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9564" r:id="rId2"/>
    <p:sldId id="259" r:id="rId3"/>
    <p:sldId id="9565" r:id="rId4"/>
    <p:sldId id="9398" r:id="rId5"/>
    <p:sldId id="9390" r:id="rId6"/>
    <p:sldId id="9495" r:id="rId7"/>
    <p:sldId id="9530" r:id="rId8"/>
    <p:sldId id="271" r:id="rId9"/>
    <p:sldId id="260" r:id="rId10"/>
    <p:sldId id="9388" r:id="rId11"/>
    <p:sldId id="9557" r:id="rId12"/>
    <p:sldId id="262" r:id="rId13"/>
    <p:sldId id="9497" r:id="rId14"/>
    <p:sldId id="281" r:id="rId15"/>
    <p:sldId id="9442" r:id="rId16"/>
    <p:sldId id="310" r:id="rId17"/>
    <p:sldId id="9395" r:id="rId18"/>
    <p:sldId id="308" r:id="rId19"/>
    <p:sldId id="9508" r:id="rId20"/>
    <p:sldId id="304" r:id="rId21"/>
    <p:sldId id="276" r:id="rId22"/>
    <p:sldId id="9504" r:id="rId23"/>
    <p:sldId id="9377" r:id="rId24"/>
    <p:sldId id="9503" r:id="rId25"/>
    <p:sldId id="9378" r:id="rId26"/>
    <p:sldId id="264" r:id="rId27"/>
    <p:sldId id="9447" r:id="rId28"/>
    <p:sldId id="9448" r:id="rId29"/>
    <p:sldId id="9450" r:id="rId30"/>
    <p:sldId id="9521" r:id="rId31"/>
    <p:sldId id="263" r:id="rId32"/>
    <p:sldId id="9506" r:id="rId33"/>
    <p:sldId id="9507" r:id="rId34"/>
    <p:sldId id="9397" r:id="rId35"/>
    <p:sldId id="290" r:id="rId36"/>
    <p:sldId id="9454" r:id="rId37"/>
    <p:sldId id="1712" r:id="rId38"/>
    <p:sldId id="1693" r:id="rId39"/>
    <p:sldId id="9455" r:id="rId40"/>
    <p:sldId id="9568" r:id="rId41"/>
    <p:sldId id="278" r:id="rId42"/>
    <p:sldId id="9517" r:id="rId43"/>
    <p:sldId id="9462" r:id="rId44"/>
    <p:sldId id="9463" r:id="rId45"/>
    <p:sldId id="9569"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4881A-2063-46B8-92F4-0DDFC66001EB}" v="63" dt="2023-10-23T13:01:55.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p:scale>
          <a:sx n="100" d="100"/>
          <a:sy n="100" d="100"/>
        </p:scale>
        <p:origin x="930" y="46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3CD50-9671-4ABC-98EF-CD905A916B67}" type="datetimeFigureOut">
              <a:rPr lang="sv-SE" smtClean="0"/>
              <a:t>2024-05-14</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A164F-72EA-4F33-8879-B406E0DDF98F}" type="slidenum">
              <a:rPr lang="sv-SE" smtClean="0"/>
              <a:t>‹#›</a:t>
            </a:fld>
            <a:endParaRPr lang="sv-SE"/>
          </a:p>
        </p:txBody>
      </p:sp>
    </p:spTree>
    <p:extLst>
      <p:ext uri="{BB962C8B-B14F-4D97-AF65-F5344CB8AC3E}">
        <p14:creationId xmlns:p14="http://schemas.microsoft.com/office/powerpoint/2010/main" val="1717164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87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IPF is characterized by an imaging and pathological pattern of UIP without an identifiable cause.</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7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9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Helvetica Neue" panose="02000503000000020004" pitchFamily="2" charset="0"/>
                <a:ea typeface="+mn-ea"/>
                <a:cs typeface="+mn-cs"/>
              </a:rPr>
              <a:t>Comorbidities can be confounding when it comes to detection of ILD as well as detection of progression. Furthermore, comorbidities can decrease survival.</a:t>
            </a:r>
            <a:endParaRPr lang="en-US" sz="1000" b="0" i="0" kern="1200" dirty="0">
              <a:solidFill>
                <a:schemeClr val="tx1"/>
              </a:solidFill>
              <a:effectLst/>
              <a:latin typeface="Helvetica Neue" panose="020005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96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699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1" indent="0">
              <a:buFont typeface="Arial" panose="020B0604020202020204" pitchFamily="34" charset="0"/>
              <a:buNone/>
            </a:pPr>
            <a:endParaRPr lang="en-GB" sz="1200"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589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baseline="0" dirty="0" err="1">
                <a:latin typeface="BISansNEXT" panose="02000503040000020004"/>
              </a:rPr>
              <a:t>Older</a:t>
            </a:r>
            <a:r>
              <a:rPr lang="nl-NL" sz="1800" b="1" baseline="0" dirty="0">
                <a:latin typeface="BISansNEXT" panose="02000503040000020004"/>
              </a:rPr>
              <a:t> </a:t>
            </a:r>
            <a:r>
              <a:rPr lang="nl-NL" sz="1800" b="1" baseline="0" dirty="0" err="1">
                <a:latin typeface="BISansNEXT" panose="02000503040000020004"/>
              </a:rPr>
              <a:t>age</a:t>
            </a:r>
            <a:r>
              <a:rPr lang="nl-NL" sz="1800" b="1" baseline="0" dirty="0">
                <a:latin typeface="BISansNEXT" panose="02000503040000020004"/>
              </a:rPr>
              <a:t>: </a:t>
            </a:r>
            <a:r>
              <a:rPr lang="nl-NL" sz="1800" dirty="0">
                <a:latin typeface="BISansNEXT" panose="02000503040000020004"/>
              </a:rPr>
              <a:t>Age-</a:t>
            </a:r>
            <a:r>
              <a:rPr lang="nl-NL" sz="1800" dirty="0" err="1">
                <a:latin typeface="BISansNEXT" panose="02000503040000020004"/>
              </a:rPr>
              <a:t>related</a:t>
            </a:r>
            <a:r>
              <a:rPr lang="nl-NL" sz="1800" dirty="0">
                <a:latin typeface="BISansNEXT" panose="02000503040000020004"/>
              </a:rPr>
              <a:t> </a:t>
            </a:r>
            <a:r>
              <a:rPr lang="nl-NL" sz="1800" dirty="0" err="1">
                <a:latin typeface="BISansNEXT" panose="02000503040000020004"/>
              </a:rPr>
              <a:t>processes</a:t>
            </a:r>
            <a:r>
              <a:rPr lang="nl-NL" sz="1800" dirty="0">
                <a:latin typeface="BISansNEXT" panose="02000503040000020004"/>
              </a:rPr>
              <a:t>, </a:t>
            </a:r>
            <a:r>
              <a:rPr lang="nl-NL" sz="1800" dirty="0" err="1">
                <a:latin typeface="BISansNEXT" panose="02000503040000020004"/>
              </a:rPr>
              <a:t>such</a:t>
            </a:r>
            <a:r>
              <a:rPr lang="nl-NL" sz="1800" dirty="0">
                <a:latin typeface="BISansNEXT" panose="02000503040000020004"/>
              </a:rPr>
              <a:t> as </a:t>
            </a:r>
            <a:r>
              <a:rPr lang="nl-NL" sz="1800" dirty="0" err="1">
                <a:latin typeface="BISansNEXT" panose="02000503040000020004"/>
              </a:rPr>
              <a:t>dysfunction</a:t>
            </a:r>
            <a:r>
              <a:rPr lang="nl-NL" sz="1800" dirty="0">
                <a:latin typeface="BISansNEXT" panose="02000503040000020004"/>
              </a:rPr>
              <a:t> of </a:t>
            </a:r>
            <a:r>
              <a:rPr lang="nl-NL" sz="1800" dirty="0" err="1">
                <a:latin typeface="BISansNEXT" panose="02000503040000020004"/>
              </a:rPr>
              <a:t>the</a:t>
            </a:r>
            <a:r>
              <a:rPr lang="nl-NL" sz="1800" dirty="0">
                <a:latin typeface="BISansNEXT" panose="02000503040000020004"/>
              </a:rPr>
              <a:t> immune system </a:t>
            </a:r>
            <a:r>
              <a:rPr lang="nl-NL" sz="1800" dirty="0" err="1">
                <a:latin typeface="BISansNEXT" panose="02000503040000020004"/>
              </a:rPr>
              <a:t>and</a:t>
            </a:r>
            <a:r>
              <a:rPr lang="nl-NL" sz="1800" dirty="0">
                <a:latin typeface="BISansNEXT" panose="02000503040000020004"/>
              </a:rPr>
              <a:t> </a:t>
            </a:r>
            <a:r>
              <a:rPr lang="nl-NL" sz="1800" dirty="0" err="1">
                <a:latin typeface="BISansNEXT" panose="02000503040000020004"/>
              </a:rPr>
              <a:t>inflammation</a:t>
            </a:r>
            <a:r>
              <a:rPr lang="nl-NL" sz="1800" dirty="0">
                <a:latin typeface="BISansNEXT" panose="02000503040000020004"/>
              </a:rPr>
              <a:t> </a:t>
            </a:r>
            <a:r>
              <a:rPr lang="nl-NL" sz="1800" dirty="0" err="1">
                <a:latin typeface="BISansNEXT" panose="02000503040000020004"/>
              </a:rPr>
              <a:t>diminish</a:t>
            </a:r>
            <a:r>
              <a:rPr lang="nl-NL" sz="1800" dirty="0">
                <a:latin typeface="BISansNEXT" panose="02000503040000020004"/>
              </a:rPr>
              <a:t> </a:t>
            </a:r>
            <a:r>
              <a:rPr lang="nl-NL" sz="1800" dirty="0" err="1">
                <a:latin typeface="BISansNEXT" panose="02000503040000020004"/>
              </a:rPr>
              <a:t>the</a:t>
            </a:r>
            <a:r>
              <a:rPr lang="nl-NL" sz="1800" dirty="0">
                <a:latin typeface="BISansNEXT" panose="02000503040000020004"/>
              </a:rPr>
              <a:t> </a:t>
            </a:r>
            <a:r>
              <a:rPr lang="nl-NL" sz="1800" dirty="0" err="1">
                <a:latin typeface="BISansNEXT" panose="02000503040000020004"/>
              </a:rPr>
              <a:t>regenerative</a:t>
            </a:r>
            <a:r>
              <a:rPr lang="nl-NL" sz="1800" dirty="0">
                <a:latin typeface="BISansNEXT" panose="02000503040000020004"/>
              </a:rPr>
              <a:t> </a:t>
            </a:r>
            <a:r>
              <a:rPr lang="nl-NL" sz="1800" dirty="0" err="1">
                <a:latin typeface="BISansNEXT" panose="02000503040000020004"/>
              </a:rPr>
              <a:t>capacity</a:t>
            </a:r>
            <a:r>
              <a:rPr lang="nl-NL" sz="1800" dirty="0">
                <a:latin typeface="BISansNEXT" panose="02000503040000020004"/>
              </a:rPr>
              <a:t> of </a:t>
            </a:r>
            <a:r>
              <a:rPr lang="nl-NL" sz="1800" dirty="0" err="1">
                <a:latin typeface="BISansNEXT" panose="02000503040000020004"/>
              </a:rPr>
              <a:t>the</a:t>
            </a:r>
            <a:r>
              <a:rPr lang="nl-NL" sz="1800" dirty="0">
                <a:latin typeface="BISansNEXT" panose="02000503040000020004"/>
              </a:rPr>
              <a:t> </a:t>
            </a:r>
            <a:r>
              <a:rPr lang="nl-NL" sz="1800" dirty="0" err="1">
                <a:latin typeface="BISansNEXT" panose="02000503040000020004"/>
              </a:rPr>
              <a:t>lung</a:t>
            </a:r>
            <a:r>
              <a:rPr lang="nl-NL" sz="1800" dirty="0">
                <a:latin typeface="BISansNEXT" panose="02000503040000020004"/>
              </a:rPr>
              <a:t> </a:t>
            </a:r>
            <a:r>
              <a:rPr lang="nl-NL" sz="1800" dirty="0" err="1">
                <a:latin typeface="BISansNEXT" panose="02000503040000020004"/>
              </a:rPr>
              <a:t>and</a:t>
            </a:r>
            <a:r>
              <a:rPr lang="nl-NL" sz="1800" dirty="0">
                <a:latin typeface="BISansNEXT" panose="02000503040000020004"/>
              </a:rPr>
              <a:t> </a:t>
            </a:r>
            <a:r>
              <a:rPr lang="nl-NL" sz="1800" dirty="0" err="1">
                <a:latin typeface="BISansNEXT" panose="02000503040000020004"/>
              </a:rPr>
              <a:t>play</a:t>
            </a:r>
            <a:r>
              <a:rPr lang="nl-NL" sz="1800" dirty="0">
                <a:latin typeface="BISansNEXT" panose="02000503040000020004"/>
              </a:rPr>
              <a:t> a </a:t>
            </a:r>
            <a:r>
              <a:rPr lang="nl-NL" sz="1800" dirty="0" err="1">
                <a:latin typeface="BISansNEXT" panose="02000503040000020004"/>
              </a:rPr>
              <a:t>central</a:t>
            </a:r>
            <a:r>
              <a:rPr lang="nl-NL" sz="1800" dirty="0">
                <a:latin typeface="BISansNEXT" panose="02000503040000020004"/>
              </a:rPr>
              <a:t> </a:t>
            </a:r>
            <a:r>
              <a:rPr lang="nl-NL" sz="1800" dirty="0" err="1">
                <a:latin typeface="BISansNEXT" panose="02000503040000020004"/>
              </a:rPr>
              <a:t>role</a:t>
            </a:r>
            <a:r>
              <a:rPr lang="nl-NL" sz="1800" dirty="0">
                <a:latin typeface="BISansNEXT" panose="02000503040000020004"/>
              </a:rPr>
              <a:t> in </a:t>
            </a:r>
            <a:r>
              <a:rPr lang="nl-NL" sz="1800" dirty="0" err="1">
                <a:latin typeface="BISansNEXT" panose="02000503040000020004"/>
              </a:rPr>
              <a:t>pulmonary</a:t>
            </a:r>
            <a:r>
              <a:rPr lang="nl-NL" sz="1800" dirty="0">
                <a:latin typeface="BISansNEXT" panose="02000503040000020004"/>
              </a:rPr>
              <a:t> fibrosis</a:t>
            </a:r>
            <a:r>
              <a:rPr lang="nl-NL" sz="1800" baseline="30000" dirty="0">
                <a:latin typeface="BISansNEXT" panose="02000503040000020004"/>
              </a:rPr>
              <a:t>1</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i="0" u="none" strike="noStrike" baseline="0" dirty="0" err="1">
                <a:latin typeface="OTNEJMScalaSansLFCap"/>
              </a:rPr>
              <a:t>Comorbities</a:t>
            </a:r>
            <a:r>
              <a:rPr lang="nl-NL" sz="1800" b="1" i="0" u="none" strike="noStrike" baseline="0" dirty="0">
                <a:latin typeface="OTNEJMScalaSansLFCap"/>
              </a:rPr>
              <a:t>: </a:t>
            </a:r>
            <a:r>
              <a:rPr lang="nl-NL" sz="1200" dirty="0">
                <a:latin typeface="BISansNEXT" panose="02000503040000020004"/>
              </a:rPr>
              <a:t>GERD: high trans-</a:t>
            </a:r>
            <a:r>
              <a:rPr lang="nl-NL" sz="1200" dirty="0" err="1">
                <a:latin typeface="BISansNEXT" panose="02000503040000020004"/>
              </a:rPr>
              <a:t>thoracical</a:t>
            </a:r>
            <a:r>
              <a:rPr lang="nl-NL" sz="1200" dirty="0">
                <a:latin typeface="BISansNEXT" panose="02000503040000020004"/>
              </a:rPr>
              <a:t> </a:t>
            </a:r>
            <a:r>
              <a:rPr lang="nl-NL" sz="1200" dirty="0" err="1">
                <a:latin typeface="BISansNEXT" panose="02000503040000020004"/>
              </a:rPr>
              <a:t>pressure</a:t>
            </a:r>
            <a:r>
              <a:rPr lang="nl-NL" sz="1200" dirty="0">
                <a:latin typeface="BISansNEXT" panose="02000503040000020004"/>
              </a:rPr>
              <a:t> </a:t>
            </a:r>
            <a:r>
              <a:rPr lang="nl-NL" sz="1200" dirty="0" err="1">
                <a:latin typeface="BISansNEXT" panose="02000503040000020004"/>
              </a:rPr>
              <a:t>gradients</a:t>
            </a:r>
            <a:r>
              <a:rPr lang="nl-NL" sz="1200" dirty="0">
                <a:latin typeface="BISansNEXT" panose="02000503040000020004"/>
              </a:rPr>
              <a:t> </a:t>
            </a:r>
            <a:r>
              <a:rPr lang="nl-NL" sz="1200" dirty="0" err="1">
                <a:latin typeface="BISansNEXT" panose="02000503040000020004"/>
              </a:rPr>
              <a:t>may</a:t>
            </a:r>
            <a:r>
              <a:rPr lang="nl-NL" sz="1200" dirty="0">
                <a:latin typeface="BISansNEXT" panose="02000503040000020004"/>
              </a:rPr>
              <a:t> </a:t>
            </a:r>
            <a:r>
              <a:rPr lang="nl-NL" sz="1200" dirty="0" err="1">
                <a:latin typeface="BISansNEXT" panose="02000503040000020004"/>
              </a:rPr>
              <a:t>cause</a:t>
            </a:r>
            <a:r>
              <a:rPr lang="nl-NL" sz="1200" dirty="0">
                <a:latin typeface="BISansNEXT" panose="02000503040000020004"/>
              </a:rPr>
              <a:t> </a:t>
            </a:r>
            <a:r>
              <a:rPr lang="nl-NL" sz="1200" dirty="0" err="1">
                <a:latin typeface="BISansNEXT" panose="02000503040000020004"/>
              </a:rPr>
              <a:t>mechanical</a:t>
            </a:r>
            <a:r>
              <a:rPr lang="nl-NL" sz="1200" dirty="0">
                <a:latin typeface="BISansNEXT" panose="02000503040000020004"/>
              </a:rPr>
              <a:t> stress </a:t>
            </a:r>
            <a:r>
              <a:rPr lang="nl-NL" sz="1200" dirty="0" err="1">
                <a:latin typeface="BISansNEXT" panose="02000503040000020004"/>
              </a:rPr>
              <a:t>and</a:t>
            </a:r>
            <a:r>
              <a:rPr lang="nl-NL" sz="1200" dirty="0">
                <a:latin typeface="BISansNEXT" panose="02000503040000020004"/>
              </a:rPr>
              <a:t> </a:t>
            </a:r>
            <a:r>
              <a:rPr lang="nl-NL" sz="1200" dirty="0" err="1">
                <a:latin typeface="BISansNEXT" panose="02000503040000020004"/>
              </a:rPr>
              <a:t>contribute</a:t>
            </a:r>
            <a:r>
              <a:rPr lang="nl-NL" sz="1200" dirty="0">
                <a:latin typeface="BISansNEXT" panose="02000503040000020004"/>
              </a:rPr>
              <a:t> </a:t>
            </a:r>
            <a:r>
              <a:rPr lang="nl-NL" sz="1200" dirty="0" err="1">
                <a:latin typeface="BISansNEXT" panose="02000503040000020004"/>
              </a:rPr>
              <a:t>to</a:t>
            </a:r>
            <a:r>
              <a:rPr lang="nl-NL" sz="1200" dirty="0">
                <a:latin typeface="BISansNEXT" panose="02000503040000020004"/>
              </a:rPr>
              <a:t> </a:t>
            </a:r>
            <a:r>
              <a:rPr lang="nl-NL" sz="1200" dirty="0" err="1">
                <a:latin typeface="BISansNEXT" panose="02000503040000020004"/>
              </a:rPr>
              <a:t>ongoing</a:t>
            </a:r>
            <a:r>
              <a:rPr lang="nl-NL" sz="1200" dirty="0">
                <a:latin typeface="BISansNEXT" panose="02000503040000020004"/>
              </a:rPr>
              <a:t> or </a:t>
            </a:r>
            <a:r>
              <a:rPr lang="nl-NL" sz="1200" dirty="0" err="1">
                <a:latin typeface="BISansNEXT" panose="02000503040000020004"/>
              </a:rPr>
              <a:t>repetitive</a:t>
            </a:r>
            <a:r>
              <a:rPr lang="nl-NL" sz="1200" dirty="0">
                <a:latin typeface="BISansNEXT" panose="02000503040000020004"/>
              </a:rPr>
              <a:t> </a:t>
            </a:r>
            <a:r>
              <a:rPr lang="nl-NL" sz="1200" dirty="0" err="1">
                <a:latin typeface="BISansNEXT" panose="02000503040000020004"/>
              </a:rPr>
              <a:t>lung</a:t>
            </a:r>
            <a:r>
              <a:rPr lang="nl-NL" sz="1200" dirty="0">
                <a:latin typeface="BISansNEXT" panose="02000503040000020004"/>
              </a:rPr>
              <a:t> injury</a:t>
            </a:r>
            <a:r>
              <a:rPr lang="nl-NL" sz="1200" baseline="30000" dirty="0">
                <a:latin typeface="BISansNEXT" panose="02000503040000020004"/>
              </a:rPr>
              <a:t>2</a:t>
            </a:r>
            <a:br>
              <a:rPr lang="nl-NL" sz="1200" baseline="30000" dirty="0">
                <a:latin typeface="BISansNEXT" panose="02000503040000020004"/>
              </a:rPr>
            </a:br>
            <a:br>
              <a:rPr lang="nl-NL" sz="1200" baseline="0" dirty="0">
                <a:latin typeface="BISansNEXT" panose="02000503040000020004"/>
              </a:rPr>
            </a:br>
            <a:br>
              <a:rPr lang="nl-NL" sz="1200" dirty="0"/>
            </a:b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579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53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shorter</a:t>
            </a:r>
            <a:r>
              <a:rPr lang="nl-NL" dirty="0"/>
              <a:t> </a:t>
            </a:r>
            <a:r>
              <a:rPr lang="nl-NL" dirty="0" err="1"/>
              <a:t>disease</a:t>
            </a:r>
            <a:r>
              <a:rPr lang="nl-NL" dirty="0"/>
              <a:t> </a:t>
            </a:r>
            <a:r>
              <a:rPr lang="nl-NL" dirty="0" err="1"/>
              <a:t>duration</a:t>
            </a:r>
            <a:r>
              <a:rPr lang="nl-NL" dirty="0"/>
              <a:t> </a:t>
            </a:r>
            <a:r>
              <a:rPr lang="nl-NL" dirty="0">
                <a:sym typeface="Wingdings" panose="05000000000000000000" pitchFamily="2" charset="2"/>
              </a:rPr>
              <a:t> most </a:t>
            </a:r>
            <a:r>
              <a:rPr lang="nl-NL" dirty="0" err="1">
                <a:sym typeface="Wingdings" panose="05000000000000000000" pitchFamily="2" charset="2"/>
              </a:rPr>
              <a:t>patients</a:t>
            </a:r>
            <a:r>
              <a:rPr lang="nl-NL" dirty="0">
                <a:sym typeface="Wingdings" panose="05000000000000000000" pitchFamily="2" charset="2"/>
              </a:rPr>
              <a:t> </a:t>
            </a:r>
            <a:r>
              <a:rPr lang="nl-NL" dirty="0" err="1">
                <a:sym typeface="Wingdings" panose="05000000000000000000" pitchFamily="2" charset="2"/>
              </a:rPr>
              <a:t>who</a:t>
            </a:r>
            <a:r>
              <a:rPr lang="nl-NL" dirty="0">
                <a:sym typeface="Wingdings" panose="05000000000000000000" pitchFamily="2" charset="2"/>
              </a:rPr>
              <a:t> </a:t>
            </a:r>
            <a:r>
              <a:rPr lang="nl-NL" dirty="0" err="1">
                <a:sym typeface="Wingdings" panose="05000000000000000000" pitchFamily="2" charset="2"/>
              </a:rPr>
              <a:t>develop</a:t>
            </a:r>
            <a:r>
              <a:rPr lang="nl-NL" dirty="0">
                <a:sym typeface="Wingdings" panose="05000000000000000000" pitchFamily="2" charset="2"/>
              </a:rPr>
              <a:t> ILD do </a:t>
            </a:r>
            <a:r>
              <a:rPr lang="nl-NL" dirty="0" err="1">
                <a:sym typeface="Wingdings" panose="05000000000000000000" pitchFamily="2" charset="2"/>
              </a:rPr>
              <a:t>so</a:t>
            </a:r>
            <a:r>
              <a:rPr lang="nl-NL" dirty="0">
                <a:sym typeface="Wingdings" panose="05000000000000000000" pitchFamily="2" charset="2"/>
              </a:rPr>
              <a:t> </a:t>
            </a:r>
            <a:r>
              <a:rPr lang="nl-NL" dirty="0" err="1">
                <a:sym typeface="Wingdings" panose="05000000000000000000" pitchFamily="2" charset="2"/>
              </a:rPr>
              <a:t>within</a:t>
            </a:r>
            <a:r>
              <a:rPr lang="nl-NL" dirty="0">
                <a:sym typeface="Wingdings" panose="05000000000000000000" pitchFamily="2" charset="2"/>
              </a:rPr>
              <a:t> </a:t>
            </a:r>
            <a:r>
              <a:rPr lang="nl-NL" dirty="0" err="1">
                <a:sym typeface="Wingdings" panose="05000000000000000000" pitchFamily="2" charset="2"/>
              </a:rPr>
              <a:t>the</a:t>
            </a:r>
            <a:r>
              <a:rPr lang="nl-NL" dirty="0">
                <a:sym typeface="Wingdings" panose="05000000000000000000" pitchFamily="2" charset="2"/>
              </a:rPr>
              <a:t> first 5 </a:t>
            </a:r>
            <a:r>
              <a:rPr lang="nl-NL" dirty="0" err="1">
                <a:sym typeface="Wingdings" panose="05000000000000000000" pitchFamily="2" charset="2"/>
              </a:rPr>
              <a:t>years</a:t>
            </a:r>
            <a:r>
              <a:rPr lang="nl-NL" dirty="0">
                <a:sym typeface="Wingdings" panose="05000000000000000000" pitchFamily="2" charset="2"/>
              </a:rPr>
              <a:t> </a:t>
            </a:r>
            <a:r>
              <a:rPr lang="nl-NL" dirty="0" err="1">
                <a:sym typeface="Wingdings" panose="05000000000000000000" pitchFamily="2" charset="2"/>
              </a:rPr>
              <a:t>following</a:t>
            </a:r>
            <a:r>
              <a:rPr lang="nl-NL" dirty="0">
                <a:sym typeface="Wingdings" panose="05000000000000000000" pitchFamily="2" charset="2"/>
              </a:rPr>
              <a:t> </a:t>
            </a:r>
            <a:r>
              <a:rPr lang="nl-NL" dirty="0" err="1">
                <a:sym typeface="Wingdings" panose="05000000000000000000" pitchFamily="2" charset="2"/>
              </a:rPr>
              <a:t>the</a:t>
            </a:r>
            <a:r>
              <a:rPr lang="nl-NL" dirty="0">
                <a:sym typeface="Wingdings" panose="05000000000000000000" pitchFamily="2" charset="2"/>
              </a:rPr>
              <a:t> </a:t>
            </a:r>
            <a:r>
              <a:rPr lang="nl-NL" dirty="0" err="1">
                <a:sym typeface="Wingdings" panose="05000000000000000000" pitchFamily="2" charset="2"/>
              </a:rPr>
              <a:t>onset</a:t>
            </a:r>
            <a:r>
              <a:rPr lang="nl-NL" dirty="0">
                <a:sym typeface="Wingdings" panose="05000000000000000000" pitchFamily="2" charset="2"/>
              </a:rPr>
              <a:t> of </a:t>
            </a:r>
            <a:r>
              <a:rPr lang="nl-NL" dirty="0" err="1">
                <a:sym typeface="Wingdings" panose="05000000000000000000" pitchFamily="2" charset="2"/>
              </a:rPr>
              <a:t>SSc</a:t>
            </a:r>
            <a:r>
              <a:rPr lang="nl-NL" dirty="0">
                <a:sym typeface="Wingdings" panose="05000000000000000000" pitchFamily="2" charset="2"/>
              </a:rPr>
              <a:t> </a:t>
            </a:r>
            <a:r>
              <a:rPr lang="nl-NL" dirty="0" err="1">
                <a:sym typeface="Wingdings" panose="05000000000000000000" pitchFamily="2" charset="2"/>
              </a:rPr>
              <a:t>symptoms</a:t>
            </a:r>
            <a:r>
              <a:rPr lang="nl-NL" dirty="0">
                <a:sym typeface="Wingdings" panose="05000000000000000000" pitchFamily="2" charset="2"/>
              </a:rPr>
              <a:t> (vonk 2021)</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54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465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64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83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BISansNEXT" panose="02000503040000020004"/>
              </a:rPr>
              <a:t>Risk factors, such as older age, smoking history, clinically severe RA, anti-CCP and/or high-titer RF may be used to guide screening techniques and frequency of screening</a:t>
            </a:r>
            <a:r>
              <a:rPr lang="en-US" b="0" baseline="30000" dirty="0">
                <a:solidFill>
                  <a:schemeClr val="tx1"/>
                </a:solidFill>
                <a:latin typeface="BISansNEXT" panose="02000503040000020004"/>
              </a:rPr>
              <a:t>1</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813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744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985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Points: </a:t>
            </a:r>
          </a:p>
          <a:p>
            <a:r>
              <a:rPr lang="en-US" dirty="0"/>
              <a:t>-An IPF diagnosis can be confidently made in a patient with a typical clinical context of IPF and a CT pattern of typical or probable UIP. </a:t>
            </a:r>
            <a:br>
              <a:rPr lang="en-US" dirty="0"/>
            </a:br>
            <a:r>
              <a:rPr lang="en-US" dirty="0"/>
              <a:t>Patients with a radiological</a:t>
            </a:r>
          </a:p>
          <a:p>
            <a:r>
              <a:rPr lang="en-US" dirty="0"/>
              <a:t>pattern of probable usual interstitial pneumonia (UIP) can receive a diagnosis of IPF after multidisciplinary discussion (MDD) without</a:t>
            </a:r>
          </a:p>
          <a:p>
            <a:r>
              <a:rPr lang="en-US" dirty="0"/>
              <a:t>confirmation by lung biopsy in the appropriate clinical setting (e.g., 60 </a:t>
            </a:r>
            <a:r>
              <a:rPr lang="en-US" dirty="0" err="1"/>
              <a:t>yr</a:t>
            </a:r>
            <a:r>
              <a:rPr lang="en-US" dirty="0"/>
              <a:t> old, male, smoker).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multidisciplinary diagnosis is appropriate to inform the decision to proceed with biopsy or other diagnostic assessments</a:t>
            </a:r>
            <a:br>
              <a:rPr lang="en-US" dirty="0"/>
            </a:br>
            <a:r>
              <a:rPr lang="en-US" dirty="0"/>
              <a:t>  BAL may be appropriate in some patients with a probable UIP pattern. †BAL may be performed before MDD in some patients evaluated in experienced centers. ‡Transbronchial lung </a:t>
            </a:r>
            <a:r>
              <a:rPr lang="en-US" dirty="0" err="1"/>
              <a:t>cryobiopsy</a:t>
            </a:r>
            <a:r>
              <a:rPr lang="en-US" dirty="0"/>
              <a:t>. A subsequent SLB may be justified in some patients with nondiagnostic findings on TBLC. </a:t>
            </a:r>
            <a:endParaRPr lang="nl-NL" dirty="0"/>
          </a:p>
          <a:p>
            <a:endParaRPr lang="en-US" dirty="0"/>
          </a:p>
          <a:p>
            <a:r>
              <a:rPr lang="en-US" dirty="0"/>
              <a:t>-Multidisciplinary assessment can yield a working diagnosis of IPF when not all of the diagnostic criteria are met, particularly if diagnostic tissue is not available</a:t>
            </a:r>
          </a:p>
          <a:p>
            <a:br>
              <a:rPr lang="nl-NL" dirty="0"/>
            </a:b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4557A-B3C0-4B3A-8AA1-DF068DF3A9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92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46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46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720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kern="1200" dirty="0">
                <a:solidFill>
                  <a:schemeClr val="tx1"/>
                </a:solidFill>
                <a:ea typeface="+mn-ea"/>
                <a:cs typeface="Arial" panose="020B0604020202020204" pitchFamily="34" charset="0"/>
              </a:rPr>
              <a:t>Figure left: </a:t>
            </a:r>
            <a:r>
              <a:rPr lang="en-US" sz="900" kern="1200" dirty="0">
                <a:solidFill>
                  <a:schemeClr val="tx1"/>
                </a:solidFill>
                <a:ea typeface="+mn-ea"/>
                <a:cs typeface="Arial" panose="020B0604020202020204" pitchFamily="34" charset="0"/>
              </a:rPr>
              <a:t>In order to identify risk factors for developing severe restrictive lung disease and to determine the time of onset and rate of progression in patients with </a:t>
            </a:r>
            <a:r>
              <a:rPr lang="en-US" sz="900" kern="1200" dirty="0" err="1">
                <a:solidFill>
                  <a:schemeClr val="tx1"/>
                </a:solidFill>
                <a:ea typeface="+mn-ea"/>
                <a:cs typeface="Arial" panose="020B0604020202020204" pitchFamily="34" charset="0"/>
              </a:rPr>
              <a:t>SSc</a:t>
            </a:r>
            <a:r>
              <a:rPr lang="en-US" sz="900" kern="1200" dirty="0">
                <a:solidFill>
                  <a:schemeClr val="tx1"/>
                </a:solidFill>
                <a:ea typeface="+mn-ea"/>
                <a:cs typeface="Arial" panose="020B0604020202020204" pitchFamily="34" charset="0"/>
              </a:rPr>
              <a:t>, patients in the University of Pittsburgh Scleroderma databank were grouped according to their lowest FVC value</a:t>
            </a:r>
            <a:endParaRPr lang="en-US" sz="900" kern="1200" baseline="30000" dirty="0">
              <a:solidFill>
                <a:schemeClr val="tx1"/>
              </a:solidFill>
              <a:ea typeface="+mn-ea"/>
              <a:cs typeface="Arial" panose="020B0604020202020204" pitchFamily="34" charset="0"/>
            </a:endParaRPr>
          </a:p>
          <a:p>
            <a:pPr marL="514350" marR="0" lvl="1" indent="-171450" algn="l" defTabSz="9143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a:solidFill>
                  <a:schemeClr val="tx1"/>
                </a:solidFill>
                <a:ea typeface="+mn-ea"/>
                <a:cs typeface="Arial" panose="020B0604020202020204" pitchFamily="34" charset="0"/>
              </a:rPr>
              <a:t>Patients with severe restrictive lung disease (defined as FVC ≤50% predicted) had the poorest prognosis; 40% of these patients had died from a cause directly attributed to restrictive lung disease</a:t>
            </a:r>
            <a:endParaRPr lang="en-US" sz="900" kern="1200" baseline="30000" dirty="0">
              <a:solidFill>
                <a:schemeClr val="tx1"/>
              </a:solidFill>
              <a:ea typeface="+mn-ea"/>
              <a:cs typeface="Arial" panose="020B0604020202020204" pitchFamily="34" charset="0"/>
            </a:endParaRPr>
          </a:p>
          <a:p>
            <a:pPr marL="514350" marR="0" lvl="1" indent="-171450" algn="l" defTabSz="91430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kern="1200" baseline="30000" dirty="0">
              <a:solidFill>
                <a:schemeClr val="tx1"/>
              </a:solidFill>
              <a:ea typeface="+mn-ea"/>
              <a:cs typeface="Arial" panose="020B0604020202020204" pitchFamily="34" charset="0"/>
            </a:endParaRPr>
          </a:p>
          <a:p>
            <a:pPr marL="0" marR="0" lvl="0" indent="0" algn="l" defTabSz="91430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kern="1200" baseline="0" dirty="0">
                <a:solidFill>
                  <a:schemeClr val="tx1"/>
                </a:solidFill>
                <a:ea typeface="+mn-ea"/>
                <a:cs typeface="Arial" panose="020B0604020202020204" pitchFamily="34" charset="0"/>
              </a:rPr>
              <a:t>Figure right: </a:t>
            </a:r>
          </a:p>
          <a:p>
            <a:pPr marL="0" marR="0" lvl="0" indent="0" algn="l" defTabSz="91430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dirty="0">
                <a:solidFill>
                  <a:schemeClr val="tx1"/>
                </a:solidFill>
                <a:ea typeface="+mn-ea"/>
                <a:cs typeface="Arial" panose="020B0604020202020204" pitchFamily="34" charset="0"/>
              </a:rPr>
              <a:t>In a population-based study comparing survival in patients with RA, with or without ILD, survival was significantly poorer among patients with RA-ILD versus patients with RA only (HR 2.86; 95% CI 1.98–4.12)</a:t>
            </a:r>
          </a:p>
          <a:p>
            <a:pPr marL="171450" marR="0" lvl="0" indent="-171450" algn="l" defTabSz="91430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kern="1200" baseline="30000" dirty="0">
              <a:solidFill>
                <a:schemeClr val="tx1"/>
              </a:solidFill>
              <a:ea typeface="+mn-ea"/>
              <a:cs typeface="Arial" panose="020B0604020202020204" pitchFamily="34" charset="0"/>
            </a:endParaRPr>
          </a:p>
          <a:p>
            <a:pPr marL="171450" marR="0" lvl="0" indent="-171450" algn="l" defTabSz="9143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baseline="0" dirty="0">
                <a:solidFill>
                  <a:schemeClr val="tx1"/>
                </a:solidFill>
                <a:ea typeface="+mn-ea"/>
                <a:cs typeface="Arial" panose="020B0604020202020204" pitchFamily="34" charset="0"/>
              </a:rPr>
              <a:t>In studies to determine the 5-year mortality of CTD-ILDs, estimates range from 36–39% in patients with RA-ILD</a:t>
            </a:r>
            <a:r>
              <a:rPr lang="en-US" sz="900" kern="1200" baseline="30000" dirty="0">
                <a:solidFill>
                  <a:schemeClr val="tx1"/>
                </a:solidFill>
                <a:ea typeface="+mn-ea"/>
                <a:cs typeface="Arial" panose="020B0604020202020204" pitchFamily="34" charset="0"/>
              </a:rPr>
              <a:t>3,4</a:t>
            </a:r>
            <a:r>
              <a:rPr lang="en-US" sz="900" kern="1200" baseline="0" dirty="0">
                <a:solidFill>
                  <a:schemeClr val="tx1"/>
                </a:solidFill>
                <a:ea typeface="+mn-ea"/>
                <a:cs typeface="Arial" panose="020B0604020202020204" pitchFamily="34" charset="0"/>
              </a:rPr>
              <a:t>; 10–18% in patients with SSc-ILD</a:t>
            </a:r>
            <a:r>
              <a:rPr lang="en-US" sz="900" kern="1200" baseline="30000" dirty="0">
                <a:solidFill>
                  <a:schemeClr val="tx1"/>
                </a:solidFill>
                <a:ea typeface="+mn-ea"/>
                <a:cs typeface="Arial" panose="020B0604020202020204" pitchFamily="34" charset="0"/>
              </a:rPr>
              <a:t>5</a:t>
            </a:r>
            <a:r>
              <a:rPr lang="en-US" sz="900" kern="1200" baseline="0" dirty="0">
                <a:solidFill>
                  <a:schemeClr val="tx1"/>
                </a:solidFill>
                <a:ea typeface="+mn-ea"/>
                <a:cs typeface="Arial" panose="020B0604020202020204" pitchFamily="34" charset="0"/>
              </a:rPr>
              <a:t>; and 12–16% patients with pSjS</a:t>
            </a:r>
            <a:r>
              <a:rPr lang="en-US" sz="900" kern="1200" baseline="30000" dirty="0">
                <a:solidFill>
                  <a:schemeClr val="tx1"/>
                </a:solidFill>
                <a:ea typeface="+mn-ea"/>
                <a:cs typeface="Arial" panose="020B0604020202020204" pitchFamily="34" charset="0"/>
              </a:rPr>
              <a:t>6–8</a:t>
            </a:r>
            <a:endParaRPr lang="en-US" sz="9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3C6C5-87B5-45AE-B58B-4791ED7D37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038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144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prstClr val="black"/>
              </a:solidFill>
              <a:effectLst/>
              <a:uLnTx/>
              <a:uFillTx/>
              <a:latin typeface="BISansNEXT" panose="02000503040000020004"/>
              <a:ea typeface="+mn-ea"/>
              <a:cs typeface="+mn-cs"/>
            </a:endParaRPr>
          </a:p>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56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dirty="0"/>
              <a:t>Focus </a:t>
            </a:r>
            <a:r>
              <a:rPr lang="nl-NL" dirty="0" err="1"/>
              <a:t>will</a:t>
            </a:r>
            <a:r>
              <a:rPr lang="nl-NL" dirty="0"/>
              <a:t> </a:t>
            </a:r>
            <a:r>
              <a:rPr lang="nl-NL" dirty="0" err="1"/>
              <a:t>be</a:t>
            </a:r>
            <a:r>
              <a:rPr lang="nl-NL" dirty="0"/>
              <a:t> </a:t>
            </a:r>
            <a:r>
              <a:rPr lang="nl-NL" dirty="0" err="1"/>
              <a:t>mainly</a:t>
            </a:r>
            <a:r>
              <a:rPr lang="nl-NL" dirty="0"/>
              <a:t> on IPF, </a:t>
            </a:r>
            <a:r>
              <a:rPr lang="nl-NL" dirty="0" err="1"/>
              <a:t>SSc</a:t>
            </a:r>
            <a:r>
              <a:rPr lang="nl-NL" dirty="0"/>
              <a:t>-ILD </a:t>
            </a:r>
            <a:r>
              <a:rPr lang="nl-NL" dirty="0" err="1"/>
              <a:t>and</a:t>
            </a:r>
            <a:r>
              <a:rPr lang="nl-NL" dirty="0"/>
              <a:t> RA-ILD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979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Close monitoring can facilitate identification of ILD with a progressive phenotype, ensuring that patients receive appropriate treatment to stabilize or slow disease progression</a:t>
            </a:r>
            <a:r>
              <a:rPr lang="en-US" baseline="30000" noProof="0" dirty="0"/>
              <a:t>1,2</a:t>
            </a:r>
            <a:br>
              <a:rPr lang="en-US" baseline="30000" noProof="0" dirty="0"/>
            </a:br>
            <a:br>
              <a:rPr lang="en-US" baseline="0" noProof="0" dirty="0"/>
            </a:br>
            <a:r>
              <a:rPr lang="en-US" baseline="0" noProof="0" dirty="0"/>
              <a:t>interval of monitoring should be individually assessed.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baseline="0" noProof="0" dirty="0"/>
            </a:br>
            <a:r>
              <a:rPr lang="en-US" baseline="0" noProof="0" dirty="0"/>
              <a:t>Raghu 2022 PPF guidelines: </a:t>
            </a:r>
          </a:p>
          <a:p>
            <a:pPr algn="l"/>
            <a:r>
              <a:rPr lang="en-US" sz="1800" b="0" i="0" u="none" strike="noStrike" baseline="0" dirty="0">
                <a:latin typeface="Helvetica" panose="020B0604020202020204" pitchFamily="34" charset="0"/>
              </a:rPr>
              <a:t>Consider pulmonary function testing </a:t>
            </a:r>
            <a:r>
              <a:rPr lang="en-US" sz="1800" b="0" i="0" u="none" strike="noStrike" baseline="0" dirty="0" err="1">
                <a:latin typeface="Helvetica" panose="020B0604020202020204" pitchFamily="34" charset="0"/>
              </a:rPr>
              <a:t>andthe</a:t>
            </a:r>
            <a:r>
              <a:rPr lang="en-US" sz="1800" b="0" i="0" u="none" strike="noStrike" baseline="0" dirty="0">
                <a:latin typeface="Helvetica" panose="020B0604020202020204" pitchFamily="34" charset="0"/>
              </a:rPr>
              <a:t> 6-minute-walk test every 4–6 months or</a:t>
            </a:r>
            <a:r>
              <a:rPr lang="nl-NL" sz="1800" b="0" i="0" u="none" strike="noStrike" baseline="0" dirty="0" err="1">
                <a:latin typeface="Helvetica" panose="020B0604020202020204" pitchFamily="34" charset="0"/>
              </a:rPr>
              <a:t>sooner</a:t>
            </a:r>
            <a:r>
              <a:rPr lang="nl-NL" sz="1800" b="0" i="0" u="none" strike="noStrike" baseline="0" dirty="0">
                <a:latin typeface="Helvetica" panose="020B0604020202020204" pitchFamily="34" charset="0"/>
              </a:rPr>
              <a:t> </a:t>
            </a:r>
            <a:r>
              <a:rPr lang="nl-NL" sz="1800" b="0" i="0" u="none" strike="noStrike" baseline="0" dirty="0" err="1">
                <a:latin typeface="Helvetica" panose="020B0604020202020204" pitchFamily="34" charset="0"/>
              </a:rPr>
              <a:t>if</a:t>
            </a:r>
            <a:r>
              <a:rPr lang="nl-NL" sz="1800" b="0" i="0" u="none" strike="noStrike" baseline="0" dirty="0">
                <a:latin typeface="Helvetica" panose="020B0604020202020204" pitchFamily="34" charset="0"/>
              </a:rPr>
              <a:t> </a:t>
            </a:r>
            <a:r>
              <a:rPr lang="nl-NL" sz="1800" b="0" i="0" u="none" strike="noStrike" baseline="0" dirty="0" err="1">
                <a:latin typeface="Helvetica" panose="020B0604020202020204" pitchFamily="34" charset="0"/>
              </a:rPr>
              <a:t>clinically</a:t>
            </a:r>
            <a:r>
              <a:rPr lang="nl-NL" sz="1800" b="0" i="0" u="none" strike="noStrike" baseline="0" dirty="0">
                <a:latin typeface="Helvetica" panose="020B0604020202020204" pitchFamily="34" charset="0"/>
              </a:rPr>
              <a:t> </a:t>
            </a:r>
            <a:r>
              <a:rPr lang="nl-NL" sz="1800" b="0" i="0" u="none" strike="noStrike" baseline="0" dirty="0" err="1">
                <a:latin typeface="Helvetica" panose="020B0604020202020204" pitchFamily="34" charset="0"/>
              </a:rPr>
              <a:t>indicated</a:t>
            </a:r>
            <a:r>
              <a:rPr lang="nl-NL" sz="1800" b="0" i="0" u="none" strike="noStrike" baseline="0" dirty="0">
                <a:latin typeface="Helvetica" panose="020B0604020202020204" pitchFamily="34" charset="0"/>
              </a:rPr>
              <a:t>. </a:t>
            </a:r>
            <a:br>
              <a:rPr lang="nl-NL" sz="1800" b="0" i="0" u="none" strike="noStrike" baseline="0" dirty="0">
                <a:latin typeface="Helvetica" panose="020B0604020202020204" pitchFamily="34" charset="0"/>
              </a:rPr>
            </a:br>
            <a:r>
              <a:rPr lang="en-US" sz="1800" b="0" i="0" u="none" strike="noStrike" baseline="0" dirty="0">
                <a:latin typeface="Helvetica" panose="020B0604020202020204" pitchFamily="34" charset="0"/>
              </a:rPr>
              <a:t>Consider annual HRCT if there is clinical suspicion of worsening or risk of lung cancer. </a:t>
            </a:r>
            <a:br>
              <a:rPr lang="en-US" sz="1800" b="0" i="0" u="none" strike="noStrike" baseline="0" dirty="0">
                <a:latin typeface="Helvetica" panose="020B0604020202020204" pitchFamily="34" charset="0"/>
              </a:rPr>
            </a:br>
            <a:r>
              <a:rPr lang="en-US" sz="1800" b="0" i="0" u="none" strike="noStrike" baseline="0" dirty="0">
                <a:latin typeface="Helvetica" panose="020B0604020202020204" pitchFamily="34" charset="0"/>
              </a:rPr>
              <a:t>Consider an HRCT if there is concern for an </a:t>
            </a:r>
            <a:r>
              <a:rPr lang="nl-NL" sz="1800" b="0" i="0" u="none" strike="noStrike" baseline="0" dirty="0">
                <a:latin typeface="Helvetica" panose="020B0604020202020204" pitchFamily="34" charset="0"/>
              </a:rPr>
              <a:t>acute </a:t>
            </a:r>
            <a:r>
              <a:rPr lang="nl-NL" sz="1800" b="0" i="0" u="none" strike="noStrike" baseline="0" dirty="0" err="1">
                <a:latin typeface="Helvetica" panose="020B0604020202020204" pitchFamily="34" charset="0"/>
              </a:rPr>
              <a:t>exacerbation</a:t>
            </a:r>
            <a:endParaRPr lang="en-US" baseline="0" noProof="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30000" noProof="0" dirty="0"/>
          </a:p>
          <a:p>
            <a:pPr marL="0" lvl="1" indent="0">
              <a:buFont typeface="Arial" panose="020B0604020202020204" pitchFamily="34" charset="0"/>
              <a:buNone/>
            </a:pPr>
            <a:endParaRPr lang="en-US" sz="800" baseline="3000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3C6C5-87B5-45AE-B58B-4791ED7D37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409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noProof="0" dirty="0"/>
              <a:t>The risk of progressive ILD depends on the underlying autoimmune condition</a:t>
            </a:r>
            <a:r>
              <a:rPr lang="en-US" baseline="30000" noProof="0" dirty="0"/>
              <a:t>1</a:t>
            </a:r>
            <a:endParaRPr lang="en-US" noProof="0" dirty="0">
              <a:solidFill>
                <a:srgbClr val="FF0000"/>
              </a:solidFill>
            </a:endParaRPr>
          </a:p>
          <a:p>
            <a:pPr marL="171450" indent="-171450">
              <a:buFont typeface="Arial" panose="020B0604020202020204" pitchFamily="34" charset="0"/>
              <a:buChar char="•"/>
            </a:pPr>
            <a:r>
              <a:rPr lang="en-US" noProof="0" dirty="0"/>
              <a:t>Risk factors for progressive fibrosis or death in </a:t>
            </a:r>
            <a:r>
              <a:rPr lang="en-US" noProof="0" dirty="0" err="1"/>
              <a:t>SSc</a:t>
            </a:r>
            <a:r>
              <a:rPr lang="en-US" noProof="0" dirty="0"/>
              <a:t>-ILD include diffuse cutaneous involvement, a disease duration of &lt;7 years, male sex, black race, the presence of anti–Scl-70 antibodies, a disease extent of &gt;20% on CT and decreased lung function (</a:t>
            </a:r>
            <a:r>
              <a:rPr lang="en-US" noProof="0" dirty="0" err="1"/>
              <a:t>ie</a:t>
            </a:r>
            <a:r>
              <a:rPr lang="en-US" noProof="0" dirty="0"/>
              <a:t> reduced FVC and DL</a:t>
            </a:r>
            <a:r>
              <a:rPr lang="en-US" baseline="-25000" noProof="0" dirty="0"/>
              <a:t>CO</a:t>
            </a:r>
            <a:r>
              <a:rPr lang="en-US" noProof="0" dirty="0"/>
              <a:t>)</a:t>
            </a:r>
            <a:r>
              <a:rPr lang="en-US" baseline="30000" noProof="0" dirty="0"/>
              <a:t>1</a:t>
            </a:r>
            <a:endParaRPr lang="en-US" noProof="0" dirty="0"/>
          </a:p>
          <a:p>
            <a:pPr marL="171450" indent="-171450">
              <a:buFont typeface="Arial" panose="020B0604020202020204" pitchFamily="34" charset="0"/>
              <a:buChar char="•"/>
            </a:pPr>
            <a:r>
              <a:rPr lang="en-US" noProof="0" dirty="0"/>
              <a:t>Risk factors for progressive fibrosis or death in RA-ILD include older age, male sex, a disease extent of &gt;20% on CT, presence of honeycombing or a UIP pattern on CT and decreased lung function (</a:t>
            </a:r>
            <a:r>
              <a:rPr lang="en-US" noProof="0" dirty="0" err="1"/>
              <a:t>ie</a:t>
            </a:r>
            <a:r>
              <a:rPr lang="en-US" noProof="0" dirty="0"/>
              <a:t> FVC &lt;70%)</a:t>
            </a:r>
            <a:r>
              <a:rPr lang="en-US" baseline="30000" noProof="0" dirty="0"/>
              <a:t>1</a:t>
            </a:r>
            <a:endParaRPr lang="en-US" noProof="0" dirty="0">
              <a:solidFill>
                <a:srgbClr val="FF0000"/>
              </a:solidFill>
            </a:endParaRPr>
          </a:p>
          <a:p>
            <a:pPr marL="171450" indent="-171450">
              <a:buFont typeface="Arial" panose="020B0604020202020204" pitchFamily="34" charset="0"/>
              <a:buChar char="•"/>
            </a:pPr>
            <a:r>
              <a:rPr lang="en-US" noProof="0" dirty="0"/>
              <a:t>Risk factors for progressive fibrosis or death in patients with ILD associated with idiopathic inflammatory myopathy (</a:t>
            </a:r>
            <a:r>
              <a:rPr lang="en-US" noProof="0" dirty="0" err="1"/>
              <a:t>eg</a:t>
            </a:r>
            <a:r>
              <a:rPr lang="en-US" noProof="0" dirty="0"/>
              <a:t> polymyositis and dermatomyositis) include anti-MDA5 antibodies and a UIP pattern on CT</a:t>
            </a:r>
            <a:r>
              <a:rPr lang="en-US" baseline="30000" noProof="0" dirty="0"/>
              <a:t>1</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noProof="0" dirty="0"/>
              <a:t>Honeycombing on CT is a risk </a:t>
            </a:r>
            <a:r>
              <a:rPr lang="en-US" noProof="0" dirty="0"/>
              <a:t>factor for progressive fibrosis or death in patients with ILD associated with primary </a:t>
            </a:r>
            <a:r>
              <a:rPr lang="en-US" noProof="0" dirty="0" err="1"/>
              <a:t>Sjögren’s</a:t>
            </a:r>
            <a:r>
              <a:rPr lang="en-US" noProof="0" dirty="0"/>
              <a:t> syndrome</a:t>
            </a:r>
            <a:r>
              <a:rPr lang="en-US" baseline="30000" noProof="0" dirty="0"/>
              <a:t>1</a:t>
            </a:r>
          </a:p>
          <a:p>
            <a:pPr marL="0" indent="0">
              <a:buFont typeface="Arial" panose="020B0604020202020204" pitchFamily="34" charset="0"/>
              <a:buNone/>
            </a:pPr>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3C6C5-87B5-45AE-B58B-4791ED7D37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456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aseline="0" dirty="0"/>
              <a:t>Clinical practice guidelines offer treatment recommendations for IPF, some of which support the initiation of treatment from the time of diagnosis; experts advise against watchful waiting based on the inevitably progressive nature of the condition</a:t>
            </a:r>
            <a:endParaRPr lang="en-US" sz="900" baseline="3000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aseline="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aseline="0" dirty="0"/>
              <a:t>Regular monitoring of patients with IPF is recommended to identify disease progression, the onset of an acute exacerbation, and needs for supportive care, such as non-pharmacologic therapies or patient counselling</a:t>
            </a:r>
            <a:endParaRPr lang="en-US" sz="900" baseline="30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3C6C5-87B5-45AE-B58B-4791ED7D37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431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800" b="0" i="0" u="none" strike="noStrike" baseline="0" dirty="0" err="1">
                <a:latin typeface="BISansNEXT" panose="02000503040000020004"/>
              </a:rPr>
              <a:t>Patients</a:t>
            </a:r>
            <a:r>
              <a:rPr lang="nl-NL" sz="1800" b="0" i="0" u="none" strike="noStrike" baseline="0" dirty="0">
                <a:latin typeface="BISansNEXT" panose="02000503040000020004"/>
              </a:rPr>
              <a:t> </a:t>
            </a:r>
            <a:r>
              <a:rPr lang="nl-NL" sz="1800" b="0" i="0" u="none" strike="noStrike" baseline="0" dirty="0" err="1">
                <a:latin typeface="BISansNEXT" panose="02000503040000020004"/>
              </a:rPr>
              <a:t>with</a:t>
            </a:r>
            <a:r>
              <a:rPr lang="nl-NL" sz="1800" b="0" i="0" u="none" strike="noStrike" baseline="0" dirty="0">
                <a:latin typeface="BISansNEXT" panose="02000503040000020004"/>
              </a:rPr>
              <a:t> IPF </a:t>
            </a:r>
            <a:r>
              <a:rPr lang="en-US" sz="1800" b="0" i="0" u="none" strike="noStrike" baseline="0" dirty="0">
                <a:latin typeface="BISansNEXT" panose="02000503040000020004"/>
              </a:rPr>
              <a:t>should be offered prompt treatment with an approved antifibrotic therapy (</a:t>
            </a:r>
            <a:r>
              <a:rPr lang="en-US" sz="1800" b="0" i="0" u="none" strike="noStrike" baseline="0" dirty="0" err="1">
                <a:latin typeface="BISansNEXT" panose="02000503040000020004"/>
              </a:rPr>
              <a:t>nintedanib</a:t>
            </a:r>
            <a:r>
              <a:rPr lang="en-US" sz="1800" b="0" i="0" u="none" strike="noStrike" baseline="0" dirty="0">
                <a:latin typeface="BISansNEXT" panose="02000503040000020004"/>
              </a:rPr>
              <a:t> or pirfenidone) to slow the progression of their disease</a:t>
            </a:r>
            <a:endParaRPr lang="en-US" sz="1800" baseline="30000" dirty="0">
              <a:latin typeface="BISansNEXT" panose="02000503040000020004"/>
            </a:endParaRPr>
          </a:p>
          <a:p>
            <a:pPr algn="l"/>
            <a:endParaRPr lang="en-US" sz="1800" baseline="30000" dirty="0">
              <a:latin typeface="BISansNEXT" panose="02000503040000020004"/>
            </a:endParaRPr>
          </a:p>
          <a:p>
            <a:pPr marL="0" indent="0" algn="l">
              <a:buFont typeface="Arial" panose="020B0604020202020204" pitchFamily="34" charset="0"/>
              <a:buNone/>
            </a:pPr>
            <a:r>
              <a:rPr lang="en-US" sz="1800" dirty="0"/>
              <a:t>Treatment guidelines for CTD-ILD are lacking, with the exception of </a:t>
            </a:r>
            <a:r>
              <a:rPr lang="en-US" sz="1800" dirty="0" err="1"/>
              <a:t>SSc</a:t>
            </a:r>
            <a:r>
              <a:rPr lang="en-US" sz="1800" dirty="0"/>
              <a:t>-ILD</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140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549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89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dirty="0"/>
              <a:t>ILDs can be fibrosing (scar tissue) or non-fibrosing (inflammation or build-up of fluid).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group of experts in the field of ILD suggested that disease behavior in </a:t>
            </a:r>
            <a:r>
              <a:rPr lang="en-US" b="1" dirty="0"/>
              <a:t>fibrosing ILDs </a:t>
            </a:r>
            <a:r>
              <a:rPr lang="en-US" dirty="0"/>
              <a:t>can be subdivided into three patterns: non-progressive, progressive but responds to therapy (at least in the short-term), and progressive regardless of treatment considered appropriate for individual ILDs, the latter representing patients with the progressive phenotype of fibrosing ILD</a:t>
            </a:r>
            <a:r>
              <a:rPr lang="en-US" baseline="30000" dirty="0"/>
              <a:t>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30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More than half of all patients with a fibrosing ILD other than IPF have stable, chronic disease, or respond to management considered appropriate for their condition</a:t>
            </a:r>
            <a:r>
              <a:rPr lang="en-US" baseline="30000" dirty="0"/>
              <a:t>2</a:t>
            </a:r>
          </a:p>
          <a:p>
            <a:pPr marL="0" indent="0">
              <a:buFont typeface="Arial" panose="020B0604020202020204" pitchFamily="34" charset="0"/>
              <a:buNone/>
            </a:pPr>
            <a:endParaRPr lang="en-US" baseline="30000" dirty="0"/>
          </a:p>
          <a:p>
            <a:pPr marL="0" indent="0">
              <a:buFont typeface="Arial" panose="020B0604020202020204" pitchFamily="34" charset="0"/>
              <a:buNone/>
            </a:pPr>
            <a:endParaRPr lang="en-US" baseline="30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039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appropriate management, a proportion of patients will develop progressive and self-sustaining fibrosis in the lung, ultimately resulting in organ failure, worsening respiratory symptoms and exercise capacity, an impaired quality of life and an increased risk of death, similar to the disease course of IPF</a:t>
            </a:r>
            <a:r>
              <a:rPr lang="en-US" baseline="30000" dirty="0"/>
              <a:t>2</a:t>
            </a:r>
            <a:endParaRPr lang="en-US" dirty="0"/>
          </a:p>
          <a:p>
            <a:pPr marL="0" indent="0">
              <a:buNone/>
            </a:pPr>
            <a:endParaRPr lang="nl-NL" dirty="0"/>
          </a:p>
          <a:p>
            <a:pPr marL="0" inden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3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IPF is the archetypal and most common fibrosing ILD that usually progresses to respiratory failure and death within 3 years</a:t>
            </a:r>
            <a:r>
              <a:rPr lang="en-US" baseline="3000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dirty="0"/>
          </a:p>
          <a:p>
            <a:pPr marL="0" inden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52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66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endParaRPr lang="en-US" sz="1200" b="0" i="0" kern="1200">
              <a:solidFill>
                <a:schemeClr val="tx1"/>
              </a:solidFill>
              <a:effectLst/>
              <a:latin typeface="Helvetica Neue" panose="02000503000000020004" pitchFamily="2" charset="0"/>
              <a:ea typeface="+mn-ea"/>
              <a:cs typeface="+mn-cs"/>
            </a:endParaRPr>
          </a:p>
          <a:p>
            <a:pPr marL="0" indent="0">
              <a:buFont typeface="+mj-lt"/>
              <a:buNone/>
            </a:pPr>
            <a:r>
              <a:rPr lang="nl-NL"/>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82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296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1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5529" y="2656028"/>
            <a:ext cx="2867631" cy="3006591"/>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2148396" y="1605353"/>
            <a:ext cx="9205404" cy="2387600"/>
          </a:xfrm>
        </p:spPr>
        <p:txBody>
          <a:bodyPr anchor="b">
            <a:normAutofit/>
          </a:bodyPr>
          <a:lstStyle>
            <a:lvl1pPr algn="l">
              <a:defRPr sz="2800" b="1" i="0">
                <a:solidFill>
                  <a:schemeClr val="bg1"/>
                </a:solidFill>
                <a:latin typeface="BISansNEXT" panose="02000503040000020004" pitchFamily="2" charset="0"/>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8B9F2E2E-BBA5-2D4E-A2A7-EBBBCF2C76AB}"/>
              </a:ext>
            </a:extLst>
          </p:cNvPr>
          <p:cNvSpPr>
            <a:spLocks noGrp="1"/>
          </p:cNvSpPr>
          <p:nvPr>
            <p:ph type="subTitle" idx="1"/>
          </p:nvPr>
        </p:nvSpPr>
        <p:spPr>
          <a:xfrm>
            <a:off x="2148396" y="4134178"/>
            <a:ext cx="9205404" cy="94004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688912"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6045DDF3-6680-4E3F-A20D-09FCC8084FA4}"/>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173005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D3C97819-3009-4728-83A7-40D58B3403B9}"/>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2274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5047488" y="1123200"/>
            <a:ext cx="6306312" cy="598360"/>
          </a:xfrm>
        </p:spPr>
        <p:txBody>
          <a:bodyPr anchor="ctr">
            <a:normAutofit/>
          </a:bodyPr>
          <a:lstStyle>
            <a:lvl1pPr marL="0" indent="0" algn="ctr">
              <a:buNone/>
              <a:defRPr lang="nl-NL" sz="1400" b="1" i="0" kern="1200" spc="0" baseline="0" dirty="0" smtClean="0">
                <a:solidFill>
                  <a:srgbClr val="000000"/>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203847CD-F8F8-47AA-B0C0-187B5BD9A09C}"/>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98799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content (no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FDEC464F-78B8-4140-8259-4BE0D4FE7DB3}"/>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46214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ext content (no background imag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6" name="Picture 15">
            <a:extLst>
              <a:ext uri="{FF2B5EF4-FFF2-40B4-BE49-F238E27FC236}">
                <a16:creationId xmlns:a16="http://schemas.microsoft.com/office/drawing/2014/main" id="{23E9ABE7-682B-4FCD-9E0E-38C5BA82C166}"/>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1094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able of content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F33BEA2-A43D-48D1-8D88-69E66F7E961E}"/>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t="39845" r="51126" b="19773"/>
          <a:stretch/>
        </p:blipFill>
        <p:spPr>
          <a:xfrm>
            <a:off x="4225309" y="0"/>
            <a:ext cx="7966692" cy="6901545"/>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624623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eedback">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FD7461C-E022-40EF-8D64-0E33A21B36B3}"/>
              </a:ext>
            </a:extLst>
          </p:cNvPr>
          <p:cNvPicPr>
            <a:picLocks noChangeAspect="1"/>
          </p:cNvPicPr>
          <p:nvPr userDrawn="1"/>
        </p:nvPicPr>
        <p:blipFill rotWithShape="1">
          <a:blip r:embed="rId3"/>
          <a:srcRect l="50014" t="9169" b="5117"/>
          <a:stretch/>
        </p:blipFill>
        <p:spPr>
          <a:xfrm>
            <a:off x="6096000" y="-2"/>
            <a:ext cx="6094227" cy="6858000"/>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105400" cy="911987"/>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51054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6198780" y="5858890"/>
            <a:ext cx="566082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51054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Content Placeholder 2">
            <a:extLst>
              <a:ext uri="{FF2B5EF4-FFF2-40B4-BE49-F238E27FC236}">
                <a16:creationId xmlns:a16="http://schemas.microsoft.com/office/drawing/2014/main" id="{FF97478E-2316-40EB-9E09-CC93E678938E}"/>
              </a:ext>
            </a:extLst>
          </p:cNvPr>
          <p:cNvSpPr>
            <a:spLocks noGrp="1"/>
          </p:cNvSpPr>
          <p:nvPr>
            <p:ph idx="19"/>
          </p:nvPr>
        </p:nvSpPr>
        <p:spPr>
          <a:xfrm>
            <a:off x="6601800" y="699092"/>
            <a:ext cx="5257800" cy="4986762"/>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7" name="Picture 16">
            <a:extLst>
              <a:ext uri="{FF2B5EF4-FFF2-40B4-BE49-F238E27FC236}">
                <a16:creationId xmlns:a16="http://schemas.microsoft.com/office/drawing/2014/main" id="{A5CEB6A8-7F33-4AD0-856A-990BB09D48C1}"/>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609816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2253162"/>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2253162"/>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2253162"/>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2253162"/>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2253162"/>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882588"/>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2453928"/>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2453928"/>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2453928"/>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2453928"/>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2453928"/>
            <a:ext cx="1136153" cy="1134664"/>
          </a:xfrm>
        </p:spPr>
        <p:txBody>
          <a:bodyPr>
            <a:normAutofit/>
          </a:bodyPr>
          <a:lstStyle>
            <a:lvl1pPr marL="0" indent="0">
              <a:buNone/>
              <a:defRPr sz="1400"/>
            </a:lvl1pPr>
          </a:lstStyle>
          <a:p>
            <a:endParaRPr lang="nl-NL"/>
          </a:p>
        </p:txBody>
      </p:sp>
      <p:pic>
        <p:nvPicPr>
          <p:cNvPr id="38" name="Picture 37">
            <a:extLst>
              <a:ext uri="{FF2B5EF4-FFF2-40B4-BE49-F238E27FC236}">
                <a16:creationId xmlns:a16="http://schemas.microsoft.com/office/drawing/2014/main" id="{CE239151-EF5F-4AE0-8681-54D33DA80F81}"/>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453427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1756949"/>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1756949"/>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1756949"/>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1756949"/>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1756949"/>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386375"/>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1957715"/>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1957715"/>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1957715"/>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1957715"/>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1957715"/>
            <a:ext cx="1136153" cy="1134664"/>
          </a:xfrm>
        </p:spPr>
        <p:txBody>
          <a:bodyPr>
            <a:normAutofit/>
          </a:bodyPr>
          <a:lstStyle>
            <a:lvl1pPr marL="0" indent="0">
              <a:buNone/>
              <a:defRPr sz="1400"/>
            </a:lvl1pPr>
          </a:lstStyle>
          <a:p>
            <a:endParaRPr lang="nl-NL"/>
          </a:p>
        </p:txBody>
      </p:sp>
      <p:pic>
        <p:nvPicPr>
          <p:cNvPr id="38" name="Picture 37">
            <a:extLst>
              <a:ext uri="{FF2B5EF4-FFF2-40B4-BE49-F238E27FC236}">
                <a16:creationId xmlns:a16="http://schemas.microsoft.com/office/drawing/2014/main" id="{5FABAEC7-2408-4CA6-9432-5F4BDD21286D}"/>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325249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in 5 rows">
    <p:spTree>
      <p:nvGrpSpPr>
        <p:cNvPr id="1" name=""/>
        <p:cNvGrpSpPr/>
        <p:nvPr/>
      </p:nvGrpSpPr>
      <p:grpSpPr>
        <a:xfrm>
          <a:off x="0" y="0"/>
          <a:ext cx="0" cy="0"/>
          <a:chOff x="0" y="0"/>
          <a:chExt cx="0" cy="0"/>
        </a:xfrm>
      </p:grpSpPr>
      <p:sp>
        <p:nvSpPr>
          <p:cNvPr id="18" name="Rechthoek 3">
            <a:extLst>
              <a:ext uri="{FF2B5EF4-FFF2-40B4-BE49-F238E27FC236}">
                <a16:creationId xmlns:a16="http://schemas.microsoft.com/office/drawing/2014/main" id="{42ADFAFE-C668-2F44-8D6F-F12A37612BA3}"/>
              </a:ext>
            </a:extLst>
          </p:cNvPr>
          <p:cNvSpPr/>
          <p:nvPr userDrawn="1"/>
        </p:nvSpPr>
        <p:spPr>
          <a:xfrm>
            <a:off x="838199" y="2120716"/>
            <a:ext cx="3374957" cy="3547628"/>
          </a:xfrm>
          <a:prstGeom prst="roundRect">
            <a:avLst>
              <a:gd name="adj" fmla="val 3544"/>
            </a:avLst>
          </a:prstGeom>
          <a:blipFill dpi="0" rotWithShape="1">
            <a:blip r:embed="rId2"/>
            <a:srcRect/>
            <a:stretch>
              <a:fillRect l="-24836" t="-77543" r="-236414"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3">
            <a:extLst>
              <a:ext uri="{FF2B5EF4-FFF2-40B4-BE49-F238E27FC236}">
                <a16:creationId xmlns:a16="http://schemas.microsoft.com/office/drawing/2014/main" id="{2AC93578-985D-6A46-8978-C8A9808F6AE7}"/>
              </a:ext>
            </a:extLst>
          </p:cNvPr>
          <p:cNvSpPr/>
          <p:nvPr userDrawn="1"/>
        </p:nvSpPr>
        <p:spPr>
          <a:xfrm>
            <a:off x="4408521" y="2120716"/>
            <a:ext cx="3374957" cy="3547628"/>
          </a:xfrm>
          <a:prstGeom prst="roundRect">
            <a:avLst>
              <a:gd name="adj" fmla="val 3544"/>
            </a:avLst>
          </a:prstGeom>
          <a:blipFill dpi="0" rotWithShape="1">
            <a:blip r:embed="rId2"/>
            <a:srcRect/>
            <a:stretch>
              <a:fillRect l="-130625" t="-77543" r="-130625"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3">
            <a:extLst>
              <a:ext uri="{FF2B5EF4-FFF2-40B4-BE49-F238E27FC236}">
                <a16:creationId xmlns:a16="http://schemas.microsoft.com/office/drawing/2014/main" id="{5C429B63-2525-154A-A0D2-133F1EE1594A}"/>
              </a:ext>
            </a:extLst>
          </p:cNvPr>
          <p:cNvSpPr/>
          <p:nvPr userDrawn="1"/>
        </p:nvSpPr>
        <p:spPr>
          <a:xfrm>
            <a:off x="7978843" y="2120716"/>
            <a:ext cx="3374957" cy="3547628"/>
          </a:xfrm>
          <a:prstGeom prst="roundRect">
            <a:avLst>
              <a:gd name="adj" fmla="val 3544"/>
            </a:avLst>
          </a:prstGeom>
          <a:blipFill dpi="0" rotWithShape="1">
            <a:blip r:embed="rId2"/>
            <a:srcRect/>
            <a:stretch>
              <a:fillRect l="-236413" t="-77543" r="-24837"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911986"/>
          </a:xfrm>
        </p:spPr>
        <p:txBody>
          <a:bodyPr vert="horz" lIns="91440" tIns="45720" rIns="91440" bIns="45720" rtlCol="0" anchor="ctr">
            <a:normAutofit/>
          </a:bodyPr>
          <a:lstStyle>
            <a:lvl1pPr>
              <a:defRPr lang="nl-NL" sz="1600" b="1" spc="0" baseline="0" dirty="0">
                <a:solidFill>
                  <a:srgbClr val="F2650F"/>
                </a:solidFill>
                <a:ea typeface="+mj-ea"/>
                <a:cs typeface="+mj-cs"/>
              </a:defRPr>
            </a:lvl1pPr>
          </a:lstStyle>
          <a:p>
            <a:pPr marL="0" lvl="0" indent="0">
              <a:buNone/>
            </a:pPr>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39" name="Tijdelijke aanduiding voor tekst 5">
            <a:extLst>
              <a:ext uri="{FF2B5EF4-FFF2-40B4-BE49-F238E27FC236}">
                <a16:creationId xmlns:a16="http://schemas.microsoft.com/office/drawing/2014/main" id="{101D8FD8-BA3C-4051-BB2C-4F3FA809C1CF}"/>
              </a:ext>
            </a:extLst>
          </p:cNvPr>
          <p:cNvSpPr>
            <a:spLocks noGrp="1"/>
          </p:cNvSpPr>
          <p:nvPr>
            <p:ph type="body" sz="quarter" idx="21"/>
          </p:nvPr>
        </p:nvSpPr>
        <p:spPr>
          <a:xfrm>
            <a:off x="440852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7978841"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22" name="Picture 21">
            <a:extLst>
              <a:ext uri="{FF2B5EF4-FFF2-40B4-BE49-F238E27FC236}">
                <a16:creationId xmlns:a16="http://schemas.microsoft.com/office/drawing/2014/main" id="{676388F3-1660-4B48-A7B6-3D93F2B2E591}"/>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734639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in 5 rows">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ADFC59C2-DC34-2243-AC66-71C11F142C1C}"/>
              </a:ext>
            </a:extLst>
          </p:cNvPr>
          <p:cNvSpPr/>
          <p:nvPr userDrawn="1"/>
        </p:nvSpPr>
        <p:spPr>
          <a:xfrm>
            <a:off x="6189305" y="1134043"/>
            <a:ext cx="5164495" cy="4534302"/>
          </a:xfrm>
          <a:prstGeom prst="roundRect">
            <a:avLst>
              <a:gd name="adj" fmla="val 1857"/>
            </a:avLst>
          </a:prstGeom>
          <a:blipFill dpi="0" rotWithShape="1">
            <a:blip r:embed="rId2"/>
            <a:srcRect/>
            <a:stretch>
              <a:fillRect l="-119842" t="-38910" r="-16230"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3">
            <a:extLst>
              <a:ext uri="{FF2B5EF4-FFF2-40B4-BE49-F238E27FC236}">
                <a16:creationId xmlns:a16="http://schemas.microsoft.com/office/drawing/2014/main" id="{42ADFAFE-C668-2F44-8D6F-F12A37612BA3}"/>
              </a:ext>
            </a:extLst>
          </p:cNvPr>
          <p:cNvSpPr/>
          <p:nvPr userDrawn="1"/>
        </p:nvSpPr>
        <p:spPr>
          <a:xfrm>
            <a:off x="838199" y="1134043"/>
            <a:ext cx="5164495" cy="4534302"/>
          </a:xfrm>
          <a:prstGeom prst="roundRect">
            <a:avLst>
              <a:gd name="adj" fmla="val 1857"/>
            </a:avLst>
          </a:prstGeom>
          <a:blipFill dpi="0" rotWithShape="1">
            <a:blip r:embed="rId2"/>
            <a:srcRect/>
            <a:stretch>
              <a:fillRect l="-16229" t="-38910" r="-119843"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1987"/>
          </a:xfrm>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1277322"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7B363EF1-985F-4BE4-BEB4-E4300AEAB60C}"/>
              </a:ext>
            </a:extLst>
          </p:cNvPr>
          <p:cNvSpPr>
            <a:spLocks noGrp="1"/>
          </p:cNvSpPr>
          <p:nvPr>
            <p:ph type="body" sz="quarter" idx="23"/>
          </p:nvPr>
        </p:nvSpPr>
        <p:spPr>
          <a:xfrm>
            <a:off x="6628430"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16" name="Picture 15">
            <a:extLst>
              <a:ext uri="{FF2B5EF4-FFF2-40B4-BE49-F238E27FC236}">
                <a16:creationId xmlns:a16="http://schemas.microsoft.com/office/drawing/2014/main" id="{125129B0-E818-4442-8994-1ABF53892207}"/>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31909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900" b="0"/>
            </a:lvl1pPr>
          </a:lstStyle>
          <a:p>
            <a:pPr lvl="0"/>
            <a:r>
              <a:rPr lang="nl-NL" dirty="0" err="1"/>
              <a:t>References</a:t>
            </a:r>
            <a:r>
              <a:rPr lang="nl-NL" dirty="0"/>
              <a:t>:</a:t>
            </a:r>
            <a:endParaRPr lang="en-US" dirty="0"/>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0" name="Picture 9">
            <a:extLst>
              <a:ext uri="{FF2B5EF4-FFF2-40B4-BE49-F238E27FC236}">
                <a16:creationId xmlns:a16="http://schemas.microsoft.com/office/drawing/2014/main" id="{87C0848B-87B0-414B-A9B8-53EFAFBEAB2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79140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big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2578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36525"/>
            <a:ext cx="5736336" cy="5722365"/>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5" name="Picture 14">
            <a:extLst>
              <a:ext uri="{FF2B5EF4-FFF2-40B4-BE49-F238E27FC236}">
                <a16:creationId xmlns:a16="http://schemas.microsoft.com/office/drawing/2014/main" id="{D4054570-8C0D-4CD4-9DBA-8E02CEBACB17}"/>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325820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994136"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123200"/>
            <a:ext cx="5736336" cy="47429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5" name="Picture 14">
            <a:extLst>
              <a:ext uri="{FF2B5EF4-FFF2-40B4-BE49-F238E27FC236}">
                <a16:creationId xmlns:a16="http://schemas.microsoft.com/office/drawing/2014/main" id="{AF161BA9-657E-44EE-BCDD-53A8A2AEA4D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260417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2171700"/>
            <a:ext cx="5124450" cy="368718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229350" y="2171700"/>
            <a:ext cx="5124450" cy="36944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sp>
        <p:nvSpPr>
          <p:cNvPr id="11" name="Tijdelijke aanduiding voor tekst 5">
            <a:extLst>
              <a:ext uri="{FF2B5EF4-FFF2-40B4-BE49-F238E27FC236}">
                <a16:creationId xmlns:a16="http://schemas.microsoft.com/office/drawing/2014/main" id="{2DB62ADE-6665-4679-81BA-421844EBD28A}"/>
              </a:ext>
            </a:extLst>
          </p:cNvPr>
          <p:cNvSpPr>
            <a:spLocks noGrp="1"/>
          </p:cNvSpPr>
          <p:nvPr>
            <p:ph type="body" sz="quarter" idx="19"/>
          </p:nvPr>
        </p:nvSpPr>
        <p:spPr>
          <a:xfrm>
            <a:off x="83820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Tijdelijke aanduiding voor tekst 5">
            <a:extLst>
              <a:ext uri="{FF2B5EF4-FFF2-40B4-BE49-F238E27FC236}">
                <a16:creationId xmlns:a16="http://schemas.microsoft.com/office/drawing/2014/main" id="{3FA416A6-A41F-4464-8A69-201FEE622B67}"/>
              </a:ext>
            </a:extLst>
          </p:cNvPr>
          <p:cNvSpPr>
            <a:spLocks noGrp="1"/>
          </p:cNvSpPr>
          <p:nvPr>
            <p:ph type="body" sz="quarter" idx="20"/>
          </p:nvPr>
        </p:nvSpPr>
        <p:spPr>
          <a:xfrm>
            <a:off x="622935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7" name="Picture 16">
            <a:extLst>
              <a:ext uri="{FF2B5EF4-FFF2-40B4-BE49-F238E27FC236}">
                <a16:creationId xmlns:a16="http://schemas.microsoft.com/office/drawing/2014/main" id="{284A5965-CF95-40E9-933E-441BA1534633}"/>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457747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oub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80828C5-5154-4028-A64A-F7DBFD7875D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9134" r="40899" b="52381"/>
          <a:stretch/>
        </p:blipFill>
        <p:spPr>
          <a:xfrm>
            <a:off x="-1379247" y="6531"/>
            <a:ext cx="13571247"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40582" y="1935911"/>
            <a:ext cx="1667256" cy="1648743"/>
          </a:xfrm>
        </p:spPr>
        <p:txBody>
          <a:bodyPr anchor="b"/>
          <a:lstStyle>
            <a:lvl1pPr>
              <a:defRPr>
                <a:solidFill>
                  <a:schemeClr val="bg1"/>
                </a:solidFill>
              </a:defRPr>
            </a:lvl1pPr>
          </a:lstStyle>
          <a:p>
            <a:endParaRPr lang="en-NL"/>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hasCustomPrompt="1"/>
          </p:nvPr>
        </p:nvSpPr>
        <p:spPr>
          <a:xfrm>
            <a:off x="2919301" y="1935910"/>
            <a:ext cx="2736000" cy="1648743"/>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marL="1257300" indent="-342900">
              <a:lnSpc>
                <a:spcPts val="2100"/>
              </a:lnSpc>
              <a:spcBef>
                <a:spcPts val="100"/>
              </a:spcBef>
              <a:buFont typeface="Arial" panose="020B0604020202020204" pitchFamily="34" charset="0"/>
              <a:buChar char="•"/>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hasCustomPrompt="1"/>
          </p:nvPr>
        </p:nvSpPr>
        <p:spPr>
          <a:xfrm>
            <a:off x="840582" y="3659798"/>
            <a:ext cx="4814719"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Picture Placeholder 4">
            <a:extLst>
              <a:ext uri="{FF2B5EF4-FFF2-40B4-BE49-F238E27FC236}">
                <a16:creationId xmlns:a16="http://schemas.microsoft.com/office/drawing/2014/main" id="{988B0509-0FF2-44D2-B49D-D34C54AE190E}"/>
              </a:ext>
            </a:extLst>
          </p:cNvPr>
          <p:cNvSpPr>
            <a:spLocks noGrp="1"/>
          </p:cNvSpPr>
          <p:nvPr>
            <p:ph type="pic" sz="quarter" idx="18"/>
          </p:nvPr>
        </p:nvSpPr>
        <p:spPr>
          <a:xfrm>
            <a:off x="6276474" y="1880433"/>
            <a:ext cx="1640305" cy="1704221"/>
          </a:xfrm>
        </p:spPr>
        <p:txBody>
          <a:bodyPr anchor="b"/>
          <a:lstStyle>
            <a:lvl1pPr>
              <a:defRPr>
                <a:solidFill>
                  <a:schemeClr val="bg1"/>
                </a:solidFill>
              </a:defRPr>
            </a:lvl1pPr>
          </a:lstStyle>
          <a:p>
            <a:endParaRPr lang="en-NL"/>
          </a:p>
        </p:txBody>
      </p:sp>
      <p:sp>
        <p:nvSpPr>
          <p:cNvPr id="14" name="Text Placeholder 15">
            <a:extLst>
              <a:ext uri="{FF2B5EF4-FFF2-40B4-BE49-F238E27FC236}">
                <a16:creationId xmlns:a16="http://schemas.microsoft.com/office/drawing/2014/main" id="{AF0F96C9-0CED-4C8C-8CC4-00491B4ACA50}"/>
              </a:ext>
            </a:extLst>
          </p:cNvPr>
          <p:cNvSpPr>
            <a:spLocks noGrp="1"/>
          </p:cNvSpPr>
          <p:nvPr>
            <p:ph type="body" sz="quarter" idx="19" hasCustomPrompt="1"/>
          </p:nvPr>
        </p:nvSpPr>
        <p:spPr>
          <a:xfrm>
            <a:off x="8269903" y="1880432"/>
            <a:ext cx="2736000" cy="1704222"/>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a:lnSpc>
                <a:spcPts val="2100"/>
              </a:lnSpc>
              <a:spcBef>
                <a:spcPts val="100"/>
              </a:spcBef>
              <a:buNone/>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5" name="Text Placeholder 17">
            <a:extLst>
              <a:ext uri="{FF2B5EF4-FFF2-40B4-BE49-F238E27FC236}">
                <a16:creationId xmlns:a16="http://schemas.microsoft.com/office/drawing/2014/main" id="{418A3583-FAC7-498B-AA8C-63A5658B0DAB}"/>
              </a:ext>
            </a:extLst>
          </p:cNvPr>
          <p:cNvSpPr>
            <a:spLocks noGrp="1"/>
          </p:cNvSpPr>
          <p:nvPr>
            <p:ph type="body" sz="quarter" idx="20" hasCustomPrompt="1"/>
          </p:nvPr>
        </p:nvSpPr>
        <p:spPr>
          <a:xfrm>
            <a:off x="6276474" y="3659798"/>
            <a:ext cx="4699577"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97BA283-1ADF-455C-B58D-45B8353248A1}"/>
              </a:ext>
            </a:extLst>
          </p:cNvPr>
          <p:cNvPicPr>
            <a:picLocks noChangeAspect="1"/>
          </p:cNvPicPr>
          <p:nvPr userDrawn="1"/>
        </p:nvPicPr>
        <p:blipFill>
          <a:blip r:embed="rId7">
            <a:alphaModFix/>
            <a:biLevel thresh="25000"/>
          </a:blip>
          <a:stretch>
            <a:fillRect/>
          </a:stretch>
        </p:blipFill>
        <p:spPr>
          <a:xfrm>
            <a:off x="10625066" y="277224"/>
            <a:ext cx="728734" cy="225465"/>
          </a:xfrm>
          <a:prstGeom prst="rect">
            <a:avLst/>
          </a:prstGeom>
        </p:spPr>
      </p:pic>
    </p:spTree>
    <p:custDataLst>
      <p:tags r:id="rId1"/>
    </p:custDataLst>
    <p:extLst>
      <p:ext uri="{BB962C8B-B14F-4D97-AF65-F5344CB8AC3E}">
        <p14:creationId xmlns:p14="http://schemas.microsoft.com/office/powerpoint/2010/main" val="1163475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rip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39D4C0A-7083-4B35-B737-91FA8977800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8" t="19134" r="50259" b="52381"/>
          <a:stretch/>
        </p:blipFill>
        <p:spPr>
          <a:xfrm flipH="1">
            <a:off x="-2" y="0"/>
            <a:ext cx="11460481"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38200" y="1748098"/>
            <a:ext cx="1196036" cy="1474315"/>
          </a:xfrm>
        </p:spPr>
        <p:txBody>
          <a:bodyPr anchor="b"/>
          <a:lstStyle>
            <a:lvl1pPr>
              <a:defRPr>
                <a:solidFill>
                  <a:schemeClr val="bg1"/>
                </a:solidFill>
              </a:defRPr>
            </a:lvl1pPr>
          </a:lstStyle>
          <a:p>
            <a:endParaRPr lang="en-NL" dirty="0"/>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p:nvPr>
        </p:nvSpPr>
        <p:spPr>
          <a:xfrm>
            <a:off x="2113355" y="174809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p:nvPr>
        </p:nvSpPr>
        <p:spPr>
          <a:xfrm>
            <a:off x="4384421" y="1748097"/>
            <a:ext cx="6969380" cy="1474313"/>
          </a:xfrm>
        </p:spPr>
        <p:txBody>
          <a:bodyPr numCol="1" anchor="ctr">
            <a:normAutofit/>
          </a:bodyPr>
          <a:lstStyle>
            <a:lvl1pPr>
              <a:lnSpc>
                <a:spcPct val="100000"/>
              </a:lnSpc>
              <a:spcBef>
                <a:spcPts val="600"/>
              </a:spcBef>
              <a:defRPr sz="1200">
                <a:solidFill>
                  <a:schemeClr val="bg1"/>
                </a:solidFill>
              </a:defRPr>
            </a:lvl1pPr>
            <a:lvl2pPr>
              <a:lnSpc>
                <a:spcPct val="100000"/>
              </a:lnSpc>
              <a:spcBef>
                <a:spcPts val="600"/>
              </a:spcBef>
              <a:defRPr sz="1200" i="1">
                <a:solidFill>
                  <a:schemeClr val="bg1"/>
                </a:solidFill>
              </a:defRPr>
            </a:lvl2pPr>
            <a:lvl3pPr>
              <a:lnSpc>
                <a:spcPct val="100000"/>
              </a:lnSpc>
              <a:spcBef>
                <a:spcPts val="600"/>
              </a:spcBef>
              <a:defRPr sz="1200">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Picture Placeholder 4">
            <a:extLst>
              <a:ext uri="{FF2B5EF4-FFF2-40B4-BE49-F238E27FC236}">
                <a16:creationId xmlns:a16="http://schemas.microsoft.com/office/drawing/2014/main" id="{53541323-828C-4A74-9536-E2A99E606F7C}"/>
              </a:ext>
            </a:extLst>
          </p:cNvPr>
          <p:cNvSpPr>
            <a:spLocks noGrp="1"/>
          </p:cNvSpPr>
          <p:nvPr>
            <p:ph type="pic" sz="quarter" idx="24"/>
          </p:nvPr>
        </p:nvSpPr>
        <p:spPr>
          <a:xfrm>
            <a:off x="838200" y="3420639"/>
            <a:ext cx="1196036" cy="1474315"/>
          </a:xfrm>
        </p:spPr>
        <p:txBody>
          <a:bodyPr anchor="b"/>
          <a:lstStyle>
            <a:lvl1pPr>
              <a:defRPr>
                <a:solidFill>
                  <a:schemeClr val="bg1"/>
                </a:solidFill>
              </a:defRPr>
            </a:lvl1pPr>
          </a:lstStyle>
          <a:p>
            <a:endParaRPr lang="en-NL" dirty="0"/>
          </a:p>
        </p:txBody>
      </p:sp>
      <p:sp>
        <p:nvSpPr>
          <p:cNvPr id="35" name="Text Placeholder 15">
            <a:extLst>
              <a:ext uri="{FF2B5EF4-FFF2-40B4-BE49-F238E27FC236}">
                <a16:creationId xmlns:a16="http://schemas.microsoft.com/office/drawing/2014/main" id="{2D1E62C1-44F9-484B-8919-BA50926CF4F8}"/>
              </a:ext>
            </a:extLst>
          </p:cNvPr>
          <p:cNvSpPr>
            <a:spLocks noGrp="1"/>
          </p:cNvSpPr>
          <p:nvPr>
            <p:ph type="body" sz="quarter" idx="25"/>
          </p:nvPr>
        </p:nvSpPr>
        <p:spPr>
          <a:xfrm>
            <a:off x="2113355" y="3420640"/>
            <a:ext cx="2191945"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6" name="Picture Placeholder 4">
            <a:extLst>
              <a:ext uri="{FF2B5EF4-FFF2-40B4-BE49-F238E27FC236}">
                <a16:creationId xmlns:a16="http://schemas.microsoft.com/office/drawing/2014/main" id="{21BB72D6-037B-47AF-BFEC-ECD1FAEDA073}"/>
              </a:ext>
            </a:extLst>
          </p:cNvPr>
          <p:cNvSpPr>
            <a:spLocks noGrp="1"/>
          </p:cNvSpPr>
          <p:nvPr>
            <p:ph type="pic" sz="quarter" idx="26"/>
          </p:nvPr>
        </p:nvSpPr>
        <p:spPr>
          <a:xfrm>
            <a:off x="838200" y="5083928"/>
            <a:ext cx="1196036" cy="1474315"/>
          </a:xfrm>
        </p:spPr>
        <p:txBody>
          <a:bodyPr anchor="b"/>
          <a:lstStyle>
            <a:lvl1pPr>
              <a:defRPr>
                <a:solidFill>
                  <a:schemeClr val="bg1"/>
                </a:solidFill>
              </a:defRPr>
            </a:lvl1pPr>
          </a:lstStyle>
          <a:p>
            <a:endParaRPr lang="en-NL" dirty="0"/>
          </a:p>
        </p:txBody>
      </p:sp>
      <p:sp>
        <p:nvSpPr>
          <p:cNvPr id="37" name="Text Placeholder 15">
            <a:extLst>
              <a:ext uri="{FF2B5EF4-FFF2-40B4-BE49-F238E27FC236}">
                <a16:creationId xmlns:a16="http://schemas.microsoft.com/office/drawing/2014/main" id="{5DBFA3BC-8773-46DC-AF1A-6C84214F7C10}"/>
              </a:ext>
            </a:extLst>
          </p:cNvPr>
          <p:cNvSpPr>
            <a:spLocks noGrp="1"/>
          </p:cNvSpPr>
          <p:nvPr>
            <p:ph type="body" sz="quarter" idx="27"/>
          </p:nvPr>
        </p:nvSpPr>
        <p:spPr>
          <a:xfrm>
            <a:off x="2113355" y="508392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8" name="Text Placeholder 17">
            <a:extLst>
              <a:ext uri="{FF2B5EF4-FFF2-40B4-BE49-F238E27FC236}">
                <a16:creationId xmlns:a16="http://schemas.microsoft.com/office/drawing/2014/main" id="{D9202B71-7819-42BE-B836-3F67E65801D3}"/>
              </a:ext>
            </a:extLst>
          </p:cNvPr>
          <p:cNvSpPr>
            <a:spLocks noGrp="1"/>
          </p:cNvSpPr>
          <p:nvPr>
            <p:ph type="body" sz="quarter" idx="28"/>
          </p:nvPr>
        </p:nvSpPr>
        <p:spPr>
          <a:xfrm>
            <a:off x="4384421" y="3420639"/>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sp>
        <p:nvSpPr>
          <p:cNvPr id="39" name="Text Placeholder 17">
            <a:extLst>
              <a:ext uri="{FF2B5EF4-FFF2-40B4-BE49-F238E27FC236}">
                <a16:creationId xmlns:a16="http://schemas.microsoft.com/office/drawing/2014/main" id="{B7857BEC-8FBC-4119-984B-F21940FE1B24}"/>
              </a:ext>
            </a:extLst>
          </p:cNvPr>
          <p:cNvSpPr>
            <a:spLocks noGrp="1"/>
          </p:cNvSpPr>
          <p:nvPr>
            <p:ph type="body" sz="quarter" idx="29"/>
          </p:nvPr>
        </p:nvSpPr>
        <p:spPr>
          <a:xfrm>
            <a:off x="4384421" y="5083928"/>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pic>
        <p:nvPicPr>
          <p:cNvPr id="19" name="Picture 18">
            <a:extLst>
              <a:ext uri="{FF2B5EF4-FFF2-40B4-BE49-F238E27FC236}">
                <a16:creationId xmlns:a16="http://schemas.microsoft.com/office/drawing/2014/main" id="{C2B98722-10AE-43B9-9261-1BEDC34C5BE5}"/>
              </a:ext>
            </a:extLst>
          </p:cNvPr>
          <p:cNvPicPr>
            <a:picLocks noChangeAspect="1"/>
          </p:cNvPicPr>
          <p:nvPr userDrawn="1"/>
        </p:nvPicPr>
        <p:blipFill>
          <a:blip r:embed="rId7">
            <a:alphaModFix/>
            <a:biLevel thresh="25000"/>
          </a:blip>
          <a:stretch>
            <a:fillRect/>
          </a:stretch>
        </p:blipFill>
        <p:spPr>
          <a:xfrm>
            <a:off x="10625066" y="277224"/>
            <a:ext cx="728734" cy="225465"/>
          </a:xfrm>
          <a:prstGeom prst="rect">
            <a:avLst/>
          </a:prstGeom>
        </p:spPr>
      </p:pic>
    </p:spTree>
    <p:custDataLst>
      <p:tags r:id="rId1"/>
    </p:custDataLst>
    <p:extLst>
      <p:ext uri="{BB962C8B-B14F-4D97-AF65-F5344CB8AC3E}">
        <p14:creationId xmlns:p14="http://schemas.microsoft.com/office/powerpoint/2010/main" val="3336425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ummary">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D3E7AB6-66AB-43A7-949F-62D67EBA3DD9}"/>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l="41230" t="40202" r="80" b="19671"/>
          <a:stretch/>
        </p:blipFill>
        <p:spPr>
          <a:xfrm flipH="1">
            <a:off x="2625108" y="0"/>
            <a:ext cx="9566892" cy="6858000"/>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7" name="Picture 6">
            <a:extLst>
              <a:ext uri="{FF2B5EF4-FFF2-40B4-BE49-F238E27FC236}">
                <a16:creationId xmlns:a16="http://schemas.microsoft.com/office/drawing/2014/main" id="{5F028270-3DB6-4726-8658-C7C4213E3919}"/>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80794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tient Case _ section star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79998"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4" name="Title 1">
            <a:extLst>
              <a:ext uri="{FF2B5EF4-FFF2-40B4-BE49-F238E27FC236}">
                <a16:creationId xmlns:a16="http://schemas.microsoft.com/office/drawing/2014/main" id="{CAE9D81A-6782-6A46-8BE3-813CF07ECFEE}"/>
              </a:ext>
            </a:extLst>
          </p:cNvPr>
          <p:cNvSpPr>
            <a:spLocks noGrp="1"/>
          </p:cNvSpPr>
          <p:nvPr>
            <p:ph type="ctrTitle"/>
          </p:nvPr>
        </p:nvSpPr>
        <p:spPr>
          <a:xfrm>
            <a:off x="4811697" y="1283284"/>
            <a:ext cx="6542102" cy="2387600"/>
          </a:xfrm>
        </p:spPr>
        <p:txBody>
          <a:bodyPr anchor="b">
            <a:normAutofit/>
          </a:bodyPr>
          <a:lstStyle>
            <a:lvl1pPr algn="l">
              <a:defRPr sz="2800" b="1">
                <a:solidFill>
                  <a:srgbClr val="2B333A"/>
                </a:solidFill>
                <a:latin typeface="BIAntiquaIIMl" panose="02000503050000020003" pitchFamily="2" charset="77"/>
              </a:defRPr>
            </a:lvl1pPr>
          </a:lstStyle>
          <a:p>
            <a:r>
              <a:rPr lang="en-GB"/>
              <a:t>Click to edit Master title style</a:t>
            </a:r>
            <a:endParaRPr lang="en-NL"/>
          </a:p>
        </p:txBody>
      </p:sp>
      <p:sp>
        <p:nvSpPr>
          <p:cNvPr id="15" name="Subtitle 2">
            <a:extLst>
              <a:ext uri="{FF2B5EF4-FFF2-40B4-BE49-F238E27FC236}">
                <a16:creationId xmlns:a16="http://schemas.microsoft.com/office/drawing/2014/main" id="{525755D9-8669-4944-A6D9-C049A2FD0FFE}"/>
              </a:ext>
            </a:extLst>
          </p:cNvPr>
          <p:cNvSpPr>
            <a:spLocks noGrp="1"/>
          </p:cNvSpPr>
          <p:nvPr>
            <p:ph type="subTitle" idx="1"/>
          </p:nvPr>
        </p:nvSpPr>
        <p:spPr>
          <a:xfrm>
            <a:off x="4811697" y="3812109"/>
            <a:ext cx="6542102" cy="940048"/>
          </a:xfrm>
        </p:spPr>
        <p:txBody>
          <a:bodyPr>
            <a:normAutofit/>
          </a:bodyPr>
          <a:lstStyle>
            <a:lvl1pPr marL="0" indent="0" algn="l">
              <a:buNone/>
              <a:defRPr sz="1600">
                <a:solidFill>
                  <a:srgbClr val="2B33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16" name="Picture 15" descr="A person wearing glasses&#10;&#10;Description automatically generated with medium confidence">
            <a:extLst>
              <a:ext uri="{FF2B5EF4-FFF2-40B4-BE49-F238E27FC236}">
                <a16:creationId xmlns:a16="http://schemas.microsoft.com/office/drawing/2014/main" id="{0FAE9BE3-666F-BA4A-B61F-B7FAB61D9857}"/>
              </a:ext>
            </a:extLst>
          </p:cNvPr>
          <p:cNvPicPr>
            <a:picLocks noChangeAspect="1"/>
          </p:cNvPicPr>
          <p:nvPr userDrawn="1"/>
        </p:nvPicPr>
        <p:blipFill rotWithShape="1">
          <a:blip r:embed="rId4"/>
          <a:srcRect l="25522" t="1368" r="14063" b="1368"/>
          <a:stretch/>
        </p:blipFill>
        <p:spPr>
          <a:xfrm flipH="1">
            <a:off x="838200" y="1674131"/>
            <a:ext cx="3535609" cy="3794760"/>
          </a:xfrm>
          <a:prstGeom prst="roundRect">
            <a:avLst>
              <a:gd name="adj" fmla="val 3801"/>
            </a:avLst>
          </a:prstGeom>
        </p:spPr>
      </p:pic>
      <p:pic>
        <p:nvPicPr>
          <p:cNvPr id="18" name="Picture 17">
            <a:extLst>
              <a:ext uri="{FF2B5EF4-FFF2-40B4-BE49-F238E27FC236}">
                <a16:creationId xmlns:a16="http://schemas.microsoft.com/office/drawing/2014/main" id="{0B618CB2-1770-461E-8B34-D1A08BF4A42B}"/>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294656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800" y="1121665"/>
            <a:ext cx="10515600" cy="4751272"/>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5" name="Picture 14">
            <a:extLst>
              <a:ext uri="{FF2B5EF4-FFF2-40B4-BE49-F238E27FC236}">
                <a16:creationId xmlns:a16="http://schemas.microsoft.com/office/drawing/2014/main" id="{5DB0DA31-51A7-4FFB-9BD9-9DE4C086355B}"/>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424128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C5484C-8184-4509-B731-9446CCFB8364}"/>
              </a:ext>
            </a:extLst>
          </p:cNvPr>
          <p:cNvSpPr>
            <a:spLocks noGrp="1"/>
          </p:cNvSpPr>
          <p:nvPr>
            <p:ph type="pic" sz="quarter" idx="18"/>
          </p:nvPr>
        </p:nvSpPr>
        <p:spPr>
          <a:xfrm>
            <a:off x="1308100" y="1587500"/>
            <a:ext cx="4635500" cy="4200525"/>
          </a:xfrm>
        </p:spPr>
        <p:txBody>
          <a:bodyPr/>
          <a:lstStyle/>
          <a:p>
            <a:endParaRPr lang="en-US"/>
          </a:p>
        </p:txBody>
      </p:sp>
      <p:pic>
        <p:nvPicPr>
          <p:cNvPr id="14" name="Picture 18">
            <a:extLst>
              <a:ext uri="{FF2B5EF4-FFF2-40B4-BE49-F238E27FC236}">
                <a16:creationId xmlns:a16="http://schemas.microsoft.com/office/drawing/2014/main" id="{17FD715E-9177-4FAD-87DB-90E414E916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2925"/>
          <a:stretch/>
        </p:blipFill>
        <p:spPr>
          <a:xfrm rot="223429">
            <a:off x="4853445" y="47371"/>
            <a:ext cx="5597796" cy="662129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260489">
            <a:off x="5511800" y="1702215"/>
            <a:ext cx="4152900" cy="417072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7" name="Picture 16">
            <a:extLst>
              <a:ext uri="{FF2B5EF4-FFF2-40B4-BE49-F238E27FC236}">
                <a16:creationId xmlns:a16="http://schemas.microsoft.com/office/drawing/2014/main" id="{2147DFD6-7D1C-4B55-A5C9-0CCAB3A7B44A}"/>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646177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4" name="Picture 18" descr="Shape&#10;&#10;Description automatically generated">
            <a:extLst>
              <a:ext uri="{FF2B5EF4-FFF2-40B4-BE49-F238E27FC236}">
                <a16:creationId xmlns:a16="http://schemas.microsoft.com/office/drawing/2014/main" id="{039361A4-062C-42B1-A54B-F446184D95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5991"/>
          <a:stretch/>
        </p:blipFill>
        <p:spPr>
          <a:xfrm>
            <a:off x="469901" y="1160627"/>
            <a:ext cx="11252198" cy="5362057"/>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60000">
            <a:off x="1130659" y="2183906"/>
            <a:ext cx="9988429" cy="383540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6" name="Picture 15">
            <a:extLst>
              <a:ext uri="{FF2B5EF4-FFF2-40B4-BE49-F238E27FC236}">
                <a16:creationId xmlns:a16="http://schemas.microsoft.com/office/drawing/2014/main" id="{CF707C69-823C-4EBE-A87F-982420ADB76D}"/>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229274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0" name="Picture 9">
            <a:extLst>
              <a:ext uri="{FF2B5EF4-FFF2-40B4-BE49-F238E27FC236}">
                <a16:creationId xmlns:a16="http://schemas.microsoft.com/office/drawing/2014/main" id="{B05B6801-F49D-453D-BBDC-31F674C0BB4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244243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108950E-597E-4E91-BFCE-93752343D998}"/>
              </a:ext>
            </a:extLst>
          </p:cNvPr>
          <p:cNvPicPr>
            <a:picLocks noChangeAspect="1"/>
          </p:cNvPicPr>
          <p:nvPr userDrawn="1"/>
        </p:nvPicPr>
        <p:blipFill rotWithShape="1">
          <a:blip r:embed="rId3">
            <a:alphaModFix/>
            <a:extLst>
              <a:ext uri="{96DAC541-7B7A-43D3-8B79-37D633B846F1}">
                <asvg:svgBlip xmlns:asvg="http://schemas.microsoft.com/office/drawing/2016/SVG/main" r:embed="rId4"/>
              </a:ext>
            </a:extLst>
          </a:blip>
          <a:srcRect l="41447" t="50148" r="81" b="10579"/>
          <a:stretch/>
        </p:blipFill>
        <p:spPr>
          <a:xfrm>
            <a:off x="0" y="0"/>
            <a:ext cx="9738360" cy="6858000"/>
          </a:xfrm>
          <a:prstGeom prst="rect">
            <a:avLst/>
          </a:prstGeom>
          <a:effectLst/>
        </p:spPr>
      </p:pic>
      <p:sp>
        <p:nvSpPr>
          <p:cNvPr id="13" name="Title 1">
            <a:extLst>
              <a:ext uri="{FF2B5EF4-FFF2-40B4-BE49-F238E27FC236}">
                <a16:creationId xmlns:a16="http://schemas.microsoft.com/office/drawing/2014/main" id="{9363CFA6-08A4-EE44-A21D-53D658132FE0}"/>
              </a:ext>
            </a:extLst>
          </p:cNvPr>
          <p:cNvSpPr>
            <a:spLocks noGrp="1"/>
          </p:cNvSpPr>
          <p:nvPr>
            <p:ph type="ctrTitle"/>
          </p:nvPr>
        </p:nvSpPr>
        <p:spPr>
          <a:xfrm>
            <a:off x="7565570" y="1216119"/>
            <a:ext cx="4163945" cy="2387600"/>
          </a:xfrm>
        </p:spPr>
        <p:txBody>
          <a:bodyPr anchor="t">
            <a:normAutofit/>
          </a:bodyPr>
          <a:lstStyle>
            <a:lvl1pPr algn="r">
              <a:defRPr sz="2000" b="1">
                <a:solidFill>
                  <a:schemeClr val="bg1">
                    <a:alpha val="85000"/>
                  </a:schemeClr>
                </a:solidFill>
                <a:latin typeface="BISansNEXT" panose="02000503040000020004" pitchFamily="50" charset="0"/>
              </a:defRPr>
            </a:lvl1pPr>
          </a:lstStyle>
          <a:p>
            <a:r>
              <a:rPr lang="en-GB" dirty="0"/>
              <a:t>Click to edit Master title style</a:t>
            </a:r>
            <a:endParaRPr lang="en-NL" dirty="0"/>
          </a:p>
        </p:txBody>
      </p:sp>
      <p:sp>
        <p:nvSpPr>
          <p:cNvPr id="14" name="Subtitle 2">
            <a:extLst>
              <a:ext uri="{FF2B5EF4-FFF2-40B4-BE49-F238E27FC236}">
                <a16:creationId xmlns:a16="http://schemas.microsoft.com/office/drawing/2014/main" id="{AC04F32A-F72D-3D45-8B85-15556C30EBE6}"/>
              </a:ext>
            </a:extLst>
          </p:cNvPr>
          <p:cNvSpPr>
            <a:spLocks noGrp="1"/>
          </p:cNvSpPr>
          <p:nvPr>
            <p:ph type="subTitle" idx="1"/>
          </p:nvPr>
        </p:nvSpPr>
        <p:spPr>
          <a:xfrm>
            <a:off x="838200" y="3929746"/>
            <a:ext cx="10515600" cy="1121222"/>
          </a:xfrm>
        </p:spPr>
        <p:txBody>
          <a:bodyPr anchor="ctr">
            <a:normAutofit/>
          </a:bodyPr>
          <a:lstStyle>
            <a:lvl1pPr marL="0" indent="0" algn="ctr">
              <a:lnSpc>
                <a:spcPct val="100000"/>
              </a:lnSpc>
              <a:spcBef>
                <a:spcPts val="1200"/>
              </a:spcBef>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pic>
        <p:nvPicPr>
          <p:cNvPr id="17" name="Picture 7" descr="Text&#10;&#10;Description automatically generated with medium confidence">
            <a:extLst>
              <a:ext uri="{FF2B5EF4-FFF2-40B4-BE49-F238E27FC236}">
                <a16:creationId xmlns:a16="http://schemas.microsoft.com/office/drawing/2014/main" id="{7AB16E9B-307C-4DD0-BDEB-B8B9952DADD6}"/>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8" name="Straight Connector 9">
            <a:extLst>
              <a:ext uri="{FF2B5EF4-FFF2-40B4-BE49-F238E27FC236}">
                <a16:creationId xmlns:a16="http://schemas.microsoft.com/office/drawing/2014/main" id="{FD99AB98-7496-47B4-B842-58B320C48AB6}"/>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B3F1035-A9AA-4416-98FF-3A3410390F3A}"/>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Click to add code</a:t>
            </a:r>
          </a:p>
        </p:txBody>
      </p:sp>
      <p:pic>
        <p:nvPicPr>
          <p:cNvPr id="10" name="Picture 9">
            <a:extLst>
              <a:ext uri="{FF2B5EF4-FFF2-40B4-BE49-F238E27FC236}">
                <a16:creationId xmlns:a16="http://schemas.microsoft.com/office/drawing/2014/main" id="{AE8E22EF-EA16-40AD-BCAF-9C568908A2DB}"/>
              </a:ext>
            </a:extLst>
          </p:cNvPr>
          <p:cNvPicPr>
            <a:picLocks noChangeAspect="1"/>
          </p:cNvPicPr>
          <p:nvPr userDrawn="1"/>
        </p:nvPicPr>
        <p:blipFill>
          <a:blip r:embed="rId6">
            <a:alphaModFix/>
            <a:biLevel thresh="25000"/>
          </a:blip>
          <a:stretch>
            <a:fillRect/>
          </a:stretch>
        </p:blipFill>
        <p:spPr>
          <a:xfrm>
            <a:off x="10625066" y="277224"/>
            <a:ext cx="728734" cy="225465"/>
          </a:xfrm>
          <a:prstGeom prst="rect">
            <a:avLst/>
          </a:prstGeom>
        </p:spPr>
      </p:pic>
    </p:spTree>
    <p:extLst>
      <p:ext uri="{BB962C8B-B14F-4D97-AF65-F5344CB8AC3E}">
        <p14:creationId xmlns:p14="http://schemas.microsoft.com/office/powerpoint/2010/main" val="650432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3031" t="12241" r="1444" b="23350"/>
          <a:stretch/>
        </p:blipFill>
        <p:spPr>
          <a:xfrm>
            <a:off x="0" y="0"/>
            <a:ext cx="5638800" cy="6858000"/>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3340100" y="2744994"/>
            <a:ext cx="8528812" cy="938919"/>
          </a:xfrm>
        </p:spPr>
        <p:txBody>
          <a:bodyPr anchor="t">
            <a:normAutofit/>
          </a:bodyPr>
          <a:lstStyle>
            <a:lvl1pPr algn="l">
              <a:defRPr sz="2400" b="1" i="0">
                <a:solidFill>
                  <a:schemeClr val="bg1"/>
                </a:solidFill>
                <a:latin typeface="BISansNEXT" panose="02000503040000020004" pitchFamily="2" charset="0"/>
              </a:defRPr>
            </a:lvl1pPr>
          </a:lstStyle>
          <a:p>
            <a:r>
              <a:rPr lang="en-GB" dirty="0"/>
              <a:t>Click to edit Master title style</a:t>
            </a:r>
            <a:endParaRPr lang="en-NL" dirty="0"/>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829600"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CA6DF177-FF12-4844-BD99-0ECDDC00AFCC}"/>
              </a:ext>
            </a:extLst>
          </p:cNvPr>
          <p:cNvPicPr>
            <a:picLocks noChangeAspect="1"/>
          </p:cNvPicPr>
          <p:nvPr userDrawn="1"/>
        </p:nvPicPr>
        <p:blipFill>
          <a:blip r:embed="rId6">
            <a:alphaModFix/>
            <a:biLevel thresh="25000"/>
          </a:blip>
          <a:stretch>
            <a:fillRect/>
          </a:stretch>
        </p:blipFill>
        <p:spPr>
          <a:xfrm>
            <a:off x="10625066" y="277224"/>
            <a:ext cx="728734" cy="225465"/>
          </a:xfrm>
          <a:prstGeom prst="rect">
            <a:avLst/>
          </a:prstGeom>
        </p:spPr>
      </p:pic>
    </p:spTree>
    <p:extLst>
      <p:ext uri="{BB962C8B-B14F-4D97-AF65-F5344CB8AC3E}">
        <p14:creationId xmlns:p14="http://schemas.microsoft.com/office/powerpoint/2010/main" val="818743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t>Click to edit Master title style</a:t>
            </a:r>
          </a:p>
        </p:txBody>
      </p:sp>
      <p:sp>
        <p:nvSpPr>
          <p:cNvPr id="6" name="Text Placeholder 8">
            <a:extLst>
              <a:ext uri="{FF2B5EF4-FFF2-40B4-BE49-F238E27FC236}">
                <a16:creationId xmlns:a16="http://schemas.microsoft.com/office/drawing/2014/main" id="{7F00E0B0-AF9B-4429-8F07-956BDC4B6772}"/>
              </a:ext>
            </a:extLst>
          </p:cNvPr>
          <p:cNvSpPr>
            <a:spLocks noGrp="1"/>
          </p:cNvSpPr>
          <p:nvPr>
            <p:ph idx="1"/>
          </p:nvPr>
        </p:nvSpPr>
        <p:spPr>
          <a:xfrm>
            <a:off x="609600" y="1687513"/>
            <a:ext cx="10972800" cy="4438651"/>
          </a:xfrm>
          <a:prstGeom prst="rect">
            <a:avLst/>
          </a:prstGeom>
        </p:spPr>
        <p:txBody>
          <a:bodyPr vert="horz" lIns="130032" tIns="65016" rIns="130032" bIns="65016"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9178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86F4D270-9F97-4972-BD0B-68CC88F9EFFE}"/>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16148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D9B643CB-7AB0-45F9-ACD6-EFE88D97140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92480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BDE488F4-C99A-40FE-BE4C-51A894AB3ED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22312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8D49D02B-69A8-4079-9AA2-B03AB1DAC69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95039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EFF234AB-47A8-4A42-A6AE-323ACFF2E54E}"/>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0245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PC-SE-103810</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B4B7BA59-626C-4F55-A244-4DBDA952FF9F}"/>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5749048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26F5D-84E4-074C-A25D-93C484C325D2}"/>
              </a:ext>
            </a:extLst>
          </p:cNvPr>
          <p:cNvSpPr>
            <a:spLocks noGrp="1"/>
          </p:cNvSpPr>
          <p:nvPr>
            <p:ph type="title"/>
          </p:nvPr>
        </p:nvSpPr>
        <p:spPr>
          <a:xfrm>
            <a:off x="838200" y="136525"/>
            <a:ext cx="10515600" cy="91198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94AC15CC-CF1F-A94F-BBE5-6479172CF1D3}"/>
              </a:ext>
            </a:extLst>
          </p:cNvPr>
          <p:cNvSpPr>
            <a:spLocks noGrp="1"/>
          </p:cNvSpPr>
          <p:nvPr>
            <p:ph type="body" idx="1"/>
          </p:nvPr>
        </p:nvSpPr>
        <p:spPr>
          <a:xfrm>
            <a:off x="838800" y="1121665"/>
            <a:ext cx="10515600" cy="497987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39310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sldNum="0" hdr="0" ftr="0" dt="0"/>
  <p:txStyles>
    <p:titleStyle>
      <a:lvl1pPr algn="l" defTabSz="914400" rtl="0" eaLnBrk="1" latinLnBrk="0" hangingPunct="1">
        <a:lnSpc>
          <a:spcPct val="90000"/>
        </a:lnSpc>
        <a:spcBef>
          <a:spcPct val="0"/>
        </a:spcBef>
        <a:buNone/>
        <a:defRPr sz="2000" b="1" i="0" kern="1200" spc="0" baseline="0">
          <a:solidFill>
            <a:srgbClr val="003366"/>
          </a:solidFill>
          <a:latin typeface="BISansNEXT"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svg"/><Relationship Id="rId12"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8.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15.xml"/><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png"/><Relationship Id="rId7" Type="http://schemas.openxmlformats.org/officeDocument/2006/relationships/image" Target="../media/image65.svg"/><Relationship Id="rId12"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9.svg"/><Relationship Id="rId5" Type="http://schemas.microsoft.com/office/2007/relationships/hdphoto" Target="../media/hdphoto1.wdp"/><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7.sv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png"/><Relationship Id="rId7" Type="http://schemas.openxmlformats.org/officeDocument/2006/relationships/image" Target="../media/image70.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64.png"/><Relationship Id="rId9" Type="http://schemas.openxmlformats.org/officeDocument/2006/relationships/image" Target="../media/image65.sv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18.png"/><Relationship Id="rId4" Type="http://schemas.openxmlformats.org/officeDocument/2006/relationships/image" Target="../media/image73.svg"/><Relationship Id="rId9" Type="http://schemas.openxmlformats.org/officeDocument/2006/relationships/image" Target="../media/image78.sv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image" Target="../media/image79.png"/><Relationship Id="rId7" Type="http://schemas.openxmlformats.org/officeDocument/2006/relationships/image" Target="../media/image83.svg"/><Relationship Id="rId12" Type="http://schemas.openxmlformats.org/officeDocument/2006/relationships/image" Target="../media/image87.sv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svg"/><Relationship Id="rId10" Type="http://schemas.openxmlformats.org/officeDocument/2006/relationships/image" Target="../media/image85.svg"/><Relationship Id="rId4" Type="http://schemas.openxmlformats.org/officeDocument/2006/relationships/image" Target="../media/image80.png"/><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89.sv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5.svg"/><Relationship Id="rId18" Type="http://schemas.openxmlformats.org/officeDocument/2006/relationships/image" Target="../media/image100.png"/><Relationship Id="rId3" Type="http://schemas.openxmlformats.org/officeDocument/2006/relationships/image" Target="../media/image8.png"/><Relationship Id="rId7" Type="http://schemas.openxmlformats.org/officeDocument/2006/relationships/image" Target="../media/image87.svg"/><Relationship Id="rId12" Type="http://schemas.openxmlformats.org/officeDocument/2006/relationships/image" Target="../media/image94.png"/><Relationship Id="rId17" Type="http://schemas.openxmlformats.org/officeDocument/2006/relationships/image" Target="../media/image99.svg"/><Relationship Id="rId2" Type="http://schemas.openxmlformats.org/officeDocument/2006/relationships/notesSlide" Target="../notesSlides/notesSlide33.xml"/><Relationship Id="rId16" Type="http://schemas.openxmlformats.org/officeDocument/2006/relationships/image" Target="../media/image98.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3.svg"/><Relationship Id="rId5" Type="http://schemas.openxmlformats.org/officeDocument/2006/relationships/image" Target="../media/image91.svg"/><Relationship Id="rId15" Type="http://schemas.openxmlformats.org/officeDocument/2006/relationships/image" Target="../media/image97.svg"/><Relationship Id="rId10" Type="http://schemas.openxmlformats.org/officeDocument/2006/relationships/image" Target="../media/image92.png"/><Relationship Id="rId19" Type="http://schemas.openxmlformats.org/officeDocument/2006/relationships/image" Target="../media/image101.svg"/><Relationship Id="rId4" Type="http://schemas.openxmlformats.org/officeDocument/2006/relationships/image" Target="../media/image90.png"/><Relationship Id="rId9" Type="http://schemas.openxmlformats.org/officeDocument/2006/relationships/image" Target="../media/image85.svg"/><Relationship Id="rId1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png"/><Relationship Id="rId7" Type="http://schemas.openxmlformats.org/officeDocument/2006/relationships/image" Target="../media/image105.svg"/><Relationship Id="rId12"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svg"/><Relationship Id="rId3" Type="http://schemas.openxmlformats.org/officeDocument/2006/relationships/image" Target="../media/image4.png"/><Relationship Id="rId7" Type="http://schemas.openxmlformats.org/officeDocument/2006/relationships/image" Target="../media/image112.svg"/><Relationship Id="rId12" Type="http://schemas.openxmlformats.org/officeDocument/2006/relationships/image" Target="../media/image116.png"/><Relationship Id="rId17" Type="http://schemas.openxmlformats.org/officeDocument/2006/relationships/image" Target="../media/image18.png"/><Relationship Id="rId2" Type="http://schemas.openxmlformats.org/officeDocument/2006/relationships/notesSlide" Target="../notesSlides/notesSlide36.xml"/><Relationship Id="rId16" Type="http://schemas.openxmlformats.org/officeDocument/2006/relationships/image" Target="../media/image5.emf"/><Relationship Id="rId1" Type="http://schemas.openxmlformats.org/officeDocument/2006/relationships/slideLayout" Target="../slideLayouts/slideLayout25.xml"/><Relationship Id="rId6" Type="http://schemas.openxmlformats.org/officeDocument/2006/relationships/image" Target="../media/image111.png"/><Relationship Id="rId11" Type="http://schemas.openxmlformats.org/officeDocument/2006/relationships/image" Target="../media/image115.svg"/><Relationship Id="rId5" Type="http://schemas.openxmlformats.org/officeDocument/2006/relationships/image" Target="../media/image8.png"/><Relationship Id="rId15" Type="http://schemas.openxmlformats.org/officeDocument/2006/relationships/image" Target="../media/image119.svg"/><Relationship Id="rId10" Type="http://schemas.openxmlformats.org/officeDocument/2006/relationships/image" Target="../media/image27.png"/><Relationship Id="rId4" Type="http://schemas.openxmlformats.org/officeDocument/2006/relationships/image" Target="../media/image110.png"/><Relationship Id="rId9" Type="http://schemas.openxmlformats.org/officeDocument/2006/relationships/image" Target="../media/image114.svg"/><Relationship Id="rId1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www.fass.se/" TargetMode="Externa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hyperlink" Target="https://www.uptodate.com/contents/epidemiology-of-risk-factors-for-and-possible-causes-of-rheumatoid-arthriti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31A7F82-D9D8-4F83-9D63-F1AB5F1C31B7}"/>
              </a:ext>
            </a:extLst>
          </p:cNvPr>
          <p:cNvPicPr>
            <a:picLocks noChangeAspect="1"/>
          </p:cNvPicPr>
          <p:nvPr/>
        </p:nvPicPr>
        <p:blipFill>
          <a:blip r:embed="rId2">
            <a:alphaModFix amt="40000"/>
          </a:blip>
          <a:stretch>
            <a:fillRect/>
          </a:stretch>
        </p:blipFill>
        <p:spPr>
          <a:xfrm>
            <a:off x="640504" y="1379425"/>
            <a:ext cx="6773243" cy="3700593"/>
          </a:xfrm>
          <a:prstGeom prst="rect">
            <a:avLst/>
          </a:prstGeom>
        </p:spPr>
      </p:pic>
      <p:sp>
        <p:nvSpPr>
          <p:cNvPr id="6" name="Title 5">
            <a:extLst>
              <a:ext uri="{FF2B5EF4-FFF2-40B4-BE49-F238E27FC236}">
                <a16:creationId xmlns:a16="http://schemas.microsoft.com/office/drawing/2014/main" id="{08F31F93-60EF-4868-8247-3FBDD1382C5A}"/>
              </a:ext>
            </a:extLst>
          </p:cNvPr>
          <p:cNvSpPr>
            <a:spLocks noGrp="1"/>
          </p:cNvSpPr>
          <p:nvPr>
            <p:ph type="ctrTitle"/>
          </p:nvPr>
        </p:nvSpPr>
        <p:spPr>
          <a:xfrm>
            <a:off x="8069923" y="2343448"/>
            <a:ext cx="3373390" cy="938919"/>
          </a:xfrm>
        </p:spPr>
        <p:txBody>
          <a:bodyPr/>
          <a:lstStyle/>
          <a:p>
            <a:r>
              <a:rPr lang="nl-NL" dirty="0"/>
              <a:t>Welcome!</a:t>
            </a:r>
          </a:p>
        </p:txBody>
      </p:sp>
      <p:sp>
        <p:nvSpPr>
          <p:cNvPr id="8" name="Text Placeholder 7">
            <a:extLst>
              <a:ext uri="{FF2B5EF4-FFF2-40B4-BE49-F238E27FC236}">
                <a16:creationId xmlns:a16="http://schemas.microsoft.com/office/drawing/2014/main" id="{7EBBBC9C-CE0E-4F99-95BC-D9ACCDC76774}"/>
              </a:ext>
            </a:extLst>
          </p:cNvPr>
          <p:cNvSpPr>
            <a:spLocks noGrp="1"/>
          </p:cNvSpPr>
          <p:nvPr>
            <p:ph type="body" sz="quarter" idx="17"/>
          </p:nvPr>
        </p:nvSpPr>
        <p:spPr/>
        <p:txBody>
          <a:bodyPr/>
          <a:lstStyle/>
          <a:p>
            <a:endParaRPr lang="nl-NL"/>
          </a:p>
        </p:txBody>
      </p:sp>
      <p:pic>
        <p:nvPicPr>
          <p:cNvPr id="5" name="Picture 4">
            <a:extLst>
              <a:ext uri="{FF2B5EF4-FFF2-40B4-BE49-F238E27FC236}">
                <a16:creationId xmlns:a16="http://schemas.microsoft.com/office/drawing/2014/main" id="{7E02442C-57DD-4E34-88C2-C6BF3213A904}"/>
              </a:ext>
            </a:extLst>
          </p:cNvPr>
          <p:cNvPicPr>
            <a:picLocks noChangeAspect="1"/>
          </p:cNvPicPr>
          <p:nvPr/>
        </p:nvPicPr>
        <p:blipFill>
          <a:blip r:embed="rId3">
            <a:alphaModFix/>
          </a:blip>
          <a:stretch>
            <a:fillRect/>
          </a:stretch>
        </p:blipFill>
        <p:spPr>
          <a:xfrm>
            <a:off x="2134554" y="2847633"/>
            <a:ext cx="5172834" cy="1600434"/>
          </a:xfrm>
          <a:prstGeom prst="rect">
            <a:avLst/>
          </a:prstGeom>
        </p:spPr>
      </p:pic>
      <p:sp>
        <p:nvSpPr>
          <p:cNvPr id="19" name="Tekstvak 18">
            <a:extLst>
              <a:ext uri="{FF2B5EF4-FFF2-40B4-BE49-F238E27FC236}">
                <a16:creationId xmlns:a16="http://schemas.microsoft.com/office/drawing/2014/main" id="{26BF3AC6-24DF-4FDA-BF49-66F6542E6618}"/>
              </a:ext>
            </a:extLst>
          </p:cNvPr>
          <p:cNvSpPr txBox="1"/>
          <p:nvPr/>
        </p:nvSpPr>
        <p:spPr>
          <a:xfrm>
            <a:off x="8069923" y="3194996"/>
            <a:ext cx="32456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During this session we will be </a:t>
            </a:r>
            <a:r>
              <a:rPr kumimoji="0" lang="en-NL" sz="16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providing tools and exchang</a:t>
            </a:r>
            <a:r>
              <a:rPr kumimoji="0" lang="en-US" sz="16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ing</a:t>
            </a:r>
            <a:r>
              <a:rPr kumimoji="0" lang="en-NL" sz="16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ideas </a:t>
            </a:r>
            <a:r>
              <a:rPr kumimoji="0" lang="en-US" sz="16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on</a:t>
            </a:r>
            <a:r>
              <a:rPr kumimoji="0" lang="en-NL" sz="16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a:t>
            </a:r>
            <a:r>
              <a:rPr kumimoji="0" lang="en-US" sz="16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ILD </a:t>
            </a:r>
            <a:r>
              <a:rPr kumimoji="0" lang="en-NL" sz="16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patient care</a:t>
            </a:r>
            <a:endParaRPr kumimoji="0" lang="nl-NL" sz="16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endParaRPr>
          </a:p>
        </p:txBody>
      </p:sp>
      <p:cxnSp>
        <p:nvCxnSpPr>
          <p:cNvPr id="3" name="Rechte verbindingslijn 2">
            <a:extLst>
              <a:ext uri="{FF2B5EF4-FFF2-40B4-BE49-F238E27FC236}">
                <a16:creationId xmlns:a16="http://schemas.microsoft.com/office/drawing/2014/main" id="{B3B11852-51C3-45A0-B0D6-4829BAA01227}"/>
              </a:ext>
            </a:extLst>
          </p:cNvPr>
          <p:cNvCxnSpPr>
            <a:cxnSpLocks/>
          </p:cNvCxnSpPr>
          <p:nvPr/>
        </p:nvCxnSpPr>
        <p:spPr>
          <a:xfrm>
            <a:off x="7905138" y="2296347"/>
            <a:ext cx="0" cy="2265306"/>
          </a:xfrm>
          <a:prstGeom prst="line">
            <a:avLst/>
          </a:prstGeom>
          <a:ln>
            <a:solidFill>
              <a:srgbClr val="6EC7DC"/>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C84B95B-A373-7D30-830B-5B9214817BA3}"/>
              </a:ext>
            </a:extLst>
          </p:cNvPr>
          <p:cNvPicPr>
            <a:picLocks noChangeAspect="1"/>
          </p:cNvPicPr>
          <p:nvPr/>
        </p:nvPicPr>
        <p:blipFill>
          <a:blip r:embed="rId4"/>
          <a:stretch>
            <a:fillRect/>
          </a:stretch>
        </p:blipFill>
        <p:spPr>
          <a:xfrm>
            <a:off x="10698351" y="6512889"/>
            <a:ext cx="1493649" cy="231668"/>
          </a:xfrm>
          <a:prstGeom prst="rect">
            <a:avLst/>
          </a:prstGeom>
        </p:spPr>
      </p:pic>
    </p:spTree>
    <p:extLst>
      <p:ext uri="{BB962C8B-B14F-4D97-AF65-F5344CB8AC3E}">
        <p14:creationId xmlns:p14="http://schemas.microsoft.com/office/powerpoint/2010/main" val="117402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64" presetClass="path" presetSubtype="0" accel="50000" decel="50000" fill="hold" nodeType="withEffect">
                                  <p:stCondLst>
                                    <p:cond delay="0"/>
                                  </p:stCondLst>
                                  <p:childTnLst>
                                    <p:animMotion origin="layout" path="M 4.16667E-7 -4.44444E-6 L 4.16667E-7 -0.03194 " pathEditMode="relative" rAng="0" ptsTypes="AA">
                                      <p:cBhvr>
                                        <p:cTn id="14" dur="2000" fill="hold"/>
                                        <p:tgtEl>
                                          <p:spTgt spid="5"/>
                                        </p:tgtEl>
                                        <p:attrNameLst>
                                          <p:attrName>ppt_x</p:attrName>
                                          <p:attrName>ppt_y</p:attrName>
                                        </p:attrNameLst>
                                      </p:cBhvr>
                                      <p:rCtr x="0" y="-1597"/>
                                    </p:animMotion>
                                  </p:childTnLst>
                                </p:cTn>
                              </p:par>
                              <p:par>
                                <p:cTn id="15" presetID="22" presetClass="entr" presetSubtype="4"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8F60E-177F-47C7-9F36-B64111154A5A}"/>
              </a:ext>
            </a:extLst>
          </p:cNvPr>
          <p:cNvSpPr>
            <a:spLocks noGrp="1"/>
          </p:cNvSpPr>
          <p:nvPr>
            <p:ph type="title"/>
          </p:nvPr>
        </p:nvSpPr>
        <p:spPr/>
        <p:txBody>
          <a:bodyPr>
            <a:normAutofit/>
          </a:bodyPr>
          <a:lstStyle/>
          <a:p>
            <a:r>
              <a:rPr lang="en-US" dirty="0"/>
              <a:t>Patients with autoimmune disease are at increased risk of developing ILD</a:t>
            </a:r>
            <a:r>
              <a:rPr lang="en-US" baseline="30000" dirty="0"/>
              <a:t>1-3</a:t>
            </a:r>
          </a:p>
        </p:txBody>
      </p:sp>
      <p:sp>
        <p:nvSpPr>
          <p:cNvPr id="3" name="Tijdelijke aanduiding voor inhoud 2">
            <a:extLst>
              <a:ext uri="{FF2B5EF4-FFF2-40B4-BE49-F238E27FC236}">
                <a16:creationId xmlns:a16="http://schemas.microsoft.com/office/drawing/2014/main" id="{100E6821-FFF9-4012-8393-EEEEDEB51746}"/>
              </a:ext>
            </a:extLst>
          </p:cNvPr>
          <p:cNvSpPr>
            <a:spLocks noGrp="1"/>
          </p:cNvSpPr>
          <p:nvPr>
            <p:ph idx="1"/>
          </p:nvPr>
        </p:nvSpPr>
        <p:spPr>
          <a:xfrm>
            <a:off x="838200" y="1123200"/>
            <a:ext cx="10744200" cy="4735690"/>
          </a:xfrm>
        </p:spPr>
        <p:txBody>
          <a:bodyPr anchor="t">
            <a:normAutofit/>
          </a:bodyPr>
          <a:lstStyle/>
          <a:p>
            <a:r>
              <a:rPr lang="en-US" sz="1400" dirty="0">
                <a:latin typeface="BISansNEXT"/>
              </a:rPr>
              <a:t>The prevalence of ILD varies by CTD type, with the highest rate observed in SSc</a:t>
            </a:r>
            <a:r>
              <a:rPr lang="en-US" baseline="30000" dirty="0">
                <a:latin typeface="BISansNEXT"/>
              </a:rPr>
              <a:t>1</a:t>
            </a:r>
            <a:endParaRPr lang="en-US" sz="1400" baseline="30000" dirty="0">
              <a:latin typeface="BISansNEXT"/>
            </a:endParaRPr>
          </a:p>
          <a:p>
            <a:r>
              <a:rPr lang="en-US" sz="1400" dirty="0">
                <a:latin typeface="BISansNEXT"/>
              </a:rPr>
              <a:t>Patients with CTD-ILD can develop a fibrosing phenotype</a:t>
            </a:r>
            <a:endParaRPr lang="nl-NL" sz="1400" dirty="0">
              <a:latin typeface="BISansNEXT"/>
            </a:endParaRPr>
          </a:p>
        </p:txBody>
      </p:sp>
      <p:sp>
        <p:nvSpPr>
          <p:cNvPr id="10" name="Tijdelijke aanduiding voor tekst 9">
            <a:extLst>
              <a:ext uri="{FF2B5EF4-FFF2-40B4-BE49-F238E27FC236}">
                <a16:creationId xmlns:a16="http://schemas.microsoft.com/office/drawing/2014/main" id="{C91A5F30-6E0C-4DEC-B421-13D3EC135973}"/>
              </a:ext>
            </a:extLst>
          </p:cNvPr>
          <p:cNvSpPr>
            <a:spLocks noGrp="1"/>
          </p:cNvSpPr>
          <p:nvPr>
            <p:ph type="body" sz="quarter" idx="13"/>
          </p:nvPr>
        </p:nvSpPr>
        <p:spPr/>
        <p:txBody>
          <a:bodyPr/>
          <a:lstStyle/>
          <a:p>
            <a:r>
              <a:rPr lang="en-US" sz="900" dirty="0" err="1"/>
              <a:t>SSc</a:t>
            </a:r>
            <a:r>
              <a:rPr lang="en-US" sz="900" dirty="0"/>
              <a:t>=Systemic Sclerosis; PM=Polymyositis; DM=Dermatomyositis; RA=Rheumatoid Arthritis; SLE=Systemic Lupus Erythematosus; </a:t>
            </a:r>
            <a:r>
              <a:rPr lang="en-US" dirty="0"/>
              <a:t>1</a:t>
            </a:r>
            <a:r>
              <a:rPr lang="en-US" sz="900" dirty="0"/>
              <a:t>. Wallace B, </a:t>
            </a:r>
            <a:r>
              <a:rPr lang="en-US" sz="900" dirty="0" err="1"/>
              <a:t>Vummidi</a:t>
            </a:r>
            <a:r>
              <a:rPr lang="en-US" sz="900" dirty="0"/>
              <a:t> D, Khanna D. Management of connective tissue diseases associated interstitial lung disease: a review of the published literature. </a:t>
            </a:r>
            <a:r>
              <a:rPr lang="en-US" sz="900" dirty="0" err="1"/>
              <a:t>Curr</a:t>
            </a:r>
            <a:r>
              <a:rPr lang="en-US" sz="900" dirty="0"/>
              <a:t> </a:t>
            </a:r>
            <a:r>
              <a:rPr lang="en-US" sz="900" dirty="0" err="1"/>
              <a:t>Opin</a:t>
            </a:r>
            <a:r>
              <a:rPr lang="en-US" sz="900" dirty="0"/>
              <a:t> </a:t>
            </a:r>
            <a:r>
              <a:rPr lang="en-US" sz="900" dirty="0" err="1"/>
              <a:t>Rheumatol</a:t>
            </a:r>
            <a:r>
              <a:rPr lang="en-US" sz="900" dirty="0"/>
              <a:t>. 2016;28(3):236-45; 2. </a:t>
            </a:r>
            <a:r>
              <a:rPr lang="nl-NL" dirty="0" err="1"/>
              <a:t>Wijsenbeek</a:t>
            </a:r>
            <a:r>
              <a:rPr lang="nl-NL" dirty="0"/>
              <a:t> M, </a:t>
            </a:r>
            <a:r>
              <a:rPr lang="nl-NL" dirty="0" err="1"/>
              <a:t>Cottin</a:t>
            </a:r>
            <a:r>
              <a:rPr lang="nl-NL" dirty="0"/>
              <a:t> V. Spectrum of </a:t>
            </a:r>
            <a:r>
              <a:rPr lang="nl-NL" dirty="0" err="1"/>
              <a:t>fibrotic</a:t>
            </a:r>
            <a:r>
              <a:rPr lang="nl-NL" dirty="0"/>
              <a:t> </a:t>
            </a:r>
            <a:r>
              <a:rPr lang="nl-NL" dirty="0" err="1"/>
              <a:t>lung</a:t>
            </a:r>
            <a:r>
              <a:rPr lang="nl-NL" dirty="0"/>
              <a:t> </a:t>
            </a:r>
            <a:r>
              <a:rPr lang="nl-NL" dirty="0" err="1"/>
              <a:t>diseases</a:t>
            </a:r>
            <a:r>
              <a:rPr lang="nl-NL" dirty="0"/>
              <a:t>. N </a:t>
            </a:r>
            <a:r>
              <a:rPr lang="nl-NL" dirty="0" err="1"/>
              <a:t>Engl</a:t>
            </a:r>
            <a:r>
              <a:rPr lang="nl-NL" dirty="0"/>
              <a:t> J </a:t>
            </a:r>
            <a:r>
              <a:rPr lang="nl-NL" dirty="0" err="1"/>
              <a:t>Med</a:t>
            </a:r>
            <a:r>
              <a:rPr lang="nl-NL" dirty="0"/>
              <a:t>. 2020;383(10):958-68; 3. </a:t>
            </a:r>
            <a:r>
              <a:rPr lang="nl-NL" dirty="0" err="1"/>
              <a:t>Bosello</a:t>
            </a:r>
            <a:r>
              <a:rPr lang="nl-NL" dirty="0"/>
              <a:t> SL, </a:t>
            </a:r>
            <a:r>
              <a:rPr lang="nl-NL" dirty="0" err="1"/>
              <a:t>Beretta</a:t>
            </a:r>
            <a:r>
              <a:rPr lang="nl-NL" dirty="0"/>
              <a:t> L, Del Papa N, et al. </a:t>
            </a:r>
            <a:r>
              <a:rPr lang="nl-NL" dirty="0" err="1"/>
              <a:t>Interstitial</a:t>
            </a:r>
            <a:r>
              <a:rPr lang="nl-NL" dirty="0"/>
              <a:t> </a:t>
            </a:r>
            <a:r>
              <a:rPr lang="nl-NL" dirty="0" err="1"/>
              <a:t>Lung</a:t>
            </a:r>
            <a:r>
              <a:rPr lang="nl-NL" dirty="0"/>
              <a:t> </a:t>
            </a:r>
            <a:r>
              <a:rPr lang="nl-NL" dirty="0" err="1"/>
              <a:t>Disease</a:t>
            </a:r>
            <a:r>
              <a:rPr lang="nl-NL" dirty="0"/>
              <a:t> </a:t>
            </a:r>
            <a:r>
              <a:rPr lang="nl-NL" dirty="0" err="1"/>
              <a:t>Associated</a:t>
            </a:r>
            <a:r>
              <a:rPr lang="nl-NL" dirty="0"/>
              <a:t> </a:t>
            </a:r>
            <a:r>
              <a:rPr lang="nl-NL" dirty="0" err="1"/>
              <a:t>With</a:t>
            </a:r>
            <a:r>
              <a:rPr lang="nl-NL" dirty="0"/>
              <a:t> </a:t>
            </a:r>
            <a:r>
              <a:rPr lang="nl-NL" dirty="0" err="1"/>
              <a:t>Autoimmune</a:t>
            </a:r>
            <a:r>
              <a:rPr lang="nl-NL" dirty="0"/>
              <a:t> </a:t>
            </a:r>
            <a:r>
              <a:rPr lang="nl-NL" dirty="0" err="1"/>
              <a:t>Rheumatic</a:t>
            </a:r>
            <a:r>
              <a:rPr lang="nl-NL" dirty="0"/>
              <a:t> </a:t>
            </a:r>
            <a:r>
              <a:rPr lang="nl-NL" dirty="0" err="1"/>
              <a:t>Diseases</a:t>
            </a:r>
            <a:r>
              <a:rPr lang="nl-NL" dirty="0"/>
              <a:t>: Checklists </a:t>
            </a:r>
            <a:r>
              <a:rPr lang="nl-NL" dirty="0" err="1"/>
              <a:t>for</a:t>
            </a:r>
            <a:r>
              <a:rPr lang="nl-NL" dirty="0"/>
              <a:t> </a:t>
            </a:r>
            <a:r>
              <a:rPr lang="nl-NL" dirty="0" err="1"/>
              <a:t>Clinical</a:t>
            </a:r>
            <a:r>
              <a:rPr lang="nl-NL" dirty="0"/>
              <a:t> </a:t>
            </a:r>
            <a:r>
              <a:rPr lang="nl-NL" dirty="0" err="1"/>
              <a:t>Practice</a:t>
            </a:r>
            <a:r>
              <a:rPr lang="nl-NL" dirty="0"/>
              <a:t>. Front </a:t>
            </a:r>
            <a:r>
              <a:rPr lang="nl-NL" dirty="0" err="1"/>
              <a:t>Med</a:t>
            </a:r>
            <a:r>
              <a:rPr lang="nl-NL" dirty="0"/>
              <a:t> (Lausanne). 2021;8:732761.</a:t>
            </a:r>
            <a:endParaRPr lang="en-US" sz="900" dirty="0"/>
          </a:p>
        </p:txBody>
      </p:sp>
      <p:sp>
        <p:nvSpPr>
          <p:cNvPr id="11" name="Tijdelijke aanduiding voor tekst 10">
            <a:extLst>
              <a:ext uri="{FF2B5EF4-FFF2-40B4-BE49-F238E27FC236}">
                <a16:creationId xmlns:a16="http://schemas.microsoft.com/office/drawing/2014/main" id="{3526241B-B9C7-41E6-B493-CF8CE86E6A2F}"/>
              </a:ext>
            </a:extLst>
          </p:cNvPr>
          <p:cNvSpPr>
            <a:spLocks noGrp="1"/>
          </p:cNvSpPr>
          <p:nvPr>
            <p:ph type="body" sz="quarter" idx="17"/>
          </p:nvPr>
        </p:nvSpPr>
        <p:spPr/>
        <p:txBody>
          <a:bodyPr/>
          <a:lstStyle/>
          <a:p>
            <a:r>
              <a:rPr lang="nl-NL"/>
              <a:t>B2</a:t>
            </a:r>
          </a:p>
        </p:txBody>
      </p:sp>
      <p:sp>
        <p:nvSpPr>
          <p:cNvPr id="8" name="Rectangle 2">
            <a:extLst>
              <a:ext uri="{FF2B5EF4-FFF2-40B4-BE49-F238E27FC236}">
                <a16:creationId xmlns:a16="http://schemas.microsoft.com/office/drawing/2014/main" id="{01BE05FA-83EF-EA47-949C-FF21D45634AC}"/>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 Sans" pitchFamily="2" charset="0"/>
                <a:ea typeface="+mn-ea"/>
                <a:cs typeface="+mn-cs"/>
              </a:rPr>
              <a:t>CTD-ILD</a:t>
            </a:r>
            <a:endParaRPr kumimoji="0" lang="en-NL" sz="1400" b="0" i="0" u="none" strike="noStrike" kern="1200" cap="none" spc="0" normalizeH="0" baseline="0" noProof="0">
              <a:ln>
                <a:noFill/>
              </a:ln>
              <a:solidFill>
                <a:srgbClr val="2B333A"/>
              </a:solidFill>
              <a:effectLst/>
              <a:uLnTx/>
              <a:uFillTx/>
              <a:latin typeface="BI Sans" pitchFamily="2" charset="0"/>
              <a:ea typeface="+mn-ea"/>
              <a:cs typeface="+mn-cs"/>
            </a:endParaRPr>
          </a:p>
        </p:txBody>
      </p:sp>
      <p:pic>
        <p:nvPicPr>
          <p:cNvPr id="13" name="Picture 12" descr="Background pattern&#10;&#10;Description automatically generated">
            <a:extLst>
              <a:ext uri="{FF2B5EF4-FFF2-40B4-BE49-F238E27FC236}">
                <a16:creationId xmlns:a16="http://schemas.microsoft.com/office/drawing/2014/main" id="{F9C8FBEF-0E86-547F-9A56-135CB268EDD5}"/>
              </a:ext>
            </a:extLst>
          </p:cNvPr>
          <p:cNvPicPr>
            <a:picLocks noChangeAspect="1"/>
          </p:cNvPicPr>
          <p:nvPr/>
        </p:nvPicPr>
        <p:blipFill rotWithShape="1">
          <a:blip r:embed="rId3"/>
          <a:srcRect l="23094" t="34520" r="29893" b="21685"/>
          <a:stretch/>
        </p:blipFill>
        <p:spPr>
          <a:xfrm>
            <a:off x="3071745" y="2302030"/>
            <a:ext cx="6048503" cy="3003462"/>
          </a:xfrm>
          <a:prstGeom prst="roundRect">
            <a:avLst>
              <a:gd name="adj" fmla="val 5283"/>
            </a:avLst>
          </a:prstGeom>
        </p:spPr>
      </p:pic>
      <p:sp>
        <p:nvSpPr>
          <p:cNvPr id="14" name="Rectangle: Top Corners Rounded 13">
            <a:extLst>
              <a:ext uri="{FF2B5EF4-FFF2-40B4-BE49-F238E27FC236}">
                <a16:creationId xmlns:a16="http://schemas.microsoft.com/office/drawing/2014/main" id="{2B5A41E8-C150-CA16-8891-774DFD764A18}"/>
              </a:ext>
            </a:extLst>
          </p:cNvPr>
          <p:cNvSpPr/>
          <p:nvPr/>
        </p:nvSpPr>
        <p:spPr>
          <a:xfrm>
            <a:off x="3071745" y="2302030"/>
            <a:ext cx="6048505" cy="431515"/>
          </a:xfrm>
          <a:prstGeom prst="round2SameRect">
            <a:avLst>
              <a:gd name="adj1" fmla="val 30049"/>
              <a:gd name="adj2" fmla="val 0"/>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5" name="Tabel 6">
            <a:extLst>
              <a:ext uri="{FF2B5EF4-FFF2-40B4-BE49-F238E27FC236}">
                <a16:creationId xmlns:a16="http://schemas.microsoft.com/office/drawing/2014/main" id="{91420BAF-3253-6CF7-430E-5B70F8822709}"/>
              </a:ext>
            </a:extLst>
          </p:cNvPr>
          <p:cNvGraphicFramePr>
            <a:graphicFrameLocks noGrp="1"/>
          </p:cNvGraphicFramePr>
          <p:nvPr>
            <p:ph idx="18"/>
          </p:nvPr>
        </p:nvGraphicFramePr>
        <p:xfrm>
          <a:off x="3071745" y="2302030"/>
          <a:ext cx="6048504" cy="3003462"/>
        </p:xfrm>
        <a:graphic>
          <a:graphicData uri="http://schemas.openxmlformats.org/drawingml/2006/table">
            <a:tbl>
              <a:tblPr firstRow="1" bandRow="1">
                <a:tableStyleId>{5C22544A-7EE6-4342-B048-85BDC9FD1C3A}</a:tableStyleId>
              </a:tblPr>
              <a:tblGrid>
                <a:gridCol w="3024252">
                  <a:extLst>
                    <a:ext uri="{9D8B030D-6E8A-4147-A177-3AD203B41FA5}">
                      <a16:colId xmlns:a16="http://schemas.microsoft.com/office/drawing/2014/main" val="3436435525"/>
                    </a:ext>
                  </a:extLst>
                </a:gridCol>
                <a:gridCol w="3024252">
                  <a:extLst>
                    <a:ext uri="{9D8B030D-6E8A-4147-A177-3AD203B41FA5}">
                      <a16:colId xmlns:a16="http://schemas.microsoft.com/office/drawing/2014/main" val="3748852970"/>
                    </a:ext>
                  </a:extLst>
                </a:gridCol>
              </a:tblGrid>
              <a:tr h="429066">
                <a:tc>
                  <a:txBody>
                    <a:bodyPr/>
                    <a:lstStyle/>
                    <a:p>
                      <a:pPr algn="ctr"/>
                      <a:r>
                        <a:rPr lang="nl-NL" sz="1400" dirty="0">
                          <a:latin typeface="BI Sans" pitchFamily="2" charset="0"/>
                        </a:rPr>
                        <a:t>CTD</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nl-NL" sz="1400" dirty="0" err="1">
                          <a:latin typeface="BI Sans" pitchFamily="2" charset="0"/>
                        </a:rPr>
                        <a:t>Prevalence</a:t>
                      </a:r>
                      <a:r>
                        <a:rPr lang="nl-NL" sz="1400" dirty="0">
                          <a:latin typeface="BI Sans" pitchFamily="2" charset="0"/>
                        </a:rPr>
                        <a:t> of ILD (%)</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870517802"/>
                  </a:ext>
                </a:extLst>
              </a:tr>
              <a:tr h="429066">
                <a:tc>
                  <a:txBody>
                    <a:bodyPr/>
                    <a:lstStyle/>
                    <a:p>
                      <a:pPr algn="ctr"/>
                      <a:r>
                        <a:rPr lang="nl-NL" sz="1400" dirty="0" err="1">
                          <a:solidFill>
                            <a:srgbClr val="2B333A"/>
                          </a:solidFill>
                          <a:latin typeface="BI Sans" pitchFamily="2" charset="0"/>
                        </a:rPr>
                        <a:t>SSc</a:t>
                      </a:r>
                      <a:endParaRPr lang="nl-NL" sz="1400" dirty="0">
                        <a:solidFill>
                          <a:srgbClr val="2B333A"/>
                        </a:solidFill>
                        <a:latin typeface="BI Sans" pitchFamily="2" charset="0"/>
                      </a:endParaRPr>
                    </a:p>
                  </a:txBody>
                  <a:tcPr anchor="ctr">
                    <a:lnL w="12700" cap="flat" cmpd="sng" algn="ctr">
                      <a:noFill/>
                      <a:prstDash val="solid"/>
                      <a:round/>
                      <a:headEnd type="none" w="med" len="med"/>
                      <a:tailEnd type="none" w="med" len="med"/>
                    </a:lnL>
                    <a:noFill/>
                  </a:tcPr>
                </a:tc>
                <a:tc>
                  <a:txBody>
                    <a:bodyPr/>
                    <a:lstStyle/>
                    <a:p>
                      <a:pPr algn="ctr"/>
                      <a:r>
                        <a:rPr lang="nl-NL" sz="1400" dirty="0">
                          <a:solidFill>
                            <a:srgbClr val="2B333A"/>
                          </a:solidFill>
                          <a:latin typeface="BI Sans" pitchFamily="2" charset="0"/>
                        </a:rPr>
                        <a:t>70 – 90</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2390034658"/>
                  </a:ext>
                </a:extLst>
              </a:tr>
              <a:tr h="429066">
                <a:tc>
                  <a:txBody>
                    <a:bodyPr/>
                    <a:lstStyle/>
                    <a:p>
                      <a:pPr algn="ctr"/>
                      <a:r>
                        <a:rPr lang="nl-NL" sz="1400" dirty="0">
                          <a:solidFill>
                            <a:srgbClr val="2B333A"/>
                          </a:solidFill>
                          <a:latin typeface="BI Sans" pitchFamily="2" charset="0"/>
                        </a:rPr>
                        <a:t>Mixed CTD</a:t>
                      </a:r>
                    </a:p>
                  </a:txBody>
                  <a:tcPr anchor="ctr">
                    <a:lnL w="12700" cap="flat" cmpd="sng" algn="ctr">
                      <a:noFill/>
                      <a:prstDash val="solid"/>
                      <a:round/>
                      <a:headEnd type="none" w="med" len="med"/>
                      <a:tailEnd type="none" w="med" len="med"/>
                    </a:lnL>
                    <a:noFill/>
                  </a:tcPr>
                </a:tc>
                <a:tc>
                  <a:txBody>
                    <a:bodyPr/>
                    <a:lstStyle/>
                    <a:p>
                      <a:pPr algn="ctr"/>
                      <a:r>
                        <a:rPr lang="nl-NL" sz="1400" dirty="0">
                          <a:solidFill>
                            <a:srgbClr val="2B333A"/>
                          </a:solidFill>
                          <a:latin typeface="BI Sans" pitchFamily="2" charset="0"/>
                        </a:rPr>
                        <a:t>20 – 85</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1345733877"/>
                  </a:ext>
                </a:extLst>
              </a:tr>
              <a:tr h="429066">
                <a:tc>
                  <a:txBody>
                    <a:bodyPr/>
                    <a:lstStyle/>
                    <a:p>
                      <a:pPr algn="ctr"/>
                      <a:r>
                        <a:rPr lang="nl-NL" sz="1400">
                          <a:solidFill>
                            <a:srgbClr val="2B333A"/>
                          </a:solidFill>
                          <a:latin typeface="BI Sans" pitchFamily="2" charset="0"/>
                        </a:rPr>
                        <a:t>PM/DM</a:t>
                      </a:r>
                    </a:p>
                  </a:txBody>
                  <a:tcPr anchor="ctr">
                    <a:lnL w="12700" cap="flat" cmpd="sng" algn="ctr">
                      <a:noFill/>
                      <a:prstDash val="solid"/>
                      <a:round/>
                      <a:headEnd type="none" w="med" len="med"/>
                      <a:tailEnd type="none" w="med" len="med"/>
                    </a:lnL>
                    <a:noFill/>
                  </a:tcPr>
                </a:tc>
                <a:tc>
                  <a:txBody>
                    <a:bodyPr/>
                    <a:lstStyle/>
                    <a:p>
                      <a:pPr algn="ctr"/>
                      <a:r>
                        <a:rPr lang="nl-NL" sz="1400" dirty="0">
                          <a:solidFill>
                            <a:srgbClr val="2B333A"/>
                          </a:solidFill>
                          <a:latin typeface="BI Sans" pitchFamily="2" charset="0"/>
                        </a:rPr>
                        <a:t>15 – 70</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2014580748"/>
                  </a:ext>
                </a:extLst>
              </a:tr>
              <a:tr h="429066">
                <a:tc>
                  <a:txBody>
                    <a:bodyPr/>
                    <a:lstStyle/>
                    <a:p>
                      <a:pPr algn="ctr"/>
                      <a:r>
                        <a:rPr lang="nl-NL" sz="1400" dirty="0">
                          <a:solidFill>
                            <a:srgbClr val="2B333A"/>
                          </a:solidFill>
                          <a:latin typeface="BI Sans" pitchFamily="2" charset="0"/>
                        </a:rPr>
                        <a:t>RA</a:t>
                      </a:r>
                    </a:p>
                  </a:txBody>
                  <a:tcPr anchor="ctr">
                    <a:lnL w="12700" cap="flat" cmpd="sng" algn="ctr">
                      <a:noFill/>
                      <a:prstDash val="solid"/>
                      <a:round/>
                      <a:headEnd type="none" w="med" len="med"/>
                      <a:tailEnd type="none" w="med" len="med"/>
                    </a:lnL>
                    <a:noFill/>
                  </a:tcPr>
                </a:tc>
                <a:tc>
                  <a:txBody>
                    <a:bodyPr/>
                    <a:lstStyle/>
                    <a:p>
                      <a:pPr algn="ctr"/>
                      <a:r>
                        <a:rPr lang="nl-NL" sz="1400" dirty="0">
                          <a:solidFill>
                            <a:srgbClr val="2B333A"/>
                          </a:solidFill>
                          <a:latin typeface="BI Sans" pitchFamily="2" charset="0"/>
                        </a:rPr>
                        <a:t>4 – 68</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2572587707"/>
                  </a:ext>
                </a:extLst>
              </a:tr>
              <a:tr h="429066">
                <a:tc>
                  <a:txBody>
                    <a:bodyPr/>
                    <a:lstStyle/>
                    <a:p>
                      <a:pPr algn="ctr"/>
                      <a:r>
                        <a:rPr lang="nl-NL" sz="1400" err="1">
                          <a:solidFill>
                            <a:srgbClr val="2B333A"/>
                          </a:solidFill>
                          <a:latin typeface="BI Sans" pitchFamily="2" charset="0"/>
                        </a:rPr>
                        <a:t>Sjögren’s</a:t>
                      </a:r>
                      <a:r>
                        <a:rPr lang="nl-NL" sz="1400">
                          <a:solidFill>
                            <a:srgbClr val="2B333A"/>
                          </a:solidFill>
                          <a:latin typeface="BI Sans" pitchFamily="2" charset="0"/>
                        </a:rPr>
                        <a:t> </a:t>
                      </a:r>
                      <a:r>
                        <a:rPr lang="nl-NL" sz="1400" err="1">
                          <a:solidFill>
                            <a:srgbClr val="2B333A"/>
                          </a:solidFill>
                          <a:latin typeface="BI Sans" pitchFamily="2" charset="0"/>
                        </a:rPr>
                        <a:t>syndrome</a:t>
                      </a:r>
                      <a:endParaRPr lang="nl-NL" sz="1400">
                        <a:solidFill>
                          <a:srgbClr val="2B333A"/>
                        </a:solidFill>
                        <a:latin typeface="BI Sans" pitchFamily="2" charset="0"/>
                      </a:endParaRPr>
                    </a:p>
                  </a:txBody>
                  <a:tcPr anchor="ctr">
                    <a:lnL w="12700" cap="flat" cmpd="sng" algn="ctr">
                      <a:noFill/>
                      <a:prstDash val="solid"/>
                      <a:round/>
                      <a:headEnd type="none" w="med" len="med"/>
                      <a:tailEnd type="none" w="med" len="med"/>
                    </a:lnL>
                    <a:noFill/>
                  </a:tcPr>
                </a:tc>
                <a:tc>
                  <a:txBody>
                    <a:bodyPr/>
                    <a:lstStyle/>
                    <a:p>
                      <a:pPr algn="ctr"/>
                      <a:r>
                        <a:rPr lang="nl-NL" sz="1400" dirty="0">
                          <a:solidFill>
                            <a:srgbClr val="2B333A"/>
                          </a:solidFill>
                          <a:latin typeface="BI Sans" pitchFamily="2" charset="0"/>
                        </a:rPr>
                        <a:t>10 – 30</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430125004"/>
                  </a:ext>
                </a:extLst>
              </a:tr>
              <a:tr h="429066">
                <a:tc>
                  <a:txBody>
                    <a:bodyPr/>
                    <a:lstStyle/>
                    <a:p>
                      <a:pPr algn="ctr"/>
                      <a:r>
                        <a:rPr lang="nl-NL" sz="1400" dirty="0">
                          <a:solidFill>
                            <a:srgbClr val="2B333A"/>
                          </a:solidFill>
                          <a:latin typeface="BI Sans" pitchFamily="2" charset="0"/>
                        </a:rPr>
                        <a:t>SLE</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noFill/>
                  </a:tcPr>
                </a:tc>
                <a:tc>
                  <a:txBody>
                    <a:bodyPr/>
                    <a:lstStyle/>
                    <a:p>
                      <a:pPr algn="ctr"/>
                      <a:r>
                        <a:rPr lang="nl-NL" sz="1400" dirty="0">
                          <a:solidFill>
                            <a:srgbClr val="2B333A"/>
                          </a:solidFill>
                          <a:latin typeface="BI Sans" pitchFamily="2" charset="0"/>
                        </a:rPr>
                        <a:t>2 – 10</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extLst>
                  <a:ext uri="{0D108BD9-81ED-4DB2-BD59-A6C34878D82A}">
                    <a16:rowId xmlns:a16="http://schemas.microsoft.com/office/drawing/2014/main" val="1288591232"/>
                  </a:ext>
                </a:extLst>
              </a:tr>
            </a:tbl>
          </a:graphicData>
        </a:graphic>
      </p:graphicFrame>
      <p:pic>
        <p:nvPicPr>
          <p:cNvPr id="5" name="Picture 4">
            <a:extLst>
              <a:ext uri="{FF2B5EF4-FFF2-40B4-BE49-F238E27FC236}">
                <a16:creationId xmlns:a16="http://schemas.microsoft.com/office/drawing/2014/main" id="{C71DA2F0-0151-A18B-2858-EC7B47494F80}"/>
              </a:ext>
            </a:extLst>
          </p:cNvPr>
          <p:cNvPicPr>
            <a:picLocks noChangeAspect="1"/>
          </p:cNvPicPr>
          <p:nvPr/>
        </p:nvPicPr>
        <p:blipFill>
          <a:blip r:embed="rId4"/>
          <a:stretch>
            <a:fillRect/>
          </a:stretch>
        </p:blipFill>
        <p:spPr>
          <a:xfrm>
            <a:off x="10835575" y="6293016"/>
            <a:ext cx="1493649" cy="231668"/>
          </a:xfrm>
          <a:prstGeom prst="rect">
            <a:avLst/>
          </a:prstGeom>
        </p:spPr>
      </p:pic>
    </p:spTree>
    <p:extLst>
      <p:ext uri="{BB962C8B-B14F-4D97-AF65-F5344CB8AC3E}">
        <p14:creationId xmlns:p14="http://schemas.microsoft.com/office/powerpoint/2010/main" val="219900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diagram leeg" descr="Chart, sunburst chart&#10;&#10;Description automatically generated">
            <a:extLst>
              <a:ext uri="{FF2B5EF4-FFF2-40B4-BE49-F238E27FC236}">
                <a16:creationId xmlns:a16="http://schemas.microsoft.com/office/drawing/2014/main" id="{70F16201-B46B-4228-8EE7-95DE0CEEED0B}"/>
              </a:ext>
            </a:extLst>
          </p:cNvPr>
          <p:cNvPicPr>
            <a:picLocks noChangeAspect="1"/>
          </p:cNvPicPr>
          <p:nvPr/>
        </p:nvPicPr>
        <p:blipFill>
          <a:blip r:embed="rId3"/>
          <a:stretch>
            <a:fillRect/>
          </a:stretch>
        </p:blipFill>
        <p:spPr>
          <a:xfrm rot="1842568">
            <a:off x="5455845" y="1267200"/>
            <a:ext cx="4528800" cy="4528800"/>
          </a:xfrm>
          <a:prstGeom prst="rect">
            <a:avLst/>
          </a:prstGeom>
        </p:spPr>
      </p:pic>
      <p:pic>
        <p:nvPicPr>
          <p:cNvPr id="42" name="diagram faded" descr="Chart&#10;&#10;Description automatically generated">
            <a:extLst>
              <a:ext uri="{FF2B5EF4-FFF2-40B4-BE49-F238E27FC236}">
                <a16:creationId xmlns:a16="http://schemas.microsoft.com/office/drawing/2014/main" id="{3E9DAADA-5C2F-4CBC-83D4-F353F2FAA08A}"/>
              </a:ext>
            </a:extLst>
          </p:cNvPr>
          <p:cNvPicPr>
            <a:picLocks noChangeAspect="1"/>
          </p:cNvPicPr>
          <p:nvPr/>
        </p:nvPicPr>
        <p:blipFill>
          <a:blip r:embed="rId4"/>
          <a:stretch>
            <a:fillRect/>
          </a:stretch>
        </p:blipFill>
        <p:spPr>
          <a:xfrm rot="1842568">
            <a:off x="5455845" y="1267200"/>
            <a:ext cx="4528800" cy="4528800"/>
          </a:xfrm>
          <a:prstGeom prst="rect">
            <a:avLst/>
          </a:prstGeom>
        </p:spPr>
      </p:pic>
      <p:pic>
        <p:nvPicPr>
          <p:cNvPr id="46" name="diagram compleet" descr="Chart&#10;&#10;Description automatically generated">
            <a:extLst>
              <a:ext uri="{FF2B5EF4-FFF2-40B4-BE49-F238E27FC236}">
                <a16:creationId xmlns:a16="http://schemas.microsoft.com/office/drawing/2014/main" id="{B91603F6-53D3-47A6-B39D-C9C0E8698024}"/>
              </a:ext>
            </a:extLst>
          </p:cNvPr>
          <p:cNvPicPr>
            <a:picLocks noChangeAspect="1"/>
          </p:cNvPicPr>
          <p:nvPr/>
        </p:nvPicPr>
        <p:blipFill>
          <a:blip r:embed="rId5"/>
          <a:stretch>
            <a:fillRect/>
          </a:stretch>
        </p:blipFill>
        <p:spPr>
          <a:xfrm rot="1842568">
            <a:off x="5455845" y="1267200"/>
            <a:ext cx="4528800" cy="4528800"/>
          </a:xfrm>
          <a:prstGeom prst="rect">
            <a:avLst/>
          </a:prstGeom>
        </p:spPr>
      </p:pic>
      <p:sp>
        <p:nvSpPr>
          <p:cNvPr id="2" name="Title 1">
            <a:extLst>
              <a:ext uri="{FF2B5EF4-FFF2-40B4-BE49-F238E27FC236}">
                <a16:creationId xmlns:a16="http://schemas.microsoft.com/office/drawing/2014/main" id="{B05614FC-36A1-4FA2-989C-A58256E10E2B}"/>
              </a:ext>
            </a:extLst>
          </p:cNvPr>
          <p:cNvSpPr>
            <a:spLocks noGrp="1"/>
          </p:cNvSpPr>
          <p:nvPr>
            <p:ph type="title"/>
          </p:nvPr>
        </p:nvSpPr>
        <p:spPr/>
        <p:txBody>
          <a:bodyPr/>
          <a:lstStyle/>
          <a:p>
            <a:r>
              <a:rPr lang="nl-NL" dirty="0" err="1"/>
              <a:t>Prevalences</a:t>
            </a:r>
            <a:r>
              <a:rPr lang="nl-NL" dirty="0"/>
              <a:t> of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a:t>
            </a:r>
            <a:r>
              <a:rPr lang="nl-NL" dirty="0"/>
              <a:t> (F-ILD)</a:t>
            </a:r>
          </a:p>
        </p:txBody>
      </p:sp>
      <p:sp>
        <p:nvSpPr>
          <p:cNvPr id="4" name="Text Placeholder 3">
            <a:extLst>
              <a:ext uri="{FF2B5EF4-FFF2-40B4-BE49-F238E27FC236}">
                <a16:creationId xmlns:a16="http://schemas.microsoft.com/office/drawing/2014/main" id="{26980843-1777-4CB9-AB65-3DC77A101EF5}"/>
              </a:ext>
            </a:extLst>
          </p:cNvPr>
          <p:cNvSpPr>
            <a:spLocks noGrp="1"/>
          </p:cNvSpPr>
          <p:nvPr>
            <p:ph type="body" sz="quarter" idx="13"/>
          </p:nvPr>
        </p:nvSpPr>
        <p:spPr/>
        <p:txBody>
          <a:bodyPr/>
          <a:lstStyle/>
          <a:p>
            <a:r>
              <a:rPr lang="nl-NL" dirty="0"/>
              <a:t>NSIP=Non-</a:t>
            </a:r>
            <a:r>
              <a:rPr lang="nl-NL" dirty="0" err="1"/>
              <a:t>Specific</a:t>
            </a:r>
            <a:r>
              <a:rPr lang="nl-NL" dirty="0"/>
              <a:t> </a:t>
            </a:r>
            <a:r>
              <a:rPr lang="nl-NL" dirty="0" err="1"/>
              <a:t>Interstitial</a:t>
            </a:r>
            <a:r>
              <a:rPr lang="nl-NL" dirty="0"/>
              <a:t> </a:t>
            </a:r>
            <a:r>
              <a:rPr lang="nl-NL" dirty="0" err="1"/>
              <a:t>Pneumonia</a:t>
            </a:r>
            <a:r>
              <a:rPr lang="nl-NL" dirty="0"/>
              <a:t>; </a:t>
            </a:r>
            <a:r>
              <a:rPr lang="nl-NL" dirty="0" err="1"/>
              <a:t>Prgr</a:t>
            </a:r>
            <a:r>
              <a:rPr lang="nl-NL" dirty="0"/>
              <a:t>=</a:t>
            </a:r>
            <a:r>
              <a:rPr lang="nl-NL" dirty="0" err="1"/>
              <a:t>Progression</a:t>
            </a:r>
            <a:r>
              <a:rPr lang="nl-NL" dirty="0"/>
              <a:t>; 1. </a:t>
            </a:r>
            <a:r>
              <a:rPr lang="nl-NL" dirty="0" err="1"/>
              <a:t>Wijsenbeek</a:t>
            </a:r>
            <a:r>
              <a:rPr lang="nl-NL" dirty="0"/>
              <a:t> M, </a:t>
            </a:r>
            <a:r>
              <a:rPr lang="nl-NL" dirty="0" err="1"/>
              <a:t>Cottin</a:t>
            </a:r>
            <a:r>
              <a:rPr lang="nl-NL" dirty="0"/>
              <a:t> V. Spectrum of </a:t>
            </a:r>
            <a:r>
              <a:rPr lang="nl-NL" dirty="0" err="1"/>
              <a:t>fibrotic</a:t>
            </a:r>
            <a:r>
              <a:rPr lang="nl-NL" dirty="0"/>
              <a:t> </a:t>
            </a:r>
            <a:r>
              <a:rPr lang="nl-NL" dirty="0" err="1"/>
              <a:t>lung</a:t>
            </a:r>
            <a:r>
              <a:rPr lang="nl-NL" dirty="0"/>
              <a:t> </a:t>
            </a:r>
            <a:r>
              <a:rPr lang="nl-NL" dirty="0" err="1"/>
              <a:t>diseases</a:t>
            </a:r>
            <a:r>
              <a:rPr lang="nl-NL" dirty="0"/>
              <a:t>. N </a:t>
            </a:r>
            <a:r>
              <a:rPr lang="nl-NL" dirty="0" err="1"/>
              <a:t>Engl</a:t>
            </a:r>
            <a:r>
              <a:rPr lang="nl-NL" dirty="0"/>
              <a:t> J </a:t>
            </a:r>
            <a:r>
              <a:rPr lang="nl-NL" dirty="0" err="1"/>
              <a:t>Med</a:t>
            </a:r>
            <a:r>
              <a:rPr lang="nl-NL" dirty="0"/>
              <a:t>. 2020;383(10):958-68; 2. </a:t>
            </a:r>
            <a:r>
              <a:rPr lang="nl-NL" dirty="0" err="1"/>
              <a:t>Duchemann</a:t>
            </a:r>
            <a:r>
              <a:rPr lang="nl-NL" dirty="0"/>
              <a:t> B, </a:t>
            </a:r>
            <a:r>
              <a:rPr lang="nl-NL" dirty="0" err="1"/>
              <a:t>Annesi-Maesano</a:t>
            </a:r>
            <a:r>
              <a:rPr lang="nl-NL" dirty="0"/>
              <a:t> I, </a:t>
            </a:r>
            <a:r>
              <a:rPr lang="nl-NL" dirty="0" err="1"/>
              <a:t>Jacobe</a:t>
            </a:r>
            <a:r>
              <a:rPr lang="nl-NL" dirty="0"/>
              <a:t> de </a:t>
            </a:r>
            <a:r>
              <a:rPr lang="nl-NL" dirty="0" err="1"/>
              <a:t>Naurois</a:t>
            </a:r>
            <a:r>
              <a:rPr lang="nl-NL" dirty="0"/>
              <a:t> C, et al. </a:t>
            </a:r>
            <a:r>
              <a:rPr lang="nl-NL" dirty="0" err="1"/>
              <a:t>Prevalence</a:t>
            </a:r>
            <a:r>
              <a:rPr lang="nl-NL" dirty="0"/>
              <a:t> </a:t>
            </a:r>
            <a:r>
              <a:rPr lang="nl-NL" dirty="0" err="1"/>
              <a:t>and</a:t>
            </a:r>
            <a:r>
              <a:rPr lang="nl-NL" dirty="0"/>
              <a:t> </a:t>
            </a:r>
            <a:r>
              <a:rPr lang="nl-NL" dirty="0" err="1"/>
              <a:t>incidence</a:t>
            </a:r>
            <a:r>
              <a:rPr lang="nl-NL" dirty="0"/>
              <a:t> of </a:t>
            </a:r>
            <a:r>
              <a:rPr lang="nl-NL" dirty="0" err="1"/>
              <a:t>interstitial</a:t>
            </a:r>
            <a:r>
              <a:rPr lang="nl-NL" dirty="0"/>
              <a:t> </a:t>
            </a:r>
            <a:r>
              <a:rPr lang="nl-NL" dirty="0" err="1"/>
              <a:t>lung</a:t>
            </a:r>
            <a:r>
              <a:rPr lang="nl-NL" dirty="0"/>
              <a:t> </a:t>
            </a:r>
            <a:r>
              <a:rPr lang="nl-NL" dirty="0" err="1"/>
              <a:t>diseases</a:t>
            </a:r>
            <a:r>
              <a:rPr lang="nl-NL" dirty="0"/>
              <a:t> in a </a:t>
            </a:r>
            <a:r>
              <a:rPr lang="nl-NL" dirty="0" err="1"/>
              <a:t>multi-ethnic</a:t>
            </a:r>
            <a:r>
              <a:rPr lang="nl-NL" dirty="0"/>
              <a:t> </a:t>
            </a:r>
            <a:r>
              <a:rPr lang="nl-NL" dirty="0" err="1"/>
              <a:t>county</a:t>
            </a:r>
            <a:r>
              <a:rPr lang="nl-NL" dirty="0"/>
              <a:t> of </a:t>
            </a:r>
            <a:r>
              <a:rPr lang="nl-NL" dirty="0" err="1"/>
              <a:t>Greater</a:t>
            </a:r>
            <a:r>
              <a:rPr lang="nl-NL" dirty="0"/>
              <a:t> Paris. </a:t>
            </a:r>
            <a:r>
              <a:rPr lang="nl-NL" dirty="0" err="1"/>
              <a:t>Eur</a:t>
            </a:r>
            <a:r>
              <a:rPr lang="nl-NL" dirty="0"/>
              <a:t> </a:t>
            </a:r>
            <a:r>
              <a:rPr lang="nl-NL" dirty="0" err="1"/>
              <a:t>Respir</a:t>
            </a:r>
            <a:r>
              <a:rPr lang="nl-NL" dirty="0"/>
              <a:t> J. 2017;50(2):1602419; 3. </a:t>
            </a:r>
            <a:r>
              <a:rPr lang="nl-NL" dirty="0" err="1"/>
              <a:t>Hilberg</a:t>
            </a:r>
            <a:r>
              <a:rPr lang="nl-NL" dirty="0"/>
              <a:t> O, Hoffmann-</a:t>
            </a:r>
            <a:r>
              <a:rPr lang="nl-NL" dirty="0" err="1"/>
              <a:t>Vold</a:t>
            </a:r>
            <a:r>
              <a:rPr lang="nl-NL" dirty="0"/>
              <a:t> AM, Smith V, et al. </a:t>
            </a:r>
            <a:r>
              <a:rPr lang="nl-NL" dirty="0" err="1"/>
              <a:t>Epidemiology</a:t>
            </a:r>
            <a:r>
              <a:rPr lang="nl-NL" dirty="0"/>
              <a:t> of </a:t>
            </a:r>
            <a:r>
              <a:rPr lang="nl-NL" dirty="0" err="1"/>
              <a:t>ILDs</a:t>
            </a:r>
            <a:r>
              <a:rPr lang="nl-NL" dirty="0"/>
              <a:t> </a:t>
            </a:r>
            <a:r>
              <a:rPr lang="nl-NL" dirty="0" err="1"/>
              <a:t>and</a:t>
            </a:r>
            <a:r>
              <a:rPr lang="nl-NL" dirty="0"/>
              <a:t> </a:t>
            </a:r>
            <a:r>
              <a:rPr lang="nl-NL" dirty="0" err="1"/>
              <a:t>their</a:t>
            </a:r>
            <a:r>
              <a:rPr lang="nl-NL" dirty="0"/>
              <a:t> </a:t>
            </a:r>
            <a:r>
              <a:rPr lang="nl-NL" dirty="0" err="1"/>
              <a:t>progressive-fibrosing</a:t>
            </a:r>
            <a:r>
              <a:rPr lang="nl-NL" dirty="0"/>
              <a:t> </a:t>
            </a:r>
            <a:r>
              <a:rPr lang="nl-NL" dirty="0" err="1"/>
              <a:t>behaviour</a:t>
            </a:r>
            <a:r>
              <a:rPr lang="nl-NL" dirty="0"/>
              <a:t> in </a:t>
            </a:r>
            <a:r>
              <a:rPr lang="nl-NL" dirty="0" err="1"/>
              <a:t>six</a:t>
            </a:r>
            <a:r>
              <a:rPr lang="nl-NL" dirty="0"/>
              <a:t> European </a:t>
            </a:r>
            <a:r>
              <a:rPr lang="nl-NL" dirty="0" err="1"/>
              <a:t>countries</a:t>
            </a:r>
            <a:r>
              <a:rPr lang="nl-NL" dirty="0"/>
              <a:t>. ERJ Open </a:t>
            </a:r>
            <a:r>
              <a:rPr lang="nl-NL" dirty="0" err="1"/>
              <a:t>Res</a:t>
            </a:r>
            <a:r>
              <a:rPr lang="nl-NL" dirty="0"/>
              <a:t>. 2022;8:00597-2021.</a:t>
            </a:r>
          </a:p>
        </p:txBody>
      </p:sp>
      <p:sp>
        <p:nvSpPr>
          <p:cNvPr id="5" name="Text Placeholder 4">
            <a:extLst>
              <a:ext uri="{FF2B5EF4-FFF2-40B4-BE49-F238E27FC236}">
                <a16:creationId xmlns:a16="http://schemas.microsoft.com/office/drawing/2014/main" id="{6FCF2BD4-7287-4771-BB21-8D5DCB157ADC}"/>
              </a:ext>
            </a:extLst>
          </p:cNvPr>
          <p:cNvSpPr>
            <a:spLocks noGrp="1"/>
          </p:cNvSpPr>
          <p:nvPr>
            <p:ph type="body" sz="quarter" idx="17"/>
          </p:nvPr>
        </p:nvSpPr>
        <p:spPr/>
        <p:txBody>
          <a:bodyPr/>
          <a:lstStyle/>
          <a:p>
            <a:r>
              <a:rPr lang="nl-NL" dirty="0"/>
              <a:t>B3</a:t>
            </a:r>
          </a:p>
        </p:txBody>
      </p:sp>
      <p:sp>
        <p:nvSpPr>
          <p:cNvPr id="6" name="Text Placeholder 5">
            <a:extLst>
              <a:ext uri="{FF2B5EF4-FFF2-40B4-BE49-F238E27FC236}">
                <a16:creationId xmlns:a16="http://schemas.microsoft.com/office/drawing/2014/main" id="{588CDD21-4E0D-4977-8C62-285CAD1AEA91}"/>
              </a:ext>
            </a:extLst>
          </p:cNvPr>
          <p:cNvSpPr>
            <a:spLocks noGrp="1"/>
          </p:cNvSpPr>
          <p:nvPr>
            <p:ph type="body" sz="quarter" idx="18"/>
          </p:nvPr>
        </p:nvSpPr>
        <p:spPr>
          <a:xfrm>
            <a:off x="838200" y="1123200"/>
            <a:ext cx="2228041" cy="4326900"/>
          </a:xfrm>
        </p:spPr>
        <p:txBody>
          <a:bodyPr anchor="t">
            <a:normAutofit/>
          </a:bodyPr>
          <a:lstStyle/>
          <a:p>
            <a:r>
              <a:rPr lang="en-US" dirty="0">
                <a:solidFill>
                  <a:schemeClr val="tx2"/>
                </a:solidFill>
              </a:rPr>
              <a:t>The most common</a:t>
            </a:r>
            <a:br>
              <a:rPr lang="en-US" dirty="0">
                <a:solidFill>
                  <a:schemeClr val="tx2"/>
                </a:solidFill>
              </a:rPr>
            </a:br>
            <a:r>
              <a:rPr lang="en-US" dirty="0">
                <a:solidFill>
                  <a:schemeClr val="tx2"/>
                </a:solidFill>
              </a:rPr>
              <a:t>F-ILDs</a:t>
            </a:r>
            <a:r>
              <a:rPr lang="en-US" baseline="30000" dirty="0">
                <a:solidFill>
                  <a:schemeClr val="tx2"/>
                </a:solidFill>
              </a:rPr>
              <a:t>1,2</a:t>
            </a:r>
            <a:endParaRPr lang="en-US" baseline="30000" dirty="0">
              <a:solidFill>
                <a:schemeClr val="accent1"/>
              </a:solidFill>
            </a:endParaRPr>
          </a:p>
          <a:p>
            <a:endParaRPr lang="en-US" dirty="0">
              <a:solidFill>
                <a:schemeClr val="accent1"/>
              </a:solidFill>
            </a:endParaRPr>
          </a:p>
          <a:p>
            <a:r>
              <a:rPr lang="en-US" dirty="0">
                <a:solidFill>
                  <a:schemeClr val="accent1"/>
                </a:solidFill>
              </a:rPr>
              <a:t>Prevalence of progressive fibrosis</a:t>
            </a:r>
            <a:r>
              <a:rPr lang="en-US" baseline="30000" dirty="0">
                <a:solidFill>
                  <a:schemeClr val="accent1"/>
                </a:solidFill>
              </a:rPr>
              <a:t>1-3</a:t>
            </a:r>
            <a:r>
              <a:rPr lang="en-US" dirty="0">
                <a:solidFill>
                  <a:schemeClr val="accent1"/>
                </a:solidFill>
              </a:rPr>
              <a:t> </a:t>
            </a:r>
          </a:p>
        </p:txBody>
      </p:sp>
      <p:grpSp>
        <p:nvGrpSpPr>
          <p:cNvPr id="38" name="Group 37">
            <a:extLst>
              <a:ext uri="{FF2B5EF4-FFF2-40B4-BE49-F238E27FC236}">
                <a16:creationId xmlns:a16="http://schemas.microsoft.com/office/drawing/2014/main" id="{AFAE6834-B9E1-4025-B1C4-AD57ECBCFB0A}"/>
              </a:ext>
            </a:extLst>
          </p:cNvPr>
          <p:cNvGrpSpPr/>
          <p:nvPr/>
        </p:nvGrpSpPr>
        <p:grpSpPr>
          <a:xfrm>
            <a:off x="3227760" y="1196273"/>
            <a:ext cx="8863275" cy="4600259"/>
            <a:chOff x="3227760" y="1196273"/>
            <a:chExt cx="8863275" cy="4600259"/>
          </a:xfrm>
        </p:grpSpPr>
        <p:pic>
          <p:nvPicPr>
            <p:cNvPr id="10" name="Picture 9" descr="Chart, sunburst chart&#10;&#10;Description automatically generated">
              <a:extLst>
                <a:ext uri="{FF2B5EF4-FFF2-40B4-BE49-F238E27FC236}">
                  <a16:creationId xmlns:a16="http://schemas.microsoft.com/office/drawing/2014/main" id="{99D9F99A-ED7C-4476-830E-1CE918B5DB10}"/>
                </a:ext>
              </a:extLst>
            </p:cNvPr>
            <p:cNvPicPr>
              <a:picLocks noChangeAspect="1"/>
            </p:cNvPicPr>
            <p:nvPr/>
          </p:nvPicPr>
          <p:blipFill>
            <a:blip r:embed="rId3">
              <a:alphaModFix amt="0"/>
            </a:blip>
            <a:stretch>
              <a:fillRect/>
            </a:stretch>
          </p:blipFill>
          <p:spPr>
            <a:xfrm rot="214622">
              <a:off x="5569060" y="1267917"/>
              <a:ext cx="4528615" cy="4528615"/>
            </a:xfrm>
            <a:prstGeom prst="rect">
              <a:avLst/>
            </a:prstGeom>
          </p:spPr>
        </p:pic>
        <p:sp>
          <p:nvSpPr>
            <p:cNvPr id="11" name="TextBox 213">
              <a:extLst>
                <a:ext uri="{FF2B5EF4-FFF2-40B4-BE49-F238E27FC236}">
                  <a16:creationId xmlns:a16="http://schemas.microsoft.com/office/drawing/2014/main" id="{D5393A9F-3DC3-49DA-91B7-17C8AED89C52}"/>
                </a:ext>
              </a:extLst>
            </p:cNvPr>
            <p:cNvSpPr txBox="1"/>
            <p:nvPr/>
          </p:nvSpPr>
          <p:spPr>
            <a:xfrm>
              <a:off x="10866341" y="1217569"/>
              <a:ext cx="237244"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IPF</a:t>
              </a:r>
            </a:p>
          </p:txBody>
        </p:sp>
        <p:sp>
          <p:nvSpPr>
            <p:cNvPr id="12" name="TextBox 222">
              <a:extLst>
                <a:ext uri="{FF2B5EF4-FFF2-40B4-BE49-F238E27FC236}">
                  <a16:creationId xmlns:a16="http://schemas.microsoft.com/office/drawing/2014/main" id="{09E501EB-8F4E-4DA6-8F4D-051EB68E595A}"/>
                </a:ext>
              </a:extLst>
            </p:cNvPr>
            <p:cNvSpPr txBox="1"/>
            <p:nvPr/>
          </p:nvSpPr>
          <p:spPr>
            <a:xfrm>
              <a:off x="3538611" y="4270535"/>
              <a:ext cx="89960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Sarcoidosis</a:t>
              </a:r>
            </a:p>
          </p:txBody>
        </p:sp>
        <p:sp>
          <p:nvSpPr>
            <p:cNvPr id="13" name="TextBox 223">
              <a:extLst>
                <a:ext uri="{FF2B5EF4-FFF2-40B4-BE49-F238E27FC236}">
                  <a16:creationId xmlns:a16="http://schemas.microsoft.com/office/drawing/2014/main" id="{D6C30533-F197-4886-9875-5BCBF31ADB72}"/>
                </a:ext>
              </a:extLst>
            </p:cNvPr>
            <p:cNvSpPr txBox="1"/>
            <p:nvPr/>
          </p:nvSpPr>
          <p:spPr>
            <a:xfrm>
              <a:off x="3309834" y="2155418"/>
              <a:ext cx="1296830"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Pneumoconiosis</a:t>
              </a:r>
            </a:p>
          </p:txBody>
        </p:sp>
        <p:sp>
          <p:nvSpPr>
            <p:cNvPr id="14" name="TextBox 224">
              <a:extLst>
                <a:ext uri="{FF2B5EF4-FFF2-40B4-BE49-F238E27FC236}">
                  <a16:creationId xmlns:a16="http://schemas.microsoft.com/office/drawing/2014/main" id="{01688431-F3CF-42FD-BA20-7EFB39274887}"/>
                </a:ext>
              </a:extLst>
            </p:cNvPr>
            <p:cNvSpPr txBox="1"/>
            <p:nvPr/>
          </p:nvSpPr>
          <p:spPr>
            <a:xfrm>
              <a:off x="3227760" y="1579750"/>
              <a:ext cx="1378904"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Drug-induced ILD</a:t>
              </a:r>
            </a:p>
          </p:txBody>
        </p:sp>
        <p:sp>
          <p:nvSpPr>
            <p:cNvPr id="15" name="TextBox 230">
              <a:extLst>
                <a:ext uri="{FF2B5EF4-FFF2-40B4-BE49-F238E27FC236}">
                  <a16:creationId xmlns:a16="http://schemas.microsoft.com/office/drawing/2014/main" id="{C476BD32-2441-4523-B522-C3C58B54870B}"/>
                </a:ext>
              </a:extLst>
            </p:cNvPr>
            <p:cNvSpPr txBox="1"/>
            <p:nvPr/>
          </p:nvSpPr>
          <p:spPr>
            <a:xfrm>
              <a:off x="3772077" y="1213540"/>
              <a:ext cx="834587"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Other ILDs</a:t>
              </a:r>
            </a:p>
          </p:txBody>
        </p:sp>
        <p:cxnSp>
          <p:nvCxnSpPr>
            <p:cNvPr id="16" name="Straight Connector 218">
              <a:extLst>
                <a:ext uri="{FF2B5EF4-FFF2-40B4-BE49-F238E27FC236}">
                  <a16:creationId xmlns:a16="http://schemas.microsoft.com/office/drawing/2014/main" id="{7E22FC00-17D6-4FC8-AD46-F824DAC50A91}"/>
                </a:ext>
              </a:extLst>
            </p:cNvPr>
            <p:cNvCxnSpPr>
              <a:cxnSpLocks/>
            </p:cNvCxnSpPr>
            <p:nvPr/>
          </p:nvCxnSpPr>
          <p:spPr>
            <a:xfrm flipH="1">
              <a:off x="9044541" y="2415008"/>
              <a:ext cx="2994599"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219">
              <a:extLst>
                <a:ext uri="{FF2B5EF4-FFF2-40B4-BE49-F238E27FC236}">
                  <a16:creationId xmlns:a16="http://schemas.microsoft.com/office/drawing/2014/main" id="{5BE4BC83-7EA6-4EC4-AECE-DB244E2EA50D}"/>
                </a:ext>
              </a:extLst>
            </p:cNvPr>
            <p:cNvCxnSpPr>
              <a:cxnSpLocks/>
            </p:cNvCxnSpPr>
            <p:nvPr/>
          </p:nvCxnSpPr>
          <p:spPr>
            <a:xfrm flipH="1">
              <a:off x="9271591" y="2991345"/>
              <a:ext cx="2682285"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220">
              <a:extLst>
                <a:ext uri="{FF2B5EF4-FFF2-40B4-BE49-F238E27FC236}">
                  <a16:creationId xmlns:a16="http://schemas.microsoft.com/office/drawing/2014/main" id="{48E50435-710F-4888-BAC2-4344AFC11205}"/>
                </a:ext>
              </a:extLst>
            </p:cNvPr>
            <p:cNvCxnSpPr>
              <a:cxnSpLocks/>
            </p:cNvCxnSpPr>
            <p:nvPr/>
          </p:nvCxnSpPr>
          <p:spPr>
            <a:xfrm flipH="1">
              <a:off x="9252541" y="3901918"/>
              <a:ext cx="2264805"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9" name="Freeform: Shape 225">
              <a:extLst>
                <a:ext uri="{FF2B5EF4-FFF2-40B4-BE49-F238E27FC236}">
                  <a16:creationId xmlns:a16="http://schemas.microsoft.com/office/drawing/2014/main" id="{397C9966-81CB-40B7-A1DA-459E22267FCA}"/>
                </a:ext>
              </a:extLst>
            </p:cNvPr>
            <p:cNvSpPr/>
            <p:nvPr/>
          </p:nvSpPr>
          <p:spPr>
            <a:xfrm>
              <a:off x="3768137" y="1429873"/>
              <a:ext cx="3787239" cy="430590"/>
            </a:xfrm>
            <a:custGeom>
              <a:avLst/>
              <a:gdLst>
                <a:gd name="connsiteX0" fmla="*/ 1148443 w 1148443"/>
                <a:gd name="connsiteY0" fmla="*/ 244928 h 244928"/>
                <a:gd name="connsiteX1" fmla="*/ 1148443 w 1148443"/>
                <a:gd name="connsiteY1" fmla="*/ 0 h 244928"/>
                <a:gd name="connsiteX2" fmla="*/ 0 w 1148443"/>
                <a:gd name="connsiteY2" fmla="*/ 0 h 244928"/>
              </a:gdLst>
              <a:ahLst/>
              <a:cxnLst>
                <a:cxn ang="0">
                  <a:pos x="connsiteX0" y="connsiteY0"/>
                </a:cxn>
                <a:cxn ang="0">
                  <a:pos x="connsiteX1" y="connsiteY1"/>
                </a:cxn>
                <a:cxn ang="0">
                  <a:pos x="connsiteX2" y="connsiteY2"/>
                </a:cxn>
              </a:cxnLst>
              <a:rect l="l" t="t" r="r" b="b"/>
              <a:pathLst>
                <a:path w="1148443" h="244928">
                  <a:moveTo>
                    <a:pt x="1148443" y="244928"/>
                  </a:moveTo>
                  <a:lnTo>
                    <a:pt x="1148443" y="0"/>
                  </a:lnTo>
                  <a:lnTo>
                    <a:pt x="0"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0" name="Straight Connector 226">
              <a:extLst>
                <a:ext uri="{FF2B5EF4-FFF2-40B4-BE49-F238E27FC236}">
                  <a16:creationId xmlns:a16="http://schemas.microsoft.com/office/drawing/2014/main" id="{53931147-D8C3-4DEE-BA8D-4F870BACDCF1}"/>
                </a:ext>
              </a:extLst>
            </p:cNvPr>
            <p:cNvCxnSpPr>
              <a:cxnSpLocks/>
            </p:cNvCxnSpPr>
            <p:nvPr/>
          </p:nvCxnSpPr>
          <p:spPr>
            <a:xfrm flipH="1">
              <a:off x="3548868" y="4473925"/>
              <a:ext cx="2996769" cy="14061"/>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1" name="Freeform: Shape 217">
              <a:extLst>
                <a:ext uri="{FF2B5EF4-FFF2-40B4-BE49-F238E27FC236}">
                  <a16:creationId xmlns:a16="http://schemas.microsoft.com/office/drawing/2014/main" id="{4306A9B7-CB27-4B80-8511-731AE45ECD1A}"/>
                </a:ext>
              </a:extLst>
            </p:cNvPr>
            <p:cNvSpPr/>
            <p:nvPr/>
          </p:nvSpPr>
          <p:spPr>
            <a:xfrm flipH="1">
              <a:off x="8292594" y="1442812"/>
              <a:ext cx="2833321" cy="430590"/>
            </a:xfrm>
            <a:custGeom>
              <a:avLst/>
              <a:gdLst>
                <a:gd name="connsiteX0" fmla="*/ 1148443 w 1148443"/>
                <a:gd name="connsiteY0" fmla="*/ 244928 h 244928"/>
                <a:gd name="connsiteX1" fmla="*/ 1148443 w 1148443"/>
                <a:gd name="connsiteY1" fmla="*/ 0 h 244928"/>
                <a:gd name="connsiteX2" fmla="*/ 0 w 1148443"/>
                <a:gd name="connsiteY2" fmla="*/ 0 h 244928"/>
              </a:gdLst>
              <a:ahLst/>
              <a:cxnLst>
                <a:cxn ang="0">
                  <a:pos x="connsiteX0" y="connsiteY0"/>
                </a:cxn>
                <a:cxn ang="0">
                  <a:pos x="connsiteX1" y="connsiteY1"/>
                </a:cxn>
                <a:cxn ang="0">
                  <a:pos x="connsiteX2" y="connsiteY2"/>
                </a:cxn>
              </a:cxnLst>
              <a:rect l="l" t="t" r="r" b="b"/>
              <a:pathLst>
                <a:path w="1148443" h="244928">
                  <a:moveTo>
                    <a:pt x="1148443" y="244928"/>
                  </a:moveTo>
                  <a:lnTo>
                    <a:pt x="1148443" y="0"/>
                  </a:lnTo>
                  <a:lnTo>
                    <a:pt x="0"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3" name="Straight Connector 228">
              <a:extLst>
                <a:ext uri="{FF2B5EF4-FFF2-40B4-BE49-F238E27FC236}">
                  <a16:creationId xmlns:a16="http://schemas.microsoft.com/office/drawing/2014/main" id="{4CBAE186-67EF-4F6F-BADE-3272D0657562}"/>
                </a:ext>
              </a:extLst>
            </p:cNvPr>
            <p:cNvCxnSpPr>
              <a:cxnSpLocks/>
            </p:cNvCxnSpPr>
            <p:nvPr/>
          </p:nvCxnSpPr>
          <p:spPr>
            <a:xfrm flipH="1">
              <a:off x="3242875" y="1796079"/>
              <a:ext cx="3967550"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29">
              <a:extLst>
                <a:ext uri="{FF2B5EF4-FFF2-40B4-BE49-F238E27FC236}">
                  <a16:creationId xmlns:a16="http://schemas.microsoft.com/office/drawing/2014/main" id="{6668AB5A-B5F3-4BD2-A531-30C0017A8BA5}"/>
                </a:ext>
              </a:extLst>
            </p:cNvPr>
            <p:cNvCxnSpPr>
              <a:cxnSpLocks/>
            </p:cNvCxnSpPr>
            <p:nvPr/>
          </p:nvCxnSpPr>
          <p:spPr>
            <a:xfrm flipH="1">
              <a:off x="3328884" y="2373756"/>
              <a:ext cx="3614842"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5" name="Tekstvak 7">
              <a:extLst>
                <a:ext uri="{FF2B5EF4-FFF2-40B4-BE49-F238E27FC236}">
                  <a16:creationId xmlns:a16="http://schemas.microsoft.com/office/drawing/2014/main" id="{B94136D4-BAB2-4D19-A583-3191976BD6AE}"/>
                </a:ext>
              </a:extLst>
            </p:cNvPr>
            <p:cNvSpPr txBox="1"/>
            <p:nvPr/>
          </p:nvSpPr>
          <p:spPr>
            <a:xfrm>
              <a:off x="9663013" y="1198758"/>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12%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95%</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6" name="Tekstvak 135">
              <a:extLst>
                <a:ext uri="{FF2B5EF4-FFF2-40B4-BE49-F238E27FC236}">
                  <a16:creationId xmlns:a16="http://schemas.microsoft.com/office/drawing/2014/main" id="{EC26EA67-7E37-497E-9069-F95FF090392D}"/>
                </a:ext>
              </a:extLst>
            </p:cNvPr>
            <p:cNvSpPr txBox="1"/>
            <p:nvPr/>
          </p:nvSpPr>
          <p:spPr>
            <a:xfrm>
              <a:off x="4657359" y="1196273"/>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2%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18%</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7" name="Tekstvak 136">
              <a:extLst>
                <a:ext uri="{FF2B5EF4-FFF2-40B4-BE49-F238E27FC236}">
                  <a16:creationId xmlns:a16="http://schemas.microsoft.com/office/drawing/2014/main" id="{8086F8BC-AEEF-4A69-823A-F2C6C8F14908}"/>
                </a:ext>
              </a:extLst>
            </p:cNvPr>
            <p:cNvSpPr txBox="1"/>
            <p:nvPr/>
          </p:nvSpPr>
          <p:spPr>
            <a:xfrm>
              <a:off x="4657359" y="1551999"/>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4%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18%</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8" name="Tekstvak 137">
              <a:extLst>
                <a:ext uri="{FF2B5EF4-FFF2-40B4-BE49-F238E27FC236}">
                  <a16:creationId xmlns:a16="http://schemas.microsoft.com/office/drawing/2014/main" id="{2AB544E4-1DE9-4B0B-B679-89D9DEBBF3D6}"/>
                </a:ext>
              </a:extLst>
            </p:cNvPr>
            <p:cNvSpPr txBox="1"/>
            <p:nvPr/>
          </p:nvSpPr>
          <p:spPr>
            <a:xfrm>
              <a:off x="4657359" y="2141251"/>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5%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18%</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9" name="Tekstvak 138">
              <a:extLst>
                <a:ext uri="{FF2B5EF4-FFF2-40B4-BE49-F238E27FC236}">
                  <a16:creationId xmlns:a16="http://schemas.microsoft.com/office/drawing/2014/main" id="{C9D58873-E2BB-482D-995C-92318776A1E0}"/>
                </a:ext>
              </a:extLst>
            </p:cNvPr>
            <p:cNvSpPr txBox="1"/>
            <p:nvPr/>
          </p:nvSpPr>
          <p:spPr>
            <a:xfrm>
              <a:off x="4488911" y="4253136"/>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45%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13%</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0" name="Tekstvak 139">
              <a:extLst>
                <a:ext uri="{FF2B5EF4-FFF2-40B4-BE49-F238E27FC236}">
                  <a16:creationId xmlns:a16="http://schemas.microsoft.com/office/drawing/2014/main" id="{A44BFC02-FA82-4A9D-8B69-40FCFA1B01FD}"/>
                </a:ext>
              </a:extLst>
            </p:cNvPr>
            <p:cNvSpPr txBox="1"/>
            <p:nvPr/>
          </p:nvSpPr>
          <p:spPr>
            <a:xfrm>
              <a:off x="9663999" y="2184325"/>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3%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32%</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1" name="Tekstvak 140">
              <a:extLst>
                <a:ext uri="{FF2B5EF4-FFF2-40B4-BE49-F238E27FC236}">
                  <a16:creationId xmlns:a16="http://schemas.microsoft.com/office/drawing/2014/main" id="{63D60862-3158-4D7B-874C-3E8526E77D5C}"/>
                </a:ext>
              </a:extLst>
            </p:cNvPr>
            <p:cNvSpPr txBox="1"/>
            <p:nvPr/>
          </p:nvSpPr>
          <p:spPr>
            <a:xfrm>
              <a:off x="9663999" y="2757178"/>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8%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53%</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2" name="Tekstvak 141">
              <a:extLst>
                <a:ext uri="{FF2B5EF4-FFF2-40B4-BE49-F238E27FC236}">
                  <a16:creationId xmlns:a16="http://schemas.microsoft.com/office/drawing/2014/main" id="{AA0A8321-8635-4363-993B-10390AA52799}"/>
                </a:ext>
              </a:extLst>
            </p:cNvPr>
            <p:cNvSpPr txBox="1"/>
            <p:nvPr/>
          </p:nvSpPr>
          <p:spPr>
            <a:xfrm>
              <a:off x="9663999" y="3681032"/>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18%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24%</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3" name="Tekstvak 142">
              <a:extLst>
                <a:ext uri="{FF2B5EF4-FFF2-40B4-BE49-F238E27FC236}">
                  <a16:creationId xmlns:a16="http://schemas.microsoft.com/office/drawing/2014/main" id="{4EA6FC28-BD83-4350-BA62-6BBD7C254136}"/>
                </a:ext>
              </a:extLst>
            </p:cNvPr>
            <p:cNvSpPr txBox="1"/>
            <p:nvPr/>
          </p:nvSpPr>
          <p:spPr>
            <a:xfrm>
              <a:off x="9663999" y="4456260"/>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3%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21%</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4" name="TextBox 214">
              <a:extLst>
                <a:ext uri="{FF2B5EF4-FFF2-40B4-BE49-F238E27FC236}">
                  <a16:creationId xmlns:a16="http://schemas.microsoft.com/office/drawing/2014/main" id="{0F56D2C8-F6AF-427E-96E3-E1C00A4812DB}"/>
                </a:ext>
              </a:extLst>
            </p:cNvPr>
            <p:cNvSpPr txBox="1"/>
            <p:nvPr/>
          </p:nvSpPr>
          <p:spPr>
            <a:xfrm>
              <a:off x="10866341" y="2207838"/>
              <a:ext cx="122469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Idiopathic NSIP</a:t>
              </a:r>
            </a:p>
          </p:txBody>
        </p:sp>
        <p:sp>
          <p:nvSpPr>
            <p:cNvPr id="35" name="TextBox 215">
              <a:extLst>
                <a:ext uri="{FF2B5EF4-FFF2-40B4-BE49-F238E27FC236}">
                  <a16:creationId xmlns:a16="http://schemas.microsoft.com/office/drawing/2014/main" id="{0BEF26AD-245A-4EAE-843D-D7D32C0B4D1E}"/>
                </a:ext>
              </a:extLst>
            </p:cNvPr>
            <p:cNvSpPr txBox="1"/>
            <p:nvPr/>
          </p:nvSpPr>
          <p:spPr>
            <a:xfrm>
              <a:off x="10866341" y="2792801"/>
              <a:ext cx="108504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Unclassifiable</a:t>
              </a:r>
              <a:b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b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ILD</a:t>
              </a:r>
            </a:p>
          </p:txBody>
        </p:sp>
        <p:sp>
          <p:nvSpPr>
            <p:cNvPr id="36" name="TextBox 216">
              <a:extLst>
                <a:ext uri="{FF2B5EF4-FFF2-40B4-BE49-F238E27FC236}">
                  <a16:creationId xmlns:a16="http://schemas.microsoft.com/office/drawing/2014/main" id="{555BE5FA-A425-4DA4-A8FA-1986587C0DEC}"/>
                </a:ext>
              </a:extLst>
            </p:cNvPr>
            <p:cNvSpPr txBox="1"/>
            <p:nvPr/>
          </p:nvSpPr>
          <p:spPr>
            <a:xfrm>
              <a:off x="10866341" y="3700555"/>
              <a:ext cx="67005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CTD-ILD</a:t>
              </a:r>
            </a:p>
          </p:txBody>
        </p:sp>
        <p:sp>
          <p:nvSpPr>
            <p:cNvPr id="37" name="TextBox 221">
              <a:extLst>
                <a:ext uri="{FF2B5EF4-FFF2-40B4-BE49-F238E27FC236}">
                  <a16:creationId xmlns:a16="http://schemas.microsoft.com/office/drawing/2014/main" id="{A1DABE11-D180-4579-A674-26891F4B50FF}"/>
                </a:ext>
              </a:extLst>
            </p:cNvPr>
            <p:cNvSpPr txBox="1"/>
            <p:nvPr/>
          </p:nvSpPr>
          <p:spPr>
            <a:xfrm>
              <a:off x="10866341" y="4463841"/>
              <a:ext cx="307777"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err="1">
                  <a:ln>
                    <a:noFill/>
                  </a:ln>
                  <a:solidFill>
                    <a:srgbClr val="001E55"/>
                  </a:solidFill>
                  <a:effectLst/>
                  <a:uLnTx/>
                  <a:uFillTx/>
                  <a:latin typeface="BISansNEXT" panose="02000503040000020004" pitchFamily="50" charset="0"/>
                  <a:ea typeface="+mn-ea"/>
                  <a:cs typeface="+mn-cs"/>
                </a:rPr>
                <a:t>cHP</a:t>
              </a:r>
              <a:endPar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endParaRPr>
            </a:p>
          </p:txBody>
        </p:sp>
        <p:cxnSp>
          <p:nvCxnSpPr>
            <p:cNvPr id="77" name="Straight Connector 220">
              <a:extLst>
                <a:ext uri="{FF2B5EF4-FFF2-40B4-BE49-F238E27FC236}">
                  <a16:creationId xmlns:a16="http://schemas.microsoft.com/office/drawing/2014/main" id="{F1DCF815-57D4-4B04-9B1C-60845C587CFA}"/>
                </a:ext>
              </a:extLst>
            </p:cNvPr>
            <p:cNvCxnSpPr>
              <a:cxnSpLocks/>
            </p:cNvCxnSpPr>
            <p:nvPr/>
          </p:nvCxnSpPr>
          <p:spPr>
            <a:xfrm flipH="1">
              <a:off x="8391525" y="4694204"/>
              <a:ext cx="2773316"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50" name="Rechthoek 198">
            <a:extLst>
              <a:ext uri="{FF2B5EF4-FFF2-40B4-BE49-F238E27FC236}">
                <a16:creationId xmlns:a16="http://schemas.microsoft.com/office/drawing/2014/main" id="{8B2C6B08-1010-41FF-99DC-094FF56B8188}"/>
              </a:ext>
            </a:extLst>
          </p:cNvPr>
          <p:cNvSpPr/>
          <p:nvPr/>
        </p:nvSpPr>
        <p:spPr>
          <a:xfrm>
            <a:off x="736883" y="1732716"/>
            <a:ext cx="2381502" cy="10306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1" name="Groep 197">
            <a:extLst>
              <a:ext uri="{FF2B5EF4-FFF2-40B4-BE49-F238E27FC236}">
                <a16:creationId xmlns:a16="http://schemas.microsoft.com/office/drawing/2014/main" id="{785132B3-DB6D-4759-9323-22BB9B7774F0}"/>
              </a:ext>
            </a:extLst>
          </p:cNvPr>
          <p:cNvGrpSpPr/>
          <p:nvPr/>
        </p:nvGrpSpPr>
        <p:grpSpPr>
          <a:xfrm>
            <a:off x="4883056" y="1185022"/>
            <a:ext cx="5979345" cy="4331027"/>
            <a:chOff x="4883055" y="357879"/>
            <a:chExt cx="5979345" cy="4331027"/>
          </a:xfrm>
        </p:grpSpPr>
        <p:sp>
          <p:nvSpPr>
            <p:cNvPr id="52" name="Rechthoek 188">
              <a:extLst>
                <a:ext uri="{FF2B5EF4-FFF2-40B4-BE49-F238E27FC236}">
                  <a16:creationId xmlns:a16="http://schemas.microsoft.com/office/drawing/2014/main" id="{0EA2EC27-D1EB-493D-B667-E22E1705B88A}"/>
                </a:ext>
              </a:extLst>
            </p:cNvPr>
            <p:cNvSpPr/>
            <p:nvPr/>
          </p:nvSpPr>
          <p:spPr>
            <a:xfrm>
              <a:off x="4987830" y="357879"/>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hthoek 189">
              <a:extLst>
                <a:ext uri="{FF2B5EF4-FFF2-40B4-BE49-F238E27FC236}">
                  <a16:creationId xmlns:a16="http://schemas.microsoft.com/office/drawing/2014/main" id="{9756B9AD-5B69-4CAB-A051-874741A64782}"/>
                </a:ext>
              </a:extLst>
            </p:cNvPr>
            <p:cNvSpPr/>
            <p:nvPr/>
          </p:nvSpPr>
          <p:spPr>
            <a:xfrm>
              <a:off x="4995230" y="720996"/>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hthoek 190">
              <a:extLst>
                <a:ext uri="{FF2B5EF4-FFF2-40B4-BE49-F238E27FC236}">
                  <a16:creationId xmlns:a16="http://schemas.microsoft.com/office/drawing/2014/main" id="{6CD3C58F-5FD8-4C0F-BE06-61B08214325F}"/>
                </a:ext>
              </a:extLst>
            </p:cNvPr>
            <p:cNvSpPr/>
            <p:nvPr/>
          </p:nvSpPr>
          <p:spPr>
            <a:xfrm>
              <a:off x="4968141" y="1288332"/>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hthoek 191">
              <a:extLst>
                <a:ext uri="{FF2B5EF4-FFF2-40B4-BE49-F238E27FC236}">
                  <a16:creationId xmlns:a16="http://schemas.microsoft.com/office/drawing/2014/main" id="{2DE3C21C-EABE-48C1-A37E-0CE248DFEC1F}"/>
                </a:ext>
              </a:extLst>
            </p:cNvPr>
            <p:cNvSpPr/>
            <p:nvPr/>
          </p:nvSpPr>
          <p:spPr>
            <a:xfrm>
              <a:off x="4883055" y="3415069"/>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Rechthoek 192">
              <a:extLst>
                <a:ext uri="{FF2B5EF4-FFF2-40B4-BE49-F238E27FC236}">
                  <a16:creationId xmlns:a16="http://schemas.microsoft.com/office/drawing/2014/main" id="{25D42E33-68C2-4293-A600-F95696CF2CB6}"/>
                </a:ext>
              </a:extLst>
            </p:cNvPr>
            <p:cNvSpPr/>
            <p:nvPr/>
          </p:nvSpPr>
          <p:spPr>
            <a:xfrm>
              <a:off x="9975031" y="3613273"/>
              <a:ext cx="730916" cy="234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hthoek 193">
              <a:extLst>
                <a:ext uri="{FF2B5EF4-FFF2-40B4-BE49-F238E27FC236}">
                  <a16:creationId xmlns:a16="http://schemas.microsoft.com/office/drawing/2014/main" id="{8AB3EB53-8531-4301-8169-61BEF43634B8}"/>
                </a:ext>
              </a:extLst>
            </p:cNvPr>
            <p:cNvSpPr/>
            <p:nvPr/>
          </p:nvSpPr>
          <p:spPr>
            <a:xfrm>
              <a:off x="9988867" y="1351633"/>
              <a:ext cx="825908" cy="228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hthoek 194">
              <a:extLst>
                <a:ext uri="{FF2B5EF4-FFF2-40B4-BE49-F238E27FC236}">
                  <a16:creationId xmlns:a16="http://schemas.microsoft.com/office/drawing/2014/main" id="{DF6B7031-26D5-4A38-844D-9B05A5993077}"/>
                </a:ext>
              </a:extLst>
            </p:cNvPr>
            <p:cNvSpPr/>
            <p:nvPr/>
          </p:nvSpPr>
          <p:spPr>
            <a:xfrm>
              <a:off x="9986597" y="2003444"/>
              <a:ext cx="730916" cy="1622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hthoek 195">
              <a:extLst>
                <a:ext uri="{FF2B5EF4-FFF2-40B4-BE49-F238E27FC236}">
                  <a16:creationId xmlns:a16="http://schemas.microsoft.com/office/drawing/2014/main" id="{AF467962-D9DC-4998-99DF-171E757FDF04}"/>
                </a:ext>
              </a:extLst>
            </p:cNvPr>
            <p:cNvSpPr/>
            <p:nvPr/>
          </p:nvSpPr>
          <p:spPr>
            <a:xfrm>
              <a:off x="10058397" y="2891638"/>
              <a:ext cx="713974" cy="1754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hthoek 196">
              <a:extLst>
                <a:ext uri="{FF2B5EF4-FFF2-40B4-BE49-F238E27FC236}">
                  <a16:creationId xmlns:a16="http://schemas.microsoft.com/office/drawing/2014/main" id="{DB4D55B8-22A0-4ACF-BED2-6FBD6D60EA6F}"/>
                </a:ext>
              </a:extLst>
            </p:cNvPr>
            <p:cNvSpPr/>
            <p:nvPr/>
          </p:nvSpPr>
          <p:spPr>
            <a:xfrm>
              <a:off x="9999432" y="4454716"/>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hthoek 193">
              <a:extLst>
                <a:ext uri="{FF2B5EF4-FFF2-40B4-BE49-F238E27FC236}">
                  <a16:creationId xmlns:a16="http://schemas.microsoft.com/office/drawing/2014/main" id="{204BD0EE-38B2-44F7-AD15-7FCDF3993A0E}"/>
                </a:ext>
              </a:extLst>
            </p:cNvPr>
            <p:cNvSpPr/>
            <p:nvPr/>
          </p:nvSpPr>
          <p:spPr>
            <a:xfrm>
              <a:off x="10036492" y="370332"/>
              <a:ext cx="825908" cy="228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1" name="Groep 187">
            <a:extLst>
              <a:ext uri="{FF2B5EF4-FFF2-40B4-BE49-F238E27FC236}">
                <a16:creationId xmlns:a16="http://schemas.microsoft.com/office/drawing/2014/main" id="{7174E3CB-AD96-43B8-8D6F-4D8E644437E8}"/>
              </a:ext>
            </a:extLst>
          </p:cNvPr>
          <p:cNvGrpSpPr/>
          <p:nvPr/>
        </p:nvGrpSpPr>
        <p:grpSpPr>
          <a:xfrm>
            <a:off x="574334" y="2689531"/>
            <a:ext cx="10265655" cy="2098112"/>
            <a:chOff x="574334" y="2689531"/>
            <a:chExt cx="10265655" cy="2098112"/>
          </a:xfrm>
        </p:grpSpPr>
        <p:grpSp>
          <p:nvGrpSpPr>
            <p:cNvPr id="62" name="Groep 163">
              <a:extLst>
                <a:ext uri="{FF2B5EF4-FFF2-40B4-BE49-F238E27FC236}">
                  <a16:creationId xmlns:a16="http://schemas.microsoft.com/office/drawing/2014/main" id="{032BC89B-0531-4340-BDE5-B7A12EDADF45}"/>
                </a:ext>
              </a:extLst>
            </p:cNvPr>
            <p:cNvGrpSpPr/>
            <p:nvPr/>
          </p:nvGrpSpPr>
          <p:grpSpPr>
            <a:xfrm>
              <a:off x="3082346" y="2689531"/>
              <a:ext cx="7757643" cy="2098112"/>
              <a:chOff x="829620" y="1811653"/>
              <a:chExt cx="7757643" cy="2098112"/>
            </a:xfrm>
          </p:grpSpPr>
          <p:sp>
            <p:nvSpPr>
              <p:cNvPr id="68" name="Rechthoek 3">
                <a:extLst>
                  <a:ext uri="{FF2B5EF4-FFF2-40B4-BE49-F238E27FC236}">
                    <a16:creationId xmlns:a16="http://schemas.microsoft.com/office/drawing/2014/main" id="{9C71AC9C-5994-4226-9F9A-28DF2AE199E7}"/>
                  </a:ext>
                </a:extLst>
              </p:cNvPr>
              <p:cNvSpPr/>
              <p:nvPr/>
            </p:nvSpPr>
            <p:spPr>
              <a:xfrm>
                <a:off x="7336855" y="1811653"/>
                <a:ext cx="1250408" cy="421784"/>
              </a:xfrm>
              <a:prstGeom prst="roundRect">
                <a:avLst>
                  <a:gd name="adj" fmla="val 50000"/>
                </a:avLst>
              </a:prstGeom>
              <a:no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9" name="Rechte verbindingslijn met pijl 165">
                <a:extLst>
                  <a:ext uri="{FF2B5EF4-FFF2-40B4-BE49-F238E27FC236}">
                    <a16:creationId xmlns:a16="http://schemas.microsoft.com/office/drawing/2014/main" id="{24E03F5C-3923-46DF-B129-BCCCD65AA6B2}"/>
                  </a:ext>
                </a:extLst>
              </p:cNvPr>
              <p:cNvCxnSpPr>
                <a:cxnSpLocks/>
                <a:endCxn id="63" idx="3"/>
              </p:cNvCxnSpPr>
              <p:nvPr/>
            </p:nvCxnSpPr>
            <p:spPr>
              <a:xfrm flipH="1">
                <a:off x="829620" y="2940553"/>
                <a:ext cx="5719227" cy="0"/>
              </a:xfrm>
              <a:prstGeom prst="straightConnector1">
                <a:avLst/>
              </a:prstGeom>
              <a:ln w="38100">
                <a:solidFill>
                  <a:srgbClr val="F2650F"/>
                </a:solidFill>
                <a:tailEnd type="triangle"/>
              </a:ln>
            </p:spPr>
            <p:style>
              <a:lnRef idx="1">
                <a:schemeClr val="accent1"/>
              </a:lnRef>
              <a:fillRef idx="0">
                <a:schemeClr val="accent1"/>
              </a:fillRef>
              <a:effectRef idx="0">
                <a:schemeClr val="accent1"/>
              </a:effectRef>
              <a:fontRef idx="minor">
                <a:schemeClr val="tx1"/>
              </a:fontRef>
            </p:style>
          </p:cxnSp>
          <p:sp>
            <p:nvSpPr>
              <p:cNvPr id="70" name="Rechthoek 3">
                <a:extLst>
                  <a:ext uri="{FF2B5EF4-FFF2-40B4-BE49-F238E27FC236}">
                    <a16:creationId xmlns:a16="http://schemas.microsoft.com/office/drawing/2014/main" id="{8759D9A1-A34A-466D-978E-E23B10B43A84}"/>
                  </a:ext>
                </a:extLst>
              </p:cNvPr>
              <p:cNvSpPr/>
              <p:nvPr/>
            </p:nvSpPr>
            <p:spPr>
              <a:xfrm>
                <a:off x="7336855" y="2725763"/>
                <a:ext cx="1250408" cy="421784"/>
              </a:xfrm>
              <a:prstGeom prst="roundRect">
                <a:avLst>
                  <a:gd name="adj" fmla="val 50000"/>
                </a:avLst>
              </a:prstGeom>
              <a:no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Rechthoek 3">
                <a:extLst>
                  <a:ext uri="{FF2B5EF4-FFF2-40B4-BE49-F238E27FC236}">
                    <a16:creationId xmlns:a16="http://schemas.microsoft.com/office/drawing/2014/main" id="{E9614769-19FB-4E1F-A85B-017CC02DD4DA}"/>
                  </a:ext>
                </a:extLst>
              </p:cNvPr>
              <p:cNvSpPr/>
              <p:nvPr/>
            </p:nvSpPr>
            <p:spPr>
              <a:xfrm>
                <a:off x="7336855" y="3487981"/>
                <a:ext cx="1250408" cy="421784"/>
              </a:xfrm>
              <a:prstGeom prst="roundRect">
                <a:avLst>
                  <a:gd name="adj" fmla="val 50000"/>
                </a:avLst>
              </a:prstGeom>
              <a:no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3" name="Rounded Rectangle 11">
              <a:extLst>
                <a:ext uri="{FF2B5EF4-FFF2-40B4-BE49-F238E27FC236}">
                  <a16:creationId xmlns:a16="http://schemas.microsoft.com/office/drawing/2014/main" id="{D708FDD6-758C-4D66-A0EB-225B8E5D94DF}"/>
                </a:ext>
              </a:extLst>
            </p:cNvPr>
            <p:cNvSpPr/>
            <p:nvPr/>
          </p:nvSpPr>
          <p:spPr>
            <a:xfrm>
              <a:off x="574334" y="3188841"/>
              <a:ext cx="2508012" cy="1259179"/>
            </a:xfrm>
            <a:prstGeom prst="roundRect">
              <a:avLst/>
            </a:prstGeom>
            <a:solidFill>
              <a:schemeClr val="bg1"/>
            </a:solid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B333A"/>
                  </a:solidFill>
                  <a:effectLst/>
                  <a:uLnTx/>
                  <a:uFillTx/>
                  <a:latin typeface="BI Sans" pitchFamily="2" charset="77"/>
                  <a:ea typeface="+mn-ea"/>
                  <a:cs typeface="+mn-cs"/>
                </a:rPr>
                <a:t>After IPF, a progressive fibrotic phenotype is most common in patients with unclassifiable ILD, CTD-ILDs and HP.</a:t>
              </a:r>
              <a:r>
                <a:rPr kumimoji="0" lang="en-US" sz="1400" b="0" i="0" u="none" strike="noStrike" kern="1200" cap="none" spc="0" normalizeH="0" baseline="30000" noProof="0" dirty="0">
                  <a:ln>
                    <a:noFill/>
                  </a:ln>
                  <a:solidFill>
                    <a:srgbClr val="2B333A"/>
                  </a:solidFill>
                  <a:effectLst/>
                  <a:uLnTx/>
                  <a:uFillTx/>
                  <a:latin typeface="BI Sans" pitchFamily="2" charset="77"/>
                  <a:ea typeface="+mn-ea"/>
                  <a:cs typeface="+mn-cs"/>
                </a:rPr>
                <a:t>1,2</a:t>
              </a:r>
            </a:p>
          </p:txBody>
        </p:sp>
        <p:cxnSp>
          <p:nvCxnSpPr>
            <p:cNvPr id="64" name="Rechte verbindingslijn met pijl 171">
              <a:extLst>
                <a:ext uri="{FF2B5EF4-FFF2-40B4-BE49-F238E27FC236}">
                  <a16:creationId xmlns:a16="http://schemas.microsoft.com/office/drawing/2014/main" id="{3AED1E63-26C4-4A81-8384-DD8F35E4650C}"/>
                </a:ext>
              </a:extLst>
            </p:cNvPr>
            <p:cNvCxnSpPr>
              <a:cxnSpLocks/>
              <a:endCxn id="68" idx="1"/>
            </p:cNvCxnSpPr>
            <p:nvPr/>
          </p:nvCxnSpPr>
          <p:spPr>
            <a:xfrm>
              <a:off x="8801573" y="2900423"/>
              <a:ext cx="788008" cy="0"/>
            </a:xfrm>
            <a:prstGeom prst="straightConnector1">
              <a:avLst/>
            </a:prstGeom>
            <a:ln w="38100">
              <a:solidFill>
                <a:srgbClr val="F2650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Rechte verbindingslijn met pijl 172">
              <a:extLst>
                <a:ext uri="{FF2B5EF4-FFF2-40B4-BE49-F238E27FC236}">
                  <a16:creationId xmlns:a16="http://schemas.microsoft.com/office/drawing/2014/main" id="{CE35132E-584F-4E52-ABDB-C88A6C4FCC3B}"/>
                </a:ext>
              </a:extLst>
            </p:cNvPr>
            <p:cNvCxnSpPr>
              <a:cxnSpLocks/>
              <a:endCxn id="70" idx="1"/>
            </p:cNvCxnSpPr>
            <p:nvPr/>
          </p:nvCxnSpPr>
          <p:spPr>
            <a:xfrm flipV="1">
              <a:off x="8801573" y="3814533"/>
              <a:ext cx="788008" cy="8124"/>
            </a:xfrm>
            <a:prstGeom prst="straightConnector1">
              <a:avLst/>
            </a:prstGeom>
            <a:ln w="38100">
              <a:solidFill>
                <a:srgbClr val="F2650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Rechte verbindingslijn met pijl 173">
              <a:extLst>
                <a:ext uri="{FF2B5EF4-FFF2-40B4-BE49-F238E27FC236}">
                  <a16:creationId xmlns:a16="http://schemas.microsoft.com/office/drawing/2014/main" id="{4504B330-121D-4F5B-8667-9CAE39532E0C}"/>
                </a:ext>
              </a:extLst>
            </p:cNvPr>
            <p:cNvCxnSpPr>
              <a:cxnSpLocks/>
              <a:endCxn id="71" idx="1"/>
            </p:cNvCxnSpPr>
            <p:nvPr/>
          </p:nvCxnSpPr>
          <p:spPr>
            <a:xfrm>
              <a:off x="8801573" y="4576751"/>
              <a:ext cx="788008" cy="0"/>
            </a:xfrm>
            <a:prstGeom prst="straightConnector1">
              <a:avLst/>
            </a:prstGeom>
            <a:ln w="38100">
              <a:solidFill>
                <a:srgbClr val="F2650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Rechte verbindingslijn met pijl 179">
              <a:extLst>
                <a:ext uri="{FF2B5EF4-FFF2-40B4-BE49-F238E27FC236}">
                  <a16:creationId xmlns:a16="http://schemas.microsoft.com/office/drawing/2014/main" id="{647BDDED-593B-4860-809D-A94B8C7BFEB6}"/>
                </a:ext>
              </a:extLst>
            </p:cNvPr>
            <p:cNvCxnSpPr>
              <a:cxnSpLocks/>
            </p:cNvCxnSpPr>
            <p:nvPr/>
          </p:nvCxnSpPr>
          <p:spPr>
            <a:xfrm flipV="1">
              <a:off x="8805421" y="2891722"/>
              <a:ext cx="11631" cy="1698565"/>
            </a:xfrm>
            <a:prstGeom prst="straightConnector1">
              <a:avLst/>
            </a:prstGeom>
            <a:ln w="38100">
              <a:solidFill>
                <a:srgbClr val="F2650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2" name="Tekstvak 148">
            <a:extLst>
              <a:ext uri="{FF2B5EF4-FFF2-40B4-BE49-F238E27FC236}">
                <a16:creationId xmlns:a16="http://schemas.microsoft.com/office/drawing/2014/main" id="{2F43D17E-75E2-4BEF-A273-F2D6D977A8FB}"/>
              </a:ext>
            </a:extLst>
          </p:cNvPr>
          <p:cNvSpPr txBox="1"/>
          <p:nvPr/>
        </p:nvSpPr>
        <p:spPr>
          <a:xfrm>
            <a:off x="838132" y="3029166"/>
            <a:ext cx="222804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Almost</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40% of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SSc</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-ILD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and</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RA-ILD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patients</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develop</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a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progressive</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phenotype.</a:t>
            </a:r>
            <a:r>
              <a:rPr kumimoji="0" lang="nl-NL" sz="1400" b="1" i="0" u="none" strike="noStrike" kern="1200" cap="none" spc="0" normalizeH="0" baseline="30000" noProof="0" dirty="0">
                <a:ln>
                  <a:noFill/>
                </a:ln>
                <a:solidFill>
                  <a:srgbClr val="2B333A"/>
                </a:solidFill>
                <a:effectLst/>
                <a:uLnTx/>
                <a:uFillTx/>
                <a:latin typeface="BISansNEXT" panose="020005030400000200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a:ea typeface="+mn-ea"/>
              <a:cs typeface="+mn-cs"/>
            </a:endParaRPr>
          </a:p>
        </p:txBody>
      </p:sp>
      <p:sp>
        <p:nvSpPr>
          <p:cNvPr id="73" name="Text Placeholder 4">
            <a:extLst>
              <a:ext uri="{FF2B5EF4-FFF2-40B4-BE49-F238E27FC236}">
                <a16:creationId xmlns:a16="http://schemas.microsoft.com/office/drawing/2014/main" id="{04597B4E-DD15-41F5-9B79-38F0BBDF3C2F}"/>
              </a:ext>
            </a:extLst>
          </p:cNvPr>
          <p:cNvSpPr>
            <a:spLocks noGrp="1"/>
          </p:cNvSpPr>
          <p:nvPr>
            <p:ph idx="1"/>
          </p:nvPr>
        </p:nvSpPr>
        <p:spPr>
          <a:xfrm>
            <a:off x="180000" y="4824094"/>
            <a:ext cx="3436707" cy="997639"/>
          </a:xfrm>
        </p:spPr>
        <p:txBody>
          <a:bodyPr anchor="b">
            <a:noAutofit/>
          </a:bodyPr>
          <a:lstStyle/>
          <a:p>
            <a:pPr marL="0" indent="0">
              <a:lnSpc>
                <a:spcPct val="100000"/>
              </a:lnSpc>
              <a:buNone/>
            </a:pPr>
            <a:r>
              <a:rPr lang="de-DE" sz="1200" dirty="0"/>
              <a:t>These data denote the prevalence of ILDs in Europe and the USA, adapted from Wijsenbeek et al. 2020.</a:t>
            </a:r>
            <a:r>
              <a:rPr lang="de-DE" sz="1200" baseline="30000" dirty="0"/>
              <a:t>1  </a:t>
            </a:r>
            <a:r>
              <a:rPr lang="de-DE" sz="1200" dirty="0" err="1"/>
              <a:t>Prevalence</a:t>
            </a:r>
            <a:r>
              <a:rPr lang="de-DE" sz="1200" dirty="0"/>
              <a:t> </a:t>
            </a:r>
            <a:r>
              <a:rPr lang="de-DE" sz="1200" dirty="0" err="1"/>
              <a:t>of</a:t>
            </a:r>
            <a:r>
              <a:rPr lang="de-DE" sz="1200" dirty="0"/>
              <a:t> ILD </a:t>
            </a:r>
            <a:r>
              <a:rPr lang="de-DE" sz="1200" dirty="0" err="1"/>
              <a:t>varies</a:t>
            </a:r>
            <a:r>
              <a:rPr lang="de-DE" sz="1200" dirty="0"/>
              <a:t> and </a:t>
            </a:r>
            <a:r>
              <a:rPr lang="de-DE" sz="1200" dirty="0" err="1"/>
              <a:t>depends</a:t>
            </a:r>
            <a:r>
              <a:rPr lang="de-DE" sz="1200" dirty="0"/>
              <a:t> on </a:t>
            </a:r>
            <a:r>
              <a:rPr lang="de-DE" sz="1200" dirty="0" err="1"/>
              <a:t>the</a:t>
            </a:r>
            <a:r>
              <a:rPr lang="de-DE" sz="1200" dirty="0"/>
              <a:t> </a:t>
            </a:r>
            <a:r>
              <a:rPr lang="de-DE" sz="1200" dirty="0" err="1"/>
              <a:t>study</a:t>
            </a:r>
            <a:r>
              <a:rPr lang="de-DE" sz="1200" dirty="0"/>
              <a:t> </a:t>
            </a:r>
            <a:r>
              <a:rPr lang="de-DE" sz="1200" dirty="0" err="1"/>
              <a:t>methodology</a:t>
            </a:r>
            <a:r>
              <a:rPr lang="de-DE" sz="1200" dirty="0"/>
              <a:t>/</a:t>
            </a:r>
            <a:r>
              <a:rPr lang="de-DE" sz="1200" dirty="0" err="1"/>
              <a:t>diagnostic</a:t>
            </a:r>
            <a:r>
              <a:rPr lang="de-DE" sz="1200" dirty="0"/>
              <a:t> </a:t>
            </a:r>
            <a:r>
              <a:rPr lang="de-DE" sz="1200" dirty="0" err="1"/>
              <a:t>criteria</a:t>
            </a:r>
            <a:r>
              <a:rPr lang="de-DE" sz="1200" dirty="0"/>
              <a:t> </a:t>
            </a:r>
            <a:r>
              <a:rPr lang="de-DE" sz="1200" dirty="0" err="1"/>
              <a:t>used</a:t>
            </a:r>
            <a:r>
              <a:rPr lang="de-DE" sz="1200" dirty="0"/>
              <a:t>. </a:t>
            </a:r>
            <a:endParaRPr lang="en-GB" sz="1200" dirty="0"/>
          </a:p>
        </p:txBody>
      </p:sp>
      <p:sp>
        <p:nvSpPr>
          <p:cNvPr id="74" name="Tekstvak 149">
            <a:extLst>
              <a:ext uri="{FF2B5EF4-FFF2-40B4-BE49-F238E27FC236}">
                <a16:creationId xmlns:a16="http://schemas.microsoft.com/office/drawing/2014/main" id="{601C7271-3A15-4CA1-B06A-9BBB0B66D8E3}"/>
              </a:ext>
            </a:extLst>
          </p:cNvPr>
          <p:cNvSpPr txBox="1"/>
          <p:nvPr/>
        </p:nvSpPr>
        <p:spPr>
          <a:xfrm>
            <a:off x="9614474" y="5036903"/>
            <a:ext cx="2424666"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B333A"/>
                </a:solidFill>
                <a:effectLst/>
                <a:uLnTx/>
                <a:uFillTx/>
                <a:latin typeface="BISansNEXT" panose="02000503040000020004"/>
                <a:ea typeface="+mn-ea"/>
                <a:cs typeface="+mn-cs"/>
              </a:rPr>
              <a:t>Outer circle and percentages denote prevalence of ILDs;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B333A"/>
                </a:solidFill>
                <a:effectLst/>
                <a:uLnTx/>
                <a:uFillTx/>
                <a:latin typeface="BISansNEXT" panose="02000503040000020004"/>
                <a:ea typeface="+mn-ea"/>
                <a:cs typeface="+mn-cs"/>
              </a:rPr>
              <a:t>Inner circle and percentages denote the proportion of each ILD estimated to develop the progressive phenotype of fibrosing ILD</a:t>
            </a:r>
            <a:r>
              <a:rPr kumimoji="0" lang="en-US" sz="900" b="0" i="0" u="none" strike="noStrike" kern="1200" cap="none" spc="0" normalizeH="0" baseline="30000" noProof="0" dirty="0">
                <a:ln>
                  <a:noFill/>
                </a:ln>
                <a:solidFill>
                  <a:srgbClr val="2B333A"/>
                </a:solidFill>
                <a:effectLst/>
                <a:uLnTx/>
                <a:uFillTx/>
                <a:latin typeface="BISansNEXT" panose="02000503040000020004"/>
                <a:ea typeface="+mn-ea"/>
                <a:cs typeface="+mn-cs"/>
              </a:rPr>
              <a:t>1</a:t>
            </a:r>
            <a:endParaRPr kumimoji="0" lang="en-US" sz="900" b="0" i="0" u="none" strike="noStrike" kern="1200" cap="none" spc="0" normalizeH="0" baseline="0" noProof="0" dirty="0">
              <a:ln>
                <a:noFill/>
              </a:ln>
              <a:solidFill>
                <a:srgbClr val="2B333A"/>
              </a:solidFill>
              <a:effectLst/>
              <a:uLnTx/>
              <a:uFillTx/>
              <a:latin typeface="BISansNEXT" panose="02000503040000020004"/>
              <a:ea typeface="+mn-ea"/>
              <a:cs typeface="+mn-cs"/>
            </a:endParaRPr>
          </a:p>
        </p:txBody>
      </p:sp>
      <p:sp>
        <p:nvSpPr>
          <p:cNvPr id="75" name="Rectangle 2">
            <a:extLst>
              <a:ext uri="{FF2B5EF4-FFF2-40B4-BE49-F238E27FC236}">
                <a16:creationId xmlns:a16="http://schemas.microsoft.com/office/drawing/2014/main" id="{FC5518BA-7D5A-4C15-AFB9-0D9015FE87A5}"/>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pic>
        <p:nvPicPr>
          <p:cNvPr id="7" name="Picture 6">
            <a:extLst>
              <a:ext uri="{FF2B5EF4-FFF2-40B4-BE49-F238E27FC236}">
                <a16:creationId xmlns:a16="http://schemas.microsoft.com/office/drawing/2014/main" id="{DA821C31-8141-16BE-2FED-240B849E3B88}"/>
              </a:ext>
            </a:extLst>
          </p:cNvPr>
          <p:cNvPicPr>
            <a:picLocks noChangeAspect="1"/>
          </p:cNvPicPr>
          <p:nvPr/>
        </p:nvPicPr>
        <p:blipFill>
          <a:blip r:embed="rId6"/>
          <a:stretch>
            <a:fillRect/>
          </a:stretch>
        </p:blipFill>
        <p:spPr>
          <a:xfrm>
            <a:off x="10880600" y="6297952"/>
            <a:ext cx="1493649" cy="231668"/>
          </a:xfrm>
          <a:prstGeom prst="rect">
            <a:avLst/>
          </a:prstGeom>
        </p:spPr>
      </p:pic>
    </p:spTree>
    <p:extLst>
      <p:ext uri="{BB962C8B-B14F-4D97-AF65-F5344CB8AC3E}">
        <p14:creationId xmlns:p14="http://schemas.microsoft.com/office/powerpoint/2010/main" val="415383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par>
                                <p:cTn id="8" presetID="21"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heel(1)">
                                      <p:cBhvr>
                                        <p:cTn id="10" dur="2000"/>
                                        <p:tgtEl>
                                          <p:spTgt spid="4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4">
                                            <p:txEl>
                                              <p:pRg st="0" end="0"/>
                                            </p:txEl>
                                          </p:spTgt>
                                        </p:tgtEl>
                                        <p:attrNameLst>
                                          <p:attrName>style.visibility</p:attrName>
                                        </p:attrNameLst>
                                      </p:cBhvr>
                                      <p:to>
                                        <p:strVal val="visible"/>
                                      </p:to>
                                    </p:set>
                                    <p:animEffect transition="in" filter="fade">
                                      <p:cBhvr>
                                        <p:cTn id="14" dur="500"/>
                                        <p:tgtEl>
                                          <p:spTgt spid="7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1000"/>
                            </p:stCondLst>
                            <p:childTnLst>
                              <p:par>
                                <p:cTn id="21" presetID="21" presetClass="entr" presetSubtype="1"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heel(1)">
                                      <p:cBhvr>
                                        <p:cTn id="23" dur="2000"/>
                                        <p:tgtEl>
                                          <p:spTgt spid="46"/>
                                        </p:tgtEl>
                                      </p:cBhvr>
                                    </p:animEffect>
                                  </p:childTnLst>
                                </p:cTn>
                              </p:par>
                              <p:par>
                                <p:cTn id="24" presetID="10" presetClass="exit" presetSubtype="0" fill="hold" grpId="0" nodeType="withEffect">
                                  <p:stCondLst>
                                    <p:cond delay="0"/>
                                  </p:stCondLst>
                                  <p:childTnLst>
                                    <p:animEffect transition="out" filter="fade">
                                      <p:cBhvr>
                                        <p:cTn id="25" dur="500"/>
                                        <p:tgtEl>
                                          <p:spTgt spid="50"/>
                                        </p:tgtEl>
                                      </p:cBhvr>
                                    </p:animEffect>
                                    <p:set>
                                      <p:cBhvr>
                                        <p:cTn id="26" dur="1" fill="hold">
                                          <p:stCondLst>
                                            <p:cond delay="499"/>
                                          </p:stCondLst>
                                        </p:cTn>
                                        <p:tgtEl>
                                          <p:spTgt spid="50"/>
                                        </p:tgtEl>
                                        <p:attrNameLst>
                                          <p:attrName>style.visibility</p:attrName>
                                        </p:attrNameLst>
                                      </p:cBhvr>
                                      <p:to>
                                        <p:strVal val="hidden"/>
                                      </p:to>
                                    </p:set>
                                  </p:childTnLst>
                                </p:cTn>
                              </p:par>
                              <p:par>
                                <p:cTn id="27" presetID="21" presetClass="exit" presetSubtype="1" fill="hold" nodeType="withEffect">
                                  <p:stCondLst>
                                    <p:cond delay="0"/>
                                  </p:stCondLst>
                                  <p:childTnLst>
                                    <p:animEffect transition="out" filter="wheel(1)">
                                      <p:cBhvr>
                                        <p:cTn id="28" dur="2000"/>
                                        <p:tgtEl>
                                          <p:spTgt spid="51"/>
                                        </p:tgtEl>
                                      </p:cBhvr>
                                    </p:animEffect>
                                    <p:set>
                                      <p:cBhvr>
                                        <p:cTn id="29" dur="1" fill="hold">
                                          <p:stCondLst>
                                            <p:cond delay="1999"/>
                                          </p:stCondLst>
                                        </p:cTn>
                                        <p:tgtEl>
                                          <p:spTgt spid="51"/>
                                        </p:tgtEl>
                                        <p:attrNameLst>
                                          <p:attrName>style.visibility</p:attrName>
                                        </p:attrNameLst>
                                      </p:cBhvr>
                                      <p:to>
                                        <p:strVal val="hidden"/>
                                      </p:to>
                                    </p:se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74">
                                            <p:txEl>
                                              <p:pRg st="1" end="1"/>
                                            </p:txEl>
                                          </p:spTgt>
                                        </p:tgtEl>
                                        <p:attrNameLst>
                                          <p:attrName>style.visibility</p:attrName>
                                        </p:attrNameLst>
                                      </p:cBhvr>
                                      <p:to>
                                        <p:strVal val="visible"/>
                                      </p:to>
                                    </p:set>
                                    <p:animEffect transition="in" filter="fade">
                                      <p:cBhvr>
                                        <p:cTn id="33" dur="500"/>
                                        <p:tgtEl>
                                          <p:spTgt spid="7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right)">
                                      <p:cBhvr>
                                        <p:cTn id="38" dur="500"/>
                                        <p:tgtEl>
                                          <p:spTgt spid="6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childTnLst>
                          </p:cTn>
                        </p:par>
                        <p:par>
                          <p:cTn id="47" fill="hold">
                            <p:stCondLst>
                              <p:cond delay="500"/>
                            </p:stCondLst>
                            <p:childTnLst>
                              <p:par>
                                <p:cTn id="48" presetID="26" presetClass="emph" presetSubtype="0" fill="hold" grpId="1" nodeType="afterEffect">
                                  <p:stCondLst>
                                    <p:cond delay="0"/>
                                  </p:stCondLst>
                                  <p:childTnLst>
                                    <p:animEffect transition="out" filter="fade">
                                      <p:cBhvr>
                                        <p:cTn id="49" dur="500" tmFilter="0, 0; .2, .5; .8, .5; 1, 0"/>
                                        <p:tgtEl>
                                          <p:spTgt spid="72"/>
                                        </p:tgtEl>
                                      </p:cBhvr>
                                    </p:animEffect>
                                    <p:animScale>
                                      <p:cBhvr>
                                        <p:cTn id="50" dur="250" autoRev="1" fill="hold"/>
                                        <p:tgtEl>
                                          <p:spTgt spid="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72" grpId="0"/>
      <p:bldP spid="72" grpId="1"/>
      <p:bldP spid="7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D22558F4-780F-8346-9377-0985041E0DA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815" t="-26871" r="7309" b="20633"/>
          <a:stretch/>
        </p:blipFill>
        <p:spPr>
          <a:xfrm>
            <a:off x="4408518" y="2120716"/>
            <a:ext cx="3374960" cy="3547629"/>
          </a:xfrm>
          <a:prstGeom prst="roundRect">
            <a:avLst>
              <a:gd name="adj" fmla="val 1850"/>
            </a:avLst>
          </a:prstGeom>
        </p:spPr>
      </p:pic>
      <p:sp>
        <p:nvSpPr>
          <p:cNvPr id="6" name="Titel 6">
            <a:extLst>
              <a:ext uri="{FF2B5EF4-FFF2-40B4-BE49-F238E27FC236}">
                <a16:creationId xmlns:a16="http://schemas.microsoft.com/office/drawing/2014/main" id="{642480B8-9834-49C2-B46F-635DD5A8792E}"/>
              </a:ext>
            </a:extLst>
          </p:cNvPr>
          <p:cNvSpPr>
            <a:spLocks noGrp="1"/>
          </p:cNvSpPr>
          <p:nvPr>
            <p:ph type="title"/>
          </p:nvPr>
        </p:nvSpPr>
        <p:spPr/>
        <p:txBody>
          <a:bodyPr>
            <a:normAutofit/>
          </a:bodyPr>
          <a:lstStyle/>
          <a:p>
            <a:r>
              <a:rPr lang="nl-NL" dirty="0"/>
              <a:t>IPF is </a:t>
            </a:r>
            <a:r>
              <a:rPr lang="nl-NL" dirty="0" err="1"/>
              <a:t>the</a:t>
            </a:r>
            <a:r>
              <a:rPr lang="nl-NL" dirty="0"/>
              <a:t> </a:t>
            </a:r>
            <a:r>
              <a:rPr lang="nl-NL" dirty="0" err="1"/>
              <a:t>archetypal</a:t>
            </a:r>
            <a:r>
              <a:rPr lang="nl-NL" dirty="0"/>
              <a:t> </a:t>
            </a:r>
            <a:r>
              <a:rPr lang="nl-NL" dirty="0" err="1"/>
              <a:t>and</a:t>
            </a:r>
            <a:r>
              <a:rPr lang="nl-NL" dirty="0"/>
              <a:t> most common </a:t>
            </a:r>
            <a:r>
              <a:rPr lang="nl-NL" dirty="0" err="1"/>
              <a:t>fibrotic</a:t>
            </a:r>
            <a:r>
              <a:rPr lang="nl-NL" dirty="0"/>
              <a:t> ILD</a:t>
            </a:r>
            <a:r>
              <a:rPr lang="nl-NL" baseline="30000" dirty="0"/>
              <a:t>1</a:t>
            </a:r>
            <a:endParaRPr lang="nl-NL" dirty="0"/>
          </a:p>
        </p:txBody>
      </p:sp>
      <p:sp>
        <p:nvSpPr>
          <p:cNvPr id="9" name="Tijdelijke aanduiding voor tekst 8">
            <a:extLst>
              <a:ext uri="{FF2B5EF4-FFF2-40B4-BE49-F238E27FC236}">
                <a16:creationId xmlns:a16="http://schemas.microsoft.com/office/drawing/2014/main" id="{97D51B14-A83F-45F2-AA57-5C0A7049E0BD}"/>
              </a:ext>
            </a:extLst>
          </p:cNvPr>
          <p:cNvSpPr>
            <a:spLocks noGrp="1"/>
          </p:cNvSpPr>
          <p:nvPr>
            <p:ph type="body" sz="quarter" idx="13"/>
          </p:nvPr>
        </p:nvSpPr>
        <p:spPr>
          <a:xfrm>
            <a:off x="180000" y="5871590"/>
            <a:ext cx="11173798" cy="619932"/>
          </a:xfrm>
        </p:spPr>
        <p:txBody>
          <a:bodyPr/>
          <a:lstStyle/>
          <a:p>
            <a:r>
              <a:rPr lang="nl-NL" dirty="0"/>
              <a:t>1. </a:t>
            </a:r>
            <a:r>
              <a:rPr lang="nl-NL" dirty="0" err="1"/>
              <a:t>Wijsenbeek</a:t>
            </a:r>
            <a:r>
              <a:rPr lang="nl-NL" dirty="0"/>
              <a:t> M, </a:t>
            </a:r>
            <a:r>
              <a:rPr lang="nl-NL" dirty="0" err="1"/>
              <a:t>Cottin</a:t>
            </a:r>
            <a:r>
              <a:rPr lang="nl-NL" dirty="0"/>
              <a:t> V. Spectrum of </a:t>
            </a:r>
            <a:r>
              <a:rPr lang="nl-NL" dirty="0" err="1"/>
              <a:t>fibrotic</a:t>
            </a:r>
            <a:r>
              <a:rPr lang="nl-NL" dirty="0"/>
              <a:t> </a:t>
            </a:r>
            <a:r>
              <a:rPr lang="nl-NL" dirty="0" err="1"/>
              <a:t>lung</a:t>
            </a:r>
            <a:r>
              <a:rPr lang="nl-NL" dirty="0"/>
              <a:t> </a:t>
            </a:r>
            <a:r>
              <a:rPr lang="nl-NL" dirty="0" err="1"/>
              <a:t>diseases</a:t>
            </a:r>
            <a:r>
              <a:rPr lang="nl-NL" dirty="0"/>
              <a:t>. N </a:t>
            </a:r>
            <a:r>
              <a:rPr lang="nl-NL" dirty="0" err="1"/>
              <a:t>Engl</a:t>
            </a:r>
            <a:r>
              <a:rPr lang="nl-NL" dirty="0"/>
              <a:t> J Med 2020;383(10):958-68; 2. </a:t>
            </a:r>
            <a:r>
              <a:rPr lang="nl-NL" dirty="0" err="1">
                <a:latin typeface="BISansNEXT" panose="02000503040000020004"/>
              </a:rPr>
              <a:t>Raghu</a:t>
            </a:r>
            <a:r>
              <a:rPr lang="nl-NL" dirty="0">
                <a:latin typeface="BISansNEXT" panose="02000503040000020004"/>
              </a:rPr>
              <a:t> G, Remy-</a:t>
            </a:r>
            <a:r>
              <a:rPr lang="nl-NL" dirty="0" err="1">
                <a:latin typeface="BISansNEXT" panose="02000503040000020004"/>
              </a:rPr>
              <a:t>Jardin</a:t>
            </a:r>
            <a:r>
              <a:rPr lang="nl-NL" dirty="0">
                <a:latin typeface="BISansNEXT" panose="02000503040000020004"/>
              </a:rPr>
              <a:t> M, </a:t>
            </a:r>
            <a:r>
              <a:rPr lang="nl-NL" dirty="0" err="1">
                <a:latin typeface="BISansNEXT" panose="02000503040000020004"/>
              </a:rPr>
              <a:t>Richeldi</a:t>
            </a:r>
            <a:r>
              <a:rPr lang="nl-NL" dirty="0">
                <a:latin typeface="BISansNEXT" panose="02000503040000020004"/>
              </a:rPr>
              <a:t> L, et al.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a:t>
            </a:r>
            <a:r>
              <a:rPr lang="nl-NL" dirty="0">
                <a:latin typeface="BISansNEXT" panose="02000503040000020004"/>
              </a:rPr>
              <a:t> Update)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in </a:t>
            </a:r>
            <a:r>
              <a:rPr lang="nl-NL" dirty="0" err="1">
                <a:latin typeface="BISansNEXT" panose="02000503040000020004"/>
              </a:rPr>
              <a:t>Adults</a:t>
            </a:r>
            <a:r>
              <a:rPr lang="nl-NL" dirty="0">
                <a:latin typeface="BISansNEXT" panose="02000503040000020004"/>
              </a:rPr>
              <a:t>: An Official ATS/ERS/JRS/ALAT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Guideline.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Med. 2022;205(9):e18-e47</a:t>
            </a:r>
            <a:r>
              <a:rPr lang="nl-NL" dirty="0"/>
              <a:t>; 3. </a:t>
            </a:r>
            <a:r>
              <a:rPr lang="nl-NL" dirty="0" err="1"/>
              <a:t>Torrisi</a:t>
            </a:r>
            <a:r>
              <a:rPr lang="nl-NL" dirty="0"/>
              <a:t> SE, </a:t>
            </a:r>
            <a:r>
              <a:rPr lang="nl-NL" dirty="0" err="1"/>
              <a:t>Pavone</a:t>
            </a:r>
            <a:r>
              <a:rPr lang="nl-NL" dirty="0"/>
              <a:t> M, </a:t>
            </a:r>
            <a:r>
              <a:rPr lang="nl-NL" dirty="0" err="1"/>
              <a:t>Vancheri</a:t>
            </a:r>
            <a:r>
              <a:rPr lang="nl-NL" dirty="0"/>
              <a:t> A, et al. </a:t>
            </a:r>
            <a:r>
              <a:rPr lang="nl-NL" dirty="0" err="1"/>
              <a:t>When</a:t>
            </a:r>
            <a:r>
              <a:rPr lang="nl-NL" dirty="0"/>
              <a:t> </a:t>
            </a:r>
            <a:r>
              <a:rPr lang="nl-NL" dirty="0" err="1"/>
              <a:t>to</a:t>
            </a:r>
            <a:r>
              <a:rPr lang="nl-NL" dirty="0"/>
              <a:t> start </a:t>
            </a:r>
            <a:r>
              <a:rPr lang="nl-NL" dirty="0" err="1"/>
              <a:t>and</a:t>
            </a:r>
            <a:r>
              <a:rPr lang="nl-NL" dirty="0"/>
              <a:t> </a:t>
            </a:r>
            <a:r>
              <a:rPr lang="nl-NL" dirty="0" err="1"/>
              <a:t>when</a:t>
            </a:r>
            <a:r>
              <a:rPr lang="nl-NL" dirty="0"/>
              <a:t> </a:t>
            </a:r>
            <a:r>
              <a:rPr lang="nl-NL" dirty="0" err="1"/>
              <a:t>to</a:t>
            </a:r>
            <a:r>
              <a:rPr lang="nl-NL" dirty="0"/>
              <a:t> stop </a:t>
            </a:r>
            <a:r>
              <a:rPr lang="nl-NL" dirty="0" err="1"/>
              <a:t>antifibrotic</a:t>
            </a:r>
            <a:r>
              <a:rPr lang="nl-NL" dirty="0"/>
              <a:t> </a:t>
            </a:r>
            <a:r>
              <a:rPr lang="nl-NL" dirty="0" err="1"/>
              <a:t>therapies</a:t>
            </a:r>
            <a:r>
              <a:rPr lang="nl-NL" dirty="0"/>
              <a:t>. </a:t>
            </a:r>
            <a:r>
              <a:rPr lang="nl-NL" dirty="0" err="1"/>
              <a:t>Eur</a:t>
            </a:r>
            <a:r>
              <a:rPr lang="nl-NL" dirty="0"/>
              <a:t> </a:t>
            </a:r>
            <a:r>
              <a:rPr lang="nl-NL" dirty="0" err="1"/>
              <a:t>Respir</a:t>
            </a:r>
            <a:r>
              <a:rPr lang="nl-NL" dirty="0"/>
              <a:t> </a:t>
            </a:r>
            <a:r>
              <a:rPr lang="nl-NL" dirty="0" err="1"/>
              <a:t>Rev</a:t>
            </a:r>
            <a:r>
              <a:rPr lang="nl-NL" dirty="0"/>
              <a:t>. 2017;26(145):170053; 4. </a:t>
            </a:r>
            <a:r>
              <a:rPr lang="nl-NL" dirty="0" err="1"/>
              <a:t>Robalo-Cordeiro</a:t>
            </a:r>
            <a:r>
              <a:rPr lang="nl-NL" dirty="0"/>
              <a:t> C, </a:t>
            </a:r>
            <a:r>
              <a:rPr lang="nl-NL" dirty="0" err="1"/>
              <a:t>Campos</a:t>
            </a:r>
            <a:r>
              <a:rPr lang="nl-NL" dirty="0"/>
              <a:t> P, </a:t>
            </a:r>
            <a:r>
              <a:rPr lang="nl-NL" dirty="0" err="1"/>
              <a:t>Carvalho</a:t>
            </a:r>
            <a:r>
              <a:rPr lang="nl-NL" dirty="0"/>
              <a:t> L, et al. </a:t>
            </a:r>
            <a:r>
              <a:rPr lang="nl-NL" dirty="0" err="1"/>
              <a:t>Idiopathic</a:t>
            </a:r>
            <a:r>
              <a:rPr lang="nl-NL" dirty="0"/>
              <a:t> </a:t>
            </a:r>
            <a:r>
              <a:rPr lang="nl-NL" dirty="0" err="1"/>
              <a:t>pulmonary</a:t>
            </a:r>
            <a:r>
              <a:rPr lang="nl-NL" dirty="0"/>
              <a:t> fibrosis in </a:t>
            </a:r>
            <a:r>
              <a:rPr lang="nl-NL" dirty="0" err="1"/>
              <a:t>the</a:t>
            </a:r>
            <a:r>
              <a:rPr lang="nl-NL" dirty="0"/>
              <a:t> era of </a:t>
            </a:r>
            <a:r>
              <a:rPr lang="nl-NL" dirty="0" err="1"/>
              <a:t>antifibrotic</a:t>
            </a:r>
            <a:r>
              <a:rPr lang="nl-NL" dirty="0"/>
              <a:t> </a:t>
            </a:r>
            <a:r>
              <a:rPr lang="nl-NL" dirty="0" err="1"/>
              <a:t>therapy</a:t>
            </a:r>
            <a:r>
              <a:rPr lang="nl-NL" dirty="0"/>
              <a:t>: </a:t>
            </a:r>
            <a:r>
              <a:rPr lang="nl-NL" dirty="0" err="1"/>
              <a:t>Searching</a:t>
            </a:r>
            <a:r>
              <a:rPr lang="nl-NL" dirty="0"/>
              <a:t> </a:t>
            </a:r>
            <a:r>
              <a:rPr lang="nl-NL" dirty="0" err="1"/>
              <a:t>for</a:t>
            </a:r>
            <a:r>
              <a:rPr lang="nl-NL" dirty="0"/>
              <a:t> new </a:t>
            </a:r>
            <a:r>
              <a:rPr lang="nl-NL" dirty="0" err="1"/>
              <a:t>opportunities</a:t>
            </a:r>
            <a:r>
              <a:rPr lang="nl-NL" dirty="0"/>
              <a:t> </a:t>
            </a:r>
            <a:r>
              <a:rPr lang="nl-NL" dirty="0" err="1"/>
              <a:t>grounded</a:t>
            </a:r>
            <a:r>
              <a:rPr lang="nl-NL" dirty="0"/>
              <a:t> in </a:t>
            </a:r>
            <a:r>
              <a:rPr lang="nl-NL" dirty="0" err="1"/>
              <a:t>evidence</a:t>
            </a:r>
            <a:r>
              <a:rPr lang="nl-NL" dirty="0"/>
              <a:t>. </a:t>
            </a:r>
            <a:r>
              <a:rPr lang="nl-NL" dirty="0" err="1"/>
              <a:t>Revista</a:t>
            </a:r>
            <a:r>
              <a:rPr lang="nl-NL" dirty="0"/>
              <a:t> </a:t>
            </a:r>
            <a:r>
              <a:rPr lang="nl-NL" dirty="0" err="1"/>
              <a:t>Portuguesa</a:t>
            </a:r>
            <a:r>
              <a:rPr lang="nl-NL" dirty="0"/>
              <a:t> de </a:t>
            </a:r>
            <a:r>
              <a:rPr lang="nl-NL" dirty="0" err="1"/>
              <a:t>Pneumologia</a:t>
            </a:r>
            <a:r>
              <a:rPr lang="nl-NL" dirty="0"/>
              <a:t> (English Edition). 2017;23(5):287-93. 5. </a:t>
            </a:r>
            <a:r>
              <a:rPr lang="nl-NL" dirty="0" err="1"/>
              <a:t>Molina-Molina</a:t>
            </a:r>
            <a:r>
              <a:rPr lang="nl-NL" dirty="0"/>
              <a:t> M, </a:t>
            </a:r>
            <a:r>
              <a:rPr lang="nl-NL" dirty="0" err="1"/>
              <a:t>Aburto</a:t>
            </a:r>
            <a:r>
              <a:rPr lang="nl-NL" dirty="0"/>
              <a:t> M, </a:t>
            </a:r>
            <a:r>
              <a:rPr lang="nl-NL" dirty="0" err="1"/>
              <a:t>Acosta</a:t>
            </a:r>
            <a:r>
              <a:rPr lang="nl-NL" dirty="0"/>
              <a:t> O, et al. </a:t>
            </a:r>
            <a:r>
              <a:rPr lang="nl-NL" dirty="0" err="1"/>
              <a:t>Importance</a:t>
            </a:r>
            <a:r>
              <a:rPr lang="nl-NL" dirty="0"/>
              <a:t> of </a:t>
            </a:r>
            <a:r>
              <a:rPr lang="nl-NL" dirty="0" err="1"/>
              <a:t>early</a:t>
            </a:r>
            <a:r>
              <a:rPr lang="nl-NL" dirty="0"/>
              <a:t> diagnosis </a:t>
            </a:r>
            <a:r>
              <a:rPr lang="nl-NL" dirty="0" err="1"/>
              <a:t>and</a:t>
            </a:r>
            <a:r>
              <a:rPr lang="nl-NL" dirty="0"/>
              <a:t> treatment in </a:t>
            </a:r>
            <a:r>
              <a:rPr lang="nl-NL" dirty="0" err="1"/>
              <a:t>idiopathic</a:t>
            </a:r>
            <a:r>
              <a:rPr lang="nl-NL" dirty="0"/>
              <a:t> </a:t>
            </a:r>
            <a:r>
              <a:rPr lang="nl-NL" dirty="0" err="1"/>
              <a:t>pulmonary</a:t>
            </a:r>
            <a:r>
              <a:rPr lang="nl-NL" dirty="0"/>
              <a:t> fibrosis. Expert </a:t>
            </a:r>
            <a:r>
              <a:rPr lang="nl-NL" dirty="0" err="1"/>
              <a:t>Rev</a:t>
            </a:r>
            <a:r>
              <a:rPr lang="nl-NL" dirty="0"/>
              <a:t> </a:t>
            </a:r>
            <a:r>
              <a:rPr lang="nl-NL" dirty="0" err="1"/>
              <a:t>Respir</a:t>
            </a:r>
            <a:r>
              <a:rPr lang="nl-NL" dirty="0"/>
              <a:t> </a:t>
            </a:r>
            <a:r>
              <a:rPr lang="nl-NL" dirty="0" err="1"/>
              <a:t>Med</a:t>
            </a:r>
            <a:r>
              <a:rPr lang="nl-NL" dirty="0"/>
              <a:t>. 2018;12(7):537-9.</a:t>
            </a:r>
          </a:p>
        </p:txBody>
      </p:sp>
      <p:sp>
        <p:nvSpPr>
          <p:cNvPr id="3" name="Tijdelijke aanduiding voor tekst 2">
            <a:extLst>
              <a:ext uri="{FF2B5EF4-FFF2-40B4-BE49-F238E27FC236}">
                <a16:creationId xmlns:a16="http://schemas.microsoft.com/office/drawing/2014/main" id="{7FA1CDC2-2C7D-4A18-A0DB-2DCE33D6BDA9}"/>
              </a:ext>
            </a:extLst>
          </p:cNvPr>
          <p:cNvSpPr>
            <a:spLocks noGrp="1"/>
          </p:cNvSpPr>
          <p:nvPr>
            <p:ph type="body" sz="quarter" idx="17"/>
          </p:nvPr>
        </p:nvSpPr>
        <p:spPr/>
        <p:txBody>
          <a:bodyPr/>
          <a:lstStyle/>
          <a:p>
            <a:r>
              <a:rPr lang="nl-NL"/>
              <a:t>B5</a:t>
            </a:r>
          </a:p>
        </p:txBody>
      </p:sp>
      <p:sp>
        <p:nvSpPr>
          <p:cNvPr id="11" name="Tijdelijke aanduiding voor tekst 10">
            <a:extLst>
              <a:ext uri="{FF2B5EF4-FFF2-40B4-BE49-F238E27FC236}">
                <a16:creationId xmlns:a16="http://schemas.microsoft.com/office/drawing/2014/main" id="{306D4672-8D59-491D-91DE-C10C080D0D5E}"/>
              </a:ext>
            </a:extLst>
          </p:cNvPr>
          <p:cNvSpPr>
            <a:spLocks noGrp="1"/>
          </p:cNvSpPr>
          <p:nvPr>
            <p:ph type="body" sz="quarter" idx="18"/>
          </p:nvPr>
        </p:nvSpPr>
        <p:spPr>
          <a:xfrm>
            <a:off x="838200" y="1048512"/>
            <a:ext cx="10515600" cy="986674"/>
          </a:xfrm>
        </p:spPr>
        <p:txBody>
          <a:bodyPr>
            <a:normAutofit/>
          </a:bodyPr>
          <a:lstStyle/>
          <a:p>
            <a:pPr marL="0" indent="0">
              <a:lnSpc>
                <a:spcPct val="100000"/>
              </a:lnSpc>
              <a:buNone/>
            </a:pPr>
            <a:r>
              <a:rPr lang="nl-NL" dirty="0"/>
              <a:t>IPF is </a:t>
            </a:r>
            <a:r>
              <a:rPr lang="nl-NL" dirty="0" err="1"/>
              <a:t>considered</a:t>
            </a:r>
            <a:r>
              <a:rPr lang="nl-NL" dirty="0"/>
              <a:t> as </a:t>
            </a:r>
            <a:r>
              <a:rPr lang="nl-NL" dirty="0" err="1"/>
              <a:t>the</a:t>
            </a:r>
            <a:r>
              <a:rPr lang="nl-NL" dirty="0"/>
              <a:t> most </a:t>
            </a:r>
            <a:r>
              <a:rPr lang="nl-NL" dirty="0" err="1"/>
              <a:t>lethal</a:t>
            </a:r>
            <a:r>
              <a:rPr lang="nl-NL" dirty="0"/>
              <a:t> form of </a:t>
            </a:r>
            <a:r>
              <a:rPr lang="nl-NL" dirty="0" err="1"/>
              <a:t>progressive</a:t>
            </a:r>
            <a:r>
              <a:rPr lang="nl-NL" dirty="0"/>
              <a:t> </a:t>
            </a:r>
            <a:r>
              <a:rPr lang="nl-NL" dirty="0" err="1"/>
              <a:t>pulmonary</a:t>
            </a:r>
            <a:r>
              <a:rPr lang="nl-NL" dirty="0"/>
              <a:t> fibrosis </a:t>
            </a:r>
            <a:r>
              <a:rPr lang="nl-NL" dirty="0" err="1"/>
              <a:t>and</a:t>
            </a:r>
            <a:r>
              <a:rPr lang="nl-NL" dirty="0"/>
              <a:t> is </a:t>
            </a:r>
            <a:r>
              <a:rPr lang="nl-NL" dirty="0" err="1"/>
              <a:t>characterized</a:t>
            </a:r>
            <a:r>
              <a:rPr lang="nl-NL" dirty="0"/>
              <a:t> </a:t>
            </a:r>
            <a:r>
              <a:rPr lang="nl-NL" dirty="0" err="1"/>
              <a:t>by</a:t>
            </a:r>
            <a:r>
              <a:rPr lang="nl-NL" dirty="0"/>
              <a:t> a </a:t>
            </a:r>
            <a:r>
              <a:rPr lang="nl-NL" dirty="0" err="1"/>
              <a:t>histologic</a:t>
            </a:r>
            <a:r>
              <a:rPr lang="nl-NL" dirty="0"/>
              <a:t> </a:t>
            </a:r>
            <a:r>
              <a:rPr lang="nl-NL" dirty="0" err="1"/>
              <a:t>and</a:t>
            </a:r>
            <a:r>
              <a:rPr lang="nl-NL" dirty="0"/>
              <a:t> </a:t>
            </a:r>
            <a:r>
              <a:rPr lang="nl-NL" dirty="0" err="1"/>
              <a:t>radiological</a:t>
            </a:r>
            <a:r>
              <a:rPr lang="nl-NL" dirty="0"/>
              <a:t> </a:t>
            </a:r>
            <a:r>
              <a:rPr lang="nl-NL" dirty="0" err="1"/>
              <a:t>pattern</a:t>
            </a:r>
            <a:r>
              <a:rPr lang="nl-NL" dirty="0"/>
              <a:t> of </a:t>
            </a:r>
            <a:r>
              <a:rPr lang="nl-NL" dirty="0" err="1"/>
              <a:t>usual</a:t>
            </a:r>
            <a:r>
              <a:rPr lang="nl-NL" dirty="0"/>
              <a:t> </a:t>
            </a:r>
            <a:r>
              <a:rPr lang="nl-NL" dirty="0" err="1"/>
              <a:t>interstitial</a:t>
            </a:r>
            <a:r>
              <a:rPr lang="nl-NL" dirty="0"/>
              <a:t> </a:t>
            </a:r>
            <a:r>
              <a:rPr lang="nl-NL" dirty="0" err="1"/>
              <a:t>pneumonia</a:t>
            </a:r>
            <a:r>
              <a:rPr lang="nl-NL" dirty="0"/>
              <a:t> (UIP)</a:t>
            </a:r>
            <a:r>
              <a:rPr lang="nl-NL" baseline="30000" dirty="0"/>
              <a:t>1,2</a:t>
            </a:r>
          </a:p>
        </p:txBody>
      </p:sp>
      <p:sp>
        <p:nvSpPr>
          <p:cNvPr id="4" name="Tijdelijke aanduiding voor tekst 3">
            <a:extLst>
              <a:ext uri="{FF2B5EF4-FFF2-40B4-BE49-F238E27FC236}">
                <a16:creationId xmlns:a16="http://schemas.microsoft.com/office/drawing/2014/main" id="{1B18EE9B-6095-4E81-A8D4-AEC9AB1CB04A}"/>
              </a:ext>
            </a:extLst>
          </p:cNvPr>
          <p:cNvSpPr>
            <a:spLocks noGrp="1"/>
          </p:cNvSpPr>
          <p:nvPr>
            <p:ph type="body" sz="quarter" idx="20"/>
          </p:nvPr>
        </p:nvSpPr>
        <p:spPr/>
        <p:txBody>
          <a:bodyPr>
            <a:normAutofit/>
          </a:bodyPr>
          <a:lstStyle/>
          <a:p>
            <a:pPr algn="ctr">
              <a:lnSpc>
                <a:spcPct val="100000"/>
              </a:lnSpc>
            </a:pPr>
            <a:r>
              <a:rPr lang="nl-NL" sz="2000" b="1" err="1">
                <a:solidFill>
                  <a:srgbClr val="000000"/>
                </a:solidFill>
              </a:rPr>
              <a:t>Typical</a:t>
            </a:r>
            <a:r>
              <a:rPr lang="nl-NL" sz="2000" b="1">
                <a:solidFill>
                  <a:srgbClr val="000000"/>
                </a:solidFill>
              </a:rPr>
              <a:t> age</a:t>
            </a:r>
            <a:r>
              <a:rPr lang="nl-NL" sz="2000" b="1" baseline="30000">
                <a:solidFill>
                  <a:srgbClr val="000000"/>
                </a:solidFill>
              </a:rPr>
              <a:t>1,2</a:t>
            </a:r>
            <a:br>
              <a:rPr lang="nl-NL" sz="2000" b="1" baseline="30000">
                <a:solidFill>
                  <a:srgbClr val="000000"/>
                </a:solidFill>
              </a:rPr>
            </a:br>
            <a:r>
              <a:rPr lang="nl-NL" sz="2000">
                <a:solidFill>
                  <a:srgbClr val="000000"/>
                </a:solidFill>
              </a:rPr>
              <a:t>&gt;60</a:t>
            </a:r>
          </a:p>
        </p:txBody>
      </p:sp>
      <p:sp>
        <p:nvSpPr>
          <p:cNvPr id="5" name="Tijdelijke aanduiding voor tekst 4">
            <a:extLst>
              <a:ext uri="{FF2B5EF4-FFF2-40B4-BE49-F238E27FC236}">
                <a16:creationId xmlns:a16="http://schemas.microsoft.com/office/drawing/2014/main" id="{D549EDC2-54ED-4B34-B665-280131D9483E}"/>
              </a:ext>
            </a:extLst>
          </p:cNvPr>
          <p:cNvSpPr>
            <a:spLocks noGrp="1"/>
          </p:cNvSpPr>
          <p:nvPr>
            <p:ph type="body" sz="quarter" idx="21"/>
          </p:nvPr>
        </p:nvSpPr>
        <p:spPr/>
        <p:txBody>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000" b="1" i="0" u="none" strike="noStrike" kern="1200" cap="none" spc="0" normalizeH="0" noProof="0">
                <a:ln>
                  <a:noFill/>
                </a:ln>
                <a:solidFill>
                  <a:srgbClr val="000000"/>
                </a:solidFill>
                <a:effectLst/>
                <a:uLnTx/>
                <a:uFillTx/>
                <a:latin typeface="BISansNEXT" panose="02000503040000020004" pitchFamily="2" charset="0"/>
                <a:ea typeface="+mn-ea"/>
                <a:cs typeface="+mn-cs"/>
              </a:rPr>
              <a:t>Gender </a:t>
            </a:r>
            <a:r>
              <a:rPr lang="nl-NL" sz="2000" b="1">
                <a:solidFill>
                  <a:srgbClr val="000000"/>
                </a:solidFill>
              </a:rPr>
              <a:t>r</a:t>
            </a:r>
            <a:r>
              <a:rPr kumimoji="0" lang="nl-NL" sz="2000" b="1" i="0" u="none" strike="noStrike" kern="1200" cap="none" spc="0" normalizeH="0" noProof="0">
                <a:ln>
                  <a:noFill/>
                </a:ln>
                <a:solidFill>
                  <a:srgbClr val="000000"/>
                </a:solidFill>
                <a:effectLst/>
                <a:uLnTx/>
                <a:uFillTx/>
                <a:latin typeface="BISansNEXT" panose="02000503040000020004" pitchFamily="2" charset="0"/>
                <a:ea typeface="+mn-ea"/>
                <a:cs typeface="+mn-cs"/>
              </a:rPr>
              <a:t>atio</a:t>
            </a:r>
            <a:r>
              <a:rPr kumimoji="0" lang="nl-NL" sz="2000" b="1" i="0" u="none" strike="noStrike" kern="1200" cap="none" spc="0" normalizeH="0" baseline="30000" noProof="0">
                <a:ln>
                  <a:noFill/>
                </a:ln>
                <a:solidFill>
                  <a:srgbClr val="000000"/>
                </a:solidFill>
                <a:effectLst/>
                <a:uLnTx/>
                <a:uFillTx/>
                <a:latin typeface="BISansNEXT" panose="02000503040000020004" pitchFamily="2" charset="0"/>
                <a:ea typeface="+mn-ea"/>
                <a:cs typeface="+mn-cs"/>
              </a:rPr>
              <a:t>1</a:t>
            </a:r>
            <a:br>
              <a:rPr kumimoji="0" lang="nl-NL" sz="2000" b="1" i="0" u="none" strike="noStrike" kern="1200" cap="none" spc="0" normalizeH="0" baseline="30000" noProof="0">
                <a:ln>
                  <a:noFill/>
                </a:ln>
                <a:solidFill>
                  <a:srgbClr val="000000"/>
                </a:solidFill>
                <a:effectLst/>
                <a:uLnTx/>
                <a:uFillTx/>
                <a:latin typeface="BISansNEXT" panose="02000503040000020004" pitchFamily="2" charset="0"/>
                <a:ea typeface="+mn-ea"/>
                <a:cs typeface="+mn-cs"/>
              </a:rPr>
            </a:br>
            <a:r>
              <a:rPr kumimoji="0" lang="nl-NL" sz="2000" i="0" u="none" strike="noStrike" kern="1200" cap="none" spc="0" normalizeH="0" noProof="0">
                <a:ln>
                  <a:noFill/>
                </a:ln>
                <a:solidFill>
                  <a:srgbClr val="000000"/>
                </a:solidFill>
                <a:effectLst/>
                <a:uLnTx/>
                <a:uFillTx/>
                <a:latin typeface="BISansNEXT" panose="02000503040000020004" pitchFamily="2" charset="0"/>
                <a:ea typeface="+mn-ea"/>
                <a:cs typeface="+mn-cs"/>
              </a:rPr>
              <a:t>3:7</a:t>
            </a:r>
            <a:br>
              <a:rPr lang="nl-NL" sz="2400">
                <a:solidFill>
                  <a:srgbClr val="000000"/>
                </a:solidFill>
              </a:rPr>
            </a:br>
            <a:r>
              <a:rPr lang="nl-NL" sz="1100">
                <a:solidFill>
                  <a:srgbClr val="000000"/>
                </a:solidFill>
              </a:rPr>
              <a:t>(</a:t>
            </a:r>
            <a:r>
              <a:rPr lang="nl-NL" sz="1100" err="1">
                <a:solidFill>
                  <a:srgbClr val="000000"/>
                </a:solidFill>
              </a:rPr>
              <a:t>women</a:t>
            </a:r>
            <a:r>
              <a:rPr lang="nl-NL" sz="1100">
                <a:solidFill>
                  <a:srgbClr val="000000"/>
                </a:solidFill>
              </a:rPr>
              <a:t>-men)</a:t>
            </a:r>
            <a:endParaRPr lang="nl-NL" sz="2400">
              <a:solidFill>
                <a:srgbClr val="000000"/>
              </a:solidFill>
            </a:endParaRPr>
          </a:p>
        </p:txBody>
      </p:sp>
      <p:sp>
        <p:nvSpPr>
          <p:cNvPr id="7" name="Tijdelijke aanduiding voor tekst 6">
            <a:extLst>
              <a:ext uri="{FF2B5EF4-FFF2-40B4-BE49-F238E27FC236}">
                <a16:creationId xmlns:a16="http://schemas.microsoft.com/office/drawing/2014/main" id="{8A5A2BDF-ACB4-4E4F-A0F8-82434AF3EB5E}"/>
              </a:ext>
            </a:extLst>
          </p:cNvPr>
          <p:cNvSpPr>
            <a:spLocks noGrp="1"/>
          </p:cNvSpPr>
          <p:nvPr>
            <p:ph type="body" sz="quarter" idx="22"/>
          </p:nvPr>
        </p:nvSpPr>
        <p:spPr>
          <a:xfrm>
            <a:off x="7978841" y="2120716"/>
            <a:ext cx="3374958" cy="2516624"/>
          </a:xfrm>
        </p:spPr>
        <p:txBody>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000" b="1" i="0" u="none" strike="noStrike" kern="1200" cap="none" spc="0" normalizeH="0" baseline="0" noProof="0" dirty="0" err="1">
                <a:ln>
                  <a:noFill/>
                </a:ln>
                <a:solidFill>
                  <a:srgbClr val="000000"/>
                </a:solidFill>
                <a:effectLst/>
                <a:uLnTx/>
                <a:uFillTx/>
                <a:latin typeface="BISansNEXT" panose="02000503040000020004" pitchFamily="2" charset="0"/>
                <a:ea typeface="+mn-ea"/>
                <a:cs typeface="+mn-cs"/>
              </a:rPr>
              <a:t>Median</a:t>
            </a:r>
            <a:r>
              <a:rPr kumimoji="0" lang="nl-NL" sz="2000" b="1" i="0" u="none" strike="noStrike" kern="1200" cap="none" spc="0" normalizeH="0" baseline="0" noProof="0" dirty="0">
                <a:ln>
                  <a:noFill/>
                </a:ln>
                <a:solidFill>
                  <a:srgbClr val="000000"/>
                </a:solidFill>
                <a:effectLst/>
                <a:uLnTx/>
                <a:uFillTx/>
                <a:latin typeface="BISansNEXT" panose="02000503040000020004" pitchFamily="2" charset="0"/>
                <a:ea typeface="+mn-ea"/>
                <a:cs typeface="+mn-cs"/>
              </a:rPr>
              <a:t> Survival</a:t>
            </a:r>
            <a:r>
              <a:rPr kumimoji="0" lang="nl-NL" sz="2000" b="1" i="0" u="none" strike="noStrike" kern="1200" cap="none" spc="0" normalizeH="0" baseline="30000" noProof="0" dirty="0">
                <a:ln>
                  <a:noFill/>
                </a:ln>
                <a:solidFill>
                  <a:srgbClr val="000000"/>
                </a:solidFill>
                <a:effectLst/>
                <a:uLnTx/>
                <a:uFillTx/>
                <a:latin typeface="BISansNEXT" panose="02000503040000020004" pitchFamily="2" charset="0"/>
                <a:ea typeface="+mn-ea"/>
                <a:cs typeface="+mn-cs"/>
              </a:rPr>
              <a:t>1,3-5</a:t>
            </a:r>
            <a:br>
              <a:rPr kumimoji="0" lang="nl-NL" sz="2000" b="1" i="0" u="none" strike="noStrike" kern="1200" cap="none" spc="0" normalizeH="0" baseline="30000" noProof="0" dirty="0">
                <a:ln>
                  <a:noFill/>
                </a:ln>
                <a:solidFill>
                  <a:srgbClr val="000000"/>
                </a:solidFill>
                <a:effectLst/>
                <a:uLnTx/>
                <a:uFillTx/>
                <a:latin typeface="BISansNEXT" panose="02000503040000020004" pitchFamily="2" charset="0"/>
                <a:ea typeface="+mn-ea"/>
                <a:cs typeface="+mn-cs"/>
              </a:rPr>
            </a:br>
            <a:r>
              <a:rPr lang="nl-NL" sz="2000" dirty="0">
                <a:solidFill>
                  <a:srgbClr val="000000"/>
                </a:solidFill>
              </a:rPr>
              <a:t>2</a:t>
            </a:r>
            <a:r>
              <a:rPr kumimoji="0" lang="nl-NL" sz="2000" i="0" u="none" strike="noStrike" kern="1200" cap="none" spc="0" normalizeH="0" baseline="0" noProof="0" dirty="0">
                <a:ln>
                  <a:noFill/>
                </a:ln>
                <a:solidFill>
                  <a:srgbClr val="000000"/>
                </a:solidFill>
                <a:effectLst/>
                <a:uLnTx/>
                <a:uFillTx/>
                <a:latin typeface="BISansNEXT" panose="02000503040000020004" pitchFamily="2" charset="0"/>
                <a:ea typeface="+mn-ea"/>
                <a:cs typeface="+mn-cs"/>
              </a:rPr>
              <a:t>-5 </a:t>
            </a:r>
            <a:r>
              <a:rPr kumimoji="0" lang="nl-NL" sz="2000" i="0" u="none" strike="noStrike" kern="1200" cap="none" spc="0" normalizeH="0" baseline="0" noProof="0" dirty="0" err="1">
                <a:ln>
                  <a:noFill/>
                </a:ln>
                <a:solidFill>
                  <a:srgbClr val="000000"/>
                </a:solidFill>
                <a:effectLst/>
                <a:uLnTx/>
                <a:uFillTx/>
                <a:latin typeface="BISansNEXT" panose="02000503040000020004" pitchFamily="2" charset="0"/>
                <a:ea typeface="+mn-ea"/>
                <a:cs typeface="+mn-cs"/>
              </a:rPr>
              <a:t>years</a:t>
            </a:r>
            <a:br>
              <a:rPr lang="nl-NL" sz="2400" dirty="0">
                <a:solidFill>
                  <a:srgbClr val="000000"/>
                </a:solidFill>
              </a:rPr>
            </a:br>
            <a:r>
              <a:rPr lang="nl-NL" sz="1100" dirty="0">
                <a:solidFill>
                  <a:srgbClr val="000000"/>
                </a:solidFill>
              </a:rPr>
              <a:t>(without </a:t>
            </a:r>
            <a:r>
              <a:rPr lang="nl-NL" sz="1100" dirty="0" err="1">
                <a:solidFill>
                  <a:srgbClr val="000000"/>
                </a:solidFill>
              </a:rPr>
              <a:t>antifibrotic</a:t>
            </a:r>
            <a:r>
              <a:rPr lang="nl-NL" sz="1100" dirty="0">
                <a:solidFill>
                  <a:srgbClr val="000000"/>
                </a:solidFill>
              </a:rPr>
              <a:t> treatment)</a:t>
            </a:r>
            <a:endParaRPr kumimoji="0" lang="nl-NL" sz="2400" i="0" u="none" strike="noStrike" kern="1200" cap="none" spc="0" normalizeH="0" baseline="0" noProof="0" dirty="0">
              <a:ln>
                <a:noFill/>
              </a:ln>
              <a:solidFill>
                <a:srgbClr val="000000"/>
              </a:solidFill>
              <a:effectLst/>
              <a:uLnTx/>
              <a:uFillTx/>
              <a:latin typeface="BISansNEXT" panose="02000503040000020004" pitchFamily="2" charset="0"/>
              <a:ea typeface="+mn-ea"/>
              <a:cs typeface="+mn-cs"/>
            </a:endParaRPr>
          </a:p>
        </p:txBody>
      </p:sp>
      <p:sp>
        <p:nvSpPr>
          <p:cNvPr id="13" name="Rectangle 2">
            <a:extLst>
              <a:ext uri="{FF2B5EF4-FFF2-40B4-BE49-F238E27FC236}">
                <a16:creationId xmlns:a16="http://schemas.microsoft.com/office/drawing/2014/main" id="{87012199-2E8C-A443-9FDB-9B8D8C1EE5D2}"/>
              </a:ext>
            </a:extLst>
          </p:cNvPr>
          <p:cNvSpPr/>
          <p:nvPr/>
        </p:nvSpPr>
        <p:spPr>
          <a:xfrm>
            <a:off x="10983600"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IPF</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pic>
        <p:nvPicPr>
          <p:cNvPr id="18" name="Graphic 17">
            <a:extLst>
              <a:ext uri="{FF2B5EF4-FFF2-40B4-BE49-F238E27FC236}">
                <a16:creationId xmlns:a16="http://schemas.microsoft.com/office/drawing/2014/main" id="{972913AD-8368-A04F-915D-E47F4F42E54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165" t="1" b="20633"/>
          <a:stretch/>
        </p:blipFill>
        <p:spPr>
          <a:xfrm>
            <a:off x="838198" y="2974668"/>
            <a:ext cx="3117114" cy="2693675"/>
          </a:xfrm>
          <a:prstGeom prst="roundRect">
            <a:avLst>
              <a:gd name="adj" fmla="val 3937"/>
            </a:avLst>
          </a:prstGeom>
        </p:spPr>
      </p:pic>
      <p:pic>
        <p:nvPicPr>
          <p:cNvPr id="23" name="Picture 22" descr="A picture containing text, sign&#10;&#10;Description automatically generated">
            <a:extLst>
              <a:ext uri="{FF2B5EF4-FFF2-40B4-BE49-F238E27FC236}">
                <a16:creationId xmlns:a16="http://schemas.microsoft.com/office/drawing/2014/main" id="{0B19A88C-E003-C94B-BF40-A25C2EB16F2D}"/>
              </a:ext>
            </a:extLst>
          </p:cNvPr>
          <p:cNvPicPr>
            <a:picLocks noChangeAspect="1"/>
          </p:cNvPicPr>
          <p:nvPr/>
        </p:nvPicPr>
        <p:blipFill rotWithShape="1">
          <a:blip r:embed="rId7"/>
          <a:srcRect l="4967" r="9218"/>
          <a:stretch/>
        </p:blipFill>
        <p:spPr>
          <a:xfrm>
            <a:off x="7978837" y="3181881"/>
            <a:ext cx="3374962" cy="2261207"/>
          </a:xfrm>
          <a:prstGeom prst="rect">
            <a:avLst/>
          </a:prstGeom>
        </p:spPr>
      </p:pic>
      <p:pic>
        <p:nvPicPr>
          <p:cNvPr id="8" name="Picture 7">
            <a:extLst>
              <a:ext uri="{FF2B5EF4-FFF2-40B4-BE49-F238E27FC236}">
                <a16:creationId xmlns:a16="http://schemas.microsoft.com/office/drawing/2014/main" id="{AA2489A9-0342-EC7A-44F7-FDD38D310B7A}"/>
              </a:ext>
            </a:extLst>
          </p:cNvPr>
          <p:cNvPicPr>
            <a:picLocks noChangeAspect="1"/>
          </p:cNvPicPr>
          <p:nvPr/>
        </p:nvPicPr>
        <p:blipFill>
          <a:blip r:embed="rId8"/>
          <a:stretch>
            <a:fillRect/>
          </a:stretch>
        </p:blipFill>
        <p:spPr>
          <a:xfrm>
            <a:off x="10892725" y="6259854"/>
            <a:ext cx="1493649" cy="231668"/>
          </a:xfrm>
          <a:prstGeom prst="rect">
            <a:avLst/>
          </a:prstGeom>
        </p:spPr>
      </p:pic>
    </p:spTree>
    <p:extLst>
      <p:ext uri="{BB962C8B-B14F-4D97-AF65-F5344CB8AC3E}">
        <p14:creationId xmlns:p14="http://schemas.microsoft.com/office/powerpoint/2010/main" val="105221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D9A4A-21C9-4F5C-AD36-CCBD01171716}"/>
              </a:ext>
            </a:extLst>
          </p:cNvPr>
          <p:cNvSpPr>
            <a:spLocks noGrp="1"/>
          </p:cNvSpPr>
          <p:nvPr>
            <p:ph type="title"/>
          </p:nvPr>
        </p:nvSpPr>
        <p:spPr>
          <a:xfrm>
            <a:off x="838200" y="136525"/>
            <a:ext cx="9716146" cy="911987"/>
          </a:xfrm>
        </p:spPr>
        <p:txBody>
          <a:bodyPr>
            <a:normAutofit/>
          </a:bodyPr>
          <a:lstStyle/>
          <a:p>
            <a:r>
              <a:rPr lang="nl-NL" sz="2000" dirty="0" err="1"/>
              <a:t>Compared</a:t>
            </a:r>
            <a:r>
              <a:rPr lang="nl-NL" sz="2000" dirty="0"/>
              <a:t> </a:t>
            </a:r>
            <a:r>
              <a:rPr lang="nl-NL" sz="2000" dirty="0" err="1"/>
              <a:t>to</a:t>
            </a:r>
            <a:r>
              <a:rPr lang="nl-NL" sz="2000" dirty="0"/>
              <a:t> IPF, </a:t>
            </a:r>
            <a:r>
              <a:rPr lang="nl-NL" sz="2000" dirty="0" err="1"/>
              <a:t>other</a:t>
            </a:r>
            <a:r>
              <a:rPr lang="nl-NL" sz="2000" dirty="0"/>
              <a:t> </a:t>
            </a:r>
            <a:r>
              <a:rPr lang="nl-NL" sz="2000" dirty="0" err="1"/>
              <a:t>fibrosing</a:t>
            </a:r>
            <a:r>
              <a:rPr lang="nl-NL" sz="2000" dirty="0"/>
              <a:t> </a:t>
            </a:r>
            <a:r>
              <a:rPr lang="nl-NL" sz="2000" dirty="0" err="1"/>
              <a:t>ILDs</a:t>
            </a:r>
            <a:r>
              <a:rPr lang="nl-NL" sz="2000" dirty="0"/>
              <a:t> are </a:t>
            </a:r>
            <a:r>
              <a:rPr lang="nl-NL" sz="2000" dirty="0" err="1"/>
              <a:t>generally</a:t>
            </a:r>
            <a:r>
              <a:rPr lang="nl-NL" sz="2000" dirty="0"/>
              <a:t> </a:t>
            </a:r>
            <a:r>
              <a:rPr lang="nl-NL" sz="2000" dirty="0" err="1"/>
              <a:t>characterized</a:t>
            </a:r>
            <a:r>
              <a:rPr lang="nl-NL" sz="2000" dirty="0"/>
              <a:t> </a:t>
            </a:r>
            <a:r>
              <a:rPr lang="nl-NL" sz="2000" dirty="0" err="1"/>
              <a:t>by</a:t>
            </a:r>
            <a:r>
              <a:rPr lang="nl-NL" sz="2000" dirty="0"/>
              <a:t> a </a:t>
            </a:r>
            <a:r>
              <a:rPr lang="nl-NL" sz="2000" dirty="0" err="1"/>
              <a:t>younger</a:t>
            </a:r>
            <a:r>
              <a:rPr lang="nl-NL" sz="2000" dirty="0"/>
              <a:t> </a:t>
            </a:r>
            <a:r>
              <a:rPr lang="nl-NL" sz="2000" dirty="0" err="1"/>
              <a:t>age</a:t>
            </a:r>
            <a:r>
              <a:rPr lang="nl-NL" sz="2000" dirty="0"/>
              <a:t> at</a:t>
            </a:r>
            <a:br>
              <a:rPr lang="nl-NL" sz="2000" dirty="0"/>
            </a:br>
            <a:r>
              <a:rPr lang="nl-NL" sz="2000" dirty="0" err="1"/>
              <a:t>presentation</a:t>
            </a:r>
            <a:r>
              <a:rPr lang="nl-NL" sz="2000" dirty="0"/>
              <a:t> </a:t>
            </a:r>
            <a:r>
              <a:rPr lang="nl-NL" sz="2000" dirty="0" err="1"/>
              <a:t>an</a:t>
            </a:r>
            <a:r>
              <a:rPr lang="nl-NL" dirty="0" err="1"/>
              <a:t>d</a:t>
            </a:r>
            <a:r>
              <a:rPr lang="nl-NL" dirty="0"/>
              <a:t> a more </a:t>
            </a:r>
            <a:r>
              <a:rPr lang="nl-NL" dirty="0" err="1"/>
              <a:t>balanced</a:t>
            </a:r>
            <a:r>
              <a:rPr lang="nl-NL" dirty="0"/>
              <a:t> </a:t>
            </a:r>
            <a:r>
              <a:rPr lang="nl-NL" dirty="0" err="1"/>
              <a:t>sex</a:t>
            </a:r>
            <a:r>
              <a:rPr lang="nl-NL" dirty="0"/>
              <a:t> ratio</a:t>
            </a:r>
            <a:r>
              <a:rPr lang="nl-NL" sz="2000" baseline="30000" dirty="0"/>
              <a:t>1</a:t>
            </a:r>
            <a:endParaRPr lang="nl-NL" sz="2000" dirty="0"/>
          </a:p>
        </p:txBody>
      </p:sp>
      <p:sp>
        <p:nvSpPr>
          <p:cNvPr id="5" name="Text Placeholder 4">
            <a:extLst>
              <a:ext uri="{FF2B5EF4-FFF2-40B4-BE49-F238E27FC236}">
                <a16:creationId xmlns:a16="http://schemas.microsoft.com/office/drawing/2014/main" id="{2223B8D1-FF5F-4B1A-AF21-D50A04423CE8}"/>
              </a:ext>
            </a:extLst>
          </p:cNvPr>
          <p:cNvSpPr>
            <a:spLocks noGrp="1"/>
          </p:cNvSpPr>
          <p:nvPr>
            <p:ph type="body" sz="quarter" idx="13"/>
          </p:nvPr>
        </p:nvSpPr>
        <p:spPr/>
        <p:txBody>
          <a:bodyPr/>
          <a:lstStyle/>
          <a:p>
            <a:r>
              <a:rPr lang="nl-NL" dirty="0"/>
              <a:t>1. </a:t>
            </a:r>
            <a:r>
              <a:rPr lang="nl-NL" dirty="0" err="1"/>
              <a:t>Wijsenbeek</a:t>
            </a:r>
            <a:r>
              <a:rPr lang="nl-NL" dirty="0"/>
              <a:t> M, </a:t>
            </a:r>
            <a:r>
              <a:rPr lang="nl-NL" dirty="0" err="1"/>
              <a:t>Cottin</a:t>
            </a:r>
            <a:r>
              <a:rPr lang="nl-NL" dirty="0"/>
              <a:t> V. Spectrum of </a:t>
            </a:r>
            <a:r>
              <a:rPr lang="nl-NL" dirty="0" err="1"/>
              <a:t>fibrotic</a:t>
            </a:r>
            <a:r>
              <a:rPr lang="nl-NL" dirty="0"/>
              <a:t> </a:t>
            </a:r>
            <a:r>
              <a:rPr lang="nl-NL" dirty="0" err="1"/>
              <a:t>lung</a:t>
            </a:r>
            <a:r>
              <a:rPr lang="nl-NL" dirty="0"/>
              <a:t> </a:t>
            </a:r>
            <a:r>
              <a:rPr lang="nl-NL" dirty="0" err="1"/>
              <a:t>diseases</a:t>
            </a:r>
            <a:r>
              <a:rPr lang="nl-NL" dirty="0"/>
              <a:t>. N </a:t>
            </a:r>
            <a:r>
              <a:rPr lang="nl-NL" dirty="0" err="1"/>
              <a:t>Engl</a:t>
            </a:r>
            <a:r>
              <a:rPr lang="nl-NL" dirty="0"/>
              <a:t> J Med. 2020;383(10):958-68. </a:t>
            </a:r>
          </a:p>
        </p:txBody>
      </p:sp>
      <p:sp>
        <p:nvSpPr>
          <p:cNvPr id="14" name="Text Placeholder 13">
            <a:extLst>
              <a:ext uri="{FF2B5EF4-FFF2-40B4-BE49-F238E27FC236}">
                <a16:creationId xmlns:a16="http://schemas.microsoft.com/office/drawing/2014/main" id="{ABC1587C-6AA8-4D9F-BC8A-AB8134BF55E3}"/>
              </a:ext>
            </a:extLst>
          </p:cNvPr>
          <p:cNvSpPr>
            <a:spLocks noGrp="1"/>
          </p:cNvSpPr>
          <p:nvPr>
            <p:ph type="body" sz="quarter" idx="17"/>
          </p:nvPr>
        </p:nvSpPr>
        <p:spPr/>
        <p:txBody>
          <a:bodyPr/>
          <a:lstStyle/>
          <a:p>
            <a:r>
              <a:rPr lang="nl-NL"/>
              <a:t>B6</a:t>
            </a:r>
          </a:p>
        </p:txBody>
      </p:sp>
      <p:sp>
        <p:nvSpPr>
          <p:cNvPr id="39" name="Rectangle 2">
            <a:extLst>
              <a:ext uri="{FF2B5EF4-FFF2-40B4-BE49-F238E27FC236}">
                <a16:creationId xmlns:a16="http://schemas.microsoft.com/office/drawing/2014/main" id="{D1324963-1F35-4894-BEA5-5C022ED68321}"/>
              </a:ext>
            </a:extLst>
          </p:cNvPr>
          <p:cNvSpPr/>
          <p:nvPr/>
        </p:nvSpPr>
        <p:spPr>
          <a:xfrm>
            <a:off x="10986603" y="244029"/>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40" name="Rectangle 2">
            <a:extLst>
              <a:ext uri="{FF2B5EF4-FFF2-40B4-BE49-F238E27FC236}">
                <a16:creationId xmlns:a16="http://schemas.microsoft.com/office/drawing/2014/main" id="{1F096606-6682-4D8E-874B-1A53DA5622DA}"/>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IPF</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59" name="Tekstvak 17">
            <a:extLst>
              <a:ext uri="{FF2B5EF4-FFF2-40B4-BE49-F238E27FC236}">
                <a16:creationId xmlns:a16="http://schemas.microsoft.com/office/drawing/2014/main" id="{56D48E05-F91F-431D-A464-5ECE16190652}"/>
              </a:ext>
            </a:extLst>
          </p:cNvPr>
          <p:cNvSpPr txBox="1"/>
          <p:nvPr/>
        </p:nvSpPr>
        <p:spPr>
          <a:xfrm>
            <a:off x="972000" y="1272870"/>
            <a:ext cx="1803933"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IPF</a:t>
            </a:r>
          </a:p>
        </p:txBody>
      </p:sp>
      <p:sp>
        <p:nvSpPr>
          <p:cNvPr id="60" name="TextBox 59">
            <a:extLst>
              <a:ext uri="{FF2B5EF4-FFF2-40B4-BE49-F238E27FC236}">
                <a16:creationId xmlns:a16="http://schemas.microsoft.com/office/drawing/2014/main" id="{6E4F188D-F29F-4E57-B008-FF813ABE273C}"/>
              </a:ext>
            </a:extLst>
          </p:cNvPr>
          <p:cNvSpPr txBox="1"/>
          <p:nvPr/>
        </p:nvSpPr>
        <p:spPr>
          <a:xfrm>
            <a:off x="3446768" y="1272870"/>
            <a:ext cx="1872867" cy="307777"/>
          </a:xfrm>
          <a:prstGeom prst="rect">
            <a:avLst/>
          </a:prstGeom>
          <a:noFill/>
        </p:spPr>
        <p:txBody>
          <a:bodyPr wrap="square" rtlCol="0" anchor="ctr">
            <a:spAutoFit/>
          </a:bodyPr>
          <a:lstStyle>
            <a:defPPr>
              <a:defRPr lang="en-NL"/>
            </a:defPPr>
            <a:lvl1pPr algn="ctr">
              <a:defRPr sz="1200" b="1">
                <a:latin typeface="BISansNEXT"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Other</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F-</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ILDs</a:t>
            </a:r>
            <a:endParaRPr kumimoji="0" lang="en-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p:txBody>
      </p:sp>
      <p:grpSp>
        <p:nvGrpSpPr>
          <p:cNvPr id="61" name="Groep 3">
            <a:extLst>
              <a:ext uri="{FF2B5EF4-FFF2-40B4-BE49-F238E27FC236}">
                <a16:creationId xmlns:a16="http://schemas.microsoft.com/office/drawing/2014/main" id="{18E89456-6493-4446-8A8E-18D8C3A20698}"/>
              </a:ext>
            </a:extLst>
          </p:cNvPr>
          <p:cNvGrpSpPr/>
          <p:nvPr/>
        </p:nvGrpSpPr>
        <p:grpSpPr>
          <a:xfrm>
            <a:off x="3446768" y="1655712"/>
            <a:ext cx="6531125" cy="1641934"/>
            <a:chOff x="3446768" y="2252554"/>
            <a:chExt cx="6531125" cy="1641934"/>
          </a:xfrm>
        </p:grpSpPr>
        <p:sp>
          <p:nvSpPr>
            <p:cNvPr id="64" name="Rechthoek: afgeronde hoeken 14">
              <a:extLst>
                <a:ext uri="{FF2B5EF4-FFF2-40B4-BE49-F238E27FC236}">
                  <a16:creationId xmlns:a16="http://schemas.microsoft.com/office/drawing/2014/main" id="{F6665E87-E5A7-4E8F-BB08-69E24B4687FC}"/>
                </a:ext>
              </a:extLst>
            </p:cNvPr>
            <p:cNvSpPr/>
            <p:nvPr/>
          </p:nvSpPr>
          <p:spPr>
            <a:xfrm>
              <a:off x="3446768" y="2252554"/>
              <a:ext cx="6531125" cy="1641934"/>
            </a:xfrm>
            <a:prstGeom prst="roundRect">
              <a:avLst>
                <a:gd name="adj" fmla="val 7067"/>
              </a:avLst>
            </a:prstGeom>
            <a:blipFill>
              <a:blip r:embed="rId3"/>
              <a:stretch>
                <a:fillRect l="-52774" t="-139222" r="-34030" b="-21684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sp>
          <p:nvSpPr>
            <p:cNvPr id="65" name="Tekstvak 8">
              <a:extLst>
                <a:ext uri="{FF2B5EF4-FFF2-40B4-BE49-F238E27FC236}">
                  <a16:creationId xmlns:a16="http://schemas.microsoft.com/office/drawing/2014/main" id="{14EF81CE-9A2F-4A78-8E63-AC11F684706E}"/>
                </a:ext>
              </a:extLst>
            </p:cNvPr>
            <p:cNvSpPr txBox="1"/>
            <p:nvPr/>
          </p:nvSpPr>
          <p:spPr>
            <a:xfrm>
              <a:off x="5729290" y="2886306"/>
              <a:ext cx="4010271"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2B333A"/>
                  </a:solidFill>
                  <a:effectLst/>
                  <a:uLnTx/>
                  <a:uFillTx/>
                  <a:latin typeface="BI Sans" pitchFamily="2" charset="77"/>
                  <a:ea typeface="+mn-ea"/>
                  <a:cs typeface="+mn-cs"/>
                </a:rPr>
                <a:t>a </a:t>
              </a:r>
              <a:r>
                <a:rPr kumimoji="0" lang="nl-NL" sz="1600" b="1" i="0" u="none" strike="noStrike" kern="1200" cap="none" spc="0" normalizeH="0" baseline="0" noProof="0" dirty="0" err="1">
                  <a:ln>
                    <a:noFill/>
                  </a:ln>
                  <a:solidFill>
                    <a:srgbClr val="2B333A"/>
                  </a:solidFill>
                  <a:effectLst/>
                  <a:uLnTx/>
                  <a:uFillTx/>
                  <a:latin typeface="BI Sans" pitchFamily="2" charset="77"/>
                  <a:ea typeface="+mn-ea"/>
                  <a:cs typeface="+mn-cs"/>
                </a:rPr>
                <a:t>younger</a:t>
              </a:r>
              <a:r>
                <a:rPr kumimoji="0" lang="nl-NL" sz="1600" b="1" i="0" u="none" strike="noStrike" kern="1200" cap="none" spc="0" normalizeH="0" baseline="0" noProof="0" dirty="0">
                  <a:ln>
                    <a:noFill/>
                  </a:ln>
                  <a:solidFill>
                    <a:srgbClr val="2B333A"/>
                  </a:solidFill>
                  <a:effectLst/>
                  <a:uLnTx/>
                  <a:uFillTx/>
                  <a:latin typeface="BI Sans" pitchFamily="2" charset="77"/>
                  <a:ea typeface="+mn-ea"/>
                  <a:cs typeface="+mn-cs"/>
                </a:rPr>
                <a:t> </a:t>
              </a:r>
              <a:r>
                <a:rPr kumimoji="0" lang="nl-NL" sz="1600" b="1" i="0" u="none" strike="noStrike" kern="1200" cap="none" spc="0" normalizeH="0" baseline="0" noProof="0" dirty="0" err="1">
                  <a:ln>
                    <a:noFill/>
                  </a:ln>
                  <a:solidFill>
                    <a:srgbClr val="2B333A"/>
                  </a:solidFill>
                  <a:effectLst/>
                  <a:uLnTx/>
                  <a:uFillTx/>
                  <a:latin typeface="BI Sans" pitchFamily="2" charset="77"/>
                  <a:ea typeface="+mn-ea"/>
                  <a:cs typeface="+mn-cs"/>
                </a:rPr>
                <a:t>mean</a:t>
              </a:r>
              <a:r>
                <a:rPr kumimoji="0" lang="nl-NL" sz="1600" b="1" i="0" u="none" strike="noStrike" kern="1200" cap="none" spc="0" normalizeH="0" baseline="0" noProof="0" dirty="0">
                  <a:ln>
                    <a:noFill/>
                  </a:ln>
                  <a:solidFill>
                    <a:srgbClr val="2B333A"/>
                  </a:solidFill>
                  <a:effectLst/>
                  <a:uLnTx/>
                  <a:uFillTx/>
                  <a:latin typeface="BI Sans" pitchFamily="2" charset="77"/>
                  <a:ea typeface="+mn-ea"/>
                  <a:cs typeface="+mn-cs"/>
                </a:rPr>
                <a:t> </a:t>
              </a:r>
              <a:r>
                <a:rPr kumimoji="0" lang="nl-NL" sz="1600" b="1" i="0" u="none" strike="noStrike" kern="1200" cap="none" spc="0" normalizeH="0" baseline="0" noProof="0" dirty="0" err="1">
                  <a:ln>
                    <a:noFill/>
                  </a:ln>
                  <a:solidFill>
                    <a:srgbClr val="2B333A"/>
                  </a:solidFill>
                  <a:effectLst/>
                  <a:uLnTx/>
                  <a:uFillTx/>
                  <a:latin typeface="BI Sans" pitchFamily="2" charset="77"/>
                  <a:ea typeface="+mn-ea"/>
                  <a:cs typeface="+mn-cs"/>
                </a:rPr>
                <a:t>age</a:t>
              </a:r>
              <a:r>
                <a:rPr kumimoji="0" lang="nl-NL" sz="1600" b="1" i="0" u="none" strike="noStrike" kern="1200" cap="none" spc="0" normalizeH="0" baseline="0" noProof="0" dirty="0">
                  <a:ln>
                    <a:noFill/>
                  </a:ln>
                  <a:solidFill>
                    <a:srgbClr val="2B333A"/>
                  </a:solidFill>
                  <a:effectLst/>
                  <a:uLnTx/>
                  <a:uFillTx/>
                  <a:latin typeface="BI Sans" pitchFamily="2" charset="77"/>
                  <a:ea typeface="+mn-ea"/>
                  <a:cs typeface="+mn-cs"/>
                </a:rPr>
                <a:t> at </a:t>
              </a:r>
              <a:r>
                <a:rPr kumimoji="0" lang="nl-NL" sz="1600" b="1" i="0" u="none" strike="noStrike" kern="1200" cap="none" spc="0" normalizeH="0" baseline="0" noProof="0" dirty="0" err="1">
                  <a:ln>
                    <a:noFill/>
                  </a:ln>
                  <a:solidFill>
                    <a:srgbClr val="2B333A"/>
                  </a:solidFill>
                  <a:effectLst/>
                  <a:uLnTx/>
                  <a:uFillTx/>
                  <a:latin typeface="BI Sans" pitchFamily="2" charset="77"/>
                  <a:ea typeface="+mn-ea"/>
                  <a:cs typeface="+mn-cs"/>
                </a:rPr>
                <a:t>presentation</a:t>
              </a:r>
              <a:r>
                <a:rPr kumimoji="0" lang="nl-NL" sz="1600" b="1" i="0" u="none" strike="noStrike" kern="1200" cap="none" spc="0" normalizeH="0" baseline="0" noProof="0" dirty="0">
                  <a:ln>
                    <a:noFill/>
                  </a:ln>
                  <a:solidFill>
                    <a:srgbClr val="2B333A"/>
                  </a:solidFill>
                  <a:effectLst/>
                  <a:uLnTx/>
                  <a:uFillTx/>
                  <a:latin typeface="BI Sans" pitchFamily="2" charset="77"/>
                  <a:ea typeface="+mn-ea"/>
                  <a:cs typeface="+mn-cs"/>
                </a:rPr>
                <a:t> </a:t>
              </a:r>
              <a:endParaRPr kumimoji="0" lang="nl-NL" sz="1400" b="1" i="0" u="none" strike="noStrike" kern="1200" cap="none" spc="0" normalizeH="0" baseline="0" noProof="0" dirty="0">
                <a:ln>
                  <a:noFill/>
                </a:ln>
                <a:solidFill>
                  <a:srgbClr val="2B333A"/>
                </a:solidFill>
                <a:effectLst/>
                <a:uLnTx/>
                <a:uFillTx/>
                <a:latin typeface="BI Sans" pitchFamily="2" charset="77"/>
                <a:ea typeface="+mn-ea"/>
                <a:cs typeface="+mn-cs"/>
              </a:endParaRPr>
            </a:p>
          </p:txBody>
        </p:sp>
        <p:grpSp>
          <p:nvGrpSpPr>
            <p:cNvPr id="66" name="Group 65">
              <a:extLst>
                <a:ext uri="{FF2B5EF4-FFF2-40B4-BE49-F238E27FC236}">
                  <a16:creationId xmlns:a16="http://schemas.microsoft.com/office/drawing/2014/main" id="{BE62291A-9335-459C-8CD1-E12FB713DC3D}"/>
                </a:ext>
              </a:extLst>
            </p:cNvPr>
            <p:cNvGrpSpPr/>
            <p:nvPr/>
          </p:nvGrpSpPr>
          <p:grpSpPr>
            <a:xfrm>
              <a:off x="3989287" y="2447849"/>
              <a:ext cx="1335024" cy="1359256"/>
              <a:chOff x="4381298" y="2408890"/>
              <a:chExt cx="1335024" cy="1359256"/>
            </a:xfrm>
          </p:grpSpPr>
          <p:sp>
            <p:nvSpPr>
              <p:cNvPr id="71" name="Tekstvak 16">
                <a:extLst>
                  <a:ext uri="{FF2B5EF4-FFF2-40B4-BE49-F238E27FC236}">
                    <a16:creationId xmlns:a16="http://schemas.microsoft.com/office/drawing/2014/main" id="{0F549595-DA85-4557-B702-F0E29052062E}"/>
                  </a:ext>
                </a:extLst>
              </p:cNvPr>
              <p:cNvSpPr txBox="1"/>
              <p:nvPr/>
            </p:nvSpPr>
            <p:spPr>
              <a:xfrm>
                <a:off x="4381298" y="3491147"/>
                <a:ext cx="13350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B333A"/>
                    </a:solidFill>
                    <a:effectLst/>
                    <a:uLnTx/>
                    <a:uFillTx/>
                    <a:latin typeface="BI Sans" pitchFamily="2" charset="77"/>
                    <a:ea typeface="+mn-ea"/>
                    <a:cs typeface="+mn-cs"/>
                  </a:rPr>
                  <a:t>20-60 </a:t>
                </a:r>
                <a:r>
                  <a:rPr kumimoji="0" lang="nl-NL" sz="1200" b="0" i="0" u="none" strike="noStrike" kern="1200" cap="none" spc="0" normalizeH="0" baseline="0" noProof="0" err="1">
                    <a:ln>
                      <a:noFill/>
                    </a:ln>
                    <a:solidFill>
                      <a:srgbClr val="2B333A"/>
                    </a:solidFill>
                    <a:effectLst/>
                    <a:uLnTx/>
                    <a:uFillTx/>
                    <a:latin typeface="BI Sans" pitchFamily="2" charset="77"/>
                    <a:ea typeface="+mn-ea"/>
                    <a:cs typeface="+mn-cs"/>
                  </a:rPr>
                  <a:t>years</a:t>
                </a:r>
                <a:endParaRPr kumimoji="0" lang="nl-NL" sz="1200" b="0" i="0" u="none" strike="noStrike" kern="1200" cap="none" spc="0" normalizeH="0" baseline="0" noProof="0">
                  <a:ln>
                    <a:noFill/>
                  </a:ln>
                  <a:solidFill>
                    <a:srgbClr val="2B333A"/>
                  </a:solidFill>
                  <a:effectLst/>
                  <a:uLnTx/>
                  <a:uFillTx/>
                  <a:latin typeface="BI Sans" pitchFamily="2" charset="77"/>
                  <a:ea typeface="+mn-ea"/>
                  <a:cs typeface="+mn-cs"/>
                </a:endParaRPr>
              </a:p>
            </p:txBody>
          </p:sp>
          <p:pic>
            <p:nvPicPr>
              <p:cNvPr id="72" name="Graphic 71">
                <a:extLst>
                  <a:ext uri="{FF2B5EF4-FFF2-40B4-BE49-F238E27FC236}">
                    <a16:creationId xmlns:a16="http://schemas.microsoft.com/office/drawing/2014/main" id="{1D7EB1B0-C29B-4701-86DB-8FEAFA7D52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7792" y="2408890"/>
                <a:ext cx="362036" cy="955880"/>
              </a:xfrm>
              <a:prstGeom prst="rect">
                <a:avLst/>
              </a:prstGeom>
            </p:spPr>
          </p:pic>
        </p:grpSp>
      </p:grpSp>
      <p:grpSp>
        <p:nvGrpSpPr>
          <p:cNvPr id="73" name="Group 72">
            <a:extLst>
              <a:ext uri="{FF2B5EF4-FFF2-40B4-BE49-F238E27FC236}">
                <a16:creationId xmlns:a16="http://schemas.microsoft.com/office/drawing/2014/main" id="{6E371603-B0C4-4BCB-9325-7AF64F418E84}"/>
              </a:ext>
            </a:extLst>
          </p:cNvPr>
          <p:cNvGrpSpPr/>
          <p:nvPr/>
        </p:nvGrpSpPr>
        <p:grpSpPr>
          <a:xfrm>
            <a:off x="1220272" y="1862995"/>
            <a:ext cx="1335024" cy="1314184"/>
            <a:chOff x="4270272" y="2420878"/>
            <a:chExt cx="1335024" cy="1314184"/>
          </a:xfrm>
        </p:grpSpPr>
        <p:sp>
          <p:nvSpPr>
            <p:cNvPr id="74" name="Tekstvak 15">
              <a:extLst>
                <a:ext uri="{FF2B5EF4-FFF2-40B4-BE49-F238E27FC236}">
                  <a16:creationId xmlns:a16="http://schemas.microsoft.com/office/drawing/2014/main" id="{6A6C5A8A-E730-4687-9FCA-7B43C9BD66A8}"/>
                </a:ext>
              </a:extLst>
            </p:cNvPr>
            <p:cNvSpPr txBox="1"/>
            <p:nvPr/>
          </p:nvSpPr>
          <p:spPr>
            <a:xfrm>
              <a:off x="4270272" y="3458063"/>
              <a:ext cx="13350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B333A"/>
                  </a:solidFill>
                  <a:effectLst/>
                  <a:uLnTx/>
                  <a:uFillTx/>
                  <a:latin typeface="BI Sans" pitchFamily="2" charset="77"/>
                  <a:ea typeface="+mn-ea"/>
                  <a:cs typeface="+mn-cs"/>
                </a:rPr>
                <a:t>&gt; 60 </a:t>
              </a:r>
              <a:r>
                <a:rPr kumimoji="0" lang="nl-NL" sz="1200" b="0" i="0" u="none" strike="noStrike" kern="1200" cap="none" spc="0" normalizeH="0" baseline="0" noProof="0" err="1">
                  <a:ln>
                    <a:noFill/>
                  </a:ln>
                  <a:solidFill>
                    <a:srgbClr val="2B333A"/>
                  </a:solidFill>
                  <a:effectLst/>
                  <a:uLnTx/>
                  <a:uFillTx/>
                  <a:latin typeface="BI Sans" pitchFamily="2" charset="77"/>
                  <a:ea typeface="+mn-ea"/>
                  <a:cs typeface="+mn-cs"/>
                </a:rPr>
                <a:t>years</a:t>
              </a:r>
              <a:endParaRPr kumimoji="0" lang="nl-NL" sz="1200" b="0" i="0" u="none" strike="noStrike" kern="1200" cap="none" spc="0" normalizeH="0" baseline="0" noProof="0">
                <a:ln>
                  <a:noFill/>
                </a:ln>
                <a:solidFill>
                  <a:srgbClr val="2B333A"/>
                </a:solidFill>
                <a:effectLst/>
                <a:uLnTx/>
                <a:uFillTx/>
                <a:latin typeface="BI Sans" pitchFamily="2" charset="77"/>
                <a:ea typeface="+mn-ea"/>
                <a:cs typeface="+mn-cs"/>
              </a:endParaRPr>
            </a:p>
          </p:txBody>
        </p:sp>
        <p:pic>
          <p:nvPicPr>
            <p:cNvPr id="75" name="Graphic 74">
              <a:extLst>
                <a:ext uri="{FF2B5EF4-FFF2-40B4-BE49-F238E27FC236}">
                  <a16:creationId xmlns:a16="http://schemas.microsoft.com/office/drawing/2014/main" id="{F6EE4CA3-1C63-4AE5-B40C-D56F5CADC8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9701" y="2420878"/>
              <a:ext cx="516166" cy="907200"/>
            </a:xfrm>
            <a:prstGeom prst="rect">
              <a:avLst/>
            </a:prstGeom>
          </p:spPr>
        </p:pic>
      </p:grpSp>
      <p:grpSp>
        <p:nvGrpSpPr>
          <p:cNvPr id="76" name="Group 75">
            <a:extLst>
              <a:ext uri="{FF2B5EF4-FFF2-40B4-BE49-F238E27FC236}">
                <a16:creationId xmlns:a16="http://schemas.microsoft.com/office/drawing/2014/main" id="{5B6B9E2A-F45D-4594-A59F-73D447FD67C6}"/>
              </a:ext>
            </a:extLst>
          </p:cNvPr>
          <p:cNvGrpSpPr/>
          <p:nvPr/>
        </p:nvGrpSpPr>
        <p:grpSpPr>
          <a:xfrm>
            <a:off x="985818" y="3865666"/>
            <a:ext cx="1803933" cy="1099294"/>
            <a:chOff x="3850690" y="4242391"/>
            <a:chExt cx="2011048" cy="1350335"/>
          </a:xfrm>
        </p:grpSpPr>
        <p:grpSp>
          <p:nvGrpSpPr>
            <p:cNvPr id="77" name="Group 76">
              <a:extLst>
                <a:ext uri="{FF2B5EF4-FFF2-40B4-BE49-F238E27FC236}">
                  <a16:creationId xmlns:a16="http://schemas.microsoft.com/office/drawing/2014/main" id="{6B16D350-192D-4DB8-925B-63C6F05AB8DF}"/>
                </a:ext>
              </a:extLst>
            </p:cNvPr>
            <p:cNvGrpSpPr/>
            <p:nvPr/>
          </p:nvGrpSpPr>
          <p:grpSpPr>
            <a:xfrm>
              <a:off x="3850690" y="4329376"/>
              <a:ext cx="1089102" cy="1176364"/>
              <a:chOff x="10064068" y="3417933"/>
              <a:chExt cx="1547564" cy="1671559"/>
            </a:xfrm>
          </p:grpSpPr>
          <p:pic>
            <p:nvPicPr>
              <p:cNvPr id="83" name="Graphic 82">
                <a:extLst>
                  <a:ext uri="{FF2B5EF4-FFF2-40B4-BE49-F238E27FC236}">
                    <a16:creationId xmlns:a16="http://schemas.microsoft.com/office/drawing/2014/main" id="{23802E83-16BE-4D6D-ACED-9FE550D0CC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89970" y="4264670"/>
                <a:ext cx="282295" cy="745340"/>
              </a:xfrm>
              <a:prstGeom prst="rect">
                <a:avLst/>
              </a:prstGeom>
            </p:spPr>
          </p:pic>
          <p:pic>
            <p:nvPicPr>
              <p:cNvPr id="84" name="Graphic 83">
                <a:extLst>
                  <a:ext uri="{FF2B5EF4-FFF2-40B4-BE49-F238E27FC236}">
                    <a16:creationId xmlns:a16="http://schemas.microsoft.com/office/drawing/2014/main" id="{468994E0-716A-46D1-9A68-901E224F8F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65813" y="4111038"/>
                <a:ext cx="282295" cy="745340"/>
              </a:xfrm>
              <a:prstGeom prst="rect">
                <a:avLst/>
              </a:prstGeom>
            </p:spPr>
          </p:pic>
          <p:pic>
            <p:nvPicPr>
              <p:cNvPr id="85" name="Graphic 84">
                <a:extLst>
                  <a:ext uri="{FF2B5EF4-FFF2-40B4-BE49-F238E27FC236}">
                    <a16:creationId xmlns:a16="http://schemas.microsoft.com/office/drawing/2014/main" id="{46AAE3F1-D814-4A5B-B2BA-8963768ED4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20310" y="4344152"/>
                <a:ext cx="282295" cy="745340"/>
              </a:xfrm>
              <a:prstGeom prst="rect">
                <a:avLst/>
              </a:prstGeom>
            </p:spPr>
          </p:pic>
          <p:pic>
            <p:nvPicPr>
              <p:cNvPr id="86" name="Graphic 85">
                <a:extLst>
                  <a:ext uri="{FF2B5EF4-FFF2-40B4-BE49-F238E27FC236}">
                    <a16:creationId xmlns:a16="http://schemas.microsoft.com/office/drawing/2014/main" id="{764FE1C2-F600-494A-A83B-CF7E2DE43C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67834" y="3417933"/>
                <a:ext cx="282295" cy="745340"/>
              </a:xfrm>
              <a:prstGeom prst="rect">
                <a:avLst/>
              </a:prstGeom>
            </p:spPr>
          </p:pic>
          <p:pic>
            <p:nvPicPr>
              <p:cNvPr id="87" name="Graphic 86">
                <a:extLst>
                  <a:ext uri="{FF2B5EF4-FFF2-40B4-BE49-F238E27FC236}">
                    <a16:creationId xmlns:a16="http://schemas.microsoft.com/office/drawing/2014/main" id="{4666F683-B8CD-455A-9960-CF135A6E65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9337" y="3577419"/>
                <a:ext cx="282295" cy="745340"/>
              </a:xfrm>
              <a:prstGeom prst="rect">
                <a:avLst/>
              </a:prstGeom>
            </p:spPr>
          </p:pic>
          <p:pic>
            <p:nvPicPr>
              <p:cNvPr id="88" name="Graphic 87">
                <a:extLst>
                  <a:ext uri="{FF2B5EF4-FFF2-40B4-BE49-F238E27FC236}">
                    <a16:creationId xmlns:a16="http://schemas.microsoft.com/office/drawing/2014/main" id="{E0E5167E-C993-4DDC-95E9-3DFF2B0C30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61524" y="3435776"/>
                <a:ext cx="282295" cy="745340"/>
              </a:xfrm>
              <a:prstGeom prst="rect">
                <a:avLst/>
              </a:prstGeom>
            </p:spPr>
          </p:pic>
          <p:pic>
            <p:nvPicPr>
              <p:cNvPr id="89" name="Graphic 88">
                <a:extLst>
                  <a:ext uri="{FF2B5EF4-FFF2-40B4-BE49-F238E27FC236}">
                    <a16:creationId xmlns:a16="http://schemas.microsoft.com/office/drawing/2014/main" id="{32608D1D-A9F0-4B38-AD9C-C89A83575B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64068" y="3853866"/>
                <a:ext cx="282295" cy="745340"/>
              </a:xfrm>
              <a:prstGeom prst="rect">
                <a:avLst/>
              </a:prstGeom>
            </p:spPr>
          </p:pic>
        </p:grpSp>
        <p:grpSp>
          <p:nvGrpSpPr>
            <p:cNvPr id="78" name="Group 77">
              <a:extLst>
                <a:ext uri="{FF2B5EF4-FFF2-40B4-BE49-F238E27FC236}">
                  <a16:creationId xmlns:a16="http://schemas.microsoft.com/office/drawing/2014/main" id="{F7516EFA-43B9-44E5-A0B5-75A8ED948FBD}"/>
                </a:ext>
              </a:extLst>
            </p:cNvPr>
            <p:cNvGrpSpPr/>
            <p:nvPr/>
          </p:nvGrpSpPr>
          <p:grpSpPr>
            <a:xfrm>
              <a:off x="5219997" y="4441953"/>
              <a:ext cx="641741" cy="951210"/>
              <a:chOff x="5219997" y="4497867"/>
              <a:chExt cx="641741" cy="951210"/>
            </a:xfrm>
          </p:grpSpPr>
          <p:pic>
            <p:nvPicPr>
              <p:cNvPr id="80" name="Graphic 79">
                <a:extLst>
                  <a:ext uri="{FF2B5EF4-FFF2-40B4-BE49-F238E27FC236}">
                    <a16:creationId xmlns:a16="http://schemas.microsoft.com/office/drawing/2014/main" id="{808BEECB-6C56-4649-B297-926BED012C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19997" y="4589040"/>
                <a:ext cx="197705" cy="522000"/>
              </a:xfrm>
              <a:prstGeom prst="rect">
                <a:avLst/>
              </a:prstGeom>
            </p:spPr>
          </p:pic>
          <p:pic>
            <p:nvPicPr>
              <p:cNvPr id="81" name="Graphic 80">
                <a:extLst>
                  <a:ext uri="{FF2B5EF4-FFF2-40B4-BE49-F238E27FC236}">
                    <a16:creationId xmlns:a16="http://schemas.microsoft.com/office/drawing/2014/main" id="{7FDD397E-95F5-425D-89A0-47999A7658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64033" y="4497867"/>
                <a:ext cx="197705" cy="522000"/>
              </a:xfrm>
              <a:prstGeom prst="rect">
                <a:avLst/>
              </a:prstGeom>
            </p:spPr>
          </p:pic>
          <p:pic>
            <p:nvPicPr>
              <p:cNvPr id="82" name="Graphic 81">
                <a:extLst>
                  <a:ext uri="{FF2B5EF4-FFF2-40B4-BE49-F238E27FC236}">
                    <a16:creationId xmlns:a16="http://schemas.microsoft.com/office/drawing/2014/main" id="{89B2194A-97C8-42F4-9F4D-E78A4116E3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56919" y="4927077"/>
                <a:ext cx="197705" cy="522000"/>
              </a:xfrm>
              <a:prstGeom prst="rect">
                <a:avLst/>
              </a:prstGeom>
            </p:spPr>
          </p:pic>
        </p:grpSp>
        <p:cxnSp>
          <p:nvCxnSpPr>
            <p:cNvPr id="79" name="Straight Connector 78">
              <a:extLst>
                <a:ext uri="{FF2B5EF4-FFF2-40B4-BE49-F238E27FC236}">
                  <a16:creationId xmlns:a16="http://schemas.microsoft.com/office/drawing/2014/main" id="{2BFC9FD7-E831-4811-9DFD-0FB6AAAFA2CF}"/>
                </a:ext>
              </a:extLst>
            </p:cNvPr>
            <p:cNvCxnSpPr>
              <a:cxnSpLocks/>
            </p:cNvCxnSpPr>
            <p:nvPr/>
          </p:nvCxnSpPr>
          <p:spPr>
            <a:xfrm>
              <a:off x="5079895" y="4242391"/>
              <a:ext cx="0" cy="1350335"/>
            </a:xfrm>
            <a:prstGeom prst="line">
              <a:avLst/>
            </a:prstGeom>
            <a:ln w="34925" cap="rnd">
              <a:solidFill>
                <a:srgbClr val="2B333A"/>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ep 7">
            <a:extLst>
              <a:ext uri="{FF2B5EF4-FFF2-40B4-BE49-F238E27FC236}">
                <a16:creationId xmlns:a16="http://schemas.microsoft.com/office/drawing/2014/main" id="{B00629B7-A9C4-449E-9EBC-466B6FBA4DC3}"/>
              </a:ext>
            </a:extLst>
          </p:cNvPr>
          <p:cNvGrpSpPr/>
          <p:nvPr/>
        </p:nvGrpSpPr>
        <p:grpSpPr>
          <a:xfrm>
            <a:off x="3446768" y="3552922"/>
            <a:ext cx="6531125" cy="1641600"/>
            <a:chOff x="3446768" y="4149764"/>
            <a:chExt cx="6531125" cy="1641600"/>
          </a:xfrm>
        </p:grpSpPr>
        <p:sp>
          <p:nvSpPr>
            <p:cNvPr id="91" name="Rechthoek: afgeronde hoeken 14">
              <a:extLst>
                <a:ext uri="{FF2B5EF4-FFF2-40B4-BE49-F238E27FC236}">
                  <a16:creationId xmlns:a16="http://schemas.microsoft.com/office/drawing/2014/main" id="{72127144-2811-41A8-B32A-2C441F2A8B2E}"/>
                </a:ext>
              </a:extLst>
            </p:cNvPr>
            <p:cNvSpPr/>
            <p:nvPr/>
          </p:nvSpPr>
          <p:spPr>
            <a:xfrm>
              <a:off x="3446768" y="4149764"/>
              <a:ext cx="6531125" cy="1641600"/>
            </a:xfrm>
            <a:prstGeom prst="roundRect">
              <a:avLst>
                <a:gd name="adj" fmla="val 7067"/>
              </a:avLst>
            </a:prstGeom>
            <a:blipFill>
              <a:blip r:embed="rId3"/>
              <a:stretch>
                <a:fillRect l="-52775" t="-254822" r="-33901" b="-10133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92" name="Tekstvak 8">
              <a:extLst>
                <a:ext uri="{FF2B5EF4-FFF2-40B4-BE49-F238E27FC236}">
                  <a16:creationId xmlns:a16="http://schemas.microsoft.com/office/drawing/2014/main" id="{EA9D4C20-D0DD-4492-948E-6A1249B7A3AA}"/>
                </a:ext>
              </a:extLst>
            </p:cNvPr>
            <p:cNvSpPr txBox="1"/>
            <p:nvPr/>
          </p:nvSpPr>
          <p:spPr>
            <a:xfrm>
              <a:off x="5801544" y="4822302"/>
              <a:ext cx="3571055"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2B333A"/>
                  </a:solidFill>
                  <a:effectLst/>
                  <a:uLnTx/>
                  <a:uFillTx/>
                  <a:latin typeface="BI Sans" pitchFamily="2" charset="77"/>
                  <a:ea typeface="+mn-ea"/>
                  <a:cs typeface="+mn-cs"/>
                </a:rPr>
                <a:t>a more </a:t>
              </a:r>
              <a:r>
                <a:rPr kumimoji="0" lang="nl-NL" sz="1600" b="1" i="0" u="none" strike="noStrike" kern="1200" cap="none" spc="0" normalizeH="0" baseline="0" noProof="0" dirty="0" err="1">
                  <a:ln>
                    <a:noFill/>
                  </a:ln>
                  <a:solidFill>
                    <a:srgbClr val="2B333A"/>
                  </a:solidFill>
                  <a:effectLst/>
                  <a:uLnTx/>
                  <a:uFillTx/>
                  <a:latin typeface="BI Sans" pitchFamily="2" charset="77"/>
                  <a:ea typeface="+mn-ea"/>
                  <a:cs typeface="+mn-cs"/>
                </a:rPr>
                <a:t>balanced</a:t>
              </a:r>
              <a:r>
                <a:rPr kumimoji="0" lang="nl-NL" sz="1600" b="1" i="0" u="none" strike="noStrike" kern="1200" cap="none" spc="0" normalizeH="0" baseline="0" noProof="0" dirty="0">
                  <a:ln>
                    <a:noFill/>
                  </a:ln>
                  <a:solidFill>
                    <a:srgbClr val="2B333A"/>
                  </a:solidFill>
                  <a:effectLst/>
                  <a:uLnTx/>
                  <a:uFillTx/>
                  <a:latin typeface="BI Sans" pitchFamily="2" charset="77"/>
                  <a:ea typeface="+mn-ea"/>
                  <a:cs typeface="+mn-cs"/>
                </a:rPr>
                <a:t> </a:t>
              </a:r>
              <a:r>
                <a:rPr kumimoji="0" lang="nl-NL" sz="1600" b="1" i="0" u="none" strike="noStrike" kern="1200" cap="none" spc="0" normalizeH="0" baseline="0" noProof="0" dirty="0" err="1">
                  <a:ln>
                    <a:noFill/>
                  </a:ln>
                  <a:solidFill>
                    <a:srgbClr val="2B333A"/>
                  </a:solidFill>
                  <a:effectLst/>
                  <a:uLnTx/>
                  <a:uFillTx/>
                  <a:latin typeface="BI Sans" pitchFamily="2" charset="77"/>
                  <a:ea typeface="+mn-ea"/>
                  <a:cs typeface="+mn-cs"/>
                </a:rPr>
                <a:t>sex</a:t>
              </a:r>
              <a:r>
                <a:rPr kumimoji="0" lang="nl-NL" sz="1600" b="1" i="0" u="none" strike="noStrike" kern="1200" cap="none" spc="0" normalizeH="0" baseline="0" noProof="0" dirty="0">
                  <a:ln>
                    <a:noFill/>
                  </a:ln>
                  <a:solidFill>
                    <a:srgbClr val="2B333A"/>
                  </a:solidFill>
                  <a:effectLst/>
                  <a:uLnTx/>
                  <a:uFillTx/>
                  <a:latin typeface="BI Sans" pitchFamily="2" charset="77"/>
                  <a:ea typeface="+mn-ea"/>
                  <a:cs typeface="+mn-cs"/>
                </a:rPr>
                <a:t> ratio</a:t>
              </a:r>
              <a:endParaRPr kumimoji="0" lang="nl-NL" sz="1400" b="1" i="0" u="none" strike="noStrike" kern="1200" cap="none" spc="0" normalizeH="0" baseline="0" noProof="0" dirty="0">
                <a:ln>
                  <a:noFill/>
                </a:ln>
                <a:solidFill>
                  <a:srgbClr val="2B333A"/>
                </a:solidFill>
                <a:effectLst/>
                <a:uLnTx/>
                <a:uFillTx/>
                <a:latin typeface="BI Sans" pitchFamily="2" charset="77"/>
                <a:ea typeface="+mn-ea"/>
                <a:cs typeface="+mn-cs"/>
              </a:endParaRPr>
            </a:p>
          </p:txBody>
        </p:sp>
        <p:grpSp>
          <p:nvGrpSpPr>
            <p:cNvPr id="93" name="Group 92">
              <a:extLst>
                <a:ext uri="{FF2B5EF4-FFF2-40B4-BE49-F238E27FC236}">
                  <a16:creationId xmlns:a16="http://schemas.microsoft.com/office/drawing/2014/main" id="{12A37BCB-5551-4C71-B6C5-D10D9FD6CDAF}"/>
                </a:ext>
              </a:extLst>
            </p:cNvPr>
            <p:cNvGrpSpPr/>
            <p:nvPr/>
          </p:nvGrpSpPr>
          <p:grpSpPr>
            <a:xfrm>
              <a:off x="4250416" y="4479637"/>
              <a:ext cx="844543" cy="1076402"/>
              <a:chOff x="4302836" y="4238361"/>
              <a:chExt cx="940798" cy="1350335"/>
            </a:xfrm>
          </p:grpSpPr>
          <p:pic>
            <p:nvPicPr>
              <p:cNvPr id="94" name="Graphic 93">
                <a:extLst>
                  <a:ext uri="{FF2B5EF4-FFF2-40B4-BE49-F238E27FC236}">
                    <a16:creationId xmlns:a16="http://schemas.microsoft.com/office/drawing/2014/main" id="{711D32D1-0D79-453A-B9F9-C01398F370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02836" y="4512293"/>
                <a:ext cx="303933" cy="802471"/>
              </a:xfrm>
              <a:prstGeom prst="rect">
                <a:avLst/>
              </a:prstGeom>
            </p:spPr>
          </p:pic>
          <p:pic>
            <p:nvPicPr>
              <p:cNvPr id="95" name="Graphic 94">
                <a:extLst>
                  <a:ext uri="{FF2B5EF4-FFF2-40B4-BE49-F238E27FC236}">
                    <a16:creationId xmlns:a16="http://schemas.microsoft.com/office/drawing/2014/main" id="{9BFD40F0-077B-431A-86DE-8E9386DBE5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38213" y="4505329"/>
                <a:ext cx="305421" cy="806400"/>
              </a:xfrm>
              <a:prstGeom prst="rect">
                <a:avLst/>
              </a:prstGeom>
            </p:spPr>
          </p:pic>
          <p:cxnSp>
            <p:nvCxnSpPr>
              <p:cNvPr id="96" name="Straight Connector 95">
                <a:extLst>
                  <a:ext uri="{FF2B5EF4-FFF2-40B4-BE49-F238E27FC236}">
                    <a16:creationId xmlns:a16="http://schemas.microsoft.com/office/drawing/2014/main" id="{26DF90FB-E290-4E22-ACFC-B506A1E05831}"/>
                  </a:ext>
                </a:extLst>
              </p:cNvPr>
              <p:cNvCxnSpPr>
                <a:cxnSpLocks/>
              </p:cNvCxnSpPr>
              <p:nvPr/>
            </p:nvCxnSpPr>
            <p:spPr>
              <a:xfrm>
                <a:off x="4772491" y="4238361"/>
                <a:ext cx="0" cy="1350335"/>
              </a:xfrm>
              <a:prstGeom prst="line">
                <a:avLst/>
              </a:prstGeom>
              <a:ln w="34925" cap="rnd">
                <a:solidFill>
                  <a:srgbClr val="2B333A"/>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4" name="Picture 3">
            <a:extLst>
              <a:ext uri="{FF2B5EF4-FFF2-40B4-BE49-F238E27FC236}">
                <a16:creationId xmlns:a16="http://schemas.microsoft.com/office/drawing/2014/main" id="{56A531E1-AD2B-443E-5B07-51EE59CB5CAF}"/>
              </a:ext>
            </a:extLst>
          </p:cNvPr>
          <p:cNvPicPr>
            <a:picLocks noChangeAspect="1"/>
          </p:cNvPicPr>
          <p:nvPr/>
        </p:nvPicPr>
        <p:blipFill>
          <a:blip r:embed="rId12"/>
          <a:stretch>
            <a:fillRect/>
          </a:stretch>
        </p:blipFill>
        <p:spPr>
          <a:xfrm>
            <a:off x="10698351" y="6247154"/>
            <a:ext cx="1493649" cy="231668"/>
          </a:xfrm>
          <a:prstGeom prst="rect">
            <a:avLst/>
          </a:prstGeom>
        </p:spPr>
      </p:pic>
    </p:spTree>
    <p:extLst>
      <p:ext uri="{BB962C8B-B14F-4D97-AF65-F5344CB8AC3E}">
        <p14:creationId xmlns:p14="http://schemas.microsoft.com/office/powerpoint/2010/main" val="250932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BE68B1-A61B-45E7-AFFC-FDE9C00271F0}"/>
              </a:ext>
            </a:extLst>
          </p:cNvPr>
          <p:cNvSpPr>
            <a:spLocks noGrp="1"/>
          </p:cNvSpPr>
          <p:nvPr>
            <p:ph type="ctrTitle"/>
          </p:nvPr>
        </p:nvSpPr>
        <p:spPr>
          <a:xfrm>
            <a:off x="2474686" y="1216119"/>
            <a:ext cx="9254829" cy="2387600"/>
          </a:xfrm>
        </p:spPr>
        <p:txBody>
          <a:bodyPr>
            <a:normAutofit/>
          </a:bodyPr>
          <a:lstStyle/>
          <a:p>
            <a:pPr>
              <a:lnSpc>
                <a:spcPct val="100000"/>
              </a:lnSpc>
            </a:pPr>
            <a:r>
              <a:rPr lang="en-US" sz="1600" i="1" dirty="0">
                <a:solidFill>
                  <a:schemeClr val="bg1">
                    <a:alpha val="75000"/>
                  </a:schemeClr>
                </a:solidFill>
              </a:rPr>
              <a:t>“I mean, the emotional terror that you go through. The not being able to sleep at night and not being able to breathe and not being able to envision a future” </a:t>
            </a:r>
            <a:br>
              <a:rPr lang="en-US" sz="1600" i="1" dirty="0">
                <a:solidFill>
                  <a:schemeClr val="bg1">
                    <a:alpha val="75000"/>
                  </a:schemeClr>
                </a:solidFill>
              </a:rPr>
            </a:br>
            <a:br>
              <a:rPr lang="en-US" sz="1600" dirty="0"/>
            </a:br>
            <a:r>
              <a:rPr lang="en-US" sz="1600" b="0" dirty="0"/>
              <a:t>- IPF-patient</a:t>
            </a:r>
            <a:r>
              <a:rPr lang="en-US" sz="1600" b="0" baseline="30000" dirty="0"/>
              <a:t>1</a:t>
            </a:r>
            <a:endParaRPr lang="nl-NL" sz="1600" dirty="0"/>
          </a:p>
        </p:txBody>
      </p:sp>
      <p:sp>
        <p:nvSpPr>
          <p:cNvPr id="5" name="Ondertitel 4">
            <a:extLst>
              <a:ext uri="{FF2B5EF4-FFF2-40B4-BE49-F238E27FC236}">
                <a16:creationId xmlns:a16="http://schemas.microsoft.com/office/drawing/2014/main" id="{0DAE9149-E9F3-403C-BC18-D94CB73A1096}"/>
              </a:ext>
            </a:extLst>
          </p:cNvPr>
          <p:cNvSpPr>
            <a:spLocks noGrp="1"/>
          </p:cNvSpPr>
          <p:nvPr>
            <p:ph type="subTitle" idx="1"/>
          </p:nvPr>
        </p:nvSpPr>
        <p:spPr>
          <a:xfrm>
            <a:off x="838200" y="3929746"/>
            <a:ext cx="10515600" cy="1121222"/>
          </a:xfrm>
        </p:spPr>
        <p:txBody>
          <a:bodyPr/>
          <a:lstStyle/>
          <a:p>
            <a:r>
              <a:rPr lang="nl-NL" dirty="0" err="1"/>
              <a:t>Comorbidities</a:t>
            </a:r>
            <a:endParaRPr lang="en-US" dirty="0"/>
          </a:p>
        </p:txBody>
      </p:sp>
      <p:sp>
        <p:nvSpPr>
          <p:cNvPr id="6" name="Text Placeholder 10">
            <a:extLst>
              <a:ext uri="{FF2B5EF4-FFF2-40B4-BE49-F238E27FC236}">
                <a16:creationId xmlns:a16="http://schemas.microsoft.com/office/drawing/2014/main" id="{FBC9A10B-946C-42D0-ADAA-F6EB3A15D700}"/>
              </a:ext>
            </a:extLst>
          </p:cNvPr>
          <p:cNvSpPr txBox="1">
            <a:spLocks/>
          </p:cNvSpPr>
          <p:nvPr/>
        </p:nvSpPr>
        <p:spPr>
          <a:xfrm>
            <a:off x="180000" y="610471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Morisset</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J,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Dubé</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B-P, Garvey C, et al. The unmet educational needs of patients with interstitial lung disease. Setting the stage for tailored pulmonary rehabilitation. Ann Am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Thorac</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Soc. 2016;13(7):1026-33.</a:t>
            </a:r>
          </a:p>
        </p:txBody>
      </p:sp>
      <p:sp>
        <p:nvSpPr>
          <p:cNvPr id="8" name="Text Placeholder 8">
            <a:extLst>
              <a:ext uri="{FF2B5EF4-FFF2-40B4-BE49-F238E27FC236}">
                <a16:creationId xmlns:a16="http://schemas.microsoft.com/office/drawing/2014/main" id="{96EB7F53-2D7F-42FA-BBF3-B02817F6019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C0</a:t>
            </a:r>
          </a:p>
        </p:txBody>
      </p:sp>
      <p:pic>
        <p:nvPicPr>
          <p:cNvPr id="4" name="Picture 3">
            <a:extLst>
              <a:ext uri="{FF2B5EF4-FFF2-40B4-BE49-F238E27FC236}">
                <a16:creationId xmlns:a16="http://schemas.microsoft.com/office/drawing/2014/main" id="{8D883A35-41C6-A442-3407-769C33667875}"/>
              </a:ext>
            </a:extLst>
          </p:cNvPr>
          <p:cNvPicPr>
            <a:picLocks noChangeAspect="1"/>
          </p:cNvPicPr>
          <p:nvPr/>
        </p:nvPicPr>
        <p:blipFill>
          <a:blip r:embed="rId2"/>
          <a:stretch>
            <a:fillRect/>
          </a:stretch>
        </p:blipFill>
        <p:spPr>
          <a:xfrm>
            <a:off x="10787950" y="6494516"/>
            <a:ext cx="1493649" cy="231668"/>
          </a:xfrm>
          <a:prstGeom prst="rect">
            <a:avLst/>
          </a:prstGeom>
        </p:spPr>
      </p:pic>
    </p:spTree>
    <p:extLst>
      <p:ext uri="{BB962C8B-B14F-4D97-AF65-F5344CB8AC3E}">
        <p14:creationId xmlns:p14="http://schemas.microsoft.com/office/powerpoint/2010/main" val="822029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858458C-D641-4881-A66C-88A25F893CC8}"/>
              </a:ext>
            </a:extLst>
          </p:cNvPr>
          <p:cNvPicPr>
            <a:picLocks noChangeAspect="1"/>
          </p:cNvPicPr>
          <p:nvPr/>
        </p:nvPicPr>
        <p:blipFill rotWithShape="1">
          <a:blip r:embed="rId3"/>
          <a:srcRect l="57354" t="22084" r="22576" b="5064"/>
          <a:stretch/>
        </p:blipFill>
        <p:spPr>
          <a:xfrm>
            <a:off x="6992620" y="1023436"/>
            <a:ext cx="2446986" cy="5455386"/>
          </a:xfrm>
          <a:prstGeom prst="round2SameRect">
            <a:avLst>
              <a:gd name="adj1" fmla="val 9193"/>
              <a:gd name="adj2" fmla="val 0"/>
            </a:avLst>
          </a:prstGeom>
        </p:spPr>
      </p:pic>
      <p:pic>
        <p:nvPicPr>
          <p:cNvPr id="57" name="Graphic 56">
            <a:extLst>
              <a:ext uri="{FF2B5EF4-FFF2-40B4-BE49-F238E27FC236}">
                <a16:creationId xmlns:a16="http://schemas.microsoft.com/office/drawing/2014/main" id="{14BE3A4E-A65A-45A5-90A2-49FF2462EF7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9366"/>
          <a:stretch/>
        </p:blipFill>
        <p:spPr>
          <a:xfrm>
            <a:off x="6993686" y="562356"/>
            <a:ext cx="2686377" cy="6420329"/>
          </a:xfrm>
          <a:prstGeom prst="rect">
            <a:avLst/>
          </a:prstGeom>
        </p:spPr>
      </p:pic>
      <p:sp>
        <p:nvSpPr>
          <p:cNvPr id="8" name="Tijdelijke aanduiding voor tekst 7">
            <a:extLst>
              <a:ext uri="{FF2B5EF4-FFF2-40B4-BE49-F238E27FC236}">
                <a16:creationId xmlns:a16="http://schemas.microsoft.com/office/drawing/2014/main" id="{A3EBE3DC-3377-4A27-A721-CE08035CABC4}"/>
              </a:ext>
            </a:extLst>
          </p:cNvPr>
          <p:cNvSpPr>
            <a:spLocks noGrp="1"/>
          </p:cNvSpPr>
          <p:nvPr>
            <p:ph type="body" sz="quarter" idx="13"/>
          </p:nvPr>
        </p:nvSpPr>
        <p:spPr>
          <a:xfrm>
            <a:off x="180000" y="3771200"/>
            <a:ext cx="4034766" cy="2707622"/>
          </a:xfrm>
        </p:spPr>
        <p:txBody>
          <a:bodyPr>
            <a:noAutofit/>
          </a:bodyPr>
          <a:lstStyle/>
          <a:p>
            <a:r>
              <a:rPr lang="nl-NL" dirty="0"/>
              <a:t>1. </a:t>
            </a:r>
            <a:r>
              <a:rPr lang="nl-NL" dirty="0" err="1"/>
              <a:t>Margaritopoulos</a:t>
            </a:r>
            <a:r>
              <a:rPr lang="nl-NL" dirty="0"/>
              <a:t> GA, </a:t>
            </a:r>
            <a:r>
              <a:rPr lang="nl-NL" dirty="0" err="1"/>
              <a:t>Antoniou</a:t>
            </a:r>
            <a:r>
              <a:rPr lang="nl-NL" dirty="0"/>
              <a:t> KM, Wells AU. </a:t>
            </a:r>
            <a:r>
              <a:rPr lang="nl-NL" dirty="0" err="1"/>
              <a:t>Comorbidities</a:t>
            </a:r>
            <a:r>
              <a:rPr lang="nl-NL" dirty="0"/>
              <a:t> in </a:t>
            </a:r>
            <a:r>
              <a:rPr lang="nl-NL" dirty="0" err="1"/>
              <a:t>interstitial</a:t>
            </a:r>
            <a:r>
              <a:rPr lang="nl-NL" dirty="0"/>
              <a:t> </a:t>
            </a:r>
            <a:r>
              <a:rPr lang="nl-NL" dirty="0" err="1"/>
              <a:t>lung</a:t>
            </a:r>
            <a:r>
              <a:rPr lang="nl-NL" dirty="0"/>
              <a:t> </a:t>
            </a:r>
            <a:r>
              <a:rPr lang="nl-NL" dirty="0" err="1"/>
              <a:t>diseases</a:t>
            </a:r>
            <a:r>
              <a:rPr lang="nl-NL" dirty="0"/>
              <a:t>. </a:t>
            </a:r>
            <a:r>
              <a:rPr lang="nl-NL" dirty="0" err="1"/>
              <a:t>Eur</a:t>
            </a:r>
            <a:r>
              <a:rPr lang="nl-NL" dirty="0"/>
              <a:t> </a:t>
            </a:r>
            <a:r>
              <a:rPr lang="nl-NL" dirty="0" err="1"/>
              <a:t>Respir</a:t>
            </a:r>
            <a:r>
              <a:rPr lang="nl-NL" dirty="0"/>
              <a:t> </a:t>
            </a:r>
            <a:r>
              <a:rPr lang="nl-NL" dirty="0" err="1"/>
              <a:t>Rev</a:t>
            </a:r>
            <a:r>
              <a:rPr lang="nl-NL" dirty="0"/>
              <a:t>. 2017;26(143):160027; 2. </a:t>
            </a:r>
            <a:r>
              <a:rPr lang="nl-NL" dirty="0" err="1"/>
              <a:t>Mittoo</a:t>
            </a:r>
            <a:r>
              <a:rPr lang="nl-NL" dirty="0"/>
              <a:t> S, </a:t>
            </a:r>
            <a:r>
              <a:rPr lang="nl-NL" dirty="0" err="1"/>
              <a:t>Frankel</a:t>
            </a:r>
            <a:r>
              <a:rPr lang="nl-NL" dirty="0"/>
              <a:t> S, </a:t>
            </a:r>
            <a:r>
              <a:rPr lang="nl-NL" dirty="0" err="1"/>
              <a:t>LeSage</a:t>
            </a:r>
            <a:r>
              <a:rPr lang="nl-NL" dirty="0"/>
              <a:t> D, et al. </a:t>
            </a:r>
            <a:r>
              <a:rPr lang="nl-NL" dirty="0" err="1"/>
              <a:t>Patient</a:t>
            </a:r>
            <a:r>
              <a:rPr lang="nl-NL" dirty="0"/>
              <a:t> </a:t>
            </a:r>
            <a:r>
              <a:rPr lang="nl-NL" dirty="0" err="1"/>
              <a:t>perspectives</a:t>
            </a:r>
            <a:r>
              <a:rPr lang="nl-NL" dirty="0"/>
              <a:t> in OMERACT </a:t>
            </a:r>
            <a:r>
              <a:rPr lang="nl-NL" dirty="0" err="1"/>
              <a:t>provide</a:t>
            </a:r>
            <a:r>
              <a:rPr lang="nl-NL" dirty="0"/>
              <a:t> </a:t>
            </a:r>
            <a:r>
              <a:rPr lang="nl-NL" dirty="0" err="1"/>
              <a:t>an</a:t>
            </a:r>
            <a:r>
              <a:rPr lang="nl-NL" dirty="0"/>
              <a:t> anchor </a:t>
            </a:r>
            <a:r>
              <a:rPr lang="nl-NL" dirty="0" err="1"/>
              <a:t>for</a:t>
            </a:r>
            <a:r>
              <a:rPr lang="nl-NL" dirty="0"/>
              <a:t> </a:t>
            </a:r>
            <a:r>
              <a:rPr lang="nl-NL" dirty="0" err="1"/>
              <a:t>future</a:t>
            </a:r>
            <a:r>
              <a:rPr lang="nl-NL" dirty="0"/>
              <a:t> </a:t>
            </a:r>
            <a:r>
              <a:rPr lang="nl-NL" dirty="0" err="1"/>
              <a:t>metric</a:t>
            </a:r>
            <a:r>
              <a:rPr lang="nl-NL" dirty="0"/>
              <a:t> development </a:t>
            </a:r>
            <a:r>
              <a:rPr lang="nl-NL" dirty="0" err="1"/>
              <a:t>and</a:t>
            </a:r>
            <a:r>
              <a:rPr lang="nl-NL" dirty="0"/>
              <a:t> </a:t>
            </a:r>
            <a:r>
              <a:rPr lang="nl-NL" dirty="0" err="1"/>
              <a:t>improved</a:t>
            </a:r>
            <a:r>
              <a:rPr lang="nl-NL" dirty="0"/>
              <a:t> approaches </a:t>
            </a:r>
            <a:r>
              <a:rPr lang="nl-NL" dirty="0" err="1"/>
              <a:t>to</a:t>
            </a:r>
            <a:r>
              <a:rPr lang="nl-NL" dirty="0"/>
              <a:t> </a:t>
            </a:r>
            <a:r>
              <a:rPr lang="nl-NL" dirty="0" err="1"/>
              <a:t>healthcare</a:t>
            </a:r>
            <a:r>
              <a:rPr lang="nl-NL" dirty="0"/>
              <a:t> delivery in </a:t>
            </a:r>
            <a:r>
              <a:rPr lang="nl-NL" dirty="0" err="1"/>
              <a:t>connective</a:t>
            </a:r>
            <a:r>
              <a:rPr lang="nl-NL" dirty="0"/>
              <a:t> tissue </a:t>
            </a:r>
            <a:r>
              <a:rPr lang="nl-NL" dirty="0" err="1"/>
              <a:t>disease</a:t>
            </a:r>
            <a:r>
              <a:rPr lang="nl-NL" dirty="0"/>
              <a:t> </a:t>
            </a:r>
            <a:r>
              <a:rPr lang="nl-NL" dirty="0" err="1"/>
              <a:t>related</a:t>
            </a:r>
            <a:r>
              <a:rPr lang="nl-NL" dirty="0"/>
              <a:t> </a:t>
            </a:r>
            <a:r>
              <a:rPr lang="nl-NL" dirty="0" err="1"/>
              <a:t>interstitial</a:t>
            </a:r>
            <a:r>
              <a:rPr lang="nl-NL" dirty="0"/>
              <a:t> </a:t>
            </a:r>
            <a:r>
              <a:rPr lang="nl-NL" dirty="0" err="1"/>
              <a:t>lung</a:t>
            </a:r>
            <a:r>
              <a:rPr lang="nl-NL" dirty="0"/>
              <a:t> </a:t>
            </a:r>
            <a:r>
              <a:rPr lang="nl-NL" dirty="0" err="1"/>
              <a:t>disease</a:t>
            </a:r>
            <a:r>
              <a:rPr lang="nl-NL" dirty="0"/>
              <a:t> (CTD-ILD). </a:t>
            </a:r>
            <a:r>
              <a:rPr lang="nl-NL" dirty="0" err="1"/>
              <a:t>Curr</a:t>
            </a:r>
            <a:r>
              <a:rPr lang="nl-NL" dirty="0"/>
              <a:t> </a:t>
            </a:r>
            <a:r>
              <a:rPr lang="nl-NL" dirty="0" err="1"/>
              <a:t>Respir</a:t>
            </a:r>
            <a:r>
              <a:rPr lang="nl-NL" dirty="0"/>
              <a:t> </a:t>
            </a:r>
            <a:r>
              <a:rPr lang="nl-NL" dirty="0" err="1"/>
              <a:t>Med</a:t>
            </a:r>
            <a:r>
              <a:rPr lang="nl-NL" dirty="0"/>
              <a:t> </a:t>
            </a:r>
            <a:r>
              <a:rPr lang="nl-NL" dirty="0" err="1"/>
              <a:t>Rev</a:t>
            </a:r>
            <a:r>
              <a:rPr lang="nl-NL" dirty="0"/>
              <a:t>. 2015;11(2):175-83; 3. </a:t>
            </a:r>
            <a:r>
              <a:rPr lang="nl-NL" dirty="0" err="1"/>
              <a:t>Morisset</a:t>
            </a:r>
            <a:r>
              <a:rPr lang="nl-NL" dirty="0"/>
              <a:t> J, </a:t>
            </a:r>
            <a:r>
              <a:rPr lang="nl-NL" dirty="0" err="1"/>
              <a:t>Dubé</a:t>
            </a:r>
            <a:r>
              <a:rPr lang="nl-NL" dirty="0"/>
              <a:t> B-P, </a:t>
            </a:r>
            <a:r>
              <a:rPr lang="nl-NL" dirty="0" err="1"/>
              <a:t>Garvey</a:t>
            </a:r>
            <a:r>
              <a:rPr lang="nl-NL" dirty="0"/>
              <a:t> C, et al. The </a:t>
            </a:r>
            <a:r>
              <a:rPr lang="nl-NL" dirty="0" err="1"/>
              <a:t>unmet</a:t>
            </a:r>
            <a:r>
              <a:rPr lang="nl-NL" dirty="0"/>
              <a:t> </a:t>
            </a:r>
            <a:r>
              <a:rPr lang="nl-NL" dirty="0" err="1"/>
              <a:t>educational</a:t>
            </a:r>
            <a:r>
              <a:rPr lang="nl-NL" dirty="0"/>
              <a:t> </a:t>
            </a:r>
            <a:r>
              <a:rPr lang="nl-NL" dirty="0" err="1"/>
              <a:t>needs</a:t>
            </a:r>
            <a:r>
              <a:rPr lang="nl-NL" dirty="0"/>
              <a:t> of </a:t>
            </a:r>
            <a:r>
              <a:rPr lang="nl-NL" dirty="0" err="1"/>
              <a:t>patients</a:t>
            </a:r>
            <a:r>
              <a:rPr lang="nl-NL" dirty="0"/>
              <a:t> </a:t>
            </a:r>
            <a:r>
              <a:rPr lang="nl-NL" dirty="0" err="1"/>
              <a:t>with</a:t>
            </a:r>
            <a:r>
              <a:rPr lang="nl-NL" dirty="0"/>
              <a:t> </a:t>
            </a:r>
            <a:r>
              <a:rPr lang="nl-NL" dirty="0" err="1"/>
              <a:t>interstitial</a:t>
            </a:r>
            <a:r>
              <a:rPr lang="nl-NL" dirty="0"/>
              <a:t> </a:t>
            </a:r>
            <a:r>
              <a:rPr lang="nl-NL" dirty="0" err="1"/>
              <a:t>lung</a:t>
            </a:r>
            <a:r>
              <a:rPr lang="nl-NL" dirty="0"/>
              <a:t> </a:t>
            </a:r>
            <a:r>
              <a:rPr lang="nl-NL" dirty="0" err="1"/>
              <a:t>disease</a:t>
            </a:r>
            <a:r>
              <a:rPr lang="nl-NL" dirty="0"/>
              <a:t>. Setting </a:t>
            </a:r>
            <a:r>
              <a:rPr lang="nl-NL" dirty="0" err="1"/>
              <a:t>the</a:t>
            </a:r>
            <a:r>
              <a:rPr lang="nl-NL" dirty="0"/>
              <a:t> stage </a:t>
            </a:r>
            <a:r>
              <a:rPr lang="nl-NL" dirty="0" err="1"/>
              <a:t>for</a:t>
            </a:r>
            <a:r>
              <a:rPr lang="nl-NL" dirty="0"/>
              <a:t> </a:t>
            </a:r>
            <a:r>
              <a:rPr lang="nl-NL" dirty="0" err="1"/>
              <a:t>tailored</a:t>
            </a:r>
            <a:r>
              <a:rPr lang="nl-NL" dirty="0"/>
              <a:t> </a:t>
            </a:r>
            <a:r>
              <a:rPr lang="nl-NL" dirty="0" err="1"/>
              <a:t>pulmonary</a:t>
            </a:r>
            <a:r>
              <a:rPr lang="nl-NL" dirty="0"/>
              <a:t> </a:t>
            </a:r>
            <a:r>
              <a:rPr lang="nl-NL" dirty="0" err="1"/>
              <a:t>rehabilitation</a:t>
            </a:r>
            <a:r>
              <a:rPr lang="nl-NL" dirty="0"/>
              <a:t>. Ann Am </a:t>
            </a:r>
            <a:r>
              <a:rPr lang="nl-NL" dirty="0" err="1"/>
              <a:t>Thorac</a:t>
            </a:r>
            <a:r>
              <a:rPr lang="nl-NL" dirty="0"/>
              <a:t> Soc. 2016;13(7):1026-33; 4. </a:t>
            </a:r>
            <a:r>
              <a:rPr lang="nl-NL" dirty="0" err="1"/>
              <a:t>Ryerson</a:t>
            </a:r>
            <a:r>
              <a:rPr lang="nl-NL" dirty="0"/>
              <a:t> CJ, Arean PA, Berkeley J, et al. </a:t>
            </a:r>
            <a:r>
              <a:rPr lang="nl-NL" dirty="0" err="1"/>
              <a:t>Depression</a:t>
            </a:r>
            <a:r>
              <a:rPr lang="nl-NL" dirty="0"/>
              <a:t> is a common </a:t>
            </a:r>
            <a:r>
              <a:rPr lang="nl-NL" dirty="0" err="1"/>
              <a:t>and</a:t>
            </a:r>
            <a:r>
              <a:rPr lang="nl-NL" dirty="0"/>
              <a:t> </a:t>
            </a:r>
            <a:r>
              <a:rPr lang="nl-NL" dirty="0" err="1"/>
              <a:t>chronic</a:t>
            </a:r>
            <a:r>
              <a:rPr lang="nl-NL" dirty="0"/>
              <a:t> </a:t>
            </a:r>
            <a:r>
              <a:rPr lang="nl-NL" dirty="0" err="1"/>
              <a:t>comorbidity</a:t>
            </a:r>
            <a:r>
              <a:rPr lang="nl-NL" dirty="0"/>
              <a:t> in </a:t>
            </a:r>
            <a:r>
              <a:rPr lang="nl-NL" dirty="0" err="1"/>
              <a:t>patients</a:t>
            </a:r>
            <a:r>
              <a:rPr lang="nl-NL" dirty="0"/>
              <a:t> </a:t>
            </a:r>
            <a:r>
              <a:rPr lang="nl-NL" dirty="0" err="1"/>
              <a:t>with</a:t>
            </a:r>
            <a:r>
              <a:rPr lang="nl-NL" dirty="0"/>
              <a:t> </a:t>
            </a:r>
            <a:r>
              <a:rPr lang="nl-NL" dirty="0" err="1"/>
              <a:t>interstitial</a:t>
            </a:r>
            <a:r>
              <a:rPr lang="nl-NL" dirty="0"/>
              <a:t> </a:t>
            </a:r>
            <a:r>
              <a:rPr lang="nl-NL" dirty="0" err="1"/>
              <a:t>lung</a:t>
            </a:r>
            <a:r>
              <a:rPr lang="nl-NL" dirty="0"/>
              <a:t> </a:t>
            </a:r>
            <a:r>
              <a:rPr lang="nl-NL" dirty="0" err="1"/>
              <a:t>disease</a:t>
            </a:r>
            <a:r>
              <a:rPr lang="nl-NL" dirty="0"/>
              <a:t>. </a:t>
            </a:r>
            <a:r>
              <a:rPr lang="nl-NL" dirty="0" err="1"/>
              <a:t>Respirol</a:t>
            </a:r>
            <a:r>
              <a:rPr lang="nl-NL" dirty="0"/>
              <a:t>. 2012;17(3):525-32; 5. Holland AE, </a:t>
            </a:r>
            <a:r>
              <a:rPr lang="nl-NL" dirty="0" err="1"/>
              <a:t>Fiore</a:t>
            </a:r>
            <a:r>
              <a:rPr lang="nl-NL" dirty="0"/>
              <a:t> </a:t>
            </a:r>
            <a:r>
              <a:rPr lang="nl-NL" dirty="0" err="1"/>
              <a:t>Jr</a:t>
            </a:r>
            <a:r>
              <a:rPr lang="nl-NL" dirty="0"/>
              <a:t> JF, Bell EC, et al. </a:t>
            </a:r>
            <a:r>
              <a:rPr lang="nl-NL" dirty="0" err="1"/>
              <a:t>Dyspnoea</a:t>
            </a:r>
            <a:r>
              <a:rPr lang="nl-NL" dirty="0"/>
              <a:t> </a:t>
            </a:r>
            <a:r>
              <a:rPr lang="nl-NL" dirty="0" err="1"/>
              <a:t>and</a:t>
            </a:r>
            <a:r>
              <a:rPr lang="nl-NL" dirty="0"/>
              <a:t> </a:t>
            </a:r>
            <a:r>
              <a:rPr lang="nl-NL" dirty="0" err="1"/>
              <a:t>comorbidity</a:t>
            </a:r>
            <a:r>
              <a:rPr lang="nl-NL" dirty="0"/>
              <a:t> </a:t>
            </a:r>
            <a:r>
              <a:rPr lang="nl-NL" dirty="0" err="1"/>
              <a:t>contribute</a:t>
            </a:r>
            <a:r>
              <a:rPr lang="nl-NL" dirty="0"/>
              <a:t> </a:t>
            </a:r>
            <a:r>
              <a:rPr lang="nl-NL" dirty="0" err="1"/>
              <a:t>to</a:t>
            </a:r>
            <a:r>
              <a:rPr lang="nl-NL" dirty="0"/>
              <a:t> </a:t>
            </a:r>
            <a:r>
              <a:rPr lang="nl-NL" dirty="0" err="1"/>
              <a:t>anxiety</a:t>
            </a:r>
            <a:r>
              <a:rPr lang="nl-NL" dirty="0"/>
              <a:t> </a:t>
            </a:r>
            <a:r>
              <a:rPr lang="nl-NL" dirty="0" err="1"/>
              <a:t>and</a:t>
            </a:r>
            <a:r>
              <a:rPr lang="nl-NL" dirty="0"/>
              <a:t> </a:t>
            </a:r>
            <a:r>
              <a:rPr lang="nl-NL" dirty="0" err="1"/>
              <a:t>depression</a:t>
            </a:r>
            <a:r>
              <a:rPr lang="nl-NL" dirty="0"/>
              <a:t> in </a:t>
            </a:r>
            <a:r>
              <a:rPr lang="nl-NL" dirty="0" err="1"/>
              <a:t>interstitial</a:t>
            </a:r>
            <a:r>
              <a:rPr lang="nl-NL" dirty="0"/>
              <a:t> </a:t>
            </a:r>
            <a:r>
              <a:rPr lang="nl-NL" dirty="0" err="1"/>
              <a:t>lung</a:t>
            </a:r>
            <a:r>
              <a:rPr lang="nl-NL" dirty="0"/>
              <a:t> </a:t>
            </a:r>
            <a:r>
              <a:rPr lang="nl-NL" dirty="0" err="1"/>
              <a:t>disease</a:t>
            </a:r>
            <a:r>
              <a:rPr lang="nl-NL" dirty="0"/>
              <a:t>. </a:t>
            </a:r>
            <a:r>
              <a:rPr lang="nl-NL" dirty="0" err="1"/>
              <a:t>Respirol</a:t>
            </a:r>
            <a:r>
              <a:rPr lang="nl-NL" dirty="0"/>
              <a:t>. 2014;19(8):1215-21; 6. </a:t>
            </a:r>
            <a:r>
              <a:rPr lang="nl-NL" dirty="0" err="1"/>
              <a:t>Carvajalino</a:t>
            </a:r>
            <a:r>
              <a:rPr lang="nl-NL" dirty="0"/>
              <a:t> S, </a:t>
            </a:r>
            <a:r>
              <a:rPr lang="nl-NL" dirty="0" err="1"/>
              <a:t>Reigada</a:t>
            </a:r>
            <a:r>
              <a:rPr lang="nl-NL" dirty="0"/>
              <a:t> C, Johnson MJ, et al. </a:t>
            </a:r>
            <a:r>
              <a:rPr lang="nl-NL" dirty="0" err="1"/>
              <a:t>Symptom</a:t>
            </a:r>
            <a:r>
              <a:rPr lang="nl-NL" dirty="0"/>
              <a:t> </a:t>
            </a:r>
            <a:r>
              <a:rPr lang="nl-NL" dirty="0" err="1"/>
              <a:t>prevalence</a:t>
            </a:r>
            <a:r>
              <a:rPr lang="nl-NL" dirty="0"/>
              <a:t> of </a:t>
            </a:r>
            <a:r>
              <a:rPr lang="nl-NL" dirty="0" err="1"/>
              <a:t>patients</a:t>
            </a:r>
            <a:r>
              <a:rPr lang="nl-NL" dirty="0"/>
              <a:t> </a:t>
            </a:r>
            <a:r>
              <a:rPr lang="nl-NL" dirty="0" err="1"/>
              <a:t>with</a:t>
            </a:r>
            <a:r>
              <a:rPr lang="nl-NL" dirty="0"/>
              <a:t> </a:t>
            </a:r>
            <a:r>
              <a:rPr lang="nl-NL" dirty="0" err="1"/>
              <a:t>fibrotic</a:t>
            </a:r>
            <a:r>
              <a:rPr lang="nl-NL" dirty="0"/>
              <a:t> </a:t>
            </a:r>
            <a:r>
              <a:rPr lang="nl-NL" dirty="0" err="1"/>
              <a:t>interstitial</a:t>
            </a:r>
            <a:r>
              <a:rPr lang="nl-NL" dirty="0"/>
              <a:t> </a:t>
            </a:r>
            <a:r>
              <a:rPr lang="nl-NL" dirty="0" err="1"/>
              <a:t>lung</a:t>
            </a:r>
            <a:r>
              <a:rPr lang="nl-NL" dirty="0"/>
              <a:t> </a:t>
            </a:r>
            <a:r>
              <a:rPr lang="nl-NL" dirty="0" err="1"/>
              <a:t>disease</a:t>
            </a:r>
            <a:r>
              <a:rPr lang="nl-NL" dirty="0"/>
              <a:t>: a </a:t>
            </a:r>
            <a:r>
              <a:rPr lang="nl-NL" dirty="0" err="1"/>
              <a:t>systematic</a:t>
            </a:r>
            <a:r>
              <a:rPr lang="nl-NL" dirty="0"/>
              <a:t> </a:t>
            </a:r>
            <a:r>
              <a:rPr lang="nl-NL" dirty="0" err="1"/>
              <a:t>literature</a:t>
            </a:r>
            <a:r>
              <a:rPr lang="nl-NL" dirty="0"/>
              <a:t> review. BMC </a:t>
            </a:r>
            <a:r>
              <a:rPr lang="nl-NL" dirty="0" err="1"/>
              <a:t>Pulm</a:t>
            </a:r>
            <a:r>
              <a:rPr lang="nl-NL" dirty="0"/>
              <a:t> </a:t>
            </a:r>
            <a:r>
              <a:rPr lang="nl-NL" dirty="0" err="1"/>
              <a:t>Med</a:t>
            </a:r>
            <a:r>
              <a:rPr lang="nl-NL" dirty="0"/>
              <a:t>. 2018;18(1):78.</a:t>
            </a:r>
          </a:p>
        </p:txBody>
      </p:sp>
      <p:sp>
        <p:nvSpPr>
          <p:cNvPr id="10" name="Tijdelijke aanduiding voor tekst 9">
            <a:extLst>
              <a:ext uri="{FF2B5EF4-FFF2-40B4-BE49-F238E27FC236}">
                <a16:creationId xmlns:a16="http://schemas.microsoft.com/office/drawing/2014/main" id="{2696941E-F02A-4E00-8CAB-2D5EB5C08EA7}"/>
              </a:ext>
            </a:extLst>
          </p:cNvPr>
          <p:cNvSpPr>
            <a:spLocks noGrp="1"/>
          </p:cNvSpPr>
          <p:nvPr>
            <p:ph type="body" sz="quarter" idx="17"/>
          </p:nvPr>
        </p:nvSpPr>
        <p:spPr/>
        <p:txBody>
          <a:bodyPr/>
          <a:lstStyle/>
          <a:p>
            <a:endParaRPr lang="en-US"/>
          </a:p>
        </p:txBody>
      </p:sp>
      <p:sp>
        <p:nvSpPr>
          <p:cNvPr id="26" name="Titel 1">
            <a:extLst>
              <a:ext uri="{FF2B5EF4-FFF2-40B4-BE49-F238E27FC236}">
                <a16:creationId xmlns:a16="http://schemas.microsoft.com/office/drawing/2014/main" id="{7C0324FB-4C3A-4B66-93E9-3103E1B76660}"/>
              </a:ext>
            </a:extLst>
          </p:cNvPr>
          <p:cNvSpPr>
            <a:spLocks noGrp="1"/>
          </p:cNvSpPr>
          <p:nvPr>
            <p:ph type="title"/>
          </p:nvPr>
        </p:nvSpPr>
        <p:spPr>
          <a:xfrm>
            <a:off x="838200" y="136525"/>
            <a:ext cx="10515600" cy="911987"/>
          </a:xfrm>
        </p:spPr>
        <p:txBody>
          <a:bodyPr>
            <a:normAutofit/>
          </a:bodyPr>
          <a:lstStyle/>
          <a:p>
            <a:r>
              <a:rPr lang="en-GB" dirty="0"/>
              <a:t>Comorbidities are common in ILD</a:t>
            </a:r>
            <a:r>
              <a:rPr lang="en-GB" baseline="30000" dirty="0"/>
              <a:t>1</a:t>
            </a:r>
          </a:p>
        </p:txBody>
      </p:sp>
      <p:sp>
        <p:nvSpPr>
          <p:cNvPr id="28" name="Text Placeholder 11">
            <a:extLst>
              <a:ext uri="{FF2B5EF4-FFF2-40B4-BE49-F238E27FC236}">
                <a16:creationId xmlns:a16="http://schemas.microsoft.com/office/drawing/2014/main" id="{819841FC-E5D4-4D4C-8FCF-43D7B21807CC}"/>
              </a:ext>
            </a:extLst>
          </p:cNvPr>
          <p:cNvSpPr txBox="1">
            <a:spLocks/>
          </p:cNvSpPr>
          <p:nvPr/>
        </p:nvSpPr>
        <p:spPr>
          <a:xfrm>
            <a:off x="0" y="-630238"/>
            <a:ext cx="12192000" cy="457200"/>
          </a:xfrm>
          <a:prstGeom prst="rect">
            <a:avLst/>
          </a:prstGeom>
          <a:solidFill>
            <a:schemeClr val="accent5"/>
          </a:solidFill>
        </p:spPr>
        <p:txBody>
          <a:bodyPr vert="horz" lIns="91440" tIns="45720" rIns="91440" bIns="45720" rtlCol="0" anchor="ctr">
            <a:normAutofit/>
          </a:bodyPr>
          <a:lstStyle>
            <a:lvl1pPr marL="182563" indent="0" algn="l" defTabSz="914400" rtl="0" eaLnBrk="1" latinLnBrk="0" hangingPunct="1">
              <a:lnSpc>
                <a:spcPct val="90000"/>
              </a:lnSpc>
              <a:spcBef>
                <a:spcPts val="1000"/>
              </a:spcBef>
              <a:buFont typeface="Arial" panose="020B0604020202020204" pitchFamily="34" charset="0"/>
              <a:buChar char="•"/>
              <a:tabLst/>
              <a:defRPr sz="1400" b="0" i="0" kern="1200">
                <a:solidFill>
                  <a:schemeClr val="bg1"/>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C1</a:t>
            </a:r>
          </a:p>
        </p:txBody>
      </p:sp>
      <p:sp>
        <p:nvSpPr>
          <p:cNvPr id="29" name="Text Placeholder 19">
            <a:extLst>
              <a:ext uri="{FF2B5EF4-FFF2-40B4-BE49-F238E27FC236}">
                <a16:creationId xmlns:a16="http://schemas.microsoft.com/office/drawing/2014/main" id="{1F4A4F7B-5725-477B-8F34-784DBB434428}"/>
              </a:ext>
            </a:extLst>
          </p:cNvPr>
          <p:cNvSpPr>
            <a:spLocks noGrp="1"/>
          </p:cNvSpPr>
          <p:nvPr>
            <p:ph type="body" sz="quarter" idx="18"/>
          </p:nvPr>
        </p:nvSpPr>
        <p:spPr>
          <a:xfrm>
            <a:off x="838200" y="790037"/>
            <a:ext cx="2915969" cy="2092913"/>
          </a:xfrm>
        </p:spPr>
        <p:txBody>
          <a:bodyPr>
            <a:normAutofit/>
          </a:bodyPr>
          <a:lstStyle/>
          <a:p>
            <a:pPr>
              <a:lnSpc>
                <a:spcPct val="100000"/>
              </a:lnSpc>
            </a:pPr>
            <a:r>
              <a:rPr lang="en-US" dirty="0"/>
              <a:t>ILD can severely impact the functional and emotional</a:t>
            </a:r>
            <a:br>
              <a:rPr lang="en-US" dirty="0"/>
            </a:br>
            <a:r>
              <a:rPr lang="en-US" dirty="0"/>
              <a:t>well-being of patients and their carers</a:t>
            </a:r>
            <a:r>
              <a:rPr lang="en-US" baseline="30000" dirty="0"/>
              <a:t>2-6</a:t>
            </a:r>
          </a:p>
        </p:txBody>
      </p:sp>
      <p:sp>
        <p:nvSpPr>
          <p:cNvPr id="30" name="Rectangle 2">
            <a:extLst>
              <a:ext uri="{FF2B5EF4-FFF2-40B4-BE49-F238E27FC236}">
                <a16:creationId xmlns:a16="http://schemas.microsoft.com/office/drawing/2014/main" id="{CC1D1C59-AD84-4E33-ADAB-712FEC4015BC}"/>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BI Sans" pitchFamily="2" charset="0"/>
                <a:ea typeface="+mn-ea"/>
                <a:cs typeface="+mn-cs"/>
              </a:rPr>
              <a:t>ILD</a:t>
            </a:r>
            <a:endParaRPr kumimoji="0" lang="en-NL" sz="1400" b="0" i="0" u="none" strike="noStrike" kern="1200" cap="none" spc="0" normalizeH="0" baseline="0" noProof="0">
              <a:ln>
                <a:noFill/>
              </a:ln>
              <a:solidFill>
                <a:srgbClr val="000000"/>
              </a:solidFill>
              <a:effectLst/>
              <a:uLnTx/>
              <a:uFillTx/>
              <a:latin typeface="BI Sans" pitchFamily="2" charset="0"/>
              <a:ea typeface="+mn-ea"/>
              <a:cs typeface="+mn-cs"/>
            </a:endParaRPr>
          </a:p>
        </p:txBody>
      </p:sp>
      <p:grpSp>
        <p:nvGrpSpPr>
          <p:cNvPr id="32" name="Groep 31">
            <a:extLst>
              <a:ext uri="{FF2B5EF4-FFF2-40B4-BE49-F238E27FC236}">
                <a16:creationId xmlns:a16="http://schemas.microsoft.com/office/drawing/2014/main" id="{74E0B855-6BC7-4FBD-8183-A6F0243A6D69}"/>
              </a:ext>
            </a:extLst>
          </p:cNvPr>
          <p:cNvGrpSpPr/>
          <p:nvPr/>
        </p:nvGrpSpPr>
        <p:grpSpPr>
          <a:xfrm>
            <a:off x="3824976" y="1674372"/>
            <a:ext cx="4522837" cy="1077218"/>
            <a:chOff x="3824976" y="1674372"/>
            <a:chExt cx="4522837" cy="1077218"/>
          </a:xfrm>
        </p:grpSpPr>
        <p:sp>
          <p:nvSpPr>
            <p:cNvPr id="33" name="Tekstvak 32">
              <a:extLst>
                <a:ext uri="{FF2B5EF4-FFF2-40B4-BE49-F238E27FC236}">
                  <a16:creationId xmlns:a16="http://schemas.microsoft.com/office/drawing/2014/main" id="{661BDF25-9F41-446D-A0AA-B2D0517F5D4F}"/>
                </a:ext>
              </a:extLst>
            </p:cNvPr>
            <p:cNvSpPr txBox="1"/>
            <p:nvPr/>
          </p:nvSpPr>
          <p:spPr>
            <a:xfrm>
              <a:off x="3824976" y="1674372"/>
              <a:ext cx="2830286" cy="107721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Obstructive</a:t>
              </a:r>
              <a:r>
                <a:rPr kumimoji="0" lang="nl-NL" sz="160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sleep apnoea</a:t>
              </a:r>
              <a:r>
                <a:rPr kumimoji="0" lang="nl-NL" sz="1600" b="1" i="0" u="none" strike="noStrike" kern="1200" cap="none" spc="0" normalizeH="0" baseline="30000" noProof="0" dirty="0">
                  <a:ln>
                    <a:noFill/>
                  </a:ln>
                  <a:solidFill>
                    <a:srgbClr val="2B333A"/>
                  </a:solidFill>
                  <a:effectLst/>
                  <a:uLnTx/>
                  <a:uFillTx/>
                  <a:latin typeface="BISansNEXT" panose="02000503040000020004" pitchFamily="50" charset="0"/>
                  <a:ea typeface="+mn-ea"/>
                  <a:cs typeface="+mn-cs"/>
                </a:rPr>
                <a:t>1</a:t>
              </a: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60-90% in IPF</a:t>
              </a: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50% in </a:t>
              </a:r>
              <a:r>
                <a:rPr kumimoji="0" lang="nl-NL" sz="16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SSc</a:t>
              </a: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-ILD</a:t>
              </a: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65% in </a:t>
              </a:r>
              <a:r>
                <a:rPr kumimoji="0" lang="nl-NL" sz="16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sarcoidosis</a:t>
              </a:r>
              <a:endParaRPr kumimoji="0" lang="en-US" sz="1600" b="0" i="0" u="none" strike="noStrike" kern="1200" cap="none" spc="0" normalizeH="0" baseline="0" noProof="0" dirty="0">
                <a:ln>
                  <a:noFill/>
                </a:ln>
                <a:solidFill>
                  <a:srgbClr val="2B333A"/>
                </a:solidFill>
                <a:effectLst/>
                <a:uLnTx/>
                <a:uFillTx/>
                <a:latin typeface="Calibri" panose="020F0502020204030204"/>
                <a:ea typeface="+mn-ea"/>
                <a:cs typeface="+mn-cs"/>
              </a:endParaRPr>
            </a:p>
          </p:txBody>
        </p:sp>
        <p:cxnSp>
          <p:nvCxnSpPr>
            <p:cNvPr id="34" name="Rechte verbindingslijn 33">
              <a:extLst>
                <a:ext uri="{FF2B5EF4-FFF2-40B4-BE49-F238E27FC236}">
                  <a16:creationId xmlns:a16="http://schemas.microsoft.com/office/drawing/2014/main" id="{5658F837-6B86-4BF0-8D81-39FD1770DDAF}"/>
                </a:ext>
              </a:extLst>
            </p:cNvPr>
            <p:cNvCxnSpPr>
              <a:cxnSpLocks/>
            </p:cNvCxnSpPr>
            <p:nvPr/>
          </p:nvCxnSpPr>
          <p:spPr>
            <a:xfrm>
              <a:off x="6700801" y="1854849"/>
              <a:ext cx="1548901"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Ovaal 34">
              <a:extLst>
                <a:ext uri="{FF2B5EF4-FFF2-40B4-BE49-F238E27FC236}">
                  <a16:creationId xmlns:a16="http://schemas.microsoft.com/office/drawing/2014/main" id="{0D951C6E-8429-44BE-9E9D-A78257EB9F4C}"/>
                </a:ext>
              </a:extLst>
            </p:cNvPr>
            <p:cNvSpPr/>
            <p:nvPr/>
          </p:nvSpPr>
          <p:spPr>
            <a:xfrm>
              <a:off x="8095813" y="1722732"/>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grpSp>
        <p:nvGrpSpPr>
          <p:cNvPr id="36" name="Groep 35">
            <a:extLst>
              <a:ext uri="{FF2B5EF4-FFF2-40B4-BE49-F238E27FC236}">
                <a16:creationId xmlns:a16="http://schemas.microsoft.com/office/drawing/2014/main" id="{BD0D1C7D-DF22-4A7E-9B7A-E36478AF60E9}"/>
              </a:ext>
            </a:extLst>
          </p:cNvPr>
          <p:cNvGrpSpPr/>
          <p:nvPr/>
        </p:nvGrpSpPr>
        <p:grpSpPr>
          <a:xfrm>
            <a:off x="8123702" y="2940203"/>
            <a:ext cx="3842517" cy="830997"/>
            <a:chOff x="8123702" y="2940203"/>
            <a:chExt cx="3842517" cy="830997"/>
          </a:xfrm>
        </p:grpSpPr>
        <p:sp>
          <p:nvSpPr>
            <p:cNvPr id="37" name="Tekstvak 36">
              <a:extLst>
                <a:ext uri="{FF2B5EF4-FFF2-40B4-BE49-F238E27FC236}">
                  <a16:creationId xmlns:a16="http://schemas.microsoft.com/office/drawing/2014/main" id="{8F10CA07-D4A4-4691-92EF-8BD2174D5A5C}"/>
                </a:ext>
              </a:extLst>
            </p:cNvPr>
            <p:cNvSpPr txBox="1"/>
            <p:nvPr/>
          </p:nvSpPr>
          <p:spPr>
            <a:xfrm>
              <a:off x="9789947" y="2940203"/>
              <a:ext cx="21762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err="1">
                  <a:ln>
                    <a:noFill/>
                  </a:ln>
                  <a:solidFill>
                    <a:srgbClr val="2B333A"/>
                  </a:solidFill>
                  <a:effectLst/>
                  <a:uLnTx/>
                  <a:uFillTx/>
                  <a:latin typeface="BISansNEXT" panose="02000503040000020004" pitchFamily="50" charset="0"/>
                  <a:ea typeface="+mn-ea"/>
                  <a:cs typeface="+mn-cs"/>
                </a:rPr>
                <a:t>Cardiac</a:t>
              </a:r>
              <a:r>
                <a:rPr kumimoji="0" lang="nl-NL" sz="1600" b="1" i="0" u="none" strike="noStrike" kern="1200" cap="none" spc="0" normalizeH="0" baseline="0" noProof="0">
                  <a:ln>
                    <a:noFill/>
                  </a:ln>
                  <a:solidFill>
                    <a:srgbClr val="2B333A"/>
                  </a:solidFill>
                  <a:effectLst/>
                  <a:uLnTx/>
                  <a:uFillTx/>
                  <a:latin typeface="BISansNEXT" panose="02000503040000020004" pitchFamily="50" charset="0"/>
                  <a:ea typeface="+mn-ea"/>
                  <a:cs typeface="+mn-cs"/>
                </a:rPr>
                <a:t> disease</a:t>
              </a:r>
              <a:r>
                <a:rPr kumimoji="0" lang="nl-NL" sz="1600" b="1" i="0" u="none" strike="noStrike" kern="1200" cap="none" spc="0" normalizeH="0" baseline="30000" noProof="0">
                  <a:ln>
                    <a:noFill/>
                  </a:ln>
                  <a:solidFill>
                    <a:srgbClr val="2B333A"/>
                  </a:solidFill>
                  <a:effectLst/>
                  <a:uLnTx/>
                  <a:uFillTx/>
                  <a:latin typeface="BISansNEXT" panose="02000503040000020004" pitchFamily="50" charset="0"/>
                  <a:ea typeface="+mn-ea"/>
                  <a:cs typeface="+mn-cs"/>
                </a:rPr>
                <a:t>1</a:t>
              </a:r>
              <a:endParaRPr kumimoji="0" lang="nl-NL" sz="1600" b="1" i="0" u="none" strike="noStrike" kern="1200" cap="none" spc="0" normalizeH="0" baseline="0" noProof="0">
                <a:ln>
                  <a:noFill/>
                </a:ln>
                <a:solidFill>
                  <a:srgbClr val="2B333A"/>
                </a:solidFill>
                <a:effectLst/>
                <a:uLnTx/>
                <a:uFillTx/>
                <a:latin typeface="BISansNEXT" panose="02000503040000020004"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2B333A"/>
                  </a:solidFill>
                  <a:effectLst/>
                  <a:uLnTx/>
                  <a:uFillTx/>
                  <a:latin typeface="BISansNEXT" panose="02000503040000020004" pitchFamily="50" charset="0"/>
                  <a:ea typeface="+mn-ea"/>
                  <a:cs typeface="+mn-cs"/>
                </a:rPr>
                <a:t>60% in IPF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2B333A"/>
                  </a:solidFill>
                  <a:effectLst/>
                  <a:uLnTx/>
                  <a:uFillTx/>
                  <a:latin typeface="BISansNEXT" panose="02000503040000020004" pitchFamily="50" charset="0"/>
                  <a:ea typeface="+mn-ea"/>
                  <a:cs typeface="+mn-cs"/>
                </a:rPr>
                <a:t>20% in </a:t>
              </a:r>
              <a:r>
                <a:rPr kumimoji="0" lang="nl-NL" sz="1600" b="0" i="0" u="none" strike="noStrike" kern="1200" cap="none" spc="0" normalizeH="0" baseline="0" noProof="0" err="1">
                  <a:ln>
                    <a:noFill/>
                  </a:ln>
                  <a:solidFill>
                    <a:srgbClr val="2B333A"/>
                  </a:solidFill>
                  <a:effectLst/>
                  <a:uLnTx/>
                  <a:uFillTx/>
                  <a:latin typeface="BISansNEXT" panose="02000503040000020004" pitchFamily="50" charset="0"/>
                  <a:ea typeface="+mn-ea"/>
                  <a:cs typeface="+mn-cs"/>
                </a:rPr>
                <a:t>sarcoidosis</a:t>
              </a:r>
              <a:endParaRPr kumimoji="0" lang="nl-NL" sz="1600" b="0" i="0" u="none" strike="noStrike" kern="1200" cap="none" spc="0" normalizeH="0" baseline="0" noProof="0">
                <a:ln>
                  <a:noFill/>
                </a:ln>
                <a:solidFill>
                  <a:srgbClr val="2B333A"/>
                </a:solidFill>
                <a:effectLst/>
                <a:uLnTx/>
                <a:uFillTx/>
                <a:latin typeface="BISansNEXT" panose="02000503040000020004" pitchFamily="50" charset="0"/>
                <a:ea typeface="+mn-ea"/>
                <a:cs typeface="+mn-cs"/>
              </a:endParaRPr>
            </a:p>
          </p:txBody>
        </p:sp>
        <p:cxnSp>
          <p:nvCxnSpPr>
            <p:cNvPr id="38" name="Rechte verbindingslijn 37">
              <a:extLst>
                <a:ext uri="{FF2B5EF4-FFF2-40B4-BE49-F238E27FC236}">
                  <a16:creationId xmlns:a16="http://schemas.microsoft.com/office/drawing/2014/main" id="{5CD467BF-39B3-4D3F-93E0-54603571407A}"/>
                </a:ext>
              </a:extLst>
            </p:cNvPr>
            <p:cNvCxnSpPr>
              <a:cxnSpLocks/>
            </p:cNvCxnSpPr>
            <p:nvPr/>
          </p:nvCxnSpPr>
          <p:spPr>
            <a:xfrm>
              <a:off x="8249702" y="3074047"/>
              <a:ext cx="1405927"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Ovaal 38">
              <a:extLst>
                <a:ext uri="{FF2B5EF4-FFF2-40B4-BE49-F238E27FC236}">
                  <a16:creationId xmlns:a16="http://schemas.microsoft.com/office/drawing/2014/main" id="{E656306C-3ABE-4C53-BE70-592CAD9F13B4}"/>
                </a:ext>
              </a:extLst>
            </p:cNvPr>
            <p:cNvSpPr/>
            <p:nvPr/>
          </p:nvSpPr>
          <p:spPr>
            <a:xfrm>
              <a:off x="8123702" y="2945974"/>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grpSp>
        <p:nvGrpSpPr>
          <p:cNvPr id="40" name="Groep 39">
            <a:extLst>
              <a:ext uri="{FF2B5EF4-FFF2-40B4-BE49-F238E27FC236}">
                <a16:creationId xmlns:a16="http://schemas.microsoft.com/office/drawing/2014/main" id="{82ACA360-2D75-4338-8038-920DAC96C9E0}"/>
              </a:ext>
            </a:extLst>
          </p:cNvPr>
          <p:cNvGrpSpPr/>
          <p:nvPr/>
        </p:nvGrpSpPr>
        <p:grpSpPr>
          <a:xfrm>
            <a:off x="3818486" y="3154430"/>
            <a:ext cx="4253886" cy="2308324"/>
            <a:chOff x="3818486" y="3154430"/>
            <a:chExt cx="4253886" cy="2308324"/>
          </a:xfrm>
        </p:grpSpPr>
        <p:sp>
          <p:nvSpPr>
            <p:cNvPr id="41" name="Tekstvak 40">
              <a:extLst>
                <a:ext uri="{FF2B5EF4-FFF2-40B4-BE49-F238E27FC236}">
                  <a16:creationId xmlns:a16="http://schemas.microsoft.com/office/drawing/2014/main" id="{B91E147C-17AA-4D85-B63F-E385CE0DBC95}"/>
                </a:ext>
              </a:extLst>
            </p:cNvPr>
            <p:cNvSpPr txBox="1"/>
            <p:nvPr/>
          </p:nvSpPr>
          <p:spPr>
            <a:xfrm>
              <a:off x="3818486" y="3154430"/>
              <a:ext cx="2830286" cy="23083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Pulmonary</a:t>
              </a:r>
              <a:r>
                <a:rPr kumimoji="0" lang="nl-NL" sz="160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hypertension</a:t>
              </a:r>
              <a:r>
                <a:rPr kumimoji="0" lang="nl-NL" sz="1600" b="1" i="0" u="none" strike="noStrike" kern="1200" cap="none" spc="0" normalizeH="0" baseline="30000" noProof="0" dirty="0">
                  <a:ln>
                    <a:noFill/>
                  </a:ln>
                  <a:solidFill>
                    <a:srgbClr val="2B333A"/>
                  </a:solidFill>
                  <a:effectLst/>
                  <a:uLnTx/>
                  <a:uFillTx/>
                  <a:latin typeface="BISansNEXT" panose="02000503040000020004" pitchFamily="50" charset="0"/>
                  <a:ea typeface="+mn-ea"/>
                  <a:cs typeface="+mn-cs"/>
                </a:rPr>
                <a:t>1</a:t>
              </a:r>
              <a:endParaRPr kumimoji="0" lang="nl-NL" sz="160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32-85% in IPF</a:t>
              </a: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5-74% in </a:t>
              </a:r>
              <a:r>
                <a:rPr kumimoji="0" lang="nl-NL" sz="16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sarcoidosis</a:t>
              </a: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a:t>
              </a: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5-12% in </a:t>
              </a:r>
              <a:r>
                <a:rPr kumimoji="0" lang="nl-NL" sz="16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SSc</a:t>
              </a:r>
              <a:endPar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Lungcancer</a:t>
              </a:r>
              <a:r>
                <a:rPr kumimoji="0" lang="nl-NL" sz="1600" b="1" i="0" u="none" strike="noStrike" kern="1200" cap="none" spc="0" normalizeH="0" baseline="30000" noProof="0" dirty="0">
                  <a:ln>
                    <a:noFill/>
                  </a:ln>
                  <a:solidFill>
                    <a:srgbClr val="2B333A"/>
                  </a:solidFill>
                  <a:effectLst/>
                  <a:uLnTx/>
                  <a:uFillTx/>
                  <a:latin typeface="BISansNEXT" panose="02000503040000020004" pitchFamily="50" charset="0"/>
                  <a:ea typeface="+mn-ea"/>
                  <a:cs typeface="+mn-cs"/>
                </a:rPr>
                <a:t>1</a:t>
              </a: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4.4-10% in IPF</a:t>
              </a: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Pulmonary</a:t>
              </a:r>
              <a:r>
                <a:rPr kumimoji="0" lang="nl-NL" sz="160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embolism</a:t>
              </a:r>
              <a:r>
                <a:rPr kumimoji="0" lang="nl-NL" sz="1600" b="1" i="0" u="none" strike="noStrike" kern="1200" cap="none" spc="0" normalizeH="0" baseline="30000" noProof="0" dirty="0">
                  <a:ln>
                    <a:noFill/>
                  </a:ln>
                  <a:solidFill>
                    <a:srgbClr val="2B333A"/>
                  </a:solidFill>
                  <a:effectLst/>
                  <a:uLnTx/>
                  <a:uFillTx/>
                  <a:latin typeface="BISansNEXT" panose="02000503040000020004" pitchFamily="50" charset="0"/>
                  <a:ea typeface="+mn-ea"/>
                  <a:cs typeface="+mn-cs"/>
                </a:rPr>
                <a:t>1</a:t>
              </a:r>
              <a:endPar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p:txBody>
        </p:sp>
        <p:cxnSp>
          <p:nvCxnSpPr>
            <p:cNvPr id="42" name="Rechte verbindingslijn 41">
              <a:extLst>
                <a:ext uri="{FF2B5EF4-FFF2-40B4-BE49-F238E27FC236}">
                  <a16:creationId xmlns:a16="http://schemas.microsoft.com/office/drawing/2014/main" id="{5B36F2CC-8B62-4B61-9B91-B71F87CD820F}"/>
                </a:ext>
              </a:extLst>
            </p:cNvPr>
            <p:cNvCxnSpPr>
              <a:cxnSpLocks/>
            </p:cNvCxnSpPr>
            <p:nvPr/>
          </p:nvCxnSpPr>
          <p:spPr>
            <a:xfrm>
              <a:off x="6700801" y="3335307"/>
              <a:ext cx="1213113"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Ovaal 42">
              <a:extLst>
                <a:ext uri="{FF2B5EF4-FFF2-40B4-BE49-F238E27FC236}">
                  <a16:creationId xmlns:a16="http://schemas.microsoft.com/office/drawing/2014/main" id="{1364BC79-6B64-4EE4-B5C0-FAAC75C50F3F}"/>
                </a:ext>
              </a:extLst>
            </p:cNvPr>
            <p:cNvSpPr/>
            <p:nvPr/>
          </p:nvSpPr>
          <p:spPr>
            <a:xfrm>
              <a:off x="7820372" y="3209307"/>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grpSp>
        <p:nvGrpSpPr>
          <p:cNvPr id="44" name="Groep 43">
            <a:extLst>
              <a:ext uri="{FF2B5EF4-FFF2-40B4-BE49-F238E27FC236}">
                <a16:creationId xmlns:a16="http://schemas.microsoft.com/office/drawing/2014/main" id="{8C694F6B-912A-4713-90A1-1E7B653A7C65}"/>
              </a:ext>
            </a:extLst>
          </p:cNvPr>
          <p:cNvGrpSpPr/>
          <p:nvPr/>
        </p:nvGrpSpPr>
        <p:grpSpPr>
          <a:xfrm>
            <a:off x="8952665" y="4615572"/>
            <a:ext cx="3013554" cy="338554"/>
            <a:chOff x="8952665" y="4615572"/>
            <a:chExt cx="3013554" cy="338554"/>
          </a:xfrm>
        </p:grpSpPr>
        <p:sp>
          <p:nvSpPr>
            <p:cNvPr id="45" name="Tekstvak 44">
              <a:extLst>
                <a:ext uri="{FF2B5EF4-FFF2-40B4-BE49-F238E27FC236}">
                  <a16:creationId xmlns:a16="http://schemas.microsoft.com/office/drawing/2014/main" id="{A903462D-6886-4707-8F18-DB6AFDC1DB7D}"/>
                </a:ext>
              </a:extLst>
            </p:cNvPr>
            <p:cNvSpPr txBox="1"/>
            <p:nvPr/>
          </p:nvSpPr>
          <p:spPr>
            <a:xfrm>
              <a:off x="9789947" y="4615572"/>
              <a:ext cx="21762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a:ln>
                    <a:noFill/>
                  </a:ln>
                  <a:solidFill>
                    <a:srgbClr val="2B333A"/>
                  </a:solidFill>
                  <a:effectLst/>
                  <a:uLnTx/>
                  <a:uFillTx/>
                  <a:latin typeface="BISansNEXT" panose="02000503040000020004" pitchFamily="50" charset="0"/>
                  <a:ea typeface="+mn-ea"/>
                  <a:cs typeface="+mn-cs"/>
                </a:rPr>
                <a:t>Infections</a:t>
              </a:r>
              <a:r>
                <a:rPr kumimoji="0" lang="nl-NL" sz="1600" b="1" i="0" u="none" strike="noStrike" kern="1200" cap="none" spc="0" normalizeH="0" baseline="30000" noProof="0">
                  <a:ln>
                    <a:noFill/>
                  </a:ln>
                  <a:solidFill>
                    <a:srgbClr val="2B333A"/>
                  </a:solidFill>
                  <a:effectLst/>
                  <a:uLnTx/>
                  <a:uFillTx/>
                  <a:latin typeface="BISansNEXT" panose="02000503040000020004" pitchFamily="50" charset="0"/>
                  <a:ea typeface="+mn-ea"/>
                  <a:cs typeface="+mn-cs"/>
                </a:rPr>
                <a:t>1</a:t>
              </a:r>
              <a:endParaRPr kumimoji="0" lang="nl-NL" sz="1600" b="1" i="0" u="none" strike="noStrike" kern="1200" cap="none" spc="0" normalizeH="0" baseline="0" noProof="0">
                <a:ln>
                  <a:noFill/>
                </a:ln>
                <a:solidFill>
                  <a:srgbClr val="2B333A"/>
                </a:solidFill>
                <a:effectLst/>
                <a:uLnTx/>
                <a:uFillTx/>
                <a:latin typeface="BISansNEXT" panose="02000503040000020004" pitchFamily="50" charset="0"/>
                <a:ea typeface="+mn-ea"/>
                <a:cs typeface="+mn-cs"/>
              </a:endParaRPr>
            </a:p>
          </p:txBody>
        </p:sp>
        <p:cxnSp>
          <p:nvCxnSpPr>
            <p:cNvPr id="46" name="Rechte verbindingslijn 45">
              <a:extLst>
                <a:ext uri="{FF2B5EF4-FFF2-40B4-BE49-F238E27FC236}">
                  <a16:creationId xmlns:a16="http://schemas.microsoft.com/office/drawing/2014/main" id="{26EE2FE7-65B6-4691-89F0-5F4666F9B0D2}"/>
                </a:ext>
              </a:extLst>
            </p:cNvPr>
            <p:cNvCxnSpPr>
              <a:cxnSpLocks/>
            </p:cNvCxnSpPr>
            <p:nvPr/>
          </p:nvCxnSpPr>
          <p:spPr>
            <a:xfrm>
              <a:off x="9046029" y="4804876"/>
              <a:ext cx="609600"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Ovaal 46">
              <a:extLst>
                <a:ext uri="{FF2B5EF4-FFF2-40B4-BE49-F238E27FC236}">
                  <a16:creationId xmlns:a16="http://schemas.microsoft.com/office/drawing/2014/main" id="{137FD9D6-AF8D-483B-8FC8-668E025623C4}"/>
                </a:ext>
              </a:extLst>
            </p:cNvPr>
            <p:cNvSpPr/>
            <p:nvPr/>
          </p:nvSpPr>
          <p:spPr>
            <a:xfrm>
              <a:off x="8952665" y="4666228"/>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grpSp>
      <p:grpSp>
        <p:nvGrpSpPr>
          <p:cNvPr id="48" name="Groep 47">
            <a:extLst>
              <a:ext uri="{FF2B5EF4-FFF2-40B4-BE49-F238E27FC236}">
                <a16:creationId xmlns:a16="http://schemas.microsoft.com/office/drawing/2014/main" id="{187E32D0-1828-4A2C-930B-3EF68A18C243}"/>
              </a:ext>
            </a:extLst>
          </p:cNvPr>
          <p:cNvGrpSpPr/>
          <p:nvPr/>
        </p:nvGrpSpPr>
        <p:grpSpPr>
          <a:xfrm>
            <a:off x="4214766" y="734033"/>
            <a:ext cx="4133047" cy="830997"/>
            <a:chOff x="4214766" y="734033"/>
            <a:chExt cx="4133047" cy="830997"/>
          </a:xfrm>
        </p:grpSpPr>
        <p:sp>
          <p:nvSpPr>
            <p:cNvPr id="49" name="Tekstvak 48">
              <a:extLst>
                <a:ext uri="{FF2B5EF4-FFF2-40B4-BE49-F238E27FC236}">
                  <a16:creationId xmlns:a16="http://schemas.microsoft.com/office/drawing/2014/main" id="{7E9BF77C-75D2-4B16-8366-C0CBA01D297A}"/>
                </a:ext>
              </a:extLst>
            </p:cNvPr>
            <p:cNvSpPr txBox="1"/>
            <p:nvPr/>
          </p:nvSpPr>
          <p:spPr>
            <a:xfrm>
              <a:off x="4214766" y="734033"/>
              <a:ext cx="2434006"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Depression</a:t>
              </a:r>
              <a:r>
                <a:rPr kumimoji="0" lang="nl-NL" sz="1600" b="1" i="0" u="none" strike="noStrike" kern="1200" cap="none" spc="0" normalizeH="0" baseline="30000" noProof="0" dirty="0">
                  <a:ln>
                    <a:noFill/>
                  </a:ln>
                  <a:solidFill>
                    <a:srgbClr val="2B333A"/>
                  </a:solidFill>
                  <a:effectLst/>
                  <a:uLnTx/>
                  <a:uFillTx/>
                  <a:latin typeface="BISansNEXT" panose="02000503040000020004" pitchFamily="50" charset="0"/>
                  <a:ea typeface="+mn-ea"/>
                  <a:cs typeface="+mn-cs"/>
                </a:rPr>
                <a:t>1 </a:t>
              </a: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&gt;20% in </a:t>
              </a:r>
              <a:r>
                <a:rPr kumimoji="0" lang="nl-NL" sz="16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ILDs</a:t>
              </a:r>
              <a:endPar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11-50% in IPF</a:t>
              </a:r>
            </a:p>
          </p:txBody>
        </p:sp>
        <p:cxnSp>
          <p:nvCxnSpPr>
            <p:cNvPr id="50" name="Rechte verbindingslijn 49">
              <a:extLst>
                <a:ext uri="{FF2B5EF4-FFF2-40B4-BE49-F238E27FC236}">
                  <a16:creationId xmlns:a16="http://schemas.microsoft.com/office/drawing/2014/main" id="{24E1A7CF-5186-4B72-841E-96C7BDDDE21E}"/>
                </a:ext>
              </a:extLst>
            </p:cNvPr>
            <p:cNvCxnSpPr>
              <a:cxnSpLocks/>
            </p:cNvCxnSpPr>
            <p:nvPr/>
          </p:nvCxnSpPr>
          <p:spPr>
            <a:xfrm>
              <a:off x="6648772" y="897436"/>
              <a:ext cx="1548901"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Ovaal 50">
              <a:extLst>
                <a:ext uri="{FF2B5EF4-FFF2-40B4-BE49-F238E27FC236}">
                  <a16:creationId xmlns:a16="http://schemas.microsoft.com/office/drawing/2014/main" id="{598B7274-D05E-4975-BED5-376A80B19723}"/>
                </a:ext>
              </a:extLst>
            </p:cNvPr>
            <p:cNvSpPr/>
            <p:nvPr/>
          </p:nvSpPr>
          <p:spPr>
            <a:xfrm>
              <a:off x="8095813" y="771436"/>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grpSp>
        <p:nvGrpSpPr>
          <p:cNvPr id="52" name="Groep 51">
            <a:extLst>
              <a:ext uri="{FF2B5EF4-FFF2-40B4-BE49-F238E27FC236}">
                <a16:creationId xmlns:a16="http://schemas.microsoft.com/office/drawing/2014/main" id="{20664C26-5CF4-4D9A-AF02-E5AC35FB5053}"/>
              </a:ext>
            </a:extLst>
          </p:cNvPr>
          <p:cNvGrpSpPr/>
          <p:nvPr/>
        </p:nvGrpSpPr>
        <p:grpSpPr>
          <a:xfrm>
            <a:off x="8101930" y="1974744"/>
            <a:ext cx="3864289" cy="830997"/>
            <a:chOff x="8101930" y="1974744"/>
            <a:chExt cx="3864289" cy="830997"/>
          </a:xfrm>
        </p:grpSpPr>
        <p:sp>
          <p:nvSpPr>
            <p:cNvPr id="53" name="Tekstvak 52">
              <a:extLst>
                <a:ext uri="{FF2B5EF4-FFF2-40B4-BE49-F238E27FC236}">
                  <a16:creationId xmlns:a16="http://schemas.microsoft.com/office/drawing/2014/main" id="{4DAEF82E-8C52-40B7-8AE0-1D216961BAF4}"/>
                </a:ext>
              </a:extLst>
            </p:cNvPr>
            <p:cNvSpPr txBox="1"/>
            <p:nvPr/>
          </p:nvSpPr>
          <p:spPr>
            <a:xfrm>
              <a:off x="9789946" y="1974744"/>
              <a:ext cx="21762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err="1">
                  <a:ln>
                    <a:noFill/>
                  </a:ln>
                  <a:solidFill>
                    <a:srgbClr val="2B333A"/>
                  </a:solidFill>
                  <a:effectLst/>
                  <a:uLnTx/>
                  <a:uFillTx/>
                  <a:latin typeface="BISansNEXT" panose="02000503040000020004" pitchFamily="50" charset="0"/>
                  <a:ea typeface="+mn-ea"/>
                  <a:cs typeface="+mn-cs"/>
                </a:rPr>
                <a:t>Gastro-oesophageal</a:t>
              </a:r>
              <a:r>
                <a:rPr kumimoji="0" lang="nl-NL" sz="1600" b="1" i="0" u="none" strike="noStrike" kern="1200" cap="none" spc="0" normalizeH="0" baseline="0" noProof="0">
                  <a:ln>
                    <a:noFill/>
                  </a:ln>
                  <a:solidFill>
                    <a:srgbClr val="2B333A"/>
                  </a:solidFill>
                  <a:effectLst/>
                  <a:uLnTx/>
                  <a:uFillTx/>
                  <a:latin typeface="BISansNEXT" panose="02000503040000020004" pitchFamily="50" charset="0"/>
                  <a:ea typeface="+mn-ea"/>
                  <a:cs typeface="+mn-cs"/>
                </a:rPr>
                <a:t> reflux</a:t>
              </a:r>
              <a:r>
                <a:rPr kumimoji="0" lang="nl-NL" sz="1600" b="1" i="0" u="none" strike="noStrike" kern="1200" cap="none" spc="0" normalizeH="0" baseline="30000" noProof="0">
                  <a:ln>
                    <a:noFill/>
                  </a:ln>
                  <a:solidFill>
                    <a:srgbClr val="2B333A"/>
                  </a:solidFill>
                  <a:effectLst/>
                  <a:uLnTx/>
                  <a:uFillTx/>
                  <a:latin typeface="BISansNEXT" panose="02000503040000020004" pitchFamily="50" charset="0"/>
                  <a:ea typeface="+mn-ea"/>
                  <a:cs typeface="+mn-cs"/>
                </a:rPr>
                <a:t>1</a:t>
              </a:r>
              <a:endParaRPr kumimoji="0" lang="nl-NL" sz="1600" b="1" i="0" u="none" strike="noStrike" kern="1200" cap="none" spc="0" normalizeH="0" baseline="0" noProof="0">
                <a:ln>
                  <a:noFill/>
                </a:ln>
                <a:solidFill>
                  <a:srgbClr val="2B333A"/>
                </a:solidFill>
                <a:effectLst/>
                <a:uLnTx/>
                <a:uFillTx/>
                <a:latin typeface="BISansNEXT" panose="02000503040000020004"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2B333A"/>
                  </a:solidFill>
                  <a:effectLst/>
                  <a:uLnTx/>
                  <a:uFillTx/>
                  <a:latin typeface="BISansNEXT" panose="02000503040000020004" pitchFamily="50" charset="0"/>
                  <a:ea typeface="+mn-ea"/>
                  <a:cs typeface="+mn-cs"/>
                </a:rPr>
                <a:t>0-94% in IPF</a:t>
              </a:r>
            </a:p>
          </p:txBody>
        </p:sp>
        <p:cxnSp>
          <p:nvCxnSpPr>
            <p:cNvPr id="54" name="Rechte verbindingslijn 53">
              <a:extLst>
                <a:ext uri="{FF2B5EF4-FFF2-40B4-BE49-F238E27FC236}">
                  <a16:creationId xmlns:a16="http://schemas.microsoft.com/office/drawing/2014/main" id="{0668EC12-0BFC-407F-A49D-639AA207CA60}"/>
                </a:ext>
              </a:extLst>
            </p:cNvPr>
            <p:cNvCxnSpPr>
              <a:cxnSpLocks/>
            </p:cNvCxnSpPr>
            <p:nvPr/>
          </p:nvCxnSpPr>
          <p:spPr>
            <a:xfrm>
              <a:off x="8249702" y="2163280"/>
              <a:ext cx="1405927"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 name="Ovaal 54">
              <a:extLst>
                <a:ext uri="{FF2B5EF4-FFF2-40B4-BE49-F238E27FC236}">
                  <a16:creationId xmlns:a16="http://schemas.microsoft.com/office/drawing/2014/main" id="{A875D30C-2C58-485C-BE19-D4F1FD44AA15}"/>
                </a:ext>
              </a:extLst>
            </p:cNvPr>
            <p:cNvSpPr/>
            <p:nvPr/>
          </p:nvSpPr>
          <p:spPr>
            <a:xfrm>
              <a:off x="8101930" y="2055791"/>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0079B3EB-FDA1-242C-2408-EB5CECFEF7D9}"/>
              </a:ext>
            </a:extLst>
          </p:cNvPr>
          <p:cNvPicPr>
            <a:picLocks noChangeAspect="1"/>
          </p:cNvPicPr>
          <p:nvPr/>
        </p:nvPicPr>
        <p:blipFill>
          <a:blip r:embed="rId6"/>
          <a:stretch>
            <a:fillRect/>
          </a:stretch>
        </p:blipFill>
        <p:spPr>
          <a:xfrm>
            <a:off x="10878082" y="6247154"/>
            <a:ext cx="1493649" cy="231668"/>
          </a:xfrm>
          <a:prstGeom prst="rect">
            <a:avLst/>
          </a:prstGeom>
        </p:spPr>
      </p:pic>
    </p:spTree>
    <p:extLst>
      <p:ext uri="{BB962C8B-B14F-4D97-AF65-F5344CB8AC3E}">
        <p14:creationId xmlns:p14="http://schemas.microsoft.com/office/powerpoint/2010/main" val="184109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righ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A73930-1F71-446D-A752-9AA33358208A}"/>
              </a:ext>
            </a:extLst>
          </p:cNvPr>
          <p:cNvSpPr>
            <a:spLocks noGrp="1"/>
          </p:cNvSpPr>
          <p:nvPr>
            <p:ph type="ctrTitle"/>
          </p:nvPr>
        </p:nvSpPr>
        <p:spPr>
          <a:xfrm>
            <a:off x="2576286" y="1216119"/>
            <a:ext cx="9153229" cy="2387600"/>
          </a:xfrm>
        </p:spPr>
        <p:txBody>
          <a:bodyPr>
            <a:normAutofit/>
          </a:bodyPr>
          <a:lstStyle/>
          <a:p>
            <a:pPr>
              <a:lnSpc>
                <a:spcPct val="100000"/>
              </a:lnSpc>
            </a:pPr>
            <a:r>
              <a:rPr lang="en-US" sz="1600" i="1" dirty="0">
                <a:solidFill>
                  <a:schemeClr val="bg1">
                    <a:alpha val="75000"/>
                  </a:schemeClr>
                </a:solidFill>
              </a:rPr>
              <a:t>Common pathogenic pathways to fibrosis are shared among different types of ILD</a:t>
            </a:r>
            <a:r>
              <a:rPr lang="en-US" sz="1600" i="1" baseline="30000" dirty="0">
                <a:solidFill>
                  <a:schemeClr val="bg1">
                    <a:alpha val="75000"/>
                  </a:schemeClr>
                </a:solidFill>
              </a:rPr>
              <a:t>1,2</a:t>
            </a:r>
            <a:br>
              <a:rPr lang="en-US" sz="1800" i="1" dirty="0">
                <a:solidFill>
                  <a:schemeClr val="bg1">
                    <a:alpha val="75000"/>
                  </a:schemeClr>
                </a:solidFill>
              </a:rPr>
            </a:br>
            <a:endParaRPr lang="nl-NL" sz="1800" i="1" dirty="0">
              <a:solidFill>
                <a:schemeClr val="bg1">
                  <a:alpha val="75000"/>
                </a:schemeClr>
              </a:solidFill>
            </a:endParaRPr>
          </a:p>
        </p:txBody>
      </p:sp>
      <p:sp>
        <p:nvSpPr>
          <p:cNvPr id="10" name="Ondertitel 9">
            <a:extLst>
              <a:ext uri="{FF2B5EF4-FFF2-40B4-BE49-F238E27FC236}">
                <a16:creationId xmlns:a16="http://schemas.microsoft.com/office/drawing/2014/main" id="{37FD2A21-84AA-4A4D-9B64-CF9D9106E059}"/>
              </a:ext>
            </a:extLst>
          </p:cNvPr>
          <p:cNvSpPr>
            <a:spLocks noGrp="1"/>
          </p:cNvSpPr>
          <p:nvPr>
            <p:ph type="subTitle" idx="1"/>
          </p:nvPr>
        </p:nvSpPr>
        <p:spPr>
          <a:xfrm>
            <a:off x="838200" y="3929063"/>
            <a:ext cx="10515600" cy="1122362"/>
          </a:xfrm>
        </p:spPr>
        <p:txBody>
          <a:bodyPr>
            <a:normAutofit/>
          </a:bodyPr>
          <a:lstStyle/>
          <a:p>
            <a:r>
              <a:rPr lang="nl-NL" dirty="0" err="1"/>
              <a:t>Pathogenesis</a:t>
            </a:r>
            <a:r>
              <a:rPr lang="nl-NL" dirty="0"/>
              <a:t> of </a:t>
            </a:r>
            <a:r>
              <a:rPr lang="nl-NL" dirty="0" err="1"/>
              <a:t>pulmonary</a:t>
            </a:r>
            <a:r>
              <a:rPr lang="nl-NL" dirty="0"/>
              <a:t> </a:t>
            </a:r>
            <a:br>
              <a:rPr lang="nl-NL" dirty="0"/>
            </a:br>
            <a:r>
              <a:rPr lang="nl-NL" dirty="0"/>
              <a:t>fibrosis</a:t>
            </a:r>
          </a:p>
        </p:txBody>
      </p:sp>
      <p:sp>
        <p:nvSpPr>
          <p:cNvPr id="6" name="Text Placeholder 10">
            <a:extLst>
              <a:ext uri="{FF2B5EF4-FFF2-40B4-BE49-F238E27FC236}">
                <a16:creationId xmlns:a16="http://schemas.microsoft.com/office/drawing/2014/main" id="{7DB02683-170C-4F3E-8451-6A41C704339F}"/>
              </a:ext>
            </a:extLst>
          </p:cNvPr>
          <p:cNvSpPr txBox="1">
            <a:spLocks/>
          </p:cNvSpPr>
          <p:nvPr/>
        </p:nvSpPr>
        <p:spPr>
          <a:xfrm>
            <a:off x="180000" y="599041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Wijsenbeek</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Cottin</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V. Spectrum of fibrotic lung diseases. N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Engl</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J Med. 2020;383(10):958-68; 2. Kolb M,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Vašáková</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The natural history of progressive fibrosing interstitial lung diseases. Respir Res. 2019;20(1):57.</a:t>
            </a:r>
          </a:p>
        </p:txBody>
      </p:sp>
      <p:sp>
        <p:nvSpPr>
          <p:cNvPr id="7" name="Text Placeholder 8">
            <a:extLst>
              <a:ext uri="{FF2B5EF4-FFF2-40B4-BE49-F238E27FC236}">
                <a16:creationId xmlns:a16="http://schemas.microsoft.com/office/drawing/2014/main" id="{0C063F0A-1269-4767-A9D5-D89601A643A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D0</a:t>
            </a:r>
          </a:p>
        </p:txBody>
      </p:sp>
      <p:pic>
        <p:nvPicPr>
          <p:cNvPr id="4" name="Picture 3">
            <a:extLst>
              <a:ext uri="{FF2B5EF4-FFF2-40B4-BE49-F238E27FC236}">
                <a16:creationId xmlns:a16="http://schemas.microsoft.com/office/drawing/2014/main" id="{E5D5EAA9-00BB-80BE-20FC-78F78EF17558}"/>
              </a:ext>
            </a:extLst>
          </p:cNvPr>
          <p:cNvPicPr>
            <a:picLocks noChangeAspect="1"/>
          </p:cNvPicPr>
          <p:nvPr/>
        </p:nvPicPr>
        <p:blipFill>
          <a:blip r:embed="rId2"/>
          <a:stretch>
            <a:fillRect/>
          </a:stretch>
        </p:blipFill>
        <p:spPr>
          <a:xfrm>
            <a:off x="10778425" y="6610350"/>
            <a:ext cx="1493649" cy="231668"/>
          </a:xfrm>
          <a:prstGeom prst="rect">
            <a:avLst/>
          </a:prstGeom>
        </p:spPr>
      </p:pic>
    </p:spTree>
    <p:extLst>
      <p:ext uri="{BB962C8B-B14F-4D97-AF65-F5344CB8AC3E}">
        <p14:creationId xmlns:p14="http://schemas.microsoft.com/office/powerpoint/2010/main" val="2681386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65EF96DC-0875-7E48-B353-995053E540E3}"/>
              </a:ext>
            </a:extLst>
          </p:cNvPr>
          <p:cNvSpPr>
            <a:spLocks noGrp="1"/>
          </p:cNvSpPr>
          <p:nvPr>
            <p:ph type="body" sz="quarter" idx="17"/>
          </p:nvPr>
        </p:nvSpPr>
        <p:spPr/>
        <p:txBody>
          <a:bodyPr/>
          <a:lstStyle/>
          <a:p>
            <a:r>
              <a:rPr lang="nl-NL" dirty="0"/>
              <a:t>D1</a:t>
            </a:r>
            <a:endParaRPr lang="en-NL" dirty="0"/>
          </a:p>
        </p:txBody>
      </p:sp>
      <p:sp>
        <p:nvSpPr>
          <p:cNvPr id="39" name="Rectangle 2">
            <a:extLst>
              <a:ext uri="{FF2B5EF4-FFF2-40B4-BE49-F238E27FC236}">
                <a16:creationId xmlns:a16="http://schemas.microsoft.com/office/drawing/2014/main" id="{0818D2E8-C0BF-43BF-9C7C-6867789E2737}"/>
              </a:ext>
            </a:extLst>
          </p:cNvPr>
          <p:cNvSpPr/>
          <p:nvPr/>
        </p:nvSpPr>
        <p:spPr>
          <a:xfrm>
            <a:off x="10986603"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11" name="Tijdelijke aanduiding voor tekst 10">
            <a:extLst>
              <a:ext uri="{FF2B5EF4-FFF2-40B4-BE49-F238E27FC236}">
                <a16:creationId xmlns:a16="http://schemas.microsoft.com/office/drawing/2014/main" id="{49FD9A57-61F6-413D-9AF5-CC77406F7842}"/>
              </a:ext>
            </a:extLst>
          </p:cNvPr>
          <p:cNvSpPr>
            <a:spLocks noGrp="1"/>
          </p:cNvSpPr>
          <p:nvPr>
            <p:ph type="body" sz="quarter" idx="13"/>
          </p:nvPr>
        </p:nvSpPr>
        <p:spPr>
          <a:xfrm>
            <a:off x="180000" y="5858890"/>
            <a:ext cx="3460079" cy="619932"/>
          </a:xfrm>
        </p:spPr>
        <p:txBody>
          <a:bodyPr/>
          <a:lstStyle/>
          <a:p>
            <a:r>
              <a:rPr lang="nl-NL" dirty="0">
                <a:latin typeface="BISansNEXT" panose="02000503040000020004"/>
              </a:rPr>
              <a:t>1. </a:t>
            </a:r>
            <a:r>
              <a:rPr lang="nl-NL" dirty="0" err="1">
                <a:latin typeface="BISansNEXT" panose="02000503040000020004"/>
              </a:rPr>
              <a:t>Wijsenbeek</a:t>
            </a:r>
            <a:r>
              <a:rPr lang="nl-NL" dirty="0">
                <a:latin typeface="BISansNEXT" panose="02000503040000020004"/>
              </a:rPr>
              <a:t> M, </a:t>
            </a:r>
            <a:r>
              <a:rPr lang="nl-NL" dirty="0" err="1">
                <a:latin typeface="BISansNEXT" panose="02000503040000020004"/>
              </a:rPr>
              <a:t>Cottin</a:t>
            </a:r>
            <a:r>
              <a:rPr lang="nl-NL" dirty="0">
                <a:latin typeface="BISansNEXT" panose="02000503040000020004"/>
              </a:rPr>
              <a:t> V. Spectrum of </a:t>
            </a:r>
            <a:r>
              <a:rPr lang="nl-NL" dirty="0" err="1">
                <a:latin typeface="BISansNEXT" panose="02000503040000020004"/>
              </a:rPr>
              <a:t>fibrotic</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N </a:t>
            </a:r>
            <a:r>
              <a:rPr lang="nl-NL" dirty="0" err="1">
                <a:latin typeface="BISansNEXT" panose="02000503040000020004"/>
              </a:rPr>
              <a:t>Engl</a:t>
            </a:r>
            <a:r>
              <a:rPr lang="nl-NL" dirty="0">
                <a:latin typeface="BISansNEXT" panose="02000503040000020004"/>
              </a:rPr>
              <a:t> J </a:t>
            </a:r>
            <a:r>
              <a:rPr lang="nl-NL" dirty="0" err="1">
                <a:latin typeface="BISansNEXT" panose="02000503040000020004"/>
              </a:rPr>
              <a:t>Med</a:t>
            </a:r>
            <a:r>
              <a:rPr lang="nl-NL" dirty="0">
                <a:latin typeface="BISansNEXT" panose="02000503040000020004"/>
              </a:rPr>
              <a:t>. 2020;383(10):958-68; 2. </a:t>
            </a:r>
            <a:r>
              <a:rPr lang="nl-NL" dirty="0" err="1">
                <a:solidFill>
                  <a:srgbClr val="313537"/>
                </a:solidFill>
                <a:latin typeface="BISansNEXT" panose="02000503040000020004"/>
              </a:rPr>
              <a:t>Wynn</a:t>
            </a:r>
            <a:r>
              <a:rPr lang="nl-NL" dirty="0">
                <a:solidFill>
                  <a:srgbClr val="313537"/>
                </a:solidFill>
                <a:latin typeface="BISansNEXT" panose="02000503040000020004"/>
              </a:rPr>
              <a:t> TA, et al. Cellular </a:t>
            </a:r>
            <a:r>
              <a:rPr lang="nl-NL" dirty="0" err="1">
                <a:solidFill>
                  <a:srgbClr val="313537"/>
                </a:solidFill>
                <a:latin typeface="BISansNEXT" panose="02000503040000020004"/>
              </a:rPr>
              <a:t>and</a:t>
            </a:r>
            <a:r>
              <a:rPr lang="nl-NL" dirty="0">
                <a:solidFill>
                  <a:srgbClr val="313537"/>
                </a:solidFill>
                <a:latin typeface="BISansNEXT" panose="02000503040000020004"/>
              </a:rPr>
              <a:t> </a:t>
            </a:r>
            <a:r>
              <a:rPr lang="nl-NL" dirty="0" err="1">
                <a:solidFill>
                  <a:srgbClr val="313537"/>
                </a:solidFill>
                <a:latin typeface="BISansNEXT" panose="02000503040000020004"/>
              </a:rPr>
              <a:t>molecular</a:t>
            </a:r>
            <a:r>
              <a:rPr lang="nl-NL" dirty="0">
                <a:solidFill>
                  <a:srgbClr val="313537"/>
                </a:solidFill>
                <a:latin typeface="BISansNEXT" panose="02000503040000020004"/>
              </a:rPr>
              <a:t> </a:t>
            </a:r>
            <a:r>
              <a:rPr lang="nl-NL" dirty="0" err="1">
                <a:solidFill>
                  <a:srgbClr val="313537"/>
                </a:solidFill>
                <a:latin typeface="BISansNEXT" panose="02000503040000020004"/>
              </a:rPr>
              <a:t>mechanisms</a:t>
            </a:r>
            <a:r>
              <a:rPr lang="nl-NL" dirty="0">
                <a:solidFill>
                  <a:srgbClr val="313537"/>
                </a:solidFill>
                <a:latin typeface="BISansNEXT" panose="02000503040000020004"/>
              </a:rPr>
              <a:t> of fibrosis. J </a:t>
            </a:r>
            <a:r>
              <a:rPr lang="nl-NL" dirty="0" err="1">
                <a:solidFill>
                  <a:srgbClr val="313537"/>
                </a:solidFill>
                <a:latin typeface="BISansNEXT" panose="02000503040000020004"/>
              </a:rPr>
              <a:t>Pathol</a:t>
            </a:r>
            <a:r>
              <a:rPr lang="nl-NL" dirty="0">
                <a:solidFill>
                  <a:srgbClr val="313537"/>
                </a:solidFill>
                <a:latin typeface="BISansNEXT" panose="02000503040000020004"/>
              </a:rPr>
              <a:t> 2008;214(2):199–210; </a:t>
            </a:r>
            <a:r>
              <a:rPr lang="nl-NL" dirty="0">
                <a:latin typeface="BISansNEXT" panose="02000503040000020004"/>
              </a:rPr>
              <a:t>3. Wells AU, </a:t>
            </a:r>
            <a:r>
              <a:rPr lang="nl-NL" dirty="0" err="1">
                <a:latin typeface="BISansNEXT" panose="02000503040000020004"/>
              </a:rPr>
              <a:t>Denton</a:t>
            </a:r>
            <a:r>
              <a:rPr lang="nl-NL" dirty="0">
                <a:latin typeface="BISansNEXT" panose="02000503040000020004"/>
              </a:rPr>
              <a:t> CP.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in </a:t>
            </a:r>
            <a:r>
              <a:rPr lang="nl-NL" dirty="0" err="1">
                <a:latin typeface="BISansNEXT" panose="02000503040000020004"/>
              </a:rPr>
              <a:t>connective</a:t>
            </a:r>
            <a:r>
              <a:rPr lang="nl-NL" dirty="0">
                <a:latin typeface="BISansNEXT" panose="02000503040000020004"/>
              </a:rPr>
              <a:t> tissue </a:t>
            </a:r>
            <a:r>
              <a:rPr lang="nl-NL" dirty="0" err="1">
                <a:latin typeface="BISansNEXT" panose="02000503040000020004"/>
              </a:rPr>
              <a:t>disease</a:t>
            </a:r>
            <a:r>
              <a:rPr lang="nl-NL" dirty="0">
                <a:latin typeface="BISansNEXT" panose="02000503040000020004"/>
              </a:rPr>
              <a:t>--</a:t>
            </a:r>
            <a:r>
              <a:rPr lang="nl-NL" dirty="0" err="1">
                <a:latin typeface="BISansNEXT" panose="02000503040000020004"/>
              </a:rPr>
              <a:t>mechanisms</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management. Nat </a:t>
            </a:r>
            <a:r>
              <a:rPr lang="nl-NL" dirty="0" err="1">
                <a:latin typeface="BISansNEXT" panose="02000503040000020004"/>
              </a:rPr>
              <a:t>Rev</a:t>
            </a:r>
            <a:r>
              <a:rPr lang="nl-NL" dirty="0">
                <a:latin typeface="BISansNEXT" panose="02000503040000020004"/>
              </a:rPr>
              <a:t> </a:t>
            </a:r>
            <a:r>
              <a:rPr lang="nl-NL" dirty="0" err="1">
                <a:latin typeface="BISansNEXT" panose="02000503040000020004"/>
              </a:rPr>
              <a:t>Rheumatol</a:t>
            </a:r>
            <a:r>
              <a:rPr lang="nl-NL" dirty="0">
                <a:latin typeface="BISansNEXT" panose="02000503040000020004"/>
              </a:rPr>
              <a:t>. 2014;10(12):728-39; 4. </a:t>
            </a:r>
            <a:r>
              <a:rPr lang="nl-NL" dirty="0" err="1">
                <a:latin typeface="BISansNEXT" panose="02000503040000020004"/>
              </a:rPr>
              <a:t>Glassberg</a:t>
            </a:r>
            <a:r>
              <a:rPr lang="nl-NL" dirty="0">
                <a:latin typeface="BISansNEXT" panose="02000503040000020004"/>
              </a:rPr>
              <a:t> MK. </a:t>
            </a:r>
            <a:r>
              <a:rPr lang="nl-NL" dirty="0" err="1">
                <a:latin typeface="BISansNEXT" panose="02000503040000020004"/>
              </a:rPr>
              <a:t>Overview</a:t>
            </a:r>
            <a:r>
              <a:rPr lang="nl-NL" dirty="0">
                <a:latin typeface="BISansNEXT" panose="02000503040000020004"/>
              </a:rPr>
              <a:t> of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evidence-based</a:t>
            </a:r>
            <a:r>
              <a:rPr lang="nl-NL" dirty="0">
                <a:latin typeface="BISansNEXT" panose="02000503040000020004"/>
              </a:rPr>
              <a:t> </a:t>
            </a:r>
            <a:r>
              <a:rPr lang="nl-NL" dirty="0" err="1">
                <a:latin typeface="BISansNEXT" panose="02000503040000020004"/>
              </a:rPr>
              <a:t>guidelines</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recent </a:t>
            </a:r>
            <a:r>
              <a:rPr lang="nl-NL" dirty="0" err="1">
                <a:latin typeface="BISansNEXT" panose="02000503040000020004"/>
              </a:rPr>
              <a:t>developments</a:t>
            </a:r>
            <a:r>
              <a:rPr lang="nl-NL" dirty="0">
                <a:latin typeface="BISansNEXT" panose="02000503040000020004"/>
              </a:rPr>
              <a:t> in </a:t>
            </a:r>
            <a:r>
              <a:rPr lang="nl-NL" dirty="0" err="1">
                <a:latin typeface="BISansNEXT" panose="02000503040000020004"/>
              </a:rPr>
              <a:t>the</a:t>
            </a:r>
            <a:r>
              <a:rPr lang="nl-NL" dirty="0">
                <a:latin typeface="BISansNEXT" panose="02000503040000020004"/>
              </a:rPr>
              <a:t> treatment landscape. Am J </a:t>
            </a:r>
            <a:r>
              <a:rPr lang="nl-NL" dirty="0" err="1">
                <a:latin typeface="BISansNEXT" panose="02000503040000020004"/>
              </a:rPr>
              <a:t>Manag</a:t>
            </a:r>
            <a:r>
              <a:rPr lang="nl-NL" dirty="0">
                <a:latin typeface="BISansNEXT" panose="02000503040000020004"/>
              </a:rPr>
              <a:t> Care. 2019;25(11 </a:t>
            </a:r>
            <a:r>
              <a:rPr lang="nl-NL" dirty="0" err="1">
                <a:latin typeface="BISansNEXT" panose="02000503040000020004"/>
              </a:rPr>
              <a:t>Suppl</a:t>
            </a:r>
            <a:r>
              <a:rPr lang="nl-NL" dirty="0">
                <a:latin typeface="BISansNEXT" panose="02000503040000020004"/>
              </a:rPr>
              <a:t>):S195-s203.</a:t>
            </a:r>
          </a:p>
        </p:txBody>
      </p:sp>
      <p:sp>
        <p:nvSpPr>
          <p:cNvPr id="37" name="Titel 6">
            <a:extLst>
              <a:ext uri="{FF2B5EF4-FFF2-40B4-BE49-F238E27FC236}">
                <a16:creationId xmlns:a16="http://schemas.microsoft.com/office/drawing/2014/main" id="{22582D58-D9E7-43C0-8B54-79C147844D25}"/>
              </a:ext>
            </a:extLst>
          </p:cNvPr>
          <p:cNvSpPr txBox="1">
            <a:spLocks/>
          </p:cNvSpPr>
          <p:nvPr/>
        </p:nvSpPr>
        <p:spPr>
          <a:xfrm>
            <a:off x="838200" y="136525"/>
            <a:ext cx="3037114" cy="146832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1E55"/>
                </a:solidFill>
                <a:effectLst/>
                <a:uLnTx/>
                <a:uFillTx/>
                <a:latin typeface="BISansNEXT" panose="02000503040000020004" pitchFamily="2" charset="0"/>
                <a:ea typeface="+mj-ea"/>
                <a:cs typeface="+mj-cs"/>
              </a:rPr>
              <a:t>Development of </a:t>
            </a:r>
            <a:r>
              <a:rPr kumimoji="0" lang="nl-NL" sz="2000" b="1" i="0" u="none" strike="noStrike" kern="1200" cap="none" spc="0" normalizeH="0" baseline="0" noProof="0" dirty="0" err="1">
                <a:ln>
                  <a:noFill/>
                </a:ln>
                <a:solidFill>
                  <a:srgbClr val="001E55"/>
                </a:solidFill>
                <a:effectLst/>
                <a:uLnTx/>
                <a:uFillTx/>
                <a:latin typeface="BISansNEXT" panose="02000503040000020004" pitchFamily="2" charset="0"/>
                <a:ea typeface="+mj-ea"/>
                <a:cs typeface="+mj-cs"/>
              </a:rPr>
              <a:t>pulmonary</a:t>
            </a:r>
            <a:r>
              <a:rPr kumimoji="0" lang="nl-NL" sz="2000" b="1" i="0" u="none" strike="noStrike" kern="1200" cap="none" spc="0" normalizeH="0" baseline="0" noProof="0" dirty="0">
                <a:ln>
                  <a:noFill/>
                </a:ln>
                <a:solidFill>
                  <a:srgbClr val="001E55"/>
                </a:solidFill>
                <a:effectLst/>
                <a:uLnTx/>
                <a:uFillTx/>
                <a:latin typeface="BISansNEXT" panose="02000503040000020004" pitchFamily="2" charset="0"/>
                <a:ea typeface="+mj-ea"/>
                <a:cs typeface="+mj-cs"/>
              </a:rPr>
              <a:t> fibrosis</a:t>
            </a:r>
            <a:endParaRPr kumimoji="0" lang="nl-NL" sz="2000" b="1" i="0" u="none" strike="noStrike" kern="1200" cap="none" spc="0" normalizeH="0" baseline="30000" noProof="0" dirty="0">
              <a:ln>
                <a:noFill/>
              </a:ln>
              <a:solidFill>
                <a:srgbClr val="001E55"/>
              </a:solidFill>
              <a:effectLst/>
              <a:uLnTx/>
              <a:uFillTx/>
              <a:latin typeface="BISansNEXT" panose="02000503040000020004" pitchFamily="2" charset="0"/>
              <a:ea typeface="+mj-ea"/>
              <a:cs typeface="+mj-cs"/>
            </a:endParaRPr>
          </a:p>
        </p:txBody>
      </p:sp>
      <p:sp>
        <p:nvSpPr>
          <p:cNvPr id="41" name="Tijdelijke aanduiding voor inhoud 1">
            <a:extLst>
              <a:ext uri="{FF2B5EF4-FFF2-40B4-BE49-F238E27FC236}">
                <a16:creationId xmlns:a16="http://schemas.microsoft.com/office/drawing/2014/main" id="{02BC68DB-A44B-4EBD-A6A4-43AD31CB46A1}"/>
              </a:ext>
            </a:extLst>
          </p:cNvPr>
          <p:cNvSpPr txBox="1">
            <a:spLocks/>
          </p:cNvSpPr>
          <p:nvPr/>
        </p:nvSpPr>
        <p:spPr>
          <a:xfrm>
            <a:off x="602965" y="1577977"/>
            <a:ext cx="3037114" cy="47248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Pulmonary</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fibrosis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may</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be</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idiopathic</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or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seen</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in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the</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context of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systemic</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diseases</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allergic</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reactions</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or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chronic</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inflammation</a:t>
            </a:r>
            <a:r>
              <a:rPr kumimoji="0" lang="nl-NL" sz="1400" b="0"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rPr>
              <a:t>1,2</a:t>
            </a: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Inflammation and </a:t>
            </a:r>
            <a:r>
              <a:rPr kumimoji="0" lang="de-DE"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fibrosis</a:t>
            </a:r>
            <a:r>
              <a:rPr kumimoji="0" lang="de-DE"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de-DE"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can</a:t>
            </a:r>
            <a:r>
              <a:rPr kumimoji="0" lang="de-DE"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br>
              <a:rPr kumimoji="0" lang="de-DE"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br>
            <a:r>
              <a:rPr kumimoji="0" lang="de-DE"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co-exist</a:t>
            </a:r>
            <a:r>
              <a:rPr kumimoji="0" lang="de-DE" sz="1400" b="0"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rPr>
              <a:t>3</a:t>
            </a: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p:txBody>
      </p:sp>
      <p:grpSp>
        <p:nvGrpSpPr>
          <p:cNvPr id="43" name="Groep 42">
            <a:extLst>
              <a:ext uri="{FF2B5EF4-FFF2-40B4-BE49-F238E27FC236}">
                <a16:creationId xmlns:a16="http://schemas.microsoft.com/office/drawing/2014/main" id="{74EB6CAE-BB2B-4686-98E0-ACD03E638D01}"/>
              </a:ext>
            </a:extLst>
          </p:cNvPr>
          <p:cNvGrpSpPr/>
          <p:nvPr/>
        </p:nvGrpSpPr>
        <p:grpSpPr>
          <a:xfrm>
            <a:off x="7078319" y="675712"/>
            <a:ext cx="4725493" cy="2720694"/>
            <a:chOff x="6522715" y="976405"/>
            <a:chExt cx="4725493" cy="2720694"/>
          </a:xfrm>
        </p:grpSpPr>
        <p:sp>
          <p:nvSpPr>
            <p:cNvPr id="46" name="Tekstvak 45">
              <a:extLst>
                <a:ext uri="{FF2B5EF4-FFF2-40B4-BE49-F238E27FC236}">
                  <a16:creationId xmlns:a16="http://schemas.microsoft.com/office/drawing/2014/main" id="{303D49F6-199A-44BC-8958-CA2FC6C89A3D}"/>
                </a:ext>
              </a:extLst>
            </p:cNvPr>
            <p:cNvSpPr txBox="1"/>
            <p:nvPr/>
          </p:nvSpPr>
          <p:spPr>
            <a:xfrm>
              <a:off x="9930786" y="3389322"/>
              <a:ext cx="13174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 Sans" pitchFamily="2" charset="77"/>
                  <a:ea typeface="+mn-ea"/>
                  <a:cs typeface="+mn-cs"/>
                </a:rPr>
                <a:t>Alveoli</a:t>
              </a:r>
            </a:p>
          </p:txBody>
        </p:sp>
        <p:pic>
          <p:nvPicPr>
            <p:cNvPr id="47" name="Afbeelding 46">
              <a:extLst>
                <a:ext uri="{FF2B5EF4-FFF2-40B4-BE49-F238E27FC236}">
                  <a16:creationId xmlns:a16="http://schemas.microsoft.com/office/drawing/2014/main" id="{429484A9-BB5C-461D-9855-438BF30D2CA9}"/>
                </a:ext>
              </a:extLst>
            </p:cNvPr>
            <p:cNvPicPr>
              <a:picLocks noChangeAspect="1"/>
            </p:cNvPicPr>
            <p:nvPr/>
          </p:nvPicPr>
          <p:blipFill>
            <a:blip r:embed="rId3"/>
            <a:stretch>
              <a:fillRect/>
            </a:stretch>
          </p:blipFill>
          <p:spPr>
            <a:xfrm>
              <a:off x="8452146" y="1094831"/>
              <a:ext cx="2430818" cy="2340309"/>
            </a:xfrm>
            <a:prstGeom prst="rect">
              <a:avLst/>
            </a:prstGeom>
          </p:spPr>
        </p:pic>
        <p:sp>
          <p:nvSpPr>
            <p:cNvPr id="48" name="Tekstvak 47">
              <a:extLst>
                <a:ext uri="{FF2B5EF4-FFF2-40B4-BE49-F238E27FC236}">
                  <a16:creationId xmlns:a16="http://schemas.microsoft.com/office/drawing/2014/main" id="{AB3FB97E-7E19-4A53-9FAF-87E3AE3544F0}"/>
                </a:ext>
              </a:extLst>
            </p:cNvPr>
            <p:cNvSpPr txBox="1"/>
            <p:nvPr/>
          </p:nvSpPr>
          <p:spPr>
            <a:xfrm>
              <a:off x="6522715" y="976405"/>
              <a:ext cx="187518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err="1">
                  <a:ln>
                    <a:noFill/>
                  </a:ln>
                  <a:solidFill>
                    <a:srgbClr val="2B333A"/>
                  </a:solidFill>
                  <a:effectLst/>
                  <a:uLnTx/>
                  <a:uFillTx/>
                  <a:latin typeface="BI Sans" pitchFamily="2" charset="77"/>
                  <a:ea typeface="+mn-ea"/>
                  <a:cs typeface="+mn-cs"/>
                </a:rPr>
                <a:t>Normal</a:t>
              </a:r>
              <a:r>
                <a:rPr kumimoji="0" lang="nl-NL" sz="1400" b="1" i="0" u="none" strike="noStrike" kern="1200" cap="none" spc="0" normalizeH="0" baseline="0" noProof="0">
                  <a:ln>
                    <a:noFill/>
                  </a:ln>
                  <a:solidFill>
                    <a:srgbClr val="2B333A"/>
                  </a:solidFill>
                  <a:effectLst/>
                  <a:uLnTx/>
                  <a:uFillTx/>
                  <a:latin typeface="BI Sans" pitchFamily="2" charset="77"/>
                  <a:ea typeface="+mn-ea"/>
                  <a:cs typeface="+mn-cs"/>
                </a:rPr>
                <a:t> lungs</a:t>
              </a:r>
              <a:r>
                <a:rPr kumimoji="0" lang="nl-NL" sz="1400" b="1" i="0" u="none" strike="noStrike" kern="1200" cap="none" spc="0" normalizeH="0" baseline="30000" noProof="0">
                  <a:ln>
                    <a:noFill/>
                  </a:ln>
                  <a:solidFill>
                    <a:srgbClr val="2B333A"/>
                  </a:solidFill>
                  <a:effectLst/>
                  <a:uLnTx/>
                  <a:uFillTx/>
                  <a:latin typeface="BI Sans" pitchFamily="2" charset="77"/>
                  <a:ea typeface="+mn-ea"/>
                  <a:cs typeface="+mn-cs"/>
                </a:rPr>
                <a:t>4</a:t>
              </a:r>
              <a:endParaRPr kumimoji="0" lang="nl-NL" sz="1400" b="1" i="0" u="none" strike="noStrike" kern="1200" cap="none" spc="0" normalizeH="0" baseline="0" noProof="0">
                <a:ln>
                  <a:noFill/>
                </a:ln>
                <a:solidFill>
                  <a:srgbClr val="2B333A"/>
                </a:solidFill>
                <a:effectLst/>
                <a:uLnTx/>
                <a:uFillTx/>
                <a:latin typeface="BI Sans" pitchFamily="2" charset="77"/>
                <a:ea typeface="+mn-ea"/>
                <a:cs typeface="+mn-cs"/>
              </a:endParaRPr>
            </a:p>
          </p:txBody>
        </p:sp>
        <p:sp>
          <p:nvSpPr>
            <p:cNvPr id="49" name="Tekstvak 48">
              <a:extLst>
                <a:ext uri="{FF2B5EF4-FFF2-40B4-BE49-F238E27FC236}">
                  <a16:creationId xmlns:a16="http://schemas.microsoft.com/office/drawing/2014/main" id="{E3F6487C-6007-4BD7-B483-A888C2DBE71B}"/>
                </a:ext>
              </a:extLst>
            </p:cNvPr>
            <p:cNvSpPr txBox="1"/>
            <p:nvPr/>
          </p:nvSpPr>
          <p:spPr>
            <a:xfrm>
              <a:off x="7455446" y="1269691"/>
              <a:ext cx="1153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SansNEXT" panose="02000503040000020004" pitchFamily="2" charset="0"/>
                  <a:ea typeface="+mn-ea"/>
                  <a:cs typeface="+mn-cs"/>
                </a:rPr>
                <a:t>Bronchioles </a:t>
              </a:r>
            </a:p>
          </p:txBody>
        </p:sp>
        <p:sp>
          <p:nvSpPr>
            <p:cNvPr id="31" name="Tekstvak 30">
              <a:extLst>
                <a:ext uri="{FF2B5EF4-FFF2-40B4-BE49-F238E27FC236}">
                  <a16:creationId xmlns:a16="http://schemas.microsoft.com/office/drawing/2014/main" id="{481077A6-A14A-412C-8216-E04DA4DA1B94}"/>
                </a:ext>
              </a:extLst>
            </p:cNvPr>
            <p:cNvSpPr txBox="1"/>
            <p:nvPr/>
          </p:nvSpPr>
          <p:spPr>
            <a:xfrm>
              <a:off x="7073950" y="1649008"/>
              <a:ext cx="14624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Capillary</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network</a:t>
              </a: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p:txBody>
        </p:sp>
      </p:grpSp>
      <p:grpSp>
        <p:nvGrpSpPr>
          <p:cNvPr id="50" name="Groep 49">
            <a:extLst>
              <a:ext uri="{FF2B5EF4-FFF2-40B4-BE49-F238E27FC236}">
                <a16:creationId xmlns:a16="http://schemas.microsoft.com/office/drawing/2014/main" id="{36CC54ED-EA06-480E-BCE9-D590752289F8}"/>
              </a:ext>
            </a:extLst>
          </p:cNvPr>
          <p:cNvGrpSpPr/>
          <p:nvPr/>
        </p:nvGrpSpPr>
        <p:grpSpPr>
          <a:xfrm>
            <a:off x="7235096" y="3446493"/>
            <a:ext cx="5277564" cy="2785801"/>
            <a:chOff x="3409901" y="3226977"/>
            <a:chExt cx="5277564" cy="2785801"/>
          </a:xfrm>
        </p:grpSpPr>
        <p:sp>
          <p:nvSpPr>
            <p:cNvPr id="51" name="Tekstvak 50">
              <a:extLst>
                <a:ext uri="{FF2B5EF4-FFF2-40B4-BE49-F238E27FC236}">
                  <a16:creationId xmlns:a16="http://schemas.microsoft.com/office/drawing/2014/main" id="{81890E78-D360-48D7-BFCB-C51285F00CE2}"/>
                </a:ext>
              </a:extLst>
            </p:cNvPr>
            <p:cNvSpPr txBox="1"/>
            <p:nvPr/>
          </p:nvSpPr>
          <p:spPr>
            <a:xfrm>
              <a:off x="6101921" y="5705001"/>
              <a:ext cx="25855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 Sans" pitchFamily="2" charset="77"/>
                  <a:ea typeface="+mn-ea"/>
                  <a:cs typeface="+mn-cs"/>
                </a:rPr>
                <a:t>Fibrosis</a:t>
              </a:r>
            </a:p>
          </p:txBody>
        </p:sp>
        <p:pic>
          <p:nvPicPr>
            <p:cNvPr id="52" name="Afbeelding 51">
              <a:extLst>
                <a:ext uri="{FF2B5EF4-FFF2-40B4-BE49-F238E27FC236}">
                  <a16:creationId xmlns:a16="http://schemas.microsoft.com/office/drawing/2014/main" id="{D481CCDE-6825-4514-8677-3F9CF398EEC6}"/>
                </a:ext>
              </a:extLst>
            </p:cNvPr>
            <p:cNvPicPr>
              <a:picLocks noChangeAspect="1"/>
            </p:cNvPicPr>
            <p:nvPr/>
          </p:nvPicPr>
          <p:blipFill>
            <a:blip r:embed="rId4"/>
            <a:stretch>
              <a:fillRect/>
            </a:stretch>
          </p:blipFill>
          <p:spPr>
            <a:xfrm>
              <a:off x="5206500" y="3282021"/>
              <a:ext cx="2544615" cy="2471738"/>
            </a:xfrm>
            <a:prstGeom prst="rect">
              <a:avLst/>
            </a:prstGeom>
          </p:spPr>
        </p:pic>
        <p:sp>
          <p:nvSpPr>
            <p:cNvPr id="53" name="Tekstvak 52">
              <a:extLst>
                <a:ext uri="{FF2B5EF4-FFF2-40B4-BE49-F238E27FC236}">
                  <a16:creationId xmlns:a16="http://schemas.microsoft.com/office/drawing/2014/main" id="{059712D4-BB81-4335-B4CB-2AEAC3DD1890}"/>
                </a:ext>
              </a:extLst>
            </p:cNvPr>
            <p:cNvSpPr txBox="1"/>
            <p:nvPr/>
          </p:nvSpPr>
          <p:spPr>
            <a:xfrm>
              <a:off x="3420294" y="3226977"/>
              <a:ext cx="168030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rgbClr val="2B333A"/>
                  </a:solidFill>
                  <a:effectLst/>
                  <a:uLnTx/>
                  <a:uFillTx/>
                  <a:latin typeface="BI Sans" pitchFamily="2" charset="77"/>
                  <a:ea typeface="+mn-ea"/>
                  <a:cs typeface="+mn-cs"/>
                </a:rPr>
                <a:t>Fibrosing</a:t>
              </a:r>
              <a:r>
                <a:rPr kumimoji="0" lang="nl-NL" sz="1400" b="1" i="0" u="none" strike="noStrike" kern="1200" cap="none" spc="0" normalizeH="0" baseline="0" noProof="0" dirty="0">
                  <a:ln>
                    <a:noFill/>
                  </a:ln>
                  <a:solidFill>
                    <a:srgbClr val="2B333A"/>
                  </a:solidFill>
                  <a:effectLst/>
                  <a:uLnTx/>
                  <a:uFillTx/>
                  <a:latin typeface="BI Sans" pitchFamily="2" charset="77"/>
                  <a:ea typeface="+mn-ea"/>
                  <a:cs typeface="+mn-cs"/>
                </a:rPr>
                <a:t> ILD</a:t>
              </a:r>
              <a:r>
                <a:rPr kumimoji="0" lang="nl-NL" sz="1400" b="1" i="0" u="none" strike="noStrike" kern="1200" cap="none" spc="0" normalizeH="0" baseline="30000" noProof="0" dirty="0">
                  <a:ln>
                    <a:noFill/>
                  </a:ln>
                  <a:solidFill>
                    <a:srgbClr val="2B333A"/>
                  </a:solidFill>
                  <a:effectLst/>
                  <a:uLnTx/>
                  <a:uFillTx/>
                  <a:latin typeface="BI Sans" pitchFamily="2" charset="77"/>
                  <a:ea typeface="+mn-ea"/>
                  <a:cs typeface="+mn-cs"/>
                </a:rPr>
                <a:t>4</a:t>
              </a:r>
              <a:r>
                <a:rPr kumimoji="0" lang="nl-NL" sz="1400" b="1" i="0" u="none" strike="noStrike" kern="1200" cap="none" spc="0" normalizeH="0" baseline="0" noProof="0" dirty="0">
                  <a:ln>
                    <a:noFill/>
                  </a:ln>
                  <a:solidFill>
                    <a:srgbClr val="2B333A"/>
                  </a:solidFill>
                  <a:effectLst/>
                  <a:uLnTx/>
                  <a:uFillTx/>
                  <a:latin typeface="BI Sans" pitchFamily="2" charset="77"/>
                  <a:ea typeface="+mn-ea"/>
                  <a:cs typeface="+mn-cs"/>
                </a:rPr>
                <a:t> </a:t>
              </a:r>
            </a:p>
          </p:txBody>
        </p:sp>
        <p:sp>
          <p:nvSpPr>
            <p:cNvPr id="56" name="Tekstvak 55">
              <a:extLst>
                <a:ext uri="{FF2B5EF4-FFF2-40B4-BE49-F238E27FC236}">
                  <a16:creationId xmlns:a16="http://schemas.microsoft.com/office/drawing/2014/main" id="{F21245B3-3654-483F-BE59-6D226FC1E9E3}"/>
                </a:ext>
              </a:extLst>
            </p:cNvPr>
            <p:cNvSpPr txBox="1"/>
            <p:nvPr/>
          </p:nvSpPr>
          <p:spPr>
            <a:xfrm>
              <a:off x="3752882" y="3889339"/>
              <a:ext cx="14897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err="1">
                  <a:ln>
                    <a:noFill/>
                  </a:ln>
                  <a:solidFill>
                    <a:srgbClr val="2B333A"/>
                  </a:solidFill>
                  <a:effectLst/>
                  <a:uLnTx/>
                  <a:uFillTx/>
                  <a:latin typeface="BI Sans" pitchFamily="2" charset="77"/>
                  <a:ea typeface="+mn-ea"/>
                  <a:cs typeface="+mn-cs"/>
                </a:rPr>
                <a:t>Damaged</a:t>
              </a:r>
              <a:r>
                <a:rPr kumimoji="0" lang="nl-NL" sz="1400" b="0" i="0" u="none" strike="noStrike" kern="1200" cap="none" spc="0" normalizeH="0" baseline="0" noProof="0">
                  <a:ln>
                    <a:noFill/>
                  </a:ln>
                  <a:solidFill>
                    <a:srgbClr val="2B333A"/>
                  </a:solidFill>
                  <a:effectLst/>
                  <a:uLnTx/>
                  <a:uFillTx/>
                  <a:latin typeface="BI Sans" pitchFamily="2" charset="77"/>
                  <a:ea typeface="+mn-ea"/>
                  <a:cs typeface="+mn-cs"/>
                </a:rPr>
                <a:t> alveoli</a:t>
              </a:r>
            </a:p>
          </p:txBody>
        </p:sp>
        <p:sp>
          <p:nvSpPr>
            <p:cNvPr id="32" name="Tekstvak 31">
              <a:extLst>
                <a:ext uri="{FF2B5EF4-FFF2-40B4-BE49-F238E27FC236}">
                  <a16:creationId xmlns:a16="http://schemas.microsoft.com/office/drawing/2014/main" id="{F8AFD528-6989-40BD-914A-835ADEB102BF}"/>
                </a:ext>
              </a:extLst>
            </p:cNvPr>
            <p:cNvSpPr txBox="1"/>
            <p:nvPr/>
          </p:nvSpPr>
          <p:spPr>
            <a:xfrm>
              <a:off x="3409901" y="3622219"/>
              <a:ext cx="39265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err="1">
                  <a:ln>
                    <a:noFill/>
                  </a:ln>
                  <a:solidFill>
                    <a:srgbClr val="2B333A"/>
                  </a:solidFill>
                  <a:effectLst/>
                  <a:uLnTx/>
                  <a:uFillTx/>
                  <a:latin typeface="BI Sans" pitchFamily="2" charset="77"/>
                  <a:ea typeface="+mn-ea"/>
                  <a:cs typeface="+mn-cs"/>
                </a:rPr>
                <a:t>Damaged</a:t>
              </a:r>
              <a:r>
                <a:rPr kumimoji="0" lang="nl-NL" sz="1400" b="0" i="0" u="none" strike="noStrike" kern="1200" cap="none" spc="0" normalizeH="0" baseline="0" noProof="0">
                  <a:ln>
                    <a:noFill/>
                  </a:ln>
                  <a:solidFill>
                    <a:srgbClr val="2B333A"/>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srgbClr val="2B333A"/>
                  </a:solidFill>
                  <a:effectLst/>
                  <a:uLnTx/>
                  <a:uFillTx/>
                  <a:latin typeface="BI Sans" pitchFamily="2" charset="77"/>
                  <a:ea typeface="+mn-ea"/>
                  <a:cs typeface="+mn-cs"/>
                </a:rPr>
                <a:t>bronchioles</a:t>
              </a:r>
              <a:r>
                <a:rPr kumimoji="0" lang="nl-NL" sz="1400" b="0" i="0" u="none" strike="noStrike" kern="1200" cap="none" spc="0" normalizeH="0" baseline="0" noProof="0">
                  <a:ln>
                    <a:noFill/>
                  </a:ln>
                  <a:solidFill>
                    <a:srgbClr val="2B333A"/>
                  </a:solidFill>
                  <a:effectLst/>
                  <a:uLnTx/>
                  <a:uFillTx/>
                  <a:latin typeface="BI Sans" pitchFamily="2" charset="77"/>
                  <a:ea typeface="+mn-ea"/>
                  <a:cs typeface="+mn-cs"/>
                </a:rPr>
                <a:t>  </a:t>
              </a:r>
            </a:p>
          </p:txBody>
        </p:sp>
      </p:grpSp>
      <p:sp>
        <p:nvSpPr>
          <p:cNvPr id="58" name="Rechthoek: afgeronde hoeken 14">
            <a:extLst>
              <a:ext uri="{FF2B5EF4-FFF2-40B4-BE49-F238E27FC236}">
                <a16:creationId xmlns:a16="http://schemas.microsoft.com/office/drawing/2014/main" id="{D2ED8696-1E16-4B47-AB36-577E25031CEF}"/>
              </a:ext>
            </a:extLst>
          </p:cNvPr>
          <p:cNvSpPr/>
          <p:nvPr/>
        </p:nvSpPr>
        <p:spPr>
          <a:xfrm>
            <a:off x="4186341" y="992677"/>
            <a:ext cx="2700000" cy="933982"/>
          </a:xfrm>
          <a:prstGeom prst="roundRect">
            <a:avLst>
              <a:gd name="adj" fmla="val 7067"/>
            </a:avLst>
          </a:prstGeom>
          <a:blipFill>
            <a:blip r:embed="rId5"/>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solidFill>
                <a:effectLst/>
                <a:uLnTx/>
                <a:uFillTx/>
                <a:latin typeface="BI Sans" pitchFamily="2" charset="77"/>
                <a:ea typeface="+mn-ea"/>
                <a:cs typeface="+mn-cs"/>
              </a:rPr>
              <a:t>several</a:t>
            </a:r>
            <a:r>
              <a:rPr kumimoji="0" lang="nl-NL" sz="1400" b="0" i="0" u="none" strike="noStrike" kern="1200" cap="none" spc="0" normalizeH="0" baseline="0" noProof="0" dirty="0">
                <a:ln>
                  <a:noFill/>
                </a:ln>
                <a:solidFill>
                  <a:prstClr val="black"/>
                </a:solidFill>
                <a:effectLst/>
                <a:uLnTx/>
                <a:uFillTx/>
                <a:latin typeface="BI Sans" pitchFamily="2" charset="77"/>
                <a:ea typeface="+mn-ea"/>
                <a:cs typeface="+mn-cs"/>
              </a:rPr>
              <a:t> triggers </a:t>
            </a:r>
            <a:r>
              <a:rPr kumimoji="0" lang="nl-NL" sz="1400" b="0" i="0" u="none" strike="noStrike" kern="1200" cap="none" spc="0" normalizeH="0" baseline="0" noProof="0" dirty="0" err="1">
                <a:ln>
                  <a:noFill/>
                </a:ln>
                <a:solidFill>
                  <a:prstClr val="black"/>
                </a:solidFill>
                <a:effectLst/>
                <a:uLnTx/>
                <a:uFillTx/>
                <a:latin typeface="BI Sans" pitchFamily="2" charset="77"/>
                <a:ea typeface="+mn-ea"/>
                <a:cs typeface="+mn-cs"/>
              </a:rPr>
              <a:t>may</a:t>
            </a:r>
            <a:r>
              <a:rPr kumimoji="0" lang="nl-NL" sz="1400" b="0" i="0" u="none" strike="noStrike" kern="1200" cap="none" spc="0" normalizeH="0" baseline="0" noProof="0" dirty="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dirty="0" err="1">
                <a:ln>
                  <a:noFill/>
                </a:ln>
                <a:solidFill>
                  <a:prstClr val="black"/>
                </a:solidFill>
                <a:effectLst/>
                <a:uLnTx/>
                <a:uFillTx/>
                <a:latin typeface="BI Sans" pitchFamily="2" charset="77"/>
                <a:ea typeface="+mn-ea"/>
                <a:cs typeface="+mn-cs"/>
              </a:rPr>
              <a:t>cause</a:t>
            </a:r>
            <a:r>
              <a:rPr kumimoji="0" lang="nl-NL" sz="1400" b="0" i="0" u="none" strike="noStrike" kern="1200" cap="none" spc="0" normalizeH="0" baseline="0" noProof="0" dirty="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dirty="0" err="1">
                <a:ln>
                  <a:noFill/>
                </a:ln>
                <a:solidFill>
                  <a:prstClr val="black"/>
                </a:solidFill>
                <a:effectLst/>
                <a:uLnTx/>
                <a:uFillTx/>
                <a:latin typeface="BI Sans" pitchFamily="2" charset="77"/>
                <a:ea typeface="+mn-ea"/>
                <a:cs typeface="+mn-cs"/>
              </a:rPr>
              <a:t>chronic</a:t>
            </a:r>
            <a:r>
              <a:rPr kumimoji="0" lang="nl-NL" sz="1400" b="0" i="0" u="none" strike="noStrike" kern="1200" cap="none" spc="0" normalizeH="0" baseline="0" noProof="0" dirty="0">
                <a:ln>
                  <a:noFill/>
                </a:ln>
                <a:solidFill>
                  <a:prstClr val="black"/>
                </a:solidFill>
                <a:effectLst/>
                <a:uLnTx/>
                <a:uFillTx/>
                <a:latin typeface="BI Sans" pitchFamily="2" charset="77"/>
                <a:ea typeface="+mn-ea"/>
                <a:cs typeface="+mn-cs"/>
              </a:rPr>
              <a:t> or </a:t>
            </a:r>
            <a:r>
              <a:rPr kumimoji="0" lang="nl-NL" sz="1400" b="0" i="0" u="none" strike="noStrike" kern="1200" cap="none" spc="0" normalizeH="0" baseline="0" noProof="0" dirty="0" err="1">
                <a:ln>
                  <a:noFill/>
                </a:ln>
                <a:solidFill>
                  <a:prstClr val="black"/>
                </a:solidFill>
                <a:effectLst/>
                <a:uLnTx/>
                <a:uFillTx/>
                <a:latin typeface="BI Sans" pitchFamily="2" charset="77"/>
                <a:ea typeface="+mn-ea"/>
                <a:cs typeface="+mn-cs"/>
              </a:rPr>
              <a:t>repetitive</a:t>
            </a:r>
            <a:r>
              <a:rPr kumimoji="0" lang="nl-NL" sz="1400" b="0" i="0" u="none" strike="noStrike" kern="1200" cap="none" spc="0" normalizeH="0" baseline="0" noProof="0" dirty="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dirty="0" err="1">
                <a:ln>
                  <a:noFill/>
                </a:ln>
                <a:solidFill>
                  <a:prstClr val="black"/>
                </a:solidFill>
                <a:effectLst/>
                <a:uLnTx/>
                <a:uFillTx/>
                <a:latin typeface="BI Sans" pitchFamily="2" charset="77"/>
                <a:ea typeface="+mn-ea"/>
                <a:cs typeface="+mn-cs"/>
              </a:rPr>
              <a:t>injury</a:t>
            </a:r>
            <a:endParaRPr kumimoji="0" lang="nl-NL" sz="1400" b="0" i="0" u="none" strike="noStrike" kern="1200" cap="none" spc="0" normalizeH="0" baseline="0" noProof="0" dirty="0">
              <a:ln>
                <a:noFill/>
              </a:ln>
              <a:solidFill>
                <a:prstClr val="black"/>
              </a:solidFill>
              <a:effectLst/>
              <a:uLnTx/>
              <a:uFillTx/>
              <a:latin typeface="BI Sans" pitchFamily="2" charset="77"/>
              <a:ea typeface="+mn-ea"/>
              <a:cs typeface="+mn-cs"/>
            </a:endParaRPr>
          </a:p>
        </p:txBody>
      </p:sp>
      <p:grpSp>
        <p:nvGrpSpPr>
          <p:cNvPr id="2" name="Groep 1">
            <a:extLst>
              <a:ext uri="{FF2B5EF4-FFF2-40B4-BE49-F238E27FC236}">
                <a16:creationId xmlns:a16="http://schemas.microsoft.com/office/drawing/2014/main" id="{C1C4E085-15F9-4E32-B0E8-D1CDF4F30A81}"/>
              </a:ext>
            </a:extLst>
          </p:cNvPr>
          <p:cNvGrpSpPr/>
          <p:nvPr/>
        </p:nvGrpSpPr>
        <p:grpSpPr>
          <a:xfrm>
            <a:off x="4186341" y="1933487"/>
            <a:ext cx="2700000" cy="1269452"/>
            <a:chOff x="4186341" y="1933487"/>
            <a:chExt cx="2700000" cy="1269452"/>
          </a:xfrm>
        </p:grpSpPr>
        <p:sp>
          <p:nvSpPr>
            <p:cNvPr id="62" name="Triangle 7">
              <a:extLst>
                <a:ext uri="{FF2B5EF4-FFF2-40B4-BE49-F238E27FC236}">
                  <a16:creationId xmlns:a16="http://schemas.microsoft.com/office/drawing/2014/main" id="{EC72A049-0C82-4043-BE75-07030543A58E}"/>
                </a:ext>
              </a:extLst>
            </p:cNvPr>
            <p:cNvSpPr/>
            <p:nvPr/>
          </p:nvSpPr>
          <p:spPr>
            <a:xfrm rot="10800000">
              <a:off x="5390998" y="1933487"/>
              <a:ext cx="290686" cy="250591"/>
            </a:xfrm>
            <a:prstGeom prst="triangle">
              <a:avLst/>
            </a:prstGeom>
            <a:solidFill>
              <a:srgbClr val="729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hthoek: afgeronde hoeken 14">
              <a:extLst>
                <a:ext uri="{FF2B5EF4-FFF2-40B4-BE49-F238E27FC236}">
                  <a16:creationId xmlns:a16="http://schemas.microsoft.com/office/drawing/2014/main" id="{49304EF8-2E30-4F5E-AB5F-65BDDF0FF93A}"/>
                </a:ext>
              </a:extLst>
            </p:cNvPr>
            <p:cNvSpPr/>
            <p:nvPr/>
          </p:nvSpPr>
          <p:spPr>
            <a:xfrm>
              <a:off x="4186341" y="2268957"/>
              <a:ext cx="2700000" cy="933982"/>
            </a:xfrm>
            <a:prstGeom prst="roundRect">
              <a:avLst>
                <a:gd name="adj" fmla="val 7067"/>
              </a:avLst>
            </a:prstGeom>
            <a:blipFill>
              <a:blip r:embed="rId5"/>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alveolar</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epithelial</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cells</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constantly</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attempt</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to</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repair</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themselves</a:t>
              </a:r>
              <a:endParaRPr kumimoji="0" lang="nl-NL" sz="1400" b="0" i="0" u="none" strike="noStrike" kern="1200" cap="none" spc="0" normalizeH="0" baseline="0" noProof="0">
                <a:ln>
                  <a:noFill/>
                </a:ln>
                <a:solidFill>
                  <a:prstClr val="black"/>
                </a:solidFill>
                <a:effectLst/>
                <a:uLnTx/>
                <a:uFillTx/>
                <a:latin typeface="BI Sans" pitchFamily="2" charset="77"/>
                <a:ea typeface="+mn-ea"/>
                <a:cs typeface="+mn-cs"/>
              </a:endParaRPr>
            </a:p>
          </p:txBody>
        </p:sp>
      </p:grpSp>
      <p:grpSp>
        <p:nvGrpSpPr>
          <p:cNvPr id="3" name="Groep 2">
            <a:extLst>
              <a:ext uri="{FF2B5EF4-FFF2-40B4-BE49-F238E27FC236}">
                <a16:creationId xmlns:a16="http://schemas.microsoft.com/office/drawing/2014/main" id="{E9B2B757-4567-44E5-8545-A82359537838}"/>
              </a:ext>
            </a:extLst>
          </p:cNvPr>
          <p:cNvGrpSpPr/>
          <p:nvPr/>
        </p:nvGrpSpPr>
        <p:grpSpPr>
          <a:xfrm>
            <a:off x="4186341" y="3195055"/>
            <a:ext cx="2700000" cy="1320401"/>
            <a:chOff x="4186341" y="3195055"/>
            <a:chExt cx="2700000" cy="1320401"/>
          </a:xfrm>
        </p:grpSpPr>
        <p:sp>
          <p:nvSpPr>
            <p:cNvPr id="63" name="Triangle 37">
              <a:extLst>
                <a:ext uri="{FF2B5EF4-FFF2-40B4-BE49-F238E27FC236}">
                  <a16:creationId xmlns:a16="http://schemas.microsoft.com/office/drawing/2014/main" id="{C67DFAC5-4571-4BDB-872D-4C2078E21863}"/>
                </a:ext>
              </a:extLst>
            </p:cNvPr>
            <p:cNvSpPr/>
            <p:nvPr/>
          </p:nvSpPr>
          <p:spPr>
            <a:xfrm rot="10800000">
              <a:off x="5390998" y="3195055"/>
              <a:ext cx="290686" cy="250591"/>
            </a:xfrm>
            <a:prstGeom prst="triangle">
              <a:avLst/>
            </a:prstGeom>
            <a:solidFill>
              <a:srgbClr val="729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hthoek: afgeronde hoeken 14">
              <a:extLst>
                <a:ext uri="{FF2B5EF4-FFF2-40B4-BE49-F238E27FC236}">
                  <a16:creationId xmlns:a16="http://schemas.microsoft.com/office/drawing/2014/main" id="{B811AD9C-E1AF-483A-9D05-4659B0D53BA4}"/>
                </a:ext>
              </a:extLst>
            </p:cNvPr>
            <p:cNvSpPr/>
            <p:nvPr/>
          </p:nvSpPr>
          <p:spPr>
            <a:xfrm>
              <a:off x="4186341" y="3581474"/>
              <a:ext cx="2700000" cy="933982"/>
            </a:xfrm>
            <a:prstGeom prst="roundRect">
              <a:avLst>
                <a:gd name="adj" fmla="val 7067"/>
              </a:avLst>
            </a:prstGeom>
            <a:blipFill>
              <a:blip r:embed="rId5"/>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the</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functional</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lung</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parenchyma</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is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gradually</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destructed</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a:t>
              </a:r>
            </a:p>
          </p:txBody>
        </p:sp>
      </p:grpSp>
      <p:grpSp>
        <p:nvGrpSpPr>
          <p:cNvPr id="4" name="Groep 3">
            <a:extLst>
              <a:ext uri="{FF2B5EF4-FFF2-40B4-BE49-F238E27FC236}">
                <a16:creationId xmlns:a16="http://schemas.microsoft.com/office/drawing/2014/main" id="{218E73EF-B837-4641-9AA7-77CBC6D528D8}"/>
              </a:ext>
            </a:extLst>
          </p:cNvPr>
          <p:cNvGrpSpPr/>
          <p:nvPr/>
        </p:nvGrpSpPr>
        <p:grpSpPr>
          <a:xfrm>
            <a:off x="4186341" y="4517348"/>
            <a:ext cx="2700000" cy="1289865"/>
            <a:chOff x="4186341" y="4517348"/>
            <a:chExt cx="2700000" cy="1289865"/>
          </a:xfrm>
        </p:grpSpPr>
        <p:sp>
          <p:nvSpPr>
            <p:cNvPr id="64" name="Triangle 39">
              <a:extLst>
                <a:ext uri="{FF2B5EF4-FFF2-40B4-BE49-F238E27FC236}">
                  <a16:creationId xmlns:a16="http://schemas.microsoft.com/office/drawing/2014/main" id="{94CE5693-A80A-42F8-83A2-9410A5E3E39D}"/>
                </a:ext>
              </a:extLst>
            </p:cNvPr>
            <p:cNvSpPr/>
            <p:nvPr/>
          </p:nvSpPr>
          <p:spPr>
            <a:xfrm rot="10800000">
              <a:off x="5390999" y="4517348"/>
              <a:ext cx="290686" cy="250591"/>
            </a:xfrm>
            <a:prstGeom prst="triangle">
              <a:avLst/>
            </a:prstGeom>
            <a:solidFill>
              <a:srgbClr val="729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hthoek: afgeronde hoeken 14">
              <a:extLst>
                <a:ext uri="{FF2B5EF4-FFF2-40B4-BE49-F238E27FC236}">
                  <a16:creationId xmlns:a16="http://schemas.microsoft.com/office/drawing/2014/main" id="{69B7F138-B5DE-49C0-ABE5-B83792BE1E9E}"/>
                </a:ext>
              </a:extLst>
            </p:cNvPr>
            <p:cNvSpPr/>
            <p:nvPr/>
          </p:nvSpPr>
          <p:spPr>
            <a:xfrm>
              <a:off x="4186341" y="4873231"/>
              <a:ext cx="2700000" cy="933982"/>
            </a:xfrm>
            <a:prstGeom prst="roundRect">
              <a:avLst>
                <a:gd name="adj" fmla="val 7067"/>
              </a:avLst>
            </a:prstGeom>
            <a:blipFill>
              <a:blip r:embed="rId5"/>
              <a:stretch>
                <a:fillRect l="-341654" t="-207572" r="-53586" b="-42670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and</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replaced</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by</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deposits</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of non-</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functional</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a:t>
              </a:r>
              <a:r>
                <a:rPr kumimoji="0" lang="nl-NL" sz="1400" b="0" i="0" u="none" strike="noStrike" kern="1200" cap="none" spc="0" normalizeH="0" baseline="0" noProof="0" err="1">
                  <a:ln>
                    <a:noFill/>
                  </a:ln>
                  <a:solidFill>
                    <a:prstClr val="black"/>
                  </a:solidFill>
                  <a:effectLst/>
                  <a:uLnTx/>
                  <a:uFillTx/>
                  <a:latin typeface="BI Sans" pitchFamily="2" charset="77"/>
                  <a:ea typeface="+mn-ea"/>
                  <a:cs typeface="+mn-cs"/>
                </a:rPr>
                <a:t>connective</a:t>
              </a:r>
              <a:r>
                <a:rPr kumimoji="0" lang="nl-NL" sz="1400" b="0" i="0" u="none" strike="noStrike" kern="1200" cap="none" spc="0" normalizeH="0" baseline="0" noProof="0">
                  <a:ln>
                    <a:noFill/>
                  </a:ln>
                  <a:solidFill>
                    <a:prstClr val="black"/>
                  </a:solidFill>
                  <a:effectLst/>
                  <a:uLnTx/>
                  <a:uFillTx/>
                  <a:latin typeface="BI Sans" pitchFamily="2" charset="77"/>
                  <a:ea typeface="+mn-ea"/>
                  <a:cs typeface="+mn-cs"/>
                </a:rPr>
                <a:t> tissue</a:t>
              </a:r>
            </a:p>
          </p:txBody>
        </p:sp>
      </p:grpSp>
      <p:cxnSp>
        <p:nvCxnSpPr>
          <p:cNvPr id="6" name="Rechte verbindingslijn 5">
            <a:extLst>
              <a:ext uri="{FF2B5EF4-FFF2-40B4-BE49-F238E27FC236}">
                <a16:creationId xmlns:a16="http://schemas.microsoft.com/office/drawing/2014/main" id="{72D6F5C9-CFD6-4659-961D-C19671A726FF}"/>
              </a:ext>
            </a:extLst>
          </p:cNvPr>
          <p:cNvCxnSpPr/>
          <p:nvPr/>
        </p:nvCxnSpPr>
        <p:spPr>
          <a:xfrm>
            <a:off x="8925792" y="4241961"/>
            <a:ext cx="116294" cy="0"/>
          </a:xfrm>
          <a:prstGeom prst="line">
            <a:avLst/>
          </a:prstGeom>
        </p:spPr>
        <p:style>
          <a:lnRef idx="1">
            <a:schemeClr val="dk1"/>
          </a:lnRef>
          <a:fillRef idx="0">
            <a:schemeClr val="dk1"/>
          </a:fillRef>
          <a:effectRef idx="0">
            <a:schemeClr val="dk1"/>
          </a:effectRef>
          <a:fontRef idx="minor">
            <a:schemeClr val="tx1"/>
          </a:fontRef>
        </p:style>
      </p:cxnSp>
      <p:cxnSp>
        <p:nvCxnSpPr>
          <p:cNvPr id="35" name="Rechte verbindingslijn 34">
            <a:extLst>
              <a:ext uri="{FF2B5EF4-FFF2-40B4-BE49-F238E27FC236}">
                <a16:creationId xmlns:a16="http://schemas.microsoft.com/office/drawing/2014/main" id="{68DA7EB1-9BF4-42B8-A3DA-7EE057B4AEBE}"/>
              </a:ext>
            </a:extLst>
          </p:cNvPr>
          <p:cNvCxnSpPr/>
          <p:nvPr/>
        </p:nvCxnSpPr>
        <p:spPr>
          <a:xfrm>
            <a:off x="8953500" y="4061849"/>
            <a:ext cx="116294" cy="0"/>
          </a:xfrm>
          <a:prstGeom prst="line">
            <a:avLst/>
          </a:prstGeom>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812EDC37-2D86-7948-5FB7-F9535D5EBBF6}"/>
              </a:ext>
            </a:extLst>
          </p:cNvPr>
          <p:cNvPicPr>
            <a:picLocks noChangeAspect="1"/>
          </p:cNvPicPr>
          <p:nvPr/>
        </p:nvPicPr>
        <p:blipFill>
          <a:blip r:embed="rId6"/>
          <a:stretch>
            <a:fillRect/>
          </a:stretch>
        </p:blipFill>
        <p:spPr>
          <a:xfrm>
            <a:off x="10758380" y="6223685"/>
            <a:ext cx="1493649" cy="231668"/>
          </a:xfrm>
          <a:prstGeom prst="rect">
            <a:avLst/>
          </a:prstGeom>
        </p:spPr>
      </p:pic>
    </p:spTree>
    <p:extLst>
      <p:ext uri="{BB962C8B-B14F-4D97-AF65-F5344CB8AC3E}">
        <p14:creationId xmlns:p14="http://schemas.microsoft.com/office/powerpoint/2010/main" val="51221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xEl>
                                              <p:pRg st="1" end="1"/>
                                            </p:txEl>
                                          </p:spTgt>
                                        </p:tgtEl>
                                        <p:attrNameLst>
                                          <p:attrName>style.visibility</p:attrName>
                                        </p:attrNameLst>
                                      </p:cBhvr>
                                      <p:to>
                                        <p:strVal val="visible"/>
                                      </p:to>
                                    </p:set>
                                    <p:animEffect transition="in" filter="fade">
                                      <p:cBhvr>
                                        <p:cTn id="11" dur="500"/>
                                        <p:tgtEl>
                                          <p:spTgt spid="4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500"/>
                            </p:stCondLst>
                            <p:childTnLst>
                              <p:par>
                                <p:cTn id="21" presetID="10" presetClass="entr" presetSubtype="0" fill="hold" nodeType="after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3500"/>
                            </p:stCondLst>
                            <p:childTnLst>
                              <p:par>
                                <p:cTn id="25" presetID="10" presetClass="entr" presetSubtype="0" fill="hold" nodeType="after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899F94-00D2-435A-97F4-AE415D1DEC76}"/>
              </a:ext>
            </a:extLst>
          </p:cNvPr>
          <p:cNvSpPr>
            <a:spLocks noGrp="1"/>
          </p:cNvSpPr>
          <p:nvPr>
            <p:ph type="ctrTitle"/>
          </p:nvPr>
        </p:nvSpPr>
        <p:spPr>
          <a:xfrm>
            <a:off x="2612572" y="1216119"/>
            <a:ext cx="9116944" cy="2387600"/>
          </a:xfrm>
        </p:spPr>
        <p:txBody>
          <a:bodyPr>
            <a:normAutofit/>
          </a:bodyPr>
          <a:lstStyle/>
          <a:p>
            <a:pPr>
              <a:lnSpc>
                <a:spcPct val="100000"/>
              </a:lnSpc>
            </a:pPr>
            <a:r>
              <a:rPr lang="en-US" sz="1600" b="1" i="1" dirty="0">
                <a:solidFill>
                  <a:schemeClr val="bg1">
                    <a:alpha val="75000"/>
                  </a:schemeClr>
                </a:solidFill>
              </a:rPr>
              <a:t>Patients with CTD at early disease stages may be asymptomatic with regards to their ILD</a:t>
            </a:r>
            <a:r>
              <a:rPr lang="en-GB" sz="1600" b="1" i="1" baseline="30000" dirty="0">
                <a:solidFill>
                  <a:schemeClr val="bg1">
                    <a:alpha val="75000"/>
                  </a:schemeClr>
                </a:solidFill>
              </a:rPr>
              <a:t> 1</a:t>
            </a:r>
            <a:br>
              <a:rPr lang="en-US" sz="1600" b="1" i="1" dirty="0">
                <a:solidFill>
                  <a:schemeClr val="bg1">
                    <a:alpha val="75000"/>
                  </a:schemeClr>
                </a:solidFill>
              </a:rPr>
            </a:br>
            <a:endParaRPr lang="nl-NL" sz="1600" i="1" dirty="0">
              <a:solidFill>
                <a:schemeClr val="bg1">
                  <a:alpha val="75000"/>
                </a:schemeClr>
              </a:solidFill>
            </a:endParaRPr>
          </a:p>
        </p:txBody>
      </p:sp>
      <p:sp>
        <p:nvSpPr>
          <p:cNvPr id="4" name="Ondertitel 3">
            <a:extLst>
              <a:ext uri="{FF2B5EF4-FFF2-40B4-BE49-F238E27FC236}">
                <a16:creationId xmlns:a16="http://schemas.microsoft.com/office/drawing/2014/main" id="{DCDD591E-F643-4D9D-B246-F2ADB0A5DEE1}"/>
              </a:ext>
            </a:extLst>
          </p:cNvPr>
          <p:cNvSpPr>
            <a:spLocks noGrp="1"/>
          </p:cNvSpPr>
          <p:nvPr>
            <p:ph type="subTitle" idx="1"/>
          </p:nvPr>
        </p:nvSpPr>
        <p:spPr>
          <a:xfrm>
            <a:off x="838200" y="3929746"/>
            <a:ext cx="10515600" cy="1121222"/>
          </a:xfrm>
        </p:spPr>
        <p:txBody>
          <a:bodyPr>
            <a:normAutofit/>
          </a:bodyPr>
          <a:lstStyle/>
          <a:p>
            <a:r>
              <a:rPr lang="nl-NL" dirty="0"/>
              <a:t>Screening</a:t>
            </a:r>
            <a:br>
              <a:rPr lang="nl-NL" dirty="0"/>
            </a:br>
            <a:r>
              <a:rPr lang="nl-NL" sz="2400" dirty="0"/>
              <a:t>Risk factors in </a:t>
            </a:r>
            <a:r>
              <a:rPr lang="nl-NL" sz="2400" dirty="0" err="1"/>
              <a:t>asymptomatic</a:t>
            </a:r>
            <a:r>
              <a:rPr lang="nl-NL" sz="2400" dirty="0"/>
              <a:t> </a:t>
            </a:r>
            <a:r>
              <a:rPr lang="nl-NL" sz="2400" dirty="0" err="1"/>
              <a:t>patients</a:t>
            </a:r>
            <a:endParaRPr lang="nl-NL" dirty="0"/>
          </a:p>
        </p:txBody>
      </p:sp>
      <p:sp>
        <p:nvSpPr>
          <p:cNvPr id="9" name="Text Placeholder 10">
            <a:extLst>
              <a:ext uri="{FF2B5EF4-FFF2-40B4-BE49-F238E27FC236}">
                <a16:creationId xmlns:a16="http://schemas.microsoft.com/office/drawing/2014/main" id="{CF6785CA-9985-4B99-B315-2B3C48702D11}"/>
              </a:ext>
            </a:extLst>
          </p:cNvPr>
          <p:cNvSpPr txBox="1">
            <a:spLocks/>
          </p:cNvSpPr>
          <p:nvPr/>
        </p:nvSpPr>
        <p:spPr>
          <a:xfrm>
            <a:off x="103800" y="598371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Jeganathan</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N,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Sathananthan</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Connective tissue disease-related interstitial lung disease: prevalence, patterns, predictors, prognosis, and treatment. Lung. 2020;198(5):735-59.</a:t>
            </a:r>
          </a:p>
        </p:txBody>
      </p:sp>
      <p:sp>
        <p:nvSpPr>
          <p:cNvPr id="10" name="Text Placeholder 8">
            <a:extLst>
              <a:ext uri="{FF2B5EF4-FFF2-40B4-BE49-F238E27FC236}">
                <a16:creationId xmlns:a16="http://schemas.microsoft.com/office/drawing/2014/main" id="{B3FB17F9-D870-4166-84F1-A7F582C4EE7B}"/>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E0</a:t>
            </a:r>
          </a:p>
        </p:txBody>
      </p:sp>
      <p:pic>
        <p:nvPicPr>
          <p:cNvPr id="5" name="Picture 4">
            <a:extLst>
              <a:ext uri="{FF2B5EF4-FFF2-40B4-BE49-F238E27FC236}">
                <a16:creationId xmlns:a16="http://schemas.microsoft.com/office/drawing/2014/main" id="{200BCFAD-18AB-9EA2-B5EC-82E0AB72D4AA}"/>
              </a:ext>
            </a:extLst>
          </p:cNvPr>
          <p:cNvPicPr>
            <a:picLocks noChangeAspect="1"/>
          </p:cNvPicPr>
          <p:nvPr/>
        </p:nvPicPr>
        <p:blipFill>
          <a:blip r:embed="rId2"/>
          <a:stretch>
            <a:fillRect/>
          </a:stretch>
        </p:blipFill>
        <p:spPr>
          <a:xfrm>
            <a:off x="10698351" y="6559657"/>
            <a:ext cx="1493649" cy="231668"/>
          </a:xfrm>
          <a:prstGeom prst="rect">
            <a:avLst/>
          </a:prstGeom>
        </p:spPr>
      </p:pic>
    </p:spTree>
    <p:extLst>
      <p:ext uri="{BB962C8B-B14F-4D97-AF65-F5344CB8AC3E}">
        <p14:creationId xmlns:p14="http://schemas.microsoft.com/office/powerpoint/2010/main" val="1097899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afgeronde hoeken 14">
            <a:extLst>
              <a:ext uri="{FF2B5EF4-FFF2-40B4-BE49-F238E27FC236}">
                <a16:creationId xmlns:a16="http://schemas.microsoft.com/office/drawing/2014/main" id="{C1FE928E-E2CA-B9FC-98C2-2B52F771394B}"/>
              </a:ext>
            </a:extLst>
          </p:cNvPr>
          <p:cNvSpPr/>
          <p:nvPr/>
        </p:nvSpPr>
        <p:spPr>
          <a:xfrm>
            <a:off x="711576" y="2823393"/>
            <a:ext cx="10881710" cy="2641654"/>
          </a:xfrm>
          <a:prstGeom prst="roundRect">
            <a:avLst>
              <a:gd name="adj" fmla="val 4595"/>
            </a:avLst>
          </a:prstGeom>
          <a:blipFill>
            <a:blip r:embed="rId3"/>
            <a:stretch>
              <a:fillRect l="-6540" t="-124827" r="-5502" b="-5863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sp>
        <p:nvSpPr>
          <p:cNvPr id="2" name="Titel 1">
            <a:extLst>
              <a:ext uri="{FF2B5EF4-FFF2-40B4-BE49-F238E27FC236}">
                <a16:creationId xmlns:a16="http://schemas.microsoft.com/office/drawing/2014/main" id="{2ACDFF6C-37DA-4DBB-A84C-5B48DF6C4C0E}"/>
              </a:ext>
            </a:extLst>
          </p:cNvPr>
          <p:cNvSpPr>
            <a:spLocks noGrp="1"/>
          </p:cNvSpPr>
          <p:nvPr>
            <p:ph type="title"/>
          </p:nvPr>
        </p:nvSpPr>
        <p:spPr/>
        <p:txBody>
          <a:bodyPr/>
          <a:lstStyle/>
          <a:p>
            <a:r>
              <a:rPr lang="nl-NL" b="1" i="0" u="none" strike="noStrike" dirty="0" err="1">
                <a:solidFill>
                  <a:srgbClr val="001E55"/>
                </a:solidFill>
                <a:effectLst/>
                <a:latin typeface="BISansNEXT" panose="02000503040000020004" pitchFamily="50" charset="0"/>
              </a:rPr>
              <a:t>Respiratory</a:t>
            </a:r>
            <a:r>
              <a:rPr lang="nl-NL" b="1" i="0" u="none" strike="noStrike" dirty="0">
                <a:solidFill>
                  <a:srgbClr val="001E55"/>
                </a:solidFill>
                <a:effectLst/>
                <a:latin typeface="BISansNEXT" panose="02000503040000020004" pitchFamily="50" charset="0"/>
              </a:rPr>
              <a:t> </a:t>
            </a:r>
            <a:r>
              <a:rPr lang="nl-NL" b="1" i="0" u="none" strike="noStrike" dirty="0" err="1">
                <a:solidFill>
                  <a:srgbClr val="001E55"/>
                </a:solidFill>
                <a:effectLst/>
                <a:latin typeface="BISansNEXT" panose="02000503040000020004" pitchFamily="50" charset="0"/>
              </a:rPr>
              <a:t>symptoms</a:t>
            </a:r>
            <a:r>
              <a:rPr lang="nl-NL" b="1" i="0" u="none" strike="noStrike" dirty="0">
                <a:solidFill>
                  <a:srgbClr val="001E55"/>
                </a:solidFill>
                <a:effectLst/>
                <a:latin typeface="BISansNEXT" panose="02000503040000020004" pitchFamily="50" charset="0"/>
              </a:rPr>
              <a:t> are </a:t>
            </a:r>
            <a:r>
              <a:rPr lang="nl-NL" b="1" i="0" u="none" strike="noStrike" dirty="0" err="1">
                <a:solidFill>
                  <a:srgbClr val="001E55"/>
                </a:solidFill>
                <a:effectLst/>
                <a:latin typeface="BISansNEXT" panose="02000503040000020004" pitchFamily="50" charset="0"/>
              </a:rPr>
              <a:t>not</a:t>
            </a:r>
            <a:r>
              <a:rPr lang="nl-NL" b="1" i="0" u="none" strike="noStrike" dirty="0">
                <a:solidFill>
                  <a:srgbClr val="001E55"/>
                </a:solidFill>
                <a:effectLst/>
                <a:latin typeface="BISansNEXT" panose="02000503040000020004" pitchFamily="50" charset="0"/>
              </a:rPr>
              <a:t> </a:t>
            </a:r>
            <a:r>
              <a:rPr lang="nl-NL" b="1" i="0" u="none" strike="noStrike" dirty="0" err="1">
                <a:solidFill>
                  <a:srgbClr val="001E55"/>
                </a:solidFill>
                <a:effectLst/>
                <a:latin typeface="BISansNEXT" panose="02000503040000020004" pitchFamily="50" charset="0"/>
              </a:rPr>
              <a:t>specific</a:t>
            </a:r>
            <a:r>
              <a:rPr lang="nl-NL" b="1" i="0" u="none" strike="noStrike" dirty="0">
                <a:solidFill>
                  <a:srgbClr val="001E55"/>
                </a:solidFill>
                <a:effectLst/>
                <a:latin typeface="BISansNEXT" panose="02000503040000020004" pitchFamily="50" charset="0"/>
              </a:rPr>
              <a:t> </a:t>
            </a:r>
            <a:r>
              <a:rPr lang="nl-NL" b="1" i="0" u="none" strike="noStrike" dirty="0" err="1">
                <a:solidFill>
                  <a:srgbClr val="001E55"/>
                </a:solidFill>
                <a:effectLst/>
                <a:latin typeface="BISansNEXT" panose="02000503040000020004" pitchFamily="50" charset="0"/>
              </a:rPr>
              <a:t>for</a:t>
            </a:r>
            <a:r>
              <a:rPr lang="nl-NL" b="1" i="0" u="none" strike="noStrike" dirty="0">
                <a:solidFill>
                  <a:srgbClr val="001E55"/>
                </a:solidFill>
                <a:effectLst/>
                <a:latin typeface="BISansNEXT" panose="02000503040000020004" pitchFamily="50" charset="0"/>
              </a:rPr>
              <a:t> ILD, </a:t>
            </a:r>
            <a:r>
              <a:rPr lang="nl-NL" b="1" i="0" u="none" strike="noStrike" dirty="0" err="1">
                <a:solidFill>
                  <a:srgbClr val="001E55"/>
                </a:solidFill>
                <a:effectLst/>
                <a:latin typeface="BISansNEXT" panose="02000503040000020004" pitchFamily="50" charset="0"/>
              </a:rPr>
              <a:t>and</a:t>
            </a:r>
            <a:r>
              <a:rPr lang="nl-NL" b="1" i="0" u="none" strike="noStrike" dirty="0">
                <a:solidFill>
                  <a:srgbClr val="001E55"/>
                </a:solidFill>
                <a:effectLst/>
                <a:latin typeface="BISansNEXT" panose="02000503040000020004" pitchFamily="50" charset="0"/>
              </a:rPr>
              <a:t> in case </a:t>
            </a:r>
            <a:r>
              <a:rPr lang="nl-NL" b="1" i="0" u="none" strike="noStrike" dirty="0" err="1">
                <a:solidFill>
                  <a:srgbClr val="001E55"/>
                </a:solidFill>
                <a:effectLst/>
                <a:latin typeface="BISansNEXT" panose="02000503040000020004" pitchFamily="50" charset="0"/>
              </a:rPr>
              <a:t>they</a:t>
            </a:r>
            <a:r>
              <a:rPr lang="nl-NL" b="1" i="0" u="none" strike="noStrike" dirty="0">
                <a:solidFill>
                  <a:srgbClr val="001E55"/>
                </a:solidFill>
                <a:effectLst/>
                <a:latin typeface="BISansNEXT" panose="02000503040000020004" pitchFamily="50" charset="0"/>
              </a:rPr>
              <a:t> are, </a:t>
            </a:r>
            <a:r>
              <a:rPr lang="en-US" b="1" i="0" u="none" strike="noStrike" dirty="0">
                <a:solidFill>
                  <a:srgbClr val="001E55"/>
                </a:solidFill>
                <a:effectLst/>
                <a:latin typeface="BISansNEXT" panose="02000503040000020004" pitchFamily="50" charset="0"/>
              </a:rPr>
              <a:t>might not always reflect the severity of ILD</a:t>
            </a:r>
            <a:r>
              <a:rPr lang="en-US" b="1" i="0" u="none" strike="noStrike" baseline="30000" dirty="0">
                <a:solidFill>
                  <a:srgbClr val="001E55"/>
                </a:solidFill>
                <a:effectLst/>
                <a:latin typeface="BISansNEXT" panose="02000503040000020004" pitchFamily="50" charset="0"/>
              </a:rPr>
              <a:t>1</a:t>
            </a:r>
            <a:endParaRPr lang="nl-NL" baseline="30000" dirty="0"/>
          </a:p>
        </p:txBody>
      </p:sp>
      <p:sp>
        <p:nvSpPr>
          <p:cNvPr id="22" name="Tijdelijke aanduiding voor inhoud 21">
            <a:extLst>
              <a:ext uri="{FF2B5EF4-FFF2-40B4-BE49-F238E27FC236}">
                <a16:creationId xmlns:a16="http://schemas.microsoft.com/office/drawing/2014/main" id="{031AFD84-1604-4871-883E-E3BD5057A034}"/>
              </a:ext>
            </a:extLst>
          </p:cNvPr>
          <p:cNvSpPr>
            <a:spLocks noGrp="1"/>
          </p:cNvSpPr>
          <p:nvPr>
            <p:ph idx="1"/>
          </p:nvPr>
        </p:nvSpPr>
        <p:spPr>
          <a:xfrm>
            <a:off x="838200" y="1735612"/>
            <a:ext cx="10515600" cy="815804"/>
          </a:xfrm>
        </p:spPr>
        <p:txBody>
          <a:bodyPr>
            <a:noAutofit/>
          </a:bodyPr>
          <a:lstStyle/>
          <a:p>
            <a:pPr marL="0" indent="0" algn="l">
              <a:lnSpc>
                <a:spcPct val="150000"/>
              </a:lnSpc>
              <a:buNone/>
            </a:pPr>
            <a:endParaRPr lang="en-US" sz="1600" dirty="0">
              <a:solidFill>
                <a:schemeClr val="tx2">
                  <a:lumMod val="75000"/>
                </a:schemeClr>
              </a:solidFill>
            </a:endParaRPr>
          </a:p>
          <a:p>
            <a:endParaRPr lang="en-US" sz="1600" dirty="0"/>
          </a:p>
        </p:txBody>
      </p:sp>
      <p:sp>
        <p:nvSpPr>
          <p:cNvPr id="4" name="Tijdelijke aanduiding voor tekst 3">
            <a:extLst>
              <a:ext uri="{FF2B5EF4-FFF2-40B4-BE49-F238E27FC236}">
                <a16:creationId xmlns:a16="http://schemas.microsoft.com/office/drawing/2014/main" id="{CEB0F5A9-1B4F-46DD-87AC-5015D6AAAB56}"/>
              </a:ext>
            </a:extLst>
          </p:cNvPr>
          <p:cNvSpPr>
            <a:spLocks noGrp="1"/>
          </p:cNvSpPr>
          <p:nvPr>
            <p:ph type="body" sz="quarter" idx="13"/>
          </p:nvPr>
        </p:nvSpPr>
        <p:spPr>
          <a:xfrm>
            <a:off x="180000" y="5811265"/>
            <a:ext cx="11829600" cy="619932"/>
          </a:xfrm>
        </p:spPr>
        <p:txBody>
          <a:bodyPr>
            <a:normAutofit/>
          </a:bodyPr>
          <a:lstStyle/>
          <a:p>
            <a:r>
              <a:rPr lang="nl-NL" dirty="0"/>
              <a:t>1. </a:t>
            </a:r>
            <a:r>
              <a:rPr lang="nl-NL" dirty="0" err="1"/>
              <a:t>Spagnolo</a:t>
            </a:r>
            <a:r>
              <a:rPr lang="nl-NL" dirty="0"/>
              <a:t> P, </a:t>
            </a:r>
            <a:r>
              <a:rPr lang="nl-NL" dirty="0" err="1"/>
              <a:t>Ryerson</a:t>
            </a:r>
            <a:r>
              <a:rPr lang="nl-NL" dirty="0"/>
              <a:t> CJ, Putman R, et al. </a:t>
            </a:r>
            <a:r>
              <a:rPr lang="nl-NL" dirty="0" err="1"/>
              <a:t>Early</a:t>
            </a:r>
            <a:r>
              <a:rPr lang="nl-NL" dirty="0"/>
              <a:t> diagnosis of </a:t>
            </a:r>
            <a:r>
              <a:rPr lang="nl-NL" dirty="0" err="1"/>
              <a:t>fibrotic</a:t>
            </a:r>
            <a:r>
              <a:rPr lang="nl-NL" dirty="0"/>
              <a:t> </a:t>
            </a:r>
            <a:r>
              <a:rPr lang="nl-NL" dirty="0" err="1"/>
              <a:t>interstitial</a:t>
            </a:r>
            <a:r>
              <a:rPr lang="nl-NL" dirty="0"/>
              <a:t> </a:t>
            </a:r>
            <a:r>
              <a:rPr lang="nl-NL" dirty="0" err="1"/>
              <a:t>lung</a:t>
            </a:r>
            <a:r>
              <a:rPr lang="nl-NL" dirty="0"/>
              <a:t> </a:t>
            </a:r>
            <a:r>
              <a:rPr lang="nl-NL" dirty="0" err="1"/>
              <a:t>disease</a:t>
            </a:r>
            <a:r>
              <a:rPr lang="nl-NL" dirty="0"/>
              <a:t>: </a:t>
            </a:r>
            <a:r>
              <a:rPr lang="nl-NL" dirty="0" err="1"/>
              <a:t>challenges</a:t>
            </a:r>
            <a:r>
              <a:rPr lang="nl-NL" dirty="0"/>
              <a:t> </a:t>
            </a:r>
            <a:r>
              <a:rPr lang="nl-NL" dirty="0" err="1"/>
              <a:t>and</a:t>
            </a:r>
            <a:r>
              <a:rPr lang="nl-NL" dirty="0"/>
              <a:t> </a:t>
            </a:r>
            <a:r>
              <a:rPr lang="nl-NL" dirty="0" err="1"/>
              <a:t>opportunities</a:t>
            </a:r>
            <a:r>
              <a:rPr lang="nl-NL" dirty="0"/>
              <a:t>. Lancet </a:t>
            </a:r>
            <a:r>
              <a:rPr lang="nl-NL" dirty="0" err="1"/>
              <a:t>Respir</a:t>
            </a:r>
            <a:r>
              <a:rPr lang="nl-NL" dirty="0"/>
              <a:t> Med. 2021;9(9):1065-76; 2. </a:t>
            </a:r>
            <a:r>
              <a:rPr lang="en-US" dirty="0"/>
              <a:t>Ley B, Collard HR, King Jr TE. Clinical course and prediction of survival in idiopathic pulmonary fibrosis. Am J Respir Crit Care Med. 2011;183(4):431-40; 3. </a:t>
            </a:r>
            <a:r>
              <a:rPr lang="en-US" dirty="0" err="1"/>
              <a:t>Jeganathan</a:t>
            </a:r>
            <a:r>
              <a:rPr lang="en-US" dirty="0"/>
              <a:t> N, </a:t>
            </a:r>
            <a:r>
              <a:rPr lang="en-US" dirty="0" err="1"/>
              <a:t>Sathananthan</a:t>
            </a:r>
            <a:r>
              <a:rPr lang="en-US" dirty="0"/>
              <a:t> M. Connective tissue disease-related interstitial lung disease: prevalence, patterns, predictors, prognosis, and treatment. Lung. 2020;198(5):735-59; 4. Wallace B, </a:t>
            </a:r>
            <a:r>
              <a:rPr lang="en-US" dirty="0" err="1"/>
              <a:t>Vummidi</a:t>
            </a:r>
            <a:r>
              <a:rPr lang="en-US" dirty="0"/>
              <a:t> D, Khanna D. Management of connective tissue diseases associated interstitial lung disease: a review of the published literature. </a:t>
            </a:r>
            <a:r>
              <a:rPr lang="en-US" dirty="0" err="1"/>
              <a:t>Curr</a:t>
            </a:r>
            <a:r>
              <a:rPr lang="en-US" dirty="0"/>
              <a:t> </a:t>
            </a:r>
            <a:r>
              <a:rPr lang="en-US" dirty="0" err="1"/>
              <a:t>Opin</a:t>
            </a:r>
            <a:r>
              <a:rPr lang="en-US" dirty="0"/>
              <a:t> </a:t>
            </a:r>
            <a:r>
              <a:rPr lang="en-US" dirty="0" err="1"/>
              <a:t>Rheumatol</a:t>
            </a:r>
            <a:r>
              <a:rPr lang="en-US" dirty="0"/>
              <a:t>. 2016;28(3):236-45. </a:t>
            </a:r>
            <a:endParaRPr lang="nl-NL" dirty="0"/>
          </a:p>
        </p:txBody>
      </p:sp>
      <p:sp>
        <p:nvSpPr>
          <p:cNvPr id="29" name="Text Placeholder 28">
            <a:extLst>
              <a:ext uri="{FF2B5EF4-FFF2-40B4-BE49-F238E27FC236}">
                <a16:creationId xmlns:a16="http://schemas.microsoft.com/office/drawing/2014/main" id="{0B9FF8C3-708E-407A-A8A9-28CC9A0722EA}"/>
              </a:ext>
            </a:extLst>
          </p:cNvPr>
          <p:cNvSpPr>
            <a:spLocks noGrp="1"/>
          </p:cNvSpPr>
          <p:nvPr>
            <p:ph type="body" sz="quarter" idx="17"/>
          </p:nvPr>
        </p:nvSpPr>
        <p:spPr/>
        <p:txBody>
          <a:bodyPr/>
          <a:lstStyle/>
          <a:p>
            <a:r>
              <a:rPr lang="nl-NL" dirty="0"/>
              <a:t>E</a:t>
            </a:r>
            <a:r>
              <a:rPr lang="nl-NL"/>
              <a:t>1 </a:t>
            </a:r>
            <a:endParaRPr lang="nl-NL" dirty="0"/>
          </a:p>
        </p:txBody>
      </p:sp>
      <p:sp>
        <p:nvSpPr>
          <p:cNvPr id="31" name="Rectangle 2">
            <a:extLst>
              <a:ext uri="{FF2B5EF4-FFF2-40B4-BE49-F238E27FC236}">
                <a16:creationId xmlns:a16="http://schemas.microsoft.com/office/drawing/2014/main" id="{1D7C7B30-E5C2-442B-873B-45328C0EB23A}"/>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BI Sans" pitchFamily="2" charset="0"/>
                <a:ea typeface="+mn-ea"/>
                <a:cs typeface="+mn-cs"/>
              </a:rPr>
              <a:t>CTD-ILD</a:t>
            </a:r>
            <a:endParaRPr kumimoji="0" lang="en-NL" sz="1400" b="0" i="0" u="none" strike="noStrike" kern="1200" cap="none" spc="0" normalizeH="0" baseline="0" noProof="0" dirty="0">
              <a:ln>
                <a:noFill/>
              </a:ln>
              <a:solidFill>
                <a:srgbClr val="000000"/>
              </a:solidFill>
              <a:effectLst/>
              <a:uLnTx/>
              <a:uFillTx/>
              <a:latin typeface="BI Sans" pitchFamily="2" charset="0"/>
              <a:ea typeface="+mn-ea"/>
              <a:cs typeface="+mn-cs"/>
            </a:endParaRPr>
          </a:p>
        </p:txBody>
      </p:sp>
      <p:grpSp>
        <p:nvGrpSpPr>
          <p:cNvPr id="5" name="Groep 4">
            <a:extLst>
              <a:ext uri="{FF2B5EF4-FFF2-40B4-BE49-F238E27FC236}">
                <a16:creationId xmlns:a16="http://schemas.microsoft.com/office/drawing/2014/main" id="{4963DBF6-C8AD-44D6-B952-4BF6E9C42A28}"/>
              </a:ext>
            </a:extLst>
          </p:cNvPr>
          <p:cNvGrpSpPr/>
          <p:nvPr/>
        </p:nvGrpSpPr>
        <p:grpSpPr>
          <a:xfrm>
            <a:off x="8576295" y="3358494"/>
            <a:ext cx="2777505" cy="1632002"/>
            <a:chOff x="8576295" y="3184124"/>
            <a:chExt cx="2777505" cy="1632002"/>
          </a:xfrm>
        </p:grpSpPr>
        <p:sp>
          <p:nvSpPr>
            <p:cNvPr id="32" name="Right Brace 19">
              <a:extLst>
                <a:ext uri="{FF2B5EF4-FFF2-40B4-BE49-F238E27FC236}">
                  <a16:creationId xmlns:a16="http://schemas.microsoft.com/office/drawing/2014/main" id="{715F4A2B-0DC6-4196-AC93-F0EB95DC5157}"/>
                </a:ext>
              </a:extLst>
            </p:cNvPr>
            <p:cNvSpPr/>
            <p:nvPr/>
          </p:nvSpPr>
          <p:spPr>
            <a:xfrm>
              <a:off x="8576295" y="3184126"/>
              <a:ext cx="144000" cy="1632000"/>
            </a:xfrm>
            <a:prstGeom prst="righ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B333A"/>
                </a:solidFill>
                <a:effectLst/>
                <a:uLnTx/>
                <a:uFillTx/>
                <a:latin typeface="Calibri" panose="020F0502020204030204"/>
                <a:ea typeface="+mn-ea"/>
                <a:cs typeface="+mn-cs"/>
              </a:endParaRPr>
            </a:p>
          </p:txBody>
        </p:sp>
        <p:sp>
          <p:nvSpPr>
            <p:cNvPr id="33" name="TextBox 20">
              <a:extLst>
                <a:ext uri="{FF2B5EF4-FFF2-40B4-BE49-F238E27FC236}">
                  <a16:creationId xmlns:a16="http://schemas.microsoft.com/office/drawing/2014/main" id="{34A4742D-D74D-4091-9870-E5A174FE835F}"/>
                </a:ext>
              </a:extLst>
            </p:cNvPr>
            <p:cNvSpPr txBox="1"/>
            <p:nvPr/>
          </p:nvSpPr>
          <p:spPr>
            <a:xfrm>
              <a:off x="8771800" y="3184124"/>
              <a:ext cx="2582000" cy="1632001"/>
            </a:xfrm>
            <a:prstGeom prst="rect">
              <a:avLst/>
            </a:prstGeom>
            <a:noFill/>
            <a:ln>
              <a:noFill/>
            </a:ln>
            <a:effectLst/>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B333A"/>
                  </a:solidFill>
                  <a:effectLst/>
                  <a:uLnTx/>
                  <a:uFillTx/>
                  <a:latin typeface="Calibri" panose="020F0502020204030204"/>
                  <a:ea typeface="+mn-ea"/>
                  <a:cs typeface="+mn-cs"/>
                </a:rPr>
                <a:t>Such symptoms can be the result of underlying ILD, other pulmonary manifestations, or extra‑pulmonary causes, e.g. </a:t>
              </a:r>
              <a:r>
                <a:rPr kumimoji="0" lang="en-US" sz="1600" b="1" i="0" u="none" strike="noStrike" kern="1200" cap="none" spc="0" normalizeH="0" baseline="0" noProof="0" dirty="0" err="1">
                  <a:ln>
                    <a:noFill/>
                  </a:ln>
                  <a:solidFill>
                    <a:srgbClr val="2B333A"/>
                  </a:solidFill>
                  <a:effectLst/>
                  <a:uLnTx/>
                  <a:uFillTx/>
                  <a:latin typeface="Calibri" panose="020F0502020204030204"/>
                  <a:ea typeface="+mn-ea"/>
                  <a:cs typeface="+mn-cs"/>
                </a:rPr>
                <a:t>muscoskeletal</a:t>
              </a:r>
              <a:r>
                <a:rPr kumimoji="0" lang="en-US" sz="1600" b="1" i="0" u="none" strike="noStrike" kern="1200" cap="none" spc="0" normalizeH="0" baseline="0" noProof="0" dirty="0">
                  <a:ln>
                    <a:noFill/>
                  </a:ln>
                  <a:solidFill>
                    <a:srgbClr val="2B333A"/>
                  </a:solidFill>
                  <a:effectLst/>
                  <a:uLnTx/>
                  <a:uFillTx/>
                  <a:latin typeface="Calibri" panose="020F0502020204030204"/>
                  <a:ea typeface="+mn-ea"/>
                  <a:cs typeface="+mn-cs"/>
                </a:rPr>
                <a:t> limitations</a:t>
              </a:r>
              <a:r>
                <a:rPr kumimoji="0" lang="en-US" sz="1600" b="1" i="0" u="none" strike="noStrike" kern="1200" cap="none" spc="0" normalizeH="0" baseline="30000" noProof="0" dirty="0">
                  <a:ln>
                    <a:noFill/>
                  </a:ln>
                  <a:solidFill>
                    <a:srgbClr val="2B333A"/>
                  </a:solidFill>
                  <a:effectLst/>
                  <a:uLnTx/>
                  <a:uFillTx/>
                  <a:latin typeface="Calibri" panose="020F0502020204030204"/>
                  <a:ea typeface="+mn-ea"/>
                  <a:cs typeface="+mn-cs"/>
                </a:rPr>
                <a:t>1,3,4</a:t>
              </a:r>
              <a:endParaRPr kumimoji="0" lang="en-US" sz="1600" b="0" i="0" u="none" strike="noStrike" kern="1200" cap="none" spc="0" normalizeH="0" baseline="30000" noProof="0" dirty="0">
                <a:ln>
                  <a:noFill/>
                </a:ln>
                <a:solidFill>
                  <a:srgbClr val="2B333A"/>
                </a:solidFill>
                <a:effectLst/>
                <a:uLnTx/>
                <a:uFillTx/>
                <a:latin typeface="Calibri" panose="020F0502020204030204"/>
                <a:ea typeface="+mn-ea"/>
                <a:cs typeface="+mn-cs"/>
              </a:endParaRPr>
            </a:p>
          </p:txBody>
        </p:sp>
      </p:grpSp>
      <p:grpSp>
        <p:nvGrpSpPr>
          <p:cNvPr id="3" name="Groep 2">
            <a:extLst>
              <a:ext uri="{FF2B5EF4-FFF2-40B4-BE49-F238E27FC236}">
                <a16:creationId xmlns:a16="http://schemas.microsoft.com/office/drawing/2014/main" id="{A7396540-F984-4F5D-879F-5046035AE60A}"/>
              </a:ext>
            </a:extLst>
          </p:cNvPr>
          <p:cNvGrpSpPr/>
          <p:nvPr/>
        </p:nvGrpSpPr>
        <p:grpSpPr>
          <a:xfrm>
            <a:off x="5667941" y="3369941"/>
            <a:ext cx="2766840" cy="1599734"/>
            <a:chOff x="5667941" y="3195571"/>
            <a:chExt cx="2766840" cy="1599734"/>
          </a:xfrm>
        </p:grpSpPr>
        <p:sp>
          <p:nvSpPr>
            <p:cNvPr id="26" name="TextBox 14">
              <a:extLst>
                <a:ext uri="{FF2B5EF4-FFF2-40B4-BE49-F238E27FC236}">
                  <a16:creationId xmlns:a16="http://schemas.microsoft.com/office/drawing/2014/main" id="{B6D616A3-987B-48C6-B492-0AE98FAD3358}"/>
                </a:ext>
              </a:extLst>
            </p:cNvPr>
            <p:cNvSpPr txBox="1"/>
            <p:nvPr/>
          </p:nvSpPr>
          <p:spPr>
            <a:xfrm>
              <a:off x="5769431" y="3195571"/>
              <a:ext cx="2665350" cy="480000"/>
            </a:xfrm>
            <a:prstGeom prst="rect">
              <a:avLst/>
            </a:prstGeom>
            <a:solidFill>
              <a:srgbClr val="EBF5F5"/>
            </a:solidFill>
            <a:ln>
              <a:noFill/>
            </a:ln>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55"/>
                  </a:solidFill>
                  <a:effectLst/>
                  <a:uLnTx/>
                  <a:uFillTx/>
                  <a:latin typeface="Calibri" panose="020F0502020204030204"/>
                  <a:ea typeface="+mn-ea"/>
                  <a:cs typeface="+mn-cs"/>
                </a:rPr>
                <a:t>Fatigue</a:t>
              </a:r>
            </a:p>
          </p:txBody>
        </p:sp>
        <p:sp>
          <p:nvSpPr>
            <p:cNvPr id="27" name="TextBox 15">
              <a:extLst>
                <a:ext uri="{FF2B5EF4-FFF2-40B4-BE49-F238E27FC236}">
                  <a16:creationId xmlns:a16="http://schemas.microsoft.com/office/drawing/2014/main" id="{509D5A09-C486-4D11-B434-B46BBA588970}"/>
                </a:ext>
              </a:extLst>
            </p:cNvPr>
            <p:cNvSpPr txBox="1"/>
            <p:nvPr/>
          </p:nvSpPr>
          <p:spPr>
            <a:xfrm>
              <a:off x="5769431" y="4315305"/>
              <a:ext cx="2665350" cy="480000"/>
            </a:xfrm>
            <a:prstGeom prst="rect">
              <a:avLst/>
            </a:prstGeom>
            <a:solidFill>
              <a:srgbClr val="EBF5F5"/>
            </a:solidFill>
            <a:ln>
              <a:noFill/>
            </a:ln>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E55"/>
                  </a:solidFill>
                  <a:effectLst/>
                  <a:uLnTx/>
                  <a:uFillTx/>
                  <a:latin typeface="Calibri" panose="020F0502020204030204"/>
                  <a:ea typeface="+mn-ea"/>
                  <a:cs typeface="+mn-cs"/>
                </a:rPr>
                <a:t>Dyspnea on exertion</a:t>
              </a:r>
            </a:p>
          </p:txBody>
        </p:sp>
        <p:sp>
          <p:nvSpPr>
            <p:cNvPr id="28" name="TextBox 17">
              <a:extLst>
                <a:ext uri="{FF2B5EF4-FFF2-40B4-BE49-F238E27FC236}">
                  <a16:creationId xmlns:a16="http://schemas.microsoft.com/office/drawing/2014/main" id="{DC1B0030-3AB1-4C93-8FB6-8AF4493221B5}"/>
                </a:ext>
              </a:extLst>
            </p:cNvPr>
            <p:cNvSpPr txBox="1"/>
            <p:nvPr/>
          </p:nvSpPr>
          <p:spPr>
            <a:xfrm>
              <a:off x="5769431" y="3760126"/>
              <a:ext cx="2665350" cy="480000"/>
            </a:xfrm>
            <a:prstGeom prst="rect">
              <a:avLst/>
            </a:prstGeom>
            <a:solidFill>
              <a:srgbClr val="EBF5F5"/>
            </a:solidFill>
            <a:ln>
              <a:noFill/>
            </a:ln>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E55"/>
                  </a:solidFill>
                  <a:effectLst/>
                  <a:uLnTx/>
                  <a:uFillTx/>
                  <a:latin typeface="Calibri" panose="020F0502020204030204"/>
                  <a:ea typeface="+mn-ea"/>
                  <a:cs typeface="+mn-cs"/>
                </a:rPr>
                <a:t>Cough</a:t>
              </a:r>
              <a:endParaRPr kumimoji="0" lang="en-US" sz="1600" b="0" i="0" u="none" strike="noStrike" kern="1200" cap="none" spc="0" normalizeH="0" baseline="0" noProof="0">
                <a:ln>
                  <a:noFill/>
                </a:ln>
                <a:solidFill>
                  <a:srgbClr val="001E55"/>
                </a:solidFill>
                <a:effectLst/>
                <a:uLnTx/>
                <a:uFillTx/>
                <a:latin typeface="Calibri" panose="020F0502020204030204"/>
                <a:ea typeface="+mn-ea"/>
                <a:cs typeface="+mn-cs"/>
              </a:endParaRPr>
            </a:p>
          </p:txBody>
        </p:sp>
        <p:pic>
          <p:nvPicPr>
            <p:cNvPr id="34" name="Picture 27" descr="A close up of a logo&#10;&#10;Description automatically generated">
              <a:extLst>
                <a:ext uri="{FF2B5EF4-FFF2-40B4-BE49-F238E27FC236}">
                  <a16:creationId xmlns:a16="http://schemas.microsoft.com/office/drawing/2014/main" id="{7F399672-CB65-4859-A5C0-7E01B829D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941" y="3311430"/>
              <a:ext cx="1353345" cy="1353345"/>
            </a:xfrm>
            <a:prstGeom prst="rect">
              <a:avLst/>
            </a:prstGeom>
          </p:spPr>
        </p:pic>
      </p:grpSp>
      <p:sp>
        <p:nvSpPr>
          <p:cNvPr id="35" name="Tijdelijke aanduiding voor inhoud 21">
            <a:extLst>
              <a:ext uri="{FF2B5EF4-FFF2-40B4-BE49-F238E27FC236}">
                <a16:creationId xmlns:a16="http://schemas.microsoft.com/office/drawing/2014/main" id="{BEF90358-38E7-4DF9-919D-0CB880C64BF2}"/>
              </a:ext>
            </a:extLst>
          </p:cNvPr>
          <p:cNvSpPr txBox="1">
            <a:spLocks/>
          </p:cNvSpPr>
          <p:nvPr/>
        </p:nvSpPr>
        <p:spPr>
          <a:xfrm>
            <a:off x="838200" y="3463259"/>
            <a:ext cx="4664453" cy="2508307"/>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Patients with CTD at early disease stages may be </a:t>
            </a:r>
            <a:r>
              <a:rPr kumimoji="0" lang="en-US" sz="1600" b="1"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asymptomatic</a:t>
            </a:r>
            <a:r>
              <a:rPr kumimoji="0" lang="en-US" sz="16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with regards to their ILD</a:t>
            </a:r>
            <a:r>
              <a:rPr kumimoji="0" lang="en-US" sz="1600" b="0"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rPr>
              <a:t> </a:t>
            </a:r>
            <a:r>
              <a:rPr kumimoji="0" lang="en-US" sz="16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or have symptoms that are </a:t>
            </a:r>
            <a:r>
              <a:rPr kumimoji="0" lang="en-US" sz="1600" b="1"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non-specific</a:t>
            </a:r>
            <a:r>
              <a:rPr kumimoji="0" lang="en-US" sz="1600" b="1"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rPr>
              <a:t>2-4</a:t>
            </a:r>
            <a:endParaRPr kumimoji="0" lang="en-US" sz="1600" b="0"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endParaRPr>
          </a:p>
        </p:txBody>
      </p:sp>
      <p:sp>
        <p:nvSpPr>
          <p:cNvPr id="18" name="Text Placeholder 9">
            <a:extLst>
              <a:ext uri="{FF2B5EF4-FFF2-40B4-BE49-F238E27FC236}">
                <a16:creationId xmlns:a16="http://schemas.microsoft.com/office/drawing/2014/main" id="{3E3E97BC-495A-D71E-7168-8D767B2957B7}"/>
              </a:ext>
            </a:extLst>
          </p:cNvPr>
          <p:cNvSpPr txBox="1">
            <a:spLocks/>
          </p:cNvSpPr>
          <p:nvPr/>
        </p:nvSpPr>
        <p:spPr>
          <a:xfrm>
            <a:off x="838200" y="1344907"/>
            <a:ext cx="10515600" cy="598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As the degree of dyspnea might not always reflect the severity of ILD, active screening for ILD in patients with CTD is important</a:t>
            </a:r>
            <a:r>
              <a:rPr kumimoji="0" lang="en-US" sz="160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t>1</a:t>
            </a:r>
            <a:br>
              <a:rPr kumimoji="0" lang="en-US" sz="160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br>
            <a:endParaRPr kumimoji="0" lang="en-US" sz="160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A physiology-based screening for ILD outperforms use of ILD symptoms and may detect ILD at an earlier stage</a:t>
            </a:r>
            <a:r>
              <a:rPr kumimoji="0" lang="en-US" sz="160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t>1</a:t>
            </a:r>
            <a:endParaRPr kumimoji="0" lang="en-US" sz="160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endParaRPr>
          </a:p>
        </p:txBody>
      </p:sp>
      <p:pic>
        <p:nvPicPr>
          <p:cNvPr id="7" name="Picture 6">
            <a:extLst>
              <a:ext uri="{FF2B5EF4-FFF2-40B4-BE49-F238E27FC236}">
                <a16:creationId xmlns:a16="http://schemas.microsoft.com/office/drawing/2014/main" id="{566E1EC4-772E-6FA3-681F-7650A4D9B351}"/>
              </a:ext>
            </a:extLst>
          </p:cNvPr>
          <p:cNvPicPr>
            <a:picLocks noChangeAspect="1"/>
          </p:cNvPicPr>
          <p:nvPr/>
        </p:nvPicPr>
        <p:blipFill>
          <a:blip r:embed="rId5"/>
          <a:stretch>
            <a:fillRect/>
          </a:stretch>
        </p:blipFill>
        <p:spPr>
          <a:xfrm>
            <a:off x="10920516" y="6313782"/>
            <a:ext cx="1345539" cy="208696"/>
          </a:xfrm>
          <a:prstGeom prst="rect">
            <a:avLst/>
          </a:prstGeom>
        </p:spPr>
      </p:pic>
    </p:spTree>
    <p:extLst>
      <p:ext uri="{BB962C8B-B14F-4D97-AF65-F5344CB8AC3E}">
        <p14:creationId xmlns:p14="http://schemas.microsoft.com/office/powerpoint/2010/main" val="171264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7EF4DC-E18F-45B2-9EA7-FD260DBB4302}"/>
              </a:ext>
            </a:extLst>
          </p:cNvPr>
          <p:cNvSpPr>
            <a:spLocks noGrp="1"/>
          </p:cNvSpPr>
          <p:nvPr>
            <p:ph type="ctrTitle"/>
          </p:nvPr>
        </p:nvSpPr>
        <p:spPr/>
        <p:txBody>
          <a:bodyPr/>
          <a:lstStyle/>
          <a:p>
            <a:r>
              <a:rPr lang="nl-NL" dirty="0">
                <a:solidFill>
                  <a:schemeClr val="bg1"/>
                </a:solidFill>
              </a:rPr>
              <a:t>Background on IPF </a:t>
            </a:r>
            <a:r>
              <a:rPr lang="nl-NL" dirty="0" err="1">
                <a:solidFill>
                  <a:schemeClr val="bg1"/>
                </a:solidFill>
              </a:rPr>
              <a:t>and</a:t>
            </a:r>
            <a:r>
              <a:rPr lang="nl-NL" dirty="0">
                <a:solidFill>
                  <a:schemeClr val="bg1"/>
                </a:solidFill>
              </a:rPr>
              <a:t> </a:t>
            </a:r>
            <a:r>
              <a:rPr lang="nl-NL" dirty="0" err="1">
                <a:solidFill>
                  <a:schemeClr val="bg1"/>
                </a:solidFill>
              </a:rPr>
              <a:t>other</a:t>
            </a:r>
            <a:r>
              <a:rPr lang="nl-NL" dirty="0">
                <a:solidFill>
                  <a:schemeClr val="bg1"/>
                </a:solidFill>
              </a:rPr>
              <a:t> </a:t>
            </a:r>
            <a:r>
              <a:rPr lang="nl-NL" dirty="0" err="1">
                <a:solidFill>
                  <a:schemeClr val="bg1"/>
                </a:solidFill>
              </a:rPr>
              <a:t>fibrosing</a:t>
            </a:r>
            <a:r>
              <a:rPr lang="nl-NL" dirty="0">
                <a:solidFill>
                  <a:schemeClr val="bg1"/>
                </a:solidFill>
              </a:rPr>
              <a:t> </a:t>
            </a:r>
            <a:r>
              <a:rPr lang="nl-NL" dirty="0" err="1">
                <a:solidFill>
                  <a:schemeClr val="bg1"/>
                </a:solidFill>
              </a:rPr>
              <a:t>ILDs</a:t>
            </a:r>
            <a:endParaRPr lang="nl-NL" dirty="0">
              <a:solidFill>
                <a:schemeClr val="bg1"/>
              </a:solidFill>
            </a:endParaRPr>
          </a:p>
        </p:txBody>
      </p:sp>
      <p:sp>
        <p:nvSpPr>
          <p:cNvPr id="10" name="Ondertitel 9">
            <a:extLst>
              <a:ext uri="{FF2B5EF4-FFF2-40B4-BE49-F238E27FC236}">
                <a16:creationId xmlns:a16="http://schemas.microsoft.com/office/drawing/2014/main" id="{8AF3B0E0-2817-4648-93E7-C4A25F883DA2}"/>
              </a:ext>
            </a:extLst>
          </p:cNvPr>
          <p:cNvSpPr>
            <a:spLocks noGrp="1"/>
          </p:cNvSpPr>
          <p:nvPr>
            <p:ph type="subTitle" idx="1"/>
          </p:nvPr>
        </p:nvSpPr>
        <p:spPr/>
        <p:txBody>
          <a:bodyPr/>
          <a:lstStyle/>
          <a:p>
            <a:endParaRPr lang="en-US" dirty="0"/>
          </a:p>
        </p:txBody>
      </p:sp>
      <p:sp>
        <p:nvSpPr>
          <p:cNvPr id="11" name="Tijdelijke aanduiding voor tekst 10">
            <a:extLst>
              <a:ext uri="{FF2B5EF4-FFF2-40B4-BE49-F238E27FC236}">
                <a16:creationId xmlns:a16="http://schemas.microsoft.com/office/drawing/2014/main" id="{F3FE7A70-EBD3-4C0D-91F3-E7F0E53C63B3}"/>
              </a:ext>
            </a:extLst>
          </p:cNvPr>
          <p:cNvSpPr>
            <a:spLocks noGrp="1"/>
          </p:cNvSpPr>
          <p:nvPr>
            <p:ph type="body" sz="quarter" idx="13"/>
          </p:nvPr>
        </p:nvSpPr>
        <p:spPr>
          <a:xfrm>
            <a:off x="180000" y="6101542"/>
            <a:ext cx="10049850" cy="613583"/>
          </a:xfrm>
        </p:spPr>
        <p:txBody>
          <a:bodyPr/>
          <a:lstStyle/>
          <a:p>
            <a:endParaRPr lang="en-US" dirty="0"/>
          </a:p>
        </p:txBody>
      </p:sp>
      <p:sp>
        <p:nvSpPr>
          <p:cNvPr id="12" name="Tijdelijke aanduiding voor tekst 11">
            <a:extLst>
              <a:ext uri="{FF2B5EF4-FFF2-40B4-BE49-F238E27FC236}">
                <a16:creationId xmlns:a16="http://schemas.microsoft.com/office/drawing/2014/main" id="{9A4BBBA7-44F1-43E7-9310-3D961B46B028}"/>
              </a:ext>
            </a:extLst>
          </p:cNvPr>
          <p:cNvSpPr>
            <a:spLocks noGrp="1"/>
          </p:cNvSpPr>
          <p:nvPr>
            <p:ph type="body" sz="quarter" idx="17"/>
          </p:nvPr>
        </p:nvSpPr>
        <p:spPr/>
        <p:txBody>
          <a:bodyPr/>
          <a:lstStyle/>
          <a:p>
            <a:endParaRPr lang="en-US" dirty="0"/>
          </a:p>
        </p:txBody>
      </p:sp>
      <p:pic>
        <p:nvPicPr>
          <p:cNvPr id="4" name="Picture 3">
            <a:extLst>
              <a:ext uri="{FF2B5EF4-FFF2-40B4-BE49-F238E27FC236}">
                <a16:creationId xmlns:a16="http://schemas.microsoft.com/office/drawing/2014/main" id="{11BD38FA-3610-6370-DF3A-032CAF7C921E}"/>
              </a:ext>
            </a:extLst>
          </p:cNvPr>
          <p:cNvPicPr>
            <a:picLocks noChangeAspect="1"/>
          </p:cNvPicPr>
          <p:nvPr/>
        </p:nvPicPr>
        <p:blipFill>
          <a:blip r:embed="rId2"/>
          <a:stretch>
            <a:fillRect/>
          </a:stretch>
        </p:blipFill>
        <p:spPr>
          <a:xfrm>
            <a:off x="10775526" y="6483457"/>
            <a:ext cx="1493649" cy="231668"/>
          </a:xfrm>
          <a:prstGeom prst="rect">
            <a:avLst/>
          </a:prstGeom>
        </p:spPr>
      </p:pic>
    </p:spTree>
    <p:extLst>
      <p:ext uri="{BB962C8B-B14F-4D97-AF65-F5344CB8AC3E}">
        <p14:creationId xmlns:p14="http://schemas.microsoft.com/office/powerpoint/2010/main" val="2617493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tekst 23">
            <a:extLst>
              <a:ext uri="{FF2B5EF4-FFF2-40B4-BE49-F238E27FC236}">
                <a16:creationId xmlns:a16="http://schemas.microsoft.com/office/drawing/2014/main" id="{0075C855-2519-40E0-AD98-EF85A7F04127}"/>
              </a:ext>
            </a:extLst>
          </p:cNvPr>
          <p:cNvSpPr>
            <a:spLocks noGrp="1"/>
          </p:cNvSpPr>
          <p:nvPr>
            <p:ph type="body" sz="quarter" idx="13"/>
          </p:nvPr>
        </p:nvSpPr>
        <p:spPr/>
        <p:txBody>
          <a:bodyPr/>
          <a:lstStyle/>
          <a:p>
            <a:r>
              <a:rPr lang="nl-NL" dirty="0"/>
              <a:t>HLA=Human </a:t>
            </a:r>
            <a:r>
              <a:rPr lang="nl-NL" dirty="0" err="1"/>
              <a:t>Leukocyte</a:t>
            </a:r>
            <a:r>
              <a:rPr lang="nl-NL" dirty="0"/>
              <a:t> Antigen; MUC5B=</a:t>
            </a:r>
            <a:r>
              <a:rPr lang="nl-NL" dirty="0" err="1"/>
              <a:t>Mucin</a:t>
            </a:r>
            <a:r>
              <a:rPr lang="nl-NL" dirty="0"/>
              <a:t> 5B, </a:t>
            </a:r>
            <a:r>
              <a:rPr lang="nl-NL" dirty="0" err="1"/>
              <a:t>Oligomeric</a:t>
            </a:r>
            <a:r>
              <a:rPr lang="nl-NL" dirty="0"/>
              <a:t> Mucus/gel-</a:t>
            </a:r>
            <a:r>
              <a:rPr lang="nl-NL" dirty="0" err="1"/>
              <a:t>forming</a:t>
            </a:r>
            <a:r>
              <a:rPr lang="nl-NL" dirty="0"/>
              <a:t>; 1. </a:t>
            </a:r>
            <a:r>
              <a:rPr lang="nl-NL" dirty="0" err="1"/>
              <a:t>Esposito</a:t>
            </a:r>
            <a:r>
              <a:rPr lang="nl-NL" dirty="0"/>
              <a:t> AJ, </a:t>
            </a:r>
            <a:r>
              <a:rPr lang="nl-NL" dirty="0" err="1"/>
              <a:t>Chu</a:t>
            </a:r>
            <a:r>
              <a:rPr lang="nl-NL" dirty="0"/>
              <a:t> SG, </a:t>
            </a:r>
            <a:r>
              <a:rPr lang="nl-NL" dirty="0" err="1"/>
              <a:t>Madan</a:t>
            </a:r>
            <a:r>
              <a:rPr lang="nl-NL" dirty="0"/>
              <a:t> R, et al. </a:t>
            </a:r>
            <a:r>
              <a:rPr lang="nl-NL" dirty="0" err="1"/>
              <a:t>Thoracic</a:t>
            </a:r>
            <a:r>
              <a:rPr lang="nl-NL" dirty="0"/>
              <a:t> </a:t>
            </a:r>
            <a:r>
              <a:rPr lang="nl-NL" dirty="0" err="1"/>
              <a:t>Manifestations</a:t>
            </a:r>
            <a:r>
              <a:rPr lang="nl-NL" dirty="0"/>
              <a:t> of </a:t>
            </a:r>
            <a:r>
              <a:rPr lang="nl-NL" dirty="0" err="1"/>
              <a:t>Rheumatoid</a:t>
            </a:r>
            <a:r>
              <a:rPr lang="nl-NL" dirty="0"/>
              <a:t> </a:t>
            </a:r>
            <a:r>
              <a:rPr lang="nl-NL" dirty="0" err="1"/>
              <a:t>Arthritis</a:t>
            </a:r>
            <a:r>
              <a:rPr lang="nl-NL" dirty="0"/>
              <a:t>. </a:t>
            </a:r>
            <a:r>
              <a:rPr lang="nl-NL" dirty="0" err="1"/>
              <a:t>Clin</a:t>
            </a:r>
            <a:r>
              <a:rPr lang="nl-NL" dirty="0"/>
              <a:t> </a:t>
            </a:r>
            <a:r>
              <a:rPr lang="nl-NL" dirty="0" err="1"/>
              <a:t>Chest</a:t>
            </a:r>
            <a:r>
              <a:rPr lang="nl-NL" dirty="0"/>
              <a:t> </a:t>
            </a:r>
            <a:r>
              <a:rPr lang="nl-NL" dirty="0" err="1"/>
              <a:t>Med</a:t>
            </a:r>
            <a:r>
              <a:rPr lang="nl-NL" dirty="0"/>
              <a:t>. 2019;40(3):545-60; 2. </a:t>
            </a:r>
            <a:r>
              <a:rPr lang="nl-NL" dirty="0" err="1"/>
              <a:t>Nambiar</a:t>
            </a:r>
            <a:r>
              <a:rPr lang="nl-NL" dirty="0"/>
              <a:t> AM, Walker CM, Sparks JA. Monitoring </a:t>
            </a:r>
            <a:r>
              <a:rPr lang="nl-NL" dirty="0" err="1"/>
              <a:t>and</a:t>
            </a:r>
            <a:r>
              <a:rPr lang="nl-NL" dirty="0"/>
              <a:t> management of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 </a:t>
            </a:r>
            <a:r>
              <a:rPr lang="nl-NL" dirty="0" err="1"/>
              <a:t>narrative</a:t>
            </a:r>
            <a:r>
              <a:rPr lang="nl-NL" dirty="0"/>
              <a:t> review </a:t>
            </a:r>
            <a:r>
              <a:rPr lang="nl-NL" dirty="0" err="1"/>
              <a:t>for</a:t>
            </a:r>
            <a:r>
              <a:rPr lang="nl-NL" dirty="0"/>
              <a:t> </a:t>
            </a:r>
            <a:r>
              <a:rPr lang="nl-NL" dirty="0" err="1"/>
              <a:t>practicing</a:t>
            </a:r>
            <a:r>
              <a:rPr lang="nl-NL" dirty="0"/>
              <a:t> </a:t>
            </a:r>
            <a:r>
              <a:rPr lang="nl-NL" dirty="0" err="1"/>
              <a:t>clinicians</a:t>
            </a:r>
            <a:r>
              <a:rPr lang="nl-NL" dirty="0"/>
              <a:t>. </a:t>
            </a:r>
            <a:r>
              <a:rPr lang="nl-NL" dirty="0" err="1"/>
              <a:t>Ther</a:t>
            </a:r>
            <a:r>
              <a:rPr lang="nl-NL" dirty="0"/>
              <a:t> Adv </a:t>
            </a:r>
            <a:r>
              <a:rPr lang="nl-NL" dirty="0" err="1"/>
              <a:t>Respir</a:t>
            </a:r>
            <a:r>
              <a:rPr lang="nl-NL" dirty="0"/>
              <a:t> Dis. 2021;15:17534666211039771; 3. Messina R, </a:t>
            </a:r>
            <a:r>
              <a:rPr lang="nl-NL" dirty="0" err="1"/>
              <a:t>Guggino</a:t>
            </a:r>
            <a:r>
              <a:rPr lang="nl-NL" dirty="0"/>
              <a:t> G, </a:t>
            </a:r>
            <a:r>
              <a:rPr lang="nl-NL" dirty="0" err="1"/>
              <a:t>Benfante</a:t>
            </a:r>
            <a:r>
              <a:rPr lang="nl-NL" dirty="0"/>
              <a:t> A, et al. </a:t>
            </a:r>
            <a:r>
              <a:rPr lang="nl-NL" dirty="0" err="1"/>
              <a:t>Interstitial</a:t>
            </a:r>
            <a:r>
              <a:rPr lang="nl-NL" dirty="0"/>
              <a:t> </a:t>
            </a:r>
            <a:r>
              <a:rPr lang="nl-NL" dirty="0" err="1"/>
              <a:t>Lung</a:t>
            </a:r>
            <a:r>
              <a:rPr lang="nl-NL" dirty="0"/>
              <a:t> </a:t>
            </a:r>
            <a:r>
              <a:rPr lang="nl-NL" dirty="0" err="1"/>
              <a:t>Disease</a:t>
            </a:r>
            <a:r>
              <a:rPr lang="nl-NL" dirty="0"/>
              <a:t> in </a:t>
            </a:r>
            <a:r>
              <a:rPr lang="nl-NL" dirty="0" err="1"/>
              <a:t>Elderly</a:t>
            </a:r>
            <a:r>
              <a:rPr lang="nl-NL" dirty="0"/>
              <a:t> </a:t>
            </a:r>
            <a:r>
              <a:rPr lang="nl-NL" dirty="0" err="1"/>
              <a:t>Rheumatoid</a:t>
            </a:r>
            <a:r>
              <a:rPr lang="nl-NL" dirty="0"/>
              <a:t> </a:t>
            </a:r>
            <a:r>
              <a:rPr lang="nl-NL" dirty="0" err="1"/>
              <a:t>Arthritis</a:t>
            </a:r>
            <a:r>
              <a:rPr lang="nl-NL" dirty="0"/>
              <a:t> </a:t>
            </a:r>
            <a:r>
              <a:rPr lang="nl-NL" dirty="0" err="1"/>
              <a:t>Patients</a:t>
            </a:r>
            <a:r>
              <a:rPr lang="nl-NL" dirty="0"/>
              <a:t>. Drugs </a:t>
            </a:r>
            <a:r>
              <a:rPr lang="nl-NL" dirty="0" err="1"/>
              <a:t>Aging</a:t>
            </a:r>
            <a:r>
              <a:rPr lang="nl-NL" dirty="0"/>
              <a:t>. 2020;37(1):11-8; 4. </a:t>
            </a:r>
            <a:r>
              <a:rPr lang="nl-NL" dirty="0" err="1"/>
              <a:t>Knudsen</a:t>
            </a:r>
            <a:r>
              <a:rPr lang="nl-NL" dirty="0"/>
              <a:t> L, </a:t>
            </a:r>
            <a:r>
              <a:rPr lang="nl-NL" dirty="0" err="1"/>
              <a:t>Ruppert</a:t>
            </a:r>
            <a:r>
              <a:rPr lang="nl-NL" dirty="0"/>
              <a:t> C, Ochs M. Tissue </a:t>
            </a:r>
            <a:r>
              <a:rPr lang="nl-NL" dirty="0" err="1"/>
              <a:t>remodelling</a:t>
            </a:r>
            <a:r>
              <a:rPr lang="nl-NL" dirty="0"/>
              <a:t> in </a:t>
            </a:r>
            <a:r>
              <a:rPr lang="nl-NL" dirty="0" err="1"/>
              <a:t>pulmonary</a:t>
            </a:r>
            <a:r>
              <a:rPr lang="nl-NL" dirty="0"/>
              <a:t> fibrosis. </a:t>
            </a:r>
            <a:r>
              <a:rPr lang="nl-NL" dirty="0" err="1"/>
              <a:t>Cell</a:t>
            </a:r>
            <a:r>
              <a:rPr lang="nl-NL" dirty="0"/>
              <a:t> Tissue </a:t>
            </a:r>
            <a:r>
              <a:rPr lang="nl-NL" dirty="0" err="1"/>
              <a:t>Res</a:t>
            </a:r>
            <a:r>
              <a:rPr lang="nl-NL" dirty="0"/>
              <a:t>. 2017;367(3):607-26; 5. </a:t>
            </a:r>
            <a:r>
              <a:rPr lang="nl-NL" dirty="0" err="1"/>
              <a:t>Wijsenbeek</a:t>
            </a:r>
            <a:r>
              <a:rPr lang="nl-NL" dirty="0"/>
              <a:t> M, </a:t>
            </a:r>
            <a:r>
              <a:rPr lang="nl-NL" dirty="0" err="1"/>
              <a:t>Cottin</a:t>
            </a:r>
            <a:r>
              <a:rPr lang="nl-NL" dirty="0"/>
              <a:t> V. Spectrum of </a:t>
            </a:r>
            <a:r>
              <a:rPr lang="nl-NL" dirty="0" err="1"/>
              <a:t>fibrotic</a:t>
            </a:r>
            <a:r>
              <a:rPr lang="nl-NL" dirty="0"/>
              <a:t> </a:t>
            </a:r>
            <a:r>
              <a:rPr lang="nl-NL" dirty="0" err="1"/>
              <a:t>lung</a:t>
            </a:r>
            <a:r>
              <a:rPr lang="nl-NL" dirty="0"/>
              <a:t> </a:t>
            </a:r>
            <a:r>
              <a:rPr lang="nl-NL" dirty="0" err="1"/>
              <a:t>diseases</a:t>
            </a:r>
            <a:r>
              <a:rPr lang="nl-NL" dirty="0"/>
              <a:t>. N </a:t>
            </a:r>
            <a:r>
              <a:rPr lang="nl-NL" dirty="0" err="1"/>
              <a:t>Engl</a:t>
            </a:r>
            <a:r>
              <a:rPr lang="nl-NL" dirty="0"/>
              <a:t> J </a:t>
            </a:r>
            <a:r>
              <a:rPr lang="nl-NL" dirty="0" err="1"/>
              <a:t>Med</a:t>
            </a:r>
            <a:r>
              <a:rPr lang="nl-NL" dirty="0"/>
              <a:t>. 2020;383(10):958-68.</a:t>
            </a:r>
          </a:p>
        </p:txBody>
      </p:sp>
      <p:sp>
        <p:nvSpPr>
          <p:cNvPr id="26" name="Tijdelijke aanduiding voor tekst 25">
            <a:extLst>
              <a:ext uri="{FF2B5EF4-FFF2-40B4-BE49-F238E27FC236}">
                <a16:creationId xmlns:a16="http://schemas.microsoft.com/office/drawing/2014/main" id="{8404E0DB-9BF2-477D-BD50-F10C727AE6B6}"/>
              </a:ext>
            </a:extLst>
          </p:cNvPr>
          <p:cNvSpPr>
            <a:spLocks noGrp="1"/>
          </p:cNvSpPr>
          <p:nvPr>
            <p:ph type="body" sz="quarter" idx="17"/>
          </p:nvPr>
        </p:nvSpPr>
        <p:spPr/>
        <p:txBody>
          <a:bodyPr/>
          <a:lstStyle/>
          <a:p>
            <a:r>
              <a:rPr lang="en-US" dirty="0"/>
              <a:t>E2</a:t>
            </a:r>
          </a:p>
        </p:txBody>
      </p:sp>
      <p:sp>
        <p:nvSpPr>
          <p:cNvPr id="29" name="Rechthoek: afgeronde hoeken 14">
            <a:extLst>
              <a:ext uri="{FF2B5EF4-FFF2-40B4-BE49-F238E27FC236}">
                <a16:creationId xmlns:a16="http://schemas.microsoft.com/office/drawing/2014/main" id="{0D84938B-6B33-4177-A92E-D96FF3D41CBB}"/>
              </a:ext>
            </a:extLst>
          </p:cNvPr>
          <p:cNvSpPr/>
          <p:nvPr/>
        </p:nvSpPr>
        <p:spPr>
          <a:xfrm>
            <a:off x="6196977" y="1737454"/>
            <a:ext cx="5156200" cy="3918502"/>
          </a:xfrm>
          <a:prstGeom prst="roundRect">
            <a:avLst>
              <a:gd name="adj" fmla="val 2467"/>
            </a:avLst>
          </a:prstGeom>
          <a:blipFill>
            <a:blip r:embed="rId3"/>
            <a:stretch>
              <a:fillRect l="-120184" t="-60424" r="-16268" b="-3067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sp>
        <p:nvSpPr>
          <p:cNvPr id="30" name="Rechthoek: afgeronde hoeken 14">
            <a:extLst>
              <a:ext uri="{FF2B5EF4-FFF2-40B4-BE49-F238E27FC236}">
                <a16:creationId xmlns:a16="http://schemas.microsoft.com/office/drawing/2014/main" id="{712AF043-6BAB-43C1-B7C5-B89CBE55A1CC}"/>
              </a:ext>
            </a:extLst>
          </p:cNvPr>
          <p:cNvSpPr/>
          <p:nvPr/>
        </p:nvSpPr>
        <p:spPr>
          <a:xfrm>
            <a:off x="838200" y="1735614"/>
            <a:ext cx="5156200" cy="3918502"/>
          </a:xfrm>
          <a:prstGeom prst="roundRect">
            <a:avLst>
              <a:gd name="adj" fmla="val 2467"/>
            </a:avLst>
          </a:prstGeom>
          <a:blipFill>
            <a:blip r:embed="rId3"/>
            <a:stretch>
              <a:fillRect l="-16255" t="-60376" r="-120198" b="-3072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sp>
        <p:nvSpPr>
          <p:cNvPr id="31" name="Text Placeholder 14">
            <a:extLst>
              <a:ext uri="{FF2B5EF4-FFF2-40B4-BE49-F238E27FC236}">
                <a16:creationId xmlns:a16="http://schemas.microsoft.com/office/drawing/2014/main" id="{CD7F2298-A095-420B-9618-5407B3D4D889}"/>
              </a:ext>
            </a:extLst>
          </p:cNvPr>
          <p:cNvSpPr txBox="1">
            <a:spLocks/>
          </p:cNvSpPr>
          <p:nvPr/>
        </p:nvSpPr>
        <p:spPr>
          <a:xfrm>
            <a:off x="1814235" y="1963590"/>
            <a:ext cx="3990290" cy="367647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Older age</a:t>
            </a:r>
            <a:r>
              <a:rPr kumimoji="0" lang="en-US" sz="1400" b="1"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rPr>
              <a:t>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Age-related processes diminish the regenerative capacity of the lung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Genetic</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susceptibility</a:t>
            </a:r>
            <a:r>
              <a:rPr kumimoji="0" lang="nl-NL" sz="1400" b="1" i="0" u="none" strike="noStrike" kern="1200" cap="none" spc="0" normalizeH="0" baseline="30000" noProof="0" dirty="0">
                <a:ln>
                  <a:noFill/>
                </a:ln>
                <a:solidFill>
                  <a:srgbClr val="2B333A"/>
                </a:solidFill>
                <a:effectLst/>
                <a:uLnTx/>
                <a:uFillTx/>
                <a:latin typeface="BISansNEXT" panose="02000503040000020004"/>
                <a:ea typeface="+mn-ea"/>
                <a:cs typeface="+mn-cs"/>
              </a:rPr>
              <a:t>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DNA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repair</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HLA, host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defence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telomere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length</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b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b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cell-cell</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adhesion</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MUC5B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Comorbidities</a:t>
            </a:r>
            <a:r>
              <a:rPr kumimoji="0" lang="nl-NL" sz="1400" b="1" i="0" u="none" strike="noStrike" kern="1200" cap="none" spc="0" normalizeH="0" baseline="30000" noProof="0" dirty="0">
                <a:ln>
                  <a:noFill/>
                </a:ln>
                <a:solidFill>
                  <a:srgbClr val="2B333A"/>
                </a:solidFill>
                <a:effectLst/>
                <a:uLnTx/>
                <a:uFillTx/>
                <a:latin typeface="BISansNEXT" panose="02000503040000020004"/>
                <a:ea typeface="+mn-ea"/>
                <a:cs typeface="+mn-cs"/>
              </a:rPr>
              <a:t>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Obstructive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sleep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apnoea</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syndrome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and</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gastro-oesophageal</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reflux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disease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due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to</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mechanical</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stress</a:t>
            </a: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p:txBody>
      </p:sp>
      <p:sp>
        <p:nvSpPr>
          <p:cNvPr id="32" name="Titel 1">
            <a:extLst>
              <a:ext uri="{FF2B5EF4-FFF2-40B4-BE49-F238E27FC236}">
                <a16:creationId xmlns:a16="http://schemas.microsoft.com/office/drawing/2014/main" id="{EF659B16-3B7C-437A-8A82-37533EE10E0D}"/>
              </a:ext>
            </a:extLst>
          </p:cNvPr>
          <p:cNvSpPr>
            <a:spLocks noGrp="1"/>
          </p:cNvSpPr>
          <p:nvPr>
            <p:ph type="title"/>
          </p:nvPr>
        </p:nvSpPr>
        <p:spPr>
          <a:xfrm>
            <a:off x="838200" y="136525"/>
            <a:ext cx="10515600" cy="911987"/>
          </a:xfrm>
        </p:spPr>
        <p:txBody>
          <a:bodyPr>
            <a:normAutofit/>
          </a:bodyPr>
          <a:lstStyle/>
          <a:p>
            <a:r>
              <a:rPr lang="nl-NL" dirty="0"/>
              <a:t>General risk factors </a:t>
            </a:r>
            <a:r>
              <a:rPr lang="nl-NL" dirty="0" err="1"/>
              <a:t>for</a:t>
            </a:r>
            <a:r>
              <a:rPr lang="nl-NL" dirty="0"/>
              <a:t> fibrosis</a:t>
            </a:r>
            <a:endParaRPr lang="nl-NL" sz="1800" dirty="0"/>
          </a:p>
        </p:txBody>
      </p:sp>
      <p:sp>
        <p:nvSpPr>
          <p:cNvPr id="34" name="Text Placeholder 22">
            <a:extLst>
              <a:ext uri="{FF2B5EF4-FFF2-40B4-BE49-F238E27FC236}">
                <a16:creationId xmlns:a16="http://schemas.microsoft.com/office/drawing/2014/main" id="{8E7FB1D1-842C-4782-A681-1E131FDFFB78}"/>
              </a:ext>
            </a:extLst>
          </p:cNvPr>
          <p:cNvSpPr>
            <a:spLocks noGrp="1"/>
          </p:cNvSpPr>
          <p:nvPr>
            <p:ph type="body" sz="quarter" idx="18"/>
          </p:nvPr>
        </p:nvSpPr>
        <p:spPr>
          <a:xfrm>
            <a:off x="838200" y="1123200"/>
            <a:ext cx="10515600" cy="598360"/>
          </a:xfrm>
        </p:spPr>
        <p:txBody>
          <a:bodyPr>
            <a:normAutofit/>
          </a:bodyPr>
          <a:lstStyle/>
          <a:p>
            <a:pPr algn="l"/>
            <a:r>
              <a:rPr lang="en-US" sz="1600" dirty="0">
                <a:solidFill>
                  <a:schemeClr val="accent2"/>
                </a:solidFill>
              </a:rPr>
              <a:t>Risk factors may be used to guide screening techniques and screening frequency for patients with CTD or ILD</a:t>
            </a:r>
            <a:r>
              <a:rPr lang="en-US" sz="1600" baseline="30000" dirty="0">
                <a:solidFill>
                  <a:schemeClr val="accent2"/>
                </a:solidFill>
              </a:rPr>
              <a:t>1,2</a:t>
            </a:r>
          </a:p>
        </p:txBody>
      </p:sp>
      <p:sp>
        <p:nvSpPr>
          <p:cNvPr id="35" name="Text Placeholder 15">
            <a:extLst>
              <a:ext uri="{FF2B5EF4-FFF2-40B4-BE49-F238E27FC236}">
                <a16:creationId xmlns:a16="http://schemas.microsoft.com/office/drawing/2014/main" id="{C2847876-7777-4D27-B3E4-5938CE3CA6F3}"/>
              </a:ext>
            </a:extLst>
          </p:cNvPr>
          <p:cNvSpPr txBox="1">
            <a:spLocks/>
          </p:cNvSpPr>
          <p:nvPr/>
        </p:nvSpPr>
        <p:spPr>
          <a:xfrm>
            <a:off x="7173011" y="1963590"/>
            <a:ext cx="3724691" cy="369052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Environmental</a:t>
            </a:r>
            <a:r>
              <a:rPr kumimoji="0" lang="nl-NL" sz="1400" b="1"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1"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and</a:t>
            </a:r>
            <a:r>
              <a:rPr kumimoji="0" lang="nl-NL" sz="1400" b="1"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1"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behavioural</a:t>
            </a:r>
            <a:r>
              <a:rPr kumimoji="0" lang="nl-NL" sz="1400" b="1"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factors</a:t>
            </a:r>
            <a:r>
              <a:rPr kumimoji="0" lang="nl-NL" sz="1400" b="1"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rPr>
              <a:t>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Smoking, farming, rearing livestock, wood-dust and stone/sand inhalation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Viral</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infections</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Epstein</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-Barr virus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and</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Herpes simplex virus</a:t>
            </a:r>
            <a:r>
              <a:rPr kumimoji="0" lang="nl-NL" sz="1400" b="0" i="0" u="none" strike="noStrike" kern="1200" cap="none" spc="0" normalizeH="0" baseline="30000" noProof="0" dirty="0">
                <a:ln>
                  <a:noFill/>
                </a:ln>
                <a:solidFill>
                  <a:srgbClr val="2B333A"/>
                </a:solidFill>
                <a:effectLst/>
                <a:uLnTx/>
                <a:uFillTx/>
                <a:latin typeface="BISansNEXT" panose="02000503040000020004"/>
                <a:ea typeface="+mn-ea"/>
                <a:cs typeface="+mn-cs"/>
              </a:rPr>
              <a:t>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400" b="0" i="0" u="none" strike="noStrike" kern="1200" cap="none" spc="0" normalizeH="0" baseline="30000" noProof="0" dirty="0">
              <a:ln>
                <a:noFill/>
              </a:ln>
              <a:solidFill>
                <a:srgbClr val="2B333A"/>
              </a:solidFill>
              <a:effectLst/>
              <a:uLnTx/>
              <a:uFillTx/>
              <a:latin typeface="BISansNEXT" panose="020005030400000200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Autoimmune</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disease</a:t>
            </a:r>
            <a:r>
              <a:rPr kumimoji="0" lang="nl-NL" sz="1400" b="1" i="0" u="none" strike="noStrike" kern="1200" cap="none" spc="0" normalizeH="0" baseline="30000" noProof="0" dirty="0">
                <a:ln>
                  <a:noFill/>
                </a:ln>
                <a:solidFill>
                  <a:srgbClr val="2B333A"/>
                </a:solidFill>
                <a:effectLst/>
                <a:uLnTx/>
                <a:uFillTx/>
                <a:latin typeface="BISansNEXT" panose="02000503040000020004"/>
                <a:ea typeface="+mn-ea"/>
                <a:cs typeface="+mn-cs"/>
              </a:rPr>
              <a:t>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ILD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may</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precede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the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development of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systemic</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manifestations</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due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to</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a:ea typeface="+mn-ea"/>
                <a:cs typeface="+mn-cs"/>
              </a:rPr>
              <a:t>the</a:t>
            </a:r>
            <a:r>
              <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rPr>
              <a:t> CTD</a:t>
            </a:r>
            <a:r>
              <a:rPr kumimoji="0" lang="nl-NL" sz="1400" b="0" i="0" u="none" strike="noStrike" kern="1200" cap="none" spc="0" normalizeH="0" baseline="30000" noProof="0" dirty="0">
                <a:ln>
                  <a:noFill/>
                </a:ln>
                <a:solidFill>
                  <a:srgbClr val="2B333A"/>
                </a:solidFill>
                <a:effectLst/>
                <a:uLnTx/>
                <a:uFillTx/>
                <a:latin typeface="BISansNEXT" panose="02000503040000020004"/>
                <a:ea typeface="+mn-ea"/>
                <a:cs typeface="+mn-cs"/>
              </a:rPr>
              <a:t>1</a:t>
            </a:r>
            <a:endParaRPr kumimoji="0" lang="nl-NL" sz="1400" b="0" i="0" u="none" strike="noStrike" kern="1200" cap="none" spc="0" normalizeH="0" baseline="0" noProof="0" dirty="0">
              <a:ln>
                <a:noFill/>
              </a:ln>
              <a:solidFill>
                <a:srgbClr val="2B333A"/>
              </a:solidFill>
              <a:effectLst/>
              <a:uLnTx/>
              <a:uFillTx/>
              <a:latin typeface="BISansNEXT" panose="02000503040000020004"/>
              <a:ea typeface="+mn-ea"/>
              <a:cs typeface="+mn-cs"/>
            </a:endParaRPr>
          </a:p>
        </p:txBody>
      </p:sp>
      <p:pic>
        <p:nvPicPr>
          <p:cNvPr id="36" name="Graphic 35" descr="DNA met effen opvulling">
            <a:extLst>
              <a:ext uri="{FF2B5EF4-FFF2-40B4-BE49-F238E27FC236}">
                <a16:creationId xmlns:a16="http://schemas.microsoft.com/office/drawing/2014/main" id="{3CD6F594-EB63-4E70-B730-FB25CE7575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089815" y="3347401"/>
            <a:ext cx="610083" cy="610083"/>
          </a:xfrm>
          <a:prstGeom prst="rect">
            <a:avLst/>
          </a:prstGeom>
        </p:spPr>
      </p:pic>
      <p:pic>
        <p:nvPicPr>
          <p:cNvPr id="38" name="Graphic 37">
            <a:extLst>
              <a:ext uri="{FF2B5EF4-FFF2-40B4-BE49-F238E27FC236}">
                <a16:creationId xmlns:a16="http://schemas.microsoft.com/office/drawing/2014/main" id="{7B140AC4-FFDA-41B9-94EE-006885D006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6988" y="2072450"/>
            <a:ext cx="523707" cy="529462"/>
          </a:xfrm>
          <a:prstGeom prst="rect">
            <a:avLst/>
          </a:prstGeom>
        </p:spPr>
      </p:pic>
      <p:pic>
        <p:nvPicPr>
          <p:cNvPr id="39" name="Graphic 38" descr="Ziektekiem met effen opvulling">
            <a:extLst>
              <a:ext uri="{FF2B5EF4-FFF2-40B4-BE49-F238E27FC236}">
                <a16:creationId xmlns:a16="http://schemas.microsoft.com/office/drawing/2014/main" id="{5CAC2130-D492-4E60-9BEE-1BEB7CE246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1715" y="3137991"/>
            <a:ext cx="674253" cy="674253"/>
          </a:xfrm>
          <a:prstGeom prst="rect">
            <a:avLst/>
          </a:prstGeom>
        </p:spPr>
      </p:pic>
      <p:pic>
        <p:nvPicPr>
          <p:cNvPr id="40" name="Graphic 39" descr="Man met wandelstok met effen opvulling">
            <a:extLst>
              <a:ext uri="{FF2B5EF4-FFF2-40B4-BE49-F238E27FC236}">
                <a16:creationId xmlns:a16="http://schemas.microsoft.com/office/drawing/2014/main" id="{C55AF087-C96B-497C-AFDB-E1080572FA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5916" y="2000612"/>
            <a:ext cx="697880" cy="697880"/>
          </a:xfrm>
          <a:prstGeom prst="rect">
            <a:avLst/>
          </a:prstGeom>
        </p:spPr>
      </p:pic>
      <p:pic>
        <p:nvPicPr>
          <p:cNvPr id="41" name="Graphic 40" descr="Skelet met effen opvulling">
            <a:extLst>
              <a:ext uri="{FF2B5EF4-FFF2-40B4-BE49-F238E27FC236}">
                <a16:creationId xmlns:a16="http://schemas.microsoft.com/office/drawing/2014/main" id="{3A3FC341-3B4A-4B75-8F39-DCD5095D7C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7195" y="4557388"/>
            <a:ext cx="775322" cy="775322"/>
          </a:xfrm>
          <a:prstGeom prst="rect">
            <a:avLst/>
          </a:prstGeom>
        </p:spPr>
      </p:pic>
      <p:pic>
        <p:nvPicPr>
          <p:cNvPr id="17" name="Afbeelding 16">
            <a:extLst>
              <a:ext uri="{FF2B5EF4-FFF2-40B4-BE49-F238E27FC236}">
                <a16:creationId xmlns:a16="http://schemas.microsoft.com/office/drawing/2014/main" id="{F903849B-6769-4F77-8A44-AEC8AAF9116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5843" b="36180" l="7011" r="17343">
                        <a14:foregroundMark x1="12669" y1="27865" x2="14145" y2="33034"/>
                        <a14:foregroundMark x1="14637" y1="34831" x2="14637" y2="31236"/>
                        <a14:foregroundMark x1="14268" y1="35730" x2="14637" y2="31685"/>
                        <a14:foregroundMark x1="14760" y1="35730" x2="13038" y2="28539"/>
                        <a14:foregroundMark x1="13038" y1="28539" x2="12669" y2="28315"/>
                        <a14:foregroundMark x1="14637" y1="30787" x2="15498" y2="29438"/>
                        <a14:foregroundMark x1="7257" y1="28764" x2="9102" y2="36404"/>
                        <a14:foregroundMark x1="9102" y1="36404" x2="10701" y2="29213"/>
                        <a14:foregroundMark x1="7011" y1="27865" x2="8733" y2="32135"/>
                        <a14:foregroundMark x1="7257" y1="28764" x2="9225" y2="31236"/>
                      </a14:backgroundRemoval>
                    </a14:imgEffect>
                  </a14:imgLayer>
                </a14:imgProps>
              </a:ext>
            </a:extLst>
          </a:blip>
          <a:srcRect l="6484" t="24763" r="83288" b="62520"/>
          <a:stretch/>
        </p:blipFill>
        <p:spPr>
          <a:xfrm>
            <a:off x="6369902" y="4293893"/>
            <a:ext cx="697879" cy="474968"/>
          </a:xfrm>
          <a:prstGeom prst="rect">
            <a:avLst/>
          </a:prstGeom>
        </p:spPr>
      </p:pic>
      <p:pic>
        <p:nvPicPr>
          <p:cNvPr id="3" name="Picture 2">
            <a:extLst>
              <a:ext uri="{FF2B5EF4-FFF2-40B4-BE49-F238E27FC236}">
                <a16:creationId xmlns:a16="http://schemas.microsoft.com/office/drawing/2014/main" id="{DAF6A660-D5DA-14FB-DBA8-BC02BDE5BC75}"/>
              </a:ext>
            </a:extLst>
          </p:cNvPr>
          <p:cNvPicPr>
            <a:picLocks noChangeAspect="1"/>
          </p:cNvPicPr>
          <p:nvPr/>
        </p:nvPicPr>
        <p:blipFill>
          <a:blip r:embed="rId16"/>
          <a:stretch>
            <a:fillRect/>
          </a:stretch>
        </p:blipFill>
        <p:spPr>
          <a:xfrm>
            <a:off x="10753178" y="6300270"/>
            <a:ext cx="1493649" cy="231668"/>
          </a:xfrm>
          <a:prstGeom prst="rect">
            <a:avLst/>
          </a:prstGeom>
        </p:spPr>
      </p:pic>
    </p:spTree>
    <p:extLst>
      <p:ext uri="{BB962C8B-B14F-4D97-AF65-F5344CB8AC3E}">
        <p14:creationId xmlns:p14="http://schemas.microsoft.com/office/powerpoint/2010/main" val="286094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Effect transition="in" filter="fade">
                                      <p:cBhvr>
                                        <p:cTn id="14" dur="500"/>
                                        <p:tgtEl>
                                          <p:spTgt spid="31">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1">
                                            <p:txEl>
                                              <p:pRg st="3" end="3"/>
                                            </p:txEl>
                                          </p:spTgt>
                                        </p:tgtEl>
                                        <p:attrNameLst>
                                          <p:attrName>style.visibility</p:attrName>
                                        </p:attrNameLst>
                                      </p:cBhvr>
                                      <p:to>
                                        <p:strVal val="visible"/>
                                      </p:to>
                                    </p:set>
                                    <p:animEffect transition="in" filter="fade">
                                      <p:cBhvr>
                                        <p:cTn id="18" dur="500"/>
                                        <p:tgtEl>
                                          <p:spTgt spid="3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1">
                                            <p:txEl>
                                              <p:pRg st="4" end="4"/>
                                            </p:txEl>
                                          </p:spTgt>
                                        </p:tgtEl>
                                        <p:attrNameLst>
                                          <p:attrName>style.visibility</p:attrName>
                                        </p:attrNameLst>
                                      </p:cBhvr>
                                      <p:to>
                                        <p:strVal val="visible"/>
                                      </p:to>
                                    </p:set>
                                    <p:animEffect transition="in" filter="fade">
                                      <p:cBhvr>
                                        <p:cTn id="25" dur="500"/>
                                        <p:tgtEl>
                                          <p:spTgt spid="31">
                                            <p:txEl>
                                              <p:pRg st="4" end="4"/>
                                            </p:tx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1">
                                            <p:txEl>
                                              <p:pRg st="6" end="6"/>
                                            </p:txEl>
                                          </p:spTgt>
                                        </p:tgtEl>
                                        <p:attrNameLst>
                                          <p:attrName>style.visibility</p:attrName>
                                        </p:attrNameLst>
                                      </p:cBhvr>
                                      <p:to>
                                        <p:strVal val="visible"/>
                                      </p:to>
                                    </p:set>
                                    <p:animEffect transition="in" filter="fade">
                                      <p:cBhvr>
                                        <p:cTn id="29" dur="500"/>
                                        <p:tgtEl>
                                          <p:spTgt spid="31">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1">
                                            <p:txEl>
                                              <p:pRg st="7" end="7"/>
                                            </p:txEl>
                                          </p:spTgt>
                                        </p:tgtEl>
                                        <p:attrNameLst>
                                          <p:attrName>style.visibility</p:attrName>
                                        </p:attrNameLst>
                                      </p:cBhvr>
                                      <p:to>
                                        <p:strVal val="visible"/>
                                      </p:to>
                                    </p:set>
                                    <p:animEffect transition="in" filter="fade">
                                      <p:cBhvr>
                                        <p:cTn id="36" dur="500"/>
                                        <p:tgtEl>
                                          <p:spTgt spid="31">
                                            <p:txEl>
                                              <p:pRg st="7" end="7"/>
                                            </p:txEl>
                                          </p:spTgt>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35">
                                            <p:txEl>
                                              <p:pRg st="0" end="0"/>
                                            </p:txEl>
                                          </p:spTgt>
                                        </p:tgtEl>
                                        <p:attrNameLst>
                                          <p:attrName>style.visibility</p:attrName>
                                        </p:attrNameLst>
                                      </p:cBhvr>
                                      <p:to>
                                        <p:strVal val="visible"/>
                                      </p:to>
                                    </p:set>
                                    <p:animEffect transition="in" filter="fade">
                                      <p:cBhvr>
                                        <p:cTn id="40" dur="500"/>
                                        <p:tgtEl>
                                          <p:spTgt spid="35">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35">
                                            <p:txEl>
                                              <p:pRg st="1" end="1"/>
                                            </p:txEl>
                                          </p:spTgt>
                                        </p:tgtEl>
                                        <p:attrNameLst>
                                          <p:attrName>style.visibility</p:attrName>
                                        </p:attrNameLst>
                                      </p:cBhvr>
                                      <p:to>
                                        <p:strVal val="visible"/>
                                      </p:to>
                                    </p:set>
                                    <p:animEffect transition="in" filter="fade">
                                      <p:cBhvr>
                                        <p:cTn id="47" dur="500"/>
                                        <p:tgtEl>
                                          <p:spTgt spid="35">
                                            <p:txEl>
                                              <p:pRg st="1" end="1"/>
                                            </p:txEl>
                                          </p:spTgt>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35">
                                            <p:txEl>
                                              <p:pRg st="3" end="3"/>
                                            </p:txEl>
                                          </p:spTgt>
                                        </p:tgtEl>
                                        <p:attrNameLst>
                                          <p:attrName>style.visibility</p:attrName>
                                        </p:attrNameLst>
                                      </p:cBhvr>
                                      <p:to>
                                        <p:strVal val="visible"/>
                                      </p:to>
                                    </p:set>
                                    <p:animEffect transition="in" filter="fade">
                                      <p:cBhvr>
                                        <p:cTn id="51" dur="500"/>
                                        <p:tgtEl>
                                          <p:spTgt spid="35">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35">
                                            <p:txEl>
                                              <p:pRg st="4" end="4"/>
                                            </p:txEl>
                                          </p:spTgt>
                                        </p:tgtEl>
                                        <p:attrNameLst>
                                          <p:attrName>style.visibility</p:attrName>
                                        </p:attrNameLst>
                                      </p:cBhvr>
                                      <p:to>
                                        <p:strVal val="visible"/>
                                      </p:to>
                                    </p:set>
                                    <p:animEffect transition="in" filter="fade">
                                      <p:cBhvr>
                                        <p:cTn id="58" dur="500"/>
                                        <p:tgtEl>
                                          <p:spTgt spid="35">
                                            <p:txEl>
                                              <p:pRg st="4" end="4"/>
                                            </p:txEl>
                                          </p:spTgt>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35">
                                            <p:txEl>
                                              <p:pRg st="6" end="6"/>
                                            </p:txEl>
                                          </p:spTgt>
                                        </p:tgtEl>
                                        <p:attrNameLst>
                                          <p:attrName>style.visibility</p:attrName>
                                        </p:attrNameLst>
                                      </p:cBhvr>
                                      <p:to>
                                        <p:strVal val="visible"/>
                                      </p:to>
                                    </p:set>
                                    <p:animEffect transition="in" filter="fade">
                                      <p:cBhvr>
                                        <p:cTn id="62" dur="500"/>
                                        <p:tgtEl>
                                          <p:spTgt spid="35">
                                            <p:txEl>
                                              <p:pRg st="6" end="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par>
                          <p:cTn id="66" fill="hold">
                            <p:stCondLst>
                              <p:cond delay="5500"/>
                            </p:stCondLst>
                            <p:childTnLst>
                              <p:par>
                                <p:cTn id="67" presetID="10" presetClass="entr" presetSubtype="0" fill="hold" grpId="0" nodeType="afterEffect">
                                  <p:stCondLst>
                                    <p:cond delay="0"/>
                                  </p:stCondLst>
                                  <p:childTnLst>
                                    <p:set>
                                      <p:cBhvr>
                                        <p:cTn id="68" dur="1" fill="hold">
                                          <p:stCondLst>
                                            <p:cond delay="0"/>
                                          </p:stCondLst>
                                        </p:cTn>
                                        <p:tgtEl>
                                          <p:spTgt spid="35">
                                            <p:txEl>
                                              <p:pRg st="7" end="7"/>
                                            </p:txEl>
                                          </p:spTgt>
                                        </p:tgtEl>
                                        <p:attrNameLst>
                                          <p:attrName>style.visibility</p:attrName>
                                        </p:attrNameLst>
                                      </p:cBhvr>
                                      <p:to>
                                        <p:strVal val="visible"/>
                                      </p:to>
                                    </p:set>
                                    <p:animEffect transition="in" filter="fade">
                                      <p:cBhvr>
                                        <p:cTn id="69" dur="500"/>
                                        <p:tgtEl>
                                          <p:spTgt spid="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P spid="3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D124BFD-0975-4515-B6F2-BE9B489CE882}"/>
              </a:ext>
            </a:extLst>
          </p:cNvPr>
          <p:cNvSpPr>
            <a:spLocks noGrp="1"/>
          </p:cNvSpPr>
          <p:nvPr>
            <p:ph type="title"/>
          </p:nvPr>
        </p:nvSpPr>
        <p:spPr/>
        <p:txBody>
          <a:bodyPr>
            <a:normAutofit/>
          </a:bodyPr>
          <a:lstStyle/>
          <a:p>
            <a:r>
              <a:rPr lang="nl-NL"/>
              <a:t>Risk factors </a:t>
            </a:r>
            <a:r>
              <a:rPr lang="nl-NL" err="1"/>
              <a:t>for</a:t>
            </a:r>
            <a:r>
              <a:rPr lang="nl-NL"/>
              <a:t> IPF</a:t>
            </a:r>
          </a:p>
        </p:txBody>
      </p:sp>
      <p:sp>
        <p:nvSpPr>
          <p:cNvPr id="12" name="Text Placeholder 11">
            <a:extLst>
              <a:ext uri="{FF2B5EF4-FFF2-40B4-BE49-F238E27FC236}">
                <a16:creationId xmlns:a16="http://schemas.microsoft.com/office/drawing/2014/main" id="{425CE9EF-80F6-44F0-A265-7B5F0BFB788E}"/>
              </a:ext>
            </a:extLst>
          </p:cNvPr>
          <p:cNvSpPr>
            <a:spLocks noGrp="1"/>
          </p:cNvSpPr>
          <p:nvPr>
            <p:ph type="body" sz="quarter" idx="13"/>
          </p:nvPr>
        </p:nvSpPr>
        <p:spPr>
          <a:xfrm>
            <a:off x="180000" y="5858890"/>
            <a:ext cx="10913712" cy="619932"/>
          </a:xfrm>
        </p:spPr>
        <p:txBody>
          <a:bodyPr/>
          <a:lstStyle/>
          <a:p>
            <a:r>
              <a:rPr lang="nl-NL" dirty="0"/>
              <a:t>1. </a:t>
            </a:r>
            <a:r>
              <a:rPr lang="nl-NL" dirty="0" err="1"/>
              <a:t>Knudsen</a:t>
            </a:r>
            <a:r>
              <a:rPr lang="nl-NL" dirty="0"/>
              <a:t> L, </a:t>
            </a:r>
            <a:r>
              <a:rPr lang="nl-NL" dirty="0" err="1"/>
              <a:t>Ruppert</a:t>
            </a:r>
            <a:r>
              <a:rPr lang="nl-NL" dirty="0"/>
              <a:t> C, Ochs M. Tissue </a:t>
            </a:r>
            <a:r>
              <a:rPr lang="nl-NL" dirty="0" err="1"/>
              <a:t>remodelling</a:t>
            </a:r>
            <a:r>
              <a:rPr lang="nl-NL" dirty="0"/>
              <a:t> in </a:t>
            </a:r>
            <a:r>
              <a:rPr lang="nl-NL" dirty="0" err="1"/>
              <a:t>pulmonary</a:t>
            </a:r>
            <a:r>
              <a:rPr lang="nl-NL" dirty="0"/>
              <a:t> fibrosis. </a:t>
            </a:r>
            <a:r>
              <a:rPr lang="nl-NL" dirty="0" err="1"/>
              <a:t>Cell</a:t>
            </a:r>
            <a:r>
              <a:rPr lang="nl-NL" dirty="0"/>
              <a:t> Tissue </a:t>
            </a:r>
            <a:r>
              <a:rPr lang="nl-NL" dirty="0" err="1"/>
              <a:t>Res</a:t>
            </a:r>
            <a:r>
              <a:rPr lang="nl-NL" dirty="0"/>
              <a:t>. 2017;367(3):607-26; 2. </a:t>
            </a:r>
            <a:r>
              <a:rPr lang="en-US" dirty="0"/>
              <a:t>Raghu G, Collard HR, Egan JJ, et al. An official ATS/ERS/JRS/ALAT statement: idiopathic pulmonary fibrosis: evidence-based guidelines for diagnosis and management. Am J Respir Crit Care Med. 2011;183(6):788-824.</a:t>
            </a:r>
            <a:endParaRPr lang="nl-NL" dirty="0"/>
          </a:p>
        </p:txBody>
      </p:sp>
      <p:sp>
        <p:nvSpPr>
          <p:cNvPr id="14" name="Text Placeholder 13">
            <a:extLst>
              <a:ext uri="{FF2B5EF4-FFF2-40B4-BE49-F238E27FC236}">
                <a16:creationId xmlns:a16="http://schemas.microsoft.com/office/drawing/2014/main" id="{AEAECDB1-9CAE-498C-93DF-F964686BA498}"/>
              </a:ext>
            </a:extLst>
          </p:cNvPr>
          <p:cNvSpPr>
            <a:spLocks noGrp="1"/>
          </p:cNvSpPr>
          <p:nvPr>
            <p:ph type="body" sz="quarter" idx="17"/>
          </p:nvPr>
        </p:nvSpPr>
        <p:spPr/>
        <p:txBody>
          <a:bodyPr/>
          <a:lstStyle/>
          <a:p>
            <a:r>
              <a:rPr lang="nl-NL" dirty="0"/>
              <a:t>E2 (Back-up)</a:t>
            </a:r>
          </a:p>
        </p:txBody>
      </p:sp>
      <p:sp>
        <p:nvSpPr>
          <p:cNvPr id="15" name="Text Placeholder 14">
            <a:extLst>
              <a:ext uri="{FF2B5EF4-FFF2-40B4-BE49-F238E27FC236}">
                <a16:creationId xmlns:a16="http://schemas.microsoft.com/office/drawing/2014/main" id="{83916499-CFF4-47A8-A891-91C5B70C516F}"/>
              </a:ext>
            </a:extLst>
          </p:cNvPr>
          <p:cNvSpPr>
            <a:spLocks noGrp="1"/>
          </p:cNvSpPr>
          <p:nvPr>
            <p:ph type="body" sz="quarter" idx="22"/>
          </p:nvPr>
        </p:nvSpPr>
        <p:spPr>
          <a:xfrm>
            <a:off x="1277322" y="2972909"/>
            <a:ext cx="4286249" cy="2531571"/>
          </a:xfrm>
        </p:spPr>
        <p:txBody>
          <a:bodyPr/>
          <a:lstStyle/>
          <a:p>
            <a:r>
              <a:rPr lang="nl-NL" b="1" dirty="0" err="1"/>
              <a:t>Patient-related</a:t>
            </a:r>
            <a:r>
              <a:rPr lang="nl-NL" b="1" dirty="0"/>
              <a:t> risk factors</a:t>
            </a:r>
            <a:r>
              <a:rPr lang="nl-NL" b="1" baseline="30000" dirty="0"/>
              <a:t>1,2</a:t>
            </a:r>
            <a:endParaRPr lang="nl-NL" b="1" dirty="0"/>
          </a:p>
          <a:p>
            <a:r>
              <a:rPr lang="nl-NL" dirty="0" err="1"/>
              <a:t>Older</a:t>
            </a:r>
            <a:r>
              <a:rPr lang="nl-NL" dirty="0"/>
              <a:t> </a:t>
            </a:r>
            <a:r>
              <a:rPr lang="nl-NL" dirty="0" err="1"/>
              <a:t>age</a:t>
            </a:r>
            <a:endParaRPr lang="nl-NL" baseline="30000" dirty="0"/>
          </a:p>
          <a:p>
            <a:r>
              <a:rPr lang="nl-NL" dirty="0"/>
              <a:t>Male gender</a:t>
            </a:r>
            <a:endParaRPr lang="nl-NL" baseline="30000" dirty="0"/>
          </a:p>
          <a:p>
            <a:r>
              <a:rPr lang="nl-NL" dirty="0" err="1"/>
              <a:t>Cigarette</a:t>
            </a:r>
            <a:r>
              <a:rPr lang="nl-NL" dirty="0"/>
              <a:t> smoking</a:t>
            </a:r>
            <a:endParaRPr lang="nl-NL" baseline="30000" dirty="0"/>
          </a:p>
          <a:p>
            <a:r>
              <a:rPr lang="nl-NL" dirty="0" err="1"/>
              <a:t>Certain</a:t>
            </a:r>
            <a:r>
              <a:rPr lang="nl-NL" dirty="0"/>
              <a:t> </a:t>
            </a:r>
            <a:r>
              <a:rPr lang="nl-NL" dirty="0" err="1"/>
              <a:t>viruses</a:t>
            </a:r>
            <a:endParaRPr lang="nl-NL" baseline="30000" dirty="0"/>
          </a:p>
          <a:p>
            <a:r>
              <a:rPr lang="nl-NL" dirty="0" err="1"/>
              <a:t>Gastro-oesophageal</a:t>
            </a:r>
            <a:r>
              <a:rPr lang="nl-NL" dirty="0"/>
              <a:t> reflux </a:t>
            </a:r>
            <a:r>
              <a:rPr lang="nl-NL" dirty="0" err="1"/>
              <a:t>disease</a:t>
            </a:r>
            <a:endParaRPr lang="nl-NL" baseline="30000" dirty="0"/>
          </a:p>
          <a:p>
            <a:r>
              <a:rPr lang="nl-NL" dirty="0" err="1"/>
              <a:t>Genetic</a:t>
            </a:r>
            <a:r>
              <a:rPr lang="nl-NL" dirty="0"/>
              <a:t> </a:t>
            </a:r>
            <a:r>
              <a:rPr lang="nl-NL" dirty="0" err="1"/>
              <a:t>polymorphisms</a:t>
            </a:r>
            <a:endParaRPr lang="nl-NL" baseline="30000" dirty="0"/>
          </a:p>
        </p:txBody>
      </p:sp>
      <p:sp>
        <p:nvSpPr>
          <p:cNvPr id="16" name="Text Placeholder 15">
            <a:extLst>
              <a:ext uri="{FF2B5EF4-FFF2-40B4-BE49-F238E27FC236}">
                <a16:creationId xmlns:a16="http://schemas.microsoft.com/office/drawing/2014/main" id="{E4C483C9-A0AC-4BB6-9080-8902A6F72F66}"/>
              </a:ext>
            </a:extLst>
          </p:cNvPr>
          <p:cNvSpPr>
            <a:spLocks noGrp="1"/>
          </p:cNvSpPr>
          <p:nvPr>
            <p:ph type="body" sz="quarter" idx="23"/>
          </p:nvPr>
        </p:nvSpPr>
        <p:spPr>
          <a:xfrm>
            <a:off x="6628430" y="2972909"/>
            <a:ext cx="4286249" cy="2419483"/>
          </a:xfrm>
        </p:spPr>
        <p:txBody>
          <a:bodyPr/>
          <a:lstStyle/>
          <a:p>
            <a:r>
              <a:rPr lang="nl-NL" b="1"/>
              <a:t>Environment-</a:t>
            </a:r>
            <a:r>
              <a:rPr lang="nl-NL" b="1" err="1"/>
              <a:t>related</a:t>
            </a:r>
            <a:r>
              <a:rPr lang="nl-NL" b="1"/>
              <a:t> risk factors</a:t>
            </a:r>
            <a:r>
              <a:rPr lang="nl-NL" b="1" baseline="30000"/>
              <a:t>1,2</a:t>
            </a:r>
          </a:p>
          <a:p>
            <a:r>
              <a:rPr lang="nl-NL"/>
              <a:t>Raising </a:t>
            </a:r>
            <a:r>
              <a:rPr lang="nl-NL" err="1"/>
              <a:t>birds</a:t>
            </a:r>
            <a:r>
              <a:rPr lang="nl-NL"/>
              <a:t> or livestock</a:t>
            </a:r>
          </a:p>
          <a:p>
            <a:r>
              <a:rPr lang="nl-NL" err="1"/>
              <a:t>Vegetable</a:t>
            </a:r>
            <a:r>
              <a:rPr lang="nl-NL"/>
              <a:t>/</a:t>
            </a:r>
            <a:r>
              <a:rPr lang="nl-NL" err="1"/>
              <a:t>animal</a:t>
            </a:r>
            <a:r>
              <a:rPr lang="nl-NL"/>
              <a:t> </a:t>
            </a:r>
            <a:r>
              <a:rPr lang="nl-NL" err="1"/>
              <a:t>dust</a:t>
            </a:r>
            <a:endParaRPr lang="nl-NL"/>
          </a:p>
          <a:p>
            <a:r>
              <a:rPr lang="nl-NL"/>
              <a:t>Metal </a:t>
            </a:r>
            <a:r>
              <a:rPr lang="nl-NL" err="1"/>
              <a:t>dust</a:t>
            </a:r>
            <a:endParaRPr lang="nl-NL"/>
          </a:p>
          <a:p>
            <a:r>
              <a:rPr lang="nl-NL"/>
              <a:t>Stone </a:t>
            </a:r>
            <a:r>
              <a:rPr lang="nl-NL" err="1"/>
              <a:t>cutting</a:t>
            </a:r>
            <a:r>
              <a:rPr lang="nl-NL"/>
              <a:t>/</a:t>
            </a:r>
            <a:r>
              <a:rPr lang="nl-NL" err="1"/>
              <a:t>polishing</a:t>
            </a:r>
            <a:endParaRPr lang="nl-NL"/>
          </a:p>
          <a:p>
            <a:r>
              <a:rPr lang="nl-NL" err="1"/>
              <a:t>Hairdressing</a:t>
            </a:r>
            <a:endParaRPr lang="nl-NL"/>
          </a:p>
        </p:txBody>
      </p:sp>
      <p:sp>
        <p:nvSpPr>
          <p:cNvPr id="17" name="Rectangle 2">
            <a:extLst>
              <a:ext uri="{FF2B5EF4-FFF2-40B4-BE49-F238E27FC236}">
                <a16:creationId xmlns:a16="http://schemas.microsoft.com/office/drawing/2014/main" id="{50C6CB89-8CFD-4559-A573-32F1B959CCB0}"/>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IPF</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pic>
        <p:nvPicPr>
          <p:cNvPr id="22" name="Graphic 21">
            <a:extLst>
              <a:ext uri="{FF2B5EF4-FFF2-40B4-BE49-F238E27FC236}">
                <a16:creationId xmlns:a16="http://schemas.microsoft.com/office/drawing/2014/main" id="{0FDB263A-A1E1-0745-81C7-90764506F0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1940" y="1775761"/>
            <a:ext cx="902074" cy="911987"/>
          </a:xfrm>
          <a:prstGeom prst="rect">
            <a:avLst/>
          </a:prstGeom>
        </p:spPr>
      </p:pic>
      <p:pic>
        <p:nvPicPr>
          <p:cNvPr id="7" name="Graphic 6">
            <a:extLst>
              <a:ext uri="{FF2B5EF4-FFF2-40B4-BE49-F238E27FC236}">
                <a16:creationId xmlns:a16="http://schemas.microsoft.com/office/drawing/2014/main" id="{1CD3FC14-91E5-664E-904E-E59DB885EE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1585" y="1775320"/>
            <a:ext cx="347407" cy="913182"/>
          </a:xfrm>
          <a:prstGeom prst="rect">
            <a:avLst/>
          </a:prstGeom>
        </p:spPr>
      </p:pic>
      <p:pic>
        <p:nvPicPr>
          <p:cNvPr id="3" name="Picture 2">
            <a:extLst>
              <a:ext uri="{FF2B5EF4-FFF2-40B4-BE49-F238E27FC236}">
                <a16:creationId xmlns:a16="http://schemas.microsoft.com/office/drawing/2014/main" id="{A9AE40DD-7839-14D3-B641-F11E49511A6A}"/>
              </a:ext>
            </a:extLst>
          </p:cNvPr>
          <p:cNvPicPr>
            <a:picLocks noChangeAspect="1"/>
          </p:cNvPicPr>
          <p:nvPr/>
        </p:nvPicPr>
        <p:blipFill>
          <a:blip r:embed="rId7"/>
          <a:stretch>
            <a:fillRect/>
          </a:stretch>
        </p:blipFill>
        <p:spPr>
          <a:xfrm>
            <a:off x="10758380" y="6247154"/>
            <a:ext cx="1493649" cy="231668"/>
          </a:xfrm>
          <a:prstGeom prst="rect">
            <a:avLst/>
          </a:prstGeom>
        </p:spPr>
      </p:pic>
    </p:spTree>
    <p:extLst>
      <p:ext uri="{BB962C8B-B14F-4D97-AF65-F5344CB8AC3E}">
        <p14:creationId xmlns:p14="http://schemas.microsoft.com/office/powerpoint/2010/main" val="411645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500"/>
                                        <p:tgtEl>
                                          <p:spTgt spid="1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animEffect transition="in" filter="fade">
                                      <p:cBhvr>
                                        <p:cTn id="31" dur="500"/>
                                        <p:tgtEl>
                                          <p:spTgt spid="15">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500"/>
                                        <p:tgtEl>
                                          <p:spTgt spid="1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fade">
                                      <p:cBhvr>
                                        <p:cTn id="43" dur="500"/>
                                        <p:tgtEl>
                                          <p:spTgt spid="16">
                                            <p:txEl>
                                              <p:pRg st="0" end="0"/>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fade">
                                      <p:cBhvr>
                                        <p:cTn id="47" dur="500"/>
                                        <p:tgtEl>
                                          <p:spTgt spid="16">
                                            <p:txEl>
                                              <p:pRg st="1" end="1"/>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6">
                                            <p:txEl>
                                              <p:pRg st="2" end="2"/>
                                            </p:txEl>
                                          </p:spTgt>
                                        </p:tgtEl>
                                        <p:attrNameLst>
                                          <p:attrName>style.visibility</p:attrName>
                                        </p:attrNameLst>
                                      </p:cBhvr>
                                      <p:to>
                                        <p:strVal val="visible"/>
                                      </p:to>
                                    </p:set>
                                    <p:animEffect transition="in" filter="fade">
                                      <p:cBhvr>
                                        <p:cTn id="51" dur="500"/>
                                        <p:tgtEl>
                                          <p:spTgt spid="16">
                                            <p:txEl>
                                              <p:pRg st="2" end="2"/>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6">
                                            <p:txEl>
                                              <p:pRg st="3" end="3"/>
                                            </p:txEl>
                                          </p:spTgt>
                                        </p:tgtEl>
                                        <p:attrNameLst>
                                          <p:attrName>style.visibility</p:attrName>
                                        </p:attrNameLst>
                                      </p:cBhvr>
                                      <p:to>
                                        <p:strVal val="visible"/>
                                      </p:to>
                                    </p:set>
                                    <p:animEffect transition="in" filter="fade">
                                      <p:cBhvr>
                                        <p:cTn id="55" dur="500"/>
                                        <p:tgtEl>
                                          <p:spTgt spid="16">
                                            <p:txEl>
                                              <p:pRg st="3" end="3"/>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6">
                                            <p:txEl>
                                              <p:pRg st="4" end="4"/>
                                            </p:txEl>
                                          </p:spTgt>
                                        </p:tgtEl>
                                        <p:attrNameLst>
                                          <p:attrName>style.visibility</p:attrName>
                                        </p:attrNameLst>
                                      </p:cBhvr>
                                      <p:to>
                                        <p:strVal val="visible"/>
                                      </p:to>
                                    </p:set>
                                    <p:animEffect transition="in" filter="fade">
                                      <p:cBhvr>
                                        <p:cTn id="59" dur="500"/>
                                        <p:tgtEl>
                                          <p:spTgt spid="16">
                                            <p:txEl>
                                              <p:pRg st="4" end="4"/>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6">
                                            <p:txEl>
                                              <p:pRg st="5" end="5"/>
                                            </p:txEl>
                                          </p:spTgt>
                                        </p:tgtEl>
                                        <p:attrNameLst>
                                          <p:attrName>style.visibility</p:attrName>
                                        </p:attrNameLst>
                                      </p:cBhvr>
                                      <p:to>
                                        <p:strVal val="visible"/>
                                      </p:to>
                                    </p:set>
                                    <p:animEffect transition="in" filter="fade">
                                      <p:cBhvr>
                                        <p:cTn id="63"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afgeronde hoeken 14">
            <a:extLst>
              <a:ext uri="{FF2B5EF4-FFF2-40B4-BE49-F238E27FC236}">
                <a16:creationId xmlns:a16="http://schemas.microsoft.com/office/drawing/2014/main" id="{A66FCDB1-5DEB-FB07-F31C-49520AD8A11E}"/>
              </a:ext>
            </a:extLst>
          </p:cNvPr>
          <p:cNvSpPr/>
          <p:nvPr/>
        </p:nvSpPr>
        <p:spPr>
          <a:xfrm>
            <a:off x="838200" y="1905406"/>
            <a:ext cx="10515600" cy="3784805"/>
          </a:xfrm>
          <a:prstGeom prst="roundRect">
            <a:avLst>
              <a:gd name="adj" fmla="val 2467"/>
            </a:avLst>
          </a:prstGeom>
          <a:blipFill>
            <a:blip r:embed="rId3"/>
            <a:stretch>
              <a:fillRect l="-7971" t="-66995" r="-7971" b="-3085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sp>
        <p:nvSpPr>
          <p:cNvPr id="5" name="Titel 1">
            <a:extLst>
              <a:ext uri="{FF2B5EF4-FFF2-40B4-BE49-F238E27FC236}">
                <a16:creationId xmlns:a16="http://schemas.microsoft.com/office/drawing/2014/main" id="{7D124BFD-0975-4515-B6F2-BE9B489CE882}"/>
              </a:ext>
            </a:extLst>
          </p:cNvPr>
          <p:cNvSpPr>
            <a:spLocks noGrp="1"/>
          </p:cNvSpPr>
          <p:nvPr>
            <p:ph type="title"/>
          </p:nvPr>
        </p:nvSpPr>
        <p:spPr/>
        <p:txBody>
          <a:bodyPr>
            <a:normAutofit/>
          </a:bodyPr>
          <a:lstStyle/>
          <a:p>
            <a:r>
              <a:rPr lang="nl-NL"/>
              <a:t>Risk factors </a:t>
            </a:r>
            <a:r>
              <a:rPr lang="nl-NL" err="1"/>
              <a:t>for</a:t>
            </a:r>
            <a:r>
              <a:rPr lang="nl-NL"/>
              <a:t> SSc-ILD</a:t>
            </a:r>
            <a:r>
              <a:rPr lang="nl-NL" baseline="30000"/>
              <a:t>1</a:t>
            </a:r>
            <a:endParaRPr lang="nl-NL"/>
          </a:p>
        </p:txBody>
      </p:sp>
      <p:sp>
        <p:nvSpPr>
          <p:cNvPr id="15" name="Text Placeholder 14">
            <a:extLst>
              <a:ext uri="{FF2B5EF4-FFF2-40B4-BE49-F238E27FC236}">
                <a16:creationId xmlns:a16="http://schemas.microsoft.com/office/drawing/2014/main" id="{83916499-CFF4-47A8-A891-91C5B70C516F}"/>
              </a:ext>
            </a:extLst>
          </p:cNvPr>
          <p:cNvSpPr>
            <a:spLocks noGrp="1"/>
          </p:cNvSpPr>
          <p:nvPr>
            <p:ph idx="1"/>
          </p:nvPr>
        </p:nvSpPr>
        <p:spPr>
          <a:xfrm>
            <a:off x="1713004" y="3654936"/>
            <a:ext cx="3516085" cy="2382233"/>
          </a:xfrm>
        </p:spPr>
        <p:txBody>
          <a:bodyPr>
            <a:normAutofit/>
          </a:bodyPr>
          <a:lstStyle/>
          <a:p>
            <a:pPr marL="0" indent="0" algn="ctr">
              <a:buNone/>
            </a:pPr>
            <a:r>
              <a:rPr lang="nl-NL" b="1" dirty="0" err="1"/>
              <a:t>Patient-related</a:t>
            </a:r>
            <a:r>
              <a:rPr lang="nl-NL" b="1" dirty="0"/>
              <a:t> risk factors</a:t>
            </a:r>
            <a:r>
              <a:rPr lang="nl-NL" b="1" baseline="30000" dirty="0"/>
              <a:t>1</a:t>
            </a:r>
            <a:endParaRPr lang="nl-NL" b="1" dirty="0"/>
          </a:p>
          <a:p>
            <a:pPr marL="0" indent="0" algn="ctr">
              <a:buNone/>
            </a:pPr>
            <a:r>
              <a:rPr lang="nl-NL" dirty="0" err="1"/>
              <a:t>Older</a:t>
            </a:r>
            <a:r>
              <a:rPr lang="nl-NL" dirty="0"/>
              <a:t> </a:t>
            </a:r>
            <a:r>
              <a:rPr lang="nl-NL" dirty="0" err="1"/>
              <a:t>age</a:t>
            </a:r>
            <a:endParaRPr lang="nl-NL" dirty="0"/>
          </a:p>
          <a:p>
            <a:pPr marL="0" indent="0" algn="ctr">
              <a:buNone/>
            </a:pPr>
            <a:r>
              <a:rPr lang="en-US" dirty="0"/>
              <a:t>African American race</a:t>
            </a:r>
          </a:p>
        </p:txBody>
      </p:sp>
      <p:sp>
        <p:nvSpPr>
          <p:cNvPr id="3" name="Tijdelijke aanduiding voor tekst 2">
            <a:extLst>
              <a:ext uri="{FF2B5EF4-FFF2-40B4-BE49-F238E27FC236}">
                <a16:creationId xmlns:a16="http://schemas.microsoft.com/office/drawing/2014/main" id="{0B94D636-EEBC-4E5E-9835-73D053EA783E}"/>
              </a:ext>
            </a:extLst>
          </p:cNvPr>
          <p:cNvSpPr>
            <a:spLocks noGrp="1"/>
          </p:cNvSpPr>
          <p:nvPr>
            <p:ph type="body" sz="quarter" idx="13"/>
          </p:nvPr>
        </p:nvSpPr>
        <p:spPr>
          <a:xfrm>
            <a:off x="180000" y="5858890"/>
            <a:ext cx="10934314" cy="619932"/>
          </a:xfrm>
        </p:spPr>
        <p:txBody>
          <a:bodyPr/>
          <a:lstStyle/>
          <a:p>
            <a:r>
              <a:rPr lang="nl-NL" dirty="0"/>
              <a:t>1. </a:t>
            </a:r>
            <a:r>
              <a:rPr lang="nl-NL" dirty="0" err="1"/>
              <a:t>DeMizio</a:t>
            </a:r>
            <a:r>
              <a:rPr lang="nl-NL" dirty="0"/>
              <a:t> DJ, Bernstein EJ. </a:t>
            </a:r>
            <a:r>
              <a:rPr lang="nl-NL" dirty="0" err="1"/>
              <a:t>Detection</a:t>
            </a:r>
            <a:r>
              <a:rPr lang="nl-NL" dirty="0"/>
              <a:t> </a:t>
            </a:r>
            <a:r>
              <a:rPr lang="nl-NL" dirty="0" err="1"/>
              <a:t>and</a:t>
            </a:r>
            <a:r>
              <a:rPr lang="nl-NL" dirty="0"/>
              <a:t> </a:t>
            </a:r>
            <a:r>
              <a:rPr lang="nl-NL" dirty="0" err="1"/>
              <a:t>classification</a:t>
            </a:r>
            <a:r>
              <a:rPr lang="nl-NL" dirty="0"/>
              <a:t> of </a:t>
            </a:r>
            <a:r>
              <a:rPr lang="nl-NL" dirty="0" err="1"/>
              <a:t>systemic</a:t>
            </a:r>
            <a:r>
              <a:rPr lang="nl-NL" dirty="0"/>
              <a:t> sclerosis-</a:t>
            </a:r>
            <a:r>
              <a:rPr lang="nl-NL" dirty="0" err="1"/>
              <a:t>related</a:t>
            </a:r>
            <a:r>
              <a:rPr lang="nl-NL" dirty="0"/>
              <a:t> </a:t>
            </a:r>
            <a:r>
              <a:rPr lang="nl-NL" dirty="0" err="1"/>
              <a:t>interstitial</a:t>
            </a:r>
            <a:r>
              <a:rPr lang="nl-NL" dirty="0"/>
              <a:t> </a:t>
            </a:r>
            <a:r>
              <a:rPr lang="nl-NL" dirty="0" err="1"/>
              <a:t>lung</a:t>
            </a:r>
            <a:r>
              <a:rPr lang="nl-NL" dirty="0"/>
              <a:t> </a:t>
            </a:r>
            <a:r>
              <a:rPr lang="nl-NL" dirty="0" err="1"/>
              <a:t>disease</a:t>
            </a:r>
            <a:r>
              <a:rPr lang="nl-NL" dirty="0"/>
              <a:t>: a review. </a:t>
            </a:r>
            <a:r>
              <a:rPr lang="nl-NL" dirty="0" err="1"/>
              <a:t>Curr</a:t>
            </a:r>
            <a:r>
              <a:rPr lang="nl-NL" dirty="0"/>
              <a:t> </a:t>
            </a:r>
            <a:r>
              <a:rPr lang="nl-NL" dirty="0" err="1"/>
              <a:t>Opin</a:t>
            </a:r>
            <a:r>
              <a:rPr lang="nl-NL" dirty="0"/>
              <a:t> </a:t>
            </a:r>
            <a:r>
              <a:rPr lang="nl-NL" dirty="0" err="1"/>
              <a:t>Rheumatol</a:t>
            </a:r>
            <a:r>
              <a:rPr lang="nl-NL" dirty="0"/>
              <a:t>. 2019;31(6):553-60.</a:t>
            </a:r>
          </a:p>
        </p:txBody>
      </p:sp>
      <p:sp>
        <p:nvSpPr>
          <p:cNvPr id="14" name="Text Placeholder 13">
            <a:extLst>
              <a:ext uri="{FF2B5EF4-FFF2-40B4-BE49-F238E27FC236}">
                <a16:creationId xmlns:a16="http://schemas.microsoft.com/office/drawing/2014/main" id="{AEAECDB1-9CAE-498C-93DF-F964686BA498}"/>
              </a:ext>
            </a:extLst>
          </p:cNvPr>
          <p:cNvSpPr>
            <a:spLocks noGrp="1"/>
          </p:cNvSpPr>
          <p:nvPr>
            <p:ph type="body" sz="quarter" idx="17"/>
          </p:nvPr>
        </p:nvSpPr>
        <p:spPr/>
        <p:txBody>
          <a:bodyPr/>
          <a:lstStyle/>
          <a:p>
            <a:r>
              <a:rPr lang="nl-NL" dirty="0"/>
              <a:t>E3</a:t>
            </a:r>
          </a:p>
        </p:txBody>
      </p:sp>
      <p:sp>
        <p:nvSpPr>
          <p:cNvPr id="25" name="Text Placeholder 14">
            <a:extLst>
              <a:ext uri="{FF2B5EF4-FFF2-40B4-BE49-F238E27FC236}">
                <a16:creationId xmlns:a16="http://schemas.microsoft.com/office/drawing/2014/main" id="{B6599DAB-B87F-4E64-A3EA-F115D31341DD}"/>
              </a:ext>
            </a:extLst>
          </p:cNvPr>
          <p:cNvSpPr txBox="1">
            <a:spLocks/>
          </p:cNvSpPr>
          <p:nvPr/>
        </p:nvSpPr>
        <p:spPr>
          <a:xfrm>
            <a:off x="7509320" y="1869310"/>
            <a:ext cx="3844479" cy="3784805"/>
          </a:xfrm>
          <a:prstGeom prst="rect">
            <a:avLst/>
          </a:prstGeom>
        </p:spPr>
        <p:txBody>
          <a:bodyPr vert="horz" lIns="180000" tIns="180000" rIns="180000" bIns="18000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lang="nl-NL" sz="1400" b="0" i="0" kern="1200" dirty="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Shorter</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disease</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duration</a:t>
            </a: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Diffuse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cutaneous</a:t>
            </a:r>
            <a:r>
              <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t>
            </a:r>
            <a:r>
              <a:rPr kumimoji="0" lang="nl-NL" sz="14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SSc</a:t>
            </a:r>
            <a:endParaRPr kumimoji="0" lang="nl-NL"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Presence of anti-Scl-70 antibodies</a:t>
            </a:r>
            <a:b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b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Absence of anti-centromere antibodies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p:txBody>
      </p:sp>
      <p:pic>
        <p:nvPicPr>
          <p:cNvPr id="27" name="Afbeelding 26">
            <a:extLst>
              <a:ext uri="{FF2B5EF4-FFF2-40B4-BE49-F238E27FC236}">
                <a16:creationId xmlns:a16="http://schemas.microsoft.com/office/drawing/2014/main" id="{688E1FF3-D95A-42D9-80D3-0F01BA4271B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843" b="36180" l="7011" r="17343">
                        <a14:foregroundMark x1="12669" y1="27865" x2="14145" y2="33034"/>
                        <a14:foregroundMark x1="14637" y1="34831" x2="14637" y2="31236"/>
                        <a14:foregroundMark x1="14268" y1="35730" x2="14637" y2="31685"/>
                        <a14:foregroundMark x1="14760" y1="35730" x2="13038" y2="28539"/>
                        <a14:foregroundMark x1="13038" y1="28539" x2="12669" y2="28315"/>
                        <a14:foregroundMark x1="14637" y1="30787" x2="15498" y2="29438"/>
                        <a14:foregroundMark x1="7257" y1="28764" x2="9102" y2="36404"/>
                        <a14:foregroundMark x1="9102" y1="36404" x2="10701" y2="29213"/>
                        <a14:foregroundMark x1="7011" y1="27865" x2="8733" y2="32135"/>
                        <a14:foregroundMark x1="7257" y1="28764" x2="9225" y2="31236"/>
                      </a14:backgroundRemoval>
                    </a14:imgEffect>
                  </a14:imgLayer>
                </a14:imgProps>
              </a:ext>
            </a:extLst>
          </a:blip>
          <a:srcRect l="6484" t="24763" r="83288" b="62520"/>
          <a:stretch/>
        </p:blipFill>
        <p:spPr>
          <a:xfrm>
            <a:off x="6436255" y="4386300"/>
            <a:ext cx="879144" cy="598335"/>
          </a:xfrm>
          <a:prstGeom prst="rect">
            <a:avLst/>
          </a:prstGeom>
        </p:spPr>
      </p:pic>
      <p:sp>
        <p:nvSpPr>
          <p:cNvPr id="34" name="Text Placeholder 9">
            <a:extLst>
              <a:ext uri="{FF2B5EF4-FFF2-40B4-BE49-F238E27FC236}">
                <a16:creationId xmlns:a16="http://schemas.microsoft.com/office/drawing/2014/main" id="{7CDCE97A-CEE7-4514-A8CB-5BCEFE4978D3}"/>
              </a:ext>
            </a:extLst>
          </p:cNvPr>
          <p:cNvSpPr txBox="1">
            <a:spLocks/>
          </p:cNvSpPr>
          <p:nvPr/>
        </p:nvSpPr>
        <p:spPr>
          <a:xfrm>
            <a:off x="838200" y="1123200"/>
            <a:ext cx="10515600" cy="598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B333A"/>
                </a:solidFill>
                <a:effectLst/>
                <a:uLnTx/>
                <a:uFillTx/>
                <a:latin typeface="BI Sans" pitchFamily="2" charset="0"/>
                <a:ea typeface="+mn-ea"/>
                <a:cs typeface="+mn-cs"/>
              </a:rPr>
              <a:t>40-60% of </a:t>
            </a:r>
            <a:r>
              <a:rPr kumimoji="0" lang="en-US" sz="1600" b="0" i="0" u="none" strike="noStrike" kern="1200" cap="none" spc="0" normalizeH="0" baseline="0" noProof="0" dirty="0" err="1">
                <a:ln>
                  <a:noFill/>
                </a:ln>
                <a:solidFill>
                  <a:srgbClr val="2B333A"/>
                </a:solidFill>
                <a:effectLst/>
                <a:uLnTx/>
                <a:uFillTx/>
                <a:latin typeface="BI Sans" pitchFamily="2" charset="0"/>
                <a:ea typeface="+mn-ea"/>
                <a:cs typeface="+mn-cs"/>
              </a:rPr>
              <a:t>SSc</a:t>
            </a:r>
            <a:r>
              <a:rPr kumimoji="0" lang="en-US" sz="1600" b="0" i="0" u="none" strike="noStrike" kern="1200" cap="none" spc="0" normalizeH="0" baseline="0" noProof="0" dirty="0">
                <a:ln>
                  <a:noFill/>
                </a:ln>
                <a:solidFill>
                  <a:srgbClr val="2B333A"/>
                </a:solidFill>
                <a:effectLst/>
                <a:uLnTx/>
                <a:uFillTx/>
                <a:latin typeface="BI Sans" pitchFamily="2" charset="0"/>
                <a:ea typeface="+mn-ea"/>
                <a:cs typeface="+mn-cs"/>
              </a:rPr>
              <a:t>-patients develop ILD</a:t>
            </a:r>
            <a:r>
              <a:rPr kumimoji="0" lang="en-US" sz="1600" b="0" i="0" u="none" strike="noStrike" kern="1200" cap="none" spc="0" normalizeH="0" baseline="30000" noProof="0" dirty="0">
                <a:ln>
                  <a:noFill/>
                </a:ln>
                <a:solidFill>
                  <a:srgbClr val="2B333A"/>
                </a:solidFill>
                <a:effectLst/>
                <a:uLnTx/>
                <a:uFillTx/>
                <a:latin typeface="BI Sans" pitchFamily="2" charset="0"/>
                <a:ea typeface="+mn-ea"/>
                <a:cs typeface="+mn-cs"/>
              </a:rPr>
              <a:t>1</a:t>
            </a:r>
            <a:r>
              <a:rPr kumimoji="0" lang="en-US" sz="1600" b="0" i="0" u="none" strike="noStrike" kern="1200" cap="none" spc="0" normalizeH="0" baseline="0" noProof="0" dirty="0">
                <a:ln>
                  <a:noFill/>
                </a:ln>
                <a:solidFill>
                  <a:srgbClr val="2B333A"/>
                </a:solidFill>
                <a:effectLst/>
                <a:uLnTx/>
                <a:uFillTx/>
                <a:latin typeface="BI Sans" pitchFamily="2" charset="0"/>
                <a:ea typeface="+mn-ea"/>
                <a:cs typeface="+mn-cs"/>
              </a:rPr>
              <a:t> </a:t>
            </a:r>
          </a:p>
        </p:txBody>
      </p:sp>
      <p:sp>
        <p:nvSpPr>
          <p:cNvPr id="35" name="Rectangle 2">
            <a:extLst>
              <a:ext uri="{FF2B5EF4-FFF2-40B4-BE49-F238E27FC236}">
                <a16:creationId xmlns:a16="http://schemas.microsoft.com/office/drawing/2014/main" id="{44927A70-9EC5-4F0A-A2DF-11066FB31D7A}"/>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BI Sans" pitchFamily="2" charset="0"/>
                <a:ea typeface="+mn-ea"/>
                <a:cs typeface="+mn-cs"/>
              </a:rPr>
              <a:t>CTD-ILD</a:t>
            </a:r>
            <a:endParaRPr kumimoji="0" lang="en-NL" sz="1400" b="0" i="0" u="none" strike="noStrike" kern="1200" cap="none" spc="0" normalizeH="0" baseline="0" noProof="0">
              <a:ln>
                <a:noFill/>
              </a:ln>
              <a:solidFill>
                <a:srgbClr val="000000"/>
              </a:solidFill>
              <a:effectLst/>
              <a:uLnTx/>
              <a:uFillTx/>
              <a:latin typeface="BI Sans" pitchFamily="2" charset="0"/>
              <a:ea typeface="+mn-ea"/>
              <a:cs typeface="+mn-cs"/>
            </a:endParaRPr>
          </a:p>
        </p:txBody>
      </p:sp>
      <p:pic>
        <p:nvPicPr>
          <p:cNvPr id="22" name="Graphic 21">
            <a:extLst>
              <a:ext uri="{FF2B5EF4-FFF2-40B4-BE49-F238E27FC236}">
                <a16:creationId xmlns:a16="http://schemas.microsoft.com/office/drawing/2014/main" id="{A32A83A6-881F-4854-BE7B-E99377339E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5978" y="2529286"/>
            <a:ext cx="347407" cy="913182"/>
          </a:xfrm>
          <a:prstGeom prst="rect">
            <a:avLst/>
          </a:prstGeom>
        </p:spPr>
      </p:pic>
      <p:pic>
        <p:nvPicPr>
          <p:cNvPr id="4" name="Graphic 3" descr="Man met effen opvulling">
            <a:extLst>
              <a:ext uri="{FF2B5EF4-FFF2-40B4-BE49-F238E27FC236}">
                <a16:creationId xmlns:a16="http://schemas.microsoft.com/office/drawing/2014/main" id="{332AF3C3-CC42-4886-BA0A-A90CAC04F3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3964" y="3279077"/>
            <a:ext cx="623727" cy="623727"/>
          </a:xfrm>
          <a:prstGeom prst="rect">
            <a:avLst/>
          </a:prstGeom>
        </p:spPr>
      </p:pic>
      <p:pic>
        <p:nvPicPr>
          <p:cNvPr id="12" name="Graphic 11" descr="Agenda met effen opvulling">
            <a:extLst>
              <a:ext uri="{FF2B5EF4-FFF2-40B4-BE49-F238E27FC236}">
                <a16:creationId xmlns:a16="http://schemas.microsoft.com/office/drawing/2014/main" id="{8E7D14DB-38A8-4B32-9145-E9E5C9A05F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63964" y="2420998"/>
            <a:ext cx="623727" cy="623727"/>
          </a:xfrm>
          <a:prstGeom prst="rect">
            <a:avLst/>
          </a:prstGeom>
        </p:spPr>
      </p:pic>
      <p:pic>
        <p:nvPicPr>
          <p:cNvPr id="6" name="Picture 5">
            <a:extLst>
              <a:ext uri="{FF2B5EF4-FFF2-40B4-BE49-F238E27FC236}">
                <a16:creationId xmlns:a16="http://schemas.microsoft.com/office/drawing/2014/main" id="{A937C71B-E025-7F98-1823-9953ED569741}"/>
              </a:ext>
            </a:extLst>
          </p:cNvPr>
          <p:cNvPicPr>
            <a:picLocks noChangeAspect="1"/>
          </p:cNvPicPr>
          <p:nvPr/>
        </p:nvPicPr>
        <p:blipFill>
          <a:blip r:embed="rId12"/>
          <a:stretch>
            <a:fillRect/>
          </a:stretch>
        </p:blipFill>
        <p:spPr>
          <a:xfrm>
            <a:off x="10698351" y="6247154"/>
            <a:ext cx="1493649" cy="231668"/>
          </a:xfrm>
          <a:prstGeom prst="rect">
            <a:avLst/>
          </a:prstGeom>
        </p:spPr>
      </p:pic>
    </p:spTree>
    <p:extLst>
      <p:ext uri="{BB962C8B-B14F-4D97-AF65-F5344CB8AC3E}">
        <p14:creationId xmlns:p14="http://schemas.microsoft.com/office/powerpoint/2010/main" val="184311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fade">
                                      <p:cBhvr>
                                        <p:cTn id="23" dur="500"/>
                                        <p:tgtEl>
                                          <p:spTgt spid="2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5">
                                            <p:txEl>
                                              <p:pRg st="4" end="4"/>
                                            </p:txEl>
                                          </p:spTgt>
                                        </p:tgtEl>
                                        <p:attrNameLst>
                                          <p:attrName>style.visibility</p:attrName>
                                        </p:attrNameLst>
                                      </p:cBhvr>
                                      <p:to>
                                        <p:strVal val="visible"/>
                                      </p:to>
                                    </p:set>
                                    <p:animEffect transition="in" filter="fade">
                                      <p:cBhvr>
                                        <p:cTn id="30" dur="500"/>
                                        <p:tgtEl>
                                          <p:spTgt spid="25">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Effect transition="in" filter="fade">
                                      <p:cBhvr>
                                        <p:cTn id="37" dur="500"/>
                                        <p:tgtEl>
                                          <p:spTgt spid="25">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3D4F3-B99F-4040-AC42-693115CE62CA}"/>
              </a:ext>
            </a:extLst>
          </p:cNvPr>
          <p:cNvSpPr>
            <a:spLocks noGrp="1"/>
          </p:cNvSpPr>
          <p:nvPr>
            <p:ph type="title"/>
          </p:nvPr>
        </p:nvSpPr>
        <p:spPr>
          <a:xfrm>
            <a:off x="838201" y="317392"/>
            <a:ext cx="3148926" cy="911987"/>
          </a:xfrm>
        </p:spPr>
        <p:txBody>
          <a:bodyPr>
            <a:noAutofit/>
          </a:bodyPr>
          <a:lstStyle/>
          <a:p>
            <a:r>
              <a:rPr lang="en-US" dirty="0"/>
              <a:t>All patients with </a:t>
            </a:r>
            <a:r>
              <a:rPr lang="en-US" dirty="0" err="1"/>
              <a:t>SSc</a:t>
            </a:r>
            <a:r>
              <a:rPr lang="en-US" dirty="0"/>
              <a:t> should be screened for ILD due to their high risk</a:t>
            </a:r>
            <a:r>
              <a:rPr lang="en-US" baseline="30000" dirty="0"/>
              <a:t>1,2</a:t>
            </a:r>
            <a:endParaRPr lang="en-US" dirty="0"/>
          </a:p>
        </p:txBody>
      </p:sp>
      <p:sp>
        <p:nvSpPr>
          <p:cNvPr id="28" name="Content Placeholder 27">
            <a:extLst>
              <a:ext uri="{FF2B5EF4-FFF2-40B4-BE49-F238E27FC236}">
                <a16:creationId xmlns:a16="http://schemas.microsoft.com/office/drawing/2014/main" id="{50C13FA9-7F34-4807-893B-5932648B301A}"/>
              </a:ext>
            </a:extLst>
          </p:cNvPr>
          <p:cNvSpPr>
            <a:spLocks noGrp="1"/>
          </p:cNvSpPr>
          <p:nvPr>
            <p:ph idx="1"/>
          </p:nvPr>
        </p:nvSpPr>
        <p:spPr>
          <a:xfrm>
            <a:off x="838200" y="1735613"/>
            <a:ext cx="3148926" cy="3610579"/>
          </a:xfrm>
        </p:spPr>
        <p:txBody>
          <a:bodyPr anchor="ctr"/>
          <a:lstStyle/>
          <a:p>
            <a:r>
              <a:rPr lang="en-US" b="1" dirty="0"/>
              <a:t>All patients with </a:t>
            </a:r>
            <a:r>
              <a:rPr lang="en-US" b="1" dirty="0" err="1"/>
              <a:t>SSc</a:t>
            </a:r>
            <a:r>
              <a:rPr lang="en-US" b="1" dirty="0"/>
              <a:t> should be screened for ILD at baseline using HRCT</a:t>
            </a:r>
          </a:p>
          <a:p>
            <a:r>
              <a:rPr lang="en-US" dirty="0"/>
              <a:t>Once </a:t>
            </a:r>
            <a:r>
              <a:rPr lang="en-US" dirty="0" err="1"/>
              <a:t>SSc</a:t>
            </a:r>
            <a:r>
              <a:rPr lang="en-US" dirty="0"/>
              <a:t>-ILD is diagnosed, management options should be considered, with patients then monitored for ILD progression</a:t>
            </a:r>
          </a:p>
        </p:txBody>
      </p:sp>
      <p:sp>
        <p:nvSpPr>
          <p:cNvPr id="53" name="Text Placeholder 52">
            <a:extLst>
              <a:ext uri="{FF2B5EF4-FFF2-40B4-BE49-F238E27FC236}">
                <a16:creationId xmlns:a16="http://schemas.microsoft.com/office/drawing/2014/main" id="{B27F08B5-B268-4655-AC24-DA09FBD65612}"/>
              </a:ext>
            </a:extLst>
          </p:cNvPr>
          <p:cNvSpPr>
            <a:spLocks noGrp="1"/>
          </p:cNvSpPr>
          <p:nvPr>
            <p:ph type="body" sz="quarter" idx="13"/>
          </p:nvPr>
        </p:nvSpPr>
        <p:spPr>
          <a:xfrm>
            <a:off x="180000" y="4608486"/>
            <a:ext cx="3668519" cy="1800000"/>
          </a:xfrm>
        </p:spPr>
        <p:txBody>
          <a:bodyPr/>
          <a:lstStyle/>
          <a:p>
            <a:r>
              <a:rPr lang="nl-NL" dirty="0"/>
              <a:t>HRCT=High-</a:t>
            </a:r>
            <a:r>
              <a:rPr lang="nl-NL" dirty="0" err="1"/>
              <a:t>Resolution</a:t>
            </a:r>
            <a:r>
              <a:rPr lang="nl-NL" dirty="0"/>
              <a:t> </a:t>
            </a:r>
            <a:r>
              <a:rPr lang="nl-NL" dirty="0" err="1"/>
              <a:t>Computed</a:t>
            </a:r>
            <a:r>
              <a:rPr lang="nl-NL" dirty="0"/>
              <a:t> </a:t>
            </a:r>
            <a:r>
              <a:rPr lang="nl-NL" dirty="0" err="1"/>
              <a:t>Tomography</a:t>
            </a:r>
            <a:r>
              <a:rPr lang="nl-NL" dirty="0"/>
              <a:t>; DL</a:t>
            </a:r>
            <a:r>
              <a:rPr lang="nl-NL" baseline="-25000" dirty="0"/>
              <a:t>CO</a:t>
            </a:r>
            <a:r>
              <a:rPr lang="nl-NL" dirty="0"/>
              <a:t>=</a:t>
            </a:r>
            <a:r>
              <a:rPr lang="nl-NL" dirty="0" err="1"/>
              <a:t>Diffusing</a:t>
            </a:r>
            <a:r>
              <a:rPr lang="nl-NL" dirty="0"/>
              <a:t> </a:t>
            </a:r>
            <a:r>
              <a:rPr lang="nl-NL" dirty="0" err="1"/>
              <a:t>Capacity</a:t>
            </a:r>
            <a:r>
              <a:rPr lang="nl-NL" dirty="0"/>
              <a:t> of </a:t>
            </a:r>
            <a:r>
              <a:rPr lang="nl-NL" dirty="0" err="1"/>
              <a:t>the</a:t>
            </a:r>
            <a:r>
              <a:rPr lang="nl-NL" dirty="0"/>
              <a:t> </a:t>
            </a:r>
            <a:r>
              <a:rPr lang="nl-NL" dirty="0" err="1"/>
              <a:t>Lungs</a:t>
            </a:r>
            <a:r>
              <a:rPr lang="nl-NL" dirty="0"/>
              <a:t> </a:t>
            </a:r>
            <a:r>
              <a:rPr lang="nl-NL" dirty="0" err="1"/>
              <a:t>for</a:t>
            </a:r>
            <a:r>
              <a:rPr lang="nl-NL" dirty="0"/>
              <a:t> Carbon Monoxide; FVC=</a:t>
            </a:r>
            <a:r>
              <a:rPr lang="nl-NL" dirty="0" err="1"/>
              <a:t>Forced</a:t>
            </a:r>
            <a:r>
              <a:rPr lang="nl-NL" dirty="0"/>
              <a:t> </a:t>
            </a:r>
            <a:r>
              <a:rPr lang="nl-NL" dirty="0" err="1"/>
              <a:t>Vital</a:t>
            </a:r>
            <a:r>
              <a:rPr lang="nl-NL" dirty="0"/>
              <a:t> </a:t>
            </a:r>
            <a:r>
              <a:rPr lang="nl-NL" dirty="0" err="1"/>
              <a:t>Capacity</a:t>
            </a:r>
            <a:r>
              <a:rPr lang="nl-NL" dirty="0"/>
              <a:t>; PFT=</a:t>
            </a:r>
            <a:r>
              <a:rPr lang="nl-NL" dirty="0" err="1"/>
              <a:t>Pulmonary</a:t>
            </a:r>
            <a:r>
              <a:rPr lang="nl-NL" dirty="0"/>
              <a:t> </a:t>
            </a:r>
            <a:r>
              <a:rPr lang="nl-NL" dirty="0" err="1"/>
              <a:t>Function</a:t>
            </a:r>
            <a:r>
              <a:rPr lang="nl-NL" dirty="0"/>
              <a:t> Test; </a:t>
            </a:r>
            <a:r>
              <a:rPr lang="nl-NL" dirty="0" err="1"/>
              <a:t>QoL</a:t>
            </a:r>
            <a:r>
              <a:rPr lang="nl-NL" dirty="0"/>
              <a:t>=</a:t>
            </a:r>
            <a:r>
              <a:rPr lang="nl-NL" dirty="0" err="1"/>
              <a:t>Quality</a:t>
            </a:r>
            <a:r>
              <a:rPr lang="nl-NL" dirty="0"/>
              <a:t> of Life; 1. Hoffmann-</a:t>
            </a:r>
            <a:r>
              <a:rPr lang="nl-NL" dirty="0" err="1"/>
              <a:t>Vold</a:t>
            </a:r>
            <a:r>
              <a:rPr lang="nl-NL" dirty="0"/>
              <a:t> A-M, Maher TM, </a:t>
            </a:r>
            <a:r>
              <a:rPr lang="nl-NL" dirty="0" err="1"/>
              <a:t>Philpot</a:t>
            </a:r>
            <a:r>
              <a:rPr lang="nl-NL" dirty="0"/>
              <a:t> EE, et al. The </a:t>
            </a:r>
            <a:r>
              <a:rPr lang="nl-NL" dirty="0" err="1"/>
              <a:t>identification</a:t>
            </a:r>
            <a:r>
              <a:rPr lang="nl-NL" dirty="0"/>
              <a:t> </a:t>
            </a:r>
            <a:r>
              <a:rPr lang="nl-NL" dirty="0" err="1"/>
              <a:t>and</a:t>
            </a:r>
            <a:r>
              <a:rPr lang="nl-NL" dirty="0"/>
              <a:t> management of </a:t>
            </a:r>
            <a:r>
              <a:rPr lang="nl-NL" dirty="0" err="1"/>
              <a:t>interstitial</a:t>
            </a:r>
            <a:r>
              <a:rPr lang="nl-NL" dirty="0"/>
              <a:t> </a:t>
            </a:r>
            <a:r>
              <a:rPr lang="nl-NL" dirty="0" err="1"/>
              <a:t>lung</a:t>
            </a:r>
            <a:r>
              <a:rPr lang="nl-NL" dirty="0"/>
              <a:t> </a:t>
            </a:r>
            <a:r>
              <a:rPr lang="nl-NL" dirty="0" err="1"/>
              <a:t>disease</a:t>
            </a:r>
            <a:r>
              <a:rPr lang="nl-NL" dirty="0"/>
              <a:t> in </a:t>
            </a:r>
            <a:r>
              <a:rPr lang="nl-NL" dirty="0" err="1"/>
              <a:t>systemic</a:t>
            </a:r>
            <a:r>
              <a:rPr lang="nl-NL" dirty="0"/>
              <a:t> sclerosis: </a:t>
            </a:r>
            <a:r>
              <a:rPr lang="nl-NL" dirty="0" err="1"/>
              <a:t>evidence-based</a:t>
            </a:r>
            <a:r>
              <a:rPr lang="nl-NL" dirty="0"/>
              <a:t> European consensus statements. The Lancet </a:t>
            </a:r>
            <a:r>
              <a:rPr lang="nl-NL" dirty="0" err="1"/>
              <a:t>Rheumatology</a:t>
            </a:r>
            <a:r>
              <a:rPr lang="nl-NL" dirty="0"/>
              <a:t>. 2020;2(2):e71-e83; 2. </a:t>
            </a:r>
            <a:r>
              <a:rPr lang="nl-NL" dirty="0" err="1"/>
              <a:t>Bosello</a:t>
            </a:r>
            <a:r>
              <a:rPr lang="nl-NL" dirty="0"/>
              <a:t> SL, </a:t>
            </a:r>
            <a:r>
              <a:rPr lang="nl-NL" dirty="0" err="1"/>
              <a:t>Beretta</a:t>
            </a:r>
            <a:r>
              <a:rPr lang="nl-NL" dirty="0"/>
              <a:t> L, Del Papa N, et al. </a:t>
            </a:r>
            <a:r>
              <a:rPr lang="nl-NL" dirty="0" err="1"/>
              <a:t>Interstitial</a:t>
            </a:r>
            <a:r>
              <a:rPr lang="nl-NL" dirty="0"/>
              <a:t> </a:t>
            </a:r>
            <a:r>
              <a:rPr lang="nl-NL" dirty="0" err="1"/>
              <a:t>Lung</a:t>
            </a:r>
            <a:r>
              <a:rPr lang="nl-NL" dirty="0"/>
              <a:t> </a:t>
            </a:r>
            <a:r>
              <a:rPr lang="nl-NL" dirty="0" err="1"/>
              <a:t>Disease</a:t>
            </a:r>
            <a:r>
              <a:rPr lang="nl-NL" dirty="0"/>
              <a:t> </a:t>
            </a:r>
            <a:r>
              <a:rPr lang="nl-NL" dirty="0" err="1"/>
              <a:t>Associated</a:t>
            </a:r>
            <a:r>
              <a:rPr lang="nl-NL" dirty="0"/>
              <a:t> </a:t>
            </a:r>
            <a:r>
              <a:rPr lang="nl-NL" dirty="0" err="1"/>
              <a:t>With</a:t>
            </a:r>
            <a:r>
              <a:rPr lang="nl-NL" dirty="0"/>
              <a:t> </a:t>
            </a:r>
            <a:r>
              <a:rPr lang="nl-NL" dirty="0" err="1"/>
              <a:t>Autoimmune</a:t>
            </a:r>
            <a:r>
              <a:rPr lang="nl-NL" dirty="0"/>
              <a:t> </a:t>
            </a:r>
            <a:r>
              <a:rPr lang="nl-NL" dirty="0" err="1"/>
              <a:t>Rheumatic</a:t>
            </a:r>
            <a:r>
              <a:rPr lang="nl-NL" dirty="0"/>
              <a:t> </a:t>
            </a:r>
            <a:r>
              <a:rPr lang="nl-NL" dirty="0" err="1"/>
              <a:t>Diseases</a:t>
            </a:r>
            <a:r>
              <a:rPr lang="nl-NL" dirty="0"/>
              <a:t>: Checklists </a:t>
            </a:r>
            <a:r>
              <a:rPr lang="nl-NL" dirty="0" err="1"/>
              <a:t>for</a:t>
            </a:r>
            <a:r>
              <a:rPr lang="nl-NL" dirty="0"/>
              <a:t> </a:t>
            </a:r>
            <a:r>
              <a:rPr lang="nl-NL" dirty="0" err="1"/>
              <a:t>Clinical</a:t>
            </a:r>
            <a:r>
              <a:rPr lang="nl-NL" dirty="0"/>
              <a:t> </a:t>
            </a:r>
            <a:r>
              <a:rPr lang="nl-NL" dirty="0" err="1"/>
              <a:t>Practice</a:t>
            </a:r>
            <a:r>
              <a:rPr lang="nl-NL" dirty="0"/>
              <a:t>. Front </a:t>
            </a:r>
            <a:r>
              <a:rPr lang="nl-NL" dirty="0" err="1"/>
              <a:t>Med</a:t>
            </a:r>
            <a:r>
              <a:rPr lang="nl-NL" dirty="0"/>
              <a:t> (Lausanne). 2021;8:732761.</a:t>
            </a:r>
          </a:p>
        </p:txBody>
      </p:sp>
      <p:sp>
        <p:nvSpPr>
          <p:cNvPr id="73" name="Text Placeholder 72">
            <a:extLst>
              <a:ext uri="{FF2B5EF4-FFF2-40B4-BE49-F238E27FC236}">
                <a16:creationId xmlns:a16="http://schemas.microsoft.com/office/drawing/2014/main" id="{4396B23B-B86E-40A8-8745-928FE6BAC324}"/>
              </a:ext>
            </a:extLst>
          </p:cNvPr>
          <p:cNvSpPr>
            <a:spLocks noGrp="1"/>
          </p:cNvSpPr>
          <p:nvPr>
            <p:ph type="body" sz="quarter" idx="17"/>
          </p:nvPr>
        </p:nvSpPr>
        <p:spPr/>
        <p:txBody>
          <a:bodyPr/>
          <a:lstStyle/>
          <a:p>
            <a:r>
              <a:rPr lang="nl-NL" dirty="0"/>
              <a:t>E4</a:t>
            </a:r>
          </a:p>
        </p:txBody>
      </p:sp>
      <p:sp>
        <p:nvSpPr>
          <p:cNvPr id="27" name="Text Placeholder 26">
            <a:extLst>
              <a:ext uri="{FF2B5EF4-FFF2-40B4-BE49-F238E27FC236}">
                <a16:creationId xmlns:a16="http://schemas.microsoft.com/office/drawing/2014/main" id="{2B446386-728A-401E-A985-A3650CA61F79}"/>
              </a:ext>
            </a:extLst>
          </p:cNvPr>
          <p:cNvSpPr>
            <a:spLocks noGrp="1"/>
          </p:cNvSpPr>
          <p:nvPr>
            <p:ph type="body" sz="quarter" idx="18"/>
          </p:nvPr>
        </p:nvSpPr>
        <p:spPr>
          <a:xfrm>
            <a:off x="838200" y="1304066"/>
            <a:ext cx="3148923" cy="1080003"/>
          </a:xfrm>
        </p:spPr>
        <p:txBody>
          <a:bodyPr>
            <a:normAutofit/>
          </a:bodyPr>
          <a:lstStyle/>
          <a:p>
            <a:r>
              <a:rPr lang="en-US" dirty="0"/>
              <a:t>Evidence-based consensus statements for screening and monitoring in SSc-ILD</a:t>
            </a:r>
            <a:r>
              <a:rPr lang="en-US" baseline="30000" dirty="0"/>
              <a:t>1</a:t>
            </a:r>
          </a:p>
        </p:txBody>
      </p:sp>
      <p:sp>
        <p:nvSpPr>
          <p:cNvPr id="49" name="Rectangle 2">
            <a:extLst>
              <a:ext uri="{FF2B5EF4-FFF2-40B4-BE49-F238E27FC236}">
                <a16:creationId xmlns:a16="http://schemas.microsoft.com/office/drawing/2014/main" id="{FB38CE0B-0247-41DD-9CC7-7B52C483B6B5}"/>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BI Sans" pitchFamily="2" charset="0"/>
                <a:ea typeface="+mn-ea"/>
                <a:cs typeface="+mn-cs"/>
              </a:rPr>
              <a:t>CTD-ILD</a:t>
            </a:r>
            <a:endParaRPr kumimoji="0" lang="en-NL" sz="1400" b="0" i="0" u="none" strike="noStrike" kern="1200" cap="none" spc="0" normalizeH="0" baseline="0" noProof="0">
              <a:ln>
                <a:noFill/>
              </a:ln>
              <a:solidFill>
                <a:srgbClr val="000000"/>
              </a:solidFill>
              <a:effectLst/>
              <a:uLnTx/>
              <a:uFillTx/>
              <a:latin typeface="BI Sans" pitchFamily="2" charset="0"/>
              <a:ea typeface="+mn-ea"/>
              <a:cs typeface="+mn-cs"/>
            </a:endParaRPr>
          </a:p>
        </p:txBody>
      </p:sp>
      <p:grpSp>
        <p:nvGrpSpPr>
          <p:cNvPr id="41" name="Groep 40">
            <a:extLst>
              <a:ext uri="{FF2B5EF4-FFF2-40B4-BE49-F238E27FC236}">
                <a16:creationId xmlns:a16="http://schemas.microsoft.com/office/drawing/2014/main" id="{491AC1CC-FFFB-4C25-9E4B-F55A9DCBE64E}"/>
              </a:ext>
            </a:extLst>
          </p:cNvPr>
          <p:cNvGrpSpPr/>
          <p:nvPr/>
        </p:nvGrpSpPr>
        <p:grpSpPr>
          <a:xfrm>
            <a:off x="4527372" y="478449"/>
            <a:ext cx="7439599" cy="5766435"/>
            <a:chOff x="4706274" y="478449"/>
            <a:chExt cx="7439599" cy="5766435"/>
          </a:xfrm>
        </p:grpSpPr>
        <p:grpSp>
          <p:nvGrpSpPr>
            <p:cNvPr id="56" name="Group 54">
              <a:extLst>
                <a:ext uri="{FF2B5EF4-FFF2-40B4-BE49-F238E27FC236}">
                  <a16:creationId xmlns:a16="http://schemas.microsoft.com/office/drawing/2014/main" id="{E72FB1A3-7E33-489D-BC0C-D2CA0AB48236}"/>
                </a:ext>
              </a:extLst>
            </p:cNvPr>
            <p:cNvGrpSpPr/>
            <p:nvPr/>
          </p:nvGrpSpPr>
          <p:grpSpPr>
            <a:xfrm>
              <a:off x="4706274" y="478449"/>
              <a:ext cx="7439599" cy="5766435"/>
              <a:chOff x="4535420" y="1054211"/>
              <a:chExt cx="4465605" cy="4053199"/>
            </a:xfrm>
          </p:grpSpPr>
          <p:sp>
            <p:nvSpPr>
              <p:cNvPr id="58" name="Rectangle 56">
                <a:extLst>
                  <a:ext uri="{FF2B5EF4-FFF2-40B4-BE49-F238E27FC236}">
                    <a16:creationId xmlns:a16="http://schemas.microsoft.com/office/drawing/2014/main" id="{4F550A96-489E-45C6-8B15-84458C0BF51F}"/>
                  </a:ext>
                </a:extLst>
              </p:cNvPr>
              <p:cNvSpPr/>
              <p:nvPr/>
            </p:nvSpPr>
            <p:spPr>
              <a:xfrm>
                <a:off x="6580366" y="3840336"/>
                <a:ext cx="1817100" cy="1265211"/>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Assess ILD progression using multiple methods</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Use HRCT (depending on clinical need), FVC, DL</a:t>
                </a:r>
                <a:r>
                  <a:rPr kumimoji="0" lang="en-US" sz="1100" b="0" i="0" u="none" strike="noStrike" kern="1200" cap="none" spc="0" normalizeH="0" baseline="-25000" noProof="0" dirty="0">
                    <a:ln>
                      <a:noFill/>
                    </a:ln>
                    <a:solidFill>
                      <a:srgbClr val="001E55"/>
                    </a:solidFill>
                    <a:effectLst/>
                    <a:uLnTx/>
                    <a:uFillTx/>
                    <a:latin typeface="BI Sans" pitchFamily="2" charset="0"/>
                    <a:ea typeface="+mn-ea"/>
                    <a:cs typeface="Arial" panose="020B0604020202020204" pitchFamily="34" charset="0"/>
                  </a:rPr>
                  <a:t>CO,</a:t>
                </a: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exercise-induced blood oxygen desaturation, and clinical symptoms to assess ILD progression</a:t>
                </a:r>
                <a:endParaRPr kumimoji="0" lang="en-US" sz="11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p:txBody>
          </p:sp>
          <p:grpSp>
            <p:nvGrpSpPr>
              <p:cNvPr id="57" name="Group 55">
                <a:extLst>
                  <a:ext uri="{FF2B5EF4-FFF2-40B4-BE49-F238E27FC236}">
                    <a16:creationId xmlns:a16="http://schemas.microsoft.com/office/drawing/2014/main" id="{40E38A4F-371F-431E-83CB-76DF29F2F816}"/>
                  </a:ext>
                </a:extLst>
              </p:cNvPr>
              <p:cNvGrpSpPr/>
              <p:nvPr/>
            </p:nvGrpSpPr>
            <p:grpSpPr>
              <a:xfrm>
                <a:off x="4535420" y="1054211"/>
                <a:ext cx="4465605" cy="4053199"/>
                <a:chOff x="4535420" y="1054211"/>
                <a:chExt cx="4465605" cy="4053199"/>
              </a:xfrm>
            </p:grpSpPr>
            <p:sp>
              <p:nvSpPr>
                <p:cNvPr id="62" name="Rectangle 60">
                  <a:extLst>
                    <a:ext uri="{FF2B5EF4-FFF2-40B4-BE49-F238E27FC236}">
                      <a16:creationId xmlns:a16="http://schemas.microsoft.com/office/drawing/2014/main" id="{CD27B018-D91F-49A4-BBD0-90CEEF73FFA3}"/>
                    </a:ext>
                  </a:extLst>
                </p:cNvPr>
                <p:cNvSpPr/>
                <p:nvPr/>
              </p:nvSpPr>
              <p:spPr>
                <a:xfrm>
                  <a:off x="4535420" y="3842199"/>
                  <a:ext cx="1710756" cy="1265211"/>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Decide whether pharmacological therapy is required</a:t>
                  </a:r>
                </a:p>
              </p:txBody>
            </p:sp>
            <p:grpSp>
              <p:nvGrpSpPr>
                <p:cNvPr id="60" name="Group 58">
                  <a:extLst>
                    <a:ext uri="{FF2B5EF4-FFF2-40B4-BE49-F238E27FC236}">
                      <a16:creationId xmlns:a16="http://schemas.microsoft.com/office/drawing/2014/main" id="{AADA0E19-C1B8-48C1-BDE5-C6186D1DA1BE}"/>
                    </a:ext>
                  </a:extLst>
                </p:cNvPr>
                <p:cNvGrpSpPr/>
                <p:nvPr/>
              </p:nvGrpSpPr>
              <p:grpSpPr>
                <a:xfrm>
                  <a:off x="4535420" y="1054211"/>
                  <a:ext cx="4465605" cy="2423305"/>
                  <a:chOff x="4346703" y="1126821"/>
                  <a:chExt cx="5153054" cy="838065"/>
                </a:xfrm>
              </p:grpSpPr>
              <p:sp>
                <p:nvSpPr>
                  <p:cNvPr id="72" name="Rectangle 70">
                    <a:extLst>
                      <a:ext uri="{FF2B5EF4-FFF2-40B4-BE49-F238E27FC236}">
                        <a16:creationId xmlns:a16="http://schemas.microsoft.com/office/drawing/2014/main" id="{323EA918-F9F5-45AD-B30A-3446AA4C8964}"/>
                      </a:ext>
                    </a:extLst>
                  </p:cNvPr>
                  <p:cNvSpPr/>
                  <p:nvPr/>
                </p:nvSpPr>
                <p:spPr>
                  <a:xfrm>
                    <a:off x="4346703" y="1527331"/>
                    <a:ext cx="2359752" cy="437555"/>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Diagnose ILD using HRCT</a:t>
                    </a:r>
                    <a:br>
                      <a:rPr kumimoji="0" lang="en-US" sz="14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Assess ILD severity using multiple methods</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HRCT is the primary tool for diagnosis; FVC, DL</a:t>
                    </a:r>
                    <a:r>
                      <a:rPr kumimoji="0" lang="en-US" sz="1100" b="0" i="0" u="none" strike="noStrike" kern="1200" cap="none" spc="0" normalizeH="0" baseline="-25000" noProof="0" dirty="0">
                        <a:ln>
                          <a:noFill/>
                        </a:ln>
                        <a:solidFill>
                          <a:srgbClr val="001E55"/>
                        </a:solidFill>
                        <a:effectLst/>
                        <a:uLnTx/>
                        <a:uFillTx/>
                        <a:latin typeface="BI Sans" pitchFamily="2" charset="0"/>
                        <a:ea typeface="+mn-ea"/>
                        <a:cs typeface="Arial" panose="020B0604020202020204" pitchFamily="34" charset="0"/>
                      </a:rPr>
                      <a:t>CO</a:t>
                    </a: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and clinical symptoms are supportive.</a:t>
                    </a:r>
                    <a:b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Use HRCT, FVC, DL</a:t>
                    </a:r>
                    <a:r>
                      <a:rPr kumimoji="0" lang="en-US" sz="1100" b="0" i="0" u="none" strike="noStrike" kern="1200" cap="none" spc="0" normalizeH="0" baseline="-25000" noProof="0" dirty="0">
                        <a:ln>
                          <a:noFill/>
                        </a:ln>
                        <a:solidFill>
                          <a:srgbClr val="001E55"/>
                        </a:solidFill>
                        <a:effectLst/>
                        <a:uLnTx/>
                        <a:uFillTx/>
                        <a:latin typeface="BI Sans" pitchFamily="2" charset="0"/>
                        <a:ea typeface="+mn-ea"/>
                        <a:cs typeface="Arial" panose="020B0604020202020204" pitchFamily="34" charset="0"/>
                      </a:rPr>
                      <a:t>CO</a:t>
                    </a: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and exercise-induced blood oxygen desaturation, clinical symptoms and QoL to assess ILD severity</a:t>
                    </a:r>
                    <a:endParaRPr kumimoji="0" lang="en-US" sz="11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p:txBody>
              </p:sp>
              <p:sp>
                <p:nvSpPr>
                  <p:cNvPr id="70" name="Rectangle 68">
                    <a:extLst>
                      <a:ext uri="{FF2B5EF4-FFF2-40B4-BE49-F238E27FC236}">
                        <a16:creationId xmlns:a16="http://schemas.microsoft.com/office/drawing/2014/main" id="{39B94EC5-0BB4-4D3E-A824-EB0F3C30EB04}"/>
                      </a:ext>
                    </a:extLst>
                  </p:cNvPr>
                  <p:cNvSpPr/>
                  <p:nvPr/>
                </p:nvSpPr>
                <p:spPr>
                  <a:xfrm>
                    <a:off x="4346703" y="1126821"/>
                    <a:ext cx="4427466" cy="262534"/>
                  </a:xfrm>
                  <a:prstGeom prst="rect">
                    <a:avLst/>
                  </a:prstGeom>
                  <a:solidFill>
                    <a:srgbClr val="DEEBF7"/>
                  </a:solidFill>
                  <a:ln w="28575">
                    <a:solidFill>
                      <a:schemeClr val="accent1"/>
                    </a:solidFill>
                    <a:round/>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Screen all patients with </a:t>
                    </a:r>
                    <a:r>
                      <a:rPr kumimoji="0" lang="en-US" sz="1400" b="1" i="0" u="none" strike="noStrike" kern="1200" cap="none" spc="0" normalizeH="0" baseline="0" noProof="0" dirty="0" err="1">
                        <a:ln>
                          <a:noFill/>
                        </a:ln>
                        <a:solidFill>
                          <a:srgbClr val="001E55"/>
                        </a:solidFill>
                        <a:effectLst/>
                        <a:uLnTx/>
                        <a:uFillTx/>
                        <a:latin typeface="BI Sans" pitchFamily="2" charset="0"/>
                        <a:ea typeface="+mn-ea"/>
                        <a:cs typeface="Arial" panose="020B0604020202020204" pitchFamily="34" charset="0"/>
                      </a:rPr>
                      <a:t>SSc</a:t>
                    </a: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for ILD using HRCT</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FVC and DL</a:t>
                    </a:r>
                    <a:r>
                      <a:rPr kumimoji="0" lang="en-US" sz="1100" b="0" i="0" u="none" strike="noStrike" kern="1200" cap="none" spc="0" normalizeH="0" baseline="-25000" noProof="0" dirty="0">
                        <a:ln>
                          <a:noFill/>
                        </a:ln>
                        <a:solidFill>
                          <a:srgbClr val="001E55"/>
                        </a:solidFill>
                        <a:effectLst/>
                        <a:uLnTx/>
                        <a:uFillTx/>
                        <a:latin typeface="BI Sans" pitchFamily="2" charset="0"/>
                        <a:ea typeface="+mn-ea"/>
                        <a:cs typeface="Arial" panose="020B0604020202020204" pitchFamily="34" charset="0"/>
                      </a:rPr>
                      <a:t>CO</a:t>
                    </a: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should be performed at baseline and regular intervals</a:t>
                    </a:r>
                    <a:b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Every patient should receive an ILD-related physical examination</a:t>
                    </a:r>
                  </a:p>
                </p:txBody>
              </p:sp>
              <p:sp>
                <p:nvSpPr>
                  <p:cNvPr id="63" name="TextBox 16">
                    <a:extLst>
                      <a:ext uri="{FF2B5EF4-FFF2-40B4-BE49-F238E27FC236}">
                        <a16:creationId xmlns:a16="http://schemas.microsoft.com/office/drawing/2014/main" id="{DB83F64C-7157-4C67-B93B-4B6E234770B8}"/>
                      </a:ext>
                    </a:extLst>
                  </p:cNvPr>
                  <p:cNvSpPr txBox="1"/>
                  <p:nvPr/>
                </p:nvSpPr>
                <p:spPr>
                  <a:xfrm>
                    <a:off x="8920263" y="1674577"/>
                    <a:ext cx="579494" cy="67335"/>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Negative</a:t>
                    </a:r>
                  </a:p>
                </p:txBody>
              </p:sp>
              <p:cxnSp>
                <p:nvCxnSpPr>
                  <p:cNvPr id="64" name="Straight Arrow Connector 62">
                    <a:extLst>
                      <a:ext uri="{FF2B5EF4-FFF2-40B4-BE49-F238E27FC236}">
                        <a16:creationId xmlns:a16="http://schemas.microsoft.com/office/drawing/2014/main" id="{8C1D4332-D037-4E7F-85B3-DF9D354ED876}"/>
                      </a:ext>
                    </a:extLst>
                  </p:cNvPr>
                  <p:cNvCxnSpPr>
                    <a:cxnSpLocks/>
                  </p:cNvCxnSpPr>
                  <p:nvPr/>
                </p:nvCxnSpPr>
                <p:spPr>
                  <a:xfrm flipH="1">
                    <a:off x="8074112" y="1389355"/>
                    <a:ext cx="1" cy="137598"/>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65" name="Straight Arrow Connector 63">
                    <a:extLst>
                      <a:ext uri="{FF2B5EF4-FFF2-40B4-BE49-F238E27FC236}">
                        <a16:creationId xmlns:a16="http://schemas.microsoft.com/office/drawing/2014/main" id="{665D6E5C-9518-45E2-89C5-30818A7D9296}"/>
                      </a:ext>
                    </a:extLst>
                  </p:cNvPr>
                  <p:cNvCxnSpPr>
                    <a:cxnSpLocks/>
                    <a:stCxn id="50" idx="1"/>
                    <a:endCxn id="72" idx="3"/>
                  </p:cNvCxnSpPr>
                  <p:nvPr/>
                </p:nvCxnSpPr>
                <p:spPr>
                  <a:xfrm flipH="1">
                    <a:off x="6706455" y="1745370"/>
                    <a:ext cx="655857" cy="739"/>
                  </a:xfrm>
                  <a:prstGeom prst="straightConnector1">
                    <a:avLst/>
                  </a:prstGeom>
                  <a:ln w="12700">
                    <a:solidFill>
                      <a:schemeClr val="tx2"/>
                    </a:solidFill>
                    <a:tailEnd type="triangle"/>
                  </a:ln>
                </p:spPr>
                <p:style>
                  <a:lnRef idx="2">
                    <a:schemeClr val="dk1"/>
                  </a:lnRef>
                  <a:fillRef idx="1">
                    <a:schemeClr val="lt1"/>
                  </a:fillRef>
                  <a:effectRef idx="0">
                    <a:schemeClr val="dk1"/>
                  </a:effectRef>
                  <a:fontRef idx="minor">
                    <a:schemeClr val="dk1"/>
                  </a:fontRef>
                </p:style>
              </p:cxnSp>
              <p:cxnSp>
                <p:nvCxnSpPr>
                  <p:cNvPr id="66" name="Connector: Elbow 51">
                    <a:extLst>
                      <a:ext uri="{FF2B5EF4-FFF2-40B4-BE49-F238E27FC236}">
                        <a16:creationId xmlns:a16="http://schemas.microsoft.com/office/drawing/2014/main" id="{BB8F28BF-4B2B-445C-AB74-8CC043BE8AD2}"/>
                      </a:ext>
                    </a:extLst>
                  </p:cNvPr>
                  <p:cNvCxnSpPr>
                    <a:cxnSpLocks/>
                    <a:stCxn id="50" idx="3"/>
                  </p:cNvCxnSpPr>
                  <p:nvPr/>
                </p:nvCxnSpPr>
                <p:spPr>
                  <a:xfrm flipH="1" flipV="1">
                    <a:off x="8143056" y="1452342"/>
                    <a:ext cx="642856" cy="293028"/>
                  </a:xfrm>
                  <a:prstGeom prst="bentConnector4">
                    <a:avLst>
                      <a:gd name="adj1" fmla="val -24631"/>
                      <a:gd name="adj2" fmla="val 99679"/>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sp>
                <p:nvSpPr>
                  <p:cNvPr id="67" name="TextBox 22">
                    <a:extLst>
                      <a:ext uri="{FF2B5EF4-FFF2-40B4-BE49-F238E27FC236}">
                        <a16:creationId xmlns:a16="http://schemas.microsoft.com/office/drawing/2014/main" id="{5014B79E-D473-46BB-B9B7-E93C59A19D30}"/>
                      </a:ext>
                    </a:extLst>
                  </p:cNvPr>
                  <p:cNvSpPr txBox="1"/>
                  <p:nvPr/>
                </p:nvSpPr>
                <p:spPr>
                  <a:xfrm>
                    <a:off x="4956364" y="1418674"/>
                    <a:ext cx="573516" cy="67335"/>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solidFill>
                        <a:effectLst/>
                        <a:uLnTx/>
                        <a:uFillTx/>
                        <a:latin typeface="BI Sans" pitchFamily="2" charset="0"/>
                        <a:ea typeface="+mn-ea"/>
                        <a:cs typeface="Arial" panose="020B0604020202020204" pitchFamily="34" charset="0"/>
                      </a:rPr>
                      <a:t>Positive</a:t>
                    </a:r>
                  </a:p>
                </p:txBody>
              </p:sp>
              <p:sp>
                <p:nvSpPr>
                  <p:cNvPr id="69" name="TextBox 25">
                    <a:extLst>
                      <a:ext uri="{FF2B5EF4-FFF2-40B4-BE49-F238E27FC236}">
                        <a16:creationId xmlns:a16="http://schemas.microsoft.com/office/drawing/2014/main" id="{CF81498E-1A57-4383-B49A-E137DC956E80}"/>
                      </a:ext>
                    </a:extLst>
                  </p:cNvPr>
                  <p:cNvSpPr txBox="1"/>
                  <p:nvPr/>
                </p:nvSpPr>
                <p:spPr>
                  <a:xfrm>
                    <a:off x="6699090" y="1674577"/>
                    <a:ext cx="655858" cy="67335"/>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Positive</a:t>
                    </a:r>
                  </a:p>
                </p:txBody>
              </p:sp>
              <p:sp>
                <p:nvSpPr>
                  <p:cNvPr id="48" name="TextBox 16">
                    <a:extLst>
                      <a:ext uri="{FF2B5EF4-FFF2-40B4-BE49-F238E27FC236}">
                        <a16:creationId xmlns:a16="http://schemas.microsoft.com/office/drawing/2014/main" id="{9F0973EA-0625-49CE-BAF2-B33E55049F6D}"/>
                      </a:ext>
                    </a:extLst>
                  </p:cNvPr>
                  <p:cNvSpPr txBox="1"/>
                  <p:nvPr/>
                </p:nvSpPr>
                <p:spPr>
                  <a:xfrm>
                    <a:off x="7491013" y="1418674"/>
                    <a:ext cx="573516" cy="67335"/>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Negative</a:t>
                    </a:r>
                  </a:p>
                </p:txBody>
              </p:sp>
            </p:grpSp>
            <p:cxnSp>
              <p:nvCxnSpPr>
                <p:cNvPr id="61" name="Straight Arrow Connector 59">
                  <a:extLst>
                    <a:ext uri="{FF2B5EF4-FFF2-40B4-BE49-F238E27FC236}">
                      <a16:creationId xmlns:a16="http://schemas.microsoft.com/office/drawing/2014/main" id="{6BB2A150-EC8F-4063-B031-3A763A875B7B}"/>
                    </a:ext>
                  </a:extLst>
                </p:cNvPr>
                <p:cNvCxnSpPr>
                  <a:cxnSpLocks/>
                  <a:stCxn id="72" idx="2"/>
                </p:cNvCxnSpPr>
                <p:nvPr/>
              </p:nvCxnSpPr>
              <p:spPr>
                <a:xfrm>
                  <a:off x="5557893" y="3477516"/>
                  <a:ext cx="1" cy="362820"/>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grpSp>
          <p:cxnSp>
            <p:nvCxnSpPr>
              <p:cNvPr id="59" name="Straight Arrow Connector 57">
                <a:extLst>
                  <a:ext uri="{FF2B5EF4-FFF2-40B4-BE49-F238E27FC236}">
                    <a16:creationId xmlns:a16="http://schemas.microsoft.com/office/drawing/2014/main" id="{5720ADDF-02E5-4BBA-8B46-32CCE8DB123A}"/>
                  </a:ext>
                </a:extLst>
              </p:cNvPr>
              <p:cNvCxnSpPr>
                <a:cxnSpLocks/>
                <a:stCxn id="62" idx="3"/>
                <a:endCxn id="58" idx="1"/>
              </p:cNvCxnSpPr>
              <p:nvPr/>
            </p:nvCxnSpPr>
            <p:spPr>
              <a:xfrm flipV="1">
                <a:off x="6246176" y="4472942"/>
                <a:ext cx="334190" cy="1863"/>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grpSp>
        <p:sp>
          <p:nvSpPr>
            <p:cNvPr id="50" name="Rectangle 69">
              <a:extLst>
                <a:ext uri="{FF2B5EF4-FFF2-40B4-BE49-F238E27FC236}">
                  <a16:creationId xmlns:a16="http://schemas.microsoft.com/office/drawing/2014/main" id="{72384B7B-6121-4C33-977A-A924AD8FF9E0}"/>
                </a:ext>
              </a:extLst>
            </p:cNvPr>
            <p:cNvSpPr/>
            <p:nvPr/>
          </p:nvSpPr>
          <p:spPr>
            <a:xfrm>
              <a:off x="9059988" y="2123015"/>
              <a:ext cx="2055288" cy="1800000"/>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Continue monitoring </a:t>
              </a:r>
              <a:br>
                <a:rPr kumimoji="0" lang="en-US" sz="14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r>
                <a:rPr kumimoji="0" lang="en-US" sz="14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for ILD</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Frequency of screening and use of HRCT should be guided by risk of ILD, in combination with lung function and symptoms</a:t>
              </a:r>
            </a:p>
          </p:txBody>
        </p:sp>
      </p:grpSp>
      <p:cxnSp>
        <p:nvCxnSpPr>
          <p:cNvPr id="80" name="Straight Arrow Connector 59">
            <a:extLst>
              <a:ext uri="{FF2B5EF4-FFF2-40B4-BE49-F238E27FC236}">
                <a16:creationId xmlns:a16="http://schemas.microsoft.com/office/drawing/2014/main" id="{F7AE2FC6-0558-4B48-B8FB-B59E6865E438}"/>
              </a:ext>
            </a:extLst>
          </p:cNvPr>
          <p:cNvCxnSpPr>
            <a:cxnSpLocks/>
            <a:endCxn id="72" idx="0"/>
          </p:cNvCxnSpPr>
          <p:nvPr/>
        </p:nvCxnSpPr>
        <p:spPr>
          <a:xfrm>
            <a:off x="6230789" y="1558453"/>
            <a:ext cx="1" cy="567601"/>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pic>
        <p:nvPicPr>
          <p:cNvPr id="4" name="Picture 3">
            <a:extLst>
              <a:ext uri="{FF2B5EF4-FFF2-40B4-BE49-F238E27FC236}">
                <a16:creationId xmlns:a16="http://schemas.microsoft.com/office/drawing/2014/main" id="{31E4EC30-AF92-2902-E1DE-32FD1A28F35E}"/>
              </a:ext>
            </a:extLst>
          </p:cNvPr>
          <p:cNvPicPr>
            <a:picLocks noChangeAspect="1"/>
          </p:cNvPicPr>
          <p:nvPr/>
        </p:nvPicPr>
        <p:blipFill>
          <a:blip r:embed="rId3"/>
          <a:stretch>
            <a:fillRect/>
          </a:stretch>
        </p:blipFill>
        <p:spPr>
          <a:xfrm>
            <a:off x="10801830" y="6242234"/>
            <a:ext cx="1493649" cy="231668"/>
          </a:xfrm>
          <a:prstGeom prst="rect">
            <a:avLst/>
          </a:prstGeom>
        </p:spPr>
      </p:pic>
    </p:spTree>
    <p:extLst>
      <p:ext uri="{BB962C8B-B14F-4D97-AF65-F5344CB8AC3E}">
        <p14:creationId xmlns:p14="http://schemas.microsoft.com/office/powerpoint/2010/main" val="13947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animEffect transition="in" filter="fade">
                                      <p:cBhvr>
                                        <p:cTn id="11"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afgeronde hoeken 14">
            <a:extLst>
              <a:ext uri="{FF2B5EF4-FFF2-40B4-BE49-F238E27FC236}">
                <a16:creationId xmlns:a16="http://schemas.microsoft.com/office/drawing/2014/main" id="{A2B4F369-5B36-C042-3D19-BD69113076B7}"/>
              </a:ext>
            </a:extLst>
          </p:cNvPr>
          <p:cNvSpPr/>
          <p:nvPr/>
        </p:nvSpPr>
        <p:spPr>
          <a:xfrm>
            <a:off x="838200" y="1905406"/>
            <a:ext cx="10515600" cy="3784805"/>
          </a:xfrm>
          <a:prstGeom prst="roundRect">
            <a:avLst>
              <a:gd name="adj" fmla="val 2467"/>
            </a:avLst>
          </a:prstGeom>
          <a:blipFill>
            <a:blip r:embed="rId3"/>
            <a:stretch>
              <a:fillRect l="-7971" t="-66995" r="-7971" b="-3085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sp>
        <p:nvSpPr>
          <p:cNvPr id="5" name="Titel 1">
            <a:extLst>
              <a:ext uri="{FF2B5EF4-FFF2-40B4-BE49-F238E27FC236}">
                <a16:creationId xmlns:a16="http://schemas.microsoft.com/office/drawing/2014/main" id="{7D124BFD-0975-4515-B6F2-BE9B489CE882}"/>
              </a:ext>
            </a:extLst>
          </p:cNvPr>
          <p:cNvSpPr>
            <a:spLocks noGrp="1"/>
          </p:cNvSpPr>
          <p:nvPr>
            <p:ph type="title"/>
          </p:nvPr>
        </p:nvSpPr>
        <p:spPr/>
        <p:txBody>
          <a:bodyPr>
            <a:normAutofit/>
          </a:bodyPr>
          <a:lstStyle/>
          <a:p>
            <a:r>
              <a:rPr lang="nl-NL"/>
              <a:t>Risk factors for RA-ILD</a:t>
            </a:r>
            <a:r>
              <a:rPr lang="nl-NL" baseline="30000"/>
              <a:t>1</a:t>
            </a:r>
            <a:endParaRPr lang="nl-NL"/>
          </a:p>
        </p:txBody>
      </p:sp>
      <p:sp>
        <p:nvSpPr>
          <p:cNvPr id="15" name="Text Placeholder 14">
            <a:extLst>
              <a:ext uri="{FF2B5EF4-FFF2-40B4-BE49-F238E27FC236}">
                <a16:creationId xmlns:a16="http://schemas.microsoft.com/office/drawing/2014/main" id="{83916499-CFF4-47A8-A891-91C5B70C516F}"/>
              </a:ext>
            </a:extLst>
          </p:cNvPr>
          <p:cNvSpPr>
            <a:spLocks noGrp="1"/>
          </p:cNvSpPr>
          <p:nvPr>
            <p:ph idx="1"/>
          </p:nvPr>
        </p:nvSpPr>
        <p:spPr>
          <a:xfrm>
            <a:off x="1713004" y="3510552"/>
            <a:ext cx="3516085" cy="2382233"/>
          </a:xfrm>
        </p:spPr>
        <p:txBody>
          <a:bodyPr/>
          <a:lstStyle/>
          <a:p>
            <a:pPr marL="0" indent="0" algn="ctr">
              <a:buNone/>
            </a:pPr>
            <a:r>
              <a:rPr lang="nl-NL" b="1" dirty="0" err="1"/>
              <a:t>Patient-related</a:t>
            </a:r>
            <a:r>
              <a:rPr lang="nl-NL" b="1" dirty="0"/>
              <a:t> risk factors</a:t>
            </a:r>
            <a:r>
              <a:rPr lang="nl-NL" b="1" baseline="30000" dirty="0"/>
              <a:t>1</a:t>
            </a:r>
            <a:endParaRPr lang="nl-NL" b="1" dirty="0"/>
          </a:p>
          <a:p>
            <a:pPr marL="0" indent="0" algn="ctr">
              <a:buNone/>
            </a:pPr>
            <a:r>
              <a:rPr lang="nl-NL" dirty="0" err="1"/>
              <a:t>Older</a:t>
            </a:r>
            <a:r>
              <a:rPr lang="nl-NL" dirty="0"/>
              <a:t> </a:t>
            </a:r>
            <a:r>
              <a:rPr lang="nl-NL" dirty="0" err="1"/>
              <a:t>age</a:t>
            </a:r>
            <a:endParaRPr lang="nl-NL" baseline="30000" dirty="0"/>
          </a:p>
          <a:p>
            <a:pPr marL="0" indent="0" algn="ctr">
              <a:buNone/>
            </a:pPr>
            <a:r>
              <a:rPr lang="nl-NL" dirty="0"/>
              <a:t>Male gender</a:t>
            </a:r>
            <a:endParaRPr lang="nl-NL" baseline="30000" dirty="0"/>
          </a:p>
          <a:p>
            <a:pPr marL="0" indent="0" algn="ctr">
              <a:buNone/>
            </a:pPr>
            <a:r>
              <a:rPr lang="nl-NL" dirty="0" err="1"/>
              <a:t>Cigarette</a:t>
            </a:r>
            <a:r>
              <a:rPr lang="nl-NL" dirty="0"/>
              <a:t> smoking</a:t>
            </a:r>
            <a:endParaRPr lang="nl-NL" baseline="30000" dirty="0"/>
          </a:p>
        </p:txBody>
      </p:sp>
      <p:sp>
        <p:nvSpPr>
          <p:cNvPr id="3" name="Tijdelijke aanduiding voor tekst 2">
            <a:extLst>
              <a:ext uri="{FF2B5EF4-FFF2-40B4-BE49-F238E27FC236}">
                <a16:creationId xmlns:a16="http://schemas.microsoft.com/office/drawing/2014/main" id="{0B94D636-EEBC-4E5E-9835-73D053EA783E}"/>
              </a:ext>
            </a:extLst>
          </p:cNvPr>
          <p:cNvSpPr>
            <a:spLocks noGrp="1"/>
          </p:cNvSpPr>
          <p:nvPr>
            <p:ph type="body" sz="quarter" idx="13"/>
          </p:nvPr>
        </p:nvSpPr>
        <p:spPr>
          <a:xfrm>
            <a:off x="180000" y="5858890"/>
            <a:ext cx="10934314" cy="619932"/>
          </a:xfrm>
        </p:spPr>
        <p:txBody>
          <a:bodyPr/>
          <a:lstStyle/>
          <a:p>
            <a:r>
              <a:rPr lang="nl-NL" dirty="0"/>
              <a:t>ACPA=Anti-Cyclic </a:t>
            </a:r>
            <a:r>
              <a:rPr lang="nl-NL" dirty="0" err="1"/>
              <a:t>Citrullinated</a:t>
            </a:r>
            <a:r>
              <a:rPr lang="nl-NL" dirty="0"/>
              <a:t> Peptide </a:t>
            </a:r>
            <a:r>
              <a:rPr lang="nl-NL" dirty="0" err="1"/>
              <a:t>Antibodies</a:t>
            </a:r>
            <a:r>
              <a:rPr lang="nl-NL" dirty="0"/>
              <a:t>; MMP=Matrix Metalloproteinase-7; PARC=</a:t>
            </a:r>
            <a:r>
              <a:rPr lang="nl-NL" dirty="0" err="1"/>
              <a:t>Pulmonary</a:t>
            </a:r>
            <a:r>
              <a:rPr lang="nl-NL" dirty="0"/>
              <a:t> </a:t>
            </a:r>
            <a:r>
              <a:rPr lang="nl-NL" dirty="0" err="1"/>
              <a:t>and</a:t>
            </a:r>
            <a:r>
              <a:rPr lang="nl-NL" dirty="0"/>
              <a:t> </a:t>
            </a:r>
            <a:r>
              <a:rPr lang="nl-NL" dirty="0" err="1"/>
              <a:t>Activation-Regulated</a:t>
            </a:r>
            <a:r>
              <a:rPr lang="nl-NL" dirty="0"/>
              <a:t> Chemokine; SP-D=</a:t>
            </a:r>
            <a:r>
              <a:rPr lang="nl-NL" dirty="0" err="1"/>
              <a:t>Surfactant</a:t>
            </a:r>
            <a:r>
              <a:rPr lang="nl-NL" dirty="0"/>
              <a:t> </a:t>
            </a:r>
            <a:r>
              <a:rPr lang="nl-NL" dirty="0" err="1"/>
              <a:t>Protein</a:t>
            </a:r>
            <a:r>
              <a:rPr lang="nl-NL" dirty="0"/>
              <a:t> D; 1. Dai Y, Wang W, </a:t>
            </a:r>
            <a:r>
              <a:rPr lang="nl-NL" dirty="0" err="1"/>
              <a:t>Yu</a:t>
            </a:r>
            <a:r>
              <a:rPr lang="nl-NL" dirty="0"/>
              <a:t> Y, et al. </a:t>
            </a:r>
            <a:r>
              <a:rPr lang="nl-NL" dirty="0" err="1"/>
              <a:t>Rheumatoid</a:t>
            </a:r>
            <a:r>
              <a:rPr lang="nl-NL" dirty="0"/>
              <a:t> </a:t>
            </a:r>
            <a:r>
              <a:rPr lang="nl-NL" dirty="0" err="1"/>
              <a:t>arthritis-associated</a:t>
            </a:r>
            <a:r>
              <a:rPr lang="nl-NL" dirty="0"/>
              <a:t> </a:t>
            </a:r>
            <a:r>
              <a:rPr lang="nl-NL" dirty="0" err="1"/>
              <a:t>interstitial</a:t>
            </a:r>
            <a:r>
              <a:rPr lang="nl-NL" dirty="0"/>
              <a:t> </a:t>
            </a:r>
            <a:r>
              <a:rPr lang="nl-NL" dirty="0" err="1"/>
              <a:t>lung</a:t>
            </a:r>
            <a:r>
              <a:rPr lang="nl-NL" dirty="0"/>
              <a:t> </a:t>
            </a:r>
            <a:r>
              <a:rPr lang="nl-NL" dirty="0" err="1"/>
              <a:t>disease</a:t>
            </a:r>
            <a:r>
              <a:rPr lang="nl-NL" dirty="0"/>
              <a:t>: </a:t>
            </a:r>
            <a:r>
              <a:rPr lang="nl-NL" dirty="0" err="1"/>
              <a:t>an</a:t>
            </a:r>
            <a:r>
              <a:rPr lang="nl-NL" dirty="0"/>
              <a:t> </a:t>
            </a:r>
            <a:r>
              <a:rPr lang="nl-NL" dirty="0" err="1"/>
              <a:t>overview</a:t>
            </a:r>
            <a:r>
              <a:rPr lang="nl-NL" dirty="0"/>
              <a:t> of </a:t>
            </a:r>
            <a:r>
              <a:rPr lang="nl-NL" dirty="0" err="1"/>
              <a:t>epidemiology</a:t>
            </a:r>
            <a:r>
              <a:rPr lang="nl-NL" dirty="0"/>
              <a:t>, </a:t>
            </a:r>
            <a:r>
              <a:rPr lang="nl-NL" dirty="0" err="1"/>
              <a:t>pathogenesis</a:t>
            </a:r>
            <a:r>
              <a:rPr lang="nl-NL" dirty="0"/>
              <a:t> </a:t>
            </a:r>
            <a:r>
              <a:rPr lang="nl-NL" dirty="0" err="1"/>
              <a:t>and</a:t>
            </a:r>
            <a:r>
              <a:rPr lang="nl-NL" dirty="0"/>
              <a:t> management. </a:t>
            </a:r>
            <a:r>
              <a:rPr lang="nl-NL" dirty="0" err="1"/>
              <a:t>Clin</a:t>
            </a:r>
            <a:r>
              <a:rPr lang="nl-NL" dirty="0"/>
              <a:t> </a:t>
            </a:r>
            <a:r>
              <a:rPr lang="nl-NL" dirty="0" err="1"/>
              <a:t>Rheumatol</a:t>
            </a:r>
            <a:r>
              <a:rPr lang="nl-NL" dirty="0"/>
              <a:t>. 2021;40(4):1211-20.</a:t>
            </a:r>
          </a:p>
        </p:txBody>
      </p:sp>
      <p:sp>
        <p:nvSpPr>
          <p:cNvPr id="14" name="Text Placeholder 13">
            <a:extLst>
              <a:ext uri="{FF2B5EF4-FFF2-40B4-BE49-F238E27FC236}">
                <a16:creationId xmlns:a16="http://schemas.microsoft.com/office/drawing/2014/main" id="{AEAECDB1-9CAE-498C-93DF-F964686BA498}"/>
              </a:ext>
            </a:extLst>
          </p:cNvPr>
          <p:cNvSpPr>
            <a:spLocks noGrp="1"/>
          </p:cNvSpPr>
          <p:nvPr>
            <p:ph type="body" sz="quarter" idx="17"/>
          </p:nvPr>
        </p:nvSpPr>
        <p:spPr/>
        <p:txBody>
          <a:bodyPr/>
          <a:lstStyle/>
          <a:p>
            <a:r>
              <a:rPr lang="nl-NL" dirty="0"/>
              <a:t>E5</a:t>
            </a:r>
          </a:p>
        </p:txBody>
      </p:sp>
      <p:sp>
        <p:nvSpPr>
          <p:cNvPr id="25" name="Text Placeholder 14">
            <a:extLst>
              <a:ext uri="{FF2B5EF4-FFF2-40B4-BE49-F238E27FC236}">
                <a16:creationId xmlns:a16="http://schemas.microsoft.com/office/drawing/2014/main" id="{B6599DAB-B87F-4E64-A3EA-F115D31341DD}"/>
              </a:ext>
            </a:extLst>
          </p:cNvPr>
          <p:cNvSpPr txBox="1">
            <a:spLocks/>
          </p:cNvSpPr>
          <p:nvPr/>
        </p:nvSpPr>
        <p:spPr>
          <a:xfrm>
            <a:off x="7509320" y="1905406"/>
            <a:ext cx="3844479" cy="3784805"/>
          </a:xfrm>
          <a:prstGeom prst="rect">
            <a:avLst/>
          </a:prstGeom>
        </p:spPr>
        <p:txBody>
          <a:bodyPr vert="horz" lIns="180000" tIns="180000" rIns="180000" bIns="18000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lang="nl-NL" sz="1400" b="0" i="0" kern="1200" dirty="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ACPA</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MUC5B</a:t>
            </a:r>
            <a:b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b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HLA alleles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IL-18, IL-33, MMP-7, </a:t>
            </a:r>
            <a:b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br>
            <a:r>
              <a:rPr kumimoji="0" lang="en-US" sz="14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PARC, SP-D</a:t>
            </a:r>
          </a:p>
        </p:txBody>
      </p:sp>
      <p:pic>
        <p:nvPicPr>
          <p:cNvPr id="27" name="Afbeelding 26">
            <a:extLst>
              <a:ext uri="{FF2B5EF4-FFF2-40B4-BE49-F238E27FC236}">
                <a16:creationId xmlns:a16="http://schemas.microsoft.com/office/drawing/2014/main" id="{688E1FF3-D95A-42D9-80D3-0F01BA4271B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843" b="36180" l="7011" r="17343">
                        <a14:foregroundMark x1="12669" y1="27865" x2="14145" y2="33034"/>
                        <a14:foregroundMark x1="14637" y1="34831" x2="14637" y2="31236"/>
                        <a14:foregroundMark x1="14268" y1="35730" x2="14637" y2="31685"/>
                        <a14:foregroundMark x1="14760" y1="35730" x2="13038" y2="28539"/>
                        <a14:foregroundMark x1="13038" y1="28539" x2="12669" y2="28315"/>
                        <a14:foregroundMark x1="14637" y1="30787" x2="15498" y2="29438"/>
                        <a14:foregroundMark x1="7257" y1="28764" x2="9102" y2="36404"/>
                        <a14:foregroundMark x1="9102" y1="36404" x2="10701" y2="29213"/>
                        <a14:foregroundMark x1="7011" y1="27865" x2="8733" y2="32135"/>
                        <a14:foregroundMark x1="7257" y1="28764" x2="9225" y2="31236"/>
                      </a14:backgroundRemoval>
                    </a14:imgEffect>
                  </a14:imgLayer>
                </a14:imgProps>
              </a:ext>
            </a:extLst>
          </a:blip>
          <a:srcRect l="6484" t="24763" r="83288" b="62520"/>
          <a:stretch/>
        </p:blipFill>
        <p:spPr>
          <a:xfrm>
            <a:off x="6448061" y="2272082"/>
            <a:ext cx="879144" cy="598335"/>
          </a:xfrm>
          <a:prstGeom prst="rect">
            <a:avLst/>
          </a:prstGeom>
        </p:spPr>
      </p:pic>
      <p:pic>
        <p:nvPicPr>
          <p:cNvPr id="11" name="Graphic 10" descr="DNA met effen opvulling">
            <a:extLst>
              <a:ext uri="{FF2B5EF4-FFF2-40B4-BE49-F238E27FC236}">
                <a16:creationId xmlns:a16="http://schemas.microsoft.com/office/drawing/2014/main" id="{3F98F0CA-A649-4D6D-9C06-8833D9074A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6538694" y="3334854"/>
            <a:ext cx="697879" cy="697879"/>
          </a:xfrm>
          <a:prstGeom prst="rect">
            <a:avLst/>
          </a:prstGeom>
        </p:spPr>
      </p:pic>
      <p:sp>
        <p:nvSpPr>
          <p:cNvPr id="34" name="Text Placeholder 9">
            <a:extLst>
              <a:ext uri="{FF2B5EF4-FFF2-40B4-BE49-F238E27FC236}">
                <a16:creationId xmlns:a16="http://schemas.microsoft.com/office/drawing/2014/main" id="{7CDCE97A-CEE7-4514-A8CB-5BCEFE4978D3}"/>
              </a:ext>
            </a:extLst>
          </p:cNvPr>
          <p:cNvSpPr txBox="1">
            <a:spLocks/>
          </p:cNvSpPr>
          <p:nvPr/>
        </p:nvSpPr>
        <p:spPr>
          <a:xfrm>
            <a:off x="838200" y="1123200"/>
            <a:ext cx="10515600" cy="598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B333A"/>
                </a:solidFill>
                <a:effectLst/>
                <a:uLnTx/>
                <a:uFillTx/>
                <a:latin typeface="BI Sans" pitchFamily="2" charset="0"/>
                <a:ea typeface="+mn-ea"/>
                <a:cs typeface="+mn-cs"/>
              </a:rPr>
              <a:t>ILD may precede the development of articular manifestations</a:t>
            </a:r>
            <a:r>
              <a:rPr kumimoji="0" lang="en-US" sz="1600" b="0" i="0" u="none" strike="noStrike" kern="1200" cap="none" spc="0" normalizeH="0" baseline="30000" noProof="0" dirty="0">
                <a:ln>
                  <a:noFill/>
                </a:ln>
                <a:solidFill>
                  <a:srgbClr val="2B333A"/>
                </a:solidFill>
                <a:effectLst/>
                <a:uLnTx/>
                <a:uFillTx/>
                <a:latin typeface="BI Sans" pitchFamily="2" charset="0"/>
                <a:ea typeface="+mn-ea"/>
                <a:cs typeface="+mn-cs"/>
              </a:rPr>
              <a:t>1</a:t>
            </a:r>
            <a:r>
              <a:rPr kumimoji="0" lang="en-US" sz="1600" b="0" i="0" u="none" strike="noStrike" kern="1200" cap="none" spc="0" normalizeH="0" baseline="0" noProof="0" dirty="0">
                <a:ln>
                  <a:noFill/>
                </a:ln>
                <a:solidFill>
                  <a:srgbClr val="2B333A"/>
                </a:solidFill>
                <a:effectLst/>
                <a:uLnTx/>
                <a:uFillTx/>
                <a:latin typeface="BI Sans"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2B333A"/>
                </a:solidFill>
                <a:effectLst/>
                <a:uLnTx/>
                <a:uFillTx/>
                <a:latin typeface="BI Sans" pitchFamily="2" charset="0"/>
                <a:ea typeface="+mn-ea"/>
                <a:cs typeface="+mn-cs"/>
              </a:rPr>
              <a:t>7.7-67% of RA-</a:t>
            </a:r>
            <a:r>
              <a:rPr kumimoji="0" lang="nl-NL" sz="1600" b="0" i="0" u="none" strike="noStrike" kern="1200" cap="none" spc="0" normalizeH="0" baseline="0" noProof="0" dirty="0" err="1">
                <a:ln>
                  <a:noFill/>
                </a:ln>
                <a:solidFill>
                  <a:srgbClr val="2B333A"/>
                </a:solidFill>
                <a:effectLst/>
                <a:uLnTx/>
                <a:uFillTx/>
                <a:latin typeface="BI Sans" pitchFamily="2" charset="0"/>
                <a:ea typeface="+mn-ea"/>
                <a:cs typeface="+mn-cs"/>
              </a:rPr>
              <a:t>patients</a:t>
            </a:r>
            <a:r>
              <a:rPr kumimoji="0" lang="nl-NL" sz="16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600" b="0" i="0" u="none" strike="noStrike" kern="1200" cap="none" spc="0" normalizeH="0" baseline="0" noProof="0" dirty="0" err="1">
                <a:ln>
                  <a:noFill/>
                </a:ln>
                <a:solidFill>
                  <a:srgbClr val="2B333A"/>
                </a:solidFill>
                <a:effectLst/>
                <a:uLnTx/>
                <a:uFillTx/>
                <a:latin typeface="BI Sans" pitchFamily="2" charset="0"/>
                <a:ea typeface="+mn-ea"/>
                <a:cs typeface="+mn-cs"/>
              </a:rPr>
              <a:t>develop</a:t>
            </a:r>
            <a:r>
              <a:rPr kumimoji="0" lang="nl-NL" sz="1600" b="0" i="0" u="none" strike="noStrike" kern="1200" cap="none" spc="0" normalizeH="0" baseline="0" noProof="0" dirty="0">
                <a:ln>
                  <a:noFill/>
                </a:ln>
                <a:solidFill>
                  <a:srgbClr val="2B333A"/>
                </a:solidFill>
                <a:effectLst/>
                <a:uLnTx/>
                <a:uFillTx/>
                <a:latin typeface="BI Sans" pitchFamily="2" charset="0"/>
                <a:ea typeface="+mn-ea"/>
                <a:cs typeface="+mn-cs"/>
              </a:rPr>
              <a:t> ILD</a:t>
            </a:r>
            <a:r>
              <a:rPr kumimoji="0" lang="nl-NL" sz="1600" b="0" i="0" u="none" strike="noStrike" kern="1200" cap="none" spc="0" normalizeH="0" baseline="30000" noProof="0" dirty="0">
                <a:ln>
                  <a:noFill/>
                </a:ln>
                <a:solidFill>
                  <a:srgbClr val="2B333A"/>
                </a:solidFill>
                <a:effectLst/>
                <a:uLnTx/>
                <a:uFillTx/>
                <a:latin typeface="BI Sans" pitchFamily="2" charset="0"/>
                <a:ea typeface="+mn-ea"/>
                <a:cs typeface="+mn-cs"/>
              </a:rPr>
              <a:t>1</a:t>
            </a:r>
            <a:r>
              <a:rPr kumimoji="0" lang="nl-NL" sz="1600" b="0" i="0" u="none" strike="noStrike" kern="1200" cap="none" spc="0" normalizeH="0" baseline="0" noProof="0" dirty="0">
                <a:ln>
                  <a:noFill/>
                </a:ln>
                <a:solidFill>
                  <a:srgbClr val="2B333A"/>
                </a:solidFill>
                <a:effectLst/>
                <a:uLnTx/>
                <a:uFillTx/>
                <a:latin typeface="BI Sans"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B333A"/>
              </a:solidFill>
              <a:effectLst/>
              <a:uLnTx/>
              <a:uFillTx/>
              <a:latin typeface="BI Sans" pitchFamily="2" charset="0"/>
              <a:ea typeface="+mn-ea"/>
              <a:cs typeface="+mn-cs"/>
            </a:endParaRPr>
          </a:p>
        </p:txBody>
      </p:sp>
      <p:sp>
        <p:nvSpPr>
          <p:cNvPr id="35" name="Rectangle 2">
            <a:extLst>
              <a:ext uri="{FF2B5EF4-FFF2-40B4-BE49-F238E27FC236}">
                <a16:creationId xmlns:a16="http://schemas.microsoft.com/office/drawing/2014/main" id="{44927A70-9EC5-4F0A-A2DF-11066FB31D7A}"/>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BI Sans" pitchFamily="2" charset="0"/>
                <a:ea typeface="+mn-ea"/>
                <a:cs typeface="+mn-cs"/>
              </a:rPr>
              <a:t>CTD-ILD</a:t>
            </a:r>
            <a:endParaRPr kumimoji="0" lang="en-NL" sz="1400" b="0" i="0" u="none" strike="noStrike" kern="1200" cap="none" spc="0" normalizeH="0" baseline="0" noProof="0">
              <a:ln>
                <a:noFill/>
              </a:ln>
              <a:solidFill>
                <a:srgbClr val="000000"/>
              </a:solidFill>
              <a:effectLst/>
              <a:uLnTx/>
              <a:uFillTx/>
              <a:latin typeface="BI Sans" pitchFamily="2" charset="0"/>
              <a:ea typeface="+mn-ea"/>
              <a:cs typeface="+mn-cs"/>
            </a:endParaRPr>
          </a:p>
        </p:txBody>
      </p:sp>
      <p:pic>
        <p:nvPicPr>
          <p:cNvPr id="41" name="Graphic 40">
            <a:extLst>
              <a:ext uri="{FF2B5EF4-FFF2-40B4-BE49-F238E27FC236}">
                <a16:creationId xmlns:a16="http://schemas.microsoft.com/office/drawing/2014/main" id="{3C550A2B-F402-4651-B645-DDD0ED9CDA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5978" y="2384902"/>
            <a:ext cx="347407" cy="913182"/>
          </a:xfrm>
          <a:prstGeom prst="rect">
            <a:avLst/>
          </a:prstGeom>
        </p:spPr>
      </p:pic>
      <p:grpSp>
        <p:nvGrpSpPr>
          <p:cNvPr id="22" name="Groep 18">
            <a:extLst>
              <a:ext uri="{FF2B5EF4-FFF2-40B4-BE49-F238E27FC236}">
                <a16:creationId xmlns:a16="http://schemas.microsoft.com/office/drawing/2014/main" id="{DA0C82B6-4472-CB9B-8883-575EA2E467DC}"/>
              </a:ext>
            </a:extLst>
          </p:cNvPr>
          <p:cNvGrpSpPr/>
          <p:nvPr/>
        </p:nvGrpSpPr>
        <p:grpSpPr>
          <a:xfrm>
            <a:off x="6405971" y="4569362"/>
            <a:ext cx="963324" cy="703527"/>
            <a:chOff x="6232173" y="4150087"/>
            <a:chExt cx="963324" cy="703527"/>
          </a:xfrm>
        </p:grpSpPr>
        <p:sp>
          <p:nvSpPr>
            <p:cNvPr id="24" name="Ovaal 12">
              <a:extLst>
                <a:ext uri="{FF2B5EF4-FFF2-40B4-BE49-F238E27FC236}">
                  <a16:creationId xmlns:a16="http://schemas.microsoft.com/office/drawing/2014/main" id="{2F6431BD-2120-EF9B-5761-356E79558056}"/>
                </a:ext>
              </a:extLst>
            </p:cNvPr>
            <p:cNvSpPr/>
            <p:nvPr/>
          </p:nvSpPr>
          <p:spPr>
            <a:xfrm>
              <a:off x="6232173" y="4579277"/>
              <a:ext cx="192210" cy="1922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al 27">
              <a:extLst>
                <a:ext uri="{FF2B5EF4-FFF2-40B4-BE49-F238E27FC236}">
                  <a16:creationId xmlns:a16="http://schemas.microsoft.com/office/drawing/2014/main" id="{3530D3FB-4CB1-9688-59F6-0C8A5247BF44}"/>
                </a:ext>
              </a:extLst>
            </p:cNvPr>
            <p:cNvSpPr/>
            <p:nvPr/>
          </p:nvSpPr>
          <p:spPr>
            <a:xfrm>
              <a:off x="6473859" y="4150087"/>
              <a:ext cx="192210" cy="192210"/>
            </a:xfrm>
            <a:prstGeom prst="ellipse">
              <a:avLst/>
            </a:prstGeom>
            <a:solidFill>
              <a:srgbClr val="ED7D31">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al 28">
              <a:extLst>
                <a:ext uri="{FF2B5EF4-FFF2-40B4-BE49-F238E27FC236}">
                  <a16:creationId xmlns:a16="http://schemas.microsoft.com/office/drawing/2014/main" id="{78EE4B28-B694-8A9A-1F5E-918FB68AAFEA}"/>
                </a:ext>
              </a:extLst>
            </p:cNvPr>
            <p:cNvSpPr/>
            <p:nvPr/>
          </p:nvSpPr>
          <p:spPr>
            <a:xfrm>
              <a:off x="6489561" y="4446925"/>
              <a:ext cx="192210" cy="1922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al 29">
              <a:extLst>
                <a:ext uri="{FF2B5EF4-FFF2-40B4-BE49-F238E27FC236}">
                  <a16:creationId xmlns:a16="http://schemas.microsoft.com/office/drawing/2014/main" id="{51238B9A-915C-3F27-1F5D-864E5286B057}"/>
                </a:ext>
              </a:extLst>
            </p:cNvPr>
            <p:cNvSpPr/>
            <p:nvPr/>
          </p:nvSpPr>
          <p:spPr>
            <a:xfrm>
              <a:off x="6805259" y="4306201"/>
              <a:ext cx="192210" cy="1922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al 30">
              <a:extLst>
                <a:ext uri="{FF2B5EF4-FFF2-40B4-BE49-F238E27FC236}">
                  <a16:creationId xmlns:a16="http://schemas.microsoft.com/office/drawing/2014/main" id="{D8BF944A-2FD9-AA99-DEDE-6272DE29D62C}"/>
                </a:ext>
              </a:extLst>
            </p:cNvPr>
            <p:cNvSpPr/>
            <p:nvPr/>
          </p:nvSpPr>
          <p:spPr>
            <a:xfrm>
              <a:off x="6702312" y="4661404"/>
              <a:ext cx="192210" cy="192210"/>
            </a:xfrm>
            <a:prstGeom prst="ellipse">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Ovaal 31">
              <a:extLst>
                <a:ext uri="{FF2B5EF4-FFF2-40B4-BE49-F238E27FC236}">
                  <a16:creationId xmlns:a16="http://schemas.microsoft.com/office/drawing/2014/main" id="{B21E6081-BAC1-8FA7-DBE9-5FEF7C275F26}"/>
                </a:ext>
              </a:extLst>
            </p:cNvPr>
            <p:cNvSpPr/>
            <p:nvPr/>
          </p:nvSpPr>
          <p:spPr>
            <a:xfrm>
              <a:off x="7003287" y="4568541"/>
              <a:ext cx="192210" cy="1922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0AE9953-71EC-D453-2029-119C9BEF7073}"/>
              </a:ext>
            </a:extLst>
          </p:cNvPr>
          <p:cNvPicPr>
            <a:picLocks noChangeAspect="1"/>
          </p:cNvPicPr>
          <p:nvPr/>
        </p:nvPicPr>
        <p:blipFill>
          <a:blip r:embed="rId10"/>
          <a:stretch>
            <a:fillRect/>
          </a:stretch>
        </p:blipFill>
        <p:spPr>
          <a:xfrm>
            <a:off x="10758380" y="6257783"/>
            <a:ext cx="1493649" cy="231668"/>
          </a:xfrm>
          <a:prstGeom prst="rect">
            <a:avLst/>
          </a:prstGeom>
        </p:spPr>
      </p:pic>
    </p:spTree>
    <p:extLst>
      <p:ext uri="{BB962C8B-B14F-4D97-AF65-F5344CB8AC3E}">
        <p14:creationId xmlns:p14="http://schemas.microsoft.com/office/powerpoint/2010/main" val="150095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500"/>
                                        <p:tgtEl>
                                          <p:spTgt spid="1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fade">
                                      <p:cBhvr>
                                        <p:cTn id="27" dur="500"/>
                                        <p:tgtEl>
                                          <p:spTgt spid="25">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5">
                                            <p:txEl>
                                              <p:pRg st="2" end="2"/>
                                            </p:txEl>
                                          </p:spTgt>
                                        </p:tgtEl>
                                        <p:attrNameLst>
                                          <p:attrName>style.visibility</p:attrName>
                                        </p:attrNameLst>
                                      </p:cBhvr>
                                      <p:to>
                                        <p:strVal val="visible"/>
                                      </p:to>
                                    </p:set>
                                    <p:animEffect transition="in" filter="fade">
                                      <p:cBhvr>
                                        <p:cTn id="34" dur="500"/>
                                        <p:tgtEl>
                                          <p:spTgt spid="25">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5">
                                            <p:txEl>
                                              <p:pRg st="4" end="4"/>
                                            </p:txEl>
                                          </p:spTgt>
                                        </p:tgtEl>
                                        <p:attrNameLst>
                                          <p:attrName>style.visibility</p:attrName>
                                        </p:attrNameLst>
                                      </p:cBhvr>
                                      <p:to>
                                        <p:strVal val="visible"/>
                                      </p:to>
                                    </p:set>
                                    <p:animEffect transition="in" filter="fade">
                                      <p:cBhvr>
                                        <p:cTn id="41" dur="500"/>
                                        <p:tgtEl>
                                          <p:spTgt spid="25">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3D4F3-B99F-4040-AC42-693115CE62CA}"/>
              </a:ext>
            </a:extLst>
          </p:cNvPr>
          <p:cNvSpPr>
            <a:spLocks noGrp="1"/>
          </p:cNvSpPr>
          <p:nvPr>
            <p:ph type="title"/>
          </p:nvPr>
        </p:nvSpPr>
        <p:spPr>
          <a:xfrm>
            <a:off x="838199" y="9525"/>
            <a:ext cx="3495261" cy="2058123"/>
          </a:xfrm>
        </p:spPr>
        <p:txBody>
          <a:bodyPr>
            <a:normAutofit/>
          </a:bodyPr>
          <a:lstStyle/>
          <a:p>
            <a:r>
              <a:rPr lang="en-US" dirty="0">
                <a:solidFill>
                  <a:srgbClr val="003366"/>
                </a:solidFill>
              </a:rPr>
              <a:t>There is limited evidence to guide optimal screening for RA-ILD, however, patients with RA should regularly be assessed for signs of ILD</a:t>
            </a:r>
            <a:r>
              <a:rPr lang="en-US" baseline="30000" dirty="0">
                <a:solidFill>
                  <a:srgbClr val="003366"/>
                </a:solidFill>
              </a:rPr>
              <a:t>1,2</a:t>
            </a:r>
            <a:endParaRPr lang="en-US" sz="1600" dirty="0"/>
          </a:p>
        </p:txBody>
      </p:sp>
      <p:sp>
        <p:nvSpPr>
          <p:cNvPr id="9" name="Content Placeholder 8">
            <a:extLst>
              <a:ext uri="{FF2B5EF4-FFF2-40B4-BE49-F238E27FC236}">
                <a16:creationId xmlns:a16="http://schemas.microsoft.com/office/drawing/2014/main" id="{8C2E63AD-AD8F-4F9D-A864-B282A1BB23DC}"/>
              </a:ext>
            </a:extLst>
          </p:cNvPr>
          <p:cNvSpPr>
            <a:spLocks noGrp="1"/>
          </p:cNvSpPr>
          <p:nvPr>
            <p:ph idx="1"/>
          </p:nvPr>
        </p:nvSpPr>
        <p:spPr>
          <a:xfrm>
            <a:off x="838200" y="1634872"/>
            <a:ext cx="3149613" cy="3982718"/>
          </a:xfrm>
        </p:spPr>
        <p:txBody>
          <a:bodyPr anchor="ctr"/>
          <a:lstStyle/>
          <a:p>
            <a:r>
              <a:rPr lang="en-US" b="1" dirty="0">
                <a:solidFill>
                  <a:schemeClr val="tx1"/>
                </a:solidFill>
                <a:latin typeface="BISansNEXT" panose="02000503040000020004"/>
              </a:rPr>
              <a:t>Risk factors may be used to guide screening techniques and frequency of screening</a:t>
            </a:r>
            <a:r>
              <a:rPr lang="en-US" b="1" baseline="30000" dirty="0">
                <a:solidFill>
                  <a:schemeClr val="tx1"/>
                </a:solidFill>
                <a:latin typeface="BISansNEXT" panose="02000503040000020004"/>
              </a:rPr>
              <a:t>1</a:t>
            </a:r>
          </a:p>
          <a:p>
            <a:r>
              <a:rPr lang="en-US" sz="1400" dirty="0">
                <a:solidFill>
                  <a:schemeClr val="tx1"/>
                </a:solidFill>
                <a:latin typeface="BISansNEXT" panose="02000503040000020004"/>
              </a:rPr>
              <a:t>It has been suggested that all patients with RA should be evaluated for ILD at presentation and periodically thereafter</a:t>
            </a:r>
            <a:r>
              <a:rPr lang="en-US" sz="1400" baseline="30000" dirty="0">
                <a:solidFill>
                  <a:schemeClr val="tx1"/>
                </a:solidFill>
                <a:latin typeface="BISansNEXT" panose="02000503040000020004"/>
              </a:rPr>
              <a:t>1</a:t>
            </a:r>
            <a:endParaRPr lang="en-US" sz="1400" baseline="30000" dirty="0">
              <a:latin typeface="BISansNEXT" panose="02000503040000020004"/>
            </a:endParaRPr>
          </a:p>
        </p:txBody>
      </p:sp>
      <p:sp>
        <p:nvSpPr>
          <p:cNvPr id="10" name="Text Placeholder 9">
            <a:extLst>
              <a:ext uri="{FF2B5EF4-FFF2-40B4-BE49-F238E27FC236}">
                <a16:creationId xmlns:a16="http://schemas.microsoft.com/office/drawing/2014/main" id="{E57CAB2E-37DF-4D83-9A25-31812E1E008D}"/>
              </a:ext>
            </a:extLst>
          </p:cNvPr>
          <p:cNvSpPr>
            <a:spLocks noGrp="1"/>
          </p:cNvSpPr>
          <p:nvPr>
            <p:ph type="body" sz="quarter" idx="13"/>
          </p:nvPr>
        </p:nvSpPr>
        <p:spPr/>
        <p:txBody>
          <a:bodyPr/>
          <a:lstStyle/>
          <a:p>
            <a:r>
              <a:rPr lang="nl-NL" dirty="0"/>
              <a:t>CT=</a:t>
            </a:r>
            <a:r>
              <a:rPr lang="nl-NL" dirty="0" err="1"/>
              <a:t>Computed</a:t>
            </a:r>
            <a:r>
              <a:rPr lang="nl-NL" dirty="0"/>
              <a:t> </a:t>
            </a:r>
            <a:r>
              <a:rPr lang="nl-NL" dirty="0" err="1"/>
              <a:t>Tomography</a:t>
            </a:r>
            <a:r>
              <a:rPr lang="nl-NL" dirty="0"/>
              <a:t>; RF=</a:t>
            </a:r>
            <a:r>
              <a:rPr lang="nl-NL" dirty="0" err="1"/>
              <a:t>Rheumatoid</a:t>
            </a:r>
            <a:r>
              <a:rPr lang="nl-NL" dirty="0"/>
              <a:t> Factor; 1. </a:t>
            </a:r>
            <a:r>
              <a:rPr lang="nl-NL" dirty="0" err="1"/>
              <a:t>Esposito</a:t>
            </a:r>
            <a:r>
              <a:rPr lang="nl-NL" dirty="0"/>
              <a:t> AJ, </a:t>
            </a:r>
            <a:r>
              <a:rPr lang="nl-NL" dirty="0" err="1"/>
              <a:t>Chu</a:t>
            </a:r>
            <a:r>
              <a:rPr lang="nl-NL" dirty="0"/>
              <a:t> SG, </a:t>
            </a:r>
            <a:r>
              <a:rPr lang="nl-NL" dirty="0" err="1"/>
              <a:t>Madan</a:t>
            </a:r>
            <a:r>
              <a:rPr lang="nl-NL" dirty="0"/>
              <a:t> R, et al. </a:t>
            </a:r>
            <a:r>
              <a:rPr lang="nl-NL" dirty="0" err="1"/>
              <a:t>Thoracic</a:t>
            </a:r>
            <a:r>
              <a:rPr lang="nl-NL" dirty="0"/>
              <a:t> </a:t>
            </a:r>
            <a:r>
              <a:rPr lang="nl-NL" dirty="0" err="1"/>
              <a:t>Manifestations</a:t>
            </a:r>
            <a:r>
              <a:rPr lang="nl-NL" dirty="0"/>
              <a:t> of </a:t>
            </a:r>
            <a:r>
              <a:rPr lang="nl-NL" dirty="0" err="1"/>
              <a:t>Rheumatoid</a:t>
            </a:r>
            <a:r>
              <a:rPr lang="nl-NL" dirty="0"/>
              <a:t> </a:t>
            </a:r>
            <a:r>
              <a:rPr lang="nl-NL" dirty="0" err="1"/>
              <a:t>Arthritis</a:t>
            </a:r>
            <a:r>
              <a:rPr lang="nl-NL" dirty="0"/>
              <a:t>. </a:t>
            </a:r>
            <a:r>
              <a:rPr lang="nl-NL" dirty="0" err="1"/>
              <a:t>Clin</a:t>
            </a:r>
            <a:r>
              <a:rPr lang="nl-NL" dirty="0"/>
              <a:t> </a:t>
            </a:r>
            <a:r>
              <a:rPr lang="nl-NL" dirty="0" err="1"/>
              <a:t>Chest</a:t>
            </a:r>
            <a:r>
              <a:rPr lang="nl-NL" dirty="0"/>
              <a:t> </a:t>
            </a:r>
            <a:r>
              <a:rPr lang="nl-NL" dirty="0" err="1"/>
              <a:t>Med</a:t>
            </a:r>
            <a:r>
              <a:rPr lang="nl-NL" dirty="0"/>
              <a:t>. 2019;40(3):545-60; 2. </a:t>
            </a:r>
            <a:r>
              <a:rPr lang="nl-NL" dirty="0" err="1"/>
              <a:t>Bosello</a:t>
            </a:r>
            <a:r>
              <a:rPr lang="nl-NL" dirty="0"/>
              <a:t> SL, </a:t>
            </a:r>
            <a:r>
              <a:rPr lang="nl-NL" dirty="0" err="1"/>
              <a:t>Beretta</a:t>
            </a:r>
            <a:r>
              <a:rPr lang="nl-NL" dirty="0"/>
              <a:t> L, Del Papa N, et al. </a:t>
            </a:r>
            <a:r>
              <a:rPr lang="nl-NL" dirty="0" err="1"/>
              <a:t>Interstitial</a:t>
            </a:r>
            <a:r>
              <a:rPr lang="nl-NL" dirty="0"/>
              <a:t> </a:t>
            </a:r>
            <a:r>
              <a:rPr lang="nl-NL" dirty="0" err="1"/>
              <a:t>Lung</a:t>
            </a:r>
            <a:r>
              <a:rPr lang="nl-NL" dirty="0"/>
              <a:t> </a:t>
            </a:r>
            <a:r>
              <a:rPr lang="nl-NL" dirty="0" err="1"/>
              <a:t>Disease</a:t>
            </a:r>
            <a:r>
              <a:rPr lang="nl-NL" dirty="0"/>
              <a:t> </a:t>
            </a:r>
            <a:r>
              <a:rPr lang="nl-NL" dirty="0" err="1"/>
              <a:t>Associated</a:t>
            </a:r>
            <a:r>
              <a:rPr lang="nl-NL" dirty="0"/>
              <a:t> </a:t>
            </a:r>
            <a:r>
              <a:rPr lang="nl-NL" dirty="0" err="1"/>
              <a:t>With</a:t>
            </a:r>
            <a:r>
              <a:rPr lang="nl-NL" dirty="0"/>
              <a:t> </a:t>
            </a:r>
            <a:r>
              <a:rPr lang="nl-NL" dirty="0" err="1"/>
              <a:t>Autoimmune</a:t>
            </a:r>
            <a:r>
              <a:rPr lang="nl-NL" dirty="0"/>
              <a:t> </a:t>
            </a:r>
            <a:r>
              <a:rPr lang="nl-NL" dirty="0" err="1"/>
              <a:t>Rheumatic</a:t>
            </a:r>
            <a:r>
              <a:rPr lang="nl-NL" dirty="0"/>
              <a:t> </a:t>
            </a:r>
            <a:r>
              <a:rPr lang="nl-NL" dirty="0" err="1"/>
              <a:t>Diseases</a:t>
            </a:r>
            <a:r>
              <a:rPr lang="nl-NL" dirty="0"/>
              <a:t>: Checklists </a:t>
            </a:r>
            <a:r>
              <a:rPr lang="nl-NL" dirty="0" err="1"/>
              <a:t>for</a:t>
            </a:r>
            <a:r>
              <a:rPr lang="nl-NL" dirty="0"/>
              <a:t> </a:t>
            </a:r>
            <a:r>
              <a:rPr lang="nl-NL" dirty="0" err="1"/>
              <a:t>Clinical</a:t>
            </a:r>
            <a:r>
              <a:rPr lang="nl-NL" dirty="0"/>
              <a:t> </a:t>
            </a:r>
            <a:r>
              <a:rPr lang="nl-NL" dirty="0" err="1"/>
              <a:t>Practice</a:t>
            </a:r>
            <a:r>
              <a:rPr lang="nl-NL" dirty="0"/>
              <a:t>. Front </a:t>
            </a:r>
            <a:r>
              <a:rPr lang="nl-NL" dirty="0" err="1"/>
              <a:t>Med</a:t>
            </a:r>
            <a:r>
              <a:rPr lang="nl-NL" dirty="0"/>
              <a:t> (Lausanne). 2021;8:732761.</a:t>
            </a:r>
          </a:p>
        </p:txBody>
      </p:sp>
      <p:sp>
        <p:nvSpPr>
          <p:cNvPr id="11" name="Text Placeholder 10">
            <a:extLst>
              <a:ext uri="{FF2B5EF4-FFF2-40B4-BE49-F238E27FC236}">
                <a16:creationId xmlns:a16="http://schemas.microsoft.com/office/drawing/2014/main" id="{FDB91A6C-55B6-4244-B971-5C423D0DAA89}"/>
              </a:ext>
            </a:extLst>
          </p:cNvPr>
          <p:cNvSpPr>
            <a:spLocks noGrp="1"/>
          </p:cNvSpPr>
          <p:nvPr>
            <p:ph type="body" sz="quarter" idx="17"/>
          </p:nvPr>
        </p:nvSpPr>
        <p:spPr/>
        <p:txBody>
          <a:bodyPr/>
          <a:lstStyle/>
          <a:p>
            <a:r>
              <a:rPr lang="nl-NL" dirty="0"/>
              <a:t>E6</a:t>
            </a:r>
          </a:p>
        </p:txBody>
      </p:sp>
      <p:sp>
        <p:nvSpPr>
          <p:cNvPr id="12" name="Text Placeholder 11">
            <a:extLst>
              <a:ext uri="{FF2B5EF4-FFF2-40B4-BE49-F238E27FC236}">
                <a16:creationId xmlns:a16="http://schemas.microsoft.com/office/drawing/2014/main" id="{8AA0BD10-C7DA-4E6F-9787-9B79BE8D1723}"/>
              </a:ext>
            </a:extLst>
          </p:cNvPr>
          <p:cNvSpPr>
            <a:spLocks noGrp="1"/>
          </p:cNvSpPr>
          <p:nvPr>
            <p:ph type="body" sz="quarter" idx="18"/>
          </p:nvPr>
        </p:nvSpPr>
        <p:spPr>
          <a:xfrm>
            <a:off x="4914795" y="322334"/>
            <a:ext cx="6306312" cy="598360"/>
          </a:xfrm>
        </p:spPr>
        <p:txBody>
          <a:bodyPr/>
          <a:lstStyle/>
          <a:p>
            <a:r>
              <a:rPr lang="nl-NL" sz="1400" b="1" err="1">
                <a:solidFill>
                  <a:schemeClr val="accent2"/>
                </a:solidFill>
                <a:latin typeface="BISansNEXT" panose="02000503040000020004"/>
              </a:rPr>
              <a:t>Suggested</a:t>
            </a:r>
            <a:r>
              <a:rPr lang="nl-NL" sz="1400" b="1">
                <a:solidFill>
                  <a:schemeClr val="accent2"/>
                </a:solidFill>
                <a:latin typeface="BISansNEXT" panose="02000503040000020004"/>
              </a:rPr>
              <a:t> </a:t>
            </a:r>
            <a:r>
              <a:rPr lang="nl-NL" sz="1400" b="1" err="1">
                <a:solidFill>
                  <a:schemeClr val="accent2"/>
                </a:solidFill>
                <a:latin typeface="BISansNEXT" panose="02000503040000020004"/>
              </a:rPr>
              <a:t>algorithm</a:t>
            </a:r>
            <a:r>
              <a:rPr lang="nl-NL" sz="1400" b="1">
                <a:solidFill>
                  <a:schemeClr val="accent2"/>
                </a:solidFill>
                <a:latin typeface="BISansNEXT" panose="02000503040000020004"/>
              </a:rPr>
              <a:t> </a:t>
            </a:r>
            <a:r>
              <a:rPr lang="nl-NL" sz="1400" b="1" err="1">
                <a:solidFill>
                  <a:schemeClr val="accent2"/>
                </a:solidFill>
                <a:latin typeface="BISansNEXT" panose="02000503040000020004"/>
              </a:rPr>
              <a:t>to</a:t>
            </a:r>
            <a:r>
              <a:rPr lang="nl-NL" sz="1400" b="1">
                <a:solidFill>
                  <a:schemeClr val="accent2"/>
                </a:solidFill>
                <a:latin typeface="BISansNEXT" panose="02000503040000020004"/>
              </a:rPr>
              <a:t> </a:t>
            </a:r>
            <a:r>
              <a:rPr lang="nl-NL" sz="1400" b="1" err="1">
                <a:solidFill>
                  <a:schemeClr val="accent2"/>
                </a:solidFill>
                <a:latin typeface="BISansNEXT" panose="02000503040000020004"/>
              </a:rPr>
              <a:t>identify</a:t>
            </a:r>
            <a:r>
              <a:rPr lang="nl-NL" sz="1400" b="1">
                <a:solidFill>
                  <a:schemeClr val="accent2"/>
                </a:solidFill>
                <a:latin typeface="BISansNEXT" panose="02000503040000020004"/>
              </a:rPr>
              <a:t> ILD in RA-</a:t>
            </a:r>
            <a:r>
              <a:rPr lang="nl-NL" sz="1400" b="1" err="1">
                <a:solidFill>
                  <a:schemeClr val="accent2"/>
                </a:solidFill>
                <a:latin typeface="BISansNEXT" panose="02000503040000020004"/>
              </a:rPr>
              <a:t>patients</a:t>
            </a:r>
            <a:r>
              <a:rPr lang="nl-NL" sz="1400" b="1">
                <a:solidFill>
                  <a:schemeClr val="accent2"/>
                </a:solidFill>
                <a:latin typeface="BISansNEXT" panose="02000503040000020004"/>
              </a:rPr>
              <a:t> at high risk</a:t>
            </a:r>
            <a:r>
              <a:rPr lang="nl-NL" sz="1400" b="1" baseline="30000">
                <a:solidFill>
                  <a:schemeClr val="accent2"/>
                </a:solidFill>
                <a:latin typeface="BISansNEXT" panose="02000503040000020004"/>
              </a:rPr>
              <a:t>1</a:t>
            </a:r>
            <a:endParaRPr lang="nl-NL" sz="1400" b="1">
              <a:solidFill>
                <a:schemeClr val="accent2"/>
              </a:solidFill>
              <a:latin typeface="BISansNEXT" panose="02000503040000020004"/>
            </a:endParaRPr>
          </a:p>
        </p:txBody>
      </p:sp>
      <p:sp>
        <p:nvSpPr>
          <p:cNvPr id="55" name="Rectangle 2">
            <a:extLst>
              <a:ext uri="{FF2B5EF4-FFF2-40B4-BE49-F238E27FC236}">
                <a16:creationId xmlns:a16="http://schemas.microsoft.com/office/drawing/2014/main" id="{4D4063D8-7D84-CA44-BFD5-858DEED3BA80}"/>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BI Sans" pitchFamily="2" charset="0"/>
                <a:ea typeface="+mn-ea"/>
                <a:cs typeface="+mn-cs"/>
              </a:rPr>
              <a:t>CTD-ILD</a:t>
            </a:r>
            <a:endParaRPr kumimoji="0" lang="en-NL" sz="1400" b="0" i="0" u="none" strike="noStrike" kern="1200" cap="none" spc="0" normalizeH="0" baseline="0" noProof="0">
              <a:ln>
                <a:noFill/>
              </a:ln>
              <a:solidFill>
                <a:srgbClr val="000000"/>
              </a:solidFill>
              <a:effectLst/>
              <a:uLnTx/>
              <a:uFillTx/>
              <a:latin typeface="BI Sans" pitchFamily="2" charset="0"/>
              <a:ea typeface="+mn-ea"/>
              <a:cs typeface="+mn-cs"/>
            </a:endParaRPr>
          </a:p>
        </p:txBody>
      </p:sp>
      <p:cxnSp>
        <p:nvCxnSpPr>
          <p:cNvPr id="80" name="Straight Arrow Connector 59">
            <a:extLst>
              <a:ext uri="{FF2B5EF4-FFF2-40B4-BE49-F238E27FC236}">
                <a16:creationId xmlns:a16="http://schemas.microsoft.com/office/drawing/2014/main" id="{C05E8F02-3B11-4934-A571-BD9DE93BE2C7}"/>
              </a:ext>
            </a:extLst>
          </p:cNvPr>
          <p:cNvCxnSpPr>
            <a:cxnSpLocks/>
          </p:cNvCxnSpPr>
          <p:nvPr/>
        </p:nvCxnSpPr>
        <p:spPr>
          <a:xfrm>
            <a:off x="8173860" y="1179563"/>
            <a:ext cx="0" cy="220543"/>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83" name="Straight Arrow Connector 59">
            <a:extLst>
              <a:ext uri="{FF2B5EF4-FFF2-40B4-BE49-F238E27FC236}">
                <a16:creationId xmlns:a16="http://schemas.microsoft.com/office/drawing/2014/main" id="{7F893FBE-F108-4735-8ED9-2721824461B9}"/>
              </a:ext>
            </a:extLst>
          </p:cNvPr>
          <p:cNvCxnSpPr>
            <a:cxnSpLocks/>
          </p:cNvCxnSpPr>
          <p:nvPr/>
        </p:nvCxnSpPr>
        <p:spPr>
          <a:xfrm>
            <a:off x="8173860" y="1707375"/>
            <a:ext cx="9253" cy="220542"/>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85" name="Straight Arrow Connector 59">
            <a:extLst>
              <a:ext uri="{FF2B5EF4-FFF2-40B4-BE49-F238E27FC236}">
                <a16:creationId xmlns:a16="http://schemas.microsoft.com/office/drawing/2014/main" id="{B3318527-D7FB-48B6-BD88-E4D65ADD5BF8}"/>
              </a:ext>
            </a:extLst>
          </p:cNvPr>
          <p:cNvCxnSpPr>
            <a:cxnSpLocks/>
          </p:cNvCxnSpPr>
          <p:nvPr/>
        </p:nvCxnSpPr>
        <p:spPr>
          <a:xfrm flipH="1">
            <a:off x="8179359" y="2471672"/>
            <a:ext cx="3754" cy="220541"/>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88" name="Straight Arrow Connector 59">
            <a:extLst>
              <a:ext uri="{FF2B5EF4-FFF2-40B4-BE49-F238E27FC236}">
                <a16:creationId xmlns:a16="http://schemas.microsoft.com/office/drawing/2014/main" id="{8FE737CA-4E2B-43F0-820F-A4E8422854D6}"/>
              </a:ext>
            </a:extLst>
          </p:cNvPr>
          <p:cNvCxnSpPr>
            <a:cxnSpLocks/>
          </p:cNvCxnSpPr>
          <p:nvPr/>
        </p:nvCxnSpPr>
        <p:spPr>
          <a:xfrm flipH="1">
            <a:off x="8179358" y="3629513"/>
            <a:ext cx="1" cy="220544"/>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91" name="Straight Arrow Connector 59">
            <a:extLst>
              <a:ext uri="{FF2B5EF4-FFF2-40B4-BE49-F238E27FC236}">
                <a16:creationId xmlns:a16="http://schemas.microsoft.com/office/drawing/2014/main" id="{4B19630E-49DD-47F2-8CD6-56620E9738DC}"/>
              </a:ext>
            </a:extLst>
          </p:cNvPr>
          <p:cNvCxnSpPr>
            <a:cxnSpLocks/>
          </p:cNvCxnSpPr>
          <p:nvPr/>
        </p:nvCxnSpPr>
        <p:spPr>
          <a:xfrm flipH="1">
            <a:off x="8173859" y="5222359"/>
            <a:ext cx="5499" cy="227517"/>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94" name="Straight Arrow Connector 59">
            <a:extLst>
              <a:ext uri="{FF2B5EF4-FFF2-40B4-BE49-F238E27FC236}">
                <a16:creationId xmlns:a16="http://schemas.microsoft.com/office/drawing/2014/main" id="{A39AC878-2541-4077-B939-A57DEDF6931B}"/>
              </a:ext>
            </a:extLst>
          </p:cNvPr>
          <p:cNvCxnSpPr>
            <a:cxnSpLocks/>
          </p:cNvCxnSpPr>
          <p:nvPr/>
        </p:nvCxnSpPr>
        <p:spPr>
          <a:xfrm>
            <a:off x="9727105" y="3160863"/>
            <a:ext cx="706610" cy="0"/>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97" name="Straight Arrow Connector 59">
            <a:extLst>
              <a:ext uri="{FF2B5EF4-FFF2-40B4-BE49-F238E27FC236}">
                <a16:creationId xmlns:a16="http://schemas.microsoft.com/office/drawing/2014/main" id="{A5667214-0D1E-461C-9ADC-023173845B33}"/>
              </a:ext>
            </a:extLst>
          </p:cNvPr>
          <p:cNvCxnSpPr>
            <a:cxnSpLocks/>
          </p:cNvCxnSpPr>
          <p:nvPr/>
        </p:nvCxnSpPr>
        <p:spPr>
          <a:xfrm>
            <a:off x="11079695" y="3432740"/>
            <a:ext cx="0" cy="311166"/>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100" name="Straight Arrow Connector 59">
            <a:extLst>
              <a:ext uri="{FF2B5EF4-FFF2-40B4-BE49-F238E27FC236}">
                <a16:creationId xmlns:a16="http://schemas.microsoft.com/office/drawing/2014/main" id="{5E707F5A-70C5-4B52-AF46-3120677FED3C}"/>
              </a:ext>
            </a:extLst>
          </p:cNvPr>
          <p:cNvCxnSpPr>
            <a:cxnSpLocks/>
          </p:cNvCxnSpPr>
          <p:nvPr/>
        </p:nvCxnSpPr>
        <p:spPr>
          <a:xfrm>
            <a:off x="9708597" y="5605614"/>
            <a:ext cx="725118" cy="0"/>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103" name="Straight Arrow Connector 59">
            <a:extLst>
              <a:ext uri="{FF2B5EF4-FFF2-40B4-BE49-F238E27FC236}">
                <a16:creationId xmlns:a16="http://schemas.microsoft.com/office/drawing/2014/main" id="{8B3D2026-417C-4612-9EB9-D7F092645938}"/>
              </a:ext>
            </a:extLst>
          </p:cNvPr>
          <p:cNvCxnSpPr>
            <a:cxnSpLocks/>
          </p:cNvCxnSpPr>
          <p:nvPr/>
        </p:nvCxnSpPr>
        <p:spPr>
          <a:xfrm flipH="1">
            <a:off x="5734740" y="5605614"/>
            <a:ext cx="904381" cy="0"/>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cxnSp>
        <p:nvCxnSpPr>
          <p:cNvPr id="106" name="Straight Arrow Connector 59">
            <a:extLst>
              <a:ext uri="{FF2B5EF4-FFF2-40B4-BE49-F238E27FC236}">
                <a16:creationId xmlns:a16="http://schemas.microsoft.com/office/drawing/2014/main" id="{6E008417-EE57-4C42-93B5-CCDBA0219198}"/>
              </a:ext>
            </a:extLst>
          </p:cNvPr>
          <p:cNvCxnSpPr>
            <a:cxnSpLocks/>
          </p:cNvCxnSpPr>
          <p:nvPr/>
        </p:nvCxnSpPr>
        <p:spPr>
          <a:xfrm flipH="1" flipV="1">
            <a:off x="5734740" y="2194648"/>
            <a:ext cx="904381" cy="5147"/>
          </a:xfrm>
          <a:prstGeom prst="straightConnector1">
            <a:avLst/>
          </a:prstGeom>
          <a:ln w="12700">
            <a:solidFill>
              <a:schemeClr val="tx1"/>
            </a:solidFill>
            <a:tailEnd type="triangle"/>
          </a:ln>
        </p:spPr>
        <p:style>
          <a:lnRef idx="2">
            <a:schemeClr val="dk1"/>
          </a:lnRef>
          <a:fillRef idx="1">
            <a:schemeClr val="lt1"/>
          </a:fillRef>
          <a:effectRef idx="0">
            <a:schemeClr val="dk1"/>
          </a:effectRef>
          <a:fontRef idx="minor">
            <a:schemeClr val="dk1"/>
          </a:fontRef>
        </p:style>
      </p:cxnSp>
      <p:grpSp>
        <p:nvGrpSpPr>
          <p:cNvPr id="39" name="Group 81">
            <a:extLst>
              <a:ext uri="{FF2B5EF4-FFF2-40B4-BE49-F238E27FC236}">
                <a16:creationId xmlns:a16="http://schemas.microsoft.com/office/drawing/2014/main" id="{3E37926D-203E-00DB-06E8-26B777F80E8E}"/>
              </a:ext>
            </a:extLst>
          </p:cNvPr>
          <p:cNvGrpSpPr/>
          <p:nvPr/>
        </p:nvGrpSpPr>
        <p:grpSpPr>
          <a:xfrm>
            <a:off x="4442781" y="872294"/>
            <a:ext cx="7282893" cy="5005197"/>
            <a:chOff x="5139873" y="1595103"/>
            <a:chExt cx="3049362" cy="2816693"/>
          </a:xfrm>
          <a:effectLst/>
        </p:grpSpPr>
        <p:sp>
          <p:nvSpPr>
            <p:cNvPr id="40" name="Rectangle 14">
              <a:extLst>
                <a:ext uri="{FF2B5EF4-FFF2-40B4-BE49-F238E27FC236}">
                  <a16:creationId xmlns:a16="http://schemas.microsoft.com/office/drawing/2014/main" id="{F2E34A1C-EAD1-C365-0628-56CC97C27C90}"/>
                </a:ext>
              </a:extLst>
            </p:cNvPr>
            <p:cNvSpPr/>
            <p:nvPr/>
          </p:nvSpPr>
          <p:spPr>
            <a:xfrm>
              <a:off x="6059486" y="1595103"/>
              <a:ext cx="1285195" cy="172917"/>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Diagnosis of RA</a:t>
              </a:r>
            </a:p>
          </p:txBody>
        </p:sp>
        <p:sp>
          <p:nvSpPr>
            <p:cNvPr id="41" name="Rectangle 21">
              <a:extLst>
                <a:ext uri="{FF2B5EF4-FFF2-40B4-BE49-F238E27FC236}">
                  <a16:creationId xmlns:a16="http://schemas.microsoft.com/office/drawing/2014/main" id="{1D44F4AD-BD9E-958D-813B-5BA0D60BB7BE}"/>
                </a:ext>
              </a:extLst>
            </p:cNvPr>
            <p:cNvSpPr/>
            <p:nvPr/>
          </p:nvSpPr>
          <p:spPr>
            <a:xfrm>
              <a:off x="6056341" y="2619269"/>
              <a:ext cx="1296089" cy="527469"/>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Eligible for lung cancer screening</a:t>
              </a:r>
            </a:p>
            <a:p>
              <a:pPr marL="92075" marR="0" lvl="0" indent="-92075"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Age &gt;55 years</a:t>
              </a:r>
            </a:p>
            <a:p>
              <a:pPr marL="92075" marR="0" lvl="0" indent="-92075"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Current smoker or quit within last 15 years</a:t>
              </a:r>
            </a:p>
            <a:p>
              <a:pPr marL="92075" marR="0" lvl="0" indent="-92075"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History of at least 30 pack‑years</a:t>
              </a:r>
            </a:p>
          </p:txBody>
        </p:sp>
        <p:sp>
          <p:nvSpPr>
            <p:cNvPr id="42" name="Rectangle 49">
              <a:extLst>
                <a:ext uri="{FF2B5EF4-FFF2-40B4-BE49-F238E27FC236}">
                  <a16:creationId xmlns:a16="http://schemas.microsoft.com/office/drawing/2014/main" id="{C61CA738-089D-1ACC-62E2-BBDE8DED7531}"/>
                </a:ext>
              </a:extLst>
            </p:cNvPr>
            <p:cNvSpPr/>
            <p:nvPr/>
          </p:nvSpPr>
          <p:spPr>
            <a:xfrm>
              <a:off x="6059486" y="1892131"/>
              <a:ext cx="1285195" cy="172917"/>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History and physical</a:t>
              </a:r>
            </a:p>
          </p:txBody>
        </p:sp>
        <p:sp>
          <p:nvSpPr>
            <p:cNvPr id="43" name="Rectangle 50">
              <a:extLst>
                <a:ext uri="{FF2B5EF4-FFF2-40B4-BE49-F238E27FC236}">
                  <a16:creationId xmlns:a16="http://schemas.microsoft.com/office/drawing/2014/main" id="{109237ED-A79E-3387-CECA-833AD2096664}"/>
                </a:ext>
              </a:extLst>
            </p:cNvPr>
            <p:cNvSpPr/>
            <p:nvPr/>
          </p:nvSpPr>
          <p:spPr>
            <a:xfrm>
              <a:off x="6059485" y="2189159"/>
              <a:ext cx="1292945" cy="306000"/>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Clinical symptoms (unexplained dyspnea </a:t>
              </a:r>
              <a:b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or cough) and/or rales on pulmonary exam</a:t>
              </a:r>
            </a:p>
          </p:txBody>
        </p:sp>
        <p:sp>
          <p:nvSpPr>
            <p:cNvPr id="44" name="Rectangle 51">
              <a:extLst>
                <a:ext uri="{FF2B5EF4-FFF2-40B4-BE49-F238E27FC236}">
                  <a16:creationId xmlns:a16="http://schemas.microsoft.com/office/drawing/2014/main" id="{2E749DC9-0B5E-C67F-2665-B3BB9DE63098}"/>
                </a:ext>
              </a:extLst>
            </p:cNvPr>
            <p:cNvSpPr/>
            <p:nvPr/>
          </p:nvSpPr>
          <p:spPr>
            <a:xfrm>
              <a:off x="6056340" y="3270850"/>
              <a:ext cx="1296090" cy="772268"/>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Risk factors for RA-ILD</a:t>
              </a:r>
            </a:p>
            <a:p>
              <a:pPr marL="92075" marR="0" lvl="0" indent="-92075"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Older age</a:t>
              </a:r>
            </a:p>
            <a:p>
              <a:pPr marL="92075" marR="0" lvl="0" indent="-92075"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Male gender</a:t>
              </a:r>
            </a:p>
            <a:p>
              <a:pPr marL="92075" marR="0" lvl="0" indent="-92075"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Ever smoker</a:t>
              </a:r>
            </a:p>
            <a:p>
              <a:pPr marL="92075" marR="0" lvl="0" indent="-92075"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Anti-CCP+ and/or high-titer RF</a:t>
              </a:r>
            </a:p>
            <a:p>
              <a:pPr marL="92075" marR="0" lvl="0" indent="-92075"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Clinically severe RA</a:t>
              </a:r>
            </a:p>
          </p:txBody>
        </p:sp>
        <p:sp>
          <p:nvSpPr>
            <p:cNvPr id="45" name="Rectangle 52">
              <a:extLst>
                <a:ext uri="{FF2B5EF4-FFF2-40B4-BE49-F238E27FC236}">
                  <a16:creationId xmlns:a16="http://schemas.microsoft.com/office/drawing/2014/main" id="{74876515-9E83-6252-0003-206750958ECB}"/>
                </a:ext>
              </a:extLst>
            </p:cNvPr>
            <p:cNvSpPr/>
            <p:nvPr/>
          </p:nvSpPr>
          <p:spPr>
            <a:xfrm>
              <a:off x="6059485" y="4171154"/>
              <a:ext cx="1285196" cy="175284"/>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Spirometry ± DL</a:t>
              </a:r>
              <a:r>
                <a:rPr kumimoji="0" lang="en-US" sz="1100" b="0" i="0" u="none" strike="noStrike" kern="1200" cap="none" spc="0" normalizeH="0" baseline="-25000" noProof="0">
                  <a:ln>
                    <a:noFill/>
                  </a:ln>
                  <a:solidFill>
                    <a:srgbClr val="001E55"/>
                  </a:solidFill>
                  <a:effectLst/>
                  <a:uLnTx/>
                  <a:uFillTx/>
                  <a:latin typeface="BI Sans" pitchFamily="2" charset="0"/>
                  <a:ea typeface="+mn-ea"/>
                  <a:cs typeface="Arial" panose="020B0604020202020204" pitchFamily="34" charset="0"/>
                </a:rPr>
                <a:t>CO</a:t>
              </a:r>
            </a:p>
          </p:txBody>
        </p:sp>
        <p:sp>
          <p:nvSpPr>
            <p:cNvPr id="54" name="Rectangle 53">
              <a:extLst>
                <a:ext uri="{FF2B5EF4-FFF2-40B4-BE49-F238E27FC236}">
                  <a16:creationId xmlns:a16="http://schemas.microsoft.com/office/drawing/2014/main" id="{C2EC122E-13D7-2CA4-95F2-7E81156B0DBB}"/>
                </a:ext>
              </a:extLst>
            </p:cNvPr>
            <p:cNvSpPr/>
            <p:nvPr/>
          </p:nvSpPr>
          <p:spPr>
            <a:xfrm>
              <a:off x="5139873" y="4105796"/>
              <a:ext cx="540946" cy="306000"/>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lIns="28800" tIns="28800" rIns="28800" bIns="288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HRCT and </a:t>
              </a:r>
              <a:b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full PFTs</a:t>
              </a:r>
            </a:p>
          </p:txBody>
        </p:sp>
        <p:sp>
          <p:nvSpPr>
            <p:cNvPr id="56" name="Rectangle 54">
              <a:extLst>
                <a:ext uri="{FF2B5EF4-FFF2-40B4-BE49-F238E27FC236}">
                  <a16:creationId xmlns:a16="http://schemas.microsoft.com/office/drawing/2014/main" id="{98B299D1-4752-4E2A-57C4-CD70FCEA2E22}"/>
                </a:ext>
              </a:extLst>
            </p:cNvPr>
            <p:cNvSpPr/>
            <p:nvPr/>
          </p:nvSpPr>
          <p:spPr>
            <a:xfrm>
              <a:off x="7648289" y="4105796"/>
              <a:ext cx="540946" cy="306000"/>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lIns="28800" tIns="28800" rIns="28800" bIns="288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Annual </a:t>
              </a:r>
              <a:b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spirometry</a:t>
              </a:r>
            </a:p>
          </p:txBody>
        </p:sp>
        <p:sp>
          <p:nvSpPr>
            <p:cNvPr id="57" name="Rectangle 55">
              <a:extLst>
                <a:ext uri="{FF2B5EF4-FFF2-40B4-BE49-F238E27FC236}">
                  <a16:creationId xmlns:a16="http://schemas.microsoft.com/office/drawing/2014/main" id="{4AC36656-3CD2-8531-6990-E8799DDA4298}"/>
                </a:ext>
              </a:extLst>
            </p:cNvPr>
            <p:cNvSpPr/>
            <p:nvPr/>
          </p:nvSpPr>
          <p:spPr>
            <a:xfrm>
              <a:off x="5139873" y="2186262"/>
              <a:ext cx="540946" cy="306000"/>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lIns="28800" tIns="28800" rIns="28800" bIns="288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HRCT and </a:t>
              </a:r>
              <a:b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full PFTs</a:t>
              </a:r>
            </a:p>
          </p:txBody>
        </p:sp>
        <p:sp>
          <p:nvSpPr>
            <p:cNvPr id="58" name="Rectangle 56">
              <a:extLst>
                <a:ext uri="{FF2B5EF4-FFF2-40B4-BE49-F238E27FC236}">
                  <a16:creationId xmlns:a16="http://schemas.microsoft.com/office/drawing/2014/main" id="{C669ECE5-6CEE-1221-B8C1-D637B06A1424}"/>
                </a:ext>
              </a:extLst>
            </p:cNvPr>
            <p:cNvSpPr/>
            <p:nvPr/>
          </p:nvSpPr>
          <p:spPr>
            <a:xfrm>
              <a:off x="7648289" y="2730003"/>
              <a:ext cx="540946" cy="306000"/>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lIns="28800" tIns="28800" rIns="28800" bIns="288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Low-dose chest CT</a:t>
              </a:r>
            </a:p>
          </p:txBody>
        </p:sp>
        <p:sp>
          <p:nvSpPr>
            <p:cNvPr id="59" name="Rectangle 57">
              <a:extLst>
                <a:ext uri="{FF2B5EF4-FFF2-40B4-BE49-F238E27FC236}">
                  <a16:creationId xmlns:a16="http://schemas.microsoft.com/office/drawing/2014/main" id="{80871680-9166-45B4-1169-D4E01AC3BBE0}"/>
                </a:ext>
              </a:extLst>
            </p:cNvPr>
            <p:cNvSpPr/>
            <p:nvPr/>
          </p:nvSpPr>
          <p:spPr>
            <a:xfrm>
              <a:off x="7648289" y="3211113"/>
              <a:ext cx="540946" cy="306000"/>
            </a:xfrm>
            <a:prstGeom prst="rect">
              <a:avLst/>
            </a:prstGeom>
            <a:solidFill>
              <a:schemeClr val="accent5">
                <a:lumMod val="20000"/>
                <a:lumOff val="80000"/>
              </a:schemeClr>
            </a:solidFill>
            <a:ln w="6350">
              <a:solidFill>
                <a:schemeClr val="accent1">
                  <a:lumMod val="20000"/>
                  <a:lumOff val="80000"/>
                </a:schemeClr>
              </a:solidFill>
              <a:round/>
            </a:ln>
            <a:effectLst/>
          </p:spPr>
          <p:style>
            <a:lnRef idx="2">
              <a:schemeClr val="dk1"/>
            </a:lnRef>
            <a:fillRef idx="1">
              <a:schemeClr val="lt1"/>
            </a:fillRef>
            <a:effectRef idx="0">
              <a:schemeClr val="dk1"/>
            </a:effectRef>
            <a:fontRef idx="minor">
              <a:schemeClr val="dk1"/>
            </a:fontRef>
          </p:style>
          <p:txBody>
            <a:bodyPr lIns="28800" tIns="28800" rIns="28800" bIns="288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HRCT and </a:t>
              </a:r>
              <a:b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r>
                <a:rPr kumimoji="0" lang="en-US" sz="11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full PFTs</a:t>
              </a:r>
            </a:p>
          </p:txBody>
        </p:sp>
        <p:sp>
          <p:nvSpPr>
            <p:cNvPr id="60" name="TextBox 16">
              <a:extLst>
                <a:ext uri="{FF2B5EF4-FFF2-40B4-BE49-F238E27FC236}">
                  <a16:creationId xmlns:a16="http://schemas.microsoft.com/office/drawing/2014/main" id="{9169F324-2F82-DABD-77A9-E44BA0936821}"/>
                </a:ext>
              </a:extLst>
            </p:cNvPr>
            <p:cNvSpPr txBox="1"/>
            <p:nvPr/>
          </p:nvSpPr>
          <p:spPr>
            <a:xfrm>
              <a:off x="5681976" y="4136118"/>
              <a:ext cx="367772" cy="9526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Abnormal</a:t>
              </a:r>
            </a:p>
          </p:txBody>
        </p:sp>
        <p:sp>
          <p:nvSpPr>
            <p:cNvPr id="61" name="TextBox 22">
              <a:extLst>
                <a:ext uri="{FF2B5EF4-FFF2-40B4-BE49-F238E27FC236}">
                  <a16:creationId xmlns:a16="http://schemas.microsoft.com/office/drawing/2014/main" id="{BEC1F2E3-09E4-AAAF-C63D-E94387475460}"/>
                </a:ext>
              </a:extLst>
            </p:cNvPr>
            <p:cNvSpPr txBox="1"/>
            <p:nvPr/>
          </p:nvSpPr>
          <p:spPr>
            <a:xfrm>
              <a:off x="5842533" y="2220096"/>
              <a:ext cx="200990" cy="9526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Yes</a:t>
              </a:r>
            </a:p>
          </p:txBody>
        </p:sp>
        <p:sp>
          <p:nvSpPr>
            <p:cNvPr id="62" name="TextBox 16">
              <a:extLst>
                <a:ext uri="{FF2B5EF4-FFF2-40B4-BE49-F238E27FC236}">
                  <a16:creationId xmlns:a16="http://schemas.microsoft.com/office/drawing/2014/main" id="{4D621A59-CCC2-96A1-B64A-A608F1E1B918}"/>
                </a:ext>
              </a:extLst>
            </p:cNvPr>
            <p:cNvSpPr txBox="1"/>
            <p:nvPr/>
          </p:nvSpPr>
          <p:spPr>
            <a:xfrm>
              <a:off x="6379764" y="2507909"/>
              <a:ext cx="265665" cy="9526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No</a:t>
              </a:r>
            </a:p>
          </p:txBody>
        </p:sp>
        <p:sp>
          <p:nvSpPr>
            <p:cNvPr id="63" name="TextBox 16">
              <a:extLst>
                <a:ext uri="{FF2B5EF4-FFF2-40B4-BE49-F238E27FC236}">
                  <a16:creationId xmlns:a16="http://schemas.microsoft.com/office/drawing/2014/main" id="{314A097C-2640-1879-080E-1FE370F0BACD}"/>
                </a:ext>
              </a:extLst>
            </p:cNvPr>
            <p:cNvSpPr txBox="1"/>
            <p:nvPr/>
          </p:nvSpPr>
          <p:spPr>
            <a:xfrm>
              <a:off x="6379764" y="3173518"/>
              <a:ext cx="265665" cy="9526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No</a:t>
              </a:r>
            </a:p>
          </p:txBody>
        </p:sp>
        <p:sp>
          <p:nvSpPr>
            <p:cNvPr id="64" name="TextBox 22">
              <a:extLst>
                <a:ext uri="{FF2B5EF4-FFF2-40B4-BE49-F238E27FC236}">
                  <a16:creationId xmlns:a16="http://schemas.microsoft.com/office/drawing/2014/main" id="{657188EB-2CB5-3398-264B-4E5191A8AD8D}"/>
                </a:ext>
              </a:extLst>
            </p:cNvPr>
            <p:cNvSpPr txBox="1"/>
            <p:nvPr/>
          </p:nvSpPr>
          <p:spPr>
            <a:xfrm>
              <a:off x="7344681" y="2758131"/>
              <a:ext cx="200990" cy="9526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Yes</a:t>
              </a:r>
            </a:p>
          </p:txBody>
        </p:sp>
        <p:sp>
          <p:nvSpPr>
            <p:cNvPr id="65" name="TextBox 22">
              <a:extLst>
                <a:ext uri="{FF2B5EF4-FFF2-40B4-BE49-F238E27FC236}">
                  <a16:creationId xmlns:a16="http://schemas.microsoft.com/office/drawing/2014/main" id="{D855A0B0-DBF9-B17D-0D79-EDFC0D8239B6}"/>
                </a:ext>
              </a:extLst>
            </p:cNvPr>
            <p:cNvSpPr txBox="1"/>
            <p:nvPr/>
          </p:nvSpPr>
          <p:spPr>
            <a:xfrm>
              <a:off x="6444438" y="4057047"/>
              <a:ext cx="200990" cy="9526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Yes</a:t>
              </a:r>
            </a:p>
          </p:txBody>
        </p:sp>
        <p:sp>
          <p:nvSpPr>
            <p:cNvPr id="66" name="TextBox 16">
              <a:extLst>
                <a:ext uri="{FF2B5EF4-FFF2-40B4-BE49-F238E27FC236}">
                  <a16:creationId xmlns:a16="http://schemas.microsoft.com/office/drawing/2014/main" id="{53A111F9-97C7-B29D-FD71-77C2981628B6}"/>
                </a:ext>
              </a:extLst>
            </p:cNvPr>
            <p:cNvSpPr txBox="1"/>
            <p:nvPr/>
          </p:nvSpPr>
          <p:spPr>
            <a:xfrm>
              <a:off x="7356720" y="4124352"/>
              <a:ext cx="295859" cy="9526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Normal</a:t>
              </a:r>
            </a:p>
          </p:txBody>
        </p:sp>
        <p:sp>
          <p:nvSpPr>
            <p:cNvPr id="67" name="TextBox 16">
              <a:extLst>
                <a:ext uri="{FF2B5EF4-FFF2-40B4-BE49-F238E27FC236}">
                  <a16:creationId xmlns:a16="http://schemas.microsoft.com/office/drawing/2014/main" id="{46CF037B-E39F-1072-45F7-090EB0B282C0}"/>
                </a:ext>
              </a:extLst>
            </p:cNvPr>
            <p:cNvSpPr txBox="1"/>
            <p:nvPr/>
          </p:nvSpPr>
          <p:spPr>
            <a:xfrm>
              <a:off x="7441911" y="3071106"/>
              <a:ext cx="517707" cy="95261"/>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Abnormal</a:t>
              </a:r>
            </a:p>
          </p:txBody>
        </p:sp>
      </p:grpSp>
      <p:pic>
        <p:nvPicPr>
          <p:cNvPr id="4" name="Picture 3">
            <a:extLst>
              <a:ext uri="{FF2B5EF4-FFF2-40B4-BE49-F238E27FC236}">
                <a16:creationId xmlns:a16="http://schemas.microsoft.com/office/drawing/2014/main" id="{3E89F9BD-3878-057B-C0B4-3B1295FB0BB1}"/>
              </a:ext>
            </a:extLst>
          </p:cNvPr>
          <p:cNvPicPr>
            <a:picLocks noChangeAspect="1"/>
          </p:cNvPicPr>
          <p:nvPr/>
        </p:nvPicPr>
        <p:blipFill>
          <a:blip r:embed="rId3"/>
          <a:stretch>
            <a:fillRect/>
          </a:stretch>
        </p:blipFill>
        <p:spPr>
          <a:xfrm>
            <a:off x="10758380" y="6303998"/>
            <a:ext cx="1493649" cy="231668"/>
          </a:xfrm>
          <a:prstGeom prst="rect">
            <a:avLst/>
          </a:prstGeom>
        </p:spPr>
      </p:pic>
    </p:spTree>
    <p:extLst>
      <p:ext uri="{BB962C8B-B14F-4D97-AF65-F5344CB8AC3E}">
        <p14:creationId xmlns:p14="http://schemas.microsoft.com/office/powerpoint/2010/main" val="268057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5F0C5-EF3E-4F33-90FA-F7989ACA9797}"/>
              </a:ext>
            </a:extLst>
          </p:cNvPr>
          <p:cNvSpPr>
            <a:spLocks noGrp="1"/>
          </p:cNvSpPr>
          <p:nvPr>
            <p:ph type="ctrTitle"/>
          </p:nvPr>
        </p:nvSpPr>
        <p:spPr>
          <a:xfrm>
            <a:off x="2324100" y="1216119"/>
            <a:ext cx="9405415" cy="2387600"/>
          </a:xfrm>
        </p:spPr>
        <p:txBody>
          <a:bodyPr>
            <a:normAutofit/>
          </a:bodyPr>
          <a:lstStyle/>
          <a:p>
            <a:pPr>
              <a:lnSpc>
                <a:spcPct val="100000"/>
              </a:lnSpc>
            </a:pPr>
            <a:r>
              <a:rPr lang="en-GB" sz="1600" b="1" i="1" dirty="0">
                <a:solidFill>
                  <a:schemeClr val="bg1">
                    <a:alpha val="75000"/>
                  </a:schemeClr>
                </a:solidFill>
              </a:rPr>
              <a:t>Be aware of initial symptoms of ILD and integrate diagnostic data in a multidisciplinary team assessment to come to an ILD diagnosis</a:t>
            </a:r>
            <a:r>
              <a:rPr lang="en-GB" sz="1600" b="1" i="1" baseline="30000" dirty="0">
                <a:solidFill>
                  <a:schemeClr val="bg1">
                    <a:alpha val="75000"/>
                  </a:schemeClr>
                </a:solidFill>
              </a:rPr>
              <a:t>1</a:t>
            </a:r>
            <a:br>
              <a:rPr lang="en-US" sz="1600" b="1" i="1" dirty="0">
                <a:solidFill>
                  <a:schemeClr val="bg1">
                    <a:alpha val="75000"/>
                  </a:schemeClr>
                </a:solidFill>
              </a:rPr>
            </a:br>
            <a:endParaRPr lang="nl-NL" sz="1600" i="1" dirty="0">
              <a:solidFill>
                <a:schemeClr val="bg1">
                  <a:alpha val="75000"/>
                </a:schemeClr>
              </a:solidFill>
            </a:endParaRPr>
          </a:p>
        </p:txBody>
      </p:sp>
      <p:sp>
        <p:nvSpPr>
          <p:cNvPr id="4" name="Ondertitel 3">
            <a:extLst>
              <a:ext uri="{FF2B5EF4-FFF2-40B4-BE49-F238E27FC236}">
                <a16:creationId xmlns:a16="http://schemas.microsoft.com/office/drawing/2014/main" id="{F876CF58-9529-40AF-8282-EE268E345F3A}"/>
              </a:ext>
            </a:extLst>
          </p:cNvPr>
          <p:cNvSpPr>
            <a:spLocks noGrp="1"/>
          </p:cNvSpPr>
          <p:nvPr>
            <p:ph type="subTitle" idx="1"/>
          </p:nvPr>
        </p:nvSpPr>
        <p:spPr>
          <a:xfrm>
            <a:off x="838200" y="3929746"/>
            <a:ext cx="10515600" cy="1121222"/>
          </a:xfrm>
        </p:spPr>
        <p:txBody>
          <a:bodyPr/>
          <a:lstStyle/>
          <a:p>
            <a:r>
              <a:rPr lang="nl-NL" dirty="0" err="1"/>
              <a:t>Diagnostics</a:t>
            </a:r>
            <a:endParaRPr lang="en-US" dirty="0"/>
          </a:p>
        </p:txBody>
      </p:sp>
      <p:sp>
        <p:nvSpPr>
          <p:cNvPr id="7" name="Text Placeholder 10">
            <a:extLst>
              <a:ext uri="{FF2B5EF4-FFF2-40B4-BE49-F238E27FC236}">
                <a16:creationId xmlns:a16="http://schemas.microsoft.com/office/drawing/2014/main" id="{BE1DB67D-0A1E-41F8-AAEF-7F85DA578264}"/>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Wijsenbeek</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Cottin</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V. Spectrum of fibrotic lung diseases. N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Engl</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J Med. 2020;383(10):958-68.</a:t>
            </a:r>
          </a:p>
        </p:txBody>
      </p:sp>
      <p:sp>
        <p:nvSpPr>
          <p:cNvPr id="8" name="Text Placeholder 8">
            <a:extLst>
              <a:ext uri="{FF2B5EF4-FFF2-40B4-BE49-F238E27FC236}">
                <a16:creationId xmlns:a16="http://schemas.microsoft.com/office/drawing/2014/main" id="{BAC8F1D6-96FF-4589-BA1B-1129852D778B}"/>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G0</a:t>
            </a:r>
          </a:p>
        </p:txBody>
      </p:sp>
      <p:pic>
        <p:nvPicPr>
          <p:cNvPr id="5" name="Picture 4">
            <a:extLst>
              <a:ext uri="{FF2B5EF4-FFF2-40B4-BE49-F238E27FC236}">
                <a16:creationId xmlns:a16="http://schemas.microsoft.com/office/drawing/2014/main" id="{8F0AFBE3-E160-A22D-4BCC-45B8D841D3D8}"/>
              </a:ext>
            </a:extLst>
          </p:cNvPr>
          <p:cNvPicPr>
            <a:picLocks noChangeAspect="1"/>
          </p:cNvPicPr>
          <p:nvPr/>
        </p:nvPicPr>
        <p:blipFill>
          <a:blip r:embed="rId3"/>
          <a:stretch>
            <a:fillRect/>
          </a:stretch>
        </p:blipFill>
        <p:spPr>
          <a:xfrm>
            <a:off x="10698351" y="6548598"/>
            <a:ext cx="1493649" cy="231668"/>
          </a:xfrm>
          <a:prstGeom prst="rect">
            <a:avLst/>
          </a:prstGeom>
        </p:spPr>
      </p:pic>
    </p:spTree>
    <p:extLst>
      <p:ext uri="{BB962C8B-B14F-4D97-AF65-F5344CB8AC3E}">
        <p14:creationId xmlns:p14="http://schemas.microsoft.com/office/powerpoint/2010/main" val="47882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1A8D-A071-4E1C-9C90-E1C446385924}"/>
              </a:ext>
            </a:extLst>
          </p:cNvPr>
          <p:cNvSpPr>
            <a:spLocks noGrp="1"/>
          </p:cNvSpPr>
          <p:nvPr>
            <p:ph type="title"/>
          </p:nvPr>
        </p:nvSpPr>
        <p:spPr/>
        <p:txBody>
          <a:bodyPr/>
          <a:lstStyle/>
          <a:p>
            <a:r>
              <a:rPr lang="en-US" dirty="0"/>
              <a:t>Accurate ILD diagnosis by a multidisciplinary team is crucial to inform prognosis and determine optimal management approaches</a:t>
            </a:r>
            <a:endParaRPr lang="nl-NL" dirty="0"/>
          </a:p>
        </p:txBody>
      </p:sp>
      <p:sp>
        <p:nvSpPr>
          <p:cNvPr id="4" name="Text Placeholder 3">
            <a:extLst>
              <a:ext uri="{FF2B5EF4-FFF2-40B4-BE49-F238E27FC236}">
                <a16:creationId xmlns:a16="http://schemas.microsoft.com/office/drawing/2014/main" id="{05ECEB28-C1DC-412B-882E-6860FAB7DF9D}"/>
              </a:ext>
            </a:extLst>
          </p:cNvPr>
          <p:cNvSpPr>
            <a:spLocks noGrp="1"/>
          </p:cNvSpPr>
          <p:nvPr>
            <p:ph type="body" sz="quarter" idx="13"/>
          </p:nvPr>
        </p:nvSpPr>
        <p:spPr/>
        <p:txBody>
          <a:bodyPr/>
          <a:lstStyle/>
          <a:p>
            <a:r>
              <a:rPr lang="nl-NL" dirty="0"/>
              <a:t>1. </a:t>
            </a:r>
            <a:r>
              <a:rPr lang="nl-NL" dirty="0" err="1"/>
              <a:t>Nambiar</a:t>
            </a:r>
            <a:r>
              <a:rPr lang="nl-NL" dirty="0"/>
              <a:t> AM, Walker CM, Sparks JA. Monitoring </a:t>
            </a:r>
            <a:r>
              <a:rPr lang="nl-NL" dirty="0" err="1"/>
              <a:t>and</a:t>
            </a:r>
            <a:r>
              <a:rPr lang="nl-NL" dirty="0"/>
              <a:t> management of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 </a:t>
            </a:r>
            <a:r>
              <a:rPr lang="nl-NL" dirty="0" err="1"/>
              <a:t>narrative</a:t>
            </a:r>
            <a:r>
              <a:rPr lang="nl-NL" dirty="0"/>
              <a:t> review </a:t>
            </a:r>
            <a:r>
              <a:rPr lang="nl-NL" dirty="0" err="1"/>
              <a:t>for</a:t>
            </a:r>
            <a:r>
              <a:rPr lang="nl-NL" dirty="0"/>
              <a:t> </a:t>
            </a:r>
            <a:r>
              <a:rPr lang="nl-NL" dirty="0" err="1"/>
              <a:t>practicing</a:t>
            </a:r>
            <a:r>
              <a:rPr lang="nl-NL" dirty="0"/>
              <a:t> </a:t>
            </a:r>
            <a:r>
              <a:rPr lang="nl-NL" dirty="0" err="1"/>
              <a:t>clinicians</a:t>
            </a:r>
            <a:r>
              <a:rPr lang="nl-NL" dirty="0"/>
              <a:t>. </a:t>
            </a:r>
            <a:r>
              <a:rPr lang="nl-NL" dirty="0" err="1"/>
              <a:t>Ther</a:t>
            </a:r>
            <a:r>
              <a:rPr lang="nl-NL" dirty="0"/>
              <a:t> Adv </a:t>
            </a:r>
            <a:r>
              <a:rPr lang="nl-NL" dirty="0" err="1"/>
              <a:t>Respir</a:t>
            </a:r>
            <a:r>
              <a:rPr lang="nl-NL" dirty="0"/>
              <a:t> Dis. 2021;15:17534666211039771; 2. Wells AU, </a:t>
            </a:r>
            <a:r>
              <a:rPr lang="nl-NL" dirty="0" err="1"/>
              <a:t>Denton</a:t>
            </a:r>
            <a:r>
              <a:rPr lang="nl-NL" dirty="0"/>
              <a:t> CP. </a:t>
            </a:r>
            <a:r>
              <a:rPr lang="nl-NL" dirty="0" err="1"/>
              <a:t>Interstitial</a:t>
            </a:r>
            <a:r>
              <a:rPr lang="nl-NL" dirty="0"/>
              <a:t> </a:t>
            </a:r>
            <a:r>
              <a:rPr lang="nl-NL" dirty="0" err="1"/>
              <a:t>lung</a:t>
            </a:r>
            <a:r>
              <a:rPr lang="nl-NL" dirty="0"/>
              <a:t> </a:t>
            </a:r>
            <a:r>
              <a:rPr lang="nl-NL" dirty="0" err="1"/>
              <a:t>disease</a:t>
            </a:r>
            <a:r>
              <a:rPr lang="nl-NL" dirty="0"/>
              <a:t> in </a:t>
            </a:r>
            <a:r>
              <a:rPr lang="nl-NL" dirty="0" err="1"/>
              <a:t>connective</a:t>
            </a:r>
            <a:r>
              <a:rPr lang="nl-NL" dirty="0"/>
              <a:t> tissue </a:t>
            </a:r>
            <a:r>
              <a:rPr lang="nl-NL" dirty="0" err="1"/>
              <a:t>disease</a:t>
            </a:r>
            <a:r>
              <a:rPr lang="nl-NL" dirty="0"/>
              <a:t>--</a:t>
            </a:r>
            <a:r>
              <a:rPr lang="nl-NL" dirty="0" err="1"/>
              <a:t>mechanisms</a:t>
            </a:r>
            <a:r>
              <a:rPr lang="nl-NL" dirty="0"/>
              <a:t> </a:t>
            </a:r>
            <a:r>
              <a:rPr lang="nl-NL" dirty="0" err="1"/>
              <a:t>and</a:t>
            </a:r>
            <a:r>
              <a:rPr lang="nl-NL" dirty="0"/>
              <a:t> management. Nat </a:t>
            </a:r>
            <a:r>
              <a:rPr lang="nl-NL" dirty="0" err="1"/>
              <a:t>Rev</a:t>
            </a:r>
            <a:r>
              <a:rPr lang="nl-NL" dirty="0"/>
              <a:t> </a:t>
            </a:r>
            <a:r>
              <a:rPr lang="nl-NL" dirty="0" err="1"/>
              <a:t>Rheumatol</a:t>
            </a:r>
            <a:r>
              <a:rPr lang="nl-NL" dirty="0"/>
              <a:t>. 2014;10(12):728-39; 3. Wells AU, </a:t>
            </a:r>
            <a:r>
              <a:rPr lang="nl-NL" dirty="0" err="1"/>
              <a:t>Flaherty</a:t>
            </a:r>
            <a:r>
              <a:rPr lang="nl-NL" dirty="0"/>
              <a:t> KR, Brown KK, et al. </a:t>
            </a:r>
            <a:r>
              <a:rPr lang="nl-NL" dirty="0" err="1"/>
              <a:t>Nintedanib</a:t>
            </a:r>
            <a:r>
              <a:rPr lang="nl-NL" dirty="0"/>
              <a:t> in </a:t>
            </a:r>
            <a:r>
              <a:rPr lang="nl-NL" dirty="0" err="1"/>
              <a:t>patients</a:t>
            </a:r>
            <a:r>
              <a:rPr lang="nl-NL" dirty="0"/>
              <a:t> </a:t>
            </a:r>
            <a:r>
              <a:rPr lang="nl-NL" dirty="0" err="1"/>
              <a:t>with</a:t>
            </a:r>
            <a:r>
              <a:rPr lang="nl-NL" dirty="0"/>
              <a:t> </a:t>
            </a:r>
            <a:r>
              <a:rPr lang="nl-NL" dirty="0" err="1"/>
              <a:t>progressive</a:t>
            </a:r>
            <a:r>
              <a:rPr lang="nl-NL" dirty="0"/>
              <a:t>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a:t>
            </a:r>
            <a:r>
              <a:rPr lang="nl-NL" dirty="0" err="1"/>
              <a:t>subgroup</a:t>
            </a:r>
            <a:r>
              <a:rPr lang="nl-NL" dirty="0"/>
              <a:t> analyses </a:t>
            </a:r>
            <a:r>
              <a:rPr lang="nl-NL" dirty="0" err="1"/>
              <a:t>by</a:t>
            </a:r>
            <a:r>
              <a:rPr lang="nl-NL" dirty="0"/>
              <a:t> </a:t>
            </a:r>
            <a:r>
              <a:rPr lang="nl-NL" dirty="0" err="1"/>
              <a:t>interstitial</a:t>
            </a:r>
            <a:r>
              <a:rPr lang="nl-NL" dirty="0"/>
              <a:t> </a:t>
            </a:r>
            <a:r>
              <a:rPr lang="nl-NL" dirty="0" err="1"/>
              <a:t>lung</a:t>
            </a:r>
            <a:r>
              <a:rPr lang="nl-NL" dirty="0"/>
              <a:t> </a:t>
            </a:r>
            <a:r>
              <a:rPr lang="nl-NL" dirty="0" err="1"/>
              <a:t>disease</a:t>
            </a:r>
            <a:r>
              <a:rPr lang="nl-NL" dirty="0"/>
              <a:t> diagnosis in </a:t>
            </a:r>
            <a:r>
              <a:rPr lang="nl-NL" dirty="0" err="1"/>
              <a:t>the</a:t>
            </a:r>
            <a:r>
              <a:rPr lang="nl-NL" dirty="0"/>
              <a:t> INBUILD trial: a </a:t>
            </a:r>
            <a:r>
              <a:rPr lang="nl-NL" dirty="0" err="1"/>
              <a:t>randomised</a:t>
            </a:r>
            <a:r>
              <a:rPr lang="nl-NL" dirty="0"/>
              <a:t>, double-blind, placebo-</a:t>
            </a:r>
            <a:r>
              <a:rPr lang="nl-NL" dirty="0" err="1"/>
              <a:t>controlled</a:t>
            </a:r>
            <a:r>
              <a:rPr lang="nl-NL" dirty="0"/>
              <a:t>, parallel-</a:t>
            </a:r>
            <a:r>
              <a:rPr lang="nl-NL" dirty="0" err="1"/>
              <a:t>group</a:t>
            </a:r>
            <a:r>
              <a:rPr lang="nl-NL" dirty="0"/>
              <a:t> trial. Lancet </a:t>
            </a:r>
            <a:r>
              <a:rPr lang="nl-NL" dirty="0" err="1"/>
              <a:t>Respir</a:t>
            </a:r>
            <a:r>
              <a:rPr lang="nl-NL" dirty="0"/>
              <a:t> </a:t>
            </a:r>
            <a:r>
              <a:rPr lang="nl-NL" dirty="0" err="1"/>
              <a:t>Med</a:t>
            </a:r>
            <a:r>
              <a:rPr lang="nl-NL" dirty="0"/>
              <a:t>. 2020;8(5):453-60; 4. </a:t>
            </a:r>
            <a:r>
              <a:rPr lang="nl-NL" dirty="0" err="1"/>
              <a:t>Wongkarnjana</a:t>
            </a:r>
            <a:r>
              <a:rPr lang="nl-NL" dirty="0"/>
              <a:t> A, </a:t>
            </a:r>
            <a:r>
              <a:rPr lang="nl-NL" dirty="0" err="1"/>
              <a:t>Scallan</a:t>
            </a:r>
            <a:r>
              <a:rPr lang="nl-NL" dirty="0"/>
              <a:t> C, </a:t>
            </a:r>
            <a:r>
              <a:rPr lang="nl-NL" dirty="0" err="1"/>
              <a:t>Kolb</a:t>
            </a:r>
            <a:r>
              <a:rPr lang="nl-NL" dirty="0"/>
              <a:t> MRJ. </a:t>
            </a:r>
            <a:r>
              <a:rPr lang="nl-NL" dirty="0" err="1"/>
              <a:t>Progressive</a:t>
            </a:r>
            <a:r>
              <a:rPr lang="nl-NL" dirty="0"/>
              <a:t>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a:t>
            </a:r>
            <a:r>
              <a:rPr lang="nl-NL" dirty="0"/>
              <a:t>: </a:t>
            </a:r>
            <a:r>
              <a:rPr lang="nl-NL" dirty="0" err="1"/>
              <a:t>treatable</a:t>
            </a:r>
            <a:r>
              <a:rPr lang="nl-NL" dirty="0"/>
              <a:t> </a:t>
            </a:r>
            <a:r>
              <a:rPr lang="nl-NL" dirty="0" err="1"/>
              <a:t>traits</a:t>
            </a:r>
            <a:r>
              <a:rPr lang="nl-NL" dirty="0"/>
              <a:t> </a:t>
            </a:r>
            <a:r>
              <a:rPr lang="nl-NL" dirty="0" err="1"/>
              <a:t>and</a:t>
            </a:r>
            <a:r>
              <a:rPr lang="nl-NL" dirty="0"/>
              <a:t> </a:t>
            </a:r>
            <a:r>
              <a:rPr lang="nl-NL" dirty="0" err="1"/>
              <a:t>therapeutic</a:t>
            </a:r>
            <a:r>
              <a:rPr lang="nl-NL" dirty="0"/>
              <a:t> </a:t>
            </a:r>
            <a:r>
              <a:rPr lang="nl-NL" dirty="0" err="1"/>
              <a:t>strategies</a:t>
            </a:r>
            <a:r>
              <a:rPr lang="nl-NL" dirty="0"/>
              <a:t>. </a:t>
            </a:r>
            <a:r>
              <a:rPr lang="nl-NL" dirty="0" err="1"/>
              <a:t>Curr</a:t>
            </a:r>
            <a:r>
              <a:rPr lang="nl-NL" dirty="0"/>
              <a:t> </a:t>
            </a:r>
            <a:r>
              <a:rPr lang="nl-NL" dirty="0" err="1"/>
              <a:t>Opin</a:t>
            </a:r>
            <a:r>
              <a:rPr lang="nl-NL" dirty="0"/>
              <a:t> </a:t>
            </a:r>
            <a:r>
              <a:rPr lang="nl-NL" dirty="0" err="1"/>
              <a:t>Pulm</a:t>
            </a:r>
            <a:r>
              <a:rPr lang="nl-NL" dirty="0"/>
              <a:t> </a:t>
            </a:r>
            <a:r>
              <a:rPr lang="nl-NL" dirty="0" err="1"/>
              <a:t>Med</a:t>
            </a:r>
            <a:r>
              <a:rPr lang="nl-NL" dirty="0"/>
              <a:t>. 2020;26(5):436-42.</a:t>
            </a:r>
          </a:p>
        </p:txBody>
      </p:sp>
      <p:sp>
        <p:nvSpPr>
          <p:cNvPr id="5" name="Text Placeholder 4">
            <a:extLst>
              <a:ext uri="{FF2B5EF4-FFF2-40B4-BE49-F238E27FC236}">
                <a16:creationId xmlns:a16="http://schemas.microsoft.com/office/drawing/2014/main" id="{8AFDDCE7-D772-4642-AC2B-489AE0C2077B}"/>
              </a:ext>
            </a:extLst>
          </p:cNvPr>
          <p:cNvSpPr>
            <a:spLocks noGrp="1"/>
          </p:cNvSpPr>
          <p:nvPr>
            <p:ph type="body" sz="quarter" idx="17"/>
          </p:nvPr>
        </p:nvSpPr>
        <p:spPr/>
        <p:txBody>
          <a:bodyPr/>
          <a:lstStyle/>
          <a:p>
            <a:r>
              <a:rPr lang="nl-NL" dirty="0"/>
              <a:t>G3</a:t>
            </a:r>
          </a:p>
        </p:txBody>
      </p:sp>
      <p:sp>
        <p:nvSpPr>
          <p:cNvPr id="6" name="Text Placeholder 5">
            <a:extLst>
              <a:ext uri="{FF2B5EF4-FFF2-40B4-BE49-F238E27FC236}">
                <a16:creationId xmlns:a16="http://schemas.microsoft.com/office/drawing/2014/main" id="{750C4FAA-A753-4F55-82E1-C9D634106F8F}"/>
              </a:ext>
            </a:extLst>
          </p:cNvPr>
          <p:cNvSpPr>
            <a:spLocks noGrp="1"/>
          </p:cNvSpPr>
          <p:nvPr>
            <p:ph type="body" sz="quarter" idx="18"/>
          </p:nvPr>
        </p:nvSpPr>
        <p:spPr/>
        <p:txBody>
          <a:bodyPr/>
          <a:lstStyle/>
          <a:p>
            <a:r>
              <a:rPr lang="en-US" dirty="0"/>
              <a:t>The management of patients with fibrosing ILDs requires a multidisciplinary and individualized approach</a:t>
            </a:r>
            <a:r>
              <a:rPr lang="en-US" baseline="30000" dirty="0"/>
              <a:t>1</a:t>
            </a:r>
          </a:p>
        </p:txBody>
      </p:sp>
      <p:grpSp>
        <p:nvGrpSpPr>
          <p:cNvPr id="28" name="Group 27">
            <a:extLst>
              <a:ext uri="{FF2B5EF4-FFF2-40B4-BE49-F238E27FC236}">
                <a16:creationId xmlns:a16="http://schemas.microsoft.com/office/drawing/2014/main" id="{1D58EE02-4079-4C9F-BB7F-75E99427A71F}"/>
              </a:ext>
            </a:extLst>
          </p:cNvPr>
          <p:cNvGrpSpPr/>
          <p:nvPr/>
        </p:nvGrpSpPr>
        <p:grpSpPr>
          <a:xfrm>
            <a:off x="838201" y="1845386"/>
            <a:ext cx="10515600" cy="3289274"/>
            <a:chOff x="439712" y="2251239"/>
            <a:chExt cx="11780361" cy="3684891"/>
          </a:xfrm>
        </p:grpSpPr>
        <p:sp>
          <p:nvSpPr>
            <p:cNvPr id="7" name="Rectangle 6">
              <a:extLst>
                <a:ext uri="{FF2B5EF4-FFF2-40B4-BE49-F238E27FC236}">
                  <a16:creationId xmlns:a16="http://schemas.microsoft.com/office/drawing/2014/main" id="{0C2620F6-7B5B-4424-B7B2-AD8D2AD2291E}"/>
                </a:ext>
              </a:extLst>
            </p:cNvPr>
            <p:cNvSpPr/>
            <p:nvPr/>
          </p:nvSpPr>
          <p:spPr>
            <a:xfrm>
              <a:off x="593118" y="4691000"/>
              <a:ext cx="8685749" cy="429931"/>
            </a:xfrm>
            <a:prstGeom prst="rect">
              <a:avLst/>
            </a:prstGeom>
            <a:gradFill flip="none" rotWithShape="1">
              <a:gsLst>
                <a:gs pos="17000">
                  <a:schemeClr val="accent6"/>
                </a:gs>
                <a:gs pos="80000">
                  <a:schemeClr val="accent2"/>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BI Sans" pitchFamily="2" charset="0"/>
                  <a:ea typeface="+mn-ea"/>
                  <a:cs typeface="+mn-cs"/>
                </a:rPr>
                <a:t>CTD-ILD</a:t>
              </a:r>
            </a:p>
          </p:txBody>
        </p:sp>
        <p:sp>
          <p:nvSpPr>
            <p:cNvPr id="8" name="Rectangle 7">
              <a:extLst>
                <a:ext uri="{FF2B5EF4-FFF2-40B4-BE49-F238E27FC236}">
                  <a16:creationId xmlns:a16="http://schemas.microsoft.com/office/drawing/2014/main" id="{ACF71CC0-9E3D-45E1-BDF2-DE349E73258C}"/>
                </a:ext>
              </a:extLst>
            </p:cNvPr>
            <p:cNvSpPr/>
            <p:nvPr/>
          </p:nvSpPr>
          <p:spPr>
            <a:xfrm>
              <a:off x="593118" y="5263836"/>
              <a:ext cx="8685749" cy="429931"/>
            </a:xfrm>
            <a:prstGeom prst="rect">
              <a:avLst/>
            </a:prstGeom>
            <a:gradFill flip="none" rotWithShape="1">
              <a:gsLst>
                <a:gs pos="39000">
                  <a:schemeClr val="accent6"/>
                </a:gs>
                <a:gs pos="80000">
                  <a:schemeClr val="accent2"/>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BI Sans" pitchFamily="2" charset="0"/>
                  <a:ea typeface="+mn-ea"/>
                  <a:cs typeface="+mn-cs"/>
                </a:rPr>
                <a:t>HP</a:t>
              </a:r>
              <a:endParaRPr kumimoji="0" lang="en-GB" sz="1050" b="1"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9" name="Rectangle 8">
              <a:extLst>
                <a:ext uri="{FF2B5EF4-FFF2-40B4-BE49-F238E27FC236}">
                  <a16:creationId xmlns:a16="http://schemas.microsoft.com/office/drawing/2014/main" id="{28FDD3FE-5863-43E3-8826-9C495FC144A1}"/>
                </a:ext>
              </a:extLst>
            </p:cNvPr>
            <p:cNvSpPr/>
            <p:nvPr/>
          </p:nvSpPr>
          <p:spPr>
            <a:xfrm>
              <a:off x="593118" y="3255365"/>
              <a:ext cx="8685749" cy="429931"/>
            </a:xfrm>
            <a:prstGeom prst="rect">
              <a:avLst/>
            </a:prstGeom>
            <a:gradFill flip="none" rotWithShape="1">
              <a:gsLst>
                <a:gs pos="17000">
                  <a:schemeClr val="accent6"/>
                </a:gs>
                <a:gs pos="80000">
                  <a:schemeClr val="accent2"/>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1E55"/>
                </a:solidFill>
                <a:effectLst/>
                <a:uLnTx/>
                <a:uFillTx/>
                <a:latin typeface="BI Sans" pitchFamily="2" charset="0"/>
                <a:ea typeface="+mn-ea"/>
                <a:cs typeface="+mn-cs"/>
              </a:endParaRPr>
            </a:p>
          </p:txBody>
        </p:sp>
        <p:sp>
          <p:nvSpPr>
            <p:cNvPr id="10" name="Rectangle 9">
              <a:extLst>
                <a:ext uri="{FF2B5EF4-FFF2-40B4-BE49-F238E27FC236}">
                  <a16:creationId xmlns:a16="http://schemas.microsoft.com/office/drawing/2014/main" id="{8ABFC8A7-7B59-495C-A014-04651250047B}"/>
                </a:ext>
              </a:extLst>
            </p:cNvPr>
            <p:cNvSpPr/>
            <p:nvPr/>
          </p:nvSpPr>
          <p:spPr>
            <a:xfrm>
              <a:off x="586622" y="5263836"/>
              <a:ext cx="1090612" cy="429931"/>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1E55"/>
                </a:solidFill>
                <a:effectLst/>
                <a:uLnTx/>
                <a:uFillTx/>
                <a:latin typeface="BI Sans" pitchFamily="2" charset="0"/>
                <a:ea typeface="+mn-ea"/>
                <a:cs typeface="+mn-cs"/>
              </a:endParaRPr>
            </a:p>
          </p:txBody>
        </p:sp>
        <p:sp>
          <p:nvSpPr>
            <p:cNvPr id="11" name="Rectangle 10">
              <a:extLst>
                <a:ext uri="{FF2B5EF4-FFF2-40B4-BE49-F238E27FC236}">
                  <a16:creationId xmlns:a16="http://schemas.microsoft.com/office/drawing/2014/main" id="{CAD2E96D-55E5-4DB6-90A5-BA26DF9F0A3C}"/>
                </a:ext>
              </a:extLst>
            </p:cNvPr>
            <p:cNvSpPr/>
            <p:nvPr/>
          </p:nvSpPr>
          <p:spPr>
            <a:xfrm>
              <a:off x="586621" y="3255367"/>
              <a:ext cx="1600014" cy="43153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BI Sans" pitchFamily="2" charset="0"/>
                  <a:ea typeface="+mn-ea"/>
                  <a:cs typeface="+mn-cs"/>
                </a:rPr>
                <a:t>EXPOSURE</a:t>
              </a:r>
            </a:p>
          </p:txBody>
        </p:sp>
        <p:sp>
          <p:nvSpPr>
            <p:cNvPr id="12" name="TextBox 11">
              <a:extLst>
                <a:ext uri="{FF2B5EF4-FFF2-40B4-BE49-F238E27FC236}">
                  <a16:creationId xmlns:a16="http://schemas.microsoft.com/office/drawing/2014/main" id="{3C3B9F42-33D1-49B9-B870-D67806C4AE1A}"/>
                </a:ext>
              </a:extLst>
            </p:cNvPr>
            <p:cNvSpPr txBox="1"/>
            <p:nvPr/>
          </p:nvSpPr>
          <p:spPr>
            <a:xfrm>
              <a:off x="2264944" y="3337219"/>
              <a:ext cx="2276489" cy="287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BI Sans" pitchFamily="2" charset="0"/>
                  <a:ea typeface="+mn-ea"/>
                  <a:cs typeface="+mn-cs"/>
                </a:rPr>
                <a:t>INFLAMMATION</a:t>
              </a:r>
            </a:p>
          </p:txBody>
        </p:sp>
        <p:sp>
          <p:nvSpPr>
            <p:cNvPr id="13" name="TextBox 12">
              <a:extLst>
                <a:ext uri="{FF2B5EF4-FFF2-40B4-BE49-F238E27FC236}">
                  <a16:creationId xmlns:a16="http://schemas.microsoft.com/office/drawing/2014/main" id="{E64A0707-E1B0-4743-BD89-CC1784089004}"/>
                </a:ext>
              </a:extLst>
            </p:cNvPr>
            <p:cNvSpPr txBox="1"/>
            <p:nvPr/>
          </p:nvSpPr>
          <p:spPr>
            <a:xfrm>
              <a:off x="7303447" y="3329243"/>
              <a:ext cx="1961507" cy="287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BI Sans" pitchFamily="2" charset="0"/>
                  <a:ea typeface="+mn-ea"/>
                  <a:cs typeface="+mn-cs"/>
                </a:rPr>
                <a:t>FIBROSIS</a:t>
              </a:r>
            </a:p>
          </p:txBody>
        </p:sp>
        <p:sp>
          <p:nvSpPr>
            <p:cNvPr id="14" name="TextBox 13">
              <a:extLst>
                <a:ext uri="{FF2B5EF4-FFF2-40B4-BE49-F238E27FC236}">
                  <a16:creationId xmlns:a16="http://schemas.microsoft.com/office/drawing/2014/main" id="{BB0E1EC0-0F99-484F-AB95-5451C659DD31}"/>
                </a:ext>
              </a:extLst>
            </p:cNvPr>
            <p:cNvSpPr txBox="1"/>
            <p:nvPr/>
          </p:nvSpPr>
          <p:spPr>
            <a:xfrm>
              <a:off x="781959" y="2609813"/>
              <a:ext cx="1211772" cy="2930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1E55"/>
                  </a:solidFill>
                  <a:effectLst/>
                  <a:uLnTx/>
                  <a:uFillTx/>
                  <a:latin typeface="BI Sans" pitchFamily="2" charset="0"/>
                  <a:ea typeface="+mn-ea"/>
                  <a:cs typeface="+mn-cs"/>
                </a:rPr>
                <a:t>Identify/avoid</a:t>
              </a:r>
            </a:p>
          </p:txBody>
        </p:sp>
        <p:sp>
          <p:nvSpPr>
            <p:cNvPr id="15" name="Right Brace 14">
              <a:extLst>
                <a:ext uri="{FF2B5EF4-FFF2-40B4-BE49-F238E27FC236}">
                  <a16:creationId xmlns:a16="http://schemas.microsoft.com/office/drawing/2014/main" id="{57BBA27E-43C7-4D1F-AF65-DD505D91C494}"/>
                </a:ext>
              </a:extLst>
            </p:cNvPr>
            <p:cNvSpPr/>
            <p:nvPr/>
          </p:nvSpPr>
          <p:spPr>
            <a:xfrm rot="16200000">
              <a:off x="1249376" y="2239177"/>
              <a:ext cx="281000" cy="1593516"/>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2B333A"/>
                </a:solidFill>
                <a:effectLst/>
                <a:uLnTx/>
                <a:uFillTx/>
                <a:latin typeface="BI Sans" pitchFamily="2" charset="0"/>
                <a:ea typeface="+mn-ea"/>
                <a:cs typeface="+mn-cs"/>
              </a:endParaRPr>
            </a:p>
          </p:txBody>
        </p:sp>
        <p:sp>
          <p:nvSpPr>
            <p:cNvPr id="16" name="Right Brace 15">
              <a:extLst>
                <a:ext uri="{FF2B5EF4-FFF2-40B4-BE49-F238E27FC236}">
                  <a16:creationId xmlns:a16="http://schemas.microsoft.com/office/drawing/2014/main" id="{D7CF8795-D815-4C0A-80CF-761ADD8BA03A}"/>
                </a:ext>
              </a:extLst>
            </p:cNvPr>
            <p:cNvSpPr/>
            <p:nvPr/>
          </p:nvSpPr>
          <p:spPr>
            <a:xfrm rot="16200000">
              <a:off x="6971590" y="863204"/>
              <a:ext cx="256409" cy="432086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2B333A"/>
                </a:solidFill>
                <a:effectLst/>
                <a:uLnTx/>
                <a:uFillTx/>
                <a:latin typeface="BI Sans" pitchFamily="2" charset="0"/>
                <a:ea typeface="+mn-ea"/>
                <a:cs typeface="+mn-cs"/>
              </a:endParaRPr>
            </a:p>
          </p:txBody>
        </p:sp>
        <p:sp>
          <p:nvSpPr>
            <p:cNvPr id="17" name="TextBox 16">
              <a:extLst>
                <a:ext uri="{FF2B5EF4-FFF2-40B4-BE49-F238E27FC236}">
                  <a16:creationId xmlns:a16="http://schemas.microsoft.com/office/drawing/2014/main" id="{799F9089-8857-41BA-BDF7-DAA10F01D3D0}"/>
                </a:ext>
              </a:extLst>
            </p:cNvPr>
            <p:cNvSpPr txBox="1"/>
            <p:nvPr/>
          </p:nvSpPr>
          <p:spPr>
            <a:xfrm>
              <a:off x="6337144" y="2630612"/>
              <a:ext cx="1555656" cy="2930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1E55"/>
                  </a:solidFill>
                  <a:effectLst/>
                  <a:uLnTx/>
                  <a:uFillTx/>
                  <a:latin typeface="BI Sans" pitchFamily="2" charset="0"/>
                  <a:ea typeface="+mn-ea"/>
                  <a:cs typeface="+mn-cs"/>
                </a:rPr>
                <a:t>Manage fibrosis</a:t>
              </a:r>
            </a:p>
          </p:txBody>
        </p:sp>
        <p:sp>
          <p:nvSpPr>
            <p:cNvPr id="18" name="Right Brace 17">
              <a:extLst>
                <a:ext uri="{FF2B5EF4-FFF2-40B4-BE49-F238E27FC236}">
                  <a16:creationId xmlns:a16="http://schemas.microsoft.com/office/drawing/2014/main" id="{3E930C81-103D-4ABF-BFF1-C1444CACB8CA}"/>
                </a:ext>
              </a:extLst>
            </p:cNvPr>
            <p:cNvSpPr/>
            <p:nvPr/>
          </p:nvSpPr>
          <p:spPr>
            <a:xfrm rot="16200000">
              <a:off x="3784429" y="915173"/>
              <a:ext cx="281000" cy="3861332"/>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2B333A"/>
                </a:solidFill>
                <a:effectLst/>
                <a:uLnTx/>
                <a:uFillTx/>
                <a:latin typeface="BI Sans" pitchFamily="2" charset="0"/>
                <a:ea typeface="+mn-ea"/>
                <a:cs typeface="+mn-cs"/>
              </a:endParaRPr>
            </a:p>
          </p:txBody>
        </p:sp>
        <p:sp>
          <p:nvSpPr>
            <p:cNvPr id="19" name="TextBox 18">
              <a:extLst>
                <a:ext uri="{FF2B5EF4-FFF2-40B4-BE49-F238E27FC236}">
                  <a16:creationId xmlns:a16="http://schemas.microsoft.com/office/drawing/2014/main" id="{DB2C4C26-483F-428E-A59D-F92846CE61BA}"/>
                </a:ext>
              </a:extLst>
            </p:cNvPr>
            <p:cNvSpPr txBox="1"/>
            <p:nvPr/>
          </p:nvSpPr>
          <p:spPr>
            <a:xfrm>
              <a:off x="2955298" y="2407292"/>
              <a:ext cx="1949360" cy="2930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1E55"/>
                  </a:solidFill>
                  <a:effectLst/>
                  <a:uLnTx/>
                  <a:uFillTx/>
                  <a:latin typeface="BI Sans" pitchFamily="2" charset="0"/>
                  <a:ea typeface="+mn-ea"/>
                  <a:cs typeface="+mn-cs"/>
                </a:rPr>
                <a:t>Manage inflammation</a:t>
              </a:r>
            </a:p>
          </p:txBody>
        </p:sp>
        <p:cxnSp>
          <p:nvCxnSpPr>
            <p:cNvPr id="20" name="Straight Connector 19">
              <a:extLst>
                <a:ext uri="{FF2B5EF4-FFF2-40B4-BE49-F238E27FC236}">
                  <a16:creationId xmlns:a16="http://schemas.microsoft.com/office/drawing/2014/main" id="{D5B6C711-7F84-418A-871F-EF41D1528D37}"/>
                </a:ext>
              </a:extLst>
            </p:cNvPr>
            <p:cNvCxnSpPr>
              <a:cxnSpLocks/>
            </p:cNvCxnSpPr>
            <p:nvPr/>
          </p:nvCxnSpPr>
          <p:spPr>
            <a:xfrm>
              <a:off x="4819763" y="2845836"/>
              <a:ext cx="101233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1000E1-2E6E-4482-B679-20531503051A}"/>
                </a:ext>
              </a:extLst>
            </p:cNvPr>
            <p:cNvCxnSpPr>
              <a:cxnSpLocks/>
            </p:cNvCxnSpPr>
            <p:nvPr/>
          </p:nvCxnSpPr>
          <p:spPr>
            <a:xfrm>
              <a:off x="4819762" y="2849196"/>
              <a:ext cx="1012332" cy="0"/>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BE06C27-BD53-4A9E-B596-B474C8D9420D}"/>
                </a:ext>
              </a:extLst>
            </p:cNvPr>
            <p:cNvSpPr txBox="1"/>
            <p:nvPr/>
          </p:nvSpPr>
          <p:spPr>
            <a:xfrm>
              <a:off x="9246502" y="4639226"/>
              <a:ext cx="2934709" cy="517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mn-cs"/>
                </a:rPr>
                <a:t>Diagnosis enables management of non-ILD manifestations</a:t>
              </a:r>
              <a:r>
                <a:rPr kumimoji="0" lang="en-US" sz="1200" b="1" i="0" u="none" strike="noStrike" kern="1200" cap="none" spc="0" normalizeH="0" baseline="30000" noProof="0">
                  <a:ln>
                    <a:noFill/>
                  </a:ln>
                  <a:solidFill>
                    <a:srgbClr val="001E55"/>
                  </a:solidFill>
                  <a:effectLst/>
                  <a:uLnTx/>
                  <a:uFillTx/>
                  <a:latin typeface="BI Sans" pitchFamily="2" charset="0"/>
                  <a:ea typeface="+mn-ea"/>
                  <a:cs typeface="+mn-cs"/>
                </a:rPr>
                <a:t>3</a:t>
              </a:r>
              <a:endParaRPr kumimoji="0" lang="en-US" sz="1200" b="1" i="0" u="none" strike="noStrike" kern="1200" cap="none" spc="0" normalizeH="0" baseline="30000" noProof="0">
                <a:ln>
                  <a:noFill/>
                </a:ln>
                <a:solidFill>
                  <a:srgbClr val="002060"/>
                </a:solidFill>
                <a:effectLst/>
                <a:uLnTx/>
                <a:uFillTx/>
                <a:latin typeface="BI Sans" pitchFamily="2" charset="0"/>
                <a:ea typeface="+mn-ea"/>
                <a:cs typeface="+mn-cs"/>
              </a:endParaRPr>
            </a:p>
          </p:txBody>
        </p:sp>
        <p:sp>
          <p:nvSpPr>
            <p:cNvPr id="23" name="TextBox 22">
              <a:extLst>
                <a:ext uri="{FF2B5EF4-FFF2-40B4-BE49-F238E27FC236}">
                  <a16:creationId xmlns:a16="http://schemas.microsoft.com/office/drawing/2014/main" id="{95962E30-402C-4211-8BBE-990CE64C6440}"/>
                </a:ext>
              </a:extLst>
            </p:cNvPr>
            <p:cNvSpPr txBox="1"/>
            <p:nvPr/>
          </p:nvSpPr>
          <p:spPr>
            <a:xfrm>
              <a:off x="9246502" y="5212062"/>
              <a:ext cx="2934709" cy="7240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mn-cs"/>
                </a:rPr>
                <a:t>Diagnosis enables identification and removal of the suspected inciting antigen</a:t>
              </a:r>
              <a:r>
                <a:rPr kumimoji="0" lang="en-US" sz="1200" b="1" i="0" u="none" strike="noStrike" kern="1200" cap="none" spc="0" normalizeH="0" baseline="30000" noProof="0">
                  <a:ln>
                    <a:noFill/>
                  </a:ln>
                  <a:solidFill>
                    <a:srgbClr val="001E55"/>
                  </a:solidFill>
                  <a:effectLst/>
                  <a:uLnTx/>
                  <a:uFillTx/>
                  <a:latin typeface="BI Sans" pitchFamily="2" charset="0"/>
                  <a:ea typeface="+mn-ea"/>
                  <a:cs typeface="+mn-cs"/>
                </a:rPr>
                <a:t>3,4</a:t>
              </a:r>
              <a:endParaRPr kumimoji="0" lang="en-US" sz="1200" b="1" i="0" u="none" strike="noStrike" kern="1200" cap="none" spc="0" normalizeH="0" baseline="30000" noProof="0">
                <a:ln>
                  <a:noFill/>
                </a:ln>
                <a:solidFill>
                  <a:srgbClr val="002060"/>
                </a:solidFill>
                <a:effectLst/>
                <a:uLnTx/>
                <a:uFillTx/>
                <a:latin typeface="BI Sans" pitchFamily="2" charset="0"/>
                <a:ea typeface="+mn-ea"/>
                <a:cs typeface="+mn-cs"/>
              </a:endParaRPr>
            </a:p>
          </p:txBody>
        </p:sp>
        <p:sp>
          <p:nvSpPr>
            <p:cNvPr id="24" name="Rectangle 23">
              <a:extLst>
                <a:ext uri="{FF2B5EF4-FFF2-40B4-BE49-F238E27FC236}">
                  <a16:creationId xmlns:a16="http://schemas.microsoft.com/office/drawing/2014/main" id="{63CB4FE9-E42A-4CF2-996C-51E18C466084}"/>
                </a:ext>
              </a:extLst>
            </p:cNvPr>
            <p:cNvSpPr/>
            <p:nvPr/>
          </p:nvSpPr>
          <p:spPr>
            <a:xfrm>
              <a:off x="586620" y="4118164"/>
              <a:ext cx="8685749" cy="429931"/>
            </a:xfrm>
            <a:prstGeom prst="rect">
              <a:avLst/>
            </a:prstGeom>
            <a:gradFill flip="none" rotWithShape="1">
              <a:gsLst>
                <a:gs pos="0">
                  <a:schemeClr val="accent6"/>
                </a:gs>
                <a:gs pos="7000">
                  <a:schemeClr val="accent2"/>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BI Sans" pitchFamily="2" charset="0"/>
                  <a:ea typeface="+mn-ea"/>
                  <a:cs typeface="+mn-cs"/>
                </a:rPr>
                <a:t>IPF</a:t>
              </a:r>
              <a:endParaRPr kumimoji="0" lang="en-GB" sz="1050" b="1" i="0" u="none" strike="noStrike" kern="1200" cap="none" spc="0" normalizeH="0" baseline="0" noProof="0" dirty="0">
                <a:ln>
                  <a:noFill/>
                </a:ln>
                <a:solidFill>
                  <a:srgbClr val="FFFFFF"/>
                </a:solidFill>
                <a:effectLst/>
                <a:uLnTx/>
                <a:uFillTx/>
                <a:latin typeface="BI Sans" pitchFamily="2" charset="0"/>
                <a:ea typeface="+mn-ea"/>
                <a:cs typeface="+mn-cs"/>
              </a:endParaRPr>
            </a:p>
          </p:txBody>
        </p:sp>
        <p:sp>
          <p:nvSpPr>
            <p:cNvPr id="25" name="TextBox 24">
              <a:extLst>
                <a:ext uri="{FF2B5EF4-FFF2-40B4-BE49-F238E27FC236}">
                  <a16:creationId xmlns:a16="http://schemas.microsoft.com/office/drawing/2014/main" id="{78973C3B-CDED-41AC-B9DE-D9031B72E066}"/>
                </a:ext>
              </a:extLst>
            </p:cNvPr>
            <p:cNvSpPr txBox="1"/>
            <p:nvPr/>
          </p:nvSpPr>
          <p:spPr>
            <a:xfrm>
              <a:off x="439712" y="2251239"/>
              <a:ext cx="2934709" cy="310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mn-cs"/>
                </a:rPr>
                <a:t>Key</a:t>
              </a:r>
              <a:endParaRPr kumimoji="0" lang="en-US" sz="1200" b="1" i="0" u="none" strike="noStrike" kern="1200" cap="none" spc="0" normalizeH="0" baseline="30000" noProof="0">
                <a:ln>
                  <a:noFill/>
                </a:ln>
                <a:solidFill>
                  <a:srgbClr val="002060"/>
                </a:solidFill>
                <a:effectLst/>
                <a:uLnTx/>
                <a:uFillTx/>
                <a:latin typeface="BI Sans" pitchFamily="2" charset="0"/>
                <a:ea typeface="+mn-ea"/>
                <a:cs typeface="+mn-cs"/>
              </a:endParaRPr>
            </a:p>
          </p:txBody>
        </p:sp>
        <p:sp>
          <p:nvSpPr>
            <p:cNvPr id="26" name="TextBox 25">
              <a:extLst>
                <a:ext uri="{FF2B5EF4-FFF2-40B4-BE49-F238E27FC236}">
                  <a16:creationId xmlns:a16="http://schemas.microsoft.com/office/drawing/2014/main" id="{3ED46C72-4722-4229-9C62-B8054105C01B}"/>
                </a:ext>
              </a:extLst>
            </p:cNvPr>
            <p:cNvSpPr txBox="1"/>
            <p:nvPr/>
          </p:nvSpPr>
          <p:spPr>
            <a:xfrm>
              <a:off x="468476" y="3767089"/>
              <a:ext cx="5363617" cy="310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mn-cs"/>
                </a:rPr>
                <a:t>Exposure, inflammation and fibrosis profiles in fibrosing ILDs</a:t>
              </a:r>
              <a:endParaRPr kumimoji="0" lang="en-US" sz="1200" b="1" i="0" u="none" strike="noStrike" kern="1200" cap="none" spc="0" normalizeH="0" baseline="30000" noProof="0">
                <a:ln>
                  <a:noFill/>
                </a:ln>
                <a:solidFill>
                  <a:srgbClr val="002060"/>
                </a:solidFill>
                <a:effectLst/>
                <a:uLnTx/>
                <a:uFillTx/>
                <a:latin typeface="BI Sans" pitchFamily="2" charset="0"/>
                <a:ea typeface="+mn-ea"/>
                <a:cs typeface="+mn-cs"/>
              </a:endParaRPr>
            </a:p>
          </p:txBody>
        </p:sp>
        <p:sp>
          <p:nvSpPr>
            <p:cNvPr id="27" name="TextBox 26">
              <a:extLst>
                <a:ext uri="{FF2B5EF4-FFF2-40B4-BE49-F238E27FC236}">
                  <a16:creationId xmlns:a16="http://schemas.microsoft.com/office/drawing/2014/main" id="{C3485B67-E7F7-400F-B086-966874196B0D}"/>
                </a:ext>
              </a:extLst>
            </p:cNvPr>
            <p:cNvSpPr txBox="1"/>
            <p:nvPr/>
          </p:nvSpPr>
          <p:spPr>
            <a:xfrm>
              <a:off x="9285364" y="3197748"/>
              <a:ext cx="2934709" cy="517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mn-cs"/>
                </a:rPr>
                <a:t>Inflammation and fibrosis </a:t>
              </a:r>
              <a:br>
                <a:rPr kumimoji="0" lang="en-US" sz="1200" b="0" i="0" u="none" strike="noStrike" kern="1200" cap="none" spc="0" normalizeH="0" baseline="0" noProof="0">
                  <a:ln>
                    <a:noFill/>
                  </a:ln>
                  <a:solidFill>
                    <a:srgbClr val="001E55"/>
                  </a:solidFill>
                  <a:effectLst/>
                  <a:uLnTx/>
                  <a:uFillTx/>
                  <a:latin typeface="BI Sans" pitchFamily="2" charset="0"/>
                  <a:ea typeface="+mn-ea"/>
                  <a:cs typeface="+mn-cs"/>
                </a:rPr>
              </a:br>
              <a:r>
                <a:rPr kumimoji="0" lang="en-US" sz="1200" b="0" i="0" u="none" strike="noStrike" kern="1200" cap="none" spc="0" normalizeH="0" baseline="0" noProof="0">
                  <a:ln>
                    <a:noFill/>
                  </a:ln>
                  <a:solidFill>
                    <a:srgbClr val="001E55"/>
                  </a:solidFill>
                  <a:effectLst/>
                  <a:uLnTx/>
                  <a:uFillTx/>
                  <a:latin typeface="BI Sans" pitchFamily="2" charset="0"/>
                  <a:ea typeface="+mn-ea"/>
                  <a:cs typeface="+mn-cs"/>
                </a:rPr>
                <a:t>can also co-exist</a:t>
              </a:r>
              <a:r>
                <a:rPr kumimoji="0" lang="en-US" sz="1200" b="0" i="0" u="none" strike="noStrike" kern="1200" cap="none" spc="0" normalizeH="0" baseline="30000" noProof="0">
                  <a:ln>
                    <a:noFill/>
                  </a:ln>
                  <a:solidFill>
                    <a:srgbClr val="001E55"/>
                  </a:solidFill>
                  <a:effectLst/>
                  <a:uLnTx/>
                  <a:uFillTx/>
                  <a:latin typeface="BI Sans" pitchFamily="2" charset="0"/>
                  <a:ea typeface="+mn-ea"/>
                  <a:cs typeface="+mn-cs"/>
                </a:rPr>
                <a:t>2</a:t>
              </a:r>
              <a:endParaRPr kumimoji="0" lang="en-US" sz="1200" b="0" i="0" u="none" strike="noStrike" kern="1200" cap="none" spc="0" normalizeH="0" baseline="30000" noProof="0">
                <a:ln>
                  <a:noFill/>
                </a:ln>
                <a:solidFill>
                  <a:srgbClr val="002060"/>
                </a:solidFill>
                <a:effectLst/>
                <a:uLnTx/>
                <a:uFillTx/>
                <a:latin typeface="BI Sans" pitchFamily="2" charset="0"/>
                <a:ea typeface="+mn-ea"/>
                <a:cs typeface="+mn-cs"/>
              </a:endParaRPr>
            </a:p>
          </p:txBody>
        </p:sp>
      </p:grpSp>
      <p:sp>
        <p:nvSpPr>
          <p:cNvPr id="29" name="Rectangle 2">
            <a:extLst>
              <a:ext uri="{FF2B5EF4-FFF2-40B4-BE49-F238E27FC236}">
                <a16:creationId xmlns:a16="http://schemas.microsoft.com/office/drawing/2014/main" id="{3ABACD24-09C4-443A-8CE5-014F926A51D7}"/>
              </a:ext>
            </a:extLst>
          </p:cNvPr>
          <p:cNvSpPr/>
          <p:nvPr/>
        </p:nvSpPr>
        <p:spPr>
          <a:xfrm>
            <a:off x="10986603" y="244029"/>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30" name="Rectangle 2">
            <a:extLst>
              <a:ext uri="{FF2B5EF4-FFF2-40B4-BE49-F238E27FC236}">
                <a16:creationId xmlns:a16="http://schemas.microsoft.com/office/drawing/2014/main" id="{C71615B4-2910-4705-AA8B-4BA4EEB2411D}"/>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BI Sans" pitchFamily="2" charset="0"/>
                <a:ea typeface="+mn-ea"/>
                <a:cs typeface="+mn-cs"/>
              </a:rPr>
              <a:t>ILD</a:t>
            </a:r>
            <a:endParaRPr kumimoji="0" lang="en-NL" sz="1400" b="0" i="0" u="none" strike="noStrike" kern="1200" cap="none" spc="0" normalizeH="0" baseline="0" noProof="0">
              <a:ln>
                <a:noFill/>
              </a:ln>
              <a:solidFill>
                <a:srgbClr val="000000"/>
              </a:solidFill>
              <a:effectLst/>
              <a:uLnTx/>
              <a:uFillTx/>
              <a:latin typeface="BI Sans" pitchFamily="2" charset="0"/>
              <a:ea typeface="+mn-ea"/>
              <a:cs typeface="+mn-cs"/>
            </a:endParaRPr>
          </a:p>
        </p:txBody>
      </p:sp>
      <p:pic>
        <p:nvPicPr>
          <p:cNvPr id="31" name="Picture 30">
            <a:extLst>
              <a:ext uri="{FF2B5EF4-FFF2-40B4-BE49-F238E27FC236}">
                <a16:creationId xmlns:a16="http://schemas.microsoft.com/office/drawing/2014/main" id="{F6136AD9-4F33-ED0F-FFAD-D1815C48E8C2}"/>
              </a:ext>
            </a:extLst>
          </p:cNvPr>
          <p:cNvPicPr>
            <a:picLocks noChangeAspect="1"/>
          </p:cNvPicPr>
          <p:nvPr/>
        </p:nvPicPr>
        <p:blipFill>
          <a:blip r:embed="rId2"/>
          <a:stretch>
            <a:fillRect/>
          </a:stretch>
        </p:blipFill>
        <p:spPr>
          <a:xfrm>
            <a:off x="10758380" y="6300270"/>
            <a:ext cx="1493649" cy="231668"/>
          </a:xfrm>
          <a:prstGeom prst="rect">
            <a:avLst/>
          </a:prstGeom>
        </p:spPr>
      </p:pic>
    </p:spTree>
    <p:extLst>
      <p:ext uri="{BB962C8B-B14F-4D97-AF65-F5344CB8AC3E}">
        <p14:creationId xmlns:p14="http://schemas.microsoft.com/office/powerpoint/2010/main" val="1103372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Rechte verbindingslijn 40">
            <a:extLst>
              <a:ext uri="{FF2B5EF4-FFF2-40B4-BE49-F238E27FC236}">
                <a16:creationId xmlns:a16="http://schemas.microsoft.com/office/drawing/2014/main" id="{962A8F98-2A3B-49B5-B1C5-749A502D1E6D}"/>
              </a:ext>
            </a:extLst>
          </p:cNvPr>
          <p:cNvCxnSpPr>
            <a:cxnSpLocks/>
          </p:cNvCxnSpPr>
          <p:nvPr/>
        </p:nvCxnSpPr>
        <p:spPr>
          <a:xfrm>
            <a:off x="3710763" y="1978569"/>
            <a:ext cx="504883"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C00E82A9-72A9-400C-81A0-C9ACCF3727BE}"/>
              </a:ext>
            </a:extLst>
          </p:cNvPr>
          <p:cNvCxnSpPr>
            <a:cxnSpLocks/>
          </p:cNvCxnSpPr>
          <p:nvPr/>
        </p:nvCxnSpPr>
        <p:spPr>
          <a:xfrm>
            <a:off x="3710763" y="3292080"/>
            <a:ext cx="504883"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E80B9F9B-0D56-471D-9CE0-808DC21FB6B8}"/>
              </a:ext>
            </a:extLst>
          </p:cNvPr>
          <p:cNvCxnSpPr>
            <a:cxnSpLocks/>
          </p:cNvCxnSpPr>
          <p:nvPr/>
        </p:nvCxnSpPr>
        <p:spPr>
          <a:xfrm>
            <a:off x="3710763" y="4599885"/>
            <a:ext cx="504883"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12C5B77E-D7C1-43D7-8787-248B357A9DE3}"/>
              </a:ext>
            </a:extLst>
          </p:cNvPr>
          <p:cNvCxnSpPr>
            <a:cxnSpLocks/>
          </p:cNvCxnSpPr>
          <p:nvPr/>
        </p:nvCxnSpPr>
        <p:spPr>
          <a:xfrm>
            <a:off x="7022807" y="2453171"/>
            <a:ext cx="504883"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7EB5117D-AEE8-43D0-8E81-36E62B75C249}"/>
              </a:ext>
            </a:extLst>
          </p:cNvPr>
          <p:cNvCxnSpPr>
            <a:cxnSpLocks/>
          </p:cNvCxnSpPr>
          <p:nvPr/>
        </p:nvCxnSpPr>
        <p:spPr>
          <a:xfrm>
            <a:off x="7022807" y="3745416"/>
            <a:ext cx="504883" cy="0"/>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Rechthoek: afgeronde hoeken 14">
            <a:extLst>
              <a:ext uri="{FF2B5EF4-FFF2-40B4-BE49-F238E27FC236}">
                <a16:creationId xmlns:a16="http://schemas.microsoft.com/office/drawing/2014/main" id="{2A84B734-0F96-486C-8904-B2191B4CA6BC}"/>
              </a:ext>
            </a:extLst>
          </p:cNvPr>
          <p:cNvSpPr/>
          <p:nvPr/>
        </p:nvSpPr>
        <p:spPr>
          <a:xfrm>
            <a:off x="838200" y="2824138"/>
            <a:ext cx="2872563" cy="933982"/>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33387" rtl="0" eaLnBrk="1" fontAlgn="auto"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mn-cs"/>
              </a:rPr>
              <a:t>Cryobiopsy</a:t>
            </a:r>
            <a:r>
              <a:rPr kumimoji="0" lang="en-US" sz="1400" b="1" i="0" u="none" strike="noStrike" kern="1200" cap="none" spc="0" normalizeH="0" baseline="30000" noProof="0" dirty="0">
                <a:ln>
                  <a:noFill/>
                </a:ln>
                <a:solidFill>
                  <a:srgbClr val="001E55"/>
                </a:solidFill>
                <a:effectLst/>
                <a:uLnTx/>
                <a:uFillTx/>
                <a:latin typeface="BI Sans" pitchFamily="2" charset="0"/>
                <a:ea typeface="+mn-ea"/>
                <a:cs typeface="+mn-cs"/>
              </a:rPr>
              <a:t>3,4</a:t>
            </a:r>
          </a:p>
        </p:txBody>
      </p:sp>
      <p:sp>
        <p:nvSpPr>
          <p:cNvPr id="29" name="Rechthoek: afgeronde hoeken 14">
            <a:extLst>
              <a:ext uri="{FF2B5EF4-FFF2-40B4-BE49-F238E27FC236}">
                <a16:creationId xmlns:a16="http://schemas.microsoft.com/office/drawing/2014/main" id="{12A1E0F4-B9F0-46C6-8075-5CA24DA874B4}"/>
              </a:ext>
            </a:extLst>
          </p:cNvPr>
          <p:cNvSpPr/>
          <p:nvPr/>
        </p:nvSpPr>
        <p:spPr>
          <a:xfrm>
            <a:off x="838200" y="1529514"/>
            <a:ext cx="2872563" cy="933982"/>
          </a:xfrm>
          <a:prstGeom prst="roundRect">
            <a:avLst>
              <a:gd name="adj" fmla="val 7067"/>
            </a:avLst>
          </a:prstGeom>
          <a:blipFill>
            <a:blip r:embed="rId3"/>
            <a:stretch>
              <a:fillRect l="-256286" t="-207573" r="-171510" b="-426709"/>
            </a:stretch>
          </a:blip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829713" rtl="0" eaLnBrk="1" fontAlgn="auto"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mn-cs"/>
              </a:rPr>
              <a:t>Clinical evaluation</a:t>
            </a:r>
            <a:br>
              <a:rPr kumimoji="0" lang="en-US" sz="1400" b="1" i="0" u="none" strike="noStrike" kern="1200" cap="none" spc="0" normalizeH="0" baseline="0" noProof="0" dirty="0">
                <a:ln>
                  <a:noFill/>
                </a:ln>
                <a:solidFill>
                  <a:srgbClr val="001E55"/>
                </a:solidFill>
                <a:effectLst/>
                <a:uLnTx/>
                <a:uFillTx/>
                <a:latin typeface="BI Sans" pitchFamily="2" charset="0"/>
                <a:ea typeface="+mn-ea"/>
                <a:cs typeface="+mn-cs"/>
              </a:rPr>
            </a:b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mn-cs"/>
              </a:rPr>
              <a:t>and history</a:t>
            </a:r>
            <a:r>
              <a:rPr kumimoji="0" lang="en-US" sz="1400" b="1" i="0" u="none" strike="noStrike" kern="1200" cap="none" spc="0" normalizeH="0" baseline="30000" noProof="0" dirty="0">
                <a:ln>
                  <a:noFill/>
                </a:ln>
                <a:solidFill>
                  <a:srgbClr val="001E55"/>
                </a:solidFill>
                <a:effectLst/>
                <a:uLnTx/>
                <a:uFillTx/>
                <a:latin typeface="BI Sans" pitchFamily="2" charset="0"/>
                <a:ea typeface="+mn-ea"/>
                <a:cs typeface="+mn-cs"/>
              </a:rPr>
              <a:t>2–6</a:t>
            </a:r>
          </a:p>
        </p:txBody>
      </p:sp>
      <p:sp>
        <p:nvSpPr>
          <p:cNvPr id="30" name="Rechthoek: afgeronde hoeken 14">
            <a:extLst>
              <a:ext uri="{FF2B5EF4-FFF2-40B4-BE49-F238E27FC236}">
                <a16:creationId xmlns:a16="http://schemas.microsoft.com/office/drawing/2014/main" id="{3472180C-CEA0-420F-93F5-2B7499F9B989}"/>
              </a:ext>
            </a:extLst>
          </p:cNvPr>
          <p:cNvSpPr/>
          <p:nvPr/>
        </p:nvSpPr>
        <p:spPr>
          <a:xfrm>
            <a:off x="7527691" y="3286335"/>
            <a:ext cx="2872562" cy="933982"/>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33387" rtl="0" eaLnBrk="1" fontAlgn="auto"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mn-cs"/>
              </a:rPr>
              <a:t>BAL</a:t>
            </a:r>
            <a:r>
              <a:rPr kumimoji="0" lang="en-US" sz="1400" b="1" i="0" u="none" strike="noStrike" kern="1200" cap="none" spc="0" normalizeH="0" baseline="30000" noProof="0" dirty="0">
                <a:ln>
                  <a:noFill/>
                </a:ln>
                <a:solidFill>
                  <a:srgbClr val="001E55"/>
                </a:solidFill>
                <a:effectLst/>
                <a:uLnTx/>
                <a:uFillTx/>
                <a:latin typeface="BI Sans" pitchFamily="2" charset="0"/>
                <a:ea typeface="+mn-ea"/>
                <a:cs typeface="+mn-cs"/>
              </a:rPr>
              <a:t>2–5,8</a:t>
            </a:r>
          </a:p>
        </p:txBody>
      </p:sp>
      <p:sp>
        <p:nvSpPr>
          <p:cNvPr id="31" name="Rechthoek: afgeronde hoeken 14">
            <a:extLst>
              <a:ext uri="{FF2B5EF4-FFF2-40B4-BE49-F238E27FC236}">
                <a16:creationId xmlns:a16="http://schemas.microsoft.com/office/drawing/2014/main" id="{2D1FACB7-7CF8-4FBB-B353-41055F0C0AC0}"/>
              </a:ext>
            </a:extLst>
          </p:cNvPr>
          <p:cNvSpPr/>
          <p:nvPr/>
        </p:nvSpPr>
        <p:spPr>
          <a:xfrm>
            <a:off x="7527690" y="1986945"/>
            <a:ext cx="2872563" cy="933982"/>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33387" rtl="0" eaLnBrk="1" fontAlgn="auto"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mn-cs"/>
              </a:rPr>
              <a:t>HRCT</a:t>
            </a:r>
            <a:r>
              <a:rPr kumimoji="0" lang="en-US" sz="1400" b="1" i="0" u="none" strike="noStrike" kern="1200" cap="none" spc="0" normalizeH="0" baseline="30000" noProof="0" dirty="0">
                <a:ln>
                  <a:noFill/>
                </a:ln>
                <a:solidFill>
                  <a:srgbClr val="001E55"/>
                </a:solidFill>
                <a:effectLst/>
                <a:uLnTx/>
                <a:uFillTx/>
                <a:latin typeface="BI Sans" pitchFamily="2" charset="0"/>
                <a:ea typeface="+mn-ea"/>
                <a:cs typeface="+mn-cs"/>
              </a:rPr>
              <a:t>2,3,5</a:t>
            </a:r>
          </a:p>
        </p:txBody>
      </p:sp>
      <p:sp>
        <p:nvSpPr>
          <p:cNvPr id="32" name="Rechthoek: afgeronde hoeken 14">
            <a:extLst>
              <a:ext uri="{FF2B5EF4-FFF2-40B4-BE49-F238E27FC236}">
                <a16:creationId xmlns:a16="http://schemas.microsoft.com/office/drawing/2014/main" id="{599882B8-D36C-4E59-A745-2DC4BE495694}"/>
              </a:ext>
            </a:extLst>
          </p:cNvPr>
          <p:cNvSpPr/>
          <p:nvPr/>
        </p:nvSpPr>
        <p:spPr>
          <a:xfrm>
            <a:off x="841419" y="4129872"/>
            <a:ext cx="2872562" cy="933982"/>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33387" rtl="0" eaLnBrk="1" fontAlgn="auto"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BI Sans" pitchFamily="2" charset="0"/>
                <a:ea typeface="+mn-ea"/>
                <a:cs typeface="+mn-cs"/>
              </a:rPr>
              <a:t>Surgical lung biopsy</a:t>
            </a:r>
            <a:r>
              <a:rPr kumimoji="0" lang="en-US" sz="1400" b="1" i="0" u="none" strike="noStrike" kern="1200" cap="none" spc="0" normalizeH="0" baseline="30000" noProof="0" dirty="0">
                <a:ln>
                  <a:noFill/>
                </a:ln>
                <a:solidFill>
                  <a:srgbClr val="001E55"/>
                </a:solidFill>
                <a:effectLst/>
                <a:uLnTx/>
                <a:uFillTx/>
                <a:latin typeface="BI Sans" pitchFamily="2" charset="0"/>
                <a:ea typeface="+mn-ea"/>
                <a:cs typeface="+mn-cs"/>
              </a:rPr>
              <a:t>2–5</a:t>
            </a:r>
          </a:p>
        </p:txBody>
      </p:sp>
      <p:sp>
        <p:nvSpPr>
          <p:cNvPr id="34" name="Ovaal 33">
            <a:extLst>
              <a:ext uri="{FF2B5EF4-FFF2-40B4-BE49-F238E27FC236}">
                <a16:creationId xmlns:a16="http://schemas.microsoft.com/office/drawing/2014/main" id="{451A217E-2470-4D18-87FB-C2F5508CB6B2}"/>
              </a:ext>
            </a:extLst>
          </p:cNvPr>
          <p:cNvSpPr/>
          <p:nvPr/>
        </p:nvSpPr>
        <p:spPr>
          <a:xfrm>
            <a:off x="3580609" y="1870029"/>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35" name="Ovaal 34">
            <a:extLst>
              <a:ext uri="{FF2B5EF4-FFF2-40B4-BE49-F238E27FC236}">
                <a16:creationId xmlns:a16="http://schemas.microsoft.com/office/drawing/2014/main" id="{D3DB1EF8-024D-4749-947D-AE255035B709}"/>
              </a:ext>
            </a:extLst>
          </p:cNvPr>
          <p:cNvSpPr/>
          <p:nvPr/>
        </p:nvSpPr>
        <p:spPr>
          <a:xfrm>
            <a:off x="3568739" y="3165129"/>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36" name="Ovaal 35">
            <a:extLst>
              <a:ext uri="{FF2B5EF4-FFF2-40B4-BE49-F238E27FC236}">
                <a16:creationId xmlns:a16="http://schemas.microsoft.com/office/drawing/2014/main" id="{46BC3D13-66C4-46BB-84AF-DC6326E9AA38}"/>
              </a:ext>
            </a:extLst>
          </p:cNvPr>
          <p:cNvSpPr/>
          <p:nvPr/>
        </p:nvSpPr>
        <p:spPr>
          <a:xfrm>
            <a:off x="3559540" y="4481496"/>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37" name="Ovaal 36">
            <a:extLst>
              <a:ext uri="{FF2B5EF4-FFF2-40B4-BE49-F238E27FC236}">
                <a16:creationId xmlns:a16="http://schemas.microsoft.com/office/drawing/2014/main" id="{24791BA5-A7ED-4012-81D9-D7EDB1D554A6}"/>
              </a:ext>
            </a:extLst>
          </p:cNvPr>
          <p:cNvSpPr/>
          <p:nvPr/>
        </p:nvSpPr>
        <p:spPr>
          <a:xfrm>
            <a:off x="7401975" y="2327936"/>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38" name="Ovaal 37">
            <a:extLst>
              <a:ext uri="{FF2B5EF4-FFF2-40B4-BE49-F238E27FC236}">
                <a16:creationId xmlns:a16="http://schemas.microsoft.com/office/drawing/2014/main" id="{27CD0966-D8F6-4C1D-A3D4-2F1EF0D5D6BC}"/>
              </a:ext>
            </a:extLst>
          </p:cNvPr>
          <p:cNvSpPr/>
          <p:nvPr/>
        </p:nvSpPr>
        <p:spPr>
          <a:xfrm>
            <a:off x="7422409" y="3606060"/>
            <a:ext cx="252000" cy="25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nvGrpSpPr>
          <p:cNvPr id="74" name="Groep 73">
            <a:extLst>
              <a:ext uri="{FF2B5EF4-FFF2-40B4-BE49-F238E27FC236}">
                <a16:creationId xmlns:a16="http://schemas.microsoft.com/office/drawing/2014/main" id="{DF8BF1E8-B1B0-43D5-96FD-71FA2C63215A}"/>
              </a:ext>
            </a:extLst>
          </p:cNvPr>
          <p:cNvGrpSpPr/>
          <p:nvPr/>
        </p:nvGrpSpPr>
        <p:grpSpPr>
          <a:xfrm>
            <a:off x="848833" y="1512239"/>
            <a:ext cx="6165482" cy="3529790"/>
            <a:chOff x="848833" y="1304419"/>
            <a:chExt cx="6165482" cy="3529790"/>
          </a:xfrm>
        </p:grpSpPr>
        <p:grpSp>
          <p:nvGrpSpPr>
            <p:cNvPr id="51" name="Groep 50">
              <a:extLst>
                <a:ext uri="{FF2B5EF4-FFF2-40B4-BE49-F238E27FC236}">
                  <a16:creationId xmlns:a16="http://schemas.microsoft.com/office/drawing/2014/main" id="{FF8556A1-93E9-4EE6-BF8B-CD54AC9871C1}"/>
                </a:ext>
              </a:extLst>
            </p:cNvPr>
            <p:cNvGrpSpPr/>
            <p:nvPr/>
          </p:nvGrpSpPr>
          <p:grpSpPr>
            <a:xfrm>
              <a:off x="848833" y="1315096"/>
              <a:ext cx="3011775" cy="933982"/>
              <a:chOff x="850355" y="1303758"/>
              <a:chExt cx="3011775" cy="933982"/>
            </a:xfrm>
          </p:grpSpPr>
          <p:sp>
            <p:nvSpPr>
              <p:cNvPr id="49" name="Rechthoek: afgeronde hoeken 14">
                <a:extLst>
                  <a:ext uri="{FF2B5EF4-FFF2-40B4-BE49-F238E27FC236}">
                    <a16:creationId xmlns:a16="http://schemas.microsoft.com/office/drawing/2014/main" id="{E916B637-760A-4BA7-A29D-27CE74B81677}"/>
                  </a:ext>
                </a:extLst>
              </p:cNvPr>
              <p:cNvSpPr/>
              <p:nvPr/>
            </p:nvSpPr>
            <p:spPr>
              <a:xfrm>
                <a:off x="850355" y="1303758"/>
                <a:ext cx="2872563" cy="933982"/>
              </a:xfrm>
              <a:prstGeom prst="roundRect">
                <a:avLst>
                  <a:gd name="adj" fmla="val 7067"/>
                </a:avLst>
              </a:prstGeom>
              <a:noFill/>
              <a:ln w="28575">
                <a:solidFill>
                  <a:srgbClr val="F2650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829713" rtl="0" eaLnBrk="1" fontAlgn="auto" latinLnBrk="0" hangingPunct="1">
                  <a:lnSpc>
                    <a:spcPct val="100000"/>
                  </a:lnSpc>
                  <a:spcBef>
                    <a:spcPct val="0"/>
                  </a:spcBef>
                  <a:spcAft>
                    <a:spcPts val="400"/>
                  </a:spcAft>
                  <a:buClrTx/>
                  <a:buSzTx/>
                  <a:buFontTx/>
                  <a:buNone/>
                  <a:tabLst/>
                  <a:defRPr/>
                </a:pPr>
                <a:endParaRPr kumimoji="0" lang="en-US" sz="1600" b="1" i="0" u="none" strike="noStrike" kern="1200" cap="none" spc="0" normalizeH="0" baseline="30000" noProof="0">
                  <a:ln>
                    <a:noFill/>
                  </a:ln>
                  <a:solidFill>
                    <a:srgbClr val="001E55"/>
                  </a:solidFill>
                  <a:effectLst/>
                  <a:uLnTx/>
                  <a:uFillTx/>
                  <a:latin typeface="Calibri" panose="020F0502020204030204"/>
                  <a:ea typeface="+mn-ea"/>
                  <a:cs typeface="+mn-cs"/>
                </a:endParaRPr>
              </a:p>
            </p:txBody>
          </p:sp>
          <p:sp>
            <p:nvSpPr>
              <p:cNvPr id="48" name="Ovaal 47">
                <a:extLst>
                  <a:ext uri="{FF2B5EF4-FFF2-40B4-BE49-F238E27FC236}">
                    <a16:creationId xmlns:a16="http://schemas.microsoft.com/office/drawing/2014/main" id="{62B1659E-6E3D-45CB-9D42-637BDDC234D6}"/>
                  </a:ext>
                </a:extLst>
              </p:cNvPr>
              <p:cNvSpPr/>
              <p:nvPr/>
            </p:nvSpPr>
            <p:spPr>
              <a:xfrm>
                <a:off x="3538130" y="1610943"/>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sp>
          <p:nvSpPr>
            <p:cNvPr id="73" name="Freeform 8">
              <a:extLst>
                <a:ext uri="{FF2B5EF4-FFF2-40B4-BE49-F238E27FC236}">
                  <a16:creationId xmlns:a16="http://schemas.microsoft.com/office/drawing/2014/main" id="{6915D8B6-92EF-49BE-B1C1-CBC421C9D4CF}"/>
                </a:ext>
              </a:extLst>
            </p:cNvPr>
            <p:cNvSpPr/>
            <p:nvPr/>
          </p:nvSpPr>
          <p:spPr>
            <a:xfrm>
              <a:off x="4207154" y="1304419"/>
              <a:ext cx="2807161" cy="3529790"/>
            </a:xfrm>
            <a:prstGeom prst="roundRect">
              <a:avLst>
                <a:gd name="adj" fmla="val 4142"/>
              </a:avLst>
            </a:prstGeom>
            <a:solidFill>
              <a:schemeClr val="accent2"/>
            </a:solidFill>
            <a:ln>
              <a:solidFill>
                <a:schemeClr val="accent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000" tIns="368443" rIns="0" bIns="368443" numCol="1" spcCol="1270" anchor="ctr" anchorCtr="0">
              <a:noAutofit/>
            </a:bodyPr>
            <a:lstStyle/>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Symptoms  </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Clinical course</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Chest auscultation</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Risk factors (including family history and environmental exposures) </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Serologies (auto-antibodies)</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Chest X-ray </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Pulmonary function tests </a:t>
              </a:r>
              <a:b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(e.g. FVC, DL</a:t>
              </a:r>
              <a:r>
                <a:rPr kumimoji="0" lang="en-US" sz="1400" b="0" i="0" u="none" strike="noStrike" kern="1200" cap="none" spc="0" normalizeH="0" baseline="-25000" noProof="0" dirty="0">
                  <a:ln>
                    <a:noFill/>
                  </a:ln>
                  <a:solidFill>
                    <a:srgbClr val="FFFFFF"/>
                  </a:solidFill>
                  <a:effectLst/>
                  <a:uLnTx/>
                  <a:uFillTx/>
                  <a:latin typeface="Calibri" panose="020F0502020204030204"/>
                  <a:ea typeface="+mn-ea"/>
                  <a:cs typeface="+mn-cs"/>
                </a:rPr>
                <a:t>CO</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grpSp>
      <p:grpSp>
        <p:nvGrpSpPr>
          <p:cNvPr id="76" name="Groep 75">
            <a:extLst>
              <a:ext uri="{FF2B5EF4-FFF2-40B4-BE49-F238E27FC236}">
                <a16:creationId xmlns:a16="http://schemas.microsoft.com/office/drawing/2014/main" id="{F527D042-E562-47C1-8416-5DE7BC6D41CE}"/>
              </a:ext>
            </a:extLst>
          </p:cNvPr>
          <p:cNvGrpSpPr/>
          <p:nvPr/>
        </p:nvGrpSpPr>
        <p:grpSpPr>
          <a:xfrm>
            <a:off x="840937" y="1526681"/>
            <a:ext cx="6177231" cy="3529790"/>
            <a:chOff x="840937" y="1329494"/>
            <a:chExt cx="6177231" cy="3529790"/>
          </a:xfrm>
        </p:grpSpPr>
        <p:grpSp>
          <p:nvGrpSpPr>
            <p:cNvPr id="57" name="Groep 56">
              <a:extLst>
                <a:ext uri="{FF2B5EF4-FFF2-40B4-BE49-F238E27FC236}">
                  <a16:creationId xmlns:a16="http://schemas.microsoft.com/office/drawing/2014/main" id="{B2C91192-8C9F-4CAC-BB69-AC7BCEF517D9}"/>
                </a:ext>
              </a:extLst>
            </p:cNvPr>
            <p:cNvGrpSpPr/>
            <p:nvPr/>
          </p:nvGrpSpPr>
          <p:grpSpPr>
            <a:xfrm>
              <a:off x="840937" y="2624880"/>
              <a:ext cx="3011775" cy="933982"/>
              <a:chOff x="850355" y="1303758"/>
              <a:chExt cx="3011775" cy="933982"/>
            </a:xfrm>
          </p:grpSpPr>
          <p:sp>
            <p:nvSpPr>
              <p:cNvPr id="58" name="Rechthoek: afgeronde hoeken 14">
                <a:extLst>
                  <a:ext uri="{FF2B5EF4-FFF2-40B4-BE49-F238E27FC236}">
                    <a16:creationId xmlns:a16="http://schemas.microsoft.com/office/drawing/2014/main" id="{6EA2CF2F-2D08-471E-A2C1-7E5A844FF923}"/>
                  </a:ext>
                </a:extLst>
              </p:cNvPr>
              <p:cNvSpPr/>
              <p:nvPr/>
            </p:nvSpPr>
            <p:spPr>
              <a:xfrm>
                <a:off x="850355" y="1303758"/>
                <a:ext cx="2872563" cy="933982"/>
              </a:xfrm>
              <a:prstGeom prst="roundRect">
                <a:avLst>
                  <a:gd name="adj" fmla="val 7067"/>
                </a:avLst>
              </a:prstGeom>
              <a:noFill/>
              <a:ln w="28575">
                <a:solidFill>
                  <a:srgbClr val="F2650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829713" rtl="0" eaLnBrk="1" fontAlgn="auto" latinLnBrk="0" hangingPunct="1">
                  <a:lnSpc>
                    <a:spcPct val="100000"/>
                  </a:lnSpc>
                  <a:spcBef>
                    <a:spcPct val="0"/>
                  </a:spcBef>
                  <a:spcAft>
                    <a:spcPts val="400"/>
                  </a:spcAft>
                  <a:buClrTx/>
                  <a:buSzTx/>
                  <a:buFontTx/>
                  <a:buNone/>
                  <a:tabLst/>
                  <a:defRPr/>
                </a:pPr>
                <a:endParaRPr kumimoji="0" lang="en-US" sz="1600" b="1" i="0" u="none" strike="noStrike" kern="1200" cap="none" spc="0" normalizeH="0" baseline="30000" noProof="0">
                  <a:ln>
                    <a:noFill/>
                  </a:ln>
                  <a:solidFill>
                    <a:srgbClr val="001E55"/>
                  </a:solidFill>
                  <a:effectLst/>
                  <a:uLnTx/>
                  <a:uFillTx/>
                  <a:latin typeface="Calibri" panose="020F0502020204030204"/>
                  <a:ea typeface="+mn-ea"/>
                  <a:cs typeface="+mn-cs"/>
                </a:endParaRPr>
              </a:p>
            </p:txBody>
          </p:sp>
          <p:sp>
            <p:nvSpPr>
              <p:cNvPr id="60" name="Ovaal 59">
                <a:extLst>
                  <a:ext uri="{FF2B5EF4-FFF2-40B4-BE49-F238E27FC236}">
                    <a16:creationId xmlns:a16="http://schemas.microsoft.com/office/drawing/2014/main" id="{DFDBBF74-79D7-4ACF-A683-07D409B8024C}"/>
                  </a:ext>
                </a:extLst>
              </p:cNvPr>
              <p:cNvSpPr/>
              <p:nvPr/>
            </p:nvSpPr>
            <p:spPr>
              <a:xfrm>
                <a:off x="3538130" y="1610943"/>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sp>
          <p:nvSpPr>
            <p:cNvPr id="75" name="Freeform 8">
              <a:extLst>
                <a:ext uri="{FF2B5EF4-FFF2-40B4-BE49-F238E27FC236}">
                  <a16:creationId xmlns:a16="http://schemas.microsoft.com/office/drawing/2014/main" id="{D34E71E6-F8A9-4AA3-98FB-D31FAEA3FF59}"/>
                </a:ext>
              </a:extLst>
            </p:cNvPr>
            <p:cNvSpPr/>
            <p:nvPr/>
          </p:nvSpPr>
          <p:spPr>
            <a:xfrm>
              <a:off x="4211007" y="1329494"/>
              <a:ext cx="2807161" cy="3529790"/>
            </a:xfrm>
            <a:prstGeom prst="roundRect">
              <a:avLst>
                <a:gd name="adj" fmla="val 4142"/>
              </a:avLst>
            </a:prstGeom>
            <a:solidFill>
              <a:schemeClr val="accent2"/>
            </a:solidFill>
            <a:ln>
              <a:solidFill>
                <a:schemeClr val="accent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000" tIns="368443" rIns="0" bIns="368443" numCol="1" spcCol="1270" anchor="ctr" anchorCtr="0">
              <a:noAutofit/>
            </a:bodyPr>
            <a:lstStyle/>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Transbronchial biopsy with a cryoprobe to sample lung parenchyma</a:t>
              </a:r>
            </a:p>
          </p:txBody>
        </p:sp>
      </p:grpSp>
      <p:grpSp>
        <p:nvGrpSpPr>
          <p:cNvPr id="83" name="Groep 82">
            <a:extLst>
              <a:ext uri="{FF2B5EF4-FFF2-40B4-BE49-F238E27FC236}">
                <a16:creationId xmlns:a16="http://schemas.microsoft.com/office/drawing/2014/main" id="{2AD72601-D2DA-4A55-9E1A-E728AF878CE8}"/>
              </a:ext>
            </a:extLst>
          </p:cNvPr>
          <p:cNvGrpSpPr/>
          <p:nvPr/>
        </p:nvGrpSpPr>
        <p:grpSpPr>
          <a:xfrm>
            <a:off x="4222205" y="1523019"/>
            <a:ext cx="6164315" cy="3529790"/>
            <a:chOff x="3050955" y="1325832"/>
            <a:chExt cx="6164315" cy="3529790"/>
          </a:xfrm>
        </p:grpSpPr>
        <p:grpSp>
          <p:nvGrpSpPr>
            <p:cNvPr id="69" name="Groep 68">
              <a:extLst>
                <a:ext uri="{FF2B5EF4-FFF2-40B4-BE49-F238E27FC236}">
                  <a16:creationId xmlns:a16="http://schemas.microsoft.com/office/drawing/2014/main" id="{3B65F11E-6498-4093-B75E-A65E38F38AC4}"/>
                </a:ext>
              </a:extLst>
            </p:cNvPr>
            <p:cNvGrpSpPr/>
            <p:nvPr/>
          </p:nvGrpSpPr>
          <p:grpSpPr>
            <a:xfrm rot="10800000">
              <a:off x="6203495" y="3076469"/>
              <a:ext cx="3011775" cy="933982"/>
              <a:chOff x="2030566" y="1303758"/>
              <a:chExt cx="3011775" cy="933982"/>
            </a:xfrm>
          </p:grpSpPr>
          <p:sp>
            <p:nvSpPr>
              <p:cNvPr id="70" name="Rechthoek: afgeronde hoeken 14">
                <a:extLst>
                  <a:ext uri="{FF2B5EF4-FFF2-40B4-BE49-F238E27FC236}">
                    <a16:creationId xmlns:a16="http://schemas.microsoft.com/office/drawing/2014/main" id="{D07EBF39-3944-42AD-96AF-CBEE1A526EC1}"/>
                  </a:ext>
                </a:extLst>
              </p:cNvPr>
              <p:cNvSpPr/>
              <p:nvPr/>
            </p:nvSpPr>
            <p:spPr>
              <a:xfrm>
                <a:off x="2030566" y="1303758"/>
                <a:ext cx="2872563" cy="933982"/>
              </a:xfrm>
              <a:prstGeom prst="roundRect">
                <a:avLst>
                  <a:gd name="adj" fmla="val 7067"/>
                </a:avLst>
              </a:prstGeom>
              <a:noFill/>
              <a:ln w="28575">
                <a:solidFill>
                  <a:srgbClr val="F2650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829713" rtl="0" eaLnBrk="1" fontAlgn="auto" latinLnBrk="0" hangingPunct="1">
                  <a:lnSpc>
                    <a:spcPct val="100000"/>
                  </a:lnSpc>
                  <a:spcBef>
                    <a:spcPct val="0"/>
                  </a:spcBef>
                  <a:spcAft>
                    <a:spcPts val="400"/>
                  </a:spcAft>
                  <a:buClrTx/>
                  <a:buSzTx/>
                  <a:buFontTx/>
                  <a:buNone/>
                  <a:tabLst/>
                  <a:defRPr/>
                </a:pPr>
                <a:endParaRPr kumimoji="0" lang="en-US" sz="1600" b="1" i="0" u="none" strike="noStrike" kern="1200" cap="none" spc="0" normalizeH="0" baseline="30000" noProof="0">
                  <a:ln>
                    <a:noFill/>
                  </a:ln>
                  <a:solidFill>
                    <a:srgbClr val="001E55"/>
                  </a:solidFill>
                  <a:effectLst/>
                  <a:uLnTx/>
                  <a:uFillTx/>
                  <a:latin typeface="Calibri" panose="020F0502020204030204"/>
                  <a:ea typeface="+mn-ea"/>
                  <a:cs typeface="+mn-cs"/>
                </a:endParaRPr>
              </a:p>
            </p:txBody>
          </p:sp>
          <p:sp>
            <p:nvSpPr>
              <p:cNvPr id="72" name="Ovaal 71">
                <a:extLst>
                  <a:ext uri="{FF2B5EF4-FFF2-40B4-BE49-F238E27FC236}">
                    <a16:creationId xmlns:a16="http://schemas.microsoft.com/office/drawing/2014/main" id="{5BED0708-F012-4F6B-A9C8-D382F0F1FA10}"/>
                  </a:ext>
                </a:extLst>
              </p:cNvPr>
              <p:cNvSpPr/>
              <p:nvPr/>
            </p:nvSpPr>
            <p:spPr>
              <a:xfrm>
                <a:off x="4718341" y="1610943"/>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sp>
          <p:nvSpPr>
            <p:cNvPr id="82" name="Freeform 8">
              <a:extLst>
                <a:ext uri="{FF2B5EF4-FFF2-40B4-BE49-F238E27FC236}">
                  <a16:creationId xmlns:a16="http://schemas.microsoft.com/office/drawing/2014/main" id="{710272F5-BF03-4418-8217-AC2FB88E0921}"/>
                </a:ext>
              </a:extLst>
            </p:cNvPr>
            <p:cNvSpPr/>
            <p:nvPr/>
          </p:nvSpPr>
          <p:spPr>
            <a:xfrm>
              <a:off x="3050955" y="1325832"/>
              <a:ext cx="2807161" cy="3529790"/>
            </a:xfrm>
            <a:prstGeom prst="roundRect">
              <a:avLst>
                <a:gd name="adj" fmla="val 4142"/>
              </a:avLst>
            </a:prstGeom>
            <a:solidFill>
              <a:schemeClr val="accent2"/>
            </a:solidFill>
            <a:ln>
              <a:solidFill>
                <a:schemeClr val="accent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000" tIns="368443" rIns="216000" bIns="368443" numCol="1" spcCol="1270" anchor="ctr" anchorCtr="0">
              <a:noAutofit/>
            </a:bodyPr>
            <a:lstStyle/>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A bronchoscope is passed through the mouth/nose, saline fluid is flushed </a:t>
              </a:r>
              <a:b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into a small part of the lung and then collected for examination</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Lymphocytic, eosinophilic and neutrophilic cellular patterns aid the diagnosis of some forms of ILD</a:t>
              </a:r>
            </a:p>
          </p:txBody>
        </p:sp>
      </p:grpSp>
      <p:grpSp>
        <p:nvGrpSpPr>
          <p:cNvPr id="84" name="Groep 83">
            <a:extLst>
              <a:ext uri="{FF2B5EF4-FFF2-40B4-BE49-F238E27FC236}">
                <a16:creationId xmlns:a16="http://schemas.microsoft.com/office/drawing/2014/main" id="{E1C9D4E7-7998-4F2B-B151-6C9285950071}"/>
              </a:ext>
            </a:extLst>
          </p:cNvPr>
          <p:cNvGrpSpPr/>
          <p:nvPr/>
        </p:nvGrpSpPr>
        <p:grpSpPr>
          <a:xfrm>
            <a:off x="834480" y="1530027"/>
            <a:ext cx="6198104" cy="3543954"/>
            <a:chOff x="834480" y="1322207"/>
            <a:chExt cx="6198104" cy="3543954"/>
          </a:xfrm>
        </p:grpSpPr>
        <p:sp>
          <p:nvSpPr>
            <p:cNvPr id="77" name="Freeform 8">
              <a:extLst>
                <a:ext uri="{FF2B5EF4-FFF2-40B4-BE49-F238E27FC236}">
                  <a16:creationId xmlns:a16="http://schemas.microsoft.com/office/drawing/2014/main" id="{21B3439C-4452-4D72-9A59-9B493E058043}"/>
                </a:ext>
              </a:extLst>
            </p:cNvPr>
            <p:cNvSpPr/>
            <p:nvPr/>
          </p:nvSpPr>
          <p:spPr>
            <a:xfrm>
              <a:off x="4225423" y="1322207"/>
              <a:ext cx="2807161" cy="3529790"/>
            </a:xfrm>
            <a:prstGeom prst="roundRect">
              <a:avLst>
                <a:gd name="adj" fmla="val 4142"/>
              </a:avLst>
            </a:prstGeom>
            <a:solidFill>
              <a:schemeClr val="accent2"/>
            </a:solidFill>
            <a:ln>
              <a:solidFill>
                <a:schemeClr val="accent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000" tIns="368443" rIns="0" bIns="368443" numCol="1" spcCol="1270" anchor="ctr" anchorCtr="0">
              <a:noAutofit/>
            </a:bodyPr>
            <a:lstStyle/>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Usually taken from involved lung parenchyma or areas adjacent to abnormal lung</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Distinctive histopathological features (e.g. granuloma, fibroblastic foci) inform differential diagnosis </a:t>
              </a:r>
            </a:p>
          </p:txBody>
        </p:sp>
        <p:grpSp>
          <p:nvGrpSpPr>
            <p:cNvPr id="61" name="Groep 60">
              <a:extLst>
                <a:ext uri="{FF2B5EF4-FFF2-40B4-BE49-F238E27FC236}">
                  <a16:creationId xmlns:a16="http://schemas.microsoft.com/office/drawing/2014/main" id="{8B4A4ECD-E294-4C96-88CA-344D0F0FE638}"/>
                </a:ext>
              </a:extLst>
            </p:cNvPr>
            <p:cNvGrpSpPr/>
            <p:nvPr/>
          </p:nvGrpSpPr>
          <p:grpSpPr>
            <a:xfrm>
              <a:off x="834480" y="3932179"/>
              <a:ext cx="3011775" cy="933982"/>
              <a:chOff x="850355" y="1303758"/>
              <a:chExt cx="3011775" cy="933982"/>
            </a:xfrm>
          </p:grpSpPr>
          <p:sp>
            <p:nvSpPr>
              <p:cNvPr id="62" name="Rechthoek: afgeronde hoeken 14">
                <a:extLst>
                  <a:ext uri="{FF2B5EF4-FFF2-40B4-BE49-F238E27FC236}">
                    <a16:creationId xmlns:a16="http://schemas.microsoft.com/office/drawing/2014/main" id="{D47263A0-9B0C-4596-B5C2-FA5284C08B81}"/>
                  </a:ext>
                </a:extLst>
              </p:cNvPr>
              <p:cNvSpPr/>
              <p:nvPr/>
            </p:nvSpPr>
            <p:spPr>
              <a:xfrm>
                <a:off x="850355" y="1303758"/>
                <a:ext cx="2872563" cy="933982"/>
              </a:xfrm>
              <a:prstGeom prst="roundRect">
                <a:avLst>
                  <a:gd name="adj" fmla="val 7067"/>
                </a:avLst>
              </a:prstGeom>
              <a:noFill/>
              <a:ln w="28575">
                <a:solidFill>
                  <a:srgbClr val="F2650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829713" rtl="0" eaLnBrk="1" fontAlgn="auto" latinLnBrk="0" hangingPunct="1">
                  <a:lnSpc>
                    <a:spcPct val="100000"/>
                  </a:lnSpc>
                  <a:spcBef>
                    <a:spcPct val="0"/>
                  </a:spcBef>
                  <a:spcAft>
                    <a:spcPts val="400"/>
                  </a:spcAft>
                  <a:buClrTx/>
                  <a:buSzTx/>
                  <a:buFontTx/>
                  <a:buNone/>
                  <a:tabLst/>
                  <a:defRPr/>
                </a:pPr>
                <a:endParaRPr kumimoji="0" lang="en-US" sz="1600" b="1" i="0" u="none" strike="noStrike" kern="1200" cap="none" spc="0" normalizeH="0" baseline="30000" noProof="0">
                  <a:ln>
                    <a:noFill/>
                  </a:ln>
                  <a:solidFill>
                    <a:srgbClr val="001E55"/>
                  </a:solidFill>
                  <a:effectLst/>
                  <a:uLnTx/>
                  <a:uFillTx/>
                  <a:latin typeface="Calibri" panose="020F0502020204030204"/>
                  <a:ea typeface="+mn-ea"/>
                  <a:cs typeface="+mn-cs"/>
                </a:endParaRPr>
              </a:p>
            </p:txBody>
          </p:sp>
          <p:sp>
            <p:nvSpPr>
              <p:cNvPr id="64" name="Ovaal 63">
                <a:extLst>
                  <a:ext uri="{FF2B5EF4-FFF2-40B4-BE49-F238E27FC236}">
                    <a16:creationId xmlns:a16="http://schemas.microsoft.com/office/drawing/2014/main" id="{D06C1629-B761-4E38-97F1-8B5BB9AE9642}"/>
                  </a:ext>
                </a:extLst>
              </p:cNvPr>
              <p:cNvSpPr/>
              <p:nvPr/>
            </p:nvSpPr>
            <p:spPr>
              <a:xfrm>
                <a:off x="3538130" y="1610943"/>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grpSp>
      <p:grpSp>
        <p:nvGrpSpPr>
          <p:cNvPr id="80" name="Groep 79">
            <a:extLst>
              <a:ext uri="{FF2B5EF4-FFF2-40B4-BE49-F238E27FC236}">
                <a16:creationId xmlns:a16="http://schemas.microsoft.com/office/drawing/2014/main" id="{7D09D996-391D-48A3-AC0B-F7272AE8F07D}"/>
              </a:ext>
            </a:extLst>
          </p:cNvPr>
          <p:cNvGrpSpPr/>
          <p:nvPr/>
        </p:nvGrpSpPr>
        <p:grpSpPr>
          <a:xfrm>
            <a:off x="4218510" y="1522925"/>
            <a:ext cx="6146980" cy="3529790"/>
            <a:chOff x="3431701" y="1336608"/>
            <a:chExt cx="6146980" cy="3529790"/>
          </a:xfrm>
        </p:grpSpPr>
        <p:grpSp>
          <p:nvGrpSpPr>
            <p:cNvPr id="65" name="Groep 64">
              <a:extLst>
                <a:ext uri="{FF2B5EF4-FFF2-40B4-BE49-F238E27FC236}">
                  <a16:creationId xmlns:a16="http://schemas.microsoft.com/office/drawing/2014/main" id="{676D724D-B724-4C1D-9726-F6617E9CC63E}"/>
                </a:ext>
              </a:extLst>
            </p:cNvPr>
            <p:cNvGrpSpPr/>
            <p:nvPr/>
          </p:nvGrpSpPr>
          <p:grpSpPr>
            <a:xfrm rot="10800000">
              <a:off x="6566906" y="1798916"/>
              <a:ext cx="3011775" cy="933982"/>
              <a:chOff x="1654381" y="1280153"/>
              <a:chExt cx="3011775" cy="933982"/>
            </a:xfrm>
          </p:grpSpPr>
          <p:sp>
            <p:nvSpPr>
              <p:cNvPr id="66" name="Rechthoek: afgeronde hoeken 14">
                <a:extLst>
                  <a:ext uri="{FF2B5EF4-FFF2-40B4-BE49-F238E27FC236}">
                    <a16:creationId xmlns:a16="http://schemas.microsoft.com/office/drawing/2014/main" id="{969366D1-3F6C-414C-AC01-F550CE9FC129}"/>
                  </a:ext>
                </a:extLst>
              </p:cNvPr>
              <p:cNvSpPr/>
              <p:nvPr/>
            </p:nvSpPr>
            <p:spPr>
              <a:xfrm>
                <a:off x="1654381" y="1280153"/>
                <a:ext cx="2872563" cy="933982"/>
              </a:xfrm>
              <a:prstGeom prst="roundRect">
                <a:avLst>
                  <a:gd name="adj" fmla="val 7067"/>
                </a:avLst>
              </a:prstGeom>
              <a:noFill/>
              <a:ln w="28575">
                <a:solidFill>
                  <a:srgbClr val="F2650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829713" rtl="0" eaLnBrk="1" fontAlgn="auto" latinLnBrk="0" hangingPunct="1">
                  <a:lnSpc>
                    <a:spcPct val="100000"/>
                  </a:lnSpc>
                  <a:spcBef>
                    <a:spcPct val="0"/>
                  </a:spcBef>
                  <a:spcAft>
                    <a:spcPts val="400"/>
                  </a:spcAft>
                  <a:buClrTx/>
                  <a:buSzTx/>
                  <a:buFontTx/>
                  <a:buNone/>
                  <a:tabLst/>
                  <a:defRPr/>
                </a:pPr>
                <a:endParaRPr kumimoji="0" lang="en-US" sz="1600" b="1" i="0" u="none" strike="noStrike" kern="1200" cap="none" spc="0" normalizeH="0" baseline="30000" noProof="0">
                  <a:ln>
                    <a:noFill/>
                  </a:ln>
                  <a:solidFill>
                    <a:srgbClr val="001E55"/>
                  </a:solidFill>
                  <a:effectLst/>
                  <a:uLnTx/>
                  <a:uFillTx/>
                  <a:latin typeface="Calibri" panose="020F0502020204030204"/>
                  <a:ea typeface="+mn-ea"/>
                  <a:cs typeface="+mn-cs"/>
                </a:endParaRPr>
              </a:p>
            </p:txBody>
          </p:sp>
          <p:sp>
            <p:nvSpPr>
              <p:cNvPr id="68" name="Ovaal 67">
                <a:extLst>
                  <a:ext uri="{FF2B5EF4-FFF2-40B4-BE49-F238E27FC236}">
                    <a16:creationId xmlns:a16="http://schemas.microsoft.com/office/drawing/2014/main" id="{CE2F0773-7756-4DE4-BE03-DD27CA1FC36E}"/>
                  </a:ext>
                </a:extLst>
              </p:cNvPr>
              <p:cNvSpPr/>
              <p:nvPr/>
            </p:nvSpPr>
            <p:spPr>
              <a:xfrm>
                <a:off x="4342156" y="1587338"/>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grpSp>
        <p:sp>
          <p:nvSpPr>
            <p:cNvPr id="79" name="Freeform 8">
              <a:extLst>
                <a:ext uri="{FF2B5EF4-FFF2-40B4-BE49-F238E27FC236}">
                  <a16:creationId xmlns:a16="http://schemas.microsoft.com/office/drawing/2014/main" id="{2723EBF8-F38D-4E1C-9E98-868838C4A6D4}"/>
                </a:ext>
              </a:extLst>
            </p:cNvPr>
            <p:cNvSpPr/>
            <p:nvPr/>
          </p:nvSpPr>
          <p:spPr>
            <a:xfrm>
              <a:off x="3431701" y="1336608"/>
              <a:ext cx="2807161" cy="3529790"/>
            </a:xfrm>
            <a:prstGeom prst="roundRect">
              <a:avLst>
                <a:gd name="adj" fmla="val 4142"/>
              </a:avLst>
            </a:prstGeom>
            <a:solidFill>
              <a:schemeClr val="accent2"/>
            </a:solidFill>
            <a:ln>
              <a:solidFill>
                <a:schemeClr val="accent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000" tIns="368443" rIns="0" bIns="368443" numCol="1" spcCol="1270" anchor="ctr" anchorCtr="0">
              <a:noAutofit/>
            </a:bodyPr>
            <a:lstStyle/>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Distinctive radiological features </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and their distribution inform </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differential diagnosis </a:t>
              </a:r>
            </a:p>
            <a:p>
              <a:pPr marL="285750" marR="0" lvl="0" indent="-285750" algn="l" defTabSz="533387"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Essential component of </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diagnosis of ILDs</a:t>
              </a:r>
            </a:p>
          </p:txBody>
        </p:sp>
      </p:grpSp>
      <p:sp>
        <p:nvSpPr>
          <p:cNvPr id="27" name="Tekstvak 26">
            <a:extLst>
              <a:ext uri="{FF2B5EF4-FFF2-40B4-BE49-F238E27FC236}">
                <a16:creationId xmlns:a16="http://schemas.microsoft.com/office/drawing/2014/main" id="{8CB84A4C-7753-4C14-80A4-704EE17DFBD7}"/>
              </a:ext>
            </a:extLst>
          </p:cNvPr>
          <p:cNvSpPr txBox="1"/>
          <p:nvPr/>
        </p:nvSpPr>
        <p:spPr>
          <a:xfrm>
            <a:off x="7288904" y="207653"/>
            <a:ext cx="3410707" cy="253916"/>
          </a:xfrm>
          <a:prstGeom prst="rect">
            <a:avLst/>
          </a:prstGeom>
          <a:solidFill>
            <a:schemeClr val="bg1"/>
          </a:solidFill>
        </p:spPr>
        <p:txBody>
          <a:bodyPr wrap="square">
            <a:spAutoFit/>
          </a:bodyPr>
          <a:lstStyle/>
          <a:p>
            <a:pPr marL="154513" marR="0" lvl="0" indent="-154513" algn="l" defTabSz="533387" rtl="0" eaLnBrk="1" fontAlgn="auto" latinLnBrk="0" hangingPunct="1">
              <a:lnSpc>
                <a:spcPct val="100000"/>
              </a:lnSpc>
              <a:spcBef>
                <a:spcPct val="0"/>
              </a:spcBef>
              <a:spcAft>
                <a:spcPts val="4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42D4E1-57D0-4D11-B7B4-7B7737546ED5}"/>
              </a:ext>
            </a:extLst>
          </p:cNvPr>
          <p:cNvSpPr>
            <a:spLocks noGrp="1"/>
          </p:cNvSpPr>
          <p:nvPr>
            <p:ph type="title"/>
          </p:nvPr>
        </p:nvSpPr>
        <p:spPr/>
        <p:txBody>
          <a:bodyPr/>
          <a:lstStyle/>
          <a:p>
            <a:r>
              <a:rPr lang="en-US" dirty="0"/>
              <a:t>Diagnosis of fibrosing ILD is typically achieved through multidisciplinary team assessment</a:t>
            </a:r>
            <a:br>
              <a:rPr lang="en-US" dirty="0"/>
            </a:br>
            <a:r>
              <a:rPr lang="en-US" dirty="0"/>
              <a:t>of clinical, radiologic and histopathologic features</a:t>
            </a:r>
            <a:r>
              <a:rPr lang="en-US" baseline="30000" dirty="0"/>
              <a:t>1</a:t>
            </a:r>
            <a:endParaRPr lang="nl-NL" dirty="0"/>
          </a:p>
        </p:txBody>
      </p:sp>
      <p:sp>
        <p:nvSpPr>
          <p:cNvPr id="4" name="Text Placeholder 3">
            <a:extLst>
              <a:ext uri="{FF2B5EF4-FFF2-40B4-BE49-F238E27FC236}">
                <a16:creationId xmlns:a16="http://schemas.microsoft.com/office/drawing/2014/main" id="{06F86B08-44F2-4FF9-8AF6-9DAF24637CDA}"/>
              </a:ext>
            </a:extLst>
          </p:cNvPr>
          <p:cNvSpPr>
            <a:spLocks noGrp="1"/>
          </p:cNvSpPr>
          <p:nvPr>
            <p:ph type="body" sz="quarter" idx="13"/>
          </p:nvPr>
        </p:nvSpPr>
        <p:spPr/>
        <p:txBody>
          <a:bodyPr/>
          <a:lstStyle/>
          <a:p>
            <a:r>
              <a:rPr lang="nl-NL" dirty="0">
                <a:latin typeface="BISansNEXT" panose="02000503040000020004"/>
              </a:rPr>
              <a:t>BAL=</a:t>
            </a:r>
            <a:r>
              <a:rPr lang="nl-NL" dirty="0" err="1">
                <a:latin typeface="BISansNEXT" panose="02000503040000020004"/>
              </a:rPr>
              <a:t>Bronchoalveolar</a:t>
            </a:r>
            <a:r>
              <a:rPr lang="nl-NL" dirty="0">
                <a:latin typeface="BISansNEXT" panose="02000503040000020004"/>
              </a:rPr>
              <a:t> Lavage; MDT=</a:t>
            </a:r>
            <a:r>
              <a:rPr lang="nl-NL" dirty="0" err="1">
                <a:latin typeface="BISansNEXT" panose="02000503040000020004"/>
              </a:rPr>
              <a:t>Multidisciplinary</a:t>
            </a:r>
            <a:r>
              <a:rPr lang="nl-NL" dirty="0">
                <a:latin typeface="BISansNEXT" panose="02000503040000020004"/>
              </a:rPr>
              <a:t> Team; 1. </a:t>
            </a:r>
            <a:r>
              <a:rPr lang="nl-NL" dirty="0" err="1">
                <a:latin typeface="BISansNEXT" panose="02000503040000020004"/>
              </a:rPr>
              <a:t>Bosello</a:t>
            </a:r>
            <a:r>
              <a:rPr lang="nl-NL" dirty="0">
                <a:latin typeface="BISansNEXT" panose="02000503040000020004"/>
              </a:rPr>
              <a:t> SL, </a:t>
            </a:r>
            <a:r>
              <a:rPr lang="nl-NL" dirty="0" err="1">
                <a:latin typeface="BISansNEXT" panose="02000503040000020004"/>
              </a:rPr>
              <a:t>Beretta</a:t>
            </a:r>
            <a:r>
              <a:rPr lang="nl-NL" dirty="0">
                <a:latin typeface="BISansNEXT" panose="02000503040000020004"/>
              </a:rPr>
              <a:t> L, Del Papa N, et al.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Autoimmune</a:t>
            </a:r>
            <a:r>
              <a:rPr lang="nl-NL" dirty="0">
                <a:latin typeface="BISansNEXT" panose="02000503040000020004"/>
              </a:rPr>
              <a:t> </a:t>
            </a:r>
            <a:r>
              <a:rPr lang="nl-NL" dirty="0" err="1">
                <a:latin typeface="BISansNEXT" panose="02000503040000020004"/>
              </a:rPr>
              <a:t>Rheumatic</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Checklists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Front </a:t>
            </a:r>
            <a:r>
              <a:rPr lang="nl-NL" dirty="0" err="1">
                <a:latin typeface="BISansNEXT" panose="02000503040000020004"/>
              </a:rPr>
              <a:t>Med</a:t>
            </a:r>
            <a:r>
              <a:rPr lang="nl-NL" dirty="0">
                <a:latin typeface="BISansNEXT" panose="02000503040000020004"/>
              </a:rPr>
              <a:t> (Lausanne). 2021;8:732761; 2. </a:t>
            </a:r>
            <a:r>
              <a:rPr lang="nl-NL" dirty="0" err="1">
                <a:latin typeface="BISansNEXT" panose="02000503040000020004"/>
              </a:rPr>
              <a:t>Raghu</a:t>
            </a:r>
            <a:r>
              <a:rPr lang="nl-NL" dirty="0">
                <a:latin typeface="BISansNEXT" panose="02000503040000020004"/>
              </a:rPr>
              <a:t> G, Collard HR, </a:t>
            </a:r>
            <a:r>
              <a:rPr lang="nl-NL" dirty="0" err="1">
                <a:latin typeface="BISansNEXT" panose="02000503040000020004"/>
              </a:rPr>
              <a:t>Egan</a:t>
            </a:r>
            <a:r>
              <a:rPr lang="nl-NL" dirty="0">
                <a:latin typeface="BISansNEXT" panose="02000503040000020004"/>
              </a:rPr>
              <a:t> JJ, et al. An official ATS/ERS/JRS/ALAT statement: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evidence-based</a:t>
            </a:r>
            <a:r>
              <a:rPr lang="nl-NL" dirty="0">
                <a:latin typeface="BISansNEXT" panose="02000503040000020004"/>
              </a:rPr>
              <a:t> </a:t>
            </a:r>
            <a:r>
              <a:rPr lang="nl-NL" dirty="0" err="1">
                <a:latin typeface="BISansNEXT" panose="02000503040000020004"/>
              </a:rPr>
              <a:t>guidelines</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diagnosis </a:t>
            </a:r>
            <a:r>
              <a:rPr lang="nl-NL" dirty="0" err="1">
                <a:latin typeface="BISansNEXT" panose="02000503040000020004"/>
              </a:rPr>
              <a:t>and</a:t>
            </a:r>
            <a:r>
              <a:rPr lang="nl-NL" dirty="0">
                <a:latin typeface="BISansNEXT" panose="02000503040000020004"/>
              </a:rPr>
              <a:t> management.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a:t>
            </a:r>
            <a:r>
              <a:rPr lang="nl-NL" dirty="0" err="1">
                <a:latin typeface="BISansNEXT" panose="02000503040000020004"/>
              </a:rPr>
              <a:t>Med</a:t>
            </a:r>
            <a:r>
              <a:rPr lang="nl-NL" dirty="0">
                <a:latin typeface="BISansNEXT" panose="02000503040000020004"/>
              </a:rPr>
              <a:t>. 2011;183(6):788-824; 3. </a:t>
            </a:r>
            <a:r>
              <a:rPr lang="nl-NL" dirty="0" err="1">
                <a:latin typeface="BISansNEXT" panose="02000503040000020004"/>
              </a:rPr>
              <a:t>Raghu</a:t>
            </a:r>
            <a:r>
              <a:rPr lang="nl-NL" dirty="0">
                <a:latin typeface="BISansNEXT" panose="02000503040000020004"/>
              </a:rPr>
              <a:t> G, Remy-</a:t>
            </a:r>
            <a:r>
              <a:rPr lang="nl-NL" dirty="0" err="1">
                <a:latin typeface="BISansNEXT" panose="02000503040000020004"/>
              </a:rPr>
              <a:t>Jardin</a:t>
            </a:r>
            <a:r>
              <a:rPr lang="nl-NL" dirty="0">
                <a:latin typeface="BISansNEXT" panose="02000503040000020004"/>
              </a:rPr>
              <a:t> M, </a:t>
            </a:r>
            <a:r>
              <a:rPr lang="nl-NL" dirty="0" err="1">
                <a:latin typeface="BISansNEXT" panose="02000503040000020004"/>
              </a:rPr>
              <a:t>Myers</a:t>
            </a:r>
            <a:r>
              <a:rPr lang="nl-NL" dirty="0">
                <a:latin typeface="BISansNEXT" panose="02000503040000020004"/>
              </a:rPr>
              <a:t> JL, et al. Diagnosis of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An official ATS/ERS/JRS/ALAT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guideline.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a:t>
            </a:r>
            <a:r>
              <a:rPr lang="nl-NL" dirty="0" err="1">
                <a:latin typeface="BISansNEXT" panose="02000503040000020004"/>
              </a:rPr>
              <a:t>Med</a:t>
            </a:r>
            <a:r>
              <a:rPr lang="nl-NL" dirty="0">
                <a:latin typeface="BISansNEXT" panose="02000503040000020004"/>
              </a:rPr>
              <a:t>. 2018;198(5):e44-e68; 4. Lynch DA, </a:t>
            </a:r>
            <a:r>
              <a:rPr lang="nl-NL" dirty="0" err="1">
                <a:latin typeface="BISansNEXT" panose="02000503040000020004"/>
              </a:rPr>
              <a:t>Sverzellati</a:t>
            </a:r>
            <a:r>
              <a:rPr lang="nl-NL" dirty="0">
                <a:latin typeface="BISansNEXT" panose="02000503040000020004"/>
              </a:rPr>
              <a:t> N, Travis WD, et al. </a:t>
            </a:r>
            <a:r>
              <a:rPr lang="nl-NL" dirty="0" err="1">
                <a:latin typeface="BISansNEXT" panose="02000503040000020004"/>
              </a:rPr>
              <a:t>Diagnostic</a:t>
            </a:r>
            <a:r>
              <a:rPr lang="nl-NL" dirty="0">
                <a:latin typeface="BISansNEXT" panose="02000503040000020004"/>
              </a:rPr>
              <a:t> criteria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 </a:t>
            </a:r>
            <a:r>
              <a:rPr lang="nl-NL" dirty="0" err="1">
                <a:latin typeface="BISansNEXT" panose="02000503040000020004"/>
              </a:rPr>
              <a:t>Fleischner</a:t>
            </a:r>
            <a:r>
              <a:rPr lang="nl-NL" dirty="0">
                <a:latin typeface="BISansNEXT" panose="02000503040000020004"/>
              </a:rPr>
              <a:t> Society White Paper. Lancet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2018;6(2):138-53; 5. </a:t>
            </a:r>
            <a:r>
              <a:rPr lang="nl-NL" dirty="0" err="1">
                <a:effectLst/>
                <a:latin typeface="BISansNEXT" panose="02000503040000020004"/>
                <a:ea typeface="Calibri" panose="020F0502020204030204" pitchFamily="34" charset="0"/>
                <a:cs typeface="Times New Roman" panose="02020603050405020304" pitchFamily="18" charset="0"/>
              </a:rPr>
              <a:t>Raj</a:t>
            </a:r>
            <a:r>
              <a:rPr lang="nl-NL" dirty="0">
                <a:effectLst/>
                <a:latin typeface="BISansNEXT" panose="02000503040000020004"/>
                <a:ea typeface="Calibri" panose="020F0502020204030204" pitchFamily="34" charset="0"/>
                <a:cs typeface="Times New Roman" panose="02020603050405020304" pitchFamily="18" charset="0"/>
              </a:rPr>
              <a:t> R, </a:t>
            </a:r>
            <a:r>
              <a:rPr lang="nl-NL" dirty="0" err="1">
                <a:effectLst/>
                <a:latin typeface="BISansNEXT" panose="02000503040000020004"/>
                <a:ea typeface="Calibri" panose="020F0502020204030204" pitchFamily="34" charset="0"/>
                <a:cs typeface="Times New Roman" panose="02020603050405020304" pitchFamily="18" charset="0"/>
              </a:rPr>
              <a:t>Raparia</a:t>
            </a:r>
            <a:r>
              <a:rPr lang="nl-NL" dirty="0">
                <a:effectLst/>
                <a:latin typeface="BISansNEXT" panose="02000503040000020004"/>
                <a:ea typeface="Calibri" panose="020F0502020204030204" pitchFamily="34" charset="0"/>
                <a:cs typeface="Times New Roman" panose="02020603050405020304" pitchFamily="18" charset="0"/>
              </a:rPr>
              <a:t> K, Lynch DA, et al. </a:t>
            </a:r>
            <a:r>
              <a:rPr lang="nl-NL" dirty="0" err="1">
                <a:effectLst/>
                <a:latin typeface="BISansNEXT" panose="02000503040000020004"/>
                <a:ea typeface="Calibri" panose="020F0502020204030204" pitchFamily="34" charset="0"/>
                <a:cs typeface="Times New Roman" panose="02020603050405020304" pitchFamily="18" charset="0"/>
              </a:rPr>
              <a:t>Surgical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Lung</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Biopsy</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for</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Interstitial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Lung</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Diseases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Chest</a:t>
            </a:r>
            <a:r>
              <a:rPr lang="nl-NL" dirty="0">
                <a:effectLst/>
                <a:latin typeface="BISansNEXT" panose="02000503040000020004"/>
                <a:ea typeface="Calibri" panose="020F0502020204030204" pitchFamily="34" charset="0"/>
                <a:cs typeface="Times New Roman" panose="02020603050405020304" pitchFamily="18" charset="0"/>
              </a:rPr>
              <a:t>. 2017;151(5):1131-40; 6</a:t>
            </a:r>
            <a:r>
              <a:rPr lang="nl-NL" dirty="0">
                <a:latin typeface="BISansNEXT" panose="02000503040000020004"/>
              </a:rPr>
              <a:t>. </a:t>
            </a:r>
            <a:r>
              <a:rPr lang="nl-NL" dirty="0" err="1">
                <a:latin typeface="BISansNEXT" panose="02000503040000020004"/>
              </a:rPr>
              <a:t>Cottin</a:t>
            </a:r>
            <a:r>
              <a:rPr lang="nl-NL" dirty="0">
                <a:latin typeface="BISansNEXT" panose="02000503040000020004"/>
              </a:rPr>
              <a:t> V, </a:t>
            </a:r>
            <a:r>
              <a:rPr lang="nl-NL" dirty="0" err="1">
                <a:latin typeface="BISansNEXT" panose="02000503040000020004"/>
              </a:rPr>
              <a:t>Cordier</a:t>
            </a:r>
            <a:r>
              <a:rPr lang="nl-NL" dirty="0">
                <a:latin typeface="BISansNEXT" panose="02000503040000020004"/>
              </a:rPr>
              <a:t> JF. </a:t>
            </a:r>
            <a:r>
              <a:rPr lang="nl-NL" dirty="0" err="1">
                <a:latin typeface="BISansNEXT" panose="02000503040000020004"/>
              </a:rPr>
              <a:t>Velcro</a:t>
            </a:r>
            <a:r>
              <a:rPr lang="nl-NL" dirty="0">
                <a:latin typeface="BISansNEXT" panose="02000503040000020004"/>
              </a:rPr>
              <a:t> </a:t>
            </a:r>
            <a:r>
              <a:rPr lang="nl-NL" dirty="0" err="1">
                <a:latin typeface="BISansNEXT" panose="02000503040000020004"/>
              </a:rPr>
              <a:t>crackles</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a:t>
            </a:r>
            <a:r>
              <a:rPr lang="nl-NL" dirty="0" err="1">
                <a:latin typeface="BISansNEXT" panose="02000503040000020004"/>
              </a:rPr>
              <a:t>key</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early</a:t>
            </a:r>
            <a:r>
              <a:rPr lang="nl-NL" dirty="0">
                <a:latin typeface="BISansNEXT" panose="02000503040000020004"/>
              </a:rPr>
              <a:t> diagnosis of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J. 2012;40(3):519-21; 7. Walsh SLF, Maher TM, </a:t>
            </a:r>
            <a:r>
              <a:rPr lang="nl-NL" dirty="0" err="1">
                <a:latin typeface="BISansNEXT" panose="02000503040000020004"/>
              </a:rPr>
              <a:t>Kolb</a:t>
            </a:r>
            <a:r>
              <a:rPr lang="nl-NL" dirty="0">
                <a:latin typeface="BISansNEXT" panose="02000503040000020004"/>
              </a:rPr>
              <a:t> M, et al. </a:t>
            </a:r>
            <a:r>
              <a:rPr lang="nl-NL" dirty="0" err="1">
                <a:latin typeface="BISansNEXT" panose="02000503040000020004"/>
              </a:rPr>
              <a:t>Diagnostic</a:t>
            </a:r>
            <a:r>
              <a:rPr lang="nl-NL" dirty="0">
                <a:latin typeface="BISansNEXT" panose="02000503040000020004"/>
              </a:rPr>
              <a:t> </a:t>
            </a:r>
            <a:r>
              <a:rPr lang="nl-NL" dirty="0" err="1">
                <a:latin typeface="BISansNEXT" panose="02000503040000020004"/>
              </a:rPr>
              <a:t>accuracy</a:t>
            </a:r>
            <a:r>
              <a:rPr lang="nl-NL" dirty="0">
                <a:latin typeface="BISansNEXT" panose="02000503040000020004"/>
              </a:rPr>
              <a:t> of a </a:t>
            </a:r>
            <a:r>
              <a:rPr lang="nl-NL" dirty="0" err="1">
                <a:latin typeface="BISansNEXT" panose="02000503040000020004"/>
              </a:rPr>
              <a:t>clinical</a:t>
            </a:r>
            <a:r>
              <a:rPr lang="nl-NL" dirty="0">
                <a:latin typeface="BISansNEXT" panose="02000503040000020004"/>
              </a:rPr>
              <a:t> diagnosis of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a:t>
            </a:r>
            <a:r>
              <a:rPr lang="nl-NL" dirty="0">
                <a:latin typeface="BISansNEXT" panose="02000503040000020004"/>
              </a:rPr>
              <a:t> </a:t>
            </a:r>
            <a:r>
              <a:rPr lang="nl-NL" dirty="0" err="1">
                <a:latin typeface="BISansNEXT" panose="02000503040000020004"/>
              </a:rPr>
              <a:t>international</a:t>
            </a:r>
            <a:r>
              <a:rPr lang="nl-NL" dirty="0">
                <a:latin typeface="BISansNEXT" panose="02000503040000020004"/>
              </a:rPr>
              <a:t> case-cohort </a:t>
            </a:r>
            <a:r>
              <a:rPr lang="nl-NL" dirty="0" err="1">
                <a:latin typeface="BISansNEXT" panose="02000503040000020004"/>
              </a:rPr>
              <a:t>study</a:t>
            </a:r>
            <a:r>
              <a:rPr lang="nl-NL" dirty="0">
                <a:latin typeface="BISansNEXT" panose="02000503040000020004"/>
              </a:rPr>
              <a:t>.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J. 2017;50(2):1700936; 8. </a:t>
            </a:r>
            <a:r>
              <a:rPr lang="nl-NL" dirty="0" err="1">
                <a:effectLst/>
                <a:latin typeface="BISansNEXT" panose="02000503040000020004"/>
                <a:ea typeface="Calibri" panose="020F0502020204030204" pitchFamily="34" charset="0"/>
                <a:cs typeface="Times New Roman" panose="02020603050405020304" pitchFamily="18" charset="0"/>
              </a:rPr>
              <a:t>Kowal-Bielecka</a:t>
            </a:r>
            <a:r>
              <a:rPr lang="nl-NL" dirty="0">
                <a:effectLst/>
                <a:latin typeface="BISansNEXT" panose="02000503040000020004"/>
                <a:ea typeface="Calibri" panose="020F0502020204030204" pitchFamily="34" charset="0"/>
                <a:cs typeface="Times New Roman" panose="02020603050405020304" pitchFamily="18" charset="0"/>
              </a:rPr>
              <a:t> O, </a:t>
            </a:r>
            <a:r>
              <a:rPr lang="nl-NL" dirty="0" err="1">
                <a:effectLst/>
                <a:latin typeface="BISansNEXT" panose="02000503040000020004"/>
                <a:ea typeface="Calibri" panose="020F0502020204030204" pitchFamily="34" charset="0"/>
                <a:cs typeface="Times New Roman" panose="02020603050405020304" pitchFamily="18" charset="0"/>
              </a:rPr>
              <a:t>Kowal</a:t>
            </a:r>
            <a:r>
              <a:rPr lang="nl-NL" dirty="0">
                <a:effectLst/>
                <a:latin typeface="BISansNEXT" panose="02000503040000020004"/>
                <a:ea typeface="Calibri" panose="020F0502020204030204" pitchFamily="34" charset="0"/>
                <a:cs typeface="Times New Roman" panose="02020603050405020304" pitchFamily="18" charset="0"/>
              </a:rPr>
              <a:t> K, Highland KB, et al. </a:t>
            </a:r>
            <a:r>
              <a:rPr lang="nl-NL" dirty="0" err="1">
                <a:effectLst/>
                <a:latin typeface="BISansNEXT" panose="02000503040000020004"/>
                <a:ea typeface="Calibri" panose="020F0502020204030204" pitchFamily="34" charset="0"/>
                <a:cs typeface="Times New Roman" panose="02020603050405020304" pitchFamily="18" charset="0"/>
              </a:rPr>
              <a:t>Bronchoalveolar</a:t>
            </a:r>
            <a:r>
              <a:rPr lang="nl-NL" dirty="0">
                <a:effectLst/>
                <a:latin typeface="BISansNEXT" panose="02000503040000020004"/>
                <a:ea typeface="Calibri" panose="020F0502020204030204" pitchFamily="34" charset="0"/>
                <a:cs typeface="Times New Roman" panose="02020603050405020304" pitchFamily="18" charset="0"/>
              </a:rPr>
              <a:t> lavage </a:t>
            </a:r>
            <a:r>
              <a:rPr lang="nl-NL" dirty="0" err="1">
                <a:effectLst/>
                <a:latin typeface="BISansNEXT" panose="02000503040000020004"/>
                <a:ea typeface="Calibri" panose="020F0502020204030204" pitchFamily="34" charset="0"/>
                <a:cs typeface="Times New Roman" panose="02020603050405020304" pitchFamily="18" charset="0"/>
              </a:rPr>
              <a:t>fluid</a:t>
            </a:r>
            <a:r>
              <a:rPr lang="nl-NL" dirty="0">
                <a:effectLst/>
                <a:latin typeface="BISansNEXT" panose="02000503040000020004"/>
                <a:ea typeface="Calibri" panose="020F0502020204030204" pitchFamily="34" charset="0"/>
                <a:cs typeface="Times New Roman" panose="02020603050405020304" pitchFamily="18" charset="0"/>
              </a:rPr>
              <a:t> in </a:t>
            </a:r>
            <a:r>
              <a:rPr lang="nl-NL" dirty="0" err="1">
                <a:effectLst/>
                <a:latin typeface="BISansNEXT" panose="02000503040000020004"/>
                <a:ea typeface="Calibri" panose="020F0502020204030204" pitchFamily="34" charset="0"/>
                <a:cs typeface="Times New Roman" panose="02020603050405020304" pitchFamily="18" charset="0"/>
              </a:rPr>
              <a:t>scleroderma</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interstitial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lung</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disease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technical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aspects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and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clinical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correlations</a:t>
            </a:r>
            <a:r>
              <a:rPr lang="nl-NL" dirty="0">
                <a:effectLst/>
                <a:latin typeface="BISansNEXT" panose="02000503040000020004"/>
                <a:ea typeface="Calibri" panose="020F0502020204030204" pitchFamily="34" charset="0"/>
                <a:cs typeface="Times New Roman" panose="02020603050405020304" pitchFamily="18" charset="0"/>
              </a:rPr>
              <a:t>: review of </a:t>
            </a:r>
            <a:r>
              <a:rPr lang="nl-NL" dirty="0" err="1">
                <a:effectLst/>
                <a:latin typeface="BISansNEXT" panose="02000503040000020004"/>
                <a:ea typeface="Calibri" panose="020F0502020204030204" pitchFamily="34" charset="0"/>
                <a:cs typeface="Times New Roman" panose="02020603050405020304" pitchFamily="18" charset="0"/>
              </a:rPr>
              <a:t>the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literature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Semin</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Arthritis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Rheum</a:t>
            </a:r>
            <a:r>
              <a:rPr lang="nl-NL" dirty="0">
                <a:effectLst/>
                <a:latin typeface="BISansNEXT" panose="02000503040000020004"/>
                <a:ea typeface="Calibri" panose="020F0502020204030204" pitchFamily="34" charset="0"/>
                <a:cs typeface="Times New Roman" panose="02020603050405020304" pitchFamily="18" charset="0"/>
              </a:rPr>
              <a:t>. 2010;40(1):73-88.</a:t>
            </a:r>
            <a:endParaRPr lang="nl-NL" dirty="0">
              <a:latin typeface="BISansNEXT" panose="02000503040000020004"/>
            </a:endParaRPr>
          </a:p>
        </p:txBody>
      </p:sp>
      <p:sp>
        <p:nvSpPr>
          <p:cNvPr id="5" name="Text Placeholder 4">
            <a:extLst>
              <a:ext uri="{FF2B5EF4-FFF2-40B4-BE49-F238E27FC236}">
                <a16:creationId xmlns:a16="http://schemas.microsoft.com/office/drawing/2014/main" id="{24F72146-3C30-4D65-8F5D-87541D3ED019}"/>
              </a:ext>
            </a:extLst>
          </p:cNvPr>
          <p:cNvSpPr>
            <a:spLocks noGrp="1"/>
          </p:cNvSpPr>
          <p:nvPr>
            <p:ph type="body" sz="quarter" idx="17"/>
          </p:nvPr>
        </p:nvSpPr>
        <p:spPr/>
        <p:txBody>
          <a:bodyPr/>
          <a:lstStyle/>
          <a:p>
            <a:r>
              <a:rPr lang="nl-NL" dirty="0"/>
              <a:t>G4</a:t>
            </a:r>
          </a:p>
        </p:txBody>
      </p:sp>
      <p:sp>
        <p:nvSpPr>
          <p:cNvPr id="17" name="Rectangle 2">
            <a:extLst>
              <a:ext uri="{FF2B5EF4-FFF2-40B4-BE49-F238E27FC236}">
                <a16:creationId xmlns:a16="http://schemas.microsoft.com/office/drawing/2014/main" id="{3D52C35F-C790-4FA7-8BDF-F434EC6BAF45}"/>
              </a:ext>
            </a:extLst>
          </p:cNvPr>
          <p:cNvSpPr/>
          <p:nvPr/>
        </p:nvSpPr>
        <p:spPr>
          <a:xfrm>
            <a:off x="10986603"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6" name="Freeform 8">
            <a:extLst>
              <a:ext uri="{FF2B5EF4-FFF2-40B4-BE49-F238E27FC236}">
                <a16:creationId xmlns:a16="http://schemas.microsoft.com/office/drawing/2014/main" id="{652B62EF-B707-441F-8F05-9A9599A8D65A}"/>
              </a:ext>
            </a:extLst>
          </p:cNvPr>
          <p:cNvSpPr/>
          <p:nvPr/>
        </p:nvSpPr>
        <p:spPr>
          <a:xfrm>
            <a:off x="4215646" y="1515766"/>
            <a:ext cx="2807161" cy="3548087"/>
          </a:xfrm>
          <a:prstGeom prst="roundRect">
            <a:avLst>
              <a:gd name="adj" fmla="val 4142"/>
            </a:avLst>
          </a:prstGeom>
          <a:solidFill>
            <a:schemeClr val="bg1"/>
          </a:solidFill>
          <a:ln>
            <a:solidFill>
              <a:schemeClr val="accent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368443" rIns="0" bIns="368443" numCol="1" spcCol="1270" anchor="ctr" anchorCtr="0">
            <a:noAutofit/>
          </a:bodyPr>
          <a:lstStyle/>
          <a:p>
            <a:pPr marL="0" marR="0" lvl="0" indent="0" algn="ctr" defTabSz="533387"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BI Sans" pitchFamily="2" charset="0"/>
                <a:ea typeface="+mn-ea"/>
                <a:cs typeface="+mn-cs"/>
              </a:rPr>
              <a:t>MDT assessment</a:t>
            </a:r>
            <a:r>
              <a:rPr kumimoji="0" lang="en-US" sz="1800" b="1" i="0" u="none" strike="noStrike" kern="1200" cap="none" spc="0" normalizeH="0" baseline="30000" noProof="0" dirty="0">
                <a:ln>
                  <a:noFill/>
                </a:ln>
                <a:solidFill>
                  <a:srgbClr val="ED7D31"/>
                </a:solidFill>
                <a:effectLst/>
                <a:uLnTx/>
                <a:uFillTx/>
                <a:latin typeface="BI Sans" pitchFamily="2" charset="0"/>
                <a:ea typeface="+mn-ea"/>
                <a:cs typeface="+mn-cs"/>
              </a:rPr>
              <a:t>1-3</a:t>
            </a:r>
            <a:br>
              <a:rPr kumimoji="0" lang="en-US" sz="1800" b="1" i="0" u="none" strike="noStrike" kern="1200" cap="none" spc="0" normalizeH="0" baseline="30000" noProof="0" dirty="0">
                <a:ln>
                  <a:noFill/>
                </a:ln>
                <a:solidFill>
                  <a:srgbClr val="ED7D31"/>
                </a:solidFill>
                <a:effectLst/>
                <a:uLnTx/>
                <a:uFillTx/>
                <a:latin typeface="BI Sans" pitchFamily="2" charset="0"/>
                <a:ea typeface="+mn-ea"/>
                <a:cs typeface="+mn-cs"/>
              </a:rPr>
            </a:br>
            <a:endParaRPr kumimoji="0" lang="en-US" sz="1800" b="1" i="0" u="none" strike="noStrike" kern="1200" cap="none" spc="0" normalizeH="0" baseline="0" noProof="0" dirty="0">
              <a:ln>
                <a:noFill/>
              </a:ln>
              <a:solidFill>
                <a:srgbClr val="ED7D31"/>
              </a:solidFill>
              <a:effectLst/>
              <a:uLnTx/>
              <a:uFillTx/>
              <a:latin typeface="BI Sans" pitchFamily="2" charset="0"/>
              <a:ea typeface="+mn-ea"/>
              <a:cs typeface="+mn-cs"/>
            </a:endParaRPr>
          </a:p>
          <a:p>
            <a:pPr marL="0" marR="0" lvl="0" indent="0" algn="ctr" defTabSz="533387" rtl="0" eaLnBrk="1" fontAlgn="auto" latinLnBrk="0" hangingPunct="1">
              <a:lnSpc>
                <a:spcPct val="10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t>Integration of all available data </a:t>
            </a:r>
            <a:b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br>
            <a: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t>to formulate a diagnosis</a:t>
            </a:r>
            <a:b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br>
            <a:endPar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endParaRPr>
          </a:p>
          <a:p>
            <a:pPr marL="0" marR="0" lvl="0" indent="0" algn="ctr" defTabSz="533387" rtl="0" eaLnBrk="1" fontAlgn="auto" latinLnBrk="0" hangingPunct="1">
              <a:lnSpc>
                <a:spcPct val="10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t>A working diagnosis may be formulated if a patient does </a:t>
            </a:r>
            <a:b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br>
            <a: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t>not meet diagnostic criteria </a:t>
            </a:r>
            <a:b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br>
            <a:r>
              <a:rPr kumimoji="0" lang="en-GB" sz="1400" b="0" i="0" u="none" strike="noStrike" kern="1200" cap="none" spc="0" normalizeH="0" baseline="0" noProof="0" dirty="0">
                <a:ln>
                  <a:noFill/>
                </a:ln>
                <a:solidFill>
                  <a:srgbClr val="ED7D31"/>
                </a:solidFill>
                <a:effectLst/>
                <a:uLnTx/>
                <a:uFillTx/>
                <a:latin typeface="BI Sans" pitchFamily="2" charset="0"/>
                <a:ea typeface="+mn-ea"/>
                <a:cs typeface="+mn-cs"/>
              </a:rPr>
              <a:t>for any specific ILD  </a:t>
            </a:r>
          </a:p>
        </p:txBody>
      </p:sp>
      <p:pic>
        <p:nvPicPr>
          <p:cNvPr id="7" name="Picture 6">
            <a:extLst>
              <a:ext uri="{FF2B5EF4-FFF2-40B4-BE49-F238E27FC236}">
                <a16:creationId xmlns:a16="http://schemas.microsoft.com/office/drawing/2014/main" id="{0A7A078A-B65A-1099-EA09-7C76A81E59B5}"/>
              </a:ext>
            </a:extLst>
          </p:cNvPr>
          <p:cNvPicPr>
            <a:picLocks noChangeAspect="1"/>
          </p:cNvPicPr>
          <p:nvPr/>
        </p:nvPicPr>
        <p:blipFill>
          <a:blip r:embed="rId4"/>
          <a:stretch>
            <a:fillRect/>
          </a:stretch>
        </p:blipFill>
        <p:spPr>
          <a:xfrm>
            <a:off x="10758380" y="6293016"/>
            <a:ext cx="1493649" cy="231668"/>
          </a:xfrm>
          <a:prstGeom prst="rect">
            <a:avLst/>
          </a:prstGeom>
        </p:spPr>
      </p:pic>
    </p:spTree>
    <p:extLst>
      <p:ext uri="{BB962C8B-B14F-4D97-AF65-F5344CB8AC3E}">
        <p14:creationId xmlns:p14="http://schemas.microsoft.com/office/powerpoint/2010/main" val="12370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4"/>
                                        </p:tgtEl>
                                      </p:cBhvr>
                                    </p:animEffect>
                                    <p:set>
                                      <p:cBhvr>
                                        <p:cTn id="15" dur="1" fill="hold">
                                          <p:stCondLst>
                                            <p:cond delay="499"/>
                                          </p:stCondLst>
                                        </p:cTn>
                                        <p:tgtEl>
                                          <p:spTgt spid="7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6"/>
                                        </p:tgtEl>
                                      </p:cBhvr>
                                    </p:animEffect>
                                    <p:set>
                                      <p:cBhvr>
                                        <p:cTn id="23" dur="1" fill="hold">
                                          <p:stCondLst>
                                            <p:cond delay="499"/>
                                          </p:stCondLst>
                                        </p:cTn>
                                        <p:tgtEl>
                                          <p:spTgt spid="7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4"/>
                                        </p:tgtEl>
                                      </p:cBhvr>
                                    </p:animEffect>
                                    <p:set>
                                      <p:cBhvr>
                                        <p:cTn id="31" dur="1" fill="hold">
                                          <p:stCondLst>
                                            <p:cond delay="499"/>
                                          </p:stCondLst>
                                        </p:cTn>
                                        <p:tgtEl>
                                          <p:spTgt spid="8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0"/>
                                        </p:tgtEl>
                                      </p:cBhvr>
                                    </p:animEffect>
                                    <p:set>
                                      <p:cBhvr>
                                        <p:cTn id="39" dur="1" fill="hold">
                                          <p:stCondLst>
                                            <p:cond delay="499"/>
                                          </p:stCondLst>
                                        </p:cTn>
                                        <p:tgtEl>
                                          <p:spTgt spid="80"/>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3"/>
                                        </p:tgtEl>
                                      </p:cBhvr>
                                    </p:animEffect>
                                    <p:set>
                                      <p:cBhvr>
                                        <p:cTn id="47" dur="1" fill="hold">
                                          <p:stCondLst>
                                            <p:cond delay="499"/>
                                          </p:stCondLst>
                                        </p:cTn>
                                        <p:tgtEl>
                                          <p:spTgt spid="83"/>
                                        </p:tgtEl>
                                        <p:attrNameLst>
                                          <p:attrName>style.visibility</p:attrName>
                                        </p:attrNameLst>
                                      </p:cBhvr>
                                      <p:to>
                                        <p:strVal val="hidden"/>
                                      </p:to>
                                    </p:set>
                                  </p:childTnLst>
                                </p:cTn>
                              </p:par>
                              <p:par>
                                <p:cTn id="48" presetID="10" presetClass="entr"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DF8551-5A77-4EAD-A803-79328E2AA4BA}"/>
              </a:ext>
            </a:extLst>
          </p:cNvPr>
          <p:cNvSpPr>
            <a:spLocks noGrp="1"/>
          </p:cNvSpPr>
          <p:nvPr>
            <p:ph type="ctrTitle"/>
          </p:nvPr>
        </p:nvSpPr>
        <p:spPr>
          <a:xfrm>
            <a:off x="2460171" y="1216119"/>
            <a:ext cx="9269344" cy="2387600"/>
          </a:xfrm>
        </p:spPr>
        <p:txBody>
          <a:bodyPr>
            <a:normAutofit/>
          </a:bodyPr>
          <a:lstStyle/>
          <a:p>
            <a:pPr>
              <a:lnSpc>
                <a:spcPct val="100000"/>
              </a:lnSpc>
            </a:pPr>
            <a:r>
              <a:rPr lang="en-GB" sz="1600" b="1" i="1" dirty="0">
                <a:solidFill>
                  <a:schemeClr val="bg1">
                    <a:alpha val="75000"/>
                  </a:schemeClr>
                </a:solidFill>
              </a:rPr>
              <a:t>Early diagnosis of F-ILD is important to slow down irreversible lung function decline as much as possible</a:t>
            </a:r>
            <a:r>
              <a:rPr lang="en-GB" sz="1600" b="1" i="1" baseline="30000" dirty="0">
                <a:solidFill>
                  <a:schemeClr val="bg1">
                    <a:alpha val="75000"/>
                  </a:schemeClr>
                </a:solidFill>
              </a:rPr>
              <a:t>1,2</a:t>
            </a:r>
            <a:br>
              <a:rPr lang="en-GB" sz="1600" b="1" i="1" baseline="30000" dirty="0">
                <a:solidFill>
                  <a:schemeClr val="bg1">
                    <a:alpha val="75000"/>
                  </a:schemeClr>
                </a:solidFill>
              </a:rPr>
            </a:br>
            <a:endParaRPr lang="nl-NL" sz="1600" i="1" dirty="0">
              <a:solidFill>
                <a:schemeClr val="bg1">
                  <a:alpha val="75000"/>
                </a:schemeClr>
              </a:solidFill>
            </a:endParaRPr>
          </a:p>
        </p:txBody>
      </p:sp>
      <p:sp>
        <p:nvSpPr>
          <p:cNvPr id="8" name="Text Placeholder 7">
            <a:extLst>
              <a:ext uri="{FF2B5EF4-FFF2-40B4-BE49-F238E27FC236}">
                <a16:creationId xmlns:a16="http://schemas.microsoft.com/office/drawing/2014/main" id="{9FF1EC2F-7676-40EA-BD42-7DA4B550927C}"/>
              </a:ext>
            </a:extLst>
          </p:cNvPr>
          <p:cNvSpPr>
            <a:spLocks noGrp="1"/>
          </p:cNvSpPr>
          <p:nvPr>
            <p:ph type="subTitle" idx="1"/>
          </p:nvPr>
        </p:nvSpPr>
        <p:spPr>
          <a:xfrm>
            <a:off x="838200" y="3929746"/>
            <a:ext cx="10515600" cy="1121222"/>
          </a:xfrm>
        </p:spPr>
        <p:txBody>
          <a:bodyPr/>
          <a:lstStyle/>
          <a:p>
            <a:r>
              <a:rPr lang="nl-NL" dirty="0"/>
              <a:t>Update on IPF diagnosis</a:t>
            </a:r>
          </a:p>
        </p:txBody>
      </p:sp>
      <p:sp>
        <p:nvSpPr>
          <p:cNvPr id="6" name="Text Placeholder 10">
            <a:extLst>
              <a:ext uri="{FF2B5EF4-FFF2-40B4-BE49-F238E27FC236}">
                <a16:creationId xmlns:a16="http://schemas.microsoft.com/office/drawing/2014/main" id="{0B6712FB-83A3-4C87-B65A-7F7B6108EBF5}"/>
              </a:ext>
            </a:extLst>
          </p:cNvPr>
          <p:cNvSpPr txBox="1">
            <a:spLocks/>
          </p:cNvSpPr>
          <p:nvPr/>
        </p:nvSpPr>
        <p:spPr>
          <a:xfrm>
            <a:off x="103800" y="6092125"/>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Wijsenbeek</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Kreuter</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Olson A, et al. Progressive fibrosing interstitial lung diseases: current practice in diagnosis and management.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Curr</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Med Res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Opin</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2019;35(11):2015-24; 2. Maher TM,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Strek</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ME. Antifibrotic therapy for idiopathic pulmonary fibrosis: time to treat. Respir Res. 2019;20(1):205.</a:t>
            </a:r>
          </a:p>
        </p:txBody>
      </p:sp>
      <p:sp>
        <p:nvSpPr>
          <p:cNvPr id="7" name="Text Placeholder 8">
            <a:extLst>
              <a:ext uri="{FF2B5EF4-FFF2-40B4-BE49-F238E27FC236}">
                <a16:creationId xmlns:a16="http://schemas.microsoft.com/office/drawing/2014/main" id="{4BF1FFA1-EA07-4C72-AD17-3561FBD39303}"/>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H0</a:t>
            </a:r>
          </a:p>
        </p:txBody>
      </p:sp>
      <p:pic>
        <p:nvPicPr>
          <p:cNvPr id="4" name="Picture 3">
            <a:extLst>
              <a:ext uri="{FF2B5EF4-FFF2-40B4-BE49-F238E27FC236}">
                <a16:creationId xmlns:a16="http://schemas.microsoft.com/office/drawing/2014/main" id="{C7C4B14D-8976-3A09-FF61-52E676A44A90}"/>
              </a:ext>
            </a:extLst>
          </p:cNvPr>
          <p:cNvPicPr>
            <a:picLocks noChangeAspect="1"/>
          </p:cNvPicPr>
          <p:nvPr/>
        </p:nvPicPr>
        <p:blipFill>
          <a:blip r:embed="rId2"/>
          <a:stretch>
            <a:fillRect/>
          </a:stretch>
        </p:blipFill>
        <p:spPr>
          <a:xfrm>
            <a:off x="10778425" y="6541898"/>
            <a:ext cx="1493649" cy="231668"/>
          </a:xfrm>
          <a:prstGeom prst="rect">
            <a:avLst/>
          </a:prstGeom>
        </p:spPr>
      </p:pic>
    </p:spTree>
    <p:extLst>
      <p:ext uri="{BB962C8B-B14F-4D97-AF65-F5344CB8AC3E}">
        <p14:creationId xmlns:p14="http://schemas.microsoft.com/office/powerpoint/2010/main" val="105977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CEBDAD-8FA0-4F97-9FC8-2D3C39FA352F}"/>
              </a:ext>
            </a:extLst>
          </p:cNvPr>
          <p:cNvSpPr>
            <a:spLocks noGrp="1"/>
          </p:cNvSpPr>
          <p:nvPr>
            <p:ph type="ctrTitle"/>
          </p:nvPr>
        </p:nvSpPr>
        <p:spPr>
          <a:xfrm>
            <a:off x="2416629" y="1216119"/>
            <a:ext cx="9312887" cy="2387600"/>
          </a:xfrm>
        </p:spPr>
        <p:txBody>
          <a:bodyPr>
            <a:normAutofit/>
          </a:bodyPr>
          <a:lstStyle/>
          <a:p>
            <a:pPr>
              <a:lnSpc>
                <a:spcPct val="100000"/>
              </a:lnSpc>
            </a:pPr>
            <a:r>
              <a:rPr lang="en-US" sz="1600" i="1" dirty="0">
                <a:solidFill>
                  <a:schemeClr val="bg1">
                    <a:alpha val="75000"/>
                  </a:schemeClr>
                </a:solidFill>
              </a:rPr>
              <a:t>Patients with certain types of fibrosing ILDs can develop a progressive phenotype</a:t>
            </a:r>
            <a:r>
              <a:rPr lang="en-US" sz="1600" i="1" baseline="30000" dirty="0">
                <a:solidFill>
                  <a:schemeClr val="bg1">
                    <a:alpha val="75000"/>
                  </a:schemeClr>
                </a:solidFill>
              </a:rPr>
              <a:t>1</a:t>
            </a:r>
            <a:br>
              <a:rPr lang="en-US" sz="1600" b="0" i="1" dirty="0">
                <a:solidFill>
                  <a:schemeClr val="bg1">
                    <a:alpha val="75000"/>
                  </a:schemeClr>
                </a:solidFill>
              </a:rPr>
            </a:br>
            <a:endParaRPr lang="nl-NL" sz="1600" b="0" i="1" dirty="0">
              <a:solidFill>
                <a:schemeClr val="bg1">
                  <a:alpha val="75000"/>
                </a:schemeClr>
              </a:solidFill>
            </a:endParaRPr>
          </a:p>
        </p:txBody>
      </p:sp>
      <p:sp>
        <p:nvSpPr>
          <p:cNvPr id="11" name="Ondertitel 10">
            <a:extLst>
              <a:ext uri="{FF2B5EF4-FFF2-40B4-BE49-F238E27FC236}">
                <a16:creationId xmlns:a16="http://schemas.microsoft.com/office/drawing/2014/main" id="{97049E07-9130-4738-AF40-C5A14F0F51C8}"/>
              </a:ext>
            </a:extLst>
          </p:cNvPr>
          <p:cNvSpPr>
            <a:spLocks noGrp="1"/>
          </p:cNvSpPr>
          <p:nvPr>
            <p:ph type="subTitle" idx="1"/>
          </p:nvPr>
        </p:nvSpPr>
        <p:spPr>
          <a:xfrm>
            <a:off x="838200" y="3929746"/>
            <a:ext cx="10515600" cy="1121222"/>
          </a:xfrm>
        </p:spPr>
        <p:txBody>
          <a:bodyPr anchor="ctr">
            <a:normAutofit/>
          </a:bodyPr>
          <a:lstStyle/>
          <a:p>
            <a:r>
              <a:rPr lang="nl-NL" dirty="0" err="1"/>
              <a:t>Introduction</a:t>
            </a:r>
            <a:endParaRPr lang="en-US" dirty="0"/>
          </a:p>
        </p:txBody>
      </p:sp>
      <p:sp>
        <p:nvSpPr>
          <p:cNvPr id="4" name="Title 1">
            <a:extLst>
              <a:ext uri="{FF2B5EF4-FFF2-40B4-BE49-F238E27FC236}">
                <a16:creationId xmlns:a16="http://schemas.microsoft.com/office/drawing/2014/main" id="{8A310CC6-185F-4F90-875F-C093EA786EC5}"/>
              </a:ext>
            </a:extLst>
          </p:cNvPr>
          <p:cNvSpPr txBox="1">
            <a:spLocks/>
          </p:cNvSpPr>
          <p:nvPr/>
        </p:nvSpPr>
        <p:spPr>
          <a:xfrm>
            <a:off x="838200" y="2377711"/>
            <a:ext cx="1051560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i="0" kern="1200" spc="0" baseline="0">
                <a:solidFill>
                  <a:schemeClr val="bg2"/>
                </a:solidFill>
                <a:latin typeface="BISansNEXT" panose="0200050304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1" i="0" u="none" strike="noStrike" kern="1200" cap="none" spc="0" normalizeH="0" baseline="0" noProof="0">
              <a:ln>
                <a:noFill/>
              </a:ln>
              <a:solidFill>
                <a:srgbClr val="7293A0"/>
              </a:solidFill>
              <a:effectLst/>
              <a:uLnTx/>
              <a:uFillTx/>
              <a:latin typeface="BISansNEXT" panose="02000503040000020004" pitchFamily="2" charset="0"/>
              <a:ea typeface="+mj-ea"/>
              <a:cs typeface="+mj-cs"/>
            </a:endParaRPr>
          </a:p>
        </p:txBody>
      </p:sp>
      <p:sp>
        <p:nvSpPr>
          <p:cNvPr id="6" name="Text Placeholder 10">
            <a:extLst>
              <a:ext uri="{FF2B5EF4-FFF2-40B4-BE49-F238E27FC236}">
                <a16:creationId xmlns:a16="http://schemas.microsoft.com/office/drawing/2014/main" id="{593BBD67-7234-42AF-A58D-05A3B470DE48}"/>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Wijsenbeek</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Cottin</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V. Spectrum of fibrotic lung diseases. N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Engl</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J Med. 2020;383(10):958-68.</a:t>
            </a:r>
            <a:endPar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endParaRPr>
          </a:p>
        </p:txBody>
      </p:sp>
      <p:sp>
        <p:nvSpPr>
          <p:cNvPr id="8" name="Text Placeholder 8">
            <a:extLst>
              <a:ext uri="{FF2B5EF4-FFF2-40B4-BE49-F238E27FC236}">
                <a16:creationId xmlns:a16="http://schemas.microsoft.com/office/drawing/2014/main" id="{D4102FE3-8E30-4700-8C01-5C02E7B3DBE0}"/>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A0</a:t>
            </a:r>
          </a:p>
        </p:txBody>
      </p:sp>
      <p:pic>
        <p:nvPicPr>
          <p:cNvPr id="3" name="Picture 2">
            <a:extLst>
              <a:ext uri="{FF2B5EF4-FFF2-40B4-BE49-F238E27FC236}">
                <a16:creationId xmlns:a16="http://schemas.microsoft.com/office/drawing/2014/main" id="{1EBE5176-EA1D-FD6F-B174-E4CD3A670FB9}"/>
              </a:ext>
            </a:extLst>
          </p:cNvPr>
          <p:cNvPicPr>
            <a:picLocks noChangeAspect="1"/>
          </p:cNvPicPr>
          <p:nvPr/>
        </p:nvPicPr>
        <p:blipFill>
          <a:blip r:embed="rId3"/>
          <a:stretch>
            <a:fillRect/>
          </a:stretch>
        </p:blipFill>
        <p:spPr>
          <a:xfrm>
            <a:off x="10778425" y="6487169"/>
            <a:ext cx="1493649" cy="231668"/>
          </a:xfrm>
          <a:prstGeom prst="rect">
            <a:avLst/>
          </a:prstGeom>
        </p:spPr>
      </p:pic>
    </p:spTree>
    <p:extLst>
      <p:ext uri="{BB962C8B-B14F-4D97-AF65-F5344CB8AC3E}">
        <p14:creationId xmlns:p14="http://schemas.microsoft.com/office/powerpoint/2010/main" val="2824087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0D3E81-3C41-4E1C-8042-5B2BB1E4D2FF}"/>
              </a:ext>
            </a:extLst>
          </p:cNvPr>
          <p:cNvSpPr>
            <a:spLocks noGrp="1"/>
          </p:cNvSpPr>
          <p:nvPr>
            <p:ph type="title"/>
          </p:nvPr>
        </p:nvSpPr>
        <p:spPr>
          <a:xfrm>
            <a:off x="838200" y="136525"/>
            <a:ext cx="8905875" cy="911987"/>
          </a:xfrm>
        </p:spPr>
        <p:txBody>
          <a:bodyPr>
            <a:normAutofit/>
          </a:bodyPr>
          <a:lstStyle/>
          <a:p>
            <a:r>
              <a:rPr lang="en-US" dirty="0"/>
              <a:t>Pathways to a confident multidisciplinary working diagnosis of IPF</a:t>
            </a:r>
            <a:r>
              <a:rPr lang="en-US" baseline="30000" dirty="0"/>
              <a:t>1</a:t>
            </a:r>
            <a:r>
              <a:rPr lang="en-US" dirty="0"/>
              <a:t> </a:t>
            </a:r>
            <a:endParaRPr lang="nl-NL" dirty="0"/>
          </a:p>
        </p:txBody>
      </p:sp>
      <p:sp>
        <p:nvSpPr>
          <p:cNvPr id="10" name="Text Placeholder 9">
            <a:extLst>
              <a:ext uri="{FF2B5EF4-FFF2-40B4-BE49-F238E27FC236}">
                <a16:creationId xmlns:a16="http://schemas.microsoft.com/office/drawing/2014/main" id="{DF5B9FA0-765F-41AF-B103-93B946A9337E}"/>
              </a:ext>
            </a:extLst>
          </p:cNvPr>
          <p:cNvSpPr>
            <a:spLocks noGrp="1"/>
          </p:cNvSpPr>
          <p:nvPr>
            <p:ph type="body" sz="quarter" idx="13"/>
          </p:nvPr>
        </p:nvSpPr>
        <p:spPr/>
        <p:txBody>
          <a:bodyPr/>
          <a:lstStyle/>
          <a:p>
            <a:r>
              <a:rPr lang="en-GB" sz="900" dirty="0">
                <a:effectLst/>
                <a:latin typeface="BISansNEXT" panose="02000503040000020004" pitchFamily="50" charset="0"/>
                <a:ea typeface="Calibri" panose="020F0502020204030204" pitchFamily="34" charset="0"/>
                <a:cs typeface="Times New Roman" panose="02020603050405020304" pitchFamily="18" charset="0"/>
              </a:rPr>
              <a:t>MDD=Multidisciplinary Diagnosis; TBLC=Transbronchial Lung </a:t>
            </a:r>
            <a:r>
              <a:rPr lang="en-GB" sz="900" dirty="0" err="1">
                <a:latin typeface="BISansNEXT" panose="02000503040000020004" pitchFamily="50" charset="0"/>
                <a:ea typeface="Calibri" panose="020F0502020204030204" pitchFamily="34" charset="0"/>
                <a:cs typeface="Times New Roman" panose="02020603050405020304" pitchFamily="18" charset="0"/>
              </a:rPr>
              <a:t>C</a:t>
            </a:r>
            <a:r>
              <a:rPr lang="en-GB" sz="900" dirty="0" err="1">
                <a:effectLst/>
                <a:latin typeface="BISansNEXT" panose="02000503040000020004" pitchFamily="50" charset="0"/>
                <a:ea typeface="Calibri" panose="020F0502020204030204" pitchFamily="34" charset="0"/>
                <a:cs typeface="Times New Roman" panose="02020603050405020304" pitchFamily="18" charset="0"/>
              </a:rPr>
              <a:t>ryobiopsy</a:t>
            </a:r>
            <a:r>
              <a:rPr lang="en-GB" dirty="0">
                <a:latin typeface="BISansNEXT" panose="02000503040000020004" pitchFamily="50" charset="0"/>
                <a:ea typeface="Calibri" panose="020F0502020204030204" pitchFamily="34" charset="0"/>
                <a:cs typeface="Times New Roman" panose="02020603050405020304" pitchFamily="18" charset="0"/>
              </a:rPr>
              <a:t>; </a:t>
            </a:r>
            <a:r>
              <a:rPr lang="nl-NL" dirty="0"/>
              <a:t>1. </a:t>
            </a:r>
            <a:r>
              <a:rPr lang="nl-NL" dirty="0" err="1">
                <a:latin typeface="BISansNEXT" panose="02000503040000020004"/>
              </a:rPr>
              <a:t>Raghu</a:t>
            </a:r>
            <a:r>
              <a:rPr lang="nl-NL" dirty="0">
                <a:latin typeface="BISansNEXT" panose="02000503040000020004"/>
              </a:rPr>
              <a:t> G, Remy-</a:t>
            </a:r>
            <a:r>
              <a:rPr lang="nl-NL" dirty="0" err="1">
                <a:latin typeface="BISansNEXT" panose="02000503040000020004"/>
              </a:rPr>
              <a:t>Jardin</a:t>
            </a:r>
            <a:r>
              <a:rPr lang="nl-NL" dirty="0">
                <a:latin typeface="BISansNEXT" panose="02000503040000020004"/>
              </a:rPr>
              <a:t> M, </a:t>
            </a:r>
            <a:r>
              <a:rPr lang="nl-NL" dirty="0" err="1">
                <a:latin typeface="BISansNEXT" panose="02000503040000020004"/>
              </a:rPr>
              <a:t>Richeldi</a:t>
            </a:r>
            <a:r>
              <a:rPr lang="nl-NL" dirty="0">
                <a:latin typeface="BISansNEXT" panose="02000503040000020004"/>
              </a:rPr>
              <a:t> L, et al.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a:t>
            </a:r>
            <a:r>
              <a:rPr lang="nl-NL" dirty="0">
                <a:latin typeface="BISansNEXT" panose="02000503040000020004"/>
              </a:rPr>
              <a:t> Update)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in </a:t>
            </a:r>
            <a:r>
              <a:rPr lang="nl-NL" dirty="0" err="1">
                <a:latin typeface="BISansNEXT" panose="02000503040000020004"/>
              </a:rPr>
              <a:t>Adults</a:t>
            </a:r>
            <a:r>
              <a:rPr lang="nl-NL" dirty="0">
                <a:latin typeface="BISansNEXT" panose="02000503040000020004"/>
              </a:rPr>
              <a:t>: An Official ATS/ERS/JRS/ALAT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Guideline.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Med. 2022;205(9):e18-e47</a:t>
            </a:r>
            <a:r>
              <a:rPr lang="nl-NL" sz="900" dirty="0">
                <a:effectLst/>
                <a:latin typeface="BISansNEXT" panose="02000503040000020004"/>
                <a:ea typeface="Calibri" panose="020F0502020204030204" pitchFamily="34" charset="0"/>
                <a:cs typeface="Times New Roman" panose="02020603050405020304" pitchFamily="18" charset="0"/>
              </a:rPr>
              <a:t>.</a:t>
            </a:r>
            <a:endParaRPr lang="nl-NL" dirty="0"/>
          </a:p>
        </p:txBody>
      </p:sp>
      <p:sp>
        <p:nvSpPr>
          <p:cNvPr id="14" name="Text Placeholder 13">
            <a:extLst>
              <a:ext uri="{FF2B5EF4-FFF2-40B4-BE49-F238E27FC236}">
                <a16:creationId xmlns:a16="http://schemas.microsoft.com/office/drawing/2014/main" id="{7C9E7634-746A-494B-9E81-57C3157509C4}"/>
              </a:ext>
            </a:extLst>
          </p:cNvPr>
          <p:cNvSpPr>
            <a:spLocks noGrp="1"/>
          </p:cNvSpPr>
          <p:nvPr>
            <p:ph type="body" sz="quarter" idx="17"/>
          </p:nvPr>
        </p:nvSpPr>
        <p:spPr/>
        <p:txBody>
          <a:bodyPr/>
          <a:lstStyle/>
          <a:p>
            <a:r>
              <a:rPr lang="nl-NL" dirty="0"/>
              <a:t>H1</a:t>
            </a:r>
          </a:p>
        </p:txBody>
      </p:sp>
      <p:grpSp>
        <p:nvGrpSpPr>
          <p:cNvPr id="89" name="Groep 88">
            <a:extLst>
              <a:ext uri="{FF2B5EF4-FFF2-40B4-BE49-F238E27FC236}">
                <a16:creationId xmlns:a16="http://schemas.microsoft.com/office/drawing/2014/main" id="{214B4AF4-30B5-46AB-81D4-517E883FDE37}"/>
              </a:ext>
            </a:extLst>
          </p:cNvPr>
          <p:cNvGrpSpPr/>
          <p:nvPr/>
        </p:nvGrpSpPr>
        <p:grpSpPr>
          <a:xfrm>
            <a:off x="1058529" y="998835"/>
            <a:ext cx="10074942" cy="4860330"/>
            <a:chOff x="734730" y="1035713"/>
            <a:chExt cx="10074942" cy="4860330"/>
          </a:xfrm>
        </p:grpSpPr>
        <p:cxnSp>
          <p:nvCxnSpPr>
            <p:cNvPr id="77" name="Straight Arrow Connector 59">
              <a:extLst>
                <a:ext uri="{FF2B5EF4-FFF2-40B4-BE49-F238E27FC236}">
                  <a16:creationId xmlns:a16="http://schemas.microsoft.com/office/drawing/2014/main" id="{08247842-876E-478D-B47C-1421556B159B}"/>
                </a:ext>
              </a:extLst>
            </p:cNvPr>
            <p:cNvCxnSpPr>
              <a:cxnSpLocks/>
              <a:stCxn id="16" idx="2"/>
              <a:endCxn id="24" idx="0"/>
            </p:cNvCxnSpPr>
            <p:nvPr/>
          </p:nvCxnSpPr>
          <p:spPr>
            <a:xfrm>
              <a:off x="1992727" y="2468579"/>
              <a:ext cx="2003" cy="2851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51">
              <a:extLst>
                <a:ext uri="{FF2B5EF4-FFF2-40B4-BE49-F238E27FC236}">
                  <a16:creationId xmlns:a16="http://schemas.microsoft.com/office/drawing/2014/main" id="{40CDA3B6-40D0-4708-AFA5-62513AE3933E}"/>
                </a:ext>
              </a:extLst>
            </p:cNvPr>
            <p:cNvSpPr/>
            <p:nvPr/>
          </p:nvSpPr>
          <p:spPr>
            <a:xfrm>
              <a:off x="734730" y="1035713"/>
              <a:ext cx="2520000" cy="576000"/>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Patient suspected to have IPF</a:t>
              </a:r>
            </a:p>
          </p:txBody>
        </p:sp>
        <p:sp>
          <p:nvSpPr>
            <p:cNvPr id="11" name="Rectangle 51">
              <a:extLst>
                <a:ext uri="{FF2B5EF4-FFF2-40B4-BE49-F238E27FC236}">
                  <a16:creationId xmlns:a16="http://schemas.microsoft.com/office/drawing/2014/main" id="{033F356A-6C31-4A92-B86B-E57E8256481F}"/>
                </a:ext>
              </a:extLst>
            </p:cNvPr>
            <p:cNvSpPr/>
            <p:nvPr/>
          </p:nvSpPr>
          <p:spPr>
            <a:xfrm>
              <a:off x="4067707" y="1035713"/>
              <a:ext cx="3355403" cy="576000"/>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Potential cause/associated condition</a:t>
              </a:r>
            </a:p>
          </p:txBody>
        </p:sp>
        <p:sp>
          <p:nvSpPr>
            <p:cNvPr id="15" name="Rectangle 51">
              <a:extLst>
                <a:ext uri="{FF2B5EF4-FFF2-40B4-BE49-F238E27FC236}">
                  <a16:creationId xmlns:a16="http://schemas.microsoft.com/office/drawing/2014/main" id="{968D16B6-7A06-464F-A373-43B2FAE50DC1}"/>
                </a:ext>
              </a:extLst>
            </p:cNvPr>
            <p:cNvSpPr/>
            <p:nvPr/>
          </p:nvSpPr>
          <p:spPr>
            <a:xfrm>
              <a:off x="8289672" y="1892579"/>
              <a:ext cx="2520000" cy="576000"/>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Confirmation of specific diagnosis (including with HRCT)</a:t>
              </a:r>
            </a:p>
          </p:txBody>
        </p:sp>
        <p:sp>
          <p:nvSpPr>
            <p:cNvPr id="16" name="Rectangle 51">
              <a:extLst>
                <a:ext uri="{FF2B5EF4-FFF2-40B4-BE49-F238E27FC236}">
                  <a16:creationId xmlns:a16="http://schemas.microsoft.com/office/drawing/2014/main" id="{CD077E07-E7A5-489D-B37D-A6ACFAEEF6B4}"/>
                </a:ext>
              </a:extLst>
            </p:cNvPr>
            <p:cNvSpPr/>
            <p:nvPr/>
          </p:nvSpPr>
          <p:spPr>
            <a:xfrm>
              <a:off x="734730" y="1892579"/>
              <a:ext cx="2515993" cy="576000"/>
            </a:xfrm>
            <a:prstGeom prst="rect">
              <a:avLst/>
            </a:prstGeom>
            <a:solidFill>
              <a:schemeClr val="bg1"/>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UIP or probable UIP</a:t>
              </a:r>
            </a:p>
          </p:txBody>
        </p:sp>
        <p:sp>
          <p:nvSpPr>
            <p:cNvPr id="17" name="Rectangle 51">
              <a:extLst>
                <a:ext uri="{FF2B5EF4-FFF2-40B4-BE49-F238E27FC236}">
                  <a16:creationId xmlns:a16="http://schemas.microsoft.com/office/drawing/2014/main" id="{10601A5B-EFAF-4F96-8B5B-470E06A4412E}"/>
                </a:ext>
              </a:extLst>
            </p:cNvPr>
            <p:cNvSpPr/>
            <p:nvPr/>
          </p:nvSpPr>
          <p:spPr>
            <a:xfrm>
              <a:off x="4485408" y="1892579"/>
              <a:ext cx="2520000" cy="576000"/>
            </a:xfrm>
            <a:prstGeom prst="diamond">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Chest HRCT pattern</a:t>
              </a:r>
            </a:p>
          </p:txBody>
        </p:sp>
        <p:sp>
          <p:nvSpPr>
            <p:cNvPr id="19" name="Rectangle 51">
              <a:extLst>
                <a:ext uri="{FF2B5EF4-FFF2-40B4-BE49-F238E27FC236}">
                  <a16:creationId xmlns:a16="http://schemas.microsoft.com/office/drawing/2014/main" id="{7058727A-790E-480D-8FFF-7BAD3F76084E}"/>
                </a:ext>
              </a:extLst>
            </p:cNvPr>
            <p:cNvSpPr/>
            <p:nvPr/>
          </p:nvSpPr>
          <p:spPr>
            <a:xfrm>
              <a:off x="734730" y="3606311"/>
              <a:ext cx="6688380" cy="576000"/>
            </a:xfrm>
            <a:prstGeom prst="roundRect">
              <a:avLst/>
            </a:prstGeom>
            <a:solidFill>
              <a:schemeClr val="bg1"/>
            </a:solidFill>
            <a:ln w="19050">
              <a:solidFill>
                <a:schemeClr val="accent2"/>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MDD</a:t>
              </a:r>
            </a:p>
          </p:txBody>
        </p:sp>
        <p:sp>
          <p:nvSpPr>
            <p:cNvPr id="20" name="Rectangle 51">
              <a:extLst>
                <a:ext uri="{FF2B5EF4-FFF2-40B4-BE49-F238E27FC236}">
                  <a16:creationId xmlns:a16="http://schemas.microsoft.com/office/drawing/2014/main" id="{FE09E417-8F02-4CDF-A270-A974794ECE93}"/>
                </a:ext>
              </a:extLst>
            </p:cNvPr>
            <p:cNvSpPr/>
            <p:nvPr/>
          </p:nvSpPr>
          <p:spPr>
            <a:xfrm>
              <a:off x="4067706" y="4463177"/>
              <a:ext cx="1618809" cy="576000"/>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BAL ± TBLC</a:t>
              </a:r>
            </a:p>
          </p:txBody>
        </p:sp>
        <p:sp>
          <p:nvSpPr>
            <p:cNvPr id="21" name="Rectangle 51">
              <a:extLst>
                <a:ext uri="{FF2B5EF4-FFF2-40B4-BE49-F238E27FC236}">
                  <a16:creationId xmlns:a16="http://schemas.microsoft.com/office/drawing/2014/main" id="{1B37319F-A8B9-413D-ACEE-9C17BE685038}"/>
                </a:ext>
              </a:extLst>
            </p:cNvPr>
            <p:cNvSpPr/>
            <p:nvPr/>
          </p:nvSpPr>
          <p:spPr>
            <a:xfrm>
              <a:off x="5804302" y="4463177"/>
              <a:ext cx="1618809" cy="576000"/>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Surgical lung biopsy</a:t>
              </a:r>
            </a:p>
          </p:txBody>
        </p:sp>
        <p:sp>
          <p:nvSpPr>
            <p:cNvPr id="23" name="Rectangle 51">
              <a:extLst>
                <a:ext uri="{FF2B5EF4-FFF2-40B4-BE49-F238E27FC236}">
                  <a16:creationId xmlns:a16="http://schemas.microsoft.com/office/drawing/2014/main" id="{B3A2DA10-B707-4FC3-82D8-335D4720AC17}"/>
                </a:ext>
              </a:extLst>
            </p:cNvPr>
            <p:cNvSpPr/>
            <p:nvPr/>
          </p:nvSpPr>
          <p:spPr>
            <a:xfrm>
              <a:off x="4067707" y="5320043"/>
              <a:ext cx="3355404" cy="576000"/>
            </a:xfrm>
            <a:prstGeom prst="roundRect">
              <a:avLst/>
            </a:prstGeom>
            <a:solidFill>
              <a:schemeClr val="bg1"/>
            </a:solidFill>
            <a:ln w="19050">
              <a:solidFill>
                <a:schemeClr val="accent2"/>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MDD</a:t>
              </a:r>
            </a:p>
          </p:txBody>
        </p:sp>
        <p:sp>
          <p:nvSpPr>
            <p:cNvPr id="24" name="Rectangle 51">
              <a:extLst>
                <a:ext uri="{FF2B5EF4-FFF2-40B4-BE49-F238E27FC236}">
                  <a16:creationId xmlns:a16="http://schemas.microsoft.com/office/drawing/2014/main" id="{80F2F5B9-0FCA-48DD-A589-9BB901A67CBD}"/>
                </a:ext>
              </a:extLst>
            </p:cNvPr>
            <p:cNvSpPr/>
            <p:nvPr/>
          </p:nvSpPr>
          <p:spPr>
            <a:xfrm>
              <a:off x="734730" y="5320043"/>
              <a:ext cx="2520000" cy="576000"/>
            </a:xfrm>
            <a:prstGeom prst="rect">
              <a:avLst/>
            </a:prstGeom>
            <a:solidFill>
              <a:srgbClr val="823608"/>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I Sans" pitchFamily="2" charset="0"/>
                  <a:ea typeface="+mn-ea"/>
                  <a:cs typeface="Arial" panose="020B0604020202020204" pitchFamily="34" charset="0"/>
                </a:rPr>
                <a:t>IPF</a:t>
              </a:r>
            </a:p>
          </p:txBody>
        </p:sp>
        <p:sp>
          <p:nvSpPr>
            <p:cNvPr id="25" name="Rectangle 51">
              <a:extLst>
                <a:ext uri="{FF2B5EF4-FFF2-40B4-BE49-F238E27FC236}">
                  <a16:creationId xmlns:a16="http://schemas.microsoft.com/office/drawing/2014/main" id="{9D352532-B677-4696-8403-33C3BF24E71E}"/>
                </a:ext>
              </a:extLst>
            </p:cNvPr>
            <p:cNvSpPr/>
            <p:nvPr/>
          </p:nvSpPr>
          <p:spPr>
            <a:xfrm>
              <a:off x="8289672" y="5320043"/>
              <a:ext cx="2520000" cy="576000"/>
            </a:xfrm>
            <a:prstGeom prst="rect">
              <a:avLst/>
            </a:prstGeom>
            <a:solidFill>
              <a:schemeClr val="accent6"/>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I Sans" pitchFamily="2" charset="0"/>
                  <a:ea typeface="+mn-ea"/>
                  <a:cs typeface="Arial" panose="020B0604020202020204" pitchFamily="34" charset="0"/>
                </a:rPr>
                <a:t>Alternative diagnosis</a:t>
              </a:r>
            </a:p>
          </p:txBody>
        </p:sp>
        <p:sp>
          <p:nvSpPr>
            <p:cNvPr id="27" name="Rectangle 51">
              <a:extLst>
                <a:ext uri="{FF2B5EF4-FFF2-40B4-BE49-F238E27FC236}">
                  <a16:creationId xmlns:a16="http://schemas.microsoft.com/office/drawing/2014/main" id="{739ACD72-B29B-4785-8672-72D31544C2F5}"/>
                </a:ext>
              </a:extLst>
            </p:cNvPr>
            <p:cNvSpPr/>
            <p:nvPr/>
          </p:nvSpPr>
          <p:spPr>
            <a:xfrm>
              <a:off x="4067707" y="2749445"/>
              <a:ext cx="3355404" cy="576000"/>
            </a:xfrm>
            <a:prstGeom prst="rect">
              <a:avLst/>
            </a:prstGeom>
            <a:solidFill>
              <a:schemeClr val="bg1"/>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Indeterminate for UIP or alternate diagnosis</a:t>
              </a:r>
            </a:p>
          </p:txBody>
        </p:sp>
        <p:cxnSp>
          <p:nvCxnSpPr>
            <p:cNvPr id="28" name="Straight Arrow Connector 59">
              <a:extLst>
                <a:ext uri="{FF2B5EF4-FFF2-40B4-BE49-F238E27FC236}">
                  <a16:creationId xmlns:a16="http://schemas.microsoft.com/office/drawing/2014/main" id="{6E432FE4-3B08-41B2-9A4B-5A8E517F986B}"/>
                </a:ext>
              </a:extLst>
            </p:cNvPr>
            <p:cNvCxnSpPr>
              <a:cxnSpLocks/>
              <a:stCxn id="9" idx="3"/>
              <a:endCxn id="11" idx="1"/>
            </p:cNvCxnSpPr>
            <p:nvPr/>
          </p:nvCxnSpPr>
          <p:spPr>
            <a:xfrm>
              <a:off x="3254730" y="1323713"/>
              <a:ext cx="812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59">
              <a:extLst>
                <a:ext uri="{FF2B5EF4-FFF2-40B4-BE49-F238E27FC236}">
                  <a16:creationId xmlns:a16="http://schemas.microsoft.com/office/drawing/2014/main" id="{5CCC003A-DF2B-4BD5-B9EF-6D5A4874DE34}"/>
                </a:ext>
              </a:extLst>
            </p:cNvPr>
            <p:cNvCxnSpPr>
              <a:cxnSpLocks/>
              <a:stCxn id="11" idx="2"/>
              <a:endCxn id="17" idx="0"/>
            </p:cNvCxnSpPr>
            <p:nvPr/>
          </p:nvCxnSpPr>
          <p:spPr>
            <a:xfrm flipH="1">
              <a:off x="5745408" y="1611713"/>
              <a:ext cx="1" cy="280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59">
              <a:extLst>
                <a:ext uri="{FF2B5EF4-FFF2-40B4-BE49-F238E27FC236}">
                  <a16:creationId xmlns:a16="http://schemas.microsoft.com/office/drawing/2014/main" id="{7DB3E4DF-E57B-4F39-BE31-25E5C22CC16B}"/>
                </a:ext>
              </a:extLst>
            </p:cNvPr>
            <p:cNvCxnSpPr>
              <a:cxnSpLocks/>
              <a:stCxn id="17" idx="2"/>
              <a:endCxn id="27" idx="0"/>
            </p:cNvCxnSpPr>
            <p:nvPr/>
          </p:nvCxnSpPr>
          <p:spPr>
            <a:xfrm>
              <a:off x="5745408" y="2468579"/>
              <a:ext cx="1" cy="280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59">
              <a:extLst>
                <a:ext uri="{FF2B5EF4-FFF2-40B4-BE49-F238E27FC236}">
                  <a16:creationId xmlns:a16="http://schemas.microsoft.com/office/drawing/2014/main" id="{4BD4C62E-1A1C-4953-A94F-C091C10B5EB9}"/>
                </a:ext>
              </a:extLst>
            </p:cNvPr>
            <p:cNvCxnSpPr>
              <a:cxnSpLocks/>
              <a:stCxn id="27" idx="2"/>
            </p:cNvCxnSpPr>
            <p:nvPr/>
          </p:nvCxnSpPr>
          <p:spPr>
            <a:xfrm>
              <a:off x="5745409" y="3325445"/>
              <a:ext cx="0" cy="280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59">
              <a:extLst>
                <a:ext uri="{FF2B5EF4-FFF2-40B4-BE49-F238E27FC236}">
                  <a16:creationId xmlns:a16="http://schemas.microsoft.com/office/drawing/2014/main" id="{220F8D86-C91A-40EB-B996-84678D3608EB}"/>
                </a:ext>
              </a:extLst>
            </p:cNvPr>
            <p:cNvCxnSpPr>
              <a:cxnSpLocks/>
              <a:stCxn id="17" idx="1"/>
              <a:endCxn id="16" idx="3"/>
            </p:cNvCxnSpPr>
            <p:nvPr/>
          </p:nvCxnSpPr>
          <p:spPr>
            <a:xfrm flipH="1">
              <a:off x="3250723" y="2180579"/>
              <a:ext cx="1234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59">
              <a:extLst>
                <a:ext uri="{FF2B5EF4-FFF2-40B4-BE49-F238E27FC236}">
                  <a16:creationId xmlns:a16="http://schemas.microsoft.com/office/drawing/2014/main" id="{EACCF5A7-7240-4883-8074-BF4FBBEBA7A1}"/>
                </a:ext>
              </a:extLst>
            </p:cNvPr>
            <p:cNvCxnSpPr>
              <a:cxnSpLocks/>
              <a:stCxn id="15" idx="1"/>
              <a:endCxn id="17" idx="3"/>
            </p:cNvCxnSpPr>
            <p:nvPr/>
          </p:nvCxnSpPr>
          <p:spPr>
            <a:xfrm flipH="1">
              <a:off x="7005408" y="2180579"/>
              <a:ext cx="12842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9">
              <a:extLst>
                <a:ext uri="{FF2B5EF4-FFF2-40B4-BE49-F238E27FC236}">
                  <a16:creationId xmlns:a16="http://schemas.microsoft.com/office/drawing/2014/main" id="{88ACBACA-55B6-4F99-B3D1-41950BC1C53B}"/>
                </a:ext>
              </a:extLst>
            </p:cNvPr>
            <p:cNvCxnSpPr>
              <a:cxnSpLocks/>
              <a:stCxn id="15" idx="2"/>
              <a:endCxn id="25" idx="0"/>
            </p:cNvCxnSpPr>
            <p:nvPr/>
          </p:nvCxnSpPr>
          <p:spPr>
            <a:xfrm>
              <a:off x="9549672" y="2468579"/>
              <a:ext cx="0" cy="2851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9">
              <a:extLst>
                <a:ext uri="{FF2B5EF4-FFF2-40B4-BE49-F238E27FC236}">
                  <a16:creationId xmlns:a16="http://schemas.microsoft.com/office/drawing/2014/main" id="{E4B75B04-3789-4B1B-8C46-9364DC9BD64A}"/>
                </a:ext>
              </a:extLst>
            </p:cNvPr>
            <p:cNvCxnSpPr>
              <a:cxnSpLocks/>
              <a:endCxn id="20" idx="0"/>
            </p:cNvCxnSpPr>
            <p:nvPr/>
          </p:nvCxnSpPr>
          <p:spPr>
            <a:xfrm flipH="1">
              <a:off x="4877111" y="4182311"/>
              <a:ext cx="1524" cy="280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59">
              <a:extLst>
                <a:ext uri="{FF2B5EF4-FFF2-40B4-BE49-F238E27FC236}">
                  <a16:creationId xmlns:a16="http://schemas.microsoft.com/office/drawing/2014/main" id="{23C08A04-143C-4824-82F8-6F418B7DEE04}"/>
                </a:ext>
              </a:extLst>
            </p:cNvPr>
            <p:cNvCxnSpPr>
              <a:cxnSpLocks/>
              <a:endCxn id="21" idx="0"/>
            </p:cNvCxnSpPr>
            <p:nvPr/>
          </p:nvCxnSpPr>
          <p:spPr>
            <a:xfrm flipH="1">
              <a:off x="6613707" y="4200888"/>
              <a:ext cx="0" cy="262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9">
              <a:extLst>
                <a:ext uri="{FF2B5EF4-FFF2-40B4-BE49-F238E27FC236}">
                  <a16:creationId xmlns:a16="http://schemas.microsoft.com/office/drawing/2014/main" id="{C1E2A89A-3370-4CF5-AC3F-0578CAD3512A}"/>
                </a:ext>
              </a:extLst>
            </p:cNvPr>
            <p:cNvCxnSpPr>
              <a:cxnSpLocks/>
              <a:stCxn id="20" idx="2"/>
            </p:cNvCxnSpPr>
            <p:nvPr/>
          </p:nvCxnSpPr>
          <p:spPr>
            <a:xfrm>
              <a:off x="4877111" y="5039177"/>
              <a:ext cx="0" cy="269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59">
              <a:extLst>
                <a:ext uri="{FF2B5EF4-FFF2-40B4-BE49-F238E27FC236}">
                  <a16:creationId xmlns:a16="http://schemas.microsoft.com/office/drawing/2014/main" id="{C0FF2E69-ED78-4D92-A777-88F4C5AF77F7}"/>
                </a:ext>
              </a:extLst>
            </p:cNvPr>
            <p:cNvCxnSpPr>
              <a:cxnSpLocks/>
              <a:stCxn id="21" idx="2"/>
            </p:cNvCxnSpPr>
            <p:nvPr/>
          </p:nvCxnSpPr>
          <p:spPr>
            <a:xfrm>
              <a:off x="6613707" y="5039177"/>
              <a:ext cx="0" cy="269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9">
              <a:extLst>
                <a:ext uri="{FF2B5EF4-FFF2-40B4-BE49-F238E27FC236}">
                  <a16:creationId xmlns:a16="http://schemas.microsoft.com/office/drawing/2014/main" id="{04E03971-28CE-4B29-8E48-82E6C2EFA01D}"/>
                </a:ext>
              </a:extLst>
            </p:cNvPr>
            <p:cNvCxnSpPr>
              <a:cxnSpLocks/>
              <a:stCxn id="23" idx="1"/>
              <a:endCxn id="24" idx="3"/>
            </p:cNvCxnSpPr>
            <p:nvPr/>
          </p:nvCxnSpPr>
          <p:spPr>
            <a:xfrm flipH="1">
              <a:off x="3254730" y="5608043"/>
              <a:ext cx="812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59">
              <a:extLst>
                <a:ext uri="{FF2B5EF4-FFF2-40B4-BE49-F238E27FC236}">
                  <a16:creationId xmlns:a16="http://schemas.microsoft.com/office/drawing/2014/main" id="{B6F87A7C-3CAE-446A-BE17-095FFCFE7E2E}"/>
                </a:ext>
              </a:extLst>
            </p:cNvPr>
            <p:cNvCxnSpPr>
              <a:cxnSpLocks/>
              <a:stCxn id="23" idx="3"/>
              <a:endCxn id="25" idx="1"/>
            </p:cNvCxnSpPr>
            <p:nvPr/>
          </p:nvCxnSpPr>
          <p:spPr>
            <a:xfrm>
              <a:off x="7423111" y="5608043"/>
              <a:ext cx="8665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Rechthoek: afgeronde hoeken 84">
              <a:extLst>
                <a:ext uri="{FF2B5EF4-FFF2-40B4-BE49-F238E27FC236}">
                  <a16:creationId xmlns:a16="http://schemas.microsoft.com/office/drawing/2014/main" id="{A92F20DB-369C-4BC3-9C29-FA948018AD1F}"/>
                </a:ext>
              </a:extLst>
            </p:cNvPr>
            <p:cNvSpPr/>
            <p:nvPr/>
          </p:nvSpPr>
          <p:spPr>
            <a:xfrm>
              <a:off x="7390434" y="1138688"/>
              <a:ext cx="463953" cy="148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Yes</a:t>
              </a:r>
            </a:p>
          </p:txBody>
        </p:sp>
        <p:sp>
          <p:nvSpPr>
            <p:cNvPr id="86" name="Rechthoek: afgeronde hoeken 85">
              <a:extLst>
                <a:ext uri="{FF2B5EF4-FFF2-40B4-BE49-F238E27FC236}">
                  <a16:creationId xmlns:a16="http://schemas.microsoft.com/office/drawing/2014/main" id="{C0BB4924-A4AD-4F7F-A880-91E82F94DC68}"/>
                </a:ext>
              </a:extLst>
            </p:cNvPr>
            <p:cNvSpPr/>
            <p:nvPr/>
          </p:nvSpPr>
          <p:spPr>
            <a:xfrm>
              <a:off x="5686515" y="1681062"/>
              <a:ext cx="463953" cy="148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No</a:t>
              </a:r>
            </a:p>
          </p:txBody>
        </p:sp>
        <p:sp>
          <p:nvSpPr>
            <p:cNvPr id="87" name="Rechthoek: afgeronde hoeken 86">
              <a:extLst>
                <a:ext uri="{FF2B5EF4-FFF2-40B4-BE49-F238E27FC236}">
                  <a16:creationId xmlns:a16="http://schemas.microsoft.com/office/drawing/2014/main" id="{0692341A-217B-445E-8D5B-97C33911B2BC}"/>
                </a:ext>
              </a:extLst>
            </p:cNvPr>
            <p:cNvSpPr/>
            <p:nvPr/>
          </p:nvSpPr>
          <p:spPr>
            <a:xfrm>
              <a:off x="7776140" y="2000737"/>
              <a:ext cx="463953" cy="148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No</a:t>
              </a:r>
            </a:p>
          </p:txBody>
        </p:sp>
        <p:sp>
          <p:nvSpPr>
            <p:cNvPr id="88" name="Rechthoek: afgeronde hoeken 87">
              <a:extLst>
                <a:ext uri="{FF2B5EF4-FFF2-40B4-BE49-F238E27FC236}">
                  <a16:creationId xmlns:a16="http://schemas.microsoft.com/office/drawing/2014/main" id="{EB9FC905-7C9C-4CDD-9645-9659EB321176}"/>
                </a:ext>
              </a:extLst>
            </p:cNvPr>
            <p:cNvSpPr/>
            <p:nvPr/>
          </p:nvSpPr>
          <p:spPr>
            <a:xfrm>
              <a:off x="9081713" y="2682428"/>
              <a:ext cx="463953" cy="148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D7D31"/>
                  </a:solidFill>
                  <a:effectLst/>
                  <a:uLnTx/>
                  <a:uFillTx/>
                  <a:latin typeface="BI Sans" pitchFamily="2" charset="0"/>
                  <a:ea typeface="+mn-ea"/>
                  <a:cs typeface="Arial" panose="020B0604020202020204" pitchFamily="34" charset="0"/>
                </a:rPr>
                <a:t>Yes</a:t>
              </a:r>
            </a:p>
          </p:txBody>
        </p:sp>
      </p:grpSp>
      <p:sp>
        <p:nvSpPr>
          <p:cNvPr id="41" name="Rectangle 2">
            <a:extLst>
              <a:ext uri="{FF2B5EF4-FFF2-40B4-BE49-F238E27FC236}">
                <a16:creationId xmlns:a16="http://schemas.microsoft.com/office/drawing/2014/main" id="{70734A4F-E5A8-4898-9CFA-D34962D694BA}"/>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IPF</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cxnSp>
        <p:nvCxnSpPr>
          <p:cNvPr id="3" name="Connector: Elbow 2">
            <a:extLst>
              <a:ext uri="{FF2B5EF4-FFF2-40B4-BE49-F238E27FC236}">
                <a16:creationId xmlns:a16="http://schemas.microsoft.com/office/drawing/2014/main" id="{0F232C71-D601-1611-22B9-9860ADA0DF88}"/>
              </a:ext>
            </a:extLst>
          </p:cNvPr>
          <p:cNvCxnSpPr>
            <a:endCxn id="15" idx="0"/>
          </p:cNvCxnSpPr>
          <p:nvPr/>
        </p:nvCxnSpPr>
        <p:spPr>
          <a:xfrm>
            <a:off x="7746909" y="1286835"/>
            <a:ext cx="2126562" cy="5688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2649E12-75E8-F4E7-CCA8-01B63398E731}"/>
              </a:ext>
            </a:extLst>
          </p:cNvPr>
          <p:cNvPicPr>
            <a:picLocks noChangeAspect="1"/>
          </p:cNvPicPr>
          <p:nvPr/>
        </p:nvPicPr>
        <p:blipFill>
          <a:blip r:embed="rId3"/>
          <a:stretch>
            <a:fillRect/>
          </a:stretch>
        </p:blipFill>
        <p:spPr>
          <a:xfrm>
            <a:off x="10845100" y="6247154"/>
            <a:ext cx="1493649" cy="231668"/>
          </a:xfrm>
          <a:prstGeom prst="rect">
            <a:avLst/>
          </a:prstGeom>
        </p:spPr>
      </p:pic>
    </p:spTree>
    <p:extLst>
      <p:ext uri="{BB962C8B-B14F-4D97-AF65-F5344CB8AC3E}">
        <p14:creationId xmlns:p14="http://schemas.microsoft.com/office/powerpoint/2010/main" val="258475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D3332D-4A36-4CB1-A705-A2EFC4B3363A}"/>
              </a:ext>
            </a:extLst>
          </p:cNvPr>
          <p:cNvSpPr>
            <a:spLocks noGrp="1"/>
          </p:cNvSpPr>
          <p:nvPr>
            <p:ph type="ctrTitle"/>
          </p:nvPr>
        </p:nvSpPr>
        <p:spPr>
          <a:xfrm>
            <a:off x="3175000" y="1216119"/>
            <a:ext cx="8557342" cy="2844252"/>
          </a:xfrm>
        </p:spPr>
        <p:txBody>
          <a:bodyPr>
            <a:normAutofit/>
          </a:bodyPr>
          <a:lstStyle/>
          <a:p>
            <a:pPr>
              <a:lnSpc>
                <a:spcPct val="100000"/>
              </a:lnSpc>
            </a:pPr>
            <a:r>
              <a:rPr lang="en-US" sz="1600" i="1" dirty="0">
                <a:solidFill>
                  <a:schemeClr val="bg1">
                    <a:alpha val="75000"/>
                  </a:schemeClr>
                </a:solidFill>
              </a:rPr>
              <a:t>“I was told </a:t>
            </a:r>
            <a:r>
              <a:rPr lang="en-US" sz="1600" b="0" i="1" dirty="0">
                <a:solidFill>
                  <a:schemeClr val="bg1">
                    <a:alpha val="75000"/>
                  </a:schemeClr>
                </a:solidFill>
              </a:rPr>
              <a:t>…</a:t>
            </a:r>
            <a:r>
              <a:rPr lang="en-US" sz="1600" i="1" dirty="0">
                <a:solidFill>
                  <a:schemeClr val="bg1">
                    <a:alpha val="75000"/>
                  </a:schemeClr>
                </a:solidFill>
              </a:rPr>
              <a:t> ‘you’ve got this illness and there’s no cure</a:t>
            </a:r>
            <a:r>
              <a:rPr lang="en-US" sz="1600" b="0" i="1" dirty="0">
                <a:solidFill>
                  <a:schemeClr val="bg1">
                    <a:alpha val="75000"/>
                  </a:schemeClr>
                </a:solidFill>
              </a:rPr>
              <a:t>.’... </a:t>
            </a:r>
            <a:r>
              <a:rPr lang="en-US" sz="1600" i="1" dirty="0">
                <a:solidFill>
                  <a:schemeClr val="bg1">
                    <a:alpha val="75000"/>
                  </a:schemeClr>
                </a:solidFill>
              </a:rPr>
              <a:t>So, I Googled and up came this site saying life expectation 2-5 years. </a:t>
            </a:r>
            <a:r>
              <a:rPr lang="en-US" sz="1600" b="0" i="1" dirty="0">
                <a:solidFill>
                  <a:schemeClr val="bg1">
                    <a:alpha val="75000"/>
                  </a:schemeClr>
                </a:solidFill>
              </a:rPr>
              <a:t>...</a:t>
            </a:r>
            <a:r>
              <a:rPr lang="en-US" sz="1600" i="1" dirty="0">
                <a:solidFill>
                  <a:schemeClr val="bg1">
                    <a:alpha val="75000"/>
                  </a:schemeClr>
                </a:solidFill>
              </a:rPr>
              <a:t> And I knew I’d had it, now for a few years. And I thought ‘oh my god I’m going to die this year!’ It was very, very scary” </a:t>
            </a:r>
            <a:br>
              <a:rPr lang="en-US" sz="1600" dirty="0">
                <a:solidFill>
                  <a:schemeClr val="bg1">
                    <a:alpha val="75000"/>
                  </a:schemeClr>
                </a:solidFill>
              </a:rPr>
            </a:br>
            <a:r>
              <a:rPr lang="en-US" sz="1600" dirty="0">
                <a:solidFill>
                  <a:schemeClr val="bg1">
                    <a:alpha val="75000"/>
                  </a:schemeClr>
                </a:solidFill>
              </a:rPr>
              <a:t> </a:t>
            </a:r>
            <a:br>
              <a:rPr lang="en-US" sz="1800" dirty="0">
                <a:solidFill>
                  <a:schemeClr val="bg1">
                    <a:alpha val="75000"/>
                  </a:schemeClr>
                </a:solidFill>
              </a:rPr>
            </a:br>
            <a:r>
              <a:rPr lang="en-US" sz="1400" b="0" dirty="0">
                <a:solidFill>
                  <a:schemeClr val="bg1">
                    <a:alpha val="75000"/>
                  </a:schemeClr>
                </a:solidFill>
              </a:rPr>
              <a:t>– IPF Patient, UK</a:t>
            </a:r>
            <a:r>
              <a:rPr lang="en-US" sz="1400" b="0" baseline="30000" dirty="0">
                <a:solidFill>
                  <a:schemeClr val="bg1">
                    <a:alpha val="75000"/>
                  </a:schemeClr>
                </a:solidFill>
              </a:rPr>
              <a:t>1</a:t>
            </a:r>
            <a:endParaRPr lang="nl-NL" sz="1800" b="0" baseline="30000" dirty="0">
              <a:solidFill>
                <a:schemeClr val="bg1">
                  <a:alpha val="75000"/>
                </a:schemeClr>
              </a:solidFill>
            </a:endParaRPr>
          </a:p>
        </p:txBody>
      </p:sp>
      <p:sp>
        <p:nvSpPr>
          <p:cNvPr id="2" name="Ondertitel 1">
            <a:extLst>
              <a:ext uri="{FF2B5EF4-FFF2-40B4-BE49-F238E27FC236}">
                <a16:creationId xmlns:a16="http://schemas.microsoft.com/office/drawing/2014/main" id="{15FE8754-F46B-4456-82F7-1FA9818A494F}"/>
              </a:ext>
            </a:extLst>
          </p:cNvPr>
          <p:cNvSpPr>
            <a:spLocks noGrp="1"/>
          </p:cNvSpPr>
          <p:nvPr>
            <p:ph type="subTitle" idx="1"/>
          </p:nvPr>
        </p:nvSpPr>
        <p:spPr>
          <a:xfrm>
            <a:off x="838200" y="3929746"/>
            <a:ext cx="10515600" cy="1121222"/>
          </a:xfrm>
        </p:spPr>
        <p:txBody>
          <a:bodyPr/>
          <a:lstStyle/>
          <a:p>
            <a:r>
              <a:rPr lang="nl-NL" dirty="0" err="1"/>
              <a:t>Prognosis</a:t>
            </a:r>
            <a:endParaRPr lang="en-US" dirty="0"/>
          </a:p>
        </p:txBody>
      </p:sp>
      <p:sp>
        <p:nvSpPr>
          <p:cNvPr id="5" name="Text Placeholder 10">
            <a:extLst>
              <a:ext uri="{FF2B5EF4-FFF2-40B4-BE49-F238E27FC236}">
                <a16:creationId xmlns:a16="http://schemas.microsoft.com/office/drawing/2014/main" id="{2D1D1489-2208-4555-92A5-D3A456F7F654}"/>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Schoenheit</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G, </a:t>
            </a:r>
            <a:r>
              <a:rPr kumimoji="0" lang="en-GB"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Becattelli</a:t>
            </a:r>
            <a:r>
              <a:rPr kumimoji="0" lang="en-GB"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I, Cohen A. Living with idiopathic pulmonary fibrosis. Chron Respir Dis. 2011;8(4):225–31.</a:t>
            </a:r>
          </a:p>
        </p:txBody>
      </p:sp>
      <p:sp>
        <p:nvSpPr>
          <p:cNvPr id="6" name="Text Placeholder 8">
            <a:extLst>
              <a:ext uri="{FF2B5EF4-FFF2-40B4-BE49-F238E27FC236}">
                <a16:creationId xmlns:a16="http://schemas.microsoft.com/office/drawing/2014/main" id="{4FCF3C9B-EF22-4C9F-8152-25DF09BDCAFB}"/>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I0</a:t>
            </a:r>
          </a:p>
        </p:txBody>
      </p:sp>
      <p:pic>
        <p:nvPicPr>
          <p:cNvPr id="4" name="Picture 3">
            <a:extLst>
              <a:ext uri="{FF2B5EF4-FFF2-40B4-BE49-F238E27FC236}">
                <a16:creationId xmlns:a16="http://schemas.microsoft.com/office/drawing/2014/main" id="{EE5D1152-14D0-6D4B-6CBC-23728310CD81}"/>
              </a:ext>
            </a:extLst>
          </p:cNvPr>
          <p:cNvPicPr>
            <a:picLocks noChangeAspect="1"/>
          </p:cNvPicPr>
          <p:nvPr/>
        </p:nvPicPr>
        <p:blipFill>
          <a:blip r:embed="rId3"/>
          <a:stretch>
            <a:fillRect/>
          </a:stretch>
        </p:blipFill>
        <p:spPr>
          <a:xfrm>
            <a:off x="10826050" y="6510498"/>
            <a:ext cx="1493649" cy="231668"/>
          </a:xfrm>
          <a:prstGeom prst="rect">
            <a:avLst/>
          </a:prstGeom>
        </p:spPr>
      </p:pic>
    </p:spTree>
    <p:extLst>
      <p:ext uri="{BB962C8B-B14F-4D97-AF65-F5344CB8AC3E}">
        <p14:creationId xmlns:p14="http://schemas.microsoft.com/office/powerpoint/2010/main" val="2505167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ep 130">
            <a:extLst>
              <a:ext uri="{FF2B5EF4-FFF2-40B4-BE49-F238E27FC236}">
                <a16:creationId xmlns:a16="http://schemas.microsoft.com/office/drawing/2014/main" id="{A069C28A-1F05-492C-AD4D-539923F8AB06}"/>
              </a:ext>
            </a:extLst>
          </p:cNvPr>
          <p:cNvGrpSpPr/>
          <p:nvPr/>
        </p:nvGrpSpPr>
        <p:grpSpPr>
          <a:xfrm>
            <a:off x="3626056" y="1650381"/>
            <a:ext cx="7630051" cy="4114316"/>
            <a:chOff x="1158278" y="2494759"/>
            <a:chExt cx="4808099" cy="2558555"/>
          </a:xfrm>
        </p:grpSpPr>
        <p:cxnSp>
          <p:nvCxnSpPr>
            <p:cNvPr id="132" name="Straight Connector 45">
              <a:extLst>
                <a:ext uri="{FF2B5EF4-FFF2-40B4-BE49-F238E27FC236}">
                  <a16:creationId xmlns:a16="http://schemas.microsoft.com/office/drawing/2014/main" id="{A08FD518-2DB2-484D-8956-580F80DBF37F}"/>
                </a:ext>
              </a:extLst>
            </p:cNvPr>
            <p:cNvCxnSpPr>
              <a:cxnSpLocks/>
            </p:cNvCxnSpPr>
            <p:nvPr/>
          </p:nvCxnSpPr>
          <p:spPr>
            <a:xfrm>
              <a:off x="2052611" y="2670737"/>
              <a:ext cx="3843772" cy="0"/>
            </a:xfrm>
            <a:prstGeom prst="line">
              <a:avLst/>
            </a:prstGeom>
            <a:noFill/>
            <a:ln w="12700" cap="flat" cmpd="sng" algn="ctr">
              <a:solidFill>
                <a:srgbClr val="001E55"/>
              </a:solidFill>
              <a:prstDash val="solid"/>
            </a:ln>
            <a:effectLst/>
          </p:spPr>
        </p:cxnSp>
        <p:sp>
          <p:nvSpPr>
            <p:cNvPr id="133" name="Rectangle 46">
              <a:extLst>
                <a:ext uri="{FF2B5EF4-FFF2-40B4-BE49-F238E27FC236}">
                  <a16:creationId xmlns:a16="http://schemas.microsoft.com/office/drawing/2014/main" id="{01328A0D-233C-4A5E-B0DC-97718F1B292D}"/>
                </a:ext>
              </a:extLst>
            </p:cNvPr>
            <p:cNvSpPr/>
            <p:nvPr/>
          </p:nvSpPr>
          <p:spPr>
            <a:xfrm>
              <a:off x="2062215" y="3530728"/>
              <a:ext cx="3843772" cy="1077564"/>
            </a:xfrm>
            <a:prstGeom prst="rect">
              <a:avLst/>
            </a:prstGeom>
            <a:solidFill>
              <a:srgbClr val="7A99AC">
                <a:lumMod val="20000"/>
                <a:lumOff val="80000"/>
              </a:srgbClr>
            </a:solidFill>
            <a:ln w="9525" cap="flat" cmpd="sng" algn="ctr">
              <a:noFill/>
              <a:prstDash val="solid"/>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sp>
          <p:nvSpPr>
            <p:cNvPr id="134" name="Rectangle 47">
              <a:extLst>
                <a:ext uri="{FF2B5EF4-FFF2-40B4-BE49-F238E27FC236}">
                  <a16:creationId xmlns:a16="http://schemas.microsoft.com/office/drawing/2014/main" id="{D5E3DD94-5D49-406E-AF8D-DDA7246013A4}"/>
                </a:ext>
              </a:extLst>
            </p:cNvPr>
            <p:cNvSpPr/>
            <p:nvPr/>
          </p:nvSpPr>
          <p:spPr>
            <a:xfrm>
              <a:off x="2062215" y="3198811"/>
              <a:ext cx="3843772" cy="340211"/>
            </a:xfrm>
            <a:prstGeom prst="rect">
              <a:avLst/>
            </a:prstGeom>
            <a:solidFill>
              <a:srgbClr val="F2650F">
                <a:lumMod val="20000"/>
                <a:lumOff val="80000"/>
              </a:srgbClr>
            </a:solidFill>
            <a:ln w="9525" cap="flat" cmpd="sng" algn="ctr">
              <a:noFill/>
              <a:prstDash val="solid"/>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sp>
          <p:nvSpPr>
            <p:cNvPr id="135" name="TextBox 48">
              <a:extLst>
                <a:ext uri="{FF2B5EF4-FFF2-40B4-BE49-F238E27FC236}">
                  <a16:creationId xmlns:a16="http://schemas.microsoft.com/office/drawing/2014/main" id="{B3AEEFFD-F8BD-406C-AA92-F91CF190170C}"/>
                </a:ext>
              </a:extLst>
            </p:cNvPr>
            <p:cNvSpPr txBox="1"/>
            <p:nvPr/>
          </p:nvSpPr>
          <p:spPr>
            <a:xfrm>
              <a:off x="1580956" y="2494759"/>
              <a:ext cx="479006" cy="287094"/>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1E55"/>
                  </a:solidFill>
                  <a:effectLst/>
                  <a:uLnTx/>
                  <a:uFillTx/>
                  <a:latin typeface="BI Sans" pitchFamily="2" charset="0"/>
                  <a:ea typeface="+mn-ea"/>
                  <a:cs typeface="Arial" panose="020B0604020202020204" pitchFamily="34" charset="0"/>
                </a:rPr>
                <a:t>Onset of</a:t>
              </a:r>
              <a:br>
                <a:rPr kumimoji="0" lang="en-GB" sz="1200" b="0" i="0" u="none" strike="noStrike" kern="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GB" sz="1200" b="0" i="0" u="none" strike="noStrike" kern="0" cap="none" spc="0" normalizeH="0" baseline="0" noProof="0" dirty="0">
                  <a:ln>
                    <a:noFill/>
                  </a:ln>
                  <a:solidFill>
                    <a:srgbClr val="001E55"/>
                  </a:solidFill>
                  <a:effectLst/>
                  <a:uLnTx/>
                  <a:uFillTx/>
                  <a:latin typeface="BI Sans" pitchFamily="2" charset="0"/>
                  <a:ea typeface="+mn-ea"/>
                  <a:cs typeface="Arial" panose="020B0604020202020204" pitchFamily="34" charset="0"/>
                </a:rPr>
                <a:t>disease</a:t>
              </a:r>
            </a:p>
          </p:txBody>
        </p:sp>
        <p:sp>
          <p:nvSpPr>
            <p:cNvPr id="136" name="TextBox 54">
              <a:extLst>
                <a:ext uri="{FF2B5EF4-FFF2-40B4-BE49-F238E27FC236}">
                  <a16:creationId xmlns:a16="http://schemas.microsoft.com/office/drawing/2014/main" id="{41A38BC2-368A-44B9-ACE8-99972E13FD9F}"/>
                </a:ext>
              </a:extLst>
            </p:cNvPr>
            <p:cNvSpPr txBox="1"/>
            <p:nvPr/>
          </p:nvSpPr>
          <p:spPr>
            <a:xfrm>
              <a:off x="1489462" y="3008805"/>
              <a:ext cx="557798" cy="287094"/>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Onset of</a:t>
              </a:r>
              <a:b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b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symptoms</a:t>
              </a:r>
            </a:p>
          </p:txBody>
        </p:sp>
        <p:sp>
          <p:nvSpPr>
            <p:cNvPr id="137" name="TextBox 55">
              <a:extLst>
                <a:ext uri="{FF2B5EF4-FFF2-40B4-BE49-F238E27FC236}">
                  <a16:creationId xmlns:a16="http://schemas.microsoft.com/office/drawing/2014/main" id="{EDC1BB9A-C423-4663-BF7B-D0F5FFE1E1AE}"/>
                </a:ext>
              </a:extLst>
            </p:cNvPr>
            <p:cNvSpPr txBox="1"/>
            <p:nvPr/>
          </p:nvSpPr>
          <p:spPr>
            <a:xfrm>
              <a:off x="1511397" y="3417646"/>
              <a:ext cx="529514"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Diagnosis</a:t>
              </a:r>
            </a:p>
          </p:txBody>
        </p:sp>
        <p:sp>
          <p:nvSpPr>
            <p:cNvPr id="138" name="TextBox 56">
              <a:extLst>
                <a:ext uri="{FF2B5EF4-FFF2-40B4-BE49-F238E27FC236}">
                  <a16:creationId xmlns:a16="http://schemas.microsoft.com/office/drawing/2014/main" id="{B498845B-69FA-42D0-9395-06F0D9055A3E}"/>
                </a:ext>
              </a:extLst>
            </p:cNvPr>
            <p:cNvSpPr txBox="1"/>
            <p:nvPr/>
          </p:nvSpPr>
          <p:spPr>
            <a:xfrm>
              <a:off x="1678360" y="4488551"/>
              <a:ext cx="368902"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Death</a:t>
              </a:r>
            </a:p>
          </p:txBody>
        </p:sp>
        <p:sp>
          <p:nvSpPr>
            <p:cNvPr id="139" name="TextBox 57">
              <a:extLst>
                <a:ext uri="{FF2B5EF4-FFF2-40B4-BE49-F238E27FC236}">
                  <a16:creationId xmlns:a16="http://schemas.microsoft.com/office/drawing/2014/main" id="{5B965D80-DDBB-434C-9D30-D66EBF835B8D}"/>
                </a:ext>
              </a:extLst>
            </p:cNvPr>
            <p:cNvSpPr txBox="1"/>
            <p:nvPr/>
          </p:nvSpPr>
          <p:spPr>
            <a:xfrm rot="16200000">
              <a:off x="298090" y="3572922"/>
              <a:ext cx="1894928" cy="174552"/>
            </a:xfrm>
            <a:prstGeom prst="rect">
              <a:avLst/>
            </a:prstGeom>
            <a:noFill/>
          </p:spPr>
          <p:txBody>
            <a:bodyPr wrap="squar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Disease progression</a:t>
              </a:r>
            </a:p>
          </p:txBody>
        </p:sp>
        <p:cxnSp>
          <p:nvCxnSpPr>
            <p:cNvPr id="140" name="Straight Arrow Connector 58">
              <a:extLst>
                <a:ext uri="{FF2B5EF4-FFF2-40B4-BE49-F238E27FC236}">
                  <a16:creationId xmlns:a16="http://schemas.microsoft.com/office/drawing/2014/main" id="{E77D0944-7557-4C1A-B31A-6F0CAE0339D9}"/>
                </a:ext>
              </a:extLst>
            </p:cNvPr>
            <p:cNvCxnSpPr>
              <a:cxnSpLocks/>
            </p:cNvCxnSpPr>
            <p:nvPr/>
          </p:nvCxnSpPr>
          <p:spPr>
            <a:xfrm>
              <a:off x="1356878" y="3131223"/>
              <a:ext cx="0" cy="1093688"/>
            </a:xfrm>
            <a:prstGeom prst="straightConnector1">
              <a:avLst/>
            </a:prstGeom>
            <a:noFill/>
            <a:ln w="25400" cap="flat" cmpd="sng" algn="ctr">
              <a:solidFill>
                <a:srgbClr val="2B333A"/>
              </a:solidFill>
              <a:prstDash val="solid"/>
              <a:tailEnd type="triangle"/>
            </a:ln>
            <a:effectLst/>
          </p:spPr>
        </p:cxnSp>
        <p:cxnSp>
          <p:nvCxnSpPr>
            <p:cNvPr id="141" name="Straight Connector 59">
              <a:extLst>
                <a:ext uri="{FF2B5EF4-FFF2-40B4-BE49-F238E27FC236}">
                  <a16:creationId xmlns:a16="http://schemas.microsoft.com/office/drawing/2014/main" id="{5393582C-9F7A-4071-9DDB-19EB05DB8A7A}"/>
                </a:ext>
              </a:extLst>
            </p:cNvPr>
            <p:cNvCxnSpPr>
              <a:cxnSpLocks/>
            </p:cNvCxnSpPr>
            <p:nvPr/>
          </p:nvCxnSpPr>
          <p:spPr>
            <a:xfrm>
              <a:off x="2062215" y="3198812"/>
              <a:ext cx="3843772" cy="0"/>
            </a:xfrm>
            <a:prstGeom prst="line">
              <a:avLst/>
            </a:prstGeom>
            <a:noFill/>
            <a:ln w="12700" cap="flat" cmpd="sng" algn="ctr">
              <a:solidFill>
                <a:srgbClr val="F2650F"/>
              </a:solidFill>
              <a:prstDash val="sysDot"/>
            </a:ln>
            <a:effectLst/>
          </p:spPr>
        </p:cxnSp>
        <p:sp>
          <p:nvSpPr>
            <p:cNvPr id="142" name="TextBox 61">
              <a:extLst>
                <a:ext uri="{FF2B5EF4-FFF2-40B4-BE49-F238E27FC236}">
                  <a16:creationId xmlns:a16="http://schemas.microsoft.com/office/drawing/2014/main" id="{27CE2F30-8B9F-4531-A3E9-4938FD1C70DD}"/>
                </a:ext>
              </a:extLst>
            </p:cNvPr>
            <p:cNvSpPr txBox="1"/>
            <p:nvPr/>
          </p:nvSpPr>
          <p:spPr>
            <a:xfrm>
              <a:off x="2353959" y="3353082"/>
              <a:ext cx="180006"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A</a:t>
              </a:r>
            </a:p>
          </p:txBody>
        </p:sp>
        <p:sp>
          <p:nvSpPr>
            <p:cNvPr id="143" name="TextBox 62">
              <a:extLst>
                <a:ext uri="{FF2B5EF4-FFF2-40B4-BE49-F238E27FC236}">
                  <a16:creationId xmlns:a16="http://schemas.microsoft.com/office/drawing/2014/main" id="{D5F7F425-8257-4945-A7D1-2662AB763BAC}"/>
                </a:ext>
              </a:extLst>
            </p:cNvPr>
            <p:cNvSpPr txBox="1"/>
            <p:nvPr/>
          </p:nvSpPr>
          <p:spPr>
            <a:xfrm>
              <a:off x="2923559" y="3353082"/>
              <a:ext cx="175966"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B</a:t>
              </a:r>
            </a:p>
          </p:txBody>
        </p:sp>
        <p:sp>
          <p:nvSpPr>
            <p:cNvPr id="144" name="TextBox 63">
              <a:extLst>
                <a:ext uri="{FF2B5EF4-FFF2-40B4-BE49-F238E27FC236}">
                  <a16:creationId xmlns:a16="http://schemas.microsoft.com/office/drawing/2014/main" id="{DB7058EB-146E-4178-BED6-95791FAD5C96}"/>
                </a:ext>
              </a:extLst>
            </p:cNvPr>
            <p:cNvSpPr txBox="1"/>
            <p:nvPr/>
          </p:nvSpPr>
          <p:spPr>
            <a:xfrm>
              <a:off x="3739354" y="3359432"/>
              <a:ext cx="180006"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C</a:t>
              </a:r>
            </a:p>
          </p:txBody>
        </p:sp>
        <p:sp>
          <p:nvSpPr>
            <p:cNvPr id="145" name="TextBox 64">
              <a:extLst>
                <a:ext uri="{FF2B5EF4-FFF2-40B4-BE49-F238E27FC236}">
                  <a16:creationId xmlns:a16="http://schemas.microsoft.com/office/drawing/2014/main" id="{9A9CF9BB-60DC-4BB2-8F75-A2D6F6FC4C57}"/>
                </a:ext>
              </a:extLst>
            </p:cNvPr>
            <p:cNvSpPr txBox="1"/>
            <p:nvPr/>
          </p:nvSpPr>
          <p:spPr>
            <a:xfrm>
              <a:off x="4905345" y="3353082"/>
              <a:ext cx="184048"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D</a:t>
              </a:r>
            </a:p>
          </p:txBody>
        </p:sp>
        <p:sp>
          <p:nvSpPr>
            <p:cNvPr id="146" name="TextBox 65">
              <a:extLst>
                <a:ext uri="{FF2B5EF4-FFF2-40B4-BE49-F238E27FC236}">
                  <a16:creationId xmlns:a16="http://schemas.microsoft.com/office/drawing/2014/main" id="{C7DA9801-B389-4CDC-BE35-E26D34CC0660}"/>
                </a:ext>
              </a:extLst>
            </p:cNvPr>
            <p:cNvSpPr txBox="1"/>
            <p:nvPr/>
          </p:nvSpPr>
          <p:spPr>
            <a:xfrm>
              <a:off x="5091396" y="2656277"/>
              <a:ext cx="874981"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Subclinical period</a:t>
              </a:r>
            </a:p>
          </p:txBody>
        </p:sp>
        <p:sp>
          <p:nvSpPr>
            <p:cNvPr id="147" name="TextBox 66">
              <a:extLst>
                <a:ext uri="{FF2B5EF4-FFF2-40B4-BE49-F238E27FC236}">
                  <a16:creationId xmlns:a16="http://schemas.microsoft.com/office/drawing/2014/main" id="{F87D9D72-3B79-45C0-9705-F0611DF59976}"/>
                </a:ext>
              </a:extLst>
            </p:cNvPr>
            <p:cNvSpPr txBox="1"/>
            <p:nvPr/>
          </p:nvSpPr>
          <p:spPr>
            <a:xfrm>
              <a:off x="4977250" y="3178238"/>
              <a:ext cx="989126"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2650F"/>
                  </a:solidFill>
                  <a:effectLst/>
                  <a:uLnTx/>
                  <a:uFillTx/>
                  <a:latin typeface="BI Sans" pitchFamily="2" charset="0"/>
                  <a:ea typeface="+mn-ea"/>
                  <a:cs typeface="Arial" panose="020B0604020202020204" pitchFamily="34" charset="0"/>
                </a:rPr>
                <a:t>Pre-diagnosis period</a:t>
              </a:r>
            </a:p>
          </p:txBody>
        </p:sp>
        <p:sp>
          <p:nvSpPr>
            <p:cNvPr id="148" name="TextBox 67">
              <a:extLst>
                <a:ext uri="{FF2B5EF4-FFF2-40B4-BE49-F238E27FC236}">
                  <a16:creationId xmlns:a16="http://schemas.microsoft.com/office/drawing/2014/main" id="{0B94A108-C8BB-426A-B3D3-12DAAD8A18FF}"/>
                </a:ext>
              </a:extLst>
            </p:cNvPr>
            <p:cNvSpPr txBox="1"/>
            <p:nvPr/>
          </p:nvSpPr>
          <p:spPr>
            <a:xfrm>
              <a:off x="4928763" y="3516706"/>
              <a:ext cx="1037613"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7A99AC">
                      <a:lumMod val="50000"/>
                    </a:srgbClr>
                  </a:solidFill>
                  <a:effectLst/>
                  <a:uLnTx/>
                  <a:uFillTx/>
                  <a:latin typeface="BI Sans" pitchFamily="2" charset="0"/>
                  <a:ea typeface="+mn-ea"/>
                  <a:cs typeface="Arial" panose="020B0604020202020204" pitchFamily="34" charset="0"/>
                </a:rPr>
                <a:t>Post-diagnosis period</a:t>
              </a:r>
            </a:p>
          </p:txBody>
        </p:sp>
        <p:sp>
          <p:nvSpPr>
            <p:cNvPr id="149" name="TextBox 68">
              <a:extLst>
                <a:ext uri="{FF2B5EF4-FFF2-40B4-BE49-F238E27FC236}">
                  <a16:creationId xmlns:a16="http://schemas.microsoft.com/office/drawing/2014/main" id="{B179CD99-6D32-4238-B41E-C2720C3D52BF}"/>
                </a:ext>
              </a:extLst>
            </p:cNvPr>
            <p:cNvSpPr txBox="1"/>
            <p:nvPr/>
          </p:nvSpPr>
          <p:spPr>
            <a:xfrm>
              <a:off x="2600536"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1</a:t>
              </a:r>
            </a:p>
          </p:txBody>
        </p:sp>
        <p:sp>
          <p:nvSpPr>
            <p:cNvPr id="150" name="TextBox 69">
              <a:extLst>
                <a:ext uri="{FF2B5EF4-FFF2-40B4-BE49-F238E27FC236}">
                  <a16:creationId xmlns:a16="http://schemas.microsoft.com/office/drawing/2014/main" id="{7FC9B14F-B902-4EFE-B336-2EB2EFDB7AF4}"/>
                </a:ext>
              </a:extLst>
            </p:cNvPr>
            <p:cNvSpPr txBox="1"/>
            <p:nvPr/>
          </p:nvSpPr>
          <p:spPr>
            <a:xfrm>
              <a:off x="3239109"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2</a:t>
              </a:r>
            </a:p>
          </p:txBody>
        </p:sp>
        <p:sp>
          <p:nvSpPr>
            <p:cNvPr id="151" name="TextBox 70">
              <a:extLst>
                <a:ext uri="{FF2B5EF4-FFF2-40B4-BE49-F238E27FC236}">
                  <a16:creationId xmlns:a16="http://schemas.microsoft.com/office/drawing/2014/main" id="{CA2D036D-02B9-451E-AC8E-4DEA939B09FF}"/>
                </a:ext>
              </a:extLst>
            </p:cNvPr>
            <p:cNvSpPr txBox="1"/>
            <p:nvPr/>
          </p:nvSpPr>
          <p:spPr>
            <a:xfrm>
              <a:off x="3877684"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3</a:t>
              </a:r>
            </a:p>
          </p:txBody>
        </p:sp>
        <p:sp>
          <p:nvSpPr>
            <p:cNvPr id="152" name="TextBox 71">
              <a:extLst>
                <a:ext uri="{FF2B5EF4-FFF2-40B4-BE49-F238E27FC236}">
                  <a16:creationId xmlns:a16="http://schemas.microsoft.com/office/drawing/2014/main" id="{547B1296-BE8C-403B-8E8B-25DEF63A0F4B}"/>
                </a:ext>
              </a:extLst>
            </p:cNvPr>
            <p:cNvSpPr txBox="1"/>
            <p:nvPr/>
          </p:nvSpPr>
          <p:spPr>
            <a:xfrm>
              <a:off x="4516256"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4</a:t>
              </a:r>
            </a:p>
          </p:txBody>
        </p:sp>
        <p:sp>
          <p:nvSpPr>
            <p:cNvPr id="153" name="TextBox 72">
              <a:extLst>
                <a:ext uri="{FF2B5EF4-FFF2-40B4-BE49-F238E27FC236}">
                  <a16:creationId xmlns:a16="http://schemas.microsoft.com/office/drawing/2014/main" id="{2A11A20B-0CF9-4CEE-A236-DB2F565C8E30}"/>
                </a:ext>
              </a:extLst>
            </p:cNvPr>
            <p:cNvSpPr txBox="1"/>
            <p:nvPr/>
          </p:nvSpPr>
          <p:spPr>
            <a:xfrm>
              <a:off x="5154829"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5</a:t>
              </a:r>
            </a:p>
          </p:txBody>
        </p:sp>
        <p:sp>
          <p:nvSpPr>
            <p:cNvPr id="154" name="TextBox 73">
              <a:extLst>
                <a:ext uri="{FF2B5EF4-FFF2-40B4-BE49-F238E27FC236}">
                  <a16:creationId xmlns:a16="http://schemas.microsoft.com/office/drawing/2014/main" id="{7DA36BD1-BBDA-4261-85B2-2156E2AD54A9}"/>
                </a:ext>
              </a:extLst>
            </p:cNvPr>
            <p:cNvSpPr txBox="1"/>
            <p:nvPr/>
          </p:nvSpPr>
          <p:spPr>
            <a:xfrm>
              <a:off x="5793403"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6</a:t>
              </a:r>
            </a:p>
          </p:txBody>
        </p:sp>
        <p:cxnSp>
          <p:nvCxnSpPr>
            <p:cNvPr id="155" name="Straight Arrow Connector 74">
              <a:extLst>
                <a:ext uri="{FF2B5EF4-FFF2-40B4-BE49-F238E27FC236}">
                  <a16:creationId xmlns:a16="http://schemas.microsoft.com/office/drawing/2014/main" id="{6B208B72-7005-42D1-ACDE-6AE2A5F1FE4D}"/>
                </a:ext>
              </a:extLst>
            </p:cNvPr>
            <p:cNvCxnSpPr>
              <a:cxnSpLocks/>
            </p:cNvCxnSpPr>
            <p:nvPr/>
          </p:nvCxnSpPr>
          <p:spPr>
            <a:xfrm rot="16200000">
              <a:off x="3979372" y="4223647"/>
              <a:ext cx="0" cy="1263150"/>
            </a:xfrm>
            <a:prstGeom prst="straightConnector1">
              <a:avLst/>
            </a:prstGeom>
            <a:noFill/>
            <a:ln w="25400" cap="flat" cmpd="sng" algn="ctr">
              <a:solidFill>
                <a:srgbClr val="2B333A"/>
              </a:solidFill>
              <a:prstDash val="solid"/>
              <a:tailEnd type="triangle"/>
            </a:ln>
            <a:effectLst/>
          </p:spPr>
        </p:cxnSp>
        <p:sp>
          <p:nvSpPr>
            <p:cNvPr id="156" name="TextBox 75">
              <a:extLst>
                <a:ext uri="{FF2B5EF4-FFF2-40B4-BE49-F238E27FC236}">
                  <a16:creationId xmlns:a16="http://schemas.microsoft.com/office/drawing/2014/main" id="{10BAA49C-318D-4ACF-8CC7-4A41C8A69E19}"/>
                </a:ext>
              </a:extLst>
            </p:cNvPr>
            <p:cNvSpPr txBox="1"/>
            <p:nvPr/>
          </p:nvSpPr>
          <p:spPr>
            <a:xfrm>
              <a:off x="2062215" y="4881058"/>
              <a:ext cx="3828640" cy="172256"/>
            </a:xfrm>
            <a:prstGeom prst="rect">
              <a:avLst/>
            </a:prstGeom>
            <a:noFill/>
          </p:spPr>
          <p:txBody>
            <a:bodyPr wrap="squar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Time (years)</a:t>
              </a:r>
            </a:p>
          </p:txBody>
        </p:sp>
        <p:sp>
          <p:nvSpPr>
            <p:cNvPr id="158" name="Freeform: Shape 77">
              <a:extLst>
                <a:ext uri="{FF2B5EF4-FFF2-40B4-BE49-F238E27FC236}">
                  <a16:creationId xmlns:a16="http://schemas.microsoft.com/office/drawing/2014/main" id="{EC4AD387-D753-4933-B4B8-53FC85EFD593}"/>
                </a:ext>
              </a:extLst>
            </p:cNvPr>
            <p:cNvSpPr/>
            <p:nvPr/>
          </p:nvSpPr>
          <p:spPr>
            <a:xfrm>
              <a:off x="2068114" y="2684118"/>
              <a:ext cx="618524" cy="1916164"/>
            </a:xfrm>
            <a:custGeom>
              <a:avLst/>
              <a:gdLst>
                <a:gd name="connsiteX0" fmla="*/ 0 w 795338"/>
                <a:gd name="connsiteY0" fmla="*/ 0 h 2790825"/>
                <a:gd name="connsiteX1" fmla="*/ 795338 w 795338"/>
                <a:gd name="connsiteY1" fmla="*/ 2790825 h 2790825"/>
                <a:gd name="connsiteX2" fmla="*/ 795338 w 795338"/>
                <a:gd name="connsiteY2" fmla="*/ 2790825 h 2790825"/>
                <a:gd name="connsiteX0" fmla="*/ 0 w 778670"/>
                <a:gd name="connsiteY0" fmla="*/ 0 h 2786063"/>
                <a:gd name="connsiteX1" fmla="*/ 778670 w 778670"/>
                <a:gd name="connsiteY1" fmla="*/ 2786063 h 2786063"/>
                <a:gd name="connsiteX2" fmla="*/ 778670 w 778670"/>
                <a:gd name="connsiteY2" fmla="*/ 2786063 h 2786063"/>
              </a:gdLst>
              <a:ahLst/>
              <a:cxnLst>
                <a:cxn ang="0">
                  <a:pos x="connsiteX0" y="connsiteY0"/>
                </a:cxn>
                <a:cxn ang="0">
                  <a:pos x="connsiteX1" y="connsiteY1"/>
                </a:cxn>
                <a:cxn ang="0">
                  <a:pos x="connsiteX2" y="connsiteY2"/>
                </a:cxn>
              </a:cxnLst>
              <a:rect l="l" t="t" r="r" b="b"/>
              <a:pathLst>
                <a:path w="778670" h="2786063">
                  <a:moveTo>
                    <a:pt x="0" y="0"/>
                  </a:moveTo>
                  <a:lnTo>
                    <a:pt x="778670" y="2786063"/>
                  </a:lnTo>
                  <a:lnTo>
                    <a:pt x="778670" y="2786063"/>
                  </a:lnTo>
                </a:path>
              </a:pathLst>
            </a:custGeom>
            <a:noFill/>
            <a:ln w="19050" cap="flat" cmpd="sng" algn="ctr">
              <a:solidFill>
                <a:srgbClr val="001E55"/>
              </a:solidFill>
              <a:prstDash val="solid"/>
              <a:tailEnd type="triangle"/>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sp>
          <p:nvSpPr>
            <p:cNvPr id="159" name="Freeform: Shape 79">
              <a:extLst>
                <a:ext uri="{FF2B5EF4-FFF2-40B4-BE49-F238E27FC236}">
                  <a16:creationId xmlns:a16="http://schemas.microsoft.com/office/drawing/2014/main" id="{61250F32-DA22-4098-998C-9F4E77072784}"/>
                </a:ext>
              </a:extLst>
            </p:cNvPr>
            <p:cNvSpPr/>
            <p:nvPr/>
          </p:nvSpPr>
          <p:spPr>
            <a:xfrm>
              <a:off x="2070006" y="2687394"/>
              <a:ext cx="1827198" cy="1909613"/>
            </a:xfrm>
            <a:custGeom>
              <a:avLst/>
              <a:gdLst>
                <a:gd name="connsiteX0" fmla="*/ 0 w 2300288"/>
                <a:gd name="connsiteY0" fmla="*/ 0 h 2790825"/>
                <a:gd name="connsiteX1" fmla="*/ 919163 w 2300288"/>
                <a:gd name="connsiteY1" fmla="*/ 138113 h 2790825"/>
                <a:gd name="connsiteX2" fmla="*/ 1033463 w 2300288"/>
                <a:gd name="connsiteY2" fmla="*/ 1500188 h 2790825"/>
                <a:gd name="connsiteX3" fmla="*/ 2081213 w 2300288"/>
                <a:gd name="connsiteY3" fmla="*/ 1638300 h 2790825"/>
                <a:gd name="connsiteX4" fmla="*/ 2300288 w 2300288"/>
                <a:gd name="connsiteY4" fmla="*/ 2790825 h 2790825"/>
                <a:gd name="connsiteX0" fmla="*/ 0 w 2300288"/>
                <a:gd name="connsiteY0" fmla="*/ 0 h 2776537"/>
                <a:gd name="connsiteX1" fmla="*/ 919163 w 2300288"/>
                <a:gd name="connsiteY1" fmla="*/ 123825 h 2776537"/>
                <a:gd name="connsiteX2" fmla="*/ 1033463 w 2300288"/>
                <a:gd name="connsiteY2" fmla="*/ 1485900 h 2776537"/>
                <a:gd name="connsiteX3" fmla="*/ 2081213 w 2300288"/>
                <a:gd name="connsiteY3" fmla="*/ 1624012 h 2776537"/>
                <a:gd name="connsiteX4" fmla="*/ 2300288 w 2300288"/>
                <a:gd name="connsiteY4" fmla="*/ 2776537 h 277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288" h="2776537">
                  <a:moveTo>
                    <a:pt x="0" y="0"/>
                  </a:moveTo>
                  <a:lnTo>
                    <a:pt x="919163" y="123825"/>
                  </a:lnTo>
                  <a:lnTo>
                    <a:pt x="1033463" y="1485900"/>
                  </a:lnTo>
                  <a:lnTo>
                    <a:pt x="2081213" y="1624012"/>
                  </a:lnTo>
                  <a:lnTo>
                    <a:pt x="2300288" y="2776537"/>
                  </a:lnTo>
                </a:path>
              </a:pathLst>
            </a:custGeom>
            <a:noFill/>
            <a:ln w="19050" cap="flat" cmpd="sng" algn="ctr">
              <a:solidFill>
                <a:srgbClr val="001E55"/>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sp>
          <p:nvSpPr>
            <p:cNvPr id="160" name="Freeform: Shape 80">
              <a:extLst>
                <a:ext uri="{FF2B5EF4-FFF2-40B4-BE49-F238E27FC236}">
                  <a16:creationId xmlns:a16="http://schemas.microsoft.com/office/drawing/2014/main" id="{A666B2DC-5BF7-4688-B286-9AB5803B7C09}"/>
                </a:ext>
              </a:extLst>
            </p:cNvPr>
            <p:cNvSpPr/>
            <p:nvPr/>
          </p:nvSpPr>
          <p:spPr>
            <a:xfrm>
              <a:off x="2066224" y="2680844"/>
              <a:ext cx="3832197" cy="845077"/>
            </a:xfrm>
            <a:custGeom>
              <a:avLst/>
              <a:gdLst>
                <a:gd name="connsiteX0" fmla="*/ 0 w 4843462"/>
                <a:gd name="connsiteY0" fmla="*/ 0 h 1243012"/>
                <a:gd name="connsiteX1" fmla="*/ 4843462 w 4843462"/>
                <a:gd name="connsiteY1" fmla="*/ 1243012 h 1243012"/>
                <a:gd name="connsiteX0" fmla="*/ 0 w 4843462"/>
                <a:gd name="connsiteY0" fmla="*/ 0 h 1228724"/>
                <a:gd name="connsiteX1" fmla="*/ 4843462 w 4843462"/>
                <a:gd name="connsiteY1" fmla="*/ 1228724 h 1228724"/>
              </a:gdLst>
              <a:ahLst/>
              <a:cxnLst>
                <a:cxn ang="0">
                  <a:pos x="connsiteX0" y="connsiteY0"/>
                </a:cxn>
                <a:cxn ang="0">
                  <a:pos x="connsiteX1" y="connsiteY1"/>
                </a:cxn>
              </a:cxnLst>
              <a:rect l="l" t="t" r="r" b="b"/>
              <a:pathLst>
                <a:path w="4843462" h="1228724">
                  <a:moveTo>
                    <a:pt x="0" y="0"/>
                  </a:moveTo>
                  <a:lnTo>
                    <a:pt x="4843462" y="1228724"/>
                  </a:lnTo>
                </a:path>
              </a:pathLst>
            </a:custGeom>
            <a:noFill/>
            <a:ln w="19050" cap="flat" cmpd="sng" algn="ctr">
              <a:solidFill>
                <a:srgbClr val="001E55"/>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cxnSp>
          <p:nvCxnSpPr>
            <p:cNvPr id="162" name="Straight Connector 49">
              <a:extLst>
                <a:ext uri="{FF2B5EF4-FFF2-40B4-BE49-F238E27FC236}">
                  <a16:creationId xmlns:a16="http://schemas.microsoft.com/office/drawing/2014/main" id="{6D5DE1FA-A08A-4422-9E46-FBDC29FDD7AE}"/>
                </a:ext>
              </a:extLst>
            </p:cNvPr>
            <p:cNvCxnSpPr>
              <a:cxnSpLocks/>
            </p:cNvCxnSpPr>
            <p:nvPr/>
          </p:nvCxnSpPr>
          <p:spPr>
            <a:xfrm>
              <a:off x="2055049" y="4598518"/>
              <a:ext cx="3877309" cy="0"/>
            </a:xfrm>
            <a:prstGeom prst="line">
              <a:avLst/>
            </a:prstGeom>
            <a:noFill/>
            <a:ln w="9525" cap="flat" cmpd="sng" algn="ctr">
              <a:solidFill>
                <a:srgbClr val="2B333A"/>
              </a:solidFill>
              <a:prstDash val="solid"/>
            </a:ln>
            <a:effectLst/>
          </p:spPr>
        </p:cxnSp>
        <p:cxnSp>
          <p:nvCxnSpPr>
            <p:cNvPr id="163" name="Straight Connector 60">
              <a:extLst>
                <a:ext uri="{FF2B5EF4-FFF2-40B4-BE49-F238E27FC236}">
                  <a16:creationId xmlns:a16="http://schemas.microsoft.com/office/drawing/2014/main" id="{098FF385-335B-4B09-9C58-ADE76AE31526}"/>
                </a:ext>
              </a:extLst>
            </p:cNvPr>
            <p:cNvCxnSpPr>
              <a:cxnSpLocks/>
            </p:cNvCxnSpPr>
            <p:nvPr/>
          </p:nvCxnSpPr>
          <p:spPr>
            <a:xfrm>
              <a:off x="2058745" y="3528777"/>
              <a:ext cx="3822965" cy="0"/>
            </a:xfrm>
            <a:prstGeom prst="line">
              <a:avLst/>
            </a:prstGeom>
            <a:noFill/>
            <a:ln w="12700" cap="flat" cmpd="sng" algn="ctr">
              <a:solidFill>
                <a:srgbClr val="001E55"/>
              </a:solidFill>
              <a:prstDash val="dash"/>
            </a:ln>
            <a:effectLst/>
          </p:spPr>
        </p:cxnSp>
        <p:cxnSp>
          <p:nvCxnSpPr>
            <p:cNvPr id="164" name="Straight Connector 81">
              <a:extLst>
                <a:ext uri="{FF2B5EF4-FFF2-40B4-BE49-F238E27FC236}">
                  <a16:creationId xmlns:a16="http://schemas.microsoft.com/office/drawing/2014/main" id="{B7716631-F412-4AF7-BB49-334A65059B3F}"/>
                </a:ext>
              </a:extLst>
            </p:cNvPr>
            <p:cNvCxnSpPr>
              <a:cxnSpLocks/>
            </p:cNvCxnSpPr>
            <p:nvPr/>
          </p:nvCxnSpPr>
          <p:spPr>
            <a:xfrm flipV="1">
              <a:off x="2056258" y="2671069"/>
              <a:ext cx="0" cy="1927450"/>
            </a:xfrm>
            <a:prstGeom prst="line">
              <a:avLst/>
            </a:prstGeom>
            <a:noFill/>
            <a:ln w="9525" cap="flat" cmpd="sng" algn="ctr">
              <a:solidFill>
                <a:srgbClr val="2B333A"/>
              </a:solidFill>
              <a:prstDash val="solid"/>
            </a:ln>
            <a:effectLst/>
          </p:spPr>
        </p:cxnSp>
        <p:sp>
          <p:nvSpPr>
            <p:cNvPr id="165" name="Freeform: Shape 78">
              <a:extLst>
                <a:ext uri="{FF2B5EF4-FFF2-40B4-BE49-F238E27FC236}">
                  <a16:creationId xmlns:a16="http://schemas.microsoft.com/office/drawing/2014/main" id="{4D363148-4097-4D7A-BFCA-F07FEF32A79A}"/>
                </a:ext>
              </a:extLst>
            </p:cNvPr>
            <p:cNvSpPr/>
            <p:nvPr/>
          </p:nvSpPr>
          <p:spPr>
            <a:xfrm>
              <a:off x="2066202" y="2696967"/>
              <a:ext cx="3824631" cy="1906338"/>
            </a:xfrm>
            <a:custGeom>
              <a:avLst/>
              <a:gdLst>
                <a:gd name="connsiteX0" fmla="*/ 0 w 4814887"/>
                <a:gd name="connsiteY0" fmla="*/ 0 h 2771775"/>
                <a:gd name="connsiteX1" fmla="*/ 4814887 w 4814887"/>
                <a:gd name="connsiteY1" fmla="*/ 2771775 h 2771775"/>
                <a:gd name="connsiteX2" fmla="*/ 4814887 w 4814887"/>
                <a:gd name="connsiteY2" fmla="*/ 2771775 h 2771775"/>
              </a:gdLst>
              <a:ahLst/>
              <a:cxnLst>
                <a:cxn ang="0">
                  <a:pos x="connsiteX0" y="connsiteY0"/>
                </a:cxn>
                <a:cxn ang="0">
                  <a:pos x="connsiteX1" y="connsiteY1"/>
                </a:cxn>
                <a:cxn ang="0">
                  <a:pos x="connsiteX2" y="connsiteY2"/>
                </a:cxn>
              </a:cxnLst>
              <a:rect l="l" t="t" r="r" b="b"/>
              <a:pathLst>
                <a:path w="4814887" h="2771775">
                  <a:moveTo>
                    <a:pt x="0" y="0"/>
                  </a:moveTo>
                  <a:lnTo>
                    <a:pt x="4814887" y="2771775"/>
                  </a:lnTo>
                  <a:lnTo>
                    <a:pt x="4814887" y="2771775"/>
                  </a:lnTo>
                </a:path>
              </a:pathLst>
            </a:custGeom>
            <a:noFill/>
            <a:ln w="19050" cap="flat" cmpd="sng" algn="ctr">
              <a:solidFill>
                <a:srgbClr val="001E55"/>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grpSp>
      <p:grpSp>
        <p:nvGrpSpPr>
          <p:cNvPr id="11" name="Groep 10">
            <a:extLst>
              <a:ext uri="{FF2B5EF4-FFF2-40B4-BE49-F238E27FC236}">
                <a16:creationId xmlns:a16="http://schemas.microsoft.com/office/drawing/2014/main" id="{4A88C514-9F91-4BDF-98D2-22258449EB5D}"/>
              </a:ext>
            </a:extLst>
          </p:cNvPr>
          <p:cNvGrpSpPr/>
          <p:nvPr/>
        </p:nvGrpSpPr>
        <p:grpSpPr>
          <a:xfrm>
            <a:off x="803665" y="1952709"/>
            <a:ext cx="10375738" cy="1365625"/>
            <a:chOff x="803665" y="1952709"/>
            <a:chExt cx="10375738" cy="1365625"/>
          </a:xfrm>
        </p:grpSpPr>
        <p:sp>
          <p:nvSpPr>
            <p:cNvPr id="58" name="Freeform: Shape 80">
              <a:extLst>
                <a:ext uri="{FF2B5EF4-FFF2-40B4-BE49-F238E27FC236}">
                  <a16:creationId xmlns:a16="http://schemas.microsoft.com/office/drawing/2014/main" id="{57F1A6F1-87DD-4790-BF70-E70337D739B0}"/>
                </a:ext>
              </a:extLst>
            </p:cNvPr>
            <p:cNvSpPr/>
            <p:nvPr/>
          </p:nvSpPr>
          <p:spPr>
            <a:xfrm>
              <a:off x="5062506" y="1952709"/>
              <a:ext cx="6116897" cy="1365625"/>
            </a:xfrm>
            <a:custGeom>
              <a:avLst/>
              <a:gdLst>
                <a:gd name="connsiteX0" fmla="*/ 0 w 4843462"/>
                <a:gd name="connsiteY0" fmla="*/ 0 h 1243012"/>
                <a:gd name="connsiteX1" fmla="*/ 4843462 w 4843462"/>
                <a:gd name="connsiteY1" fmla="*/ 1243012 h 1243012"/>
                <a:gd name="connsiteX0" fmla="*/ 0 w 4843462"/>
                <a:gd name="connsiteY0" fmla="*/ 0 h 1228724"/>
                <a:gd name="connsiteX1" fmla="*/ 4843462 w 4843462"/>
                <a:gd name="connsiteY1" fmla="*/ 1228724 h 1228724"/>
              </a:gdLst>
              <a:ahLst/>
              <a:cxnLst>
                <a:cxn ang="0">
                  <a:pos x="connsiteX0" y="connsiteY0"/>
                </a:cxn>
                <a:cxn ang="0">
                  <a:pos x="connsiteX1" y="connsiteY1"/>
                </a:cxn>
              </a:cxnLst>
              <a:rect l="l" t="t" r="r" b="b"/>
              <a:pathLst>
                <a:path w="4843462" h="1228724">
                  <a:moveTo>
                    <a:pt x="0" y="0"/>
                  </a:moveTo>
                  <a:lnTo>
                    <a:pt x="4843462" y="1228724"/>
                  </a:lnTo>
                </a:path>
              </a:pathLst>
            </a:custGeom>
            <a:noFill/>
            <a:ln w="38100" cap="flat" cmpd="sng" algn="ctr">
              <a:solidFill>
                <a:schemeClr val="accent2"/>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11">
              <a:extLst>
                <a:ext uri="{FF2B5EF4-FFF2-40B4-BE49-F238E27FC236}">
                  <a16:creationId xmlns:a16="http://schemas.microsoft.com/office/drawing/2014/main" id="{C30CC6DB-EA56-4592-955F-8F35B3229A12}"/>
                </a:ext>
              </a:extLst>
            </p:cNvPr>
            <p:cNvSpPr/>
            <p:nvPr/>
          </p:nvSpPr>
          <p:spPr>
            <a:xfrm>
              <a:off x="803665" y="2944433"/>
              <a:ext cx="2330291" cy="3495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2B333A"/>
                </a:solidFill>
                <a:effectLst/>
                <a:uLnTx/>
                <a:uFillTx/>
                <a:latin typeface="BI Sans" pitchFamily="2" charset="77"/>
                <a:ea typeface="+mn-ea"/>
                <a:cs typeface="+mn-cs"/>
              </a:endParaRPr>
            </a:p>
          </p:txBody>
        </p:sp>
      </p:grpSp>
      <p:grpSp>
        <p:nvGrpSpPr>
          <p:cNvPr id="13" name="Groep 12">
            <a:extLst>
              <a:ext uri="{FF2B5EF4-FFF2-40B4-BE49-F238E27FC236}">
                <a16:creationId xmlns:a16="http://schemas.microsoft.com/office/drawing/2014/main" id="{BC2145F3-AA5B-4499-817A-25C2E6D9AFFE}"/>
              </a:ext>
            </a:extLst>
          </p:cNvPr>
          <p:cNvGrpSpPr/>
          <p:nvPr/>
        </p:nvGrpSpPr>
        <p:grpSpPr>
          <a:xfrm>
            <a:off x="803665" y="1960079"/>
            <a:ext cx="7177800" cy="3079812"/>
            <a:chOff x="803665" y="1951115"/>
            <a:chExt cx="7177800" cy="3079812"/>
          </a:xfrm>
        </p:grpSpPr>
        <p:sp>
          <p:nvSpPr>
            <p:cNvPr id="57" name="Freeform: Shape 79">
              <a:extLst>
                <a:ext uri="{FF2B5EF4-FFF2-40B4-BE49-F238E27FC236}">
                  <a16:creationId xmlns:a16="http://schemas.microsoft.com/office/drawing/2014/main" id="{65D1238C-689D-4BA5-9EAF-776B34A0446D}"/>
                </a:ext>
              </a:extLst>
            </p:cNvPr>
            <p:cNvSpPr/>
            <p:nvPr/>
          </p:nvSpPr>
          <p:spPr>
            <a:xfrm>
              <a:off x="5067156" y="1951115"/>
              <a:ext cx="2914309" cy="3079812"/>
            </a:xfrm>
            <a:custGeom>
              <a:avLst/>
              <a:gdLst>
                <a:gd name="connsiteX0" fmla="*/ 0 w 2300288"/>
                <a:gd name="connsiteY0" fmla="*/ 0 h 2790825"/>
                <a:gd name="connsiteX1" fmla="*/ 919163 w 2300288"/>
                <a:gd name="connsiteY1" fmla="*/ 138113 h 2790825"/>
                <a:gd name="connsiteX2" fmla="*/ 1033463 w 2300288"/>
                <a:gd name="connsiteY2" fmla="*/ 1500188 h 2790825"/>
                <a:gd name="connsiteX3" fmla="*/ 2081213 w 2300288"/>
                <a:gd name="connsiteY3" fmla="*/ 1638300 h 2790825"/>
                <a:gd name="connsiteX4" fmla="*/ 2300288 w 2300288"/>
                <a:gd name="connsiteY4" fmla="*/ 2790825 h 2790825"/>
                <a:gd name="connsiteX0" fmla="*/ 0 w 2300288"/>
                <a:gd name="connsiteY0" fmla="*/ 0 h 2776537"/>
                <a:gd name="connsiteX1" fmla="*/ 919163 w 2300288"/>
                <a:gd name="connsiteY1" fmla="*/ 123825 h 2776537"/>
                <a:gd name="connsiteX2" fmla="*/ 1033463 w 2300288"/>
                <a:gd name="connsiteY2" fmla="*/ 1485900 h 2776537"/>
                <a:gd name="connsiteX3" fmla="*/ 2081213 w 2300288"/>
                <a:gd name="connsiteY3" fmla="*/ 1624012 h 2776537"/>
                <a:gd name="connsiteX4" fmla="*/ 2300288 w 2300288"/>
                <a:gd name="connsiteY4" fmla="*/ 2776537 h 277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288" h="2776537">
                  <a:moveTo>
                    <a:pt x="0" y="0"/>
                  </a:moveTo>
                  <a:lnTo>
                    <a:pt x="919163" y="123825"/>
                  </a:lnTo>
                  <a:lnTo>
                    <a:pt x="1033463" y="1485900"/>
                  </a:lnTo>
                  <a:lnTo>
                    <a:pt x="2081213" y="1624012"/>
                  </a:lnTo>
                  <a:lnTo>
                    <a:pt x="2300288" y="2776537"/>
                  </a:lnTo>
                </a:path>
              </a:pathLst>
            </a:custGeom>
            <a:noFill/>
            <a:ln w="38100" cap="flat" cmpd="sng" algn="ctr">
              <a:solidFill>
                <a:schemeClr val="accent2"/>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Rounded Rectangle 11">
              <a:extLst>
                <a:ext uri="{FF2B5EF4-FFF2-40B4-BE49-F238E27FC236}">
                  <a16:creationId xmlns:a16="http://schemas.microsoft.com/office/drawing/2014/main" id="{EF98F81D-68C9-47EF-9B44-17D41BD527E5}"/>
                </a:ext>
              </a:extLst>
            </p:cNvPr>
            <p:cNvSpPr/>
            <p:nvPr/>
          </p:nvSpPr>
          <p:spPr>
            <a:xfrm>
              <a:off x="803665" y="3264001"/>
              <a:ext cx="2330291" cy="3495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2B333A"/>
                </a:solidFill>
                <a:effectLst/>
                <a:uLnTx/>
                <a:uFillTx/>
                <a:latin typeface="BI Sans" pitchFamily="2" charset="77"/>
                <a:ea typeface="+mn-ea"/>
                <a:cs typeface="+mn-cs"/>
              </a:endParaRPr>
            </a:p>
          </p:txBody>
        </p:sp>
      </p:grpSp>
      <p:sp>
        <p:nvSpPr>
          <p:cNvPr id="2" name="Titel 1">
            <a:extLst>
              <a:ext uri="{FF2B5EF4-FFF2-40B4-BE49-F238E27FC236}">
                <a16:creationId xmlns:a16="http://schemas.microsoft.com/office/drawing/2014/main" id="{A2356E21-F417-4B5F-B5B9-FA0C4034AC43}"/>
              </a:ext>
            </a:extLst>
          </p:cNvPr>
          <p:cNvSpPr>
            <a:spLocks noGrp="1"/>
          </p:cNvSpPr>
          <p:nvPr>
            <p:ph type="title"/>
          </p:nvPr>
        </p:nvSpPr>
        <p:spPr>
          <a:xfrm>
            <a:off x="838199" y="136525"/>
            <a:ext cx="10148403" cy="910800"/>
          </a:xfrm>
        </p:spPr>
        <p:txBody>
          <a:bodyPr>
            <a:normAutofit/>
          </a:bodyPr>
          <a:lstStyle/>
          <a:p>
            <a:r>
              <a:rPr lang="nl-NL"/>
              <a:t>The </a:t>
            </a:r>
            <a:r>
              <a:rPr lang="nl-NL" err="1"/>
              <a:t>natural</a:t>
            </a:r>
            <a:r>
              <a:rPr lang="nl-NL"/>
              <a:t> course of </a:t>
            </a:r>
            <a:r>
              <a:rPr lang="nl-NL" err="1"/>
              <a:t>untreated</a:t>
            </a:r>
            <a:r>
              <a:rPr lang="nl-NL"/>
              <a:t> IPF is </a:t>
            </a:r>
            <a:r>
              <a:rPr lang="nl-NL" err="1"/>
              <a:t>characterized</a:t>
            </a:r>
            <a:r>
              <a:rPr lang="nl-NL"/>
              <a:t> </a:t>
            </a:r>
            <a:r>
              <a:rPr lang="nl-NL" err="1"/>
              <a:t>by</a:t>
            </a:r>
            <a:r>
              <a:rPr lang="nl-NL"/>
              <a:t> </a:t>
            </a:r>
            <a:r>
              <a:rPr lang="nl-NL" err="1"/>
              <a:t>progression</a:t>
            </a:r>
            <a:r>
              <a:rPr lang="nl-NL"/>
              <a:t> </a:t>
            </a:r>
            <a:r>
              <a:rPr lang="nl-NL" err="1"/>
              <a:t>to</a:t>
            </a:r>
            <a:r>
              <a:rPr lang="nl-NL"/>
              <a:t> </a:t>
            </a:r>
            <a:r>
              <a:rPr lang="nl-NL" err="1"/>
              <a:t>respiratory</a:t>
            </a:r>
            <a:r>
              <a:rPr lang="nl-NL"/>
              <a:t> failure</a:t>
            </a:r>
            <a:r>
              <a:rPr lang="nl-NL" baseline="30000"/>
              <a:t>1,2 </a:t>
            </a:r>
            <a:r>
              <a:rPr lang="nl-NL" b="0"/>
              <a:t>(slide 1 of 2)</a:t>
            </a:r>
          </a:p>
        </p:txBody>
      </p:sp>
      <p:sp>
        <p:nvSpPr>
          <p:cNvPr id="12" name="Tijdelijke aanduiding voor tekst 11">
            <a:extLst>
              <a:ext uri="{FF2B5EF4-FFF2-40B4-BE49-F238E27FC236}">
                <a16:creationId xmlns:a16="http://schemas.microsoft.com/office/drawing/2014/main" id="{7A6D963C-C5D3-4444-BBDC-1082AEAF7C5D}"/>
              </a:ext>
            </a:extLst>
          </p:cNvPr>
          <p:cNvSpPr>
            <a:spLocks noGrp="1"/>
          </p:cNvSpPr>
          <p:nvPr>
            <p:ph type="body" sz="quarter" idx="13"/>
          </p:nvPr>
        </p:nvSpPr>
        <p:spPr/>
        <p:txBody>
          <a:bodyPr/>
          <a:lstStyle/>
          <a:p>
            <a:r>
              <a:rPr lang="nl-NL" dirty="0">
                <a:effectLst/>
                <a:latin typeface="BISansNEXT" panose="02000503040000020004"/>
                <a:ea typeface="Calibri" panose="020F0502020204030204" pitchFamily="34" charset="0"/>
                <a:cs typeface="Times New Roman" panose="02020603050405020304" pitchFamily="18" charset="0"/>
              </a:rPr>
              <a:t>1. </a:t>
            </a:r>
            <a:r>
              <a:rPr lang="nl-NL" dirty="0" err="1">
                <a:effectLst/>
                <a:latin typeface="BISansNEXT" panose="02000503040000020004"/>
                <a:ea typeface="Calibri" panose="020F0502020204030204" pitchFamily="34" charset="0"/>
                <a:cs typeface="Times New Roman" panose="02020603050405020304" pitchFamily="18" charset="0"/>
              </a:rPr>
              <a:t>Raghu</a:t>
            </a:r>
            <a:r>
              <a:rPr lang="nl-NL" dirty="0">
                <a:effectLst/>
                <a:latin typeface="BISansNEXT" panose="02000503040000020004"/>
                <a:ea typeface="Calibri" panose="020F0502020204030204" pitchFamily="34" charset="0"/>
                <a:cs typeface="Times New Roman" panose="02020603050405020304" pitchFamily="18" charset="0"/>
              </a:rPr>
              <a:t> G, Collard HR, </a:t>
            </a:r>
            <a:r>
              <a:rPr lang="nl-NL" dirty="0" err="1">
                <a:effectLst/>
                <a:latin typeface="BISansNEXT" panose="02000503040000020004"/>
                <a:ea typeface="Calibri" panose="020F0502020204030204" pitchFamily="34" charset="0"/>
                <a:cs typeface="Times New Roman" panose="02020603050405020304" pitchFamily="18" charset="0"/>
              </a:rPr>
              <a:t>Egan</a:t>
            </a:r>
            <a:r>
              <a:rPr lang="nl-NL" dirty="0">
                <a:effectLst/>
                <a:latin typeface="BISansNEXT" panose="02000503040000020004"/>
                <a:ea typeface="Calibri" panose="020F0502020204030204" pitchFamily="34" charset="0"/>
                <a:cs typeface="Times New Roman" panose="02020603050405020304" pitchFamily="18" charset="0"/>
              </a:rPr>
              <a:t> JJ, et al. An official ATS/ERS/JRS/ALAT statement: </a:t>
            </a:r>
            <a:r>
              <a:rPr lang="nl-NL" dirty="0" err="1">
                <a:effectLst/>
                <a:latin typeface="BISansNEXT" panose="02000503040000020004"/>
                <a:ea typeface="Calibri" panose="020F0502020204030204" pitchFamily="34" charset="0"/>
                <a:cs typeface="Times New Roman" panose="02020603050405020304" pitchFamily="18" charset="0"/>
              </a:rPr>
              <a:t>idiopathic</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pulmonary</a:t>
            </a:r>
            <a:r>
              <a:rPr lang="nl-NL" dirty="0">
                <a:effectLst/>
                <a:latin typeface="BISansNEXT" panose="02000503040000020004"/>
                <a:ea typeface="Calibri" panose="020F0502020204030204" pitchFamily="34" charset="0"/>
                <a:cs typeface="Times New Roman" panose="02020603050405020304" pitchFamily="18" charset="0"/>
              </a:rPr>
              <a:t> fibrosis: </a:t>
            </a:r>
            <a:r>
              <a:rPr lang="nl-NL" dirty="0" err="1">
                <a:effectLst/>
                <a:latin typeface="BISansNEXT" panose="02000503040000020004"/>
                <a:ea typeface="Calibri" panose="020F0502020204030204" pitchFamily="34" charset="0"/>
                <a:cs typeface="Times New Roman" panose="02020603050405020304" pitchFamily="18" charset="0"/>
              </a:rPr>
              <a:t>evidence-based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guidelines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for</a:t>
            </a:r>
            <a:r>
              <a:rPr lang="nl-NL" dirty="0">
                <a:effectLst/>
                <a:latin typeface="BISansNEXT" panose="02000503040000020004"/>
                <a:ea typeface="Calibri" panose="020F0502020204030204" pitchFamily="34" charset="0"/>
                <a:cs typeface="Times New Roman" panose="02020603050405020304" pitchFamily="18" charset="0"/>
              </a:rPr>
              <a:t> diagnosis </a:t>
            </a:r>
            <a:r>
              <a:rPr lang="nl-NL" dirty="0" err="1">
                <a:effectLst/>
                <a:latin typeface="BISansNEXT" panose="02000503040000020004"/>
                <a:ea typeface="Calibri" panose="020F0502020204030204" pitchFamily="34" charset="0"/>
                <a:cs typeface="Times New Roman" panose="02020603050405020304" pitchFamily="18" charset="0"/>
              </a:rPr>
              <a:t>and</a:t>
            </a:r>
            <a:r>
              <a:rPr lang="nl-NL" dirty="0">
                <a:effectLst/>
                <a:latin typeface="BISansNEXT" panose="02000503040000020004"/>
                <a:ea typeface="Calibri" panose="020F0502020204030204" pitchFamily="34" charset="0"/>
                <a:cs typeface="Times New Roman" panose="02020603050405020304" pitchFamily="18" charset="0"/>
              </a:rPr>
              <a:t> management. Am J </a:t>
            </a:r>
            <a:r>
              <a:rPr lang="nl-NL" dirty="0" err="1">
                <a:effectLst/>
                <a:latin typeface="BISansNEXT" panose="02000503040000020004"/>
                <a:ea typeface="Calibri" panose="020F0502020204030204" pitchFamily="34" charset="0"/>
                <a:cs typeface="Times New Roman" panose="02020603050405020304" pitchFamily="18" charset="0"/>
              </a:rPr>
              <a:t>Respir</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Crit</a:t>
            </a:r>
            <a:r>
              <a:rPr lang="nl-NL" dirty="0">
                <a:effectLst/>
                <a:latin typeface="BISansNEXT" panose="02000503040000020004"/>
                <a:ea typeface="Calibri" panose="020F0502020204030204" pitchFamily="34" charset="0"/>
                <a:cs typeface="Times New Roman" panose="02020603050405020304" pitchFamily="18" charset="0"/>
              </a:rPr>
              <a:t> Care </a:t>
            </a:r>
            <a:r>
              <a:rPr lang="nl-NL" dirty="0" err="1">
                <a:effectLst/>
                <a:latin typeface="BISansNEXT" panose="02000503040000020004"/>
                <a:ea typeface="Calibri" panose="020F0502020204030204" pitchFamily="34" charset="0"/>
                <a:cs typeface="Times New Roman" panose="02020603050405020304" pitchFamily="18" charset="0"/>
              </a:rPr>
              <a:t>Med</a:t>
            </a:r>
            <a:r>
              <a:rPr lang="nl-NL" dirty="0">
                <a:effectLst/>
                <a:latin typeface="BISansNEXT" panose="02000503040000020004"/>
                <a:ea typeface="Calibri" panose="020F0502020204030204" pitchFamily="34" charset="0"/>
                <a:cs typeface="Times New Roman" panose="02020603050405020304" pitchFamily="18" charset="0"/>
              </a:rPr>
              <a:t>. 2011;183(6):788-824</a:t>
            </a:r>
            <a:r>
              <a:rPr lang="nl-NL" dirty="0">
                <a:latin typeface="BISansNEXT" panose="02000503040000020004"/>
              </a:rPr>
              <a:t>; 2. Maher TM, Strek ME. </a:t>
            </a:r>
            <a:r>
              <a:rPr lang="nl-NL" dirty="0" err="1">
                <a:latin typeface="BISansNEXT" panose="02000503040000020004"/>
              </a:rPr>
              <a:t>Antifibrotic</a:t>
            </a:r>
            <a:r>
              <a:rPr lang="nl-NL" dirty="0">
                <a:latin typeface="BISansNEXT" panose="02000503040000020004"/>
              </a:rPr>
              <a:t> </a:t>
            </a:r>
            <a:r>
              <a:rPr lang="nl-NL" dirty="0" err="1">
                <a:latin typeface="BISansNEXT" panose="02000503040000020004"/>
              </a:rPr>
              <a:t>therapy</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time </a:t>
            </a:r>
            <a:r>
              <a:rPr lang="nl-NL" dirty="0" err="1">
                <a:latin typeface="BISansNEXT" panose="02000503040000020004"/>
              </a:rPr>
              <a:t>to</a:t>
            </a:r>
            <a:r>
              <a:rPr lang="nl-NL" dirty="0">
                <a:latin typeface="BISansNEXT" panose="02000503040000020004"/>
              </a:rPr>
              <a:t> </a:t>
            </a:r>
            <a:r>
              <a:rPr lang="nl-NL" dirty="0" err="1">
                <a:latin typeface="BISansNEXT" panose="02000503040000020004"/>
              </a:rPr>
              <a:t>treat</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2019;20(1):205; 3. </a:t>
            </a:r>
            <a:r>
              <a:rPr lang="nl-NL" dirty="0" err="1">
                <a:latin typeface="BISansNEXT" panose="02000503040000020004"/>
              </a:rPr>
              <a:t>Ley</a:t>
            </a:r>
            <a:r>
              <a:rPr lang="nl-NL" dirty="0">
                <a:latin typeface="BISansNEXT" panose="02000503040000020004"/>
              </a:rPr>
              <a:t> B, Collard HR, King </a:t>
            </a:r>
            <a:r>
              <a:rPr lang="nl-NL" dirty="0" err="1">
                <a:latin typeface="BISansNEXT" panose="02000503040000020004"/>
              </a:rPr>
              <a:t>Jr</a:t>
            </a:r>
            <a:r>
              <a:rPr lang="nl-NL" dirty="0">
                <a:latin typeface="BISansNEXT" panose="02000503040000020004"/>
              </a:rPr>
              <a:t> TE. </a:t>
            </a:r>
            <a:r>
              <a:rPr lang="nl-NL" dirty="0" err="1">
                <a:latin typeface="BISansNEXT" panose="02000503040000020004"/>
              </a:rPr>
              <a:t>Clinical</a:t>
            </a:r>
            <a:r>
              <a:rPr lang="nl-NL" dirty="0">
                <a:latin typeface="BISansNEXT" panose="02000503040000020004"/>
              </a:rPr>
              <a:t> course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prediction</a:t>
            </a:r>
            <a:r>
              <a:rPr lang="nl-NL" dirty="0">
                <a:latin typeface="BISansNEXT" panose="02000503040000020004"/>
              </a:rPr>
              <a:t> of survival in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a:t>
            </a:r>
            <a:r>
              <a:rPr lang="nl-NL" dirty="0" err="1">
                <a:latin typeface="BISansNEXT" panose="02000503040000020004"/>
              </a:rPr>
              <a:t>Med</a:t>
            </a:r>
            <a:r>
              <a:rPr lang="nl-NL" dirty="0">
                <a:latin typeface="BISansNEXT" panose="02000503040000020004"/>
              </a:rPr>
              <a:t>. 2011;183(4):431-40.</a:t>
            </a:r>
          </a:p>
        </p:txBody>
      </p:sp>
      <p:sp>
        <p:nvSpPr>
          <p:cNvPr id="16" name="Tijdelijke aanduiding voor tekst 15">
            <a:extLst>
              <a:ext uri="{FF2B5EF4-FFF2-40B4-BE49-F238E27FC236}">
                <a16:creationId xmlns:a16="http://schemas.microsoft.com/office/drawing/2014/main" id="{D0FB0F04-1A86-47A6-803C-2D92A4DCC5C9}"/>
              </a:ext>
            </a:extLst>
          </p:cNvPr>
          <p:cNvSpPr>
            <a:spLocks noGrp="1"/>
          </p:cNvSpPr>
          <p:nvPr>
            <p:ph type="body" sz="quarter" idx="17"/>
          </p:nvPr>
        </p:nvSpPr>
        <p:spPr/>
        <p:txBody>
          <a:bodyPr/>
          <a:lstStyle/>
          <a:p>
            <a:r>
              <a:rPr lang="nl-NL" dirty="0"/>
              <a:t>I2</a:t>
            </a:r>
          </a:p>
        </p:txBody>
      </p:sp>
      <p:sp>
        <p:nvSpPr>
          <p:cNvPr id="18" name="Tijdelijke aanduiding voor tekst 17">
            <a:extLst>
              <a:ext uri="{FF2B5EF4-FFF2-40B4-BE49-F238E27FC236}">
                <a16:creationId xmlns:a16="http://schemas.microsoft.com/office/drawing/2014/main" id="{7788475E-BA09-453F-B59E-BCB1CF8CFBD1}"/>
              </a:ext>
            </a:extLst>
          </p:cNvPr>
          <p:cNvSpPr>
            <a:spLocks noGrp="1"/>
          </p:cNvSpPr>
          <p:nvPr>
            <p:ph type="body" sz="quarter" idx="19"/>
          </p:nvPr>
        </p:nvSpPr>
        <p:spPr>
          <a:xfrm>
            <a:off x="795908" y="2025039"/>
            <a:ext cx="2850547" cy="3056350"/>
          </a:xfrm>
        </p:spPr>
        <p:txBody>
          <a:bodyPr anchor="ctr">
            <a:normAutofit/>
          </a:bodyPr>
          <a:lstStyle/>
          <a:p>
            <a:r>
              <a:rPr lang="en-US" dirty="0">
                <a:solidFill>
                  <a:srgbClr val="2B333A"/>
                </a:solidFill>
              </a:rPr>
              <a:t>rapid (line A) </a:t>
            </a:r>
          </a:p>
          <a:p>
            <a:r>
              <a:rPr lang="en-US" dirty="0">
                <a:solidFill>
                  <a:srgbClr val="2B333A"/>
                </a:solidFill>
              </a:rPr>
              <a:t>moderate (line C) </a:t>
            </a:r>
          </a:p>
          <a:p>
            <a:r>
              <a:rPr lang="en-US" dirty="0">
                <a:solidFill>
                  <a:srgbClr val="2B333A"/>
                </a:solidFill>
              </a:rPr>
              <a:t>slow (line D) </a:t>
            </a:r>
          </a:p>
          <a:p>
            <a:r>
              <a:rPr lang="en-US" dirty="0">
                <a:solidFill>
                  <a:srgbClr val="2B333A"/>
                </a:solidFill>
              </a:rPr>
              <a:t>mixed (curve B)… </a:t>
            </a:r>
            <a:br>
              <a:rPr lang="en-US" dirty="0">
                <a:solidFill>
                  <a:srgbClr val="2B333A"/>
                </a:solidFill>
              </a:rPr>
            </a:br>
            <a:endParaRPr lang="en-US" dirty="0">
              <a:solidFill>
                <a:srgbClr val="2B333A"/>
              </a:solidFill>
            </a:endParaRPr>
          </a:p>
          <a:p>
            <a:r>
              <a:rPr lang="en-US" dirty="0">
                <a:solidFill>
                  <a:srgbClr val="2B333A"/>
                </a:solidFill>
              </a:rPr>
              <a:t>…with periods of relative stability interposed with periods of acute decline</a:t>
            </a:r>
            <a:br>
              <a:rPr lang="en-US" dirty="0">
                <a:solidFill>
                  <a:srgbClr val="2B333A"/>
                </a:solidFill>
              </a:rPr>
            </a:br>
            <a:r>
              <a:rPr lang="en-US" dirty="0">
                <a:solidFill>
                  <a:srgbClr val="2B333A"/>
                </a:solidFill>
              </a:rPr>
              <a:t>(stars)</a:t>
            </a:r>
            <a:r>
              <a:rPr lang="en-US" baseline="30000" dirty="0">
                <a:solidFill>
                  <a:srgbClr val="2B333A"/>
                </a:solidFill>
              </a:rPr>
              <a:t>3</a:t>
            </a:r>
          </a:p>
        </p:txBody>
      </p:sp>
      <p:sp>
        <p:nvSpPr>
          <p:cNvPr id="52" name="Rectangle 2">
            <a:extLst>
              <a:ext uri="{FF2B5EF4-FFF2-40B4-BE49-F238E27FC236}">
                <a16:creationId xmlns:a16="http://schemas.microsoft.com/office/drawing/2014/main" id="{6DBE8C06-DABB-D249-86DC-AD62569DD4E8}"/>
              </a:ext>
            </a:extLst>
          </p:cNvPr>
          <p:cNvSpPr/>
          <p:nvPr/>
        </p:nvSpPr>
        <p:spPr>
          <a:xfrm>
            <a:off x="10986603" y="244029"/>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PPF</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sp>
        <p:nvSpPr>
          <p:cNvPr id="51" name="Rectangle 2">
            <a:extLst>
              <a:ext uri="{FF2B5EF4-FFF2-40B4-BE49-F238E27FC236}">
                <a16:creationId xmlns:a16="http://schemas.microsoft.com/office/drawing/2014/main" id="{FDE01B61-BDC9-024E-BBD4-3AA2C9F01B89}"/>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IPF</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grpSp>
        <p:nvGrpSpPr>
          <p:cNvPr id="8" name="Groep 7">
            <a:extLst>
              <a:ext uri="{FF2B5EF4-FFF2-40B4-BE49-F238E27FC236}">
                <a16:creationId xmlns:a16="http://schemas.microsoft.com/office/drawing/2014/main" id="{EBAC683C-4009-4C33-9F6C-EEAC2E7B7F6A}"/>
              </a:ext>
            </a:extLst>
          </p:cNvPr>
          <p:cNvGrpSpPr/>
          <p:nvPr/>
        </p:nvGrpSpPr>
        <p:grpSpPr>
          <a:xfrm>
            <a:off x="803665" y="1935949"/>
            <a:ext cx="5256640" cy="3114854"/>
            <a:chOff x="803665" y="1935949"/>
            <a:chExt cx="5256640" cy="3114854"/>
          </a:xfrm>
        </p:grpSpPr>
        <p:sp>
          <p:nvSpPr>
            <p:cNvPr id="56" name="Freeform: Shape 77">
              <a:extLst>
                <a:ext uri="{FF2B5EF4-FFF2-40B4-BE49-F238E27FC236}">
                  <a16:creationId xmlns:a16="http://schemas.microsoft.com/office/drawing/2014/main" id="{C5D15108-A5D1-4C84-88E7-125A7919C80D}"/>
                </a:ext>
              </a:extLst>
            </p:cNvPr>
            <p:cNvSpPr/>
            <p:nvPr/>
          </p:nvSpPr>
          <p:spPr>
            <a:xfrm>
              <a:off x="5063778" y="1935949"/>
              <a:ext cx="996527" cy="3114854"/>
            </a:xfrm>
            <a:custGeom>
              <a:avLst/>
              <a:gdLst>
                <a:gd name="connsiteX0" fmla="*/ 0 w 795338"/>
                <a:gd name="connsiteY0" fmla="*/ 0 h 2790825"/>
                <a:gd name="connsiteX1" fmla="*/ 795338 w 795338"/>
                <a:gd name="connsiteY1" fmla="*/ 2790825 h 2790825"/>
                <a:gd name="connsiteX2" fmla="*/ 795338 w 795338"/>
                <a:gd name="connsiteY2" fmla="*/ 2790825 h 2790825"/>
                <a:gd name="connsiteX0" fmla="*/ 0 w 778670"/>
                <a:gd name="connsiteY0" fmla="*/ 0 h 2786063"/>
                <a:gd name="connsiteX1" fmla="*/ 778670 w 778670"/>
                <a:gd name="connsiteY1" fmla="*/ 2786063 h 2786063"/>
                <a:gd name="connsiteX2" fmla="*/ 778670 w 778670"/>
                <a:gd name="connsiteY2" fmla="*/ 2786063 h 2786063"/>
              </a:gdLst>
              <a:ahLst/>
              <a:cxnLst>
                <a:cxn ang="0">
                  <a:pos x="connsiteX0" y="connsiteY0"/>
                </a:cxn>
                <a:cxn ang="0">
                  <a:pos x="connsiteX1" y="connsiteY1"/>
                </a:cxn>
                <a:cxn ang="0">
                  <a:pos x="connsiteX2" y="connsiteY2"/>
                </a:cxn>
              </a:cxnLst>
              <a:rect l="l" t="t" r="r" b="b"/>
              <a:pathLst>
                <a:path w="778670" h="2786063">
                  <a:moveTo>
                    <a:pt x="0" y="0"/>
                  </a:moveTo>
                  <a:lnTo>
                    <a:pt x="778670" y="2786063"/>
                  </a:lnTo>
                  <a:lnTo>
                    <a:pt x="778670" y="2786063"/>
                  </a:lnTo>
                </a:path>
              </a:pathLst>
            </a:custGeom>
            <a:noFill/>
            <a:ln w="38100" cap="flat" cmpd="sng" algn="ctr">
              <a:solidFill>
                <a:schemeClr val="accent2"/>
              </a:solidFill>
              <a:prstDash val="solid"/>
              <a:tailEnd type="triangle"/>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ounded Rectangle 11">
              <a:extLst>
                <a:ext uri="{FF2B5EF4-FFF2-40B4-BE49-F238E27FC236}">
                  <a16:creationId xmlns:a16="http://schemas.microsoft.com/office/drawing/2014/main" id="{8C6472A6-BE75-4A31-AD10-5B4397160B8E}"/>
                </a:ext>
              </a:extLst>
            </p:cNvPr>
            <p:cNvSpPr/>
            <p:nvPr/>
          </p:nvSpPr>
          <p:spPr>
            <a:xfrm>
              <a:off x="803665" y="2245638"/>
              <a:ext cx="2330291" cy="3495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dirty="0">
                <a:ln>
                  <a:noFill/>
                </a:ln>
                <a:solidFill>
                  <a:srgbClr val="2B333A"/>
                </a:solidFill>
                <a:effectLst/>
                <a:uLnTx/>
                <a:uFillTx/>
                <a:latin typeface="BI Sans" pitchFamily="2" charset="77"/>
                <a:ea typeface="+mn-ea"/>
                <a:cs typeface="+mn-cs"/>
              </a:endParaRPr>
            </a:p>
          </p:txBody>
        </p:sp>
      </p:grpSp>
      <p:grpSp>
        <p:nvGrpSpPr>
          <p:cNvPr id="10" name="Groep 9">
            <a:extLst>
              <a:ext uri="{FF2B5EF4-FFF2-40B4-BE49-F238E27FC236}">
                <a16:creationId xmlns:a16="http://schemas.microsoft.com/office/drawing/2014/main" id="{67A8C5B1-91C1-49D9-8C02-E2FB5EC7DD5F}"/>
              </a:ext>
            </a:extLst>
          </p:cNvPr>
          <p:cNvGrpSpPr/>
          <p:nvPr/>
        </p:nvGrpSpPr>
        <p:grpSpPr>
          <a:xfrm>
            <a:off x="803665" y="1958350"/>
            <a:ext cx="10341524" cy="3087185"/>
            <a:chOff x="803665" y="1958350"/>
            <a:chExt cx="10341524" cy="3087185"/>
          </a:xfrm>
        </p:grpSpPr>
        <p:sp>
          <p:nvSpPr>
            <p:cNvPr id="59" name="Freeform: Shape 78">
              <a:extLst>
                <a:ext uri="{FF2B5EF4-FFF2-40B4-BE49-F238E27FC236}">
                  <a16:creationId xmlns:a16="http://schemas.microsoft.com/office/drawing/2014/main" id="{8F5232C5-805A-4D30-85CF-1BC4FAB8E853}"/>
                </a:ext>
              </a:extLst>
            </p:cNvPr>
            <p:cNvSpPr/>
            <p:nvPr/>
          </p:nvSpPr>
          <p:spPr>
            <a:xfrm>
              <a:off x="5041398" y="1958350"/>
              <a:ext cx="6103791" cy="3087185"/>
            </a:xfrm>
            <a:custGeom>
              <a:avLst/>
              <a:gdLst>
                <a:gd name="connsiteX0" fmla="*/ 0 w 4814887"/>
                <a:gd name="connsiteY0" fmla="*/ 0 h 2771775"/>
                <a:gd name="connsiteX1" fmla="*/ 4814887 w 4814887"/>
                <a:gd name="connsiteY1" fmla="*/ 2771775 h 2771775"/>
                <a:gd name="connsiteX2" fmla="*/ 4814887 w 4814887"/>
                <a:gd name="connsiteY2" fmla="*/ 2771775 h 2771775"/>
              </a:gdLst>
              <a:ahLst/>
              <a:cxnLst>
                <a:cxn ang="0">
                  <a:pos x="connsiteX0" y="connsiteY0"/>
                </a:cxn>
                <a:cxn ang="0">
                  <a:pos x="connsiteX1" y="connsiteY1"/>
                </a:cxn>
                <a:cxn ang="0">
                  <a:pos x="connsiteX2" y="connsiteY2"/>
                </a:cxn>
              </a:cxnLst>
              <a:rect l="l" t="t" r="r" b="b"/>
              <a:pathLst>
                <a:path w="4814887" h="2771775">
                  <a:moveTo>
                    <a:pt x="0" y="0"/>
                  </a:moveTo>
                  <a:lnTo>
                    <a:pt x="4814887" y="2771775"/>
                  </a:lnTo>
                  <a:lnTo>
                    <a:pt x="4814887" y="2771775"/>
                  </a:lnTo>
                </a:path>
              </a:pathLst>
            </a:custGeom>
            <a:noFill/>
            <a:ln w="38100" cap="flat" cmpd="sng" algn="ctr">
              <a:solidFill>
                <a:schemeClr val="accent2"/>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60" name="Rounded Rectangle 11">
              <a:extLst>
                <a:ext uri="{FF2B5EF4-FFF2-40B4-BE49-F238E27FC236}">
                  <a16:creationId xmlns:a16="http://schemas.microsoft.com/office/drawing/2014/main" id="{B9A915DF-99E4-4D20-9FB4-A57830BAE74F}"/>
                </a:ext>
              </a:extLst>
            </p:cNvPr>
            <p:cNvSpPr/>
            <p:nvPr/>
          </p:nvSpPr>
          <p:spPr>
            <a:xfrm>
              <a:off x="803665" y="2601332"/>
              <a:ext cx="2330291" cy="3495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2B333A"/>
                </a:solidFill>
                <a:effectLst/>
                <a:uLnTx/>
                <a:uFillTx/>
                <a:latin typeface="BI Sans" pitchFamily="2" charset="77"/>
                <a:ea typeface="+mn-ea"/>
                <a:cs typeface="+mn-cs"/>
              </a:endParaRPr>
            </a:p>
          </p:txBody>
        </p:sp>
      </p:grpSp>
      <p:sp>
        <p:nvSpPr>
          <p:cNvPr id="69" name="Star: 5 Points 76">
            <a:extLst>
              <a:ext uri="{FF2B5EF4-FFF2-40B4-BE49-F238E27FC236}">
                <a16:creationId xmlns:a16="http://schemas.microsoft.com/office/drawing/2014/main" id="{289209BE-A046-4AE7-B023-348D92A4AE17}"/>
              </a:ext>
            </a:extLst>
          </p:cNvPr>
          <p:cNvSpPr/>
          <p:nvPr/>
        </p:nvSpPr>
        <p:spPr>
          <a:xfrm>
            <a:off x="7610298" y="3500100"/>
            <a:ext cx="216000" cy="216000"/>
          </a:xfrm>
          <a:prstGeom prst="star5">
            <a:avLst/>
          </a:prstGeom>
          <a:solidFill>
            <a:schemeClr val="accent4">
              <a:lumMod val="60000"/>
              <a:lumOff val="40000"/>
            </a:schemeClr>
          </a:solidFill>
          <a:ln w="9525" cap="flat" cmpd="sng" algn="ctr">
            <a:solidFill>
              <a:schemeClr val="accent2"/>
            </a:solidFill>
            <a:prstDash val="solid"/>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70" name="Star: 5 Points 82">
            <a:extLst>
              <a:ext uri="{FF2B5EF4-FFF2-40B4-BE49-F238E27FC236}">
                <a16:creationId xmlns:a16="http://schemas.microsoft.com/office/drawing/2014/main" id="{18B2C79E-310B-492A-A054-F20E880B125A}"/>
              </a:ext>
            </a:extLst>
          </p:cNvPr>
          <p:cNvSpPr/>
          <p:nvPr/>
        </p:nvSpPr>
        <p:spPr>
          <a:xfrm>
            <a:off x="6133481" y="1863115"/>
            <a:ext cx="216000" cy="216000"/>
          </a:xfrm>
          <a:prstGeom prst="star5">
            <a:avLst/>
          </a:prstGeom>
          <a:solidFill>
            <a:schemeClr val="accent4">
              <a:lumMod val="60000"/>
              <a:lumOff val="40000"/>
            </a:schemeClr>
          </a:solidFill>
          <a:ln w="9525" cap="flat" cmpd="sng" algn="ctr">
            <a:solidFill>
              <a:schemeClr val="accent2"/>
            </a:solidFill>
            <a:prstDash val="solid"/>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11">
            <a:extLst>
              <a:ext uri="{FF2B5EF4-FFF2-40B4-BE49-F238E27FC236}">
                <a16:creationId xmlns:a16="http://schemas.microsoft.com/office/drawing/2014/main" id="{157982BD-67FF-48C7-8A72-901BC4F86603}"/>
              </a:ext>
            </a:extLst>
          </p:cNvPr>
          <p:cNvSpPr/>
          <p:nvPr/>
        </p:nvSpPr>
        <p:spPr>
          <a:xfrm>
            <a:off x="793531" y="3818497"/>
            <a:ext cx="2345931" cy="1038026"/>
          </a:xfrm>
          <a:prstGeom prst="roundRect">
            <a:avLst>
              <a:gd name="adj" fmla="val 8554"/>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2B333A"/>
              </a:solidFill>
              <a:effectLst/>
              <a:uLnTx/>
              <a:uFillTx/>
              <a:latin typeface="BI Sans" pitchFamily="2" charset="77"/>
              <a:ea typeface="+mn-ea"/>
              <a:cs typeface="+mn-cs"/>
            </a:endParaRPr>
          </a:p>
        </p:txBody>
      </p:sp>
      <p:sp>
        <p:nvSpPr>
          <p:cNvPr id="72" name="Tijdelijke aanduiding voor tekst 3">
            <a:extLst>
              <a:ext uri="{FF2B5EF4-FFF2-40B4-BE49-F238E27FC236}">
                <a16:creationId xmlns:a16="http://schemas.microsoft.com/office/drawing/2014/main" id="{3EA26DEA-E643-429C-BF61-5BED93AAE22B}"/>
              </a:ext>
            </a:extLst>
          </p:cNvPr>
          <p:cNvSpPr txBox="1">
            <a:spLocks/>
          </p:cNvSpPr>
          <p:nvPr/>
        </p:nvSpPr>
        <p:spPr>
          <a:xfrm>
            <a:off x="838200" y="1123200"/>
            <a:ext cx="5124450" cy="10485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nl-NL" sz="1600" b="1" i="0" kern="1200" spc="0" baseline="0" dirty="0" smtClean="0">
                <a:solidFill>
                  <a:srgbClr val="F2650F"/>
                </a:solidFill>
                <a:latin typeface="BISansNEXT" panose="02000503040000020004" pitchFamily="2"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2650F"/>
                </a:solidFill>
                <a:effectLst/>
                <a:uLnTx/>
                <a:uFillTx/>
                <a:latin typeface="BISansNEXT" panose="02000503040000020004" pitchFamily="2" charset="0"/>
                <a:ea typeface="+mj-ea"/>
                <a:cs typeface="+mj-cs"/>
              </a:rPr>
              <a:t>IPF progression to death may be…</a:t>
            </a:r>
          </a:p>
        </p:txBody>
      </p:sp>
      <p:pic>
        <p:nvPicPr>
          <p:cNvPr id="4" name="Picture 3">
            <a:extLst>
              <a:ext uri="{FF2B5EF4-FFF2-40B4-BE49-F238E27FC236}">
                <a16:creationId xmlns:a16="http://schemas.microsoft.com/office/drawing/2014/main" id="{35E5472C-A8E7-9F9D-D910-6C8696A1DE2E}"/>
              </a:ext>
            </a:extLst>
          </p:cNvPr>
          <p:cNvPicPr>
            <a:picLocks noChangeAspect="1"/>
          </p:cNvPicPr>
          <p:nvPr/>
        </p:nvPicPr>
        <p:blipFill>
          <a:blip r:embed="rId3"/>
          <a:stretch>
            <a:fillRect/>
          </a:stretch>
        </p:blipFill>
        <p:spPr>
          <a:xfrm>
            <a:off x="10758380" y="6275184"/>
            <a:ext cx="1493649" cy="231668"/>
          </a:xfrm>
          <a:prstGeom prst="rect">
            <a:avLst/>
          </a:prstGeom>
        </p:spPr>
      </p:pic>
    </p:spTree>
    <p:extLst>
      <p:ext uri="{BB962C8B-B14F-4D97-AF65-F5344CB8AC3E}">
        <p14:creationId xmlns:p14="http://schemas.microsoft.com/office/powerpoint/2010/main" val="181910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750"/>
                                        <p:tgtEl>
                                          <p:spTgt spid="10"/>
                                        </p:tgtEl>
                                      </p:cBhvr>
                                    </p:animEffec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par>
                                <p:cTn id="20" presetID="1" presetClass="exit" presetSubtype="0" fill="hold"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750"/>
                                        <p:tgtEl>
                                          <p:spTgt spid="13"/>
                                        </p:tgtEl>
                                      </p:cBhvr>
                                    </p:animEffec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up)">
                                      <p:cBhvr>
                                        <p:cTn id="33" dur="750"/>
                                        <p:tgtEl>
                                          <p:spTgt spid="71"/>
                                        </p:tgtEl>
                                      </p:cBhvr>
                                    </p:animEffect>
                                  </p:childTnLst>
                                </p:cTn>
                              </p:par>
                              <p:par>
                                <p:cTn id="34" presetID="8" presetClass="emph" presetSubtype="0" fill="hold" grpId="0" nodeType="withEffect">
                                  <p:stCondLst>
                                    <p:cond delay="0"/>
                                  </p:stCondLst>
                                  <p:childTnLst>
                                    <p:animRot by="21600000">
                                      <p:cBhvr>
                                        <p:cTn id="35" dur="2000" fill="hold"/>
                                        <p:tgtEl>
                                          <p:spTgt spid="70"/>
                                        </p:tgtEl>
                                        <p:attrNameLst>
                                          <p:attrName>r</p:attrName>
                                        </p:attrNameLst>
                                      </p:cBhvr>
                                    </p:animRot>
                                  </p:childTnLst>
                                </p:cTn>
                              </p:par>
                              <p:par>
                                <p:cTn id="36" presetID="8" presetClass="emph" presetSubtype="0" fill="hold" grpId="0" nodeType="withEffect">
                                  <p:stCondLst>
                                    <p:cond delay="0"/>
                                  </p:stCondLst>
                                  <p:childTnLst>
                                    <p:animRot by="21600000">
                                      <p:cBhvr>
                                        <p:cTn id="37" dur="2000" fill="hold"/>
                                        <p:tgtEl>
                                          <p:spTgt spid="69"/>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7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ep 63" hidden="1">
            <a:extLst>
              <a:ext uri="{FF2B5EF4-FFF2-40B4-BE49-F238E27FC236}">
                <a16:creationId xmlns:a16="http://schemas.microsoft.com/office/drawing/2014/main" id="{1DC9791F-D488-462B-BA1E-4A310768D00A}"/>
              </a:ext>
            </a:extLst>
          </p:cNvPr>
          <p:cNvGrpSpPr/>
          <p:nvPr/>
        </p:nvGrpSpPr>
        <p:grpSpPr>
          <a:xfrm>
            <a:off x="180000" y="2028472"/>
            <a:ext cx="10665419" cy="3255908"/>
            <a:chOff x="5836373" y="2533990"/>
            <a:chExt cx="6244474" cy="1906295"/>
          </a:xfrm>
        </p:grpSpPr>
        <p:pic>
          <p:nvPicPr>
            <p:cNvPr id="65" name="Afbeelding 64">
              <a:extLst>
                <a:ext uri="{FF2B5EF4-FFF2-40B4-BE49-F238E27FC236}">
                  <a16:creationId xmlns:a16="http://schemas.microsoft.com/office/drawing/2014/main" id="{2343195E-1C1D-4311-B0A6-2BE3A125D084}"/>
                </a:ext>
              </a:extLst>
            </p:cNvPr>
            <p:cNvPicPr>
              <a:picLocks noChangeAspect="1"/>
            </p:cNvPicPr>
            <p:nvPr/>
          </p:nvPicPr>
          <p:blipFill rotWithShape="1">
            <a:blip r:embed="rId3"/>
            <a:srcRect t="4521" b="35738"/>
            <a:stretch/>
          </p:blipFill>
          <p:spPr>
            <a:xfrm>
              <a:off x="5836373" y="2533990"/>
              <a:ext cx="6086779" cy="1906295"/>
            </a:xfrm>
            <a:prstGeom prst="rect">
              <a:avLst/>
            </a:prstGeom>
          </p:spPr>
        </p:pic>
        <p:sp>
          <p:nvSpPr>
            <p:cNvPr id="66" name="Tekstvak 65">
              <a:extLst>
                <a:ext uri="{FF2B5EF4-FFF2-40B4-BE49-F238E27FC236}">
                  <a16:creationId xmlns:a16="http://schemas.microsoft.com/office/drawing/2014/main" id="{1F89B21D-E453-4E23-B06E-FE2BB69772F5}"/>
                </a:ext>
              </a:extLst>
            </p:cNvPr>
            <p:cNvSpPr txBox="1"/>
            <p:nvPr/>
          </p:nvSpPr>
          <p:spPr>
            <a:xfrm>
              <a:off x="10264891" y="2767046"/>
              <a:ext cx="704088" cy="148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2B333A"/>
                  </a:solidFill>
                  <a:effectLst/>
                  <a:uLnTx/>
                  <a:uFillTx/>
                  <a:latin typeface="Calibri" panose="020F0502020204030204"/>
                  <a:ea typeface="+mn-ea"/>
                  <a:cs typeface="+mn-cs"/>
                </a:rPr>
                <a:t>(IPF; n=417)</a:t>
              </a:r>
            </a:p>
          </p:txBody>
        </p:sp>
        <p:sp>
          <p:nvSpPr>
            <p:cNvPr id="67" name="Tekstvak 66">
              <a:extLst>
                <a:ext uri="{FF2B5EF4-FFF2-40B4-BE49-F238E27FC236}">
                  <a16:creationId xmlns:a16="http://schemas.microsoft.com/office/drawing/2014/main" id="{DE057AE3-0D48-4477-9C91-E7C3F0585815}"/>
                </a:ext>
              </a:extLst>
            </p:cNvPr>
            <p:cNvSpPr txBox="1"/>
            <p:nvPr/>
          </p:nvSpPr>
          <p:spPr>
            <a:xfrm>
              <a:off x="10968979" y="2909918"/>
              <a:ext cx="991954" cy="144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2B333A"/>
                  </a:solidFill>
                  <a:effectLst/>
                  <a:uLnTx/>
                  <a:uFillTx/>
                  <a:latin typeface="Calibri" panose="020F0502020204030204"/>
                  <a:ea typeface="+mn-ea"/>
                  <a:cs typeface="+mn-cs"/>
                </a:rPr>
                <a:t>(PF-ILD; n=325)</a:t>
              </a:r>
            </a:p>
          </p:txBody>
        </p:sp>
        <p:sp>
          <p:nvSpPr>
            <p:cNvPr id="68" name="Tekstvak 67">
              <a:extLst>
                <a:ext uri="{FF2B5EF4-FFF2-40B4-BE49-F238E27FC236}">
                  <a16:creationId xmlns:a16="http://schemas.microsoft.com/office/drawing/2014/main" id="{8A31F3D1-2701-40A0-ABD8-2C537EEE3033}"/>
                </a:ext>
              </a:extLst>
            </p:cNvPr>
            <p:cNvSpPr txBox="1"/>
            <p:nvPr/>
          </p:nvSpPr>
          <p:spPr>
            <a:xfrm>
              <a:off x="11464956" y="3118975"/>
              <a:ext cx="615891" cy="144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2B333A"/>
                  </a:solidFill>
                  <a:effectLst/>
                  <a:uLnTx/>
                  <a:uFillTx/>
                  <a:latin typeface="Calibri" panose="020F0502020204030204"/>
                  <a:ea typeface="+mn-ea"/>
                  <a:cs typeface="+mn-cs"/>
                </a:rPr>
                <a:t>(PF-ILD; n=202)</a:t>
              </a:r>
            </a:p>
          </p:txBody>
        </p:sp>
        <p:sp>
          <p:nvSpPr>
            <p:cNvPr id="72" name="Tekstvak 71">
              <a:extLst>
                <a:ext uri="{FF2B5EF4-FFF2-40B4-BE49-F238E27FC236}">
                  <a16:creationId xmlns:a16="http://schemas.microsoft.com/office/drawing/2014/main" id="{B4159649-B9C0-4E10-A237-E2C64B8409C5}"/>
                </a:ext>
              </a:extLst>
            </p:cNvPr>
            <p:cNvSpPr txBox="1"/>
            <p:nvPr/>
          </p:nvSpPr>
          <p:spPr>
            <a:xfrm>
              <a:off x="11432435" y="3271376"/>
              <a:ext cx="610955" cy="144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2B333A"/>
                  </a:solidFill>
                  <a:effectLst/>
                  <a:uLnTx/>
                  <a:uFillTx/>
                  <a:latin typeface="Calibri" panose="020F0502020204030204"/>
                  <a:ea typeface="+mn-ea"/>
                  <a:cs typeface="+mn-cs"/>
                </a:rPr>
                <a:t>(PF-ILD; n=123)</a:t>
              </a:r>
            </a:p>
          </p:txBody>
        </p:sp>
      </p:grpSp>
      <p:grpSp>
        <p:nvGrpSpPr>
          <p:cNvPr id="10" name="Groep 9">
            <a:extLst>
              <a:ext uri="{FF2B5EF4-FFF2-40B4-BE49-F238E27FC236}">
                <a16:creationId xmlns:a16="http://schemas.microsoft.com/office/drawing/2014/main" id="{40942C2A-D5C0-4F3C-9CAB-57F3A3FA0681}"/>
              </a:ext>
            </a:extLst>
          </p:cNvPr>
          <p:cNvGrpSpPr/>
          <p:nvPr/>
        </p:nvGrpSpPr>
        <p:grpSpPr>
          <a:xfrm>
            <a:off x="2275162" y="2334042"/>
            <a:ext cx="7815136" cy="2599285"/>
            <a:chOff x="2275162" y="2430298"/>
            <a:chExt cx="7815136" cy="2599285"/>
          </a:xfrm>
        </p:grpSpPr>
        <p:cxnSp>
          <p:nvCxnSpPr>
            <p:cNvPr id="22" name="Straight Connector 49">
              <a:extLst>
                <a:ext uri="{FF2B5EF4-FFF2-40B4-BE49-F238E27FC236}">
                  <a16:creationId xmlns:a16="http://schemas.microsoft.com/office/drawing/2014/main" id="{6C5D97A6-D52E-413E-A958-A02D85A75965}"/>
                </a:ext>
              </a:extLst>
            </p:cNvPr>
            <p:cNvCxnSpPr>
              <a:cxnSpLocks/>
            </p:cNvCxnSpPr>
            <p:nvPr/>
          </p:nvCxnSpPr>
          <p:spPr>
            <a:xfrm>
              <a:off x="2275162" y="5029583"/>
              <a:ext cx="7815136" cy="0"/>
            </a:xfrm>
            <a:prstGeom prst="line">
              <a:avLst/>
            </a:prstGeom>
            <a:noFill/>
            <a:ln w="9525" cap="flat" cmpd="sng" algn="ctr">
              <a:solidFill>
                <a:srgbClr val="2B333A"/>
              </a:solidFill>
              <a:prstDash val="solid"/>
            </a:ln>
            <a:effectLst/>
          </p:spPr>
        </p:cxnSp>
        <p:cxnSp>
          <p:nvCxnSpPr>
            <p:cNvPr id="44" name="Straight Connector 81">
              <a:extLst>
                <a:ext uri="{FF2B5EF4-FFF2-40B4-BE49-F238E27FC236}">
                  <a16:creationId xmlns:a16="http://schemas.microsoft.com/office/drawing/2014/main" id="{48F5E6F5-95EE-4E8D-AC84-047240D0472E}"/>
                </a:ext>
              </a:extLst>
            </p:cNvPr>
            <p:cNvCxnSpPr>
              <a:cxnSpLocks/>
              <a:stCxn id="15" idx="0"/>
            </p:cNvCxnSpPr>
            <p:nvPr/>
          </p:nvCxnSpPr>
          <p:spPr>
            <a:xfrm flipV="1">
              <a:off x="2392936" y="2430298"/>
              <a:ext cx="0" cy="2579070"/>
            </a:xfrm>
            <a:prstGeom prst="line">
              <a:avLst/>
            </a:prstGeom>
            <a:noFill/>
            <a:ln w="9525" cap="flat" cmpd="sng" algn="ctr">
              <a:solidFill>
                <a:srgbClr val="2B333A"/>
              </a:solidFill>
              <a:prstDash val="solid"/>
            </a:ln>
            <a:effectLst/>
          </p:spPr>
        </p:cxnSp>
      </p:grpSp>
      <p:sp>
        <p:nvSpPr>
          <p:cNvPr id="2" name="Titel 1">
            <a:extLst>
              <a:ext uri="{FF2B5EF4-FFF2-40B4-BE49-F238E27FC236}">
                <a16:creationId xmlns:a16="http://schemas.microsoft.com/office/drawing/2014/main" id="{A2356E21-F417-4B5F-B5B9-FA0C4034AC43}"/>
              </a:ext>
            </a:extLst>
          </p:cNvPr>
          <p:cNvSpPr>
            <a:spLocks noGrp="1"/>
          </p:cNvSpPr>
          <p:nvPr>
            <p:ph type="title"/>
          </p:nvPr>
        </p:nvSpPr>
        <p:spPr/>
        <p:txBody>
          <a:bodyPr/>
          <a:lstStyle/>
          <a:p>
            <a:r>
              <a:rPr lang="nl-NL"/>
              <a:t>The </a:t>
            </a:r>
            <a:r>
              <a:rPr lang="nl-NL" err="1"/>
              <a:t>natural</a:t>
            </a:r>
            <a:r>
              <a:rPr lang="nl-NL"/>
              <a:t> course of </a:t>
            </a:r>
            <a:r>
              <a:rPr lang="nl-NL" err="1"/>
              <a:t>untreated</a:t>
            </a:r>
            <a:r>
              <a:rPr lang="nl-NL"/>
              <a:t> IPF is </a:t>
            </a:r>
            <a:r>
              <a:rPr lang="nl-NL" err="1"/>
              <a:t>characterized</a:t>
            </a:r>
            <a:r>
              <a:rPr lang="nl-NL"/>
              <a:t> </a:t>
            </a:r>
            <a:r>
              <a:rPr lang="nl-NL" err="1"/>
              <a:t>by</a:t>
            </a:r>
            <a:r>
              <a:rPr lang="nl-NL"/>
              <a:t> </a:t>
            </a:r>
            <a:r>
              <a:rPr lang="nl-NL" err="1"/>
              <a:t>progression</a:t>
            </a:r>
            <a:r>
              <a:rPr lang="nl-NL"/>
              <a:t> </a:t>
            </a:r>
            <a:r>
              <a:rPr lang="nl-NL" err="1"/>
              <a:t>to</a:t>
            </a:r>
            <a:r>
              <a:rPr lang="nl-NL"/>
              <a:t> </a:t>
            </a:r>
            <a:r>
              <a:rPr lang="nl-NL" err="1"/>
              <a:t>respiratory</a:t>
            </a:r>
            <a:r>
              <a:rPr lang="nl-NL"/>
              <a:t> failure</a:t>
            </a:r>
            <a:r>
              <a:rPr lang="nl-NL" baseline="30000"/>
              <a:t>1,2</a:t>
            </a:r>
            <a:br>
              <a:rPr lang="nl-NL" baseline="30000"/>
            </a:br>
            <a:r>
              <a:rPr lang="nl-NL" b="0"/>
              <a:t>(slide 2 of 2)</a:t>
            </a:r>
            <a:endParaRPr lang="nl-NL" b="0" baseline="30000"/>
          </a:p>
        </p:txBody>
      </p:sp>
      <p:sp>
        <p:nvSpPr>
          <p:cNvPr id="12" name="Tijdelijke aanduiding voor tekst 11">
            <a:extLst>
              <a:ext uri="{FF2B5EF4-FFF2-40B4-BE49-F238E27FC236}">
                <a16:creationId xmlns:a16="http://schemas.microsoft.com/office/drawing/2014/main" id="{7A6D963C-C5D3-4444-BBDC-1082AEAF7C5D}"/>
              </a:ext>
            </a:extLst>
          </p:cNvPr>
          <p:cNvSpPr>
            <a:spLocks noGrp="1"/>
          </p:cNvSpPr>
          <p:nvPr>
            <p:ph type="body" sz="quarter" idx="13"/>
          </p:nvPr>
        </p:nvSpPr>
        <p:spPr/>
        <p:txBody>
          <a:bodyPr/>
          <a:lstStyle/>
          <a:p>
            <a:r>
              <a:rPr lang="nl-NL" dirty="0">
                <a:effectLst/>
                <a:latin typeface="BISansNEXT" panose="02000503040000020004"/>
                <a:ea typeface="Calibri" panose="020F0502020204030204" pitchFamily="34" charset="0"/>
                <a:cs typeface="Times New Roman" panose="02020603050405020304" pitchFamily="18" charset="0"/>
              </a:rPr>
              <a:t>PF-ILD=</a:t>
            </a:r>
            <a:r>
              <a:rPr lang="nl-NL" dirty="0" err="1">
                <a:effectLst/>
                <a:latin typeface="BISansNEXT" panose="02000503040000020004"/>
                <a:ea typeface="Calibri" panose="020F0502020204030204" pitchFamily="34" charset="0"/>
                <a:cs typeface="Times New Roman" panose="02020603050405020304" pitchFamily="18" charset="0"/>
              </a:rPr>
              <a:t>Progressive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Fibrosing</a:t>
            </a:r>
            <a:r>
              <a:rPr lang="nl-NL" dirty="0">
                <a:effectLst/>
                <a:latin typeface="BISansNEXT" panose="02000503040000020004"/>
                <a:ea typeface="Calibri" panose="020F0502020204030204" pitchFamily="34" charset="0"/>
                <a:cs typeface="Times New Roman" panose="02020603050405020304" pitchFamily="18" charset="0"/>
              </a:rPr>
              <a:t> ILD; 1. </a:t>
            </a:r>
            <a:r>
              <a:rPr lang="nl-NL" dirty="0" err="1">
                <a:effectLst/>
                <a:latin typeface="BISansNEXT" panose="02000503040000020004"/>
                <a:ea typeface="Calibri" panose="020F0502020204030204" pitchFamily="34" charset="0"/>
                <a:cs typeface="Times New Roman" panose="02020603050405020304" pitchFamily="18" charset="0"/>
              </a:rPr>
              <a:t>Raghu</a:t>
            </a:r>
            <a:r>
              <a:rPr lang="nl-NL" dirty="0">
                <a:effectLst/>
                <a:latin typeface="BISansNEXT" panose="02000503040000020004"/>
                <a:ea typeface="Calibri" panose="020F0502020204030204" pitchFamily="34" charset="0"/>
                <a:cs typeface="Times New Roman" panose="02020603050405020304" pitchFamily="18" charset="0"/>
              </a:rPr>
              <a:t> G, Collard HR, </a:t>
            </a:r>
            <a:r>
              <a:rPr lang="nl-NL" dirty="0" err="1">
                <a:effectLst/>
                <a:latin typeface="BISansNEXT" panose="02000503040000020004"/>
                <a:ea typeface="Calibri" panose="020F0502020204030204" pitchFamily="34" charset="0"/>
                <a:cs typeface="Times New Roman" panose="02020603050405020304" pitchFamily="18" charset="0"/>
              </a:rPr>
              <a:t>Egan</a:t>
            </a:r>
            <a:r>
              <a:rPr lang="nl-NL" dirty="0">
                <a:effectLst/>
                <a:latin typeface="BISansNEXT" panose="02000503040000020004"/>
                <a:ea typeface="Calibri" panose="020F0502020204030204" pitchFamily="34" charset="0"/>
                <a:cs typeface="Times New Roman" panose="02020603050405020304" pitchFamily="18" charset="0"/>
              </a:rPr>
              <a:t> JJ, et al. An official ATS/ERS/JRS/ALAT statement: </a:t>
            </a:r>
            <a:r>
              <a:rPr lang="nl-NL" dirty="0" err="1">
                <a:effectLst/>
                <a:latin typeface="BISansNEXT" panose="02000503040000020004"/>
                <a:ea typeface="Calibri" panose="020F0502020204030204" pitchFamily="34" charset="0"/>
                <a:cs typeface="Times New Roman" panose="02020603050405020304" pitchFamily="18" charset="0"/>
              </a:rPr>
              <a:t>idiopathic</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pulmonary</a:t>
            </a:r>
            <a:r>
              <a:rPr lang="nl-NL" dirty="0">
                <a:effectLst/>
                <a:latin typeface="BISansNEXT" panose="02000503040000020004"/>
                <a:ea typeface="Calibri" panose="020F0502020204030204" pitchFamily="34" charset="0"/>
                <a:cs typeface="Times New Roman" panose="02020603050405020304" pitchFamily="18" charset="0"/>
              </a:rPr>
              <a:t> fibrosis: </a:t>
            </a:r>
            <a:r>
              <a:rPr lang="nl-NL" dirty="0" err="1">
                <a:effectLst/>
                <a:latin typeface="BISansNEXT" panose="02000503040000020004"/>
                <a:ea typeface="Calibri" panose="020F0502020204030204" pitchFamily="34" charset="0"/>
                <a:cs typeface="Times New Roman" panose="02020603050405020304" pitchFamily="18" charset="0"/>
              </a:rPr>
              <a:t>evidence-based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guidelines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for</a:t>
            </a:r>
            <a:r>
              <a:rPr lang="nl-NL" dirty="0">
                <a:effectLst/>
                <a:latin typeface="BISansNEXT" panose="02000503040000020004"/>
                <a:ea typeface="Calibri" panose="020F0502020204030204" pitchFamily="34" charset="0"/>
                <a:cs typeface="Times New Roman" panose="02020603050405020304" pitchFamily="18" charset="0"/>
              </a:rPr>
              <a:t> diagnosis </a:t>
            </a:r>
            <a:r>
              <a:rPr lang="nl-NL" dirty="0" err="1">
                <a:effectLst/>
                <a:latin typeface="BISansNEXT" panose="02000503040000020004"/>
                <a:ea typeface="Calibri" panose="020F0502020204030204" pitchFamily="34" charset="0"/>
                <a:cs typeface="Times New Roman" panose="02020603050405020304" pitchFamily="18" charset="0"/>
              </a:rPr>
              <a:t>and</a:t>
            </a:r>
            <a:r>
              <a:rPr lang="nl-NL" dirty="0">
                <a:effectLst/>
                <a:latin typeface="BISansNEXT" panose="02000503040000020004"/>
                <a:ea typeface="Calibri" panose="020F0502020204030204" pitchFamily="34" charset="0"/>
                <a:cs typeface="Times New Roman" panose="02020603050405020304" pitchFamily="18" charset="0"/>
              </a:rPr>
              <a:t> management. Am J </a:t>
            </a:r>
            <a:r>
              <a:rPr lang="nl-NL" dirty="0" err="1">
                <a:effectLst/>
                <a:latin typeface="BISansNEXT" panose="02000503040000020004"/>
                <a:ea typeface="Calibri" panose="020F0502020204030204" pitchFamily="34" charset="0"/>
                <a:cs typeface="Times New Roman" panose="02020603050405020304" pitchFamily="18" charset="0"/>
              </a:rPr>
              <a:t>Respir</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Crit</a:t>
            </a:r>
            <a:r>
              <a:rPr lang="nl-NL" dirty="0">
                <a:effectLst/>
                <a:latin typeface="BISansNEXT" panose="02000503040000020004"/>
                <a:ea typeface="Calibri" panose="020F0502020204030204" pitchFamily="34" charset="0"/>
                <a:cs typeface="Times New Roman" panose="02020603050405020304" pitchFamily="18" charset="0"/>
              </a:rPr>
              <a:t> Care </a:t>
            </a:r>
            <a:r>
              <a:rPr lang="nl-NL" dirty="0" err="1">
                <a:effectLst/>
                <a:latin typeface="BISansNEXT" panose="02000503040000020004"/>
                <a:ea typeface="Calibri" panose="020F0502020204030204" pitchFamily="34" charset="0"/>
                <a:cs typeface="Times New Roman" panose="02020603050405020304" pitchFamily="18" charset="0"/>
              </a:rPr>
              <a:t>Med</a:t>
            </a:r>
            <a:r>
              <a:rPr lang="nl-NL" dirty="0">
                <a:effectLst/>
                <a:latin typeface="BISansNEXT" panose="02000503040000020004"/>
                <a:ea typeface="Calibri" panose="020F0502020204030204" pitchFamily="34" charset="0"/>
                <a:cs typeface="Times New Roman" panose="02020603050405020304" pitchFamily="18" charset="0"/>
              </a:rPr>
              <a:t>. 2011;183(6):788-824</a:t>
            </a:r>
            <a:r>
              <a:rPr lang="nl-NL" dirty="0">
                <a:latin typeface="BISansNEXT" panose="02000503040000020004"/>
              </a:rPr>
              <a:t>; 2. Maher TM, Strek ME. </a:t>
            </a:r>
            <a:r>
              <a:rPr lang="nl-NL" dirty="0" err="1">
                <a:latin typeface="BISansNEXT" panose="02000503040000020004"/>
              </a:rPr>
              <a:t>Antifibrotic</a:t>
            </a:r>
            <a:r>
              <a:rPr lang="nl-NL" dirty="0">
                <a:latin typeface="BISansNEXT" panose="02000503040000020004"/>
              </a:rPr>
              <a:t> </a:t>
            </a:r>
            <a:r>
              <a:rPr lang="nl-NL" dirty="0" err="1">
                <a:latin typeface="BISansNEXT" panose="02000503040000020004"/>
              </a:rPr>
              <a:t>therapy</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time </a:t>
            </a:r>
            <a:r>
              <a:rPr lang="nl-NL" dirty="0" err="1">
                <a:latin typeface="BISansNEXT" panose="02000503040000020004"/>
              </a:rPr>
              <a:t>to</a:t>
            </a:r>
            <a:r>
              <a:rPr lang="nl-NL" dirty="0">
                <a:latin typeface="BISansNEXT" panose="02000503040000020004"/>
              </a:rPr>
              <a:t> </a:t>
            </a:r>
            <a:r>
              <a:rPr lang="nl-NL" dirty="0" err="1">
                <a:latin typeface="BISansNEXT" panose="02000503040000020004"/>
              </a:rPr>
              <a:t>treat</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2019;20(1):205; </a:t>
            </a:r>
            <a:r>
              <a:rPr lang="nl-NL" dirty="0">
                <a:latin typeface="BISansNEXT" panose="02000503040000020004"/>
                <a:cs typeface="Times New Roman" panose="02020603050405020304" pitchFamily="18" charset="0"/>
              </a:rPr>
              <a:t>3.</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a:latin typeface="BISansNEXT" panose="02000503040000020004"/>
              </a:rPr>
              <a:t>Brown KK, </a:t>
            </a:r>
            <a:r>
              <a:rPr lang="nl-NL" dirty="0" err="1">
                <a:latin typeface="BISansNEXT" panose="02000503040000020004"/>
              </a:rPr>
              <a:t>Martinez</a:t>
            </a:r>
            <a:r>
              <a:rPr lang="nl-NL" dirty="0">
                <a:latin typeface="BISansNEXT" panose="02000503040000020004"/>
              </a:rPr>
              <a:t> FJ, Walsh SLF, et al. The </a:t>
            </a:r>
            <a:r>
              <a:rPr lang="nl-NL" dirty="0" err="1">
                <a:latin typeface="BISansNEXT" panose="02000503040000020004"/>
              </a:rPr>
              <a:t>natural</a:t>
            </a:r>
            <a:r>
              <a:rPr lang="nl-NL" dirty="0">
                <a:latin typeface="BISansNEXT" panose="02000503040000020004"/>
              </a:rPr>
              <a:t> </a:t>
            </a:r>
            <a:r>
              <a:rPr lang="nl-NL" dirty="0" err="1">
                <a:latin typeface="BISansNEXT" panose="02000503040000020004"/>
              </a:rPr>
              <a:t>history</a:t>
            </a:r>
            <a:r>
              <a:rPr lang="nl-NL" dirty="0">
                <a:latin typeface="BISansNEXT" panose="02000503040000020004"/>
              </a:rPr>
              <a:t> of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J. 2020:2000085.</a:t>
            </a:r>
          </a:p>
        </p:txBody>
      </p:sp>
      <p:sp>
        <p:nvSpPr>
          <p:cNvPr id="16" name="Tijdelijke aanduiding voor tekst 15">
            <a:extLst>
              <a:ext uri="{FF2B5EF4-FFF2-40B4-BE49-F238E27FC236}">
                <a16:creationId xmlns:a16="http://schemas.microsoft.com/office/drawing/2014/main" id="{D0FB0F04-1A86-47A6-803C-2D92A4DCC5C9}"/>
              </a:ext>
            </a:extLst>
          </p:cNvPr>
          <p:cNvSpPr>
            <a:spLocks noGrp="1"/>
          </p:cNvSpPr>
          <p:nvPr>
            <p:ph type="body" sz="quarter" idx="17"/>
          </p:nvPr>
        </p:nvSpPr>
        <p:spPr/>
        <p:txBody>
          <a:bodyPr/>
          <a:lstStyle/>
          <a:p>
            <a:r>
              <a:rPr lang="nl-NL" dirty="0"/>
              <a:t>I3</a:t>
            </a:r>
          </a:p>
        </p:txBody>
      </p:sp>
      <p:sp>
        <p:nvSpPr>
          <p:cNvPr id="52" name="Rectangle 2">
            <a:extLst>
              <a:ext uri="{FF2B5EF4-FFF2-40B4-BE49-F238E27FC236}">
                <a16:creationId xmlns:a16="http://schemas.microsoft.com/office/drawing/2014/main" id="{6DBE8C06-DABB-D249-86DC-AD62569DD4E8}"/>
              </a:ext>
            </a:extLst>
          </p:cNvPr>
          <p:cNvSpPr/>
          <p:nvPr/>
        </p:nvSpPr>
        <p:spPr>
          <a:xfrm>
            <a:off x="10986603" y="244029"/>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PF-ILD</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sp>
        <p:nvSpPr>
          <p:cNvPr id="51" name="Rectangle 2">
            <a:extLst>
              <a:ext uri="{FF2B5EF4-FFF2-40B4-BE49-F238E27FC236}">
                <a16:creationId xmlns:a16="http://schemas.microsoft.com/office/drawing/2014/main" id="{FDE01B61-BDC9-024E-BBD4-3AA2C9F01B89}"/>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IPF</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4" name="Tijdelijke aanduiding voor tekst 3">
            <a:extLst>
              <a:ext uri="{FF2B5EF4-FFF2-40B4-BE49-F238E27FC236}">
                <a16:creationId xmlns:a16="http://schemas.microsoft.com/office/drawing/2014/main" id="{D504C1B0-6585-4035-80FC-B1044BBC491B}"/>
              </a:ext>
            </a:extLst>
          </p:cNvPr>
          <p:cNvSpPr>
            <a:spLocks noGrp="1"/>
          </p:cNvSpPr>
          <p:nvPr>
            <p:ph type="body" sz="quarter" idx="19"/>
          </p:nvPr>
        </p:nvSpPr>
        <p:spPr>
          <a:xfrm>
            <a:off x="838200" y="1123200"/>
            <a:ext cx="6052457" cy="1048500"/>
          </a:xfrm>
        </p:spPr>
        <p:txBody>
          <a:bodyPr anchor="t"/>
          <a:lstStyle/>
          <a:p>
            <a:r>
              <a:rPr lang="en-US" dirty="0"/>
              <a:t>The decline in FVC is similar between IPF and other PF-ILDs</a:t>
            </a:r>
            <a:r>
              <a:rPr lang="en-US" baseline="30000" dirty="0"/>
              <a:t>3</a:t>
            </a:r>
          </a:p>
        </p:txBody>
      </p:sp>
      <p:grpSp>
        <p:nvGrpSpPr>
          <p:cNvPr id="11" name="Groep 10">
            <a:extLst>
              <a:ext uri="{FF2B5EF4-FFF2-40B4-BE49-F238E27FC236}">
                <a16:creationId xmlns:a16="http://schemas.microsoft.com/office/drawing/2014/main" id="{9CBCB721-143D-42D1-87E2-5C835CC00488}"/>
              </a:ext>
            </a:extLst>
          </p:cNvPr>
          <p:cNvGrpSpPr/>
          <p:nvPr/>
        </p:nvGrpSpPr>
        <p:grpSpPr>
          <a:xfrm>
            <a:off x="2258925" y="5009368"/>
            <a:ext cx="8019023" cy="276999"/>
            <a:chOff x="2258925" y="5060410"/>
            <a:chExt cx="8019023" cy="276999"/>
          </a:xfrm>
        </p:grpSpPr>
        <p:sp>
          <p:nvSpPr>
            <p:cNvPr id="15" name="TextBox 68">
              <a:extLst>
                <a:ext uri="{FF2B5EF4-FFF2-40B4-BE49-F238E27FC236}">
                  <a16:creationId xmlns:a16="http://schemas.microsoft.com/office/drawing/2014/main" id="{7ECDF260-6A18-473D-952E-CDCF90A03699}"/>
                </a:ext>
              </a:extLst>
            </p:cNvPr>
            <p:cNvSpPr txBox="1"/>
            <p:nvPr/>
          </p:nvSpPr>
          <p:spPr>
            <a:xfrm>
              <a:off x="2258925" y="5060410"/>
              <a:ext cx="268022"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0</a:t>
              </a:r>
            </a:p>
          </p:txBody>
        </p:sp>
        <p:sp>
          <p:nvSpPr>
            <p:cNvPr id="20" name="TextBox 72">
              <a:extLst>
                <a:ext uri="{FF2B5EF4-FFF2-40B4-BE49-F238E27FC236}">
                  <a16:creationId xmlns:a16="http://schemas.microsoft.com/office/drawing/2014/main" id="{2D508425-EBD5-40B5-89A0-42223EA74AD7}"/>
                </a:ext>
              </a:extLst>
            </p:cNvPr>
            <p:cNvSpPr txBox="1"/>
            <p:nvPr/>
          </p:nvSpPr>
          <p:spPr>
            <a:xfrm>
              <a:off x="9926570" y="5060410"/>
              <a:ext cx="351378"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52</a:t>
              </a:r>
            </a:p>
          </p:txBody>
        </p:sp>
        <p:sp>
          <p:nvSpPr>
            <p:cNvPr id="24" name="TextBox 68">
              <a:extLst>
                <a:ext uri="{FF2B5EF4-FFF2-40B4-BE49-F238E27FC236}">
                  <a16:creationId xmlns:a16="http://schemas.microsoft.com/office/drawing/2014/main" id="{EC1A67F4-9434-4C5F-B1F0-EB6DAEF2EC33}"/>
                </a:ext>
              </a:extLst>
            </p:cNvPr>
            <p:cNvSpPr txBox="1"/>
            <p:nvPr/>
          </p:nvSpPr>
          <p:spPr>
            <a:xfrm>
              <a:off x="2551793" y="5060410"/>
              <a:ext cx="268022"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2</a:t>
              </a:r>
            </a:p>
          </p:txBody>
        </p:sp>
        <p:sp>
          <p:nvSpPr>
            <p:cNvPr id="25" name="TextBox 68">
              <a:extLst>
                <a:ext uri="{FF2B5EF4-FFF2-40B4-BE49-F238E27FC236}">
                  <a16:creationId xmlns:a16="http://schemas.microsoft.com/office/drawing/2014/main" id="{2D25A5F0-33E3-4A57-B337-C82E5242DFA5}"/>
                </a:ext>
              </a:extLst>
            </p:cNvPr>
            <p:cNvSpPr txBox="1"/>
            <p:nvPr/>
          </p:nvSpPr>
          <p:spPr>
            <a:xfrm>
              <a:off x="2831073" y="5060410"/>
              <a:ext cx="268022"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4</a:t>
              </a:r>
            </a:p>
          </p:txBody>
        </p:sp>
        <p:sp>
          <p:nvSpPr>
            <p:cNvPr id="26" name="TextBox 68">
              <a:extLst>
                <a:ext uri="{FF2B5EF4-FFF2-40B4-BE49-F238E27FC236}">
                  <a16:creationId xmlns:a16="http://schemas.microsoft.com/office/drawing/2014/main" id="{71D49907-F172-4732-AF3E-0A3309525C80}"/>
                </a:ext>
              </a:extLst>
            </p:cNvPr>
            <p:cNvSpPr txBox="1"/>
            <p:nvPr/>
          </p:nvSpPr>
          <p:spPr>
            <a:xfrm>
              <a:off x="3167745" y="5060410"/>
              <a:ext cx="268022"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6</a:t>
              </a:r>
            </a:p>
          </p:txBody>
        </p:sp>
        <p:sp>
          <p:nvSpPr>
            <p:cNvPr id="27" name="TextBox 68">
              <a:extLst>
                <a:ext uri="{FF2B5EF4-FFF2-40B4-BE49-F238E27FC236}">
                  <a16:creationId xmlns:a16="http://schemas.microsoft.com/office/drawing/2014/main" id="{420757B2-8793-4E92-B1C8-67112429ACA5}"/>
                </a:ext>
              </a:extLst>
            </p:cNvPr>
            <p:cNvSpPr txBox="1"/>
            <p:nvPr/>
          </p:nvSpPr>
          <p:spPr>
            <a:xfrm>
              <a:off x="4029917" y="5060410"/>
              <a:ext cx="351378"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1E55"/>
                  </a:solidFill>
                  <a:effectLst/>
                  <a:uLnTx/>
                  <a:uFillTx/>
                  <a:latin typeface="BI Sans" pitchFamily="2" charset="0"/>
                  <a:ea typeface="+mn-ea"/>
                  <a:cs typeface="Arial" panose="020B0604020202020204" pitchFamily="34" charset="0"/>
                </a:rPr>
                <a:t>12</a:t>
              </a:r>
            </a:p>
          </p:txBody>
        </p:sp>
        <p:sp>
          <p:nvSpPr>
            <p:cNvPr id="28" name="TextBox 68">
              <a:extLst>
                <a:ext uri="{FF2B5EF4-FFF2-40B4-BE49-F238E27FC236}">
                  <a16:creationId xmlns:a16="http://schemas.microsoft.com/office/drawing/2014/main" id="{7426320E-830A-4CB3-8538-5FDF00ED2F60}"/>
                </a:ext>
              </a:extLst>
            </p:cNvPr>
            <p:cNvSpPr txBox="1"/>
            <p:nvPr/>
          </p:nvSpPr>
          <p:spPr>
            <a:xfrm>
              <a:off x="5810274" y="5060410"/>
              <a:ext cx="351378"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1E55"/>
                  </a:solidFill>
                  <a:effectLst/>
                  <a:uLnTx/>
                  <a:uFillTx/>
                  <a:latin typeface="BI Sans" pitchFamily="2" charset="0"/>
                  <a:ea typeface="+mn-ea"/>
                  <a:cs typeface="Arial" panose="020B0604020202020204" pitchFamily="34" charset="0"/>
                </a:rPr>
                <a:t>24</a:t>
              </a:r>
            </a:p>
          </p:txBody>
        </p:sp>
        <p:sp>
          <p:nvSpPr>
            <p:cNvPr id="30" name="TextBox 68">
              <a:extLst>
                <a:ext uri="{FF2B5EF4-FFF2-40B4-BE49-F238E27FC236}">
                  <a16:creationId xmlns:a16="http://schemas.microsoft.com/office/drawing/2014/main" id="{A340A19E-8692-4DDA-8D07-DC011E929E07}"/>
                </a:ext>
              </a:extLst>
            </p:cNvPr>
            <p:cNvSpPr txBox="1"/>
            <p:nvPr/>
          </p:nvSpPr>
          <p:spPr>
            <a:xfrm>
              <a:off x="7620456" y="5060410"/>
              <a:ext cx="351378"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36</a:t>
              </a:r>
            </a:p>
          </p:txBody>
        </p:sp>
      </p:grpSp>
      <p:grpSp>
        <p:nvGrpSpPr>
          <p:cNvPr id="9" name="Groep 8">
            <a:extLst>
              <a:ext uri="{FF2B5EF4-FFF2-40B4-BE49-F238E27FC236}">
                <a16:creationId xmlns:a16="http://schemas.microsoft.com/office/drawing/2014/main" id="{1215F439-9144-4897-B008-E1902FC46B87}"/>
              </a:ext>
            </a:extLst>
          </p:cNvPr>
          <p:cNvGrpSpPr/>
          <p:nvPr/>
        </p:nvGrpSpPr>
        <p:grpSpPr>
          <a:xfrm>
            <a:off x="1785086" y="2304459"/>
            <a:ext cx="500458" cy="2767880"/>
            <a:chOff x="1887303" y="2400715"/>
            <a:chExt cx="500458" cy="2767880"/>
          </a:xfrm>
        </p:grpSpPr>
        <p:sp>
          <p:nvSpPr>
            <p:cNvPr id="31" name="TextBox 68">
              <a:extLst>
                <a:ext uri="{FF2B5EF4-FFF2-40B4-BE49-F238E27FC236}">
                  <a16:creationId xmlns:a16="http://schemas.microsoft.com/office/drawing/2014/main" id="{34E5C356-31B0-4A47-A268-49DD8972E1D3}"/>
                </a:ext>
              </a:extLst>
            </p:cNvPr>
            <p:cNvSpPr txBox="1"/>
            <p:nvPr/>
          </p:nvSpPr>
          <p:spPr>
            <a:xfrm>
              <a:off x="2032376" y="2400715"/>
              <a:ext cx="351378"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50</a:t>
              </a:r>
            </a:p>
          </p:txBody>
        </p:sp>
        <p:sp>
          <p:nvSpPr>
            <p:cNvPr id="32" name="TextBox 68">
              <a:extLst>
                <a:ext uri="{FF2B5EF4-FFF2-40B4-BE49-F238E27FC236}">
                  <a16:creationId xmlns:a16="http://schemas.microsoft.com/office/drawing/2014/main" id="{B6AE0D1A-DCC4-48E3-B2C2-24916FF43F23}"/>
                </a:ext>
              </a:extLst>
            </p:cNvPr>
            <p:cNvSpPr txBox="1"/>
            <p:nvPr/>
          </p:nvSpPr>
          <p:spPr>
            <a:xfrm>
              <a:off x="2119739" y="2815862"/>
              <a:ext cx="268022"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0</a:t>
              </a:r>
            </a:p>
          </p:txBody>
        </p:sp>
        <p:sp>
          <p:nvSpPr>
            <p:cNvPr id="33" name="TextBox 68">
              <a:extLst>
                <a:ext uri="{FF2B5EF4-FFF2-40B4-BE49-F238E27FC236}">
                  <a16:creationId xmlns:a16="http://schemas.microsoft.com/office/drawing/2014/main" id="{A2DA1883-B976-4E21-BD61-9089D8E31637}"/>
                </a:ext>
              </a:extLst>
            </p:cNvPr>
            <p:cNvSpPr txBox="1"/>
            <p:nvPr/>
          </p:nvSpPr>
          <p:spPr>
            <a:xfrm>
              <a:off x="1974668" y="3231009"/>
              <a:ext cx="412292"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-50</a:t>
              </a:r>
            </a:p>
          </p:txBody>
        </p:sp>
        <p:sp>
          <p:nvSpPr>
            <p:cNvPr id="34" name="TextBox 68">
              <a:extLst>
                <a:ext uri="{FF2B5EF4-FFF2-40B4-BE49-F238E27FC236}">
                  <a16:creationId xmlns:a16="http://schemas.microsoft.com/office/drawing/2014/main" id="{897A6693-810F-412E-933D-9B6E5B444656}"/>
                </a:ext>
              </a:extLst>
            </p:cNvPr>
            <p:cNvSpPr txBox="1"/>
            <p:nvPr/>
          </p:nvSpPr>
          <p:spPr>
            <a:xfrm>
              <a:off x="1887303" y="3646156"/>
              <a:ext cx="495649"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-100</a:t>
              </a:r>
            </a:p>
          </p:txBody>
        </p:sp>
        <p:sp>
          <p:nvSpPr>
            <p:cNvPr id="35" name="TextBox 68">
              <a:extLst>
                <a:ext uri="{FF2B5EF4-FFF2-40B4-BE49-F238E27FC236}">
                  <a16:creationId xmlns:a16="http://schemas.microsoft.com/office/drawing/2014/main" id="{1F6B8D12-2CF6-43DB-9073-C638036359B1}"/>
                </a:ext>
              </a:extLst>
            </p:cNvPr>
            <p:cNvSpPr txBox="1"/>
            <p:nvPr/>
          </p:nvSpPr>
          <p:spPr>
            <a:xfrm>
              <a:off x="1887303" y="4061303"/>
              <a:ext cx="495649"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-150</a:t>
              </a:r>
            </a:p>
          </p:txBody>
        </p:sp>
        <p:sp>
          <p:nvSpPr>
            <p:cNvPr id="36" name="TextBox 68">
              <a:extLst>
                <a:ext uri="{FF2B5EF4-FFF2-40B4-BE49-F238E27FC236}">
                  <a16:creationId xmlns:a16="http://schemas.microsoft.com/office/drawing/2014/main" id="{7EDC6BBA-AFE9-4095-A72C-4FCB17E3B29F}"/>
                </a:ext>
              </a:extLst>
            </p:cNvPr>
            <p:cNvSpPr txBox="1"/>
            <p:nvPr/>
          </p:nvSpPr>
          <p:spPr>
            <a:xfrm>
              <a:off x="1887303" y="4476450"/>
              <a:ext cx="495649"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-200</a:t>
              </a:r>
            </a:p>
          </p:txBody>
        </p:sp>
        <p:sp>
          <p:nvSpPr>
            <p:cNvPr id="37" name="TextBox 68">
              <a:extLst>
                <a:ext uri="{FF2B5EF4-FFF2-40B4-BE49-F238E27FC236}">
                  <a16:creationId xmlns:a16="http://schemas.microsoft.com/office/drawing/2014/main" id="{D9462C7F-1EEA-4120-87AE-168A0045CF2F}"/>
                </a:ext>
              </a:extLst>
            </p:cNvPr>
            <p:cNvSpPr txBox="1"/>
            <p:nvPr/>
          </p:nvSpPr>
          <p:spPr>
            <a:xfrm>
              <a:off x="1887303" y="4891596"/>
              <a:ext cx="495649" cy="276999"/>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-250</a:t>
              </a:r>
            </a:p>
          </p:txBody>
        </p:sp>
      </p:grpSp>
      <p:grpSp>
        <p:nvGrpSpPr>
          <p:cNvPr id="13" name="Groep 12">
            <a:extLst>
              <a:ext uri="{FF2B5EF4-FFF2-40B4-BE49-F238E27FC236}">
                <a16:creationId xmlns:a16="http://schemas.microsoft.com/office/drawing/2014/main" id="{DA8EC6B9-0289-4CC1-B6B4-31A8491602AF}"/>
              </a:ext>
            </a:extLst>
          </p:cNvPr>
          <p:cNvGrpSpPr/>
          <p:nvPr/>
        </p:nvGrpSpPr>
        <p:grpSpPr>
          <a:xfrm>
            <a:off x="2280772" y="2448005"/>
            <a:ext cx="108000" cy="2076305"/>
            <a:chOff x="2287194" y="2544261"/>
            <a:chExt cx="108000" cy="2076305"/>
          </a:xfrm>
        </p:grpSpPr>
        <p:cxnSp>
          <p:nvCxnSpPr>
            <p:cNvPr id="39" name="Straight Connector 81">
              <a:extLst>
                <a:ext uri="{FF2B5EF4-FFF2-40B4-BE49-F238E27FC236}">
                  <a16:creationId xmlns:a16="http://schemas.microsoft.com/office/drawing/2014/main" id="{1B0810BE-F8A3-4A0D-9174-E2DBC5102E9D}"/>
                </a:ext>
              </a:extLst>
            </p:cNvPr>
            <p:cNvCxnSpPr>
              <a:cxnSpLocks/>
            </p:cNvCxnSpPr>
            <p:nvPr/>
          </p:nvCxnSpPr>
          <p:spPr>
            <a:xfrm>
              <a:off x="2287194" y="2544261"/>
              <a:ext cx="108000" cy="0"/>
            </a:xfrm>
            <a:prstGeom prst="line">
              <a:avLst/>
            </a:prstGeom>
            <a:noFill/>
            <a:ln w="9525" cap="flat" cmpd="sng" algn="ctr">
              <a:solidFill>
                <a:srgbClr val="2B333A"/>
              </a:solidFill>
              <a:prstDash val="solid"/>
            </a:ln>
            <a:effectLst/>
          </p:spPr>
        </p:cxnSp>
        <p:cxnSp>
          <p:nvCxnSpPr>
            <p:cNvPr id="47" name="Straight Connector 81">
              <a:extLst>
                <a:ext uri="{FF2B5EF4-FFF2-40B4-BE49-F238E27FC236}">
                  <a16:creationId xmlns:a16="http://schemas.microsoft.com/office/drawing/2014/main" id="{80B12CFC-F0B1-4765-A035-51F76918A8F2}"/>
                </a:ext>
              </a:extLst>
            </p:cNvPr>
            <p:cNvCxnSpPr>
              <a:cxnSpLocks/>
            </p:cNvCxnSpPr>
            <p:nvPr/>
          </p:nvCxnSpPr>
          <p:spPr>
            <a:xfrm>
              <a:off x="2287194" y="2959522"/>
              <a:ext cx="108000" cy="0"/>
            </a:xfrm>
            <a:prstGeom prst="line">
              <a:avLst/>
            </a:prstGeom>
            <a:noFill/>
            <a:ln w="9525" cap="flat" cmpd="sng" algn="ctr">
              <a:solidFill>
                <a:srgbClr val="2B333A"/>
              </a:solidFill>
              <a:prstDash val="solid"/>
            </a:ln>
            <a:effectLst/>
          </p:spPr>
        </p:cxnSp>
        <p:cxnSp>
          <p:nvCxnSpPr>
            <p:cNvPr id="48" name="Straight Connector 81">
              <a:extLst>
                <a:ext uri="{FF2B5EF4-FFF2-40B4-BE49-F238E27FC236}">
                  <a16:creationId xmlns:a16="http://schemas.microsoft.com/office/drawing/2014/main" id="{4DADA133-01F1-48CA-BD5C-64150A555B5E}"/>
                </a:ext>
              </a:extLst>
            </p:cNvPr>
            <p:cNvCxnSpPr>
              <a:cxnSpLocks/>
            </p:cNvCxnSpPr>
            <p:nvPr/>
          </p:nvCxnSpPr>
          <p:spPr>
            <a:xfrm>
              <a:off x="2287194" y="3374783"/>
              <a:ext cx="108000" cy="0"/>
            </a:xfrm>
            <a:prstGeom prst="line">
              <a:avLst/>
            </a:prstGeom>
            <a:noFill/>
            <a:ln w="9525" cap="flat" cmpd="sng" algn="ctr">
              <a:solidFill>
                <a:srgbClr val="2B333A"/>
              </a:solidFill>
              <a:prstDash val="solid"/>
            </a:ln>
            <a:effectLst/>
          </p:spPr>
        </p:cxnSp>
        <p:cxnSp>
          <p:nvCxnSpPr>
            <p:cNvPr id="49" name="Straight Connector 81">
              <a:extLst>
                <a:ext uri="{FF2B5EF4-FFF2-40B4-BE49-F238E27FC236}">
                  <a16:creationId xmlns:a16="http://schemas.microsoft.com/office/drawing/2014/main" id="{92509A5B-DD6B-4B11-9AA3-0AC32B303A7F}"/>
                </a:ext>
              </a:extLst>
            </p:cNvPr>
            <p:cNvCxnSpPr>
              <a:cxnSpLocks/>
            </p:cNvCxnSpPr>
            <p:nvPr/>
          </p:nvCxnSpPr>
          <p:spPr>
            <a:xfrm>
              <a:off x="2287194" y="3790044"/>
              <a:ext cx="108000" cy="0"/>
            </a:xfrm>
            <a:prstGeom prst="line">
              <a:avLst/>
            </a:prstGeom>
            <a:noFill/>
            <a:ln w="9525" cap="flat" cmpd="sng" algn="ctr">
              <a:solidFill>
                <a:srgbClr val="2B333A"/>
              </a:solidFill>
              <a:prstDash val="solid"/>
            </a:ln>
            <a:effectLst/>
          </p:spPr>
        </p:cxnSp>
        <p:cxnSp>
          <p:nvCxnSpPr>
            <p:cNvPr id="50" name="Straight Connector 81">
              <a:extLst>
                <a:ext uri="{FF2B5EF4-FFF2-40B4-BE49-F238E27FC236}">
                  <a16:creationId xmlns:a16="http://schemas.microsoft.com/office/drawing/2014/main" id="{3F2FAC95-2413-4921-B787-E83559798536}"/>
                </a:ext>
              </a:extLst>
            </p:cNvPr>
            <p:cNvCxnSpPr>
              <a:cxnSpLocks/>
            </p:cNvCxnSpPr>
            <p:nvPr/>
          </p:nvCxnSpPr>
          <p:spPr>
            <a:xfrm>
              <a:off x="2287194" y="4205305"/>
              <a:ext cx="108000" cy="0"/>
            </a:xfrm>
            <a:prstGeom prst="line">
              <a:avLst/>
            </a:prstGeom>
            <a:noFill/>
            <a:ln w="9525" cap="flat" cmpd="sng" algn="ctr">
              <a:solidFill>
                <a:srgbClr val="2B333A"/>
              </a:solidFill>
              <a:prstDash val="solid"/>
            </a:ln>
            <a:effectLst/>
          </p:spPr>
        </p:cxnSp>
        <p:cxnSp>
          <p:nvCxnSpPr>
            <p:cNvPr id="53" name="Straight Connector 81">
              <a:extLst>
                <a:ext uri="{FF2B5EF4-FFF2-40B4-BE49-F238E27FC236}">
                  <a16:creationId xmlns:a16="http://schemas.microsoft.com/office/drawing/2014/main" id="{28063B3A-9CA5-4805-8011-E6A8561C0FF7}"/>
                </a:ext>
              </a:extLst>
            </p:cNvPr>
            <p:cNvCxnSpPr>
              <a:cxnSpLocks/>
            </p:cNvCxnSpPr>
            <p:nvPr/>
          </p:nvCxnSpPr>
          <p:spPr>
            <a:xfrm>
              <a:off x="2287194" y="4620566"/>
              <a:ext cx="108000" cy="0"/>
            </a:xfrm>
            <a:prstGeom prst="line">
              <a:avLst/>
            </a:prstGeom>
            <a:noFill/>
            <a:ln w="9525" cap="flat" cmpd="sng" algn="ctr">
              <a:solidFill>
                <a:srgbClr val="2B333A"/>
              </a:solidFill>
              <a:prstDash val="solid"/>
            </a:ln>
            <a:effectLst/>
          </p:spPr>
        </p:cxnSp>
      </p:grpSp>
      <p:grpSp>
        <p:nvGrpSpPr>
          <p:cNvPr id="14" name="Groep 13">
            <a:extLst>
              <a:ext uri="{FF2B5EF4-FFF2-40B4-BE49-F238E27FC236}">
                <a16:creationId xmlns:a16="http://schemas.microsoft.com/office/drawing/2014/main" id="{674F1A65-A27E-45F8-B0B2-45FD460C8298}"/>
              </a:ext>
            </a:extLst>
          </p:cNvPr>
          <p:cNvGrpSpPr/>
          <p:nvPr/>
        </p:nvGrpSpPr>
        <p:grpSpPr>
          <a:xfrm>
            <a:off x="2687684" y="4931008"/>
            <a:ext cx="7404555" cy="119220"/>
            <a:chOff x="2687684" y="5024582"/>
            <a:chExt cx="7404555" cy="119220"/>
          </a:xfrm>
        </p:grpSpPr>
        <p:cxnSp>
          <p:nvCxnSpPr>
            <p:cNvPr id="57" name="Straight Connector 81">
              <a:extLst>
                <a:ext uri="{FF2B5EF4-FFF2-40B4-BE49-F238E27FC236}">
                  <a16:creationId xmlns:a16="http://schemas.microsoft.com/office/drawing/2014/main" id="{218E9DFD-1D38-47F6-A78A-AE89D09032A3}"/>
                </a:ext>
              </a:extLst>
            </p:cNvPr>
            <p:cNvCxnSpPr>
              <a:cxnSpLocks/>
            </p:cNvCxnSpPr>
            <p:nvPr/>
          </p:nvCxnSpPr>
          <p:spPr>
            <a:xfrm>
              <a:off x="2687684" y="5035802"/>
              <a:ext cx="0" cy="108000"/>
            </a:xfrm>
            <a:prstGeom prst="line">
              <a:avLst/>
            </a:prstGeom>
            <a:noFill/>
            <a:ln w="9525" cap="flat" cmpd="sng" algn="ctr">
              <a:solidFill>
                <a:srgbClr val="2B333A"/>
              </a:solidFill>
              <a:prstDash val="solid"/>
            </a:ln>
            <a:effectLst/>
          </p:spPr>
        </p:cxnSp>
        <p:cxnSp>
          <p:nvCxnSpPr>
            <p:cNvPr id="58" name="Straight Connector 81">
              <a:extLst>
                <a:ext uri="{FF2B5EF4-FFF2-40B4-BE49-F238E27FC236}">
                  <a16:creationId xmlns:a16="http://schemas.microsoft.com/office/drawing/2014/main" id="{F85CF59B-DAB4-4D03-89F3-ABFB26D4C0F0}"/>
                </a:ext>
              </a:extLst>
            </p:cNvPr>
            <p:cNvCxnSpPr>
              <a:cxnSpLocks/>
            </p:cNvCxnSpPr>
            <p:nvPr/>
          </p:nvCxnSpPr>
          <p:spPr>
            <a:xfrm>
              <a:off x="2974765" y="5035802"/>
              <a:ext cx="0" cy="108000"/>
            </a:xfrm>
            <a:prstGeom prst="line">
              <a:avLst/>
            </a:prstGeom>
            <a:noFill/>
            <a:ln w="9525" cap="flat" cmpd="sng" algn="ctr">
              <a:solidFill>
                <a:srgbClr val="2B333A"/>
              </a:solidFill>
              <a:prstDash val="solid"/>
            </a:ln>
            <a:effectLst/>
          </p:spPr>
        </p:cxnSp>
        <p:cxnSp>
          <p:nvCxnSpPr>
            <p:cNvPr id="59" name="Straight Connector 81">
              <a:extLst>
                <a:ext uri="{FF2B5EF4-FFF2-40B4-BE49-F238E27FC236}">
                  <a16:creationId xmlns:a16="http://schemas.microsoft.com/office/drawing/2014/main" id="{FF74B035-0854-4C6F-91CF-E91648D39DB5}"/>
                </a:ext>
              </a:extLst>
            </p:cNvPr>
            <p:cNvCxnSpPr>
              <a:cxnSpLocks/>
            </p:cNvCxnSpPr>
            <p:nvPr/>
          </p:nvCxnSpPr>
          <p:spPr>
            <a:xfrm>
              <a:off x="3297289" y="5035802"/>
              <a:ext cx="0" cy="108000"/>
            </a:xfrm>
            <a:prstGeom prst="line">
              <a:avLst/>
            </a:prstGeom>
            <a:noFill/>
            <a:ln w="9525" cap="flat" cmpd="sng" algn="ctr">
              <a:solidFill>
                <a:srgbClr val="2B333A"/>
              </a:solidFill>
              <a:prstDash val="solid"/>
            </a:ln>
            <a:effectLst/>
          </p:spPr>
        </p:cxnSp>
        <p:cxnSp>
          <p:nvCxnSpPr>
            <p:cNvPr id="60" name="Straight Connector 81">
              <a:extLst>
                <a:ext uri="{FF2B5EF4-FFF2-40B4-BE49-F238E27FC236}">
                  <a16:creationId xmlns:a16="http://schemas.microsoft.com/office/drawing/2014/main" id="{D2B89207-5F1B-41D1-869F-C7FFDE6F2767}"/>
                </a:ext>
              </a:extLst>
            </p:cNvPr>
            <p:cNvCxnSpPr>
              <a:cxnSpLocks/>
            </p:cNvCxnSpPr>
            <p:nvPr/>
          </p:nvCxnSpPr>
          <p:spPr>
            <a:xfrm>
              <a:off x="4193965" y="5035802"/>
              <a:ext cx="0" cy="108000"/>
            </a:xfrm>
            <a:prstGeom prst="line">
              <a:avLst/>
            </a:prstGeom>
            <a:noFill/>
            <a:ln w="9525" cap="flat" cmpd="sng" algn="ctr">
              <a:solidFill>
                <a:srgbClr val="2B333A"/>
              </a:solidFill>
              <a:prstDash val="solid"/>
            </a:ln>
            <a:effectLst/>
          </p:spPr>
        </p:cxnSp>
        <p:cxnSp>
          <p:nvCxnSpPr>
            <p:cNvPr id="61" name="Straight Connector 81">
              <a:extLst>
                <a:ext uri="{FF2B5EF4-FFF2-40B4-BE49-F238E27FC236}">
                  <a16:creationId xmlns:a16="http://schemas.microsoft.com/office/drawing/2014/main" id="{7B480251-A67A-4F85-B653-DA790C100E99}"/>
                </a:ext>
              </a:extLst>
            </p:cNvPr>
            <p:cNvCxnSpPr>
              <a:cxnSpLocks/>
            </p:cNvCxnSpPr>
            <p:nvPr/>
          </p:nvCxnSpPr>
          <p:spPr>
            <a:xfrm>
              <a:off x="5983776" y="5035802"/>
              <a:ext cx="0" cy="108000"/>
            </a:xfrm>
            <a:prstGeom prst="line">
              <a:avLst/>
            </a:prstGeom>
            <a:noFill/>
            <a:ln w="9525" cap="flat" cmpd="sng" algn="ctr">
              <a:solidFill>
                <a:srgbClr val="2B333A"/>
              </a:solidFill>
              <a:prstDash val="solid"/>
            </a:ln>
            <a:effectLst/>
          </p:spPr>
        </p:cxnSp>
        <p:cxnSp>
          <p:nvCxnSpPr>
            <p:cNvPr id="62" name="Straight Connector 81">
              <a:extLst>
                <a:ext uri="{FF2B5EF4-FFF2-40B4-BE49-F238E27FC236}">
                  <a16:creationId xmlns:a16="http://schemas.microsoft.com/office/drawing/2014/main" id="{ADDF2117-5063-4FE5-9263-03432F28BDAE}"/>
                </a:ext>
              </a:extLst>
            </p:cNvPr>
            <p:cNvCxnSpPr>
              <a:cxnSpLocks/>
            </p:cNvCxnSpPr>
            <p:nvPr/>
          </p:nvCxnSpPr>
          <p:spPr>
            <a:xfrm>
              <a:off x="7784222" y="5035802"/>
              <a:ext cx="0" cy="108000"/>
            </a:xfrm>
            <a:prstGeom prst="line">
              <a:avLst/>
            </a:prstGeom>
            <a:noFill/>
            <a:ln w="9525" cap="flat" cmpd="sng" algn="ctr">
              <a:solidFill>
                <a:srgbClr val="2B333A"/>
              </a:solidFill>
              <a:prstDash val="solid"/>
            </a:ln>
            <a:effectLst/>
          </p:spPr>
        </p:cxnSp>
        <p:cxnSp>
          <p:nvCxnSpPr>
            <p:cNvPr id="63" name="Straight Connector 81">
              <a:extLst>
                <a:ext uri="{FF2B5EF4-FFF2-40B4-BE49-F238E27FC236}">
                  <a16:creationId xmlns:a16="http://schemas.microsoft.com/office/drawing/2014/main" id="{A25806FF-27F1-47D5-B245-F8BA6241B876}"/>
                </a:ext>
              </a:extLst>
            </p:cNvPr>
            <p:cNvCxnSpPr>
              <a:cxnSpLocks/>
            </p:cNvCxnSpPr>
            <p:nvPr/>
          </p:nvCxnSpPr>
          <p:spPr>
            <a:xfrm>
              <a:off x="10092239" y="5024582"/>
              <a:ext cx="0" cy="108000"/>
            </a:xfrm>
            <a:prstGeom prst="line">
              <a:avLst/>
            </a:prstGeom>
            <a:noFill/>
            <a:ln w="9525" cap="flat" cmpd="sng" algn="ctr">
              <a:solidFill>
                <a:srgbClr val="2B333A"/>
              </a:solidFill>
              <a:prstDash val="solid"/>
            </a:ln>
            <a:effectLst/>
          </p:spPr>
        </p:cxnSp>
      </p:grpSp>
      <p:sp>
        <p:nvSpPr>
          <p:cNvPr id="38" name="Tekstvak 37">
            <a:extLst>
              <a:ext uri="{FF2B5EF4-FFF2-40B4-BE49-F238E27FC236}">
                <a16:creationId xmlns:a16="http://schemas.microsoft.com/office/drawing/2014/main" id="{031C0B38-DA16-412B-87CE-9BD916111E3E}"/>
              </a:ext>
            </a:extLst>
          </p:cNvPr>
          <p:cNvSpPr txBox="1"/>
          <p:nvPr/>
        </p:nvSpPr>
        <p:spPr>
          <a:xfrm rot="16200000">
            <a:off x="149887" y="3436367"/>
            <a:ext cx="2701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33A"/>
                </a:solidFill>
                <a:effectLst/>
                <a:uLnTx/>
                <a:uFillTx/>
                <a:latin typeface="BI Sans" pitchFamily="2" charset="0"/>
                <a:ea typeface="+mn-ea"/>
                <a:cs typeface="+mn-cs"/>
              </a:rPr>
              <a:t>Mean absolute change in FVC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33A"/>
                </a:solidFill>
                <a:effectLst/>
                <a:uLnTx/>
                <a:uFillTx/>
                <a:latin typeface="BI Sans" pitchFamily="2" charset="0"/>
                <a:ea typeface="+mn-ea"/>
                <a:cs typeface="+mn-cs"/>
              </a:rPr>
              <a:t>from baseline mL</a:t>
            </a:r>
          </a:p>
        </p:txBody>
      </p:sp>
      <p:grpSp>
        <p:nvGrpSpPr>
          <p:cNvPr id="91" name="Groep 90">
            <a:extLst>
              <a:ext uri="{FF2B5EF4-FFF2-40B4-BE49-F238E27FC236}">
                <a16:creationId xmlns:a16="http://schemas.microsoft.com/office/drawing/2014/main" id="{88CDF0A8-1428-4B1B-BF53-1327FCDB1404}"/>
              </a:ext>
            </a:extLst>
          </p:cNvPr>
          <p:cNvGrpSpPr/>
          <p:nvPr/>
        </p:nvGrpSpPr>
        <p:grpSpPr>
          <a:xfrm>
            <a:off x="6494422" y="2023773"/>
            <a:ext cx="4081657" cy="1227003"/>
            <a:chOff x="6494422" y="2348633"/>
            <a:chExt cx="4081657" cy="1227003"/>
          </a:xfrm>
        </p:grpSpPr>
        <p:grpSp>
          <p:nvGrpSpPr>
            <p:cNvPr id="89" name="Groep 88">
              <a:extLst>
                <a:ext uri="{FF2B5EF4-FFF2-40B4-BE49-F238E27FC236}">
                  <a16:creationId xmlns:a16="http://schemas.microsoft.com/office/drawing/2014/main" id="{9096488F-3156-4572-B467-A4B799A492BA}"/>
                </a:ext>
              </a:extLst>
            </p:cNvPr>
            <p:cNvGrpSpPr/>
            <p:nvPr/>
          </p:nvGrpSpPr>
          <p:grpSpPr>
            <a:xfrm>
              <a:off x="6494422" y="2527483"/>
              <a:ext cx="360000" cy="981720"/>
              <a:chOff x="6494422" y="2527483"/>
              <a:chExt cx="360000" cy="981720"/>
            </a:xfrm>
          </p:grpSpPr>
          <p:cxnSp>
            <p:nvCxnSpPr>
              <p:cNvPr id="79" name="Rechte verbindingslijn 78">
                <a:extLst>
                  <a:ext uri="{FF2B5EF4-FFF2-40B4-BE49-F238E27FC236}">
                    <a16:creationId xmlns:a16="http://schemas.microsoft.com/office/drawing/2014/main" id="{862675CC-D96F-444A-A8DB-68C537AC4B95}"/>
                  </a:ext>
                </a:extLst>
              </p:cNvPr>
              <p:cNvCxnSpPr>
                <a:cxnSpLocks/>
              </p:cNvCxnSpPr>
              <p:nvPr/>
            </p:nvCxnSpPr>
            <p:spPr>
              <a:xfrm>
                <a:off x="6494422" y="2865839"/>
                <a:ext cx="3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0FBD8D15-EDF6-4B20-A1F9-BAC18920DB06}"/>
                  </a:ext>
                </a:extLst>
              </p:cNvPr>
              <p:cNvCxnSpPr>
                <a:cxnSpLocks/>
              </p:cNvCxnSpPr>
              <p:nvPr/>
            </p:nvCxnSpPr>
            <p:spPr>
              <a:xfrm>
                <a:off x="6494422" y="3162292"/>
                <a:ext cx="360000" cy="0"/>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3731466F-3E41-46F9-B1F1-C46329918E25}"/>
                  </a:ext>
                </a:extLst>
              </p:cNvPr>
              <p:cNvCxnSpPr>
                <a:cxnSpLocks/>
              </p:cNvCxnSpPr>
              <p:nvPr/>
            </p:nvCxnSpPr>
            <p:spPr>
              <a:xfrm>
                <a:off x="6494422" y="3458744"/>
                <a:ext cx="360000"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4" name="Rechte verbindingslijn 83">
                <a:extLst>
                  <a:ext uri="{FF2B5EF4-FFF2-40B4-BE49-F238E27FC236}">
                    <a16:creationId xmlns:a16="http://schemas.microsoft.com/office/drawing/2014/main" id="{BEAEBF48-3178-4BC2-8020-AFC4183ED2D8}"/>
                  </a:ext>
                </a:extLst>
              </p:cNvPr>
              <p:cNvCxnSpPr>
                <a:cxnSpLocks/>
              </p:cNvCxnSpPr>
              <p:nvPr/>
            </p:nvCxnSpPr>
            <p:spPr>
              <a:xfrm>
                <a:off x="6494422" y="2569386"/>
                <a:ext cx="36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85" name="Rechthoek 84">
                <a:extLst>
                  <a:ext uri="{FF2B5EF4-FFF2-40B4-BE49-F238E27FC236}">
                    <a16:creationId xmlns:a16="http://schemas.microsoft.com/office/drawing/2014/main" id="{97FAF50B-9509-4BE7-A7DF-450664FD7991}"/>
                  </a:ext>
                </a:extLst>
              </p:cNvPr>
              <p:cNvSpPr/>
              <p:nvPr/>
            </p:nvSpPr>
            <p:spPr>
              <a:xfrm>
                <a:off x="6629422" y="2527483"/>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86" name="Rechthoek 85">
                <a:extLst>
                  <a:ext uri="{FF2B5EF4-FFF2-40B4-BE49-F238E27FC236}">
                    <a16:creationId xmlns:a16="http://schemas.microsoft.com/office/drawing/2014/main" id="{C7FF4212-9413-4C45-9B38-133828DE5338}"/>
                  </a:ext>
                </a:extLst>
              </p:cNvPr>
              <p:cNvSpPr/>
              <p:nvPr/>
            </p:nvSpPr>
            <p:spPr>
              <a:xfrm rot="2700000">
                <a:off x="6629422" y="2812888"/>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87" name="Rechthoek 86">
                <a:extLst>
                  <a:ext uri="{FF2B5EF4-FFF2-40B4-BE49-F238E27FC236}">
                    <a16:creationId xmlns:a16="http://schemas.microsoft.com/office/drawing/2014/main" id="{E242FF02-460A-4753-8D44-80F4F9D05C1E}"/>
                  </a:ext>
                </a:extLst>
              </p:cNvPr>
              <p:cNvSpPr/>
              <p:nvPr/>
            </p:nvSpPr>
            <p:spPr>
              <a:xfrm rot="2700000">
                <a:off x="6629422" y="3123833"/>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88" name="Rechthoek 87">
                <a:extLst>
                  <a:ext uri="{FF2B5EF4-FFF2-40B4-BE49-F238E27FC236}">
                    <a16:creationId xmlns:a16="http://schemas.microsoft.com/office/drawing/2014/main" id="{82A43A98-3A24-4D98-8591-D4B017167C5B}"/>
                  </a:ext>
                </a:extLst>
              </p:cNvPr>
              <p:cNvSpPr/>
              <p:nvPr/>
            </p:nvSpPr>
            <p:spPr>
              <a:xfrm rot="2700000">
                <a:off x="6629422" y="3419203"/>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BI Sans" pitchFamily="2" charset="0"/>
                  <a:ea typeface="+mn-ea"/>
                  <a:cs typeface="+mn-cs"/>
                </a:endParaRPr>
              </a:p>
            </p:txBody>
          </p:sp>
        </p:grpSp>
        <p:sp>
          <p:nvSpPr>
            <p:cNvPr id="90" name="Tekstvak 89">
              <a:extLst>
                <a:ext uri="{FF2B5EF4-FFF2-40B4-BE49-F238E27FC236}">
                  <a16:creationId xmlns:a16="http://schemas.microsoft.com/office/drawing/2014/main" id="{AB548D12-43A4-4C6D-BE3C-961E9BCEA801}"/>
                </a:ext>
              </a:extLst>
            </p:cNvPr>
            <p:cNvSpPr txBox="1"/>
            <p:nvPr/>
          </p:nvSpPr>
          <p:spPr>
            <a:xfrm>
              <a:off x="6832740" y="2348633"/>
              <a:ext cx="3743339" cy="1227003"/>
            </a:xfrm>
            <a:prstGeom prst="rect">
              <a:avLst/>
            </a:prstGeom>
            <a:noFill/>
          </p:spPr>
          <p:txBody>
            <a:bodyPr wrap="square" rtlCol="0">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33A"/>
                  </a:solidFill>
                  <a:effectLst/>
                  <a:uLnTx/>
                  <a:uFillTx/>
                  <a:latin typeface="BI Sans" pitchFamily="2" charset="0"/>
                  <a:ea typeface="+mn-ea"/>
                  <a:cs typeface="+mn-cs"/>
                </a:rPr>
                <a:t>INPULSIS (IPF; n=417)</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33A"/>
                  </a:solidFill>
                  <a:effectLst/>
                  <a:uLnTx/>
                  <a:uFillTx/>
                  <a:latin typeface="BI Sans" pitchFamily="2" charset="0"/>
                  <a:ea typeface="+mn-ea"/>
                  <a:cs typeface="+mn-cs"/>
                </a:rPr>
                <a:t>INBUILD  (PF-ILD overall population; n=325)</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33A"/>
                  </a:solidFill>
                  <a:effectLst/>
                  <a:uLnTx/>
                  <a:uFillTx/>
                  <a:latin typeface="BI Sans" pitchFamily="2" charset="0"/>
                  <a:ea typeface="+mn-ea"/>
                  <a:cs typeface="+mn-cs"/>
                </a:rPr>
                <a:t>INBUILD  (PF-ILD with UIP-like pattern on HRCT; n=202)</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33A"/>
                  </a:solidFill>
                  <a:effectLst/>
                  <a:uLnTx/>
                  <a:uFillTx/>
                  <a:latin typeface="BI Sans" pitchFamily="2" charset="0"/>
                  <a:ea typeface="+mn-ea"/>
                  <a:cs typeface="+mn-cs"/>
                </a:rPr>
                <a:t>INBUILD  (PF-ILD with other fibrotic patterns on HRCT; n=123)</a:t>
              </a:r>
            </a:p>
          </p:txBody>
        </p:sp>
      </p:grpSp>
      <p:grpSp>
        <p:nvGrpSpPr>
          <p:cNvPr id="123" name="Groep 122">
            <a:extLst>
              <a:ext uri="{FF2B5EF4-FFF2-40B4-BE49-F238E27FC236}">
                <a16:creationId xmlns:a16="http://schemas.microsoft.com/office/drawing/2014/main" id="{7685F6FC-B9AA-48AF-9C77-E1EC70CB9FF0}"/>
              </a:ext>
            </a:extLst>
          </p:cNvPr>
          <p:cNvGrpSpPr/>
          <p:nvPr/>
        </p:nvGrpSpPr>
        <p:grpSpPr>
          <a:xfrm>
            <a:off x="2386480" y="2851267"/>
            <a:ext cx="7753255" cy="1706181"/>
            <a:chOff x="2398512" y="2935491"/>
            <a:chExt cx="7753255" cy="1706181"/>
          </a:xfrm>
        </p:grpSpPr>
        <p:sp>
          <p:nvSpPr>
            <p:cNvPr id="76" name="Vrije vorm: vorm 75">
              <a:extLst>
                <a:ext uri="{FF2B5EF4-FFF2-40B4-BE49-F238E27FC236}">
                  <a16:creationId xmlns:a16="http://schemas.microsoft.com/office/drawing/2014/main" id="{A644CDC1-D1A3-4F92-96D7-E23DDB41E265}"/>
                </a:ext>
              </a:extLst>
            </p:cNvPr>
            <p:cNvSpPr/>
            <p:nvPr/>
          </p:nvSpPr>
          <p:spPr>
            <a:xfrm>
              <a:off x="2398512" y="2935491"/>
              <a:ext cx="7712765" cy="1542554"/>
            </a:xfrm>
            <a:custGeom>
              <a:avLst/>
              <a:gdLst>
                <a:gd name="connsiteX0" fmla="*/ 0 w 7744570"/>
                <a:gd name="connsiteY0" fmla="*/ 0 h 1693628"/>
                <a:gd name="connsiteX1" fmla="*/ 365760 w 7744570"/>
                <a:gd name="connsiteY1" fmla="*/ 39757 h 1693628"/>
                <a:gd name="connsiteX2" fmla="*/ 469127 w 7744570"/>
                <a:gd name="connsiteY2" fmla="*/ 47708 h 1693628"/>
                <a:gd name="connsiteX3" fmla="*/ 524786 w 7744570"/>
                <a:gd name="connsiteY3" fmla="*/ 79513 h 1693628"/>
                <a:gd name="connsiteX4" fmla="*/ 715617 w 7744570"/>
                <a:gd name="connsiteY4" fmla="*/ 151075 h 1693628"/>
                <a:gd name="connsiteX5" fmla="*/ 914400 w 7744570"/>
                <a:gd name="connsiteY5" fmla="*/ 262393 h 1693628"/>
                <a:gd name="connsiteX6" fmla="*/ 1017767 w 7744570"/>
                <a:gd name="connsiteY6" fmla="*/ 310101 h 1693628"/>
                <a:gd name="connsiteX7" fmla="*/ 1089329 w 7744570"/>
                <a:gd name="connsiteY7" fmla="*/ 357809 h 1693628"/>
                <a:gd name="connsiteX8" fmla="*/ 1121134 w 7744570"/>
                <a:gd name="connsiteY8" fmla="*/ 373712 h 1693628"/>
                <a:gd name="connsiteX9" fmla="*/ 1152939 w 7744570"/>
                <a:gd name="connsiteY9" fmla="*/ 405517 h 1693628"/>
                <a:gd name="connsiteX10" fmla="*/ 1224501 w 7744570"/>
                <a:gd name="connsiteY10" fmla="*/ 445273 h 1693628"/>
                <a:gd name="connsiteX11" fmla="*/ 1311965 w 7744570"/>
                <a:gd name="connsiteY11" fmla="*/ 516835 h 1693628"/>
                <a:gd name="connsiteX12" fmla="*/ 1335819 w 7744570"/>
                <a:gd name="connsiteY12" fmla="*/ 532738 h 1693628"/>
                <a:gd name="connsiteX13" fmla="*/ 1463040 w 7744570"/>
                <a:gd name="connsiteY13" fmla="*/ 556592 h 1693628"/>
                <a:gd name="connsiteX14" fmla="*/ 1637969 w 7744570"/>
                <a:gd name="connsiteY14" fmla="*/ 612251 h 1693628"/>
                <a:gd name="connsiteX15" fmla="*/ 1828800 w 7744570"/>
                <a:gd name="connsiteY15" fmla="*/ 699715 h 1693628"/>
                <a:gd name="connsiteX16" fmla="*/ 1860605 w 7744570"/>
                <a:gd name="connsiteY16" fmla="*/ 731520 h 1693628"/>
                <a:gd name="connsiteX17" fmla="*/ 2075290 w 7744570"/>
                <a:gd name="connsiteY17" fmla="*/ 763326 h 1693628"/>
                <a:gd name="connsiteX18" fmla="*/ 3339548 w 7744570"/>
                <a:gd name="connsiteY18" fmla="*/ 779228 h 1693628"/>
                <a:gd name="connsiteX19" fmla="*/ 3411109 w 7744570"/>
                <a:gd name="connsiteY19" fmla="*/ 795131 h 1693628"/>
                <a:gd name="connsiteX20" fmla="*/ 3530379 w 7744570"/>
                <a:gd name="connsiteY20" fmla="*/ 842839 h 1693628"/>
                <a:gd name="connsiteX21" fmla="*/ 3697356 w 7744570"/>
                <a:gd name="connsiteY21" fmla="*/ 890546 h 1693628"/>
                <a:gd name="connsiteX22" fmla="*/ 3943847 w 7744570"/>
                <a:gd name="connsiteY22" fmla="*/ 1160891 h 1693628"/>
                <a:gd name="connsiteX23" fmla="*/ 4126727 w 7744570"/>
                <a:gd name="connsiteY23" fmla="*/ 1224501 h 1693628"/>
                <a:gd name="connsiteX24" fmla="*/ 4659464 w 7744570"/>
                <a:gd name="connsiteY24" fmla="*/ 1304014 h 1693628"/>
                <a:gd name="connsiteX25" fmla="*/ 5104737 w 7744570"/>
                <a:gd name="connsiteY25" fmla="*/ 1399430 h 1693628"/>
                <a:gd name="connsiteX26" fmla="*/ 5231958 w 7744570"/>
                <a:gd name="connsiteY26" fmla="*/ 1431235 h 1693628"/>
                <a:gd name="connsiteX27" fmla="*/ 5327374 w 7744570"/>
                <a:gd name="connsiteY27" fmla="*/ 1470992 h 1693628"/>
                <a:gd name="connsiteX28" fmla="*/ 5375082 w 7744570"/>
                <a:gd name="connsiteY28" fmla="*/ 1486894 h 1693628"/>
                <a:gd name="connsiteX29" fmla="*/ 5581816 w 7744570"/>
                <a:gd name="connsiteY29" fmla="*/ 1494846 h 1693628"/>
                <a:gd name="connsiteX30" fmla="*/ 5812403 w 7744570"/>
                <a:gd name="connsiteY30" fmla="*/ 1463040 h 1693628"/>
                <a:gd name="connsiteX31" fmla="*/ 6011186 w 7744570"/>
                <a:gd name="connsiteY31" fmla="*/ 1439186 h 1693628"/>
                <a:gd name="connsiteX32" fmla="*/ 6758609 w 7744570"/>
                <a:gd name="connsiteY32" fmla="*/ 1463040 h 1693628"/>
                <a:gd name="connsiteX33" fmla="*/ 6909683 w 7744570"/>
                <a:gd name="connsiteY33" fmla="*/ 1494846 h 1693628"/>
                <a:gd name="connsiteX34" fmla="*/ 7291346 w 7744570"/>
                <a:gd name="connsiteY34" fmla="*/ 1550505 h 1693628"/>
                <a:gd name="connsiteX35" fmla="*/ 7410616 w 7744570"/>
                <a:gd name="connsiteY35" fmla="*/ 1574359 h 1693628"/>
                <a:gd name="connsiteX36" fmla="*/ 7633252 w 7744570"/>
                <a:gd name="connsiteY36" fmla="*/ 1630018 h 1693628"/>
                <a:gd name="connsiteX37" fmla="*/ 7720716 w 7744570"/>
                <a:gd name="connsiteY37" fmla="*/ 1685677 h 1693628"/>
                <a:gd name="connsiteX38" fmla="*/ 7744570 w 7744570"/>
                <a:gd name="connsiteY38" fmla="*/ 1693628 h 1693628"/>
                <a:gd name="connsiteX0" fmla="*/ 0 w 7744570"/>
                <a:gd name="connsiteY0" fmla="*/ 0 h 1693628"/>
                <a:gd name="connsiteX1" fmla="*/ 365760 w 7744570"/>
                <a:gd name="connsiteY1" fmla="*/ 39757 h 1693628"/>
                <a:gd name="connsiteX2" fmla="*/ 469127 w 7744570"/>
                <a:gd name="connsiteY2" fmla="*/ 47708 h 1693628"/>
                <a:gd name="connsiteX3" fmla="*/ 524786 w 7744570"/>
                <a:gd name="connsiteY3" fmla="*/ 79513 h 1693628"/>
                <a:gd name="connsiteX4" fmla="*/ 715617 w 7744570"/>
                <a:gd name="connsiteY4" fmla="*/ 151075 h 1693628"/>
                <a:gd name="connsiteX5" fmla="*/ 914400 w 7744570"/>
                <a:gd name="connsiteY5" fmla="*/ 262393 h 1693628"/>
                <a:gd name="connsiteX6" fmla="*/ 1017767 w 7744570"/>
                <a:gd name="connsiteY6" fmla="*/ 310101 h 1693628"/>
                <a:gd name="connsiteX7" fmla="*/ 1089329 w 7744570"/>
                <a:gd name="connsiteY7" fmla="*/ 357809 h 1693628"/>
                <a:gd name="connsiteX8" fmla="*/ 1121134 w 7744570"/>
                <a:gd name="connsiteY8" fmla="*/ 373712 h 1693628"/>
                <a:gd name="connsiteX9" fmla="*/ 1152939 w 7744570"/>
                <a:gd name="connsiteY9" fmla="*/ 405517 h 1693628"/>
                <a:gd name="connsiteX10" fmla="*/ 1224501 w 7744570"/>
                <a:gd name="connsiteY10" fmla="*/ 445273 h 1693628"/>
                <a:gd name="connsiteX11" fmla="*/ 1311965 w 7744570"/>
                <a:gd name="connsiteY11" fmla="*/ 516835 h 1693628"/>
                <a:gd name="connsiteX12" fmla="*/ 1335819 w 7744570"/>
                <a:gd name="connsiteY12" fmla="*/ 532738 h 1693628"/>
                <a:gd name="connsiteX13" fmla="*/ 1463040 w 7744570"/>
                <a:gd name="connsiteY13" fmla="*/ 556592 h 1693628"/>
                <a:gd name="connsiteX14" fmla="*/ 1637969 w 7744570"/>
                <a:gd name="connsiteY14" fmla="*/ 612251 h 1693628"/>
                <a:gd name="connsiteX15" fmla="*/ 1828800 w 7744570"/>
                <a:gd name="connsiteY15" fmla="*/ 699715 h 1693628"/>
                <a:gd name="connsiteX16" fmla="*/ 2075290 w 7744570"/>
                <a:gd name="connsiteY16" fmla="*/ 763326 h 1693628"/>
                <a:gd name="connsiteX17" fmla="*/ 3339548 w 7744570"/>
                <a:gd name="connsiteY17" fmla="*/ 779228 h 1693628"/>
                <a:gd name="connsiteX18" fmla="*/ 3411109 w 7744570"/>
                <a:gd name="connsiteY18" fmla="*/ 795131 h 1693628"/>
                <a:gd name="connsiteX19" fmla="*/ 3530379 w 7744570"/>
                <a:gd name="connsiteY19" fmla="*/ 842839 h 1693628"/>
                <a:gd name="connsiteX20" fmla="*/ 3697356 w 7744570"/>
                <a:gd name="connsiteY20" fmla="*/ 890546 h 1693628"/>
                <a:gd name="connsiteX21" fmla="*/ 3943847 w 7744570"/>
                <a:gd name="connsiteY21" fmla="*/ 1160891 h 1693628"/>
                <a:gd name="connsiteX22" fmla="*/ 4126727 w 7744570"/>
                <a:gd name="connsiteY22" fmla="*/ 1224501 h 1693628"/>
                <a:gd name="connsiteX23" fmla="*/ 4659464 w 7744570"/>
                <a:gd name="connsiteY23" fmla="*/ 1304014 h 1693628"/>
                <a:gd name="connsiteX24" fmla="*/ 5104737 w 7744570"/>
                <a:gd name="connsiteY24" fmla="*/ 1399430 h 1693628"/>
                <a:gd name="connsiteX25" fmla="*/ 5231958 w 7744570"/>
                <a:gd name="connsiteY25" fmla="*/ 1431235 h 1693628"/>
                <a:gd name="connsiteX26" fmla="*/ 5327374 w 7744570"/>
                <a:gd name="connsiteY26" fmla="*/ 1470992 h 1693628"/>
                <a:gd name="connsiteX27" fmla="*/ 5375082 w 7744570"/>
                <a:gd name="connsiteY27" fmla="*/ 1486894 h 1693628"/>
                <a:gd name="connsiteX28" fmla="*/ 5581816 w 7744570"/>
                <a:gd name="connsiteY28" fmla="*/ 1494846 h 1693628"/>
                <a:gd name="connsiteX29" fmla="*/ 5812403 w 7744570"/>
                <a:gd name="connsiteY29" fmla="*/ 1463040 h 1693628"/>
                <a:gd name="connsiteX30" fmla="*/ 6011186 w 7744570"/>
                <a:gd name="connsiteY30" fmla="*/ 1439186 h 1693628"/>
                <a:gd name="connsiteX31" fmla="*/ 6758609 w 7744570"/>
                <a:gd name="connsiteY31" fmla="*/ 1463040 h 1693628"/>
                <a:gd name="connsiteX32" fmla="*/ 6909683 w 7744570"/>
                <a:gd name="connsiteY32" fmla="*/ 1494846 h 1693628"/>
                <a:gd name="connsiteX33" fmla="*/ 7291346 w 7744570"/>
                <a:gd name="connsiteY33" fmla="*/ 1550505 h 1693628"/>
                <a:gd name="connsiteX34" fmla="*/ 7410616 w 7744570"/>
                <a:gd name="connsiteY34" fmla="*/ 1574359 h 1693628"/>
                <a:gd name="connsiteX35" fmla="*/ 7633252 w 7744570"/>
                <a:gd name="connsiteY35" fmla="*/ 1630018 h 1693628"/>
                <a:gd name="connsiteX36" fmla="*/ 7720716 w 7744570"/>
                <a:gd name="connsiteY36" fmla="*/ 1685677 h 1693628"/>
                <a:gd name="connsiteX37" fmla="*/ 7744570 w 7744570"/>
                <a:gd name="connsiteY37" fmla="*/ 1693628 h 1693628"/>
                <a:gd name="connsiteX0" fmla="*/ 0 w 7744570"/>
                <a:gd name="connsiteY0" fmla="*/ 0 h 1693628"/>
                <a:gd name="connsiteX1" fmla="*/ 469127 w 7744570"/>
                <a:gd name="connsiteY1" fmla="*/ 47708 h 1693628"/>
                <a:gd name="connsiteX2" fmla="*/ 524786 w 7744570"/>
                <a:gd name="connsiteY2" fmla="*/ 79513 h 1693628"/>
                <a:gd name="connsiteX3" fmla="*/ 715617 w 7744570"/>
                <a:gd name="connsiteY3" fmla="*/ 151075 h 1693628"/>
                <a:gd name="connsiteX4" fmla="*/ 914400 w 7744570"/>
                <a:gd name="connsiteY4" fmla="*/ 262393 h 1693628"/>
                <a:gd name="connsiteX5" fmla="*/ 1017767 w 7744570"/>
                <a:gd name="connsiteY5" fmla="*/ 310101 h 1693628"/>
                <a:gd name="connsiteX6" fmla="*/ 1089329 w 7744570"/>
                <a:gd name="connsiteY6" fmla="*/ 357809 h 1693628"/>
                <a:gd name="connsiteX7" fmla="*/ 1121134 w 7744570"/>
                <a:gd name="connsiteY7" fmla="*/ 373712 h 1693628"/>
                <a:gd name="connsiteX8" fmla="*/ 1152939 w 7744570"/>
                <a:gd name="connsiteY8" fmla="*/ 405517 h 1693628"/>
                <a:gd name="connsiteX9" fmla="*/ 1224501 w 7744570"/>
                <a:gd name="connsiteY9" fmla="*/ 445273 h 1693628"/>
                <a:gd name="connsiteX10" fmla="*/ 1311965 w 7744570"/>
                <a:gd name="connsiteY10" fmla="*/ 516835 h 1693628"/>
                <a:gd name="connsiteX11" fmla="*/ 1335819 w 7744570"/>
                <a:gd name="connsiteY11" fmla="*/ 532738 h 1693628"/>
                <a:gd name="connsiteX12" fmla="*/ 1463040 w 7744570"/>
                <a:gd name="connsiteY12" fmla="*/ 556592 h 1693628"/>
                <a:gd name="connsiteX13" fmla="*/ 1637969 w 7744570"/>
                <a:gd name="connsiteY13" fmla="*/ 612251 h 1693628"/>
                <a:gd name="connsiteX14" fmla="*/ 1828800 w 7744570"/>
                <a:gd name="connsiteY14" fmla="*/ 699715 h 1693628"/>
                <a:gd name="connsiteX15" fmla="*/ 2075290 w 7744570"/>
                <a:gd name="connsiteY15" fmla="*/ 763326 h 1693628"/>
                <a:gd name="connsiteX16" fmla="*/ 3339548 w 7744570"/>
                <a:gd name="connsiteY16" fmla="*/ 779228 h 1693628"/>
                <a:gd name="connsiteX17" fmla="*/ 3411109 w 7744570"/>
                <a:gd name="connsiteY17" fmla="*/ 795131 h 1693628"/>
                <a:gd name="connsiteX18" fmla="*/ 3530379 w 7744570"/>
                <a:gd name="connsiteY18" fmla="*/ 842839 h 1693628"/>
                <a:gd name="connsiteX19" fmla="*/ 3697356 w 7744570"/>
                <a:gd name="connsiteY19" fmla="*/ 890546 h 1693628"/>
                <a:gd name="connsiteX20" fmla="*/ 3943847 w 7744570"/>
                <a:gd name="connsiteY20" fmla="*/ 1160891 h 1693628"/>
                <a:gd name="connsiteX21" fmla="*/ 4126727 w 7744570"/>
                <a:gd name="connsiteY21" fmla="*/ 1224501 h 1693628"/>
                <a:gd name="connsiteX22" fmla="*/ 4659464 w 7744570"/>
                <a:gd name="connsiteY22" fmla="*/ 1304014 h 1693628"/>
                <a:gd name="connsiteX23" fmla="*/ 5104737 w 7744570"/>
                <a:gd name="connsiteY23" fmla="*/ 1399430 h 1693628"/>
                <a:gd name="connsiteX24" fmla="*/ 5231958 w 7744570"/>
                <a:gd name="connsiteY24" fmla="*/ 1431235 h 1693628"/>
                <a:gd name="connsiteX25" fmla="*/ 5327374 w 7744570"/>
                <a:gd name="connsiteY25" fmla="*/ 1470992 h 1693628"/>
                <a:gd name="connsiteX26" fmla="*/ 5375082 w 7744570"/>
                <a:gd name="connsiteY26" fmla="*/ 1486894 h 1693628"/>
                <a:gd name="connsiteX27" fmla="*/ 5581816 w 7744570"/>
                <a:gd name="connsiteY27" fmla="*/ 1494846 h 1693628"/>
                <a:gd name="connsiteX28" fmla="*/ 5812403 w 7744570"/>
                <a:gd name="connsiteY28" fmla="*/ 1463040 h 1693628"/>
                <a:gd name="connsiteX29" fmla="*/ 6011186 w 7744570"/>
                <a:gd name="connsiteY29" fmla="*/ 1439186 h 1693628"/>
                <a:gd name="connsiteX30" fmla="*/ 6758609 w 7744570"/>
                <a:gd name="connsiteY30" fmla="*/ 1463040 h 1693628"/>
                <a:gd name="connsiteX31" fmla="*/ 6909683 w 7744570"/>
                <a:gd name="connsiteY31" fmla="*/ 1494846 h 1693628"/>
                <a:gd name="connsiteX32" fmla="*/ 7291346 w 7744570"/>
                <a:gd name="connsiteY32" fmla="*/ 1550505 h 1693628"/>
                <a:gd name="connsiteX33" fmla="*/ 7410616 w 7744570"/>
                <a:gd name="connsiteY33" fmla="*/ 1574359 h 1693628"/>
                <a:gd name="connsiteX34" fmla="*/ 7633252 w 7744570"/>
                <a:gd name="connsiteY34" fmla="*/ 1630018 h 1693628"/>
                <a:gd name="connsiteX35" fmla="*/ 7720716 w 7744570"/>
                <a:gd name="connsiteY35" fmla="*/ 1685677 h 1693628"/>
                <a:gd name="connsiteX36" fmla="*/ 7744570 w 7744570"/>
                <a:gd name="connsiteY36" fmla="*/ 1693628 h 1693628"/>
                <a:gd name="connsiteX0" fmla="*/ 0 w 7744570"/>
                <a:gd name="connsiteY0" fmla="*/ 0 h 1693628"/>
                <a:gd name="connsiteX1" fmla="*/ 469127 w 7744570"/>
                <a:gd name="connsiteY1" fmla="*/ 47708 h 1693628"/>
                <a:gd name="connsiteX2" fmla="*/ 715617 w 7744570"/>
                <a:gd name="connsiteY2" fmla="*/ 151075 h 1693628"/>
                <a:gd name="connsiteX3" fmla="*/ 914400 w 7744570"/>
                <a:gd name="connsiteY3" fmla="*/ 262393 h 1693628"/>
                <a:gd name="connsiteX4" fmla="*/ 1017767 w 7744570"/>
                <a:gd name="connsiteY4" fmla="*/ 310101 h 1693628"/>
                <a:gd name="connsiteX5" fmla="*/ 1089329 w 7744570"/>
                <a:gd name="connsiteY5" fmla="*/ 357809 h 1693628"/>
                <a:gd name="connsiteX6" fmla="*/ 1121134 w 7744570"/>
                <a:gd name="connsiteY6" fmla="*/ 373712 h 1693628"/>
                <a:gd name="connsiteX7" fmla="*/ 1152939 w 7744570"/>
                <a:gd name="connsiteY7" fmla="*/ 405517 h 1693628"/>
                <a:gd name="connsiteX8" fmla="*/ 1224501 w 7744570"/>
                <a:gd name="connsiteY8" fmla="*/ 445273 h 1693628"/>
                <a:gd name="connsiteX9" fmla="*/ 1311965 w 7744570"/>
                <a:gd name="connsiteY9" fmla="*/ 516835 h 1693628"/>
                <a:gd name="connsiteX10" fmla="*/ 1335819 w 7744570"/>
                <a:gd name="connsiteY10" fmla="*/ 532738 h 1693628"/>
                <a:gd name="connsiteX11" fmla="*/ 1463040 w 7744570"/>
                <a:gd name="connsiteY11" fmla="*/ 556592 h 1693628"/>
                <a:gd name="connsiteX12" fmla="*/ 1637969 w 7744570"/>
                <a:gd name="connsiteY12" fmla="*/ 612251 h 1693628"/>
                <a:gd name="connsiteX13" fmla="*/ 1828800 w 7744570"/>
                <a:gd name="connsiteY13" fmla="*/ 699715 h 1693628"/>
                <a:gd name="connsiteX14" fmla="*/ 2075290 w 7744570"/>
                <a:gd name="connsiteY14" fmla="*/ 763326 h 1693628"/>
                <a:gd name="connsiteX15" fmla="*/ 3339548 w 7744570"/>
                <a:gd name="connsiteY15" fmla="*/ 779228 h 1693628"/>
                <a:gd name="connsiteX16" fmla="*/ 3411109 w 7744570"/>
                <a:gd name="connsiteY16" fmla="*/ 795131 h 1693628"/>
                <a:gd name="connsiteX17" fmla="*/ 3530379 w 7744570"/>
                <a:gd name="connsiteY17" fmla="*/ 842839 h 1693628"/>
                <a:gd name="connsiteX18" fmla="*/ 3697356 w 7744570"/>
                <a:gd name="connsiteY18" fmla="*/ 890546 h 1693628"/>
                <a:gd name="connsiteX19" fmla="*/ 3943847 w 7744570"/>
                <a:gd name="connsiteY19" fmla="*/ 1160891 h 1693628"/>
                <a:gd name="connsiteX20" fmla="*/ 4126727 w 7744570"/>
                <a:gd name="connsiteY20" fmla="*/ 1224501 h 1693628"/>
                <a:gd name="connsiteX21" fmla="*/ 4659464 w 7744570"/>
                <a:gd name="connsiteY21" fmla="*/ 1304014 h 1693628"/>
                <a:gd name="connsiteX22" fmla="*/ 5104737 w 7744570"/>
                <a:gd name="connsiteY22" fmla="*/ 1399430 h 1693628"/>
                <a:gd name="connsiteX23" fmla="*/ 5231958 w 7744570"/>
                <a:gd name="connsiteY23" fmla="*/ 1431235 h 1693628"/>
                <a:gd name="connsiteX24" fmla="*/ 5327374 w 7744570"/>
                <a:gd name="connsiteY24" fmla="*/ 1470992 h 1693628"/>
                <a:gd name="connsiteX25" fmla="*/ 5375082 w 7744570"/>
                <a:gd name="connsiteY25" fmla="*/ 1486894 h 1693628"/>
                <a:gd name="connsiteX26" fmla="*/ 5581816 w 7744570"/>
                <a:gd name="connsiteY26" fmla="*/ 1494846 h 1693628"/>
                <a:gd name="connsiteX27" fmla="*/ 5812403 w 7744570"/>
                <a:gd name="connsiteY27" fmla="*/ 1463040 h 1693628"/>
                <a:gd name="connsiteX28" fmla="*/ 6011186 w 7744570"/>
                <a:gd name="connsiteY28" fmla="*/ 1439186 h 1693628"/>
                <a:gd name="connsiteX29" fmla="*/ 6758609 w 7744570"/>
                <a:gd name="connsiteY29" fmla="*/ 1463040 h 1693628"/>
                <a:gd name="connsiteX30" fmla="*/ 6909683 w 7744570"/>
                <a:gd name="connsiteY30" fmla="*/ 1494846 h 1693628"/>
                <a:gd name="connsiteX31" fmla="*/ 7291346 w 7744570"/>
                <a:gd name="connsiteY31" fmla="*/ 1550505 h 1693628"/>
                <a:gd name="connsiteX32" fmla="*/ 7410616 w 7744570"/>
                <a:gd name="connsiteY32" fmla="*/ 1574359 h 1693628"/>
                <a:gd name="connsiteX33" fmla="*/ 7633252 w 7744570"/>
                <a:gd name="connsiteY33" fmla="*/ 1630018 h 1693628"/>
                <a:gd name="connsiteX34" fmla="*/ 7720716 w 7744570"/>
                <a:gd name="connsiteY34" fmla="*/ 1685677 h 1693628"/>
                <a:gd name="connsiteX35" fmla="*/ 7744570 w 7744570"/>
                <a:gd name="connsiteY3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17767 w 7744570"/>
                <a:gd name="connsiteY3" fmla="*/ 310101 h 1693628"/>
                <a:gd name="connsiteX4" fmla="*/ 1089329 w 7744570"/>
                <a:gd name="connsiteY4" fmla="*/ 357809 h 1693628"/>
                <a:gd name="connsiteX5" fmla="*/ 1121134 w 7744570"/>
                <a:gd name="connsiteY5" fmla="*/ 373712 h 1693628"/>
                <a:gd name="connsiteX6" fmla="*/ 1152939 w 7744570"/>
                <a:gd name="connsiteY6" fmla="*/ 405517 h 1693628"/>
                <a:gd name="connsiteX7" fmla="*/ 1224501 w 7744570"/>
                <a:gd name="connsiteY7" fmla="*/ 445273 h 1693628"/>
                <a:gd name="connsiteX8" fmla="*/ 1311965 w 7744570"/>
                <a:gd name="connsiteY8" fmla="*/ 516835 h 1693628"/>
                <a:gd name="connsiteX9" fmla="*/ 1335819 w 7744570"/>
                <a:gd name="connsiteY9" fmla="*/ 532738 h 1693628"/>
                <a:gd name="connsiteX10" fmla="*/ 1463040 w 7744570"/>
                <a:gd name="connsiteY10" fmla="*/ 556592 h 1693628"/>
                <a:gd name="connsiteX11" fmla="*/ 1637969 w 7744570"/>
                <a:gd name="connsiteY11" fmla="*/ 612251 h 1693628"/>
                <a:gd name="connsiteX12" fmla="*/ 1828800 w 7744570"/>
                <a:gd name="connsiteY12" fmla="*/ 699715 h 1693628"/>
                <a:gd name="connsiteX13" fmla="*/ 2075290 w 7744570"/>
                <a:gd name="connsiteY13" fmla="*/ 763326 h 1693628"/>
                <a:gd name="connsiteX14" fmla="*/ 3339548 w 7744570"/>
                <a:gd name="connsiteY14" fmla="*/ 779228 h 1693628"/>
                <a:gd name="connsiteX15" fmla="*/ 3411109 w 7744570"/>
                <a:gd name="connsiteY15" fmla="*/ 795131 h 1693628"/>
                <a:gd name="connsiteX16" fmla="*/ 3530379 w 7744570"/>
                <a:gd name="connsiteY16" fmla="*/ 842839 h 1693628"/>
                <a:gd name="connsiteX17" fmla="*/ 3697356 w 7744570"/>
                <a:gd name="connsiteY17" fmla="*/ 890546 h 1693628"/>
                <a:gd name="connsiteX18" fmla="*/ 3943847 w 7744570"/>
                <a:gd name="connsiteY18" fmla="*/ 1160891 h 1693628"/>
                <a:gd name="connsiteX19" fmla="*/ 4126727 w 7744570"/>
                <a:gd name="connsiteY19" fmla="*/ 1224501 h 1693628"/>
                <a:gd name="connsiteX20" fmla="*/ 4659464 w 7744570"/>
                <a:gd name="connsiteY20" fmla="*/ 1304014 h 1693628"/>
                <a:gd name="connsiteX21" fmla="*/ 5104737 w 7744570"/>
                <a:gd name="connsiteY21" fmla="*/ 1399430 h 1693628"/>
                <a:gd name="connsiteX22" fmla="*/ 5231958 w 7744570"/>
                <a:gd name="connsiteY22" fmla="*/ 1431235 h 1693628"/>
                <a:gd name="connsiteX23" fmla="*/ 5327374 w 7744570"/>
                <a:gd name="connsiteY23" fmla="*/ 1470992 h 1693628"/>
                <a:gd name="connsiteX24" fmla="*/ 5375082 w 7744570"/>
                <a:gd name="connsiteY24" fmla="*/ 1486894 h 1693628"/>
                <a:gd name="connsiteX25" fmla="*/ 5581816 w 7744570"/>
                <a:gd name="connsiteY25" fmla="*/ 1494846 h 1693628"/>
                <a:gd name="connsiteX26" fmla="*/ 5812403 w 7744570"/>
                <a:gd name="connsiteY26" fmla="*/ 1463040 h 1693628"/>
                <a:gd name="connsiteX27" fmla="*/ 6011186 w 7744570"/>
                <a:gd name="connsiteY27" fmla="*/ 1439186 h 1693628"/>
                <a:gd name="connsiteX28" fmla="*/ 6758609 w 7744570"/>
                <a:gd name="connsiteY28" fmla="*/ 1463040 h 1693628"/>
                <a:gd name="connsiteX29" fmla="*/ 6909683 w 7744570"/>
                <a:gd name="connsiteY29" fmla="*/ 1494846 h 1693628"/>
                <a:gd name="connsiteX30" fmla="*/ 7291346 w 7744570"/>
                <a:gd name="connsiteY30" fmla="*/ 1550505 h 1693628"/>
                <a:gd name="connsiteX31" fmla="*/ 7410616 w 7744570"/>
                <a:gd name="connsiteY31" fmla="*/ 1574359 h 1693628"/>
                <a:gd name="connsiteX32" fmla="*/ 7633252 w 7744570"/>
                <a:gd name="connsiteY32" fmla="*/ 1630018 h 1693628"/>
                <a:gd name="connsiteX33" fmla="*/ 7720716 w 7744570"/>
                <a:gd name="connsiteY33" fmla="*/ 1685677 h 1693628"/>
                <a:gd name="connsiteX34" fmla="*/ 7744570 w 7744570"/>
                <a:gd name="connsiteY3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121134 w 7744570"/>
                <a:gd name="connsiteY4" fmla="*/ 373712 h 1693628"/>
                <a:gd name="connsiteX5" fmla="*/ 1152939 w 7744570"/>
                <a:gd name="connsiteY5" fmla="*/ 405517 h 1693628"/>
                <a:gd name="connsiteX6" fmla="*/ 1224501 w 7744570"/>
                <a:gd name="connsiteY6" fmla="*/ 445273 h 1693628"/>
                <a:gd name="connsiteX7" fmla="*/ 1311965 w 7744570"/>
                <a:gd name="connsiteY7" fmla="*/ 516835 h 1693628"/>
                <a:gd name="connsiteX8" fmla="*/ 1335819 w 7744570"/>
                <a:gd name="connsiteY8" fmla="*/ 532738 h 1693628"/>
                <a:gd name="connsiteX9" fmla="*/ 1463040 w 7744570"/>
                <a:gd name="connsiteY9" fmla="*/ 556592 h 1693628"/>
                <a:gd name="connsiteX10" fmla="*/ 1637969 w 7744570"/>
                <a:gd name="connsiteY10" fmla="*/ 612251 h 1693628"/>
                <a:gd name="connsiteX11" fmla="*/ 1828800 w 7744570"/>
                <a:gd name="connsiteY11" fmla="*/ 699715 h 1693628"/>
                <a:gd name="connsiteX12" fmla="*/ 2075290 w 7744570"/>
                <a:gd name="connsiteY12" fmla="*/ 763326 h 1693628"/>
                <a:gd name="connsiteX13" fmla="*/ 3339548 w 7744570"/>
                <a:gd name="connsiteY13" fmla="*/ 779228 h 1693628"/>
                <a:gd name="connsiteX14" fmla="*/ 3411109 w 7744570"/>
                <a:gd name="connsiteY14" fmla="*/ 795131 h 1693628"/>
                <a:gd name="connsiteX15" fmla="*/ 3530379 w 7744570"/>
                <a:gd name="connsiteY15" fmla="*/ 842839 h 1693628"/>
                <a:gd name="connsiteX16" fmla="*/ 3697356 w 7744570"/>
                <a:gd name="connsiteY16" fmla="*/ 890546 h 1693628"/>
                <a:gd name="connsiteX17" fmla="*/ 3943847 w 7744570"/>
                <a:gd name="connsiteY17" fmla="*/ 1160891 h 1693628"/>
                <a:gd name="connsiteX18" fmla="*/ 4126727 w 7744570"/>
                <a:gd name="connsiteY18" fmla="*/ 1224501 h 1693628"/>
                <a:gd name="connsiteX19" fmla="*/ 4659464 w 7744570"/>
                <a:gd name="connsiteY19" fmla="*/ 1304014 h 1693628"/>
                <a:gd name="connsiteX20" fmla="*/ 5104737 w 7744570"/>
                <a:gd name="connsiteY20" fmla="*/ 1399430 h 1693628"/>
                <a:gd name="connsiteX21" fmla="*/ 5231958 w 7744570"/>
                <a:gd name="connsiteY21" fmla="*/ 1431235 h 1693628"/>
                <a:gd name="connsiteX22" fmla="*/ 5327374 w 7744570"/>
                <a:gd name="connsiteY22" fmla="*/ 1470992 h 1693628"/>
                <a:gd name="connsiteX23" fmla="*/ 5375082 w 7744570"/>
                <a:gd name="connsiteY23" fmla="*/ 1486894 h 1693628"/>
                <a:gd name="connsiteX24" fmla="*/ 5581816 w 7744570"/>
                <a:gd name="connsiteY24" fmla="*/ 1494846 h 1693628"/>
                <a:gd name="connsiteX25" fmla="*/ 5812403 w 7744570"/>
                <a:gd name="connsiteY25" fmla="*/ 1463040 h 1693628"/>
                <a:gd name="connsiteX26" fmla="*/ 6011186 w 7744570"/>
                <a:gd name="connsiteY26" fmla="*/ 1439186 h 1693628"/>
                <a:gd name="connsiteX27" fmla="*/ 6758609 w 7744570"/>
                <a:gd name="connsiteY27" fmla="*/ 1463040 h 1693628"/>
                <a:gd name="connsiteX28" fmla="*/ 6909683 w 7744570"/>
                <a:gd name="connsiteY28" fmla="*/ 1494846 h 1693628"/>
                <a:gd name="connsiteX29" fmla="*/ 7291346 w 7744570"/>
                <a:gd name="connsiteY29" fmla="*/ 1550505 h 1693628"/>
                <a:gd name="connsiteX30" fmla="*/ 7410616 w 7744570"/>
                <a:gd name="connsiteY30" fmla="*/ 1574359 h 1693628"/>
                <a:gd name="connsiteX31" fmla="*/ 7633252 w 7744570"/>
                <a:gd name="connsiteY31" fmla="*/ 1630018 h 1693628"/>
                <a:gd name="connsiteX32" fmla="*/ 7720716 w 7744570"/>
                <a:gd name="connsiteY32" fmla="*/ 1685677 h 1693628"/>
                <a:gd name="connsiteX33" fmla="*/ 7744570 w 7744570"/>
                <a:gd name="connsiteY33"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121134 w 7744570"/>
                <a:gd name="connsiteY4" fmla="*/ 373712 h 1693628"/>
                <a:gd name="connsiteX5" fmla="*/ 1224501 w 7744570"/>
                <a:gd name="connsiteY5" fmla="*/ 445273 h 1693628"/>
                <a:gd name="connsiteX6" fmla="*/ 1311965 w 7744570"/>
                <a:gd name="connsiteY6" fmla="*/ 516835 h 1693628"/>
                <a:gd name="connsiteX7" fmla="*/ 1335819 w 7744570"/>
                <a:gd name="connsiteY7" fmla="*/ 532738 h 1693628"/>
                <a:gd name="connsiteX8" fmla="*/ 1463040 w 7744570"/>
                <a:gd name="connsiteY8" fmla="*/ 556592 h 1693628"/>
                <a:gd name="connsiteX9" fmla="*/ 1637969 w 7744570"/>
                <a:gd name="connsiteY9" fmla="*/ 612251 h 1693628"/>
                <a:gd name="connsiteX10" fmla="*/ 1828800 w 7744570"/>
                <a:gd name="connsiteY10" fmla="*/ 699715 h 1693628"/>
                <a:gd name="connsiteX11" fmla="*/ 2075290 w 7744570"/>
                <a:gd name="connsiteY11" fmla="*/ 763326 h 1693628"/>
                <a:gd name="connsiteX12" fmla="*/ 3339548 w 7744570"/>
                <a:gd name="connsiteY12" fmla="*/ 779228 h 1693628"/>
                <a:gd name="connsiteX13" fmla="*/ 3411109 w 7744570"/>
                <a:gd name="connsiteY13" fmla="*/ 795131 h 1693628"/>
                <a:gd name="connsiteX14" fmla="*/ 3530379 w 7744570"/>
                <a:gd name="connsiteY14" fmla="*/ 842839 h 1693628"/>
                <a:gd name="connsiteX15" fmla="*/ 3697356 w 7744570"/>
                <a:gd name="connsiteY15" fmla="*/ 890546 h 1693628"/>
                <a:gd name="connsiteX16" fmla="*/ 3943847 w 7744570"/>
                <a:gd name="connsiteY16" fmla="*/ 1160891 h 1693628"/>
                <a:gd name="connsiteX17" fmla="*/ 4126727 w 7744570"/>
                <a:gd name="connsiteY17" fmla="*/ 1224501 h 1693628"/>
                <a:gd name="connsiteX18" fmla="*/ 4659464 w 7744570"/>
                <a:gd name="connsiteY18" fmla="*/ 1304014 h 1693628"/>
                <a:gd name="connsiteX19" fmla="*/ 5104737 w 7744570"/>
                <a:gd name="connsiteY19" fmla="*/ 1399430 h 1693628"/>
                <a:gd name="connsiteX20" fmla="*/ 5231958 w 7744570"/>
                <a:gd name="connsiteY20" fmla="*/ 1431235 h 1693628"/>
                <a:gd name="connsiteX21" fmla="*/ 5327374 w 7744570"/>
                <a:gd name="connsiteY21" fmla="*/ 1470992 h 1693628"/>
                <a:gd name="connsiteX22" fmla="*/ 5375082 w 7744570"/>
                <a:gd name="connsiteY22" fmla="*/ 1486894 h 1693628"/>
                <a:gd name="connsiteX23" fmla="*/ 5581816 w 7744570"/>
                <a:gd name="connsiteY23" fmla="*/ 1494846 h 1693628"/>
                <a:gd name="connsiteX24" fmla="*/ 5812403 w 7744570"/>
                <a:gd name="connsiteY24" fmla="*/ 1463040 h 1693628"/>
                <a:gd name="connsiteX25" fmla="*/ 6011186 w 7744570"/>
                <a:gd name="connsiteY25" fmla="*/ 1439186 h 1693628"/>
                <a:gd name="connsiteX26" fmla="*/ 6758609 w 7744570"/>
                <a:gd name="connsiteY26" fmla="*/ 1463040 h 1693628"/>
                <a:gd name="connsiteX27" fmla="*/ 6909683 w 7744570"/>
                <a:gd name="connsiteY27" fmla="*/ 1494846 h 1693628"/>
                <a:gd name="connsiteX28" fmla="*/ 7291346 w 7744570"/>
                <a:gd name="connsiteY28" fmla="*/ 1550505 h 1693628"/>
                <a:gd name="connsiteX29" fmla="*/ 7410616 w 7744570"/>
                <a:gd name="connsiteY29" fmla="*/ 1574359 h 1693628"/>
                <a:gd name="connsiteX30" fmla="*/ 7633252 w 7744570"/>
                <a:gd name="connsiteY30" fmla="*/ 1630018 h 1693628"/>
                <a:gd name="connsiteX31" fmla="*/ 7720716 w 7744570"/>
                <a:gd name="connsiteY31" fmla="*/ 1685677 h 1693628"/>
                <a:gd name="connsiteX32" fmla="*/ 7744570 w 7744570"/>
                <a:gd name="connsiteY32"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224501 w 7744570"/>
                <a:gd name="connsiteY4" fmla="*/ 445273 h 1693628"/>
                <a:gd name="connsiteX5" fmla="*/ 1311965 w 7744570"/>
                <a:gd name="connsiteY5" fmla="*/ 516835 h 1693628"/>
                <a:gd name="connsiteX6" fmla="*/ 1335819 w 7744570"/>
                <a:gd name="connsiteY6" fmla="*/ 532738 h 1693628"/>
                <a:gd name="connsiteX7" fmla="*/ 1463040 w 7744570"/>
                <a:gd name="connsiteY7" fmla="*/ 556592 h 1693628"/>
                <a:gd name="connsiteX8" fmla="*/ 1637969 w 7744570"/>
                <a:gd name="connsiteY8" fmla="*/ 612251 h 1693628"/>
                <a:gd name="connsiteX9" fmla="*/ 1828800 w 7744570"/>
                <a:gd name="connsiteY9" fmla="*/ 699715 h 1693628"/>
                <a:gd name="connsiteX10" fmla="*/ 2075290 w 7744570"/>
                <a:gd name="connsiteY10" fmla="*/ 763326 h 1693628"/>
                <a:gd name="connsiteX11" fmla="*/ 3339548 w 7744570"/>
                <a:gd name="connsiteY11" fmla="*/ 779228 h 1693628"/>
                <a:gd name="connsiteX12" fmla="*/ 3411109 w 7744570"/>
                <a:gd name="connsiteY12" fmla="*/ 795131 h 1693628"/>
                <a:gd name="connsiteX13" fmla="*/ 3530379 w 7744570"/>
                <a:gd name="connsiteY13" fmla="*/ 842839 h 1693628"/>
                <a:gd name="connsiteX14" fmla="*/ 3697356 w 7744570"/>
                <a:gd name="connsiteY14" fmla="*/ 890546 h 1693628"/>
                <a:gd name="connsiteX15" fmla="*/ 3943847 w 7744570"/>
                <a:gd name="connsiteY15" fmla="*/ 1160891 h 1693628"/>
                <a:gd name="connsiteX16" fmla="*/ 4126727 w 7744570"/>
                <a:gd name="connsiteY16" fmla="*/ 1224501 h 1693628"/>
                <a:gd name="connsiteX17" fmla="*/ 4659464 w 7744570"/>
                <a:gd name="connsiteY17" fmla="*/ 1304014 h 1693628"/>
                <a:gd name="connsiteX18" fmla="*/ 5104737 w 7744570"/>
                <a:gd name="connsiteY18" fmla="*/ 1399430 h 1693628"/>
                <a:gd name="connsiteX19" fmla="*/ 5231958 w 7744570"/>
                <a:gd name="connsiteY19" fmla="*/ 1431235 h 1693628"/>
                <a:gd name="connsiteX20" fmla="*/ 5327374 w 7744570"/>
                <a:gd name="connsiteY20" fmla="*/ 1470992 h 1693628"/>
                <a:gd name="connsiteX21" fmla="*/ 5375082 w 7744570"/>
                <a:gd name="connsiteY21" fmla="*/ 1486894 h 1693628"/>
                <a:gd name="connsiteX22" fmla="*/ 5581816 w 7744570"/>
                <a:gd name="connsiteY22" fmla="*/ 1494846 h 1693628"/>
                <a:gd name="connsiteX23" fmla="*/ 5812403 w 7744570"/>
                <a:gd name="connsiteY23" fmla="*/ 1463040 h 1693628"/>
                <a:gd name="connsiteX24" fmla="*/ 6011186 w 7744570"/>
                <a:gd name="connsiteY24" fmla="*/ 1439186 h 1693628"/>
                <a:gd name="connsiteX25" fmla="*/ 6758609 w 7744570"/>
                <a:gd name="connsiteY25" fmla="*/ 1463040 h 1693628"/>
                <a:gd name="connsiteX26" fmla="*/ 6909683 w 7744570"/>
                <a:gd name="connsiteY26" fmla="*/ 1494846 h 1693628"/>
                <a:gd name="connsiteX27" fmla="*/ 7291346 w 7744570"/>
                <a:gd name="connsiteY27" fmla="*/ 1550505 h 1693628"/>
                <a:gd name="connsiteX28" fmla="*/ 7410616 w 7744570"/>
                <a:gd name="connsiteY28" fmla="*/ 1574359 h 1693628"/>
                <a:gd name="connsiteX29" fmla="*/ 7633252 w 7744570"/>
                <a:gd name="connsiteY29" fmla="*/ 1630018 h 1693628"/>
                <a:gd name="connsiteX30" fmla="*/ 7720716 w 7744570"/>
                <a:gd name="connsiteY30" fmla="*/ 1685677 h 1693628"/>
                <a:gd name="connsiteX31" fmla="*/ 7744570 w 7744570"/>
                <a:gd name="connsiteY31"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311965 w 7744570"/>
                <a:gd name="connsiteY4" fmla="*/ 516835 h 1693628"/>
                <a:gd name="connsiteX5" fmla="*/ 1335819 w 7744570"/>
                <a:gd name="connsiteY5" fmla="*/ 532738 h 1693628"/>
                <a:gd name="connsiteX6" fmla="*/ 1463040 w 7744570"/>
                <a:gd name="connsiteY6" fmla="*/ 556592 h 1693628"/>
                <a:gd name="connsiteX7" fmla="*/ 1637969 w 7744570"/>
                <a:gd name="connsiteY7" fmla="*/ 612251 h 1693628"/>
                <a:gd name="connsiteX8" fmla="*/ 1828800 w 7744570"/>
                <a:gd name="connsiteY8" fmla="*/ 699715 h 1693628"/>
                <a:gd name="connsiteX9" fmla="*/ 2075290 w 7744570"/>
                <a:gd name="connsiteY9" fmla="*/ 763326 h 1693628"/>
                <a:gd name="connsiteX10" fmla="*/ 3339548 w 7744570"/>
                <a:gd name="connsiteY10" fmla="*/ 779228 h 1693628"/>
                <a:gd name="connsiteX11" fmla="*/ 3411109 w 7744570"/>
                <a:gd name="connsiteY11" fmla="*/ 795131 h 1693628"/>
                <a:gd name="connsiteX12" fmla="*/ 3530379 w 7744570"/>
                <a:gd name="connsiteY12" fmla="*/ 842839 h 1693628"/>
                <a:gd name="connsiteX13" fmla="*/ 3697356 w 7744570"/>
                <a:gd name="connsiteY13" fmla="*/ 890546 h 1693628"/>
                <a:gd name="connsiteX14" fmla="*/ 3943847 w 7744570"/>
                <a:gd name="connsiteY14" fmla="*/ 1160891 h 1693628"/>
                <a:gd name="connsiteX15" fmla="*/ 4126727 w 7744570"/>
                <a:gd name="connsiteY15" fmla="*/ 1224501 h 1693628"/>
                <a:gd name="connsiteX16" fmla="*/ 4659464 w 7744570"/>
                <a:gd name="connsiteY16" fmla="*/ 1304014 h 1693628"/>
                <a:gd name="connsiteX17" fmla="*/ 5104737 w 7744570"/>
                <a:gd name="connsiteY17" fmla="*/ 1399430 h 1693628"/>
                <a:gd name="connsiteX18" fmla="*/ 5231958 w 7744570"/>
                <a:gd name="connsiteY18" fmla="*/ 1431235 h 1693628"/>
                <a:gd name="connsiteX19" fmla="*/ 5327374 w 7744570"/>
                <a:gd name="connsiteY19" fmla="*/ 1470992 h 1693628"/>
                <a:gd name="connsiteX20" fmla="*/ 5375082 w 7744570"/>
                <a:gd name="connsiteY20" fmla="*/ 1486894 h 1693628"/>
                <a:gd name="connsiteX21" fmla="*/ 5581816 w 7744570"/>
                <a:gd name="connsiteY21" fmla="*/ 1494846 h 1693628"/>
                <a:gd name="connsiteX22" fmla="*/ 5812403 w 7744570"/>
                <a:gd name="connsiteY22" fmla="*/ 1463040 h 1693628"/>
                <a:gd name="connsiteX23" fmla="*/ 6011186 w 7744570"/>
                <a:gd name="connsiteY23" fmla="*/ 1439186 h 1693628"/>
                <a:gd name="connsiteX24" fmla="*/ 6758609 w 7744570"/>
                <a:gd name="connsiteY24" fmla="*/ 1463040 h 1693628"/>
                <a:gd name="connsiteX25" fmla="*/ 6909683 w 7744570"/>
                <a:gd name="connsiteY25" fmla="*/ 1494846 h 1693628"/>
                <a:gd name="connsiteX26" fmla="*/ 7291346 w 7744570"/>
                <a:gd name="connsiteY26" fmla="*/ 1550505 h 1693628"/>
                <a:gd name="connsiteX27" fmla="*/ 7410616 w 7744570"/>
                <a:gd name="connsiteY27" fmla="*/ 1574359 h 1693628"/>
                <a:gd name="connsiteX28" fmla="*/ 7633252 w 7744570"/>
                <a:gd name="connsiteY28" fmla="*/ 1630018 h 1693628"/>
                <a:gd name="connsiteX29" fmla="*/ 7720716 w 7744570"/>
                <a:gd name="connsiteY29" fmla="*/ 1685677 h 1693628"/>
                <a:gd name="connsiteX30" fmla="*/ 7744570 w 7744570"/>
                <a:gd name="connsiteY30"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311965 w 7744570"/>
                <a:gd name="connsiteY4" fmla="*/ 516835 h 1693628"/>
                <a:gd name="connsiteX5" fmla="*/ 1463040 w 7744570"/>
                <a:gd name="connsiteY5" fmla="*/ 556592 h 1693628"/>
                <a:gd name="connsiteX6" fmla="*/ 1637969 w 7744570"/>
                <a:gd name="connsiteY6" fmla="*/ 612251 h 1693628"/>
                <a:gd name="connsiteX7" fmla="*/ 1828800 w 7744570"/>
                <a:gd name="connsiteY7" fmla="*/ 699715 h 1693628"/>
                <a:gd name="connsiteX8" fmla="*/ 2075290 w 7744570"/>
                <a:gd name="connsiteY8" fmla="*/ 763326 h 1693628"/>
                <a:gd name="connsiteX9" fmla="*/ 3339548 w 7744570"/>
                <a:gd name="connsiteY9" fmla="*/ 779228 h 1693628"/>
                <a:gd name="connsiteX10" fmla="*/ 3411109 w 7744570"/>
                <a:gd name="connsiteY10" fmla="*/ 795131 h 1693628"/>
                <a:gd name="connsiteX11" fmla="*/ 3530379 w 7744570"/>
                <a:gd name="connsiteY11" fmla="*/ 842839 h 1693628"/>
                <a:gd name="connsiteX12" fmla="*/ 3697356 w 7744570"/>
                <a:gd name="connsiteY12" fmla="*/ 890546 h 1693628"/>
                <a:gd name="connsiteX13" fmla="*/ 3943847 w 7744570"/>
                <a:gd name="connsiteY13" fmla="*/ 1160891 h 1693628"/>
                <a:gd name="connsiteX14" fmla="*/ 4126727 w 7744570"/>
                <a:gd name="connsiteY14" fmla="*/ 1224501 h 1693628"/>
                <a:gd name="connsiteX15" fmla="*/ 4659464 w 7744570"/>
                <a:gd name="connsiteY15" fmla="*/ 1304014 h 1693628"/>
                <a:gd name="connsiteX16" fmla="*/ 5104737 w 7744570"/>
                <a:gd name="connsiteY16" fmla="*/ 1399430 h 1693628"/>
                <a:gd name="connsiteX17" fmla="*/ 5231958 w 7744570"/>
                <a:gd name="connsiteY17" fmla="*/ 1431235 h 1693628"/>
                <a:gd name="connsiteX18" fmla="*/ 5327374 w 7744570"/>
                <a:gd name="connsiteY18" fmla="*/ 1470992 h 1693628"/>
                <a:gd name="connsiteX19" fmla="*/ 5375082 w 7744570"/>
                <a:gd name="connsiteY19" fmla="*/ 1486894 h 1693628"/>
                <a:gd name="connsiteX20" fmla="*/ 5581816 w 7744570"/>
                <a:gd name="connsiteY20" fmla="*/ 1494846 h 1693628"/>
                <a:gd name="connsiteX21" fmla="*/ 5812403 w 7744570"/>
                <a:gd name="connsiteY21" fmla="*/ 1463040 h 1693628"/>
                <a:gd name="connsiteX22" fmla="*/ 6011186 w 7744570"/>
                <a:gd name="connsiteY22" fmla="*/ 1439186 h 1693628"/>
                <a:gd name="connsiteX23" fmla="*/ 6758609 w 7744570"/>
                <a:gd name="connsiteY23" fmla="*/ 1463040 h 1693628"/>
                <a:gd name="connsiteX24" fmla="*/ 6909683 w 7744570"/>
                <a:gd name="connsiteY24" fmla="*/ 1494846 h 1693628"/>
                <a:gd name="connsiteX25" fmla="*/ 7291346 w 7744570"/>
                <a:gd name="connsiteY25" fmla="*/ 1550505 h 1693628"/>
                <a:gd name="connsiteX26" fmla="*/ 7410616 w 7744570"/>
                <a:gd name="connsiteY26" fmla="*/ 1574359 h 1693628"/>
                <a:gd name="connsiteX27" fmla="*/ 7633252 w 7744570"/>
                <a:gd name="connsiteY27" fmla="*/ 1630018 h 1693628"/>
                <a:gd name="connsiteX28" fmla="*/ 7720716 w 7744570"/>
                <a:gd name="connsiteY28" fmla="*/ 1685677 h 1693628"/>
                <a:gd name="connsiteX29" fmla="*/ 7744570 w 7744570"/>
                <a:gd name="connsiteY29"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463040 w 7744570"/>
                <a:gd name="connsiteY4" fmla="*/ 556592 h 1693628"/>
                <a:gd name="connsiteX5" fmla="*/ 1637969 w 7744570"/>
                <a:gd name="connsiteY5" fmla="*/ 612251 h 1693628"/>
                <a:gd name="connsiteX6" fmla="*/ 1828800 w 7744570"/>
                <a:gd name="connsiteY6" fmla="*/ 699715 h 1693628"/>
                <a:gd name="connsiteX7" fmla="*/ 2075290 w 7744570"/>
                <a:gd name="connsiteY7" fmla="*/ 763326 h 1693628"/>
                <a:gd name="connsiteX8" fmla="*/ 3339548 w 7744570"/>
                <a:gd name="connsiteY8" fmla="*/ 779228 h 1693628"/>
                <a:gd name="connsiteX9" fmla="*/ 3411109 w 7744570"/>
                <a:gd name="connsiteY9" fmla="*/ 795131 h 1693628"/>
                <a:gd name="connsiteX10" fmla="*/ 3530379 w 7744570"/>
                <a:gd name="connsiteY10" fmla="*/ 842839 h 1693628"/>
                <a:gd name="connsiteX11" fmla="*/ 3697356 w 7744570"/>
                <a:gd name="connsiteY11" fmla="*/ 890546 h 1693628"/>
                <a:gd name="connsiteX12" fmla="*/ 3943847 w 7744570"/>
                <a:gd name="connsiteY12" fmla="*/ 1160891 h 1693628"/>
                <a:gd name="connsiteX13" fmla="*/ 4126727 w 7744570"/>
                <a:gd name="connsiteY13" fmla="*/ 1224501 h 1693628"/>
                <a:gd name="connsiteX14" fmla="*/ 4659464 w 7744570"/>
                <a:gd name="connsiteY14" fmla="*/ 1304014 h 1693628"/>
                <a:gd name="connsiteX15" fmla="*/ 5104737 w 7744570"/>
                <a:gd name="connsiteY15" fmla="*/ 1399430 h 1693628"/>
                <a:gd name="connsiteX16" fmla="*/ 5231958 w 7744570"/>
                <a:gd name="connsiteY16" fmla="*/ 1431235 h 1693628"/>
                <a:gd name="connsiteX17" fmla="*/ 5327374 w 7744570"/>
                <a:gd name="connsiteY17" fmla="*/ 1470992 h 1693628"/>
                <a:gd name="connsiteX18" fmla="*/ 5375082 w 7744570"/>
                <a:gd name="connsiteY18" fmla="*/ 1486894 h 1693628"/>
                <a:gd name="connsiteX19" fmla="*/ 5581816 w 7744570"/>
                <a:gd name="connsiteY19" fmla="*/ 1494846 h 1693628"/>
                <a:gd name="connsiteX20" fmla="*/ 5812403 w 7744570"/>
                <a:gd name="connsiteY20" fmla="*/ 1463040 h 1693628"/>
                <a:gd name="connsiteX21" fmla="*/ 6011186 w 7744570"/>
                <a:gd name="connsiteY21" fmla="*/ 1439186 h 1693628"/>
                <a:gd name="connsiteX22" fmla="*/ 6758609 w 7744570"/>
                <a:gd name="connsiteY22" fmla="*/ 1463040 h 1693628"/>
                <a:gd name="connsiteX23" fmla="*/ 6909683 w 7744570"/>
                <a:gd name="connsiteY23" fmla="*/ 1494846 h 1693628"/>
                <a:gd name="connsiteX24" fmla="*/ 7291346 w 7744570"/>
                <a:gd name="connsiteY24" fmla="*/ 1550505 h 1693628"/>
                <a:gd name="connsiteX25" fmla="*/ 7410616 w 7744570"/>
                <a:gd name="connsiteY25" fmla="*/ 1574359 h 1693628"/>
                <a:gd name="connsiteX26" fmla="*/ 7633252 w 7744570"/>
                <a:gd name="connsiteY26" fmla="*/ 1630018 h 1693628"/>
                <a:gd name="connsiteX27" fmla="*/ 7720716 w 7744570"/>
                <a:gd name="connsiteY27" fmla="*/ 1685677 h 1693628"/>
                <a:gd name="connsiteX28" fmla="*/ 7744570 w 7744570"/>
                <a:gd name="connsiteY28"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1828800 w 7744570"/>
                <a:gd name="connsiteY5" fmla="*/ 699715 h 1693628"/>
                <a:gd name="connsiteX6" fmla="*/ 2075290 w 7744570"/>
                <a:gd name="connsiteY6" fmla="*/ 763326 h 1693628"/>
                <a:gd name="connsiteX7" fmla="*/ 3339548 w 7744570"/>
                <a:gd name="connsiteY7" fmla="*/ 779228 h 1693628"/>
                <a:gd name="connsiteX8" fmla="*/ 3411109 w 7744570"/>
                <a:gd name="connsiteY8" fmla="*/ 795131 h 1693628"/>
                <a:gd name="connsiteX9" fmla="*/ 3530379 w 7744570"/>
                <a:gd name="connsiteY9" fmla="*/ 842839 h 1693628"/>
                <a:gd name="connsiteX10" fmla="*/ 3697356 w 7744570"/>
                <a:gd name="connsiteY10" fmla="*/ 890546 h 1693628"/>
                <a:gd name="connsiteX11" fmla="*/ 3943847 w 7744570"/>
                <a:gd name="connsiteY11" fmla="*/ 1160891 h 1693628"/>
                <a:gd name="connsiteX12" fmla="*/ 4126727 w 7744570"/>
                <a:gd name="connsiteY12" fmla="*/ 1224501 h 1693628"/>
                <a:gd name="connsiteX13" fmla="*/ 4659464 w 7744570"/>
                <a:gd name="connsiteY13" fmla="*/ 1304014 h 1693628"/>
                <a:gd name="connsiteX14" fmla="*/ 5104737 w 7744570"/>
                <a:gd name="connsiteY14" fmla="*/ 1399430 h 1693628"/>
                <a:gd name="connsiteX15" fmla="*/ 5231958 w 7744570"/>
                <a:gd name="connsiteY15" fmla="*/ 1431235 h 1693628"/>
                <a:gd name="connsiteX16" fmla="*/ 5327374 w 7744570"/>
                <a:gd name="connsiteY16" fmla="*/ 1470992 h 1693628"/>
                <a:gd name="connsiteX17" fmla="*/ 5375082 w 7744570"/>
                <a:gd name="connsiteY17" fmla="*/ 1486894 h 1693628"/>
                <a:gd name="connsiteX18" fmla="*/ 5581816 w 7744570"/>
                <a:gd name="connsiteY18" fmla="*/ 1494846 h 1693628"/>
                <a:gd name="connsiteX19" fmla="*/ 5812403 w 7744570"/>
                <a:gd name="connsiteY19" fmla="*/ 1463040 h 1693628"/>
                <a:gd name="connsiteX20" fmla="*/ 6011186 w 7744570"/>
                <a:gd name="connsiteY20" fmla="*/ 1439186 h 1693628"/>
                <a:gd name="connsiteX21" fmla="*/ 6758609 w 7744570"/>
                <a:gd name="connsiteY21" fmla="*/ 1463040 h 1693628"/>
                <a:gd name="connsiteX22" fmla="*/ 6909683 w 7744570"/>
                <a:gd name="connsiteY22" fmla="*/ 1494846 h 1693628"/>
                <a:gd name="connsiteX23" fmla="*/ 7291346 w 7744570"/>
                <a:gd name="connsiteY23" fmla="*/ 1550505 h 1693628"/>
                <a:gd name="connsiteX24" fmla="*/ 7410616 w 7744570"/>
                <a:gd name="connsiteY24" fmla="*/ 1574359 h 1693628"/>
                <a:gd name="connsiteX25" fmla="*/ 7633252 w 7744570"/>
                <a:gd name="connsiteY25" fmla="*/ 1630018 h 1693628"/>
                <a:gd name="connsiteX26" fmla="*/ 7720716 w 7744570"/>
                <a:gd name="connsiteY26" fmla="*/ 1685677 h 1693628"/>
                <a:gd name="connsiteX27" fmla="*/ 7744570 w 7744570"/>
                <a:gd name="connsiteY27"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2075290 w 7744570"/>
                <a:gd name="connsiteY5" fmla="*/ 763326 h 1693628"/>
                <a:gd name="connsiteX6" fmla="*/ 3339548 w 7744570"/>
                <a:gd name="connsiteY6" fmla="*/ 779228 h 1693628"/>
                <a:gd name="connsiteX7" fmla="*/ 3411109 w 7744570"/>
                <a:gd name="connsiteY7" fmla="*/ 795131 h 1693628"/>
                <a:gd name="connsiteX8" fmla="*/ 3530379 w 7744570"/>
                <a:gd name="connsiteY8" fmla="*/ 842839 h 1693628"/>
                <a:gd name="connsiteX9" fmla="*/ 3697356 w 7744570"/>
                <a:gd name="connsiteY9" fmla="*/ 890546 h 1693628"/>
                <a:gd name="connsiteX10" fmla="*/ 3943847 w 7744570"/>
                <a:gd name="connsiteY10" fmla="*/ 1160891 h 1693628"/>
                <a:gd name="connsiteX11" fmla="*/ 4126727 w 7744570"/>
                <a:gd name="connsiteY11" fmla="*/ 1224501 h 1693628"/>
                <a:gd name="connsiteX12" fmla="*/ 4659464 w 7744570"/>
                <a:gd name="connsiteY12" fmla="*/ 1304014 h 1693628"/>
                <a:gd name="connsiteX13" fmla="*/ 5104737 w 7744570"/>
                <a:gd name="connsiteY13" fmla="*/ 1399430 h 1693628"/>
                <a:gd name="connsiteX14" fmla="*/ 5231958 w 7744570"/>
                <a:gd name="connsiteY14" fmla="*/ 1431235 h 1693628"/>
                <a:gd name="connsiteX15" fmla="*/ 5327374 w 7744570"/>
                <a:gd name="connsiteY15" fmla="*/ 1470992 h 1693628"/>
                <a:gd name="connsiteX16" fmla="*/ 5375082 w 7744570"/>
                <a:gd name="connsiteY16" fmla="*/ 1486894 h 1693628"/>
                <a:gd name="connsiteX17" fmla="*/ 5581816 w 7744570"/>
                <a:gd name="connsiteY17" fmla="*/ 1494846 h 1693628"/>
                <a:gd name="connsiteX18" fmla="*/ 5812403 w 7744570"/>
                <a:gd name="connsiteY18" fmla="*/ 1463040 h 1693628"/>
                <a:gd name="connsiteX19" fmla="*/ 6011186 w 7744570"/>
                <a:gd name="connsiteY19" fmla="*/ 1439186 h 1693628"/>
                <a:gd name="connsiteX20" fmla="*/ 6758609 w 7744570"/>
                <a:gd name="connsiteY20" fmla="*/ 1463040 h 1693628"/>
                <a:gd name="connsiteX21" fmla="*/ 6909683 w 7744570"/>
                <a:gd name="connsiteY21" fmla="*/ 1494846 h 1693628"/>
                <a:gd name="connsiteX22" fmla="*/ 7291346 w 7744570"/>
                <a:gd name="connsiteY22" fmla="*/ 1550505 h 1693628"/>
                <a:gd name="connsiteX23" fmla="*/ 7410616 w 7744570"/>
                <a:gd name="connsiteY23" fmla="*/ 1574359 h 1693628"/>
                <a:gd name="connsiteX24" fmla="*/ 7633252 w 7744570"/>
                <a:gd name="connsiteY24" fmla="*/ 1630018 h 1693628"/>
                <a:gd name="connsiteX25" fmla="*/ 7720716 w 7744570"/>
                <a:gd name="connsiteY25" fmla="*/ 1685677 h 1693628"/>
                <a:gd name="connsiteX26" fmla="*/ 7744570 w 7744570"/>
                <a:gd name="connsiteY26"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411109 w 7744570"/>
                <a:gd name="connsiteY6" fmla="*/ 795131 h 1693628"/>
                <a:gd name="connsiteX7" fmla="*/ 3530379 w 7744570"/>
                <a:gd name="connsiteY7" fmla="*/ 842839 h 1693628"/>
                <a:gd name="connsiteX8" fmla="*/ 3697356 w 7744570"/>
                <a:gd name="connsiteY8" fmla="*/ 890546 h 1693628"/>
                <a:gd name="connsiteX9" fmla="*/ 3943847 w 7744570"/>
                <a:gd name="connsiteY9" fmla="*/ 1160891 h 1693628"/>
                <a:gd name="connsiteX10" fmla="*/ 4126727 w 7744570"/>
                <a:gd name="connsiteY10" fmla="*/ 1224501 h 1693628"/>
                <a:gd name="connsiteX11" fmla="*/ 4659464 w 7744570"/>
                <a:gd name="connsiteY11" fmla="*/ 1304014 h 1693628"/>
                <a:gd name="connsiteX12" fmla="*/ 5104737 w 7744570"/>
                <a:gd name="connsiteY12" fmla="*/ 1399430 h 1693628"/>
                <a:gd name="connsiteX13" fmla="*/ 5231958 w 7744570"/>
                <a:gd name="connsiteY13" fmla="*/ 1431235 h 1693628"/>
                <a:gd name="connsiteX14" fmla="*/ 5327374 w 7744570"/>
                <a:gd name="connsiteY14" fmla="*/ 1470992 h 1693628"/>
                <a:gd name="connsiteX15" fmla="*/ 5375082 w 7744570"/>
                <a:gd name="connsiteY15" fmla="*/ 1486894 h 1693628"/>
                <a:gd name="connsiteX16" fmla="*/ 5581816 w 7744570"/>
                <a:gd name="connsiteY16" fmla="*/ 1494846 h 1693628"/>
                <a:gd name="connsiteX17" fmla="*/ 5812403 w 7744570"/>
                <a:gd name="connsiteY17" fmla="*/ 1463040 h 1693628"/>
                <a:gd name="connsiteX18" fmla="*/ 6011186 w 7744570"/>
                <a:gd name="connsiteY18" fmla="*/ 1439186 h 1693628"/>
                <a:gd name="connsiteX19" fmla="*/ 6758609 w 7744570"/>
                <a:gd name="connsiteY19" fmla="*/ 1463040 h 1693628"/>
                <a:gd name="connsiteX20" fmla="*/ 6909683 w 7744570"/>
                <a:gd name="connsiteY20" fmla="*/ 1494846 h 1693628"/>
                <a:gd name="connsiteX21" fmla="*/ 7291346 w 7744570"/>
                <a:gd name="connsiteY21" fmla="*/ 1550505 h 1693628"/>
                <a:gd name="connsiteX22" fmla="*/ 7410616 w 7744570"/>
                <a:gd name="connsiteY22" fmla="*/ 1574359 h 1693628"/>
                <a:gd name="connsiteX23" fmla="*/ 7633252 w 7744570"/>
                <a:gd name="connsiteY23" fmla="*/ 1630018 h 1693628"/>
                <a:gd name="connsiteX24" fmla="*/ 7720716 w 7744570"/>
                <a:gd name="connsiteY24" fmla="*/ 1685677 h 1693628"/>
                <a:gd name="connsiteX25" fmla="*/ 7744570 w 7744570"/>
                <a:gd name="connsiteY2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530379 w 7744570"/>
                <a:gd name="connsiteY6" fmla="*/ 842839 h 1693628"/>
                <a:gd name="connsiteX7" fmla="*/ 3697356 w 7744570"/>
                <a:gd name="connsiteY7" fmla="*/ 890546 h 1693628"/>
                <a:gd name="connsiteX8" fmla="*/ 3943847 w 7744570"/>
                <a:gd name="connsiteY8" fmla="*/ 1160891 h 1693628"/>
                <a:gd name="connsiteX9" fmla="*/ 4126727 w 7744570"/>
                <a:gd name="connsiteY9" fmla="*/ 1224501 h 1693628"/>
                <a:gd name="connsiteX10" fmla="*/ 4659464 w 7744570"/>
                <a:gd name="connsiteY10" fmla="*/ 1304014 h 1693628"/>
                <a:gd name="connsiteX11" fmla="*/ 5104737 w 7744570"/>
                <a:gd name="connsiteY11" fmla="*/ 1399430 h 1693628"/>
                <a:gd name="connsiteX12" fmla="*/ 5231958 w 7744570"/>
                <a:gd name="connsiteY12" fmla="*/ 1431235 h 1693628"/>
                <a:gd name="connsiteX13" fmla="*/ 5327374 w 7744570"/>
                <a:gd name="connsiteY13" fmla="*/ 1470992 h 1693628"/>
                <a:gd name="connsiteX14" fmla="*/ 5375082 w 7744570"/>
                <a:gd name="connsiteY14" fmla="*/ 1486894 h 1693628"/>
                <a:gd name="connsiteX15" fmla="*/ 5581816 w 7744570"/>
                <a:gd name="connsiteY15" fmla="*/ 1494846 h 1693628"/>
                <a:gd name="connsiteX16" fmla="*/ 5812403 w 7744570"/>
                <a:gd name="connsiteY16" fmla="*/ 1463040 h 1693628"/>
                <a:gd name="connsiteX17" fmla="*/ 6011186 w 7744570"/>
                <a:gd name="connsiteY17" fmla="*/ 1439186 h 1693628"/>
                <a:gd name="connsiteX18" fmla="*/ 6758609 w 7744570"/>
                <a:gd name="connsiteY18" fmla="*/ 1463040 h 1693628"/>
                <a:gd name="connsiteX19" fmla="*/ 6909683 w 7744570"/>
                <a:gd name="connsiteY19" fmla="*/ 1494846 h 1693628"/>
                <a:gd name="connsiteX20" fmla="*/ 7291346 w 7744570"/>
                <a:gd name="connsiteY20" fmla="*/ 1550505 h 1693628"/>
                <a:gd name="connsiteX21" fmla="*/ 7410616 w 7744570"/>
                <a:gd name="connsiteY21" fmla="*/ 1574359 h 1693628"/>
                <a:gd name="connsiteX22" fmla="*/ 7633252 w 7744570"/>
                <a:gd name="connsiteY22" fmla="*/ 1630018 h 1693628"/>
                <a:gd name="connsiteX23" fmla="*/ 7720716 w 7744570"/>
                <a:gd name="connsiteY23" fmla="*/ 1685677 h 1693628"/>
                <a:gd name="connsiteX24" fmla="*/ 7744570 w 7744570"/>
                <a:gd name="connsiteY2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697356 w 7744570"/>
                <a:gd name="connsiteY6" fmla="*/ 890546 h 1693628"/>
                <a:gd name="connsiteX7" fmla="*/ 3943847 w 7744570"/>
                <a:gd name="connsiteY7" fmla="*/ 1160891 h 1693628"/>
                <a:gd name="connsiteX8" fmla="*/ 4126727 w 7744570"/>
                <a:gd name="connsiteY8" fmla="*/ 1224501 h 1693628"/>
                <a:gd name="connsiteX9" fmla="*/ 4659464 w 7744570"/>
                <a:gd name="connsiteY9" fmla="*/ 1304014 h 1693628"/>
                <a:gd name="connsiteX10" fmla="*/ 5104737 w 7744570"/>
                <a:gd name="connsiteY10" fmla="*/ 1399430 h 1693628"/>
                <a:gd name="connsiteX11" fmla="*/ 5231958 w 7744570"/>
                <a:gd name="connsiteY11" fmla="*/ 1431235 h 1693628"/>
                <a:gd name="connsiteX12" fmla="*/ 5327374 w 7744570"/>
                <a:gd name="connsiteY12" fmla="*/ 1470992 h 1693628"/>
                <a:gd name="connsiteX13" fmla="*/ 5375082 w 7744570"/>
                <a:gd name="connsiteY13" fmla="*/ 1486894 h 1693628"/>
                <a:gd name="connsiteX14" fmla="*/ 5581816 w 7744570"/>
                <a:gd name="connsiteY14" fmla="*/ 1494846 h 1693628"/>
                <a:gd name="connsiteX15" fmla="*/ 5812403 w 7744570"/>
                <a:gd name="connsiteY15" fmla="*/ 1463040 h 1693628"/>
                <a:gd name="connsiteX16" fmla="*/ 6011186 w 7744570"/>
                <a:gd name="connsiteY16" fmla="*/ 1439186 h 1693628"/>
                <a:gd name="connsiteX17" fmla="*/ 6758609 w 7744570"/>
                <a:gd name="connsiteY17" fmla="*/ 1463040 h 1693628"/>
                <a:gd name="connsiteX18" fmla="*/ 6909683 w 7744570"/>
                <a:gd name="connsiteY18" fmla="*/ 1494846 h 1693628"/>
                <a:gd name="connsiteX19" fmla="*/ 7291346 w 7744570"/>
                <a:gd name="connsiteY19" fmla="*/ 1550505 h 1693628"/>
                <a:gd name="connsiteX20" fmla="*/ 7410616 w 7744570"/>
                <a:gd name="connsiteY20" fmla="*/ 1574359 h 1693628"/>
                <a:gd name="connsiteX21" fmla="*/ 7633252 w 7744570"/>
                <a:gd name="connsiteY21" fmla="*/ 1630018 h 1693628"/>
                <a:gd name="connsiteX22" fmla="*/ 7720716 w 7744570"/>
                <a:gd name="connsiteY22" fmla="*/ 1685677 h 1693628"/>
                <a:gd name="connsiteX23" fmla="*/ 7744570 w 7744570"/>
                <a:gd name="connsiteY23"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126727 w 7744570"/>
                <a:gd name="connsiteY7" fmla="*/ 1224501 h 1693628"/>
                <a:gd name="connsiteX8" fmla="*/ 4659464 w 7744570"/>
                <a:gd name="connsiteY8" fmla="*/ 1304014 h 1693628"/>
                <a:gd name="connsiteX9" fmla="*/ 5104737 w 7744570"/>
                <a:gd name="connsiteY9" fmla="*/ 1399430 h 1693628"/>
                <a:gd name="connsiteX10" fmla="*/ 5231958 w 7744570"/>
                <a:gd name="connsiteY10" fmla="*/ 1431235 h 1693628"/>
                <a:gd name="connsiteX11" fmla="*/ 5327374 w 7744570"/>
                <a:gd name="connsiteY11" fmla="*/ 1470992 h 1693628"/>
                <a:gd name="connsiteX12" fmla="*/ 5375082 w 7744570"/>
                <a:gd name="connsiteY12" fmla="*/ 1486894 h 1693628"/>
                <a:gd name="connsiteX13" fmla="*/ 5581816 w 7744570"/>
                <a:gd name="connsiteY13" fmla="*/ 1494846 h 1693628"/>
                <a:gd name="connsiteX14" fmla="*/ 5812403 w 7744570"/>
                <a:gd name="connsiteY14" fmla="*/ 1463040 h 1693628"/>
                <a:gd name="connsiteX15" fmla="*/ 6011186 w 7744570"/>
                <a:gd name="connsiteY15" fmla="*/ 1439186 h 1693628"/>
                <a:gd name="connsiteX16" fmla="*/ 6758609 w 7744570"/>
                <a:gd name="connsiteY16" fmla="*/ 1463040 h 1693628"/>
                <a:gd name="connsiteX17" fmla="*/ 6909683 w 7744570"/>
                <a:gd name="connsiteY17" fmla="*/ 1494846 h 1693628"/>
                <a:gd name="connsiteX18" fmla="*/ 7291346 w 7744570"/>
                <a:gd name="connsiteY18" fmla="*/ 1550505 h 1693628"/>
                <a:gd name="connsiteX19" fmla="*/ 7410616 w 7744570"/>
                <a:gd name="connsiteY19" fmla="*/ 1574359 h 1693628"/>
                <a:gd name="connsiteX20" fmla="*/ 7633252 w 7744570"/>
                <a:gd name="connsiteY20" fmla="*/ 1630018 h 1693628"/>
                <a:gd name="connsiteX21" fmla="*/ 7720716 w 7744570"/>
                <a:gd name="connsiteY21" fmla="*/ 1685677 h 1693628"/>
                <a:gd name="connsiteX22" fmla="*/ 7744570 w 7744570"/>
                <a:gd name="connsiteY22"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104737 w 7744570"/>
                <a:gd name="connsiteY8" fmla="*/ 1399430 h 1693628"/>
                <a:gd name="connsiteX9" fmla="*/ 5231958 w 7744570"/>
                <a:gd name="connsiteY9" fmla="*/ 1431235 h 1693628"/>
                <a:gd name="connsiteX10" fmla="*/ 5327374 w 7744570"/>
                <a:gd name="connsiteY10" fmla="*/ 1470992 h 1693628"/>
                <a:gd name="connsiteX11" fmla="*/ 5375082 w 7744570"/>
                <a:gd name="connsiteY11" fmla="*/ 1486894 h 1693628"/>
                <a:gd name="connsiteX12" fmla="*/ 5581816 w 7744570"/>
                <a:gd name="connsiteY12" fmla="*/ 1494846 h 1693628"/>
                <a:gd name="connsiteX13" fmla="*/ 5812403 w 7744570"/>
                <a:gd name="connsiteY13" fmla="*/ 1463040 h 1693628"/>
                <a:gd name="connsiteX14" fmla="*/ 6011186 w 7744570"/>
                <a:gd name="connsiteY14" fmla="*/ 1439186 h 1693628"/>
                <a:gd name="connsiteX15" fmla="*/ 6758609 w 7744570"/>
                <a:gd name="connsiteY15" fmla="*/ 1463040 h 1693628"/>
                <a:gd name="connsiteX16" fmla="*/ 6909683 w 7744570"/>
                <a:gd name="connsiteY16" fmla="*/ 1494846 h 1693628"/>
                <a:gd name="connsiteX17" fmla="*/ 7291346 w 7744570"/>
                <a:gd name="connsiteY17" fmla="*/ 1550505 h 1693628"/>
                <a:gd name="connsiteX18" fmla="*/ 7410616 w 7744570"/>
                <a:gd name="connsiteY18" fmla="*/ 1574359 h 1693628"/>
                <a:gd name="connsiteX19" fmla="*/ 7633252 w 7744570"/>
                <a:gd name="connsiteY19" fmla="*/ 1630018 h 1693628"/>
                <a:gd name="connsiteX20" fmla="*/ 7720716 w 7744570"/>
                <a:gd name="connsiteY20" fmla="*/ 1685677 h 1693628"/>
                <a:gd name="connsiteX21" fmla="*/ 7744570 w 7744570"/>
                <a:gd name="connsiteY21"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231958 w 7744570"/>
                <a:gd name="connsiteY8" fmla="*/ 1431235 h 1693628"/>
                <a:gd name="connsiteX9" fmla="*/ 5327374 w 7744570"/>
                <a:gd name="connsiteY9" fmla="*/ 1470992 h 1693628"/>
                <a:gd name="connsiteX10" fmla="*/ 5375082 w 7744570"/>
                <a:gd name="connsiteY10" fmla="*/ 1486894 h 1693628"/>
                <a:gd name="connsiteX11" fmla="*/ 5581816 w 7744570"/>
                <a:gd name="connsiteY11" fmla="*/ 1494846 h 1693628"/>
                <a:gd name="connsiteX12" fmla="*/ 5812403 w 7744570"/>
                <a:gd name="connsiteY12" fmla="*/ 1463040 h 1693628"/>
                <a:gd name="connsiteX13" fmla="*/ 6011186 w 7744570"/>
                <a:gd name="connsiteY13" fmla="*/ 1439186 h 1693628"/>
                <a:gd name="connsiteX14" fmla="*/ 6758609 w 7744570"/>
                <a:gd name="connsiteY14" fmla="*/ 1463040 h 1693628"/>
                <a:gd name="connsiteX15" fmla="*/ 6909683 w 7744570"/>
                <a:gd name="connsiteY15" fmla="*/ 1494846 h 1693628"/>
                <a:gd name="connsiteX16" fmla="*/ 7291346 w 7744570"/>
                <a:gd name="connsiteY16" fmla="*/ 1550505 h 1693628"/>
                <a:gd name="connsiteX17" fmla="*/ 7410616 w 7744570"/>
                <a:gd name="connsiteY17" fmla="*/ 1574359 h 1693628"/>
                <a:gd name="connsiteX18" fmla="*/ 7633252 w 7744570"/>
                <a:gd name="connsiteY18" fmla="*/ 1630018 h 1693628"/>
                <a:gd name="connsiteX19" fmla="*/ 7720716 w 7744570"/>
                <a:gd name="connsiteY19" fmla="*/ 1685677 h 1693628"/>
                <a:gd name="connsiteX20" fmla="*/ 7744570 w 7744570"/>
                <a:gd name="connsiteY20"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375082 w 7744570"/>
                <a:gd name="connsiteY9" fmla="*/ 1486894 h 1693628"/>
                <a:gd name="connsiteX10" fmla="*/ 5581816 w 7744570"/>
                <a:gd name="connsiteY10" fmla="*/ 1494846 h 1693628"/>
                <a:gd name="connsiteX11" fmla="*/ 5812403 w 7744570"/>
                <a:gd name="connsiteY11" fmla="*/ 1463040 h 1693628"/>
                <a:gd name="connsiteX12" fmla="*/ 6011186 w 7744570"/>
                <a:gd name="connsiteY12" fmla="*/ 1439186 h 1693628"/>
                <a:gd name="connsiteX13" fmla="*/ 6758609 w 7744570"/>
                <a:gd name="connsiteY13" fmla="*/ 1463040 h 1693628"/>
                <a:gd name="connsiteX14" fmla="*/ 6909683 w 7744570"/>
                <a:gd name="connsiteY14" fmla="*/ 1494846 h 1693628"/>
                <a:gd name="connsiteX15" fmla="*/ 7291346 w 7744570"/>
                <a:gd name="connsiteY15" fmla="*/ 1550505 h 1693628"/>
                <a:gd name="connsiteX16" fmla="*/ 7410616 w 7744570"/>
                <a:gd name="connsiteY16" fmla="*/ 1574359 h 1693628"/>
                <a:gd name="connsiteX17" fmla="*/ 7633252 w 7744570"/>
                <a:gd name="connsiteY17" fmla="*/ 1630018 h 1693628"/>
                <a:gd name="connsiteX18" fmla="*/ 7720716 w 7744570"/>
                <a:gd name="connsiteY18" fmla="*/ 1685677 h 1693628"/>
                <a:gd name="connsiteX19" fmla="*/ 7744570 w 7744570"/>
                <a:gd name="connsiteY19"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581816 w 7744570"/>
                <a:gd name="connsiteY9" fmla="*/ 1494846 h 1693628"/>
                <a:gd name="connsiteX10" fmla="*/ 5812403 w 7744570"/>
                <a:gd name="connsiteY10" fmla="*/ 1463040 h 1693628"/>
                <a:gd name="connsiteX11" fmla="*/ 6011186 w 7744570"/>
                <a:gd name="connsiteY11" fmla="*/ 1439186 h 1693628"/>
                <a:gd name="connsiteX12" fmla="*/ 6758609 w 7744570"/>
                <a:gd name="connsiteY12" fmla="*/ 1463040 h 1693628"/>
                <a:gd name="connsiteX13" fmla="*/ 6909683 w 7744570"/>
                <a:gd name="connsiteY13" fmla="*/ 1494846 h 1693628"/>
                <a:gd name="connsiteX14" fmla="*/ 7291346 w 7744570"/>
                <a:gd name="connsiteY14" fmla="*/ 1550505 h 1693628"/>
                <a:gd name="connsiteX15" fmla="*/ 7410616 w 7744570"/>
                <a:gd name="connsiteY15" fmla="*/ 1574359 h 1693628"/>
                <a:gd name="connsiteX16" fmla="*/ 7633252 w 7744570"/>
                <a:gd name="connsiteY16" fmla="*/ 1630018 h 1693628"/>
                <a:gd name="connsiteX17" fmla="*/ 7720716 w 7744570"/>
                <a:gd name="connsiteY17" fmla="*/ 1685677 h 1693628"/>
                <a:gd name="connsiteX18" fmla="*/ 7744570 w 7744570"/>
                <a:gd name="connsiteY18"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812403 w 7744570"/>
                <a:gd name="connsiteY9" fmla="*/ 1463040 h 1693628"/>
                <a:gd name="connsiteX10" fmla="*/ 6011186 w 7744570"/>
                <a:gd name="connsiteY10" fmla="*/ 1439186 h 1693628"/>
                <a:gd name="connsiteX11" fmla="*/ 6758609 w 7744570"/>
                <a:gd name="connsiteY11" fmla="*/ 1463040 h 1693628"/>
                <a:gd name="connsiteX12" fmla="*/ 6909683 w 7744570"/>
                <a:gd name="connsiteY12" fmla="*/ 1494846 h 1693628"/>
                <a:gd name="connsiteX13" fmla="*/ 7291346 w 7744570"/>
                <a:gd name="connsiteY13" fmla="*/ 1550505 h 1693628"/>
                <a:gd name="connsiteX14" fmla="*/ 7410616 w 7744570"/>
                <a:gd name="connsiteY14" fmla="*/ 1574359 h 1693628"/>
                <a:gd name="connsiteX15" fmla="*/ 7633252 w 7744570"/>
                <a:gd name="connsiteY15" fmla="*/ 1630018 h 1693628"/>
                <a:gd name="connsiteX16" fmla="*/ 7720716 w 7744570"/>
                <a:gd name="connsiteY16" fmla="*/ 1685677 h 1693628"/>
                <a:gd name="connsiteX17" fmla="*/ 7744570 w 7744570"/>
                <a:gd name="connsiteY17"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6909683 w 7744570"/>
                <a:gd name="connsiteY11" fmla="*/ 1494846 h 1693628"/>
                <a:gd name="connsiteX12" fmla="*/ 7291346 w 7744570"/>
                <a:gd name="connsiteY12" fmla="*/ 1550505 h 1693628"/>
                <a:gd name="connsiteX13" fmla="*/ 7410616 w 7744570"/>
                <a:gd name="connsiteY13" fmla="*/ 1574359 h 1693628"/>
                <a:gd name="connsiteX14" fmla="*/ 7633252 w 7744570"/>
                <a:gd name="connsiteY14" fmla="*/ 1630018 h 1693628"/>
                <a:gd name="connsiteX15" fmla="*/ 7720716 w 7744570"/>
                <a:gd name="connsiteY15" fmla="*/ 1685677 h 1693628"/>
                <a:gd name="connsiteX16" fmla="*/ 7744570 w 7744570"/>
                <a:gd name="connsiteY16"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410616 w 7744570"/>
                <a:gd name="connsiteY12" fmla="*/ 1574359 h 1693628"/>
                <a:gd name="connsiteX13" fmla="*/ 7633252 w 7744570"/>
                <a:gd name="connsiteY13" fmla="*/ 1630018 h 1693628"/>
                <a:gd name="connsiteX14" fmla="*/ 7720716 w 7744570"/>
                <a:gd name="connsiteY14" fmla="*/ 1685677 h 1693628"/>
                <a:gd name="connsiteX15" fmla="*/ 7744570 w 7744570"/>
                <a:gd name="connsiteY1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633252 w 7744570"/>
                <a:gd name="connsiteY12" fmla="*/ 1630018 h 1693628"/>
                <a:gd name="connsiteX13" fmla="*/ 7720716 w 7744570"/>
                <a:gd name="connsiteY13" fmla="*/ 1685677 h 1693628"/>
                <a:gd name="connsiteX14" fmla="*/ 7744570 w 7744570"/>
                <a:gd name="connsiteY1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720716 w 7744570"/>
                <a:gd name="connsiteY12" fmla="*/ 1685677 h 1693628"/>
                <a:gd name="connsiteX13" fmla="*/ 7744570 w 7744570"/>
                <a:gd name="connsiteY13" fmla="*/ 1693628 h 1693628"/>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6758609 w 7720716"/>
                <a:gd name="connsiteY10" fmla="*/ 1463040 h 1685677"/>
                <a:gd name="connsiteX11" fmla="*/ 7291346 w 7720716"/>
                <a:gd name="connsiteY11" fmla="*/ 1550505 h 1685677"/>
                <a:gd name="connsiteX12" fmla="*/ 7720716 w 7720716"/>
                <a:gd name="connsiteY12"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6758609 w 7720716"/>
                <a:gd name="connsiteY10" fmla="*/ 1463040 h 1685677"/>
                <a:gd name="connsiteX11" fmla="*/ 7720716 w 7720716"/>
                <a:gd name="connsiteY11"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7720716 w 7720716"/>
                <a:gd name="connsiteY10"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7720716 w 7720716"/>
                <a:gd name="connsiteY10"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6011186 w 7720716"/>
                <a:gd name="connsiteY8" fmla="*/ 1439186 h 1685677"/>
                <a:gd name="connsiteX9" fmla="*/ 7720716 w 7720716"/>
                <a:gd name="connsiteY9"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6011186 w 7720716"/>
                <a:gd name="connsiteY7" fmla="*/ 1439186 h 1685677"/>
                <a:gd name="connsiteX8" fmla="*/ 7720716 w 7720716"/>
                <a:gd name="connsiteY8"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943847 w 7720716"/>
                <a:gd name="connsiteY5" fmla="*/ 1160891 h 1685677"/>
                <a:gd name="connsiteX6" fmla="*/ 6011186 w 7720716"/>
                <a:gd name="connsiteY6" fmla="*/ 1439186 h 1685677"/>
                <a:gd name="connsiteX7" fmla="*/ 7720716 w 7720716"/>
                <a:gd name="connsiteY7"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908313 w 7720716"/>
                <a:gd name="connsiteY4" fmla="*/ 1208599 h 1685677"/>
                <a:gd name="connsiteX5" fmla="*/ 3943847 w 7720716"/>
                <a:gd name="connsiteY5" fmla="*/ 1160891 h 1685677"/>
                <a:gd name="connsiteX6" fmla="*/ 6011186 w 7720716"/>
                <a:gd name="connsiteY6" fmla="*/ 1439186 h 1685677"/>
                <a:gd name="connsiteX7" fmla="*/ 7720716 w 7720716"/>
                <a:gd name="connsiteY7" fmla="*/ 1685677 h 1685677"/>
                <a:gd name="connsiteX0" fmla="*/ 0 w 7720716"/>
                <a:gd name="connsiteY0" fmla="*/ 0 h 2100511"/>
                <a:gd name="connsiteX1" fmla="*/ 469127 w 7720716"/>
                <a:gd name="connsiteY1" fmla="*/ 47708 h 2100511"/>
                <a:gd name="connsiteX2" fmla="*/ 914400 w 7720716"/>
                <a:gd name="connsiteY2" fmla="*/ 262393 h 2100511"/>
                <a:gd name="connsiteX3" fmla="*/ 1224501 w 7720716"/>
                <a:gd name="connsiteY3" fmla="*/ 445273 h 2100511"/>
                <a:gd name="connsiteX4" fmla="*/ 1908313 w 7720716"/>
                <a:gd name="connsiteY4" fmla="*/ 1208599 h 2100511"/>
                <a:gd name="connsiteX5" fmla="*/ 3729161 w 7720716"/>
                <a:gd name="connsiteY5" fmla="*/ 2099145 h 2100511"/>
                <a:gd name="connsiteX6" fmla="*/ 6011186 w 7720716"/>
                <a:gd name="connsiteY6" fmla="*/ 1439186 h 2100511"/>
                <a:gd name="connsiteX7" fmla="*/ 7720716 w 7720716"/>
                <a:gd name="connsiteY7" fmla="*/ 1685677 h 2100511"/>
                <a:gd name="connsiteX0" fmla="*/ 0 w 7720716"/>
                <a:gd name="connsiteY0" fmla="*/ 0 h 2560320"/>
                <a:gd name="connsiteX1" fmla="*/ 469127 w 7720716"/>
                <a:gd name="connsiteY1" fmla="*/ 47708 h 2560320"/>
                <a:gd name="connsiteX2" fmla="*/ 914400 w 7720716"/>
                <a:gd name="connsiteY2" fmla="*/ 262393 h 2560320"/>
                <a:gd name="connsiteX3" fmla="*/ 1224501 w 7720716"/>
                <a:gd name="connsiteY3" fmla="*/ 445273 h 2560320"/>
                <a:gd name="connsiteX4" fmla="*/ 1908313 w 7720716"/>
                <a:gd name="connsiteY4" fmla="*/ 1208599 h 2560320"/>
                <a:gd name="connsiteX5" fmla="*/ 3729161 w 7720716"/>
                <a:gd name="connsiteY5" fmla="*/ 2099145 h 2560320"/>
                <a:gd name="connsiteX6" fmla="*/ 5462546 w 7720716"/>
                <a:gd name="connsiteY6" fmla="*/ 2560320 h 2560320"/>
                <a:gd name="connsiteX7" fmla="*/ 7720716 w 7720716"/>
                <a:gd name="connsiteY7" fmla="*/ 1685677 h 2560320"/>
                <a:gd name="connsiteX0" fmla="*/ 0 w 7855888"/>
                <a:gd name="connsiteY0" fmla="*/ 0 h 2894275"/>
                <a:gd name="connsiteX1" fmla="*/ 469127 w 7855888"/>
                <a:gd name="connsiteY1" fmla="*/ 47708 h 2894275"/>
                <a:gd name="connsiteX2" fmla="*/ 914400 w 7855888"/>
                <a:gd name="connsiteY2" fmla="*/ 262393 h 2894275"/>
                <a:gd name="connsiteX3" fmla="*/ 1224501 w 7855888"/>
                <a:gd name="connsiteY3" fmla="*/ 445273 h 2894275"/>
                <a:gd name="connsiteX4" fmla="*/ 1908313 w 7855888"/>
                <a:gd name="connsiteY4" fmla="*/ 1208599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914400 w 7855888"/>
                <a:gd name="connsiteY2" fmla="*/ 262393 h 2894275"/>
                <a:gd name="connsiteX3" fmla="*/ 1224501 w 7855888"/>
                <a:gd name="connsiteY3" fmla="*/ 445273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914400 w 7855888"/>
                <a:gd name="connsiteY2" fmla="*/ 262393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715618 w 7855888"/>
                <a:gd name="connsiteY2" fmla="*/ 1319917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13468 w 7855888"/>
                <a:gd name="connsiteY1" fmla="*/ 1240403 h 2894275"/>
                <a:gd name="connsiteX2" fmla="*/ 715618 w 7855888"/>
                <a:gd name="connsiteY2" fmla="*/ 1319917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65760 w 7847937"/>
                <a:gd name="connsiteY1" fmla="*/ 79512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13467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81662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81662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75081 w 7720716"/>
                <a:gd name="connsiteY6" fmla="*/ 104957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75081 w 7720716"/>
                <a:gd name="connsiteY6" fmla="*/ 104957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5 w 7720716"/>
                <a:gd name="connsiteY6" fmla="*/ 1041620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30741 w 7720716"/>
                <a:gd name="connsiteY6" fmla="*/ 874643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14839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06887 w 7720716"/>
                <a:gd name="connsiteY6" fmla="*/ 1049571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0985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 name="connsiteX0" fmla="*/ 0 w 7720716"/>
                <a:gd name="connsiteY0" fmla="*/ 0 h 1399430"/>
                <a:gd name="connsiteX1" fmla="*/ 278295 w 7720716"/>
                <a:gd name="connsiteY1" fmla="*/ 127220 h 1399430"/>
                <a:gd name="connsiteX2" fmla="*/ 604300 w 7720716"/>
                <a:gd name="connsiteY2" fmla="*/ 286247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78295 w 7720716"/>
                <a:gd name="connsiteY1" fmla="*/ 127220 h 1399430"/>
                <a:gd name="connsiteX2" fmla="*/ 604300 w 7720716"/>
                <a:gd name="connsiteY2" fmla="*/ 286247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604300 w 7720716"/>
                <a:gd name="connsiteY2" fmla="*/ 286247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604300 w 7720716"/>
                <a:gd name="connsiteY2" fmla="*/ 286247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601940 w 7720716"/>
                <a:gd name="connsiteY5" fmla="*/ 1033670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601940 w 7720716"/>
                <a:gd name="connsiteY5" fmla="*/ 1033670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601940 w 7720716"/>
                <a:gd name="connsiteY5" fmla="*/ 1033670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601940 w 7720716"/>
                <a:gd name="connsiteY5" fmla="*/ 1033670 h 1399430"/>
                <a:gd name="connsiteX6" fmla="*/ 5383035 w 7720716"/>
                <a:gd name="connsiteY6" fmla="*/ 1200645 h 1399430"/>
                <a:gd name="connsiteX7" fmla="*/ 7720716 w 7720716"/>
                <a:gd name="connsiteY7" fmla="*/ 1399430 h 1399430"/>
                <a:gd name="connsiteX0" fmla="*/ 0 w 7712765"/>
                <a:gd name="connsiteY0" fmla="*/ 0 h 1542554"/>
                <a:gd name="connsiteX1" fmla="*/ 294197 w 7712765"/>
                <a:gd name="connsiteY1" fmla="*/ 166977 h 1542554"/>
                <a:gd name="connsiteX2" fmla="*/ 596349 w 7712765"/>
                <a:gd name="connsiteY2" fmla="*/ 230588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30588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30588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30588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30588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2765" h="1542554">
                  <a:moveTo>
                    <a:pt x="0" y="0"/>
                  </a:moveTo>
                  <a:cubicBezTo>
                    <a:pt x="201103" y="105354"/>
                    <a:pt x="169410" y="102821"/>
                    <a:pt x="294197" y="166977"/>
                  </a:cubicBezTo>
                  <a:cubicBezTo>
                    <a:pt x="446597" y="210709"/>
                    <a:pt x="412143" y="194807"/>
                    <a:pt x="596349" y="230588"/>
                  </a:cubicBezTo>
                  <a:cubicBezTo>
                    <a:pt x="788506" y="322028"/>
                    <a:pt x="686463" y="280947"/>
                    <a:pt x="890546" y="365760"/>
                  </a:cubicBezTo>
                  <a:cubicBezTo>
                    <a:pt x="1277510" y="426721"/>
                    <a:pt x="1158241" y="437322"/>
                    <a:pt x="1804946" y="548641"/>
                  </a:cubicBezTo>
                  <a:cubicBezTo>
                    <a:pt x="2753800" y="803083"/>
                    <a:pt x="2631881" y="784530"/>
                    <a:pt x="3601940" y="1033670"/>
                  </a:cubicBezTo>
                  <a:lnTo>
                    <a:pt x="5383035" y="1200645"/>
                  </a:lnTo>
                  <a:lnTo>
                    <a:pt x="7712765" y="1542554"/>
                  </a:lnTo>
                </a:path>
              </a:pathLst>
            </a:cu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Vrije vorm: vorm 74">
              <a:extLst>
                <a:ext uri="{FF2B5EF4-FFF2-40B4-BE49-F238E27FC236}">
                  <a16:creationId xmlns:a16="http://schemas.microsoft.com/office/drawing/2014/main" id="{EA5B9529-5041-4059-ADF6-2E1D75D870D5}"/>
                </a:ext>
              </a:extLst>
            </p:cNvPr>
            <p:cNvSpPr/>
            <p:nvPr/>
          </p:nvSpPr>
          <p:spPr>
            <a:xfrm>
              <a:off x="2398513" y="2961226"/>
              <a:ext cx="7720716" cy="1319917"/>
            </a:xfrm>
            <a:custGeom>
              <a:avLst/>
              <a:gdLst>
                <a:gd name="connsiteX0" fmla="*/ 0 w 7744570"/>
                <a:gd name="connsiteY0" fmla="*/ 0 h 1693628"/>
                <a:gd name="connsiteX1" fmla="*/ 365760 w 7744570"/>
                <a:gd name="connsiteY1" fmla="*/ 39757 h 1693628"/>
                <a:gd name="connsiteX2" fmla="*/ 469127 w 7744570"/>
                <a:gd name="connsiteY2" fmla="*/ 47708 h 1693628"/>
                <a:gd name="connsiteX3" fmla="*/ 524786 w 7744570"/>
                <a:gd name="connsiteY3" fmla="*/ 79513 h 1693628"/>
                <a:gd name="connsiteX4" fmla="*/ 715617 w 7744570"/>
                <a:gd name="connsiteY4" fmla="*/ 151075 h 1693628"/>
                <a:gd name="connsiteX5" fmla="*/ 914400 w 7744570"/>
                <a:gd name="connsiteY5" fmla="*/ 262393 h 1693628"/>
                <a:gd name="connsiteX6" fmla="*/ 1017767 w 7744570"/>
                <a:gd name="connsiteY6" fmla="*/ 310101 h 1693628"/>
                <a:gd name="connsiteX7" fmla="*/ 1089329 w 7744570"/>
                <a:gd name="connsiteY7" fmla="*/ 357809 h 1693628"/>
                <a:gd name="connsiteX8" fmla="*/ 1121134 w 7744570"/>
                <a:gd name="connsiteY8" fmla="*/ 373712 h 1693628"/>
                <a:gd name="connsiteX9" fmla="*/ 1152939 w 7744570"/>
                <a:gd name="connsiteY9" fmla="*/ 405517 h 1693628"/>
                <a:gd name="connsiteX10" fmla="*/ 1224501 w 7744570"/>
                <a:gd name="connsiteY10" fmla="*/ 445273 h 1693628"/>
                <a:gd name="connsiteX11" fmla="*/ 1311965 w 7744570"/>
                <a:gd name="connsiteY11" fmla="*/ 516835 h 1693628"/>
                <a:gd name="connsiteX12" fmla="*/ 1335819 w 7744570"/>
                <a:gd name="connsiteY12" fmla="*/ 532738 h 1693628"/>
                <a:gd name="connsiteX13" fmla="*/ 1463040 w 7744570"/>
                <a:gd name="connsiteY13" fmla="*/ 556592 h 1693628"/>
                <a:gd name="connsiteX14" fmla="*/ 1637969 w 7744570"/>
                <a:gd name="connsiteY14" fmla="*/ 612251 h 1693628"/>
                <a:gd name="connsiteX15" fmla="*/ 1828800 w 7744570"/>
                <a:gd name="connsiteY15" fmla="*/ 699715 h 1693628"/>
                <a:gd name="connsiteX16" fmla="*/ 1860605 w 7744570"/>
                <a:gd name="connsiteY16" fmla="*/ 731520 h 1693628"/>
                <a:gd name="connsiteX17" fmla="*/ 2075290 w 7744570"/>
                <a:gd name="connsiteY17" fmla="*/ 763326 h 1693628"/>
                <a:gd name="connsiteX18" fmla="*/ 3339548 w 7744570"/>
                <a:gd name="connsiteY18" fmla="*/ 779228 h 1693628"/>
                <a:gd name="connsiteX19" fmla="*/ 3411109 w 7744570"/>
                <a:gd name="connsiteY19" fmla="*/ 795131 h 1693628"/>
                <a:gd name="connsiteX20" fmla="*/ 3530379 w 7744570"/>
                <a:gd name="connsiteY20" fmla="*/ 842839 h 1693628"/>
                <a:gd name="connsiteX21" fmla="*/ 3697356 w 7744570"/>
                <a:gd name="connsiteY21" fmla="*/ 890546 h 1693628"/>
                <a:gd name="connsiteX22" fmla="*/ 3943847 w 7744570"/>
                <a:gd name="connsiteY22" fmla="*/ 1160891 h 1693628"/>
                <a:gd name="connsiteX23" fmla="*/ 4126727 w 7744570"/>
                <a:gd name="connsiteY23" fmla="*/ 1224501 h 1693628"/>
                <a:gd name="connsiteX24" fmla="*/ 4659464 w 7744570"/>
                <a:gd name="connsiteY24" fmla="*/ 1304014 h 1693628"/>
                <a:gd name="connsiteX25" fmla="*/ 5104737 w 7744570"/>
                <a:gd name="connsiteY25" fmla="*/ 1399430 h 1693628"/>
                <a:gd name="connsiteX26" fmla="*/ 5231958 w 7744570"/>
                <a:gd name="connsiteY26" fmla="*/ 1431235 h 1693628"/>
                <a:gd name="connsiteX27" fmla="*/ 5327374 w 7744570"/>
                <a:gd name="connsiteY27" fmla="*/ 1470992 h 1693628"/>
                <a:gd name="connsiteX28" fmla="*/ 5375082 w 7744570"/>
                <a:gd name="connsiteY28" fmla="*/ 1486894 h 1693628"/>
                <a:gd name="connsiteX29" fmla="*/ 5581816 w 7744570"/>
                <a:gd name="connsiteY29" fmla="*/ 1494846 h 1693628"/>
                <a:gd name="connsiteX30" fmla="*/ 5812403 w 7744570"/>
                <a:gd name="connsiteY30" fmla="*/ 1463040 h 1693628"/>
                <a:gd name="connsiteX31" fmla="*/ 6011186 w 7744570"/>
                <a:gd name="connsiteY31" fmla="*/ 1439186 h 1693628"/>
                <a:gd name="connsiteX32" fmla="*/ 6758609 w 7744570"/>
                <a:gd name="connsiteY32" fmla="*/ 1463040 h 1693628"/>
                <a:gd name="connsiteX33" fmla="*/ 6909683 w 7744570"/>
                <a:gd name="connsiteY33" fmla="*/ 1494846 h 1693628"/>
                <a:gd name="connsiteX34" fmla="*/ 7291346 w 7744570"/>
                <a:gd name="connsiteY34" fmla="*/ 1550505 h 1693628"/>
                <a:gd name="connsiteX35" fmla="*/ 7410616 w 7744570"/>
                <a:gd name="connsiteY35" fmla="*/ 1574359 h 1693628"/>
                <a:gd name="connsiteX36" fmla="*/ 7633252 w 7744570"/>
                <a:gd name="connsiteY36" fmla="*/ 1630018 h 1693628"/>
                <a:gd name="connsiteX37" fmla="*/ 7720716 w 7744570"/>
                <a:gd name="connsiteY37" fmla="*/ 1685677 h 1693628"/>
                <a:gd name="connsiteX38" fmla="*/ 7744570 w 7744570"/>
                <a:gd name="connsiteY38" fmla="*/ 1693628 h 1693628"/>
                <a:gd name="connsiteX0" fmla="*/ 0 w 7744570"/>
                <a:gd name="connsiteY0" fmla="*/ 0 h 1693628"/>
                <a:gd name="connsiteX1" fmla="*/ 365760 w 7744570"/>
                <a:gd name="connsiteY1" fmla="*/ 39757 h 1693628"/>
                <a:gd name="connsiteX2" fmla="*/ 469127 w 7744570"/>
                <a:gd name="connsiteY2" fmla="*/ 47708 h 1693628"/>
                <a:gd name="connsiteX3" fmla="*/ 524786 w 7744570"/>
                <a:gd name="connsiteY3" fmla="*/ 79513 h 1693628"/>
                <a:gd name="connsiteX4" fmla="*/ 715617 w 7744570"/>
                <a:gd name="connsiteY4" fmla="*/ 151075 h 1693628"/>
                <a:gd name="connsiteX5" fmla="*/ 914400 w 7744570"/>
                <a:gd name="connsiteY5" fmla="*/ 262393 h 1693628"/>
                <a:gd name="connsiteX6" fmla="*/ 1017767 w 7744570"/>
                <a:gd name="connsiteY6" fmla="*/ 310101 h 1693628"/>
                <a:gd name="connsiteX7" fmla="*/ 1089329 w 7744570"/>
                <a:gd name="connsiteY7" fmla="*/ 357809 h 1693628"/>
                <a:gd name="connsiteX8" fmla="*/ 1121134 w 7744570"/>
                <a:gd name="connsiteY8" fmla="*/ 373712 h 1693628"/>
                <a:gd name="connsiteX9" fmla="*/ 1152939 w 7744570"/>
                <a:gd name="connsiteY9" fmla="*/ 405517 h 1693628"/>
                <a:gd name="connsiteX10" fmla="*/ 1224501 w 7744570"/>
                <a:gd name="connsiteY10" fmla="*/ 445273 h 1693628"/>
                <a:gd name="connsiteX11" fmla="*/ 1311965 w 7744570"/>
                <a:gd name="connsiteY11" fmla="*/ 516835 h 1693628"/>
                <a:gd name="connsiteX12" fmla="*/ 1335819 w 7744570"/>
                <a:gd name="connsiteY12" fmla="*/ 532738 h 1693628"/>
                <a:gd name="connsiteX13" fmla="*/ 1463040 w 7744570"/>
                <a:gd name="connsiteY13" fmla="*/ 556592 h 1693628"/>
                <a:gd name="connsiteX14" fmla="*/ 1637969 w 7744570"/>
                <a:gd name="connsiteY14" fmla="*/ 612251 h 1693628"/>
                <a:gd name="connsiteX15" fmla="*/ 1828800 w 7744570"/>
                <a:gd name="connsiteY15" fmla="*/ 699715 h 1693628"/>
                <a:gd name="connsiteX16" fmla="*/ 2075290 w 7744570"/>
                <a:gd name="connsiteY16" fmla="*/ 763326 h 1693628"/>
                <a:gd name="connsiteX17" fmla="*/ 3339548 w 7744570"/>
                <a:gd name="connsiteY17" fmla="*/ 779228 h 1693628"/>
                <a:gd name="connsiteX18" fmla="*/ 3411109 w 7744570"/>
                <a:gd name="connsiteY18" fmla="*/ 795131 h 1693628"/>
                <a:gd name="connsiteX19" fmla="*/ 3530379 w 7744570"/>
                <a:gd name="connsiteY19" fmla="*/ 842839 h 1693628"/>
                <a:gd name="connsiteX20" fmla="*/ 3697356 w 7744570"/>
                <a:gd name="connsiteY20" fmla="*/ 890546 h 1693628"/>
                <a:gd name="connsiteX21" fmla="*/ 3943847 w 7744570"/>
                <a:gd name="connsiteY21" fmla="*/ 1160891 h 1693628"/>
                <a:gd name="connsiteX22" fmla="*/ 4126727 w 7744570"/>
                <a:gd name="connsiteY22" fmla="*/ 1224501 h 1693628"/>
                <a:gd name="connsiteX23" fmla="*/ 4659464 w 7744570"/>
                <a:gd name="connsiteY23" fmla="*/ 1304014 h 1693628"/>
                <a:gd name="connsiteX24" fmla="*/ 5104737 w 7744570"/>
                <a:gd name="connsiteY24" fmla="*/ 1399430 h 1693628"/>
                <a:gd name="connsiteX25" fmla="*/ 5231958 w 7744570"/>
                <a:gd name="connsiteY25" fmla="*/ 1431235 h 1693628"/>
                <a:gd name="connsiteX26" fmla="*/ 5327374 w 7744570"/>
                <a:gd name="connsiteY26" fmla="*/ 1470992 h 1693628"/>
                <a:gd name="connsiteX27" fmla="*/ 5375082 w 7744570"/>
                <a:gd name="connsiteY27" fmla="*/ 1486894 h 1693628"/>
                <a:gd name="connsiteX28" fmla="*/ 5581816 w 7744570"/>
                <a:gd name="connsiteY28" fmla="*/ 1494846 h 1693628"/>
                <a:gd name="connsiteX29" fmla="*/ 5812403 w 7744570"/>
                <a:gd name="connsiteY29" fmla="*/ 1463040 h 1693628"/>
                <a:gd name="connsiteX30" fmla="*/ 6011186 w 7744570"/>
                <a:gd name="connsiteY30" fmla="*/ 1439186 h 1693628"/>
                <a:gd name="connsiteX31" fmla="*/ 6758609 w 7744570"/>
                <a:gd name="connsiteY31" fmla="*/ 1463040 h 1693628"/>
                <a:gd name="connsiteX32" fmla="*/ 6909683 w 7744570"/>
                <a:gd name="connsiteY32" fmla="*/ 1494846 h 1693628"/>
                <a:gd name="connsiteX33" fmla="*/ 7291346 w 7744570"/>
                <a:gd name="connsiteY33" fmla="*/ 1550505 h 1693628"/>
                <a:gd name="connsiteX34" fmla="*/ 7410616 w 7744570"/>
                <a:gd name="connsiteY34" fmla="*/ 1574359 h 1693628"/>
                <a:gd name="connsiteX35" fmla="*/ 7633252 w 7744570"/>
                <a:gd name="connsiteY35" fmla="*/ 1630018 h 1693628"/>
                <a:gd name="connsiteX36" fmla="*/ 7720716 w 7744570"/>
                <a:gd name="connsiteY36" fmla="*/ 1685677 h 1693628"/>
                <a:gd name="connsiteX37" fmla="*/ 7744570 w 7744570"/>
                <a:gd name="connsiteY37" fmla="*/ 1693628 h 1693628"/>
                <a:gd name="connsiteX0" fmla="*/ 0 w 7744570"/>
                <a:gd name="connsiteY0" fmla="*/ 0 h 1693628"/>
                <a:gd name="connsiteX1" fmla="*/ 469127 w 7744570"/>
                <a:gd name="connsiteY1" fmla="*/ 47708 h 1693628"/>
                <a:gd name="connsiteX2" fmla="*/ 524786 w 7744570"/>
                <a:gd name="connsiteY2" fmla="*/ 79513 h 1693628"/>
                <a:gd name="connsiteX3" fmla="*/ 715617 w 7744570"/>
                <a:gd name="connsiteY3" fmla="*/ 151075 h 1693628"/>
                <a:gd name="connsiteX4" fmla="*/ 914400 w 7744570"/>
                <a:gd name="connsiteY4" fmla="*/ 262393 h 1693628"/>
                <a:gd name="connsiteX5" fmla="*/ 1017767 w 7744570"/>
                <a:gd name="connsiteY5" fmla="*/ 310101 h 1693628"/>
                <a:gd name="connsiteX6" fmla="*/ 1089329 w 7744570"/>
                <a:gd name="connsiteY6" fmla="*/ 357809 h 1693628"/>
                <a:gd name="connsiteX7" fmla="*/ 1121134 w 7744570"/>
                <a:gd name="connsiteY7" fmla="*/ 373712 h 1693628"/>
                <a:gd name="connsiteX8" fmla="*/ 1152939 w 7744570"/>
                <a:gd name="connsiteY8" fmla="*/ 405517 h 1693628"/>
                <a:gd name="connsiteX9" fmla="*/ 1224501 w 7744570"/>
                <a:gd name="connsiteY9" fmla="*/ 445273 h 1693628"/>
                <a:gd name="connsiteX10" fmla="*/ 1311965 w 7744570"/>
                <a:gd name="connsiteY10" fmla="*/ 516835 h 1693628"/>
                <a:gd name="connsiteX11" fmla="*/ 1335819 w 7744570"/>
                <a:gd name="connsiteY11" fmla="*/ 532738 h 1693628"/>
                <a:gd name="connsiteX12" fmla="*/ 1463040 w 7744570"/>
                <a:gd name="connsiteY12" fmla="*/ 556592 h 1693628"/>
                <a:gd name="connsiteX13" fmla="*/ 1637969 w 7744570"/>
                <a:gd name="connsiteY13" fmla="*/ 612251 h 1693628"/>
                <a:gd name="connsiteX14" fmla="*/ 1828800 w 7744570"/>
                <a:gd name="connsiteY14" fmla="*/ 699715 h 1693628"/>
                <a:gd name="connsiteX15" fmla="*/ 2075290 w 7744570"/>
                <a:gd name="connsiteY15" fmla="*/ 763326 h 1693628"/>
                <a:gd name="connsiteX16" fmla="*/ 3339548 w 7744570"/>
                <a:gd name="connsiteY16" fmla="*/ 779228 h 1693628"/>
                <a:gd name="connsiteX17" fmla="*/ 3411109 w 7744570"/>
                <a:gd name="connsiteY17" fmla="*/ 795131 h 1693628"/>
                <a:gd name="connsiteX18" fmla="*/ 3530379 w 7744570"/>
                <a:gd name="connsiteY18" fmla="*/ 842839 h 1693628"/>
                <a:gd name="connsiteX19" fmla="*/ 3697356 w 7744570"/>
                <a:gd name="connsiteY19" fmla="*/ 890546 h 1693628"/>
                <a:gd name="connsiteX20" fmla="*/ 3943847 w 7744570"/>
                <a:gd name="connsiteY20" fmla="*/ 1160891 h 1693628"/>
                <a:gd name="connsiteX21" fmla="*/ 4126727 w 7744570"/>
                <a:gd name="connsiteY21" fmla="*/ 1224501 h 1693628"/>
                <a:gd name="connsiteX22" fmla="*/ 4659464 w 7744570"/>
                <a:gd name="connsiteY22" fmla="*/ 1304014 h 1693628"/>
                <a:gd name="connsiteX23" fmla="*/ 5104737 w 7744570"/>
                <a:gd name="connsiteY23" fmla="*/ 1399430 h 1693628"/>
                <a:gd name="connsiteX24" fmla="*/ 5231958 w 7744570"/>
                <a:gd name="connsiteY24" fmla="*/ 1431235 h 1693628"/>
                <a:gd name="connsiteX25" fmla="*/ 5327374 w 7744570"/>
                <a:gd name="connsiteY25" fmla="*/ 1470992 h 1693628"/>
                <a:gd name="connsiteX26" fmla="*/ 5375082 w 7744570"/>
                <a:gd name="connsiteY26" fmla="*/ 1486894 h 1693628"/>
                <a:gd name="connsiteX27" fmla="*/ 5581816 w 7744570"/>
                <a:gd name="connsiteY27" fmla="*/ 1494846 h 1693628"/>
                <a:gd name="connsiteX28" fmla="*/ 5812403 w 7744570"/>
                <a:gd name="connsiteY28" fmla="*/ 1463040 h 1693628"/>
                <a:gd name="connsiteX29" fmla="*/ 6011186 w 7744570"/>
                <a:gd name="connsiteY29" fmla="*/ 1439186 h 1693628"/>
                <a:gd name="connsiteX30" fmla="*/ 6758609 w 7744570"/>
                <a:gd name="connsiteY30" fmla="*/ 1463040 h 1693628"/>
                <a:gd name="connsiteX31" fmla="*/ 6909683 w 7744570"/>
                <a:gd name="connsiteY31" fmla="*/ 1494846 h 1693628"/>
                <a:gd name="connsiteX32" fmla="*/ 7291346 w 7744570"/>
                <a:gd name="connsiteY32" fmla="*/ 1550505 h 1693628"/>
                <a:gd name="connsiteX33" fmla="*/ 7410616 w 7744570"/>
                <a:gd name="connsiteY33" fmla="*/ 1574359 h 1693628"/>
                <a:gd name="connsiteX34" fmla="*/ 7633252 w 7744570"/>
                <a:gd name="connsiteY34" fmla="*/ 1630018 h 1693628"/>
                <a:gd name="connsiteX35" fmla="*/ 7720716 w 7744570"/>
                <a:gd name="connsiteY35" fmla="*/ 1685677 h 1693628"/>
                <a:gd name="connsiteX36" fmla="*/ 7744570 w 7744570"/>
                <a:gd name="connsiteY36" fmla="*/ 1693628 h 1693628"/>
                <a:gd name="connsiteX0" fmla="*/ 0 w 7744570"/>
                <a:gd name="connsiteY0" fmla="*/ 0 h 1693628"/>
                <a:gd name="connsiteX1" fmla="*/ 469127 w 7744570"/>
                <a:gd name="connsiteY1" fmla="*/ 47708 h 1693628"/>
                <a:gd name="connsiteX2" fmla="*/ 715617 w 7744570"/>
                <a:gd name="connsiteY2" fmla="*/ 151075 h 1693628"/>
                <a:gd name="connsiteX3" fmla="*/ 914400 w 7744570"/>
                <a:gd name="connsiteY3" fmla="*/ 262393 h 1693628"/>
                <a:gd name="connsiteX4" fmla="*/ 1017767 w 7744570"/>
                <a:gd name="connsiteY4" fmla="*/ 310101 h 1693628"/>
                <a:gd name="connsiteX5" fmla="*/ 1089329 w 7744570"/>
                <a:gd name="connsiteY5" fmla="*/ 357809 h 1693628"/>
                <a:gd name="connsiteX6" fmla="*/ 1121134 w 7744570"/>
                <a:gd name="connsiteY6" fmla="*/ 373712 h 1693628"/>
                <a:gd name="connsiteX7" fmla="*/ 1152939 w 7744570"/>
                <a:gd name="connsiteY7" fmla="*/ 405517 h 1693628"/>
                <a:gd name="connsiteX8" fmla="*/ 1224501 w 7744570"/>
                <a:gd name="connsiteY8" fmla="*/ 445273 h 1693628"/>
                <a:gd name="connsiteX9" fmla="*/ 1311965 w 7744570"/>
                <a:gd name="connsiteY9" fmla="*/ 516835 h 1693628"/>
                <a:gd name="connsiteX10" fmla="*/ 1335819 w 7744570"/>
                <a:gd name="connsiteY10" fmla="*/ 532738 h 1693628"/>
                <a:gd name="connsiteX11" fmla="*/ 1463040 w 7744570"/>
                <a:gd name="connsiteY11" fmla="*/ 556592 h 1693628"/>
                <a:gd name="connsiteX12" fmla="*/ 1637969 w 7744570"/>
                <a:gd name="connsiteY12" fmla="*/ 612251 h 1693628"/>
                <a:gd name="connsiteX13" fmla="*/ 1828800 w 7744570"/>
                <a:gd name="connsiteY13" fmla="*/ 699715 h 1693628"/>
                <a:gd name="connsiteX14" fmla="*/ 2075290 w 7744570"/>
                <a:gd name="connsiteY14" fmla="*/ 763326 h 1693628"/>
                <a:gd name="connsiteX15" fmla="*/ 3339548 w 7744570"/>
                <a:gd name="connsiteY15" fmla="*/ 779228 h 1693628"/>
                <a:gd name="connsiteX16" fmla="*/ 3411109 w 7744570"/>
                <a:gd name="connsiteY16" fmla="*/ 795131 h 1693628"/>
                <a:gd name="connsiteX17" fmla="*/ 3530379 w 7744570"/>
                <a:gd name="connsiteY17" fmla="*/ 842839 h 1693628"/>
                <a:gd name="connsiteX18" fmla="*/ 3697356 w 7744570"/>
                <a:gd name="connsiteY18" fmla="*/ 890546 h 1693628"/>
                <a:gd name="connsiteX19" fmla="*/ 3943847 w 7744570"/>
                <a:gd name="connsiteY19" fmla="*/ 1160891 h 1693628"/>
                <a:gd name="connsiteX20" fmla="*/ 4126727 w 7744570"/>
                <a:gd name="connsiteY20" fmla="*/ 1224501 h 1693628"/>
                <a:gd name="connsiteX21" fmla="*/ 4659464 w 7744570"/>
                <a:gd name="connsiteY21" fmla="*/ 1304014 h 1693628"/>
                <a:gd name="connsiteX22" fmla="*/ 5104737 w 7744570"/>
                <a:gd name="connsiteY22" fmla="*/ 1399430 h 1693628"/>
                <a:gd name="connsiteX23" fmla="*/ 5231958 w 7744570"/>
                <a:gd name="connsiteY23" fmla="*/ 1431235 h 1693628"/>
                <a:gd name="connsiteX24" fmla="*/ 5327374 w 7744570"/>
                <a:gd name="connsiteY24" fmla="*/ 1470992 h 1693628"/>
                <a:gd name="connsiteX25" fmla="*/ 5375082 w 7744570"/>
                <a:gd name="connsiteY25" fmla="*/ 1486894 h 1693628"/>
                <a:gd name="connsiteX26" fmla="*/ 5581816 w 7744570"/>
                <a:gd name="connsiteY26" fmla="*/ 1494846 h 1693628"/>
                <a:gd name="connsiteX27" fmla="*/ 5812403 w 7744570"/>
                <a:gd name="connsiteY27" fmla="*/ 1463040 h 1693628"/>
                <a:gd name="connsiteX28" fmla="*/ 6011186 w 7744570"/>
                <a:gd name="connsiteY28" fmla="*/ 1439186 h 1693628"/>
                <a:gd name="connsiteX29" fmla="*/ 6758609 w 7744570"/>
                <a:gd name="connsiteY29" fmla="*/ 1463040 h 1693628"/>
                <a:gd name="connsiteX30" fmla="*/ 6909683 w 7744570"/>
                <a:gd name="connsiteY30" fmla="*/ 1494846 h 1693628"/>
                <a:gd name="connsiteX31" fmla="*/ 7291346 w 7744570"/>
                <a:gd name="connsiteY31" fmla="*/ 1550505 h 1693628"/>
                <a:gd name="connsiteX32" fmla="*/ 7410616 w 7744570"/>
                <a:gd name="connsiteY32" fmla="*/ 1574359 h 1693628"/>
                <a:gd name="connsiteX33" fmla="*/ 7633252 w 7744570"/>
                <a:gd name="connsiteY33" fmla="*/ 1630018 h 1693628"/>
                <a:gd name="connsiteX34" fmla="*/ 7720716 w 7744570"/>
                <a:gd name="connsiteY34" fmla="*/ 1685677 h 1693628"/>
                <a:gd name="connsiteX35" fmla="*/ 7744570 w 7744570"/>
                <a:gd name="connsiteY3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17767 w 7744570"/>
                <a:gd name="connsiteY3" fmla="*/ 310101 h 1693628"/>
                <a:gd name="connsiteX4" fmla="*/ 1089329 w 7744570"/>
                <a:gd name="connsiteY4" fmla="*/ 357809 h 1693628"/>
                <a:gd name="connsiteX5" fmla="*/ 1121134 w 7744570"/>
                <a:gd name="connsiteY5" fmla="*/ 373712 h 1693628"/>
                <a:gd name="connsiteX6" fmla="*/ 1152939 w 7744570"/>
                <a:gd name="connsiteY6" fmla="*/ 405517 h 1693628"/>
                <a:gd name="connsiteX7" fmla="*/ 1224501 w 7744570"/>
                <a:gd name="connsiteY7" fmla="*/ 445273 h 1693628"/>
                <a:gd name="connsiteX8" fmla="*/ 1311965 w 7744570"/>
                <a:gd name="connsiteY8" fmla="*/ 516835 h 1693628"/>
                <a:gd name="connsiteX9" fmla="*/ 1335819 w 7744570"/>
                <a:gd name="connsiteY9" fmla="*/ 532738 h 1693628"/>
                <a:gd name="connsiteX10" fmla="*/ 1463040 w 7744570"/>
                <a:gd name="connsiteY10" fmla="*/ 556592 h 1693628"/>
                <a:gd name="connsiteX11" fmla="*/ 1637969 w 7744570"/>
                <a:gd name="connsiteY11" fmla="*/ 612251 h 1693628"/>
                <a:gd name="connsiteX12" fmla="*/ 1828800 w 7744570"/>
                <a:gd name="connsiteY12" fmla="*/ 699715 h 1693628"/>
                <a:gd name="connsiteX13" fmla="*/ 2075290 w 7744570"/>
                <a:gd name="connsiteY13" fmla="*/ 763326 h 1693628"/>
                <a:gd name="connsiteX14" fmla="*/ 3339548 w 7744570"/>
                <a:gd name="connsiteY14" fmla="*/ 779228 h 1693628"/>
                <a:gd name="connsiteX15" fmla="*/ 3411109 w 7744570"/>
                <a:gd name="connsiteY15" fmla="*/ 795131 h 1693628"/>
                <a:gd name="connsiteX16" fmla="*/ 3530379 w 7744570"/>
                <a:gd name="connsiteY16" fmla="*/ 842839 h 1693628"/>
                <a:gd name="connsiteX17" fmla="*/ 3697356 w 7744570"/>
                <a:gd name="connsiteY17" fmla="*/ 890546 h 1693628"/>
                <a:gd name="connsiteX18" fmla="*/ 3943847 w 7744570"/>
                <a:gd name="connsiteY18" fmla="*/ 1160891 h 1693628"/>
                <a:gd name="connsiteX19" fmla="*/ 4126727 w 7744570"/>
                <a:gd name="connsiteY19" fmla="*/ 1224501 h 1693628"/>
                <a:gd name="connsiteX20" fmla="*/ 4659464 w 7744570"/>
                <a:gd name="connsiteY20" fmla="*/ 1304014 h 1693628"/>
                <a:gd name="connsiteX21" fmla="*/ 5104737 w 7744570"/>
                <a:gd name="connsiteY21" fmla="*/ 1399430 h 1693628"/>
                <a:gd name="connsiteX22" fmla="*/ 5231958 w 7744570"/>
                <a:gd name="connsiteY22" fmla="*/ 1431235 h 1693628"/>
                <a:gd name="connsiteX23" fmla="*/ 5327374 w 7744570"/>
                <a:gd name="connsiteY23" fmla="*/ 1470992 h 1693628"/>
                <a:gd name="connsiteX24" fmla="*/ 5375082 w 7744570"/>
                <a:gd name="connsiteY24" fmla="*/ 1486894 h 1693628"/>
                <a:gd name="connsiteX25" fmla="*/ 5581816 w 7744570"/>
                <a:gd name="connsiteY25" fmla="*/ 1494846 h 1693628"/>
                <a:gd name="connsiteX26" fmla="*/ 5812403 w 7744570"/>
                <a:gd name="connsiteY26" fmla="*/ 1463040 h 1693628"/>
                <a:gd name="connsiteX27" fmla="*/ 6011186 w 7744570"/>
                <a:gd name="connsiteY27" fmla="*/ 1439186 h 1693628"/>
                <a:gd name="connsiteX28" fmla="*/ 6758609 w 7744570"/>
                <a:gd name="connsiteY28" fmla="*/ 1463040 h 1693628"/>
                <a:gd name="connsiteX29" fmla="*/ 6909683 w 7744570"/>
                <a:gd name="connsiteY29" fmla="*/ 1494846 h 1693628"/>
                <a:gd name="connsiteX30" fmla="*/ 7291346 w 7744570"/>
                <a:gd name="connsiteY30" fmla="*/ 1550505 h 1693628"/>
                <a:gd name="connsiteX31" fmla="*/ 7410616 w 7744570"/>
                <a:gd name="connsiteY31" fmla="*/ 1574359 h 1693628"/>
                <a:gd name="connsiteX32" fmla="*/ 7633252 w 7744570"/>
                <a:gd name="connsiteY32" fmla="*/ 1630018 h 1693628"/>
                <a:gd name="connsiteX33" fmla="*/ 7720716 w 7744570"/>
                <a:gd name="connsiteY33" fmla="*/ 1685677 h 1693628"/>
                <a:gd name="connsiteX34" fmla="*/ 7744570 w 7744570"/>
                <a:gd name="connsiteY3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121134 w 7744570"/>
                <a:gd name="connsiteY4" fmla="*/ 373712 h 1693628"/>
                <a:gd name="connsiteX5" fmla="*/ 1152939 w 7744570"/>
                <a:gd name="connsiteY5" fmla="*/ 405517 h 1693628"/>
                <a:gd name="connsiteX6" fmla="*/ 1224501 w 7744570"/>
                <a:gd name="connsiteY6" fmla="*/ 445273 h 1693628"/>
                <a:gd name="connsiteX7" fmla="*/ 1311965 w 7744570"/>
                <a:gd name="connsiteY7" fmla="*/ 516835 h 1693628"/>
                <a:gd name="connsiteX8" fmla="*/ 1335819 w 7744570"/>
                <a:gd name="connsiteY8" fmla="*/ 532738 h 1693628"/>
                <a:gd name="connsiteX9" fmla="*/ 1463040 w 7744570"/>
                <a:gd name="connsiteY9" fmla="*/ 556592 h 1693628"/>
                <a:gd name="connsiteX10" fmla="*/ 1637969 w 7744570"/>
                <a:gd name="connsiteY10" fmla="*/ 612251 h 1693628"/>
                <a:gd name="connsiteX11" fmla="*/ 1828800 w 7744570"/>
                <a:gd name="connsiteY11" fmla="*/ 699715 h 1693628"/>
                <a:gd name="connsiteX12" fmla="*/ 2075290 w 7744570"/>
                <a:gd name="connsiteY12" fmla="*/ 763326 h 1693628"/>
                <a:gd name="connsiteX13" fmla="*/ 3339548 w 7744570"/>
                <a:gd name="connsiteY13" fmla="*/ 779228 h 1693628"/>
                <a:gd name="connsiteX14" fmla="*/ 3411109 w 7744570"/>
                <a:gd name="connsiteY14" fmla="*/ 795131 h 1693628"/>
                <a:gd name="connsiteX15" fmla="*/ 3530379 w 7744570"/>
                <a:gd name="connsiteY15" fmla="*/ 842839 h 1693628"/>
                <a:gd name="connsiteX16" fmla="*/ 3697356 w 7744570"/>
                <a:gd name="connsiteY16" fmla="*/ 890546 h 1693628"/>
                <a:gd name="connsiteX17" fmla="*/ 3943847 w 7744570"/>
                <a:gd name="connsiteY17" fmla="*/ 1160891 h 1693628"/>
                <a:gd name="connsiteX18" fmla="*/ 4126727 w 7744570"/>
                <a:gd name="connsiteY18" fmla="*/ 1224501 h 1693628"/>
                <a:gd name="connsiteX19" fmla="*/ 4659464 w 7744570"/>
                <a:gd name="connsiteY19" fmla="*/ 1304014 h 1693628"/>
                <a:gd name="connsiteX20" fmla="*/ 5104737 w 7744570"/>
                <a:gd name="connsiteY20" fmla="*/ 1399430 h 1693628"/>
                <a:gd name="connsiteX21" fmla="*/ 5231958 w 7744570"/>
                <a:gd name="connsiteY21" fmla="*/ 1431235 h 1693628"/>
                <a:gd name="connsiteX22" fmla="*/ 5327374 w 7744570"/>
                <a:gd name="connsiteY22" fmla="*/ 1470992 h 1693628"/>
                <a:gd name="connsiteX23" fmla="*/ 5375082 w 7744570"/>
                <a:gd name="connsiteY23" fmla="*/ 1486894 h 1693628"/>
                <a:gd name="connsiteX24" fmla="*/ 5581816 w 7744570"/>
                <a:gd name="connsiteY24" fmla="*/ 1494846 h 1693628"/>
                <a:gd name="connsiteX25" fmla="*/ 5812403 w 7744570"/>
                <a:gd name="connsiteY25" fmla="*/ 1463040 h 1693628"/>
                <a:gd name="connsiteX26" fmla="*/ 6011186 w 7744570"/>
                <a:gd name="connsiteY26" fmla="*/ 1439186 h 1693628"/>
                <a:gd name="connsiteX27" fmla="*/ 6758609 w 7744570"/>
                <a:gd name="connsiteY27" fmla="*/ 1463040 h 1693628"/>
                <a:gd name="connsiteX28" fmla="*/ 6909683 w 7744570"/>
                <a:gd name="connsiteY28" fmla="*/ 1494846 h 1693628"/>
                <a:gd name="connsiteX29" fmla="*/ 7291346 w 7744570"/>
                <a:gd name="connsiteY29" fmla="*/ 1550505 h 1693628"/>
                <a:gd name="connsiteX30" fmla="*/ 7410616 w 7744570"/>
                <a:gd name="connsiteY30" fmla="*/ 1574359 h 1693628"/>
                <a:gd name="connsiteX31" fmla="*/ 7633252 w 7744570"/>
                <a:gd name="connsiteY31" fmla="*/ 1630018 h 1693628"/>
                <a:gd name="connsiteX32" fmla="*/ 7720716 w 7744570"/>
                <a:gd name="connsiteY32" fmla="*/ 1685677 h 1693628"/>
                <a:gd name="connsiteX33" fmla="*/ 7744570 w 7744570"/>
                <a:gd name="connsiteY33"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121134 w 7744570"/>
                <a:gd name="connsiteY4" fmla="*/ 373712 h 1693628"/>
                <a:gd name="connsiteX5" fmla="*/ 1224501 w 7744570"/>
                <a:gd name="connsiteY5" fmla="*/ 445273 h 1693628"/>
                <a:gd name="connsiteX6" fmla="*/ 1311965 w 7744570"/>
                <a:gd name="connsiteY6" fmla="*/ 516835 h 1693628"/>
                <a:gd name="connsiteX7" fmla="*/ 1335819 w 7744570"/>
                <a:gd name="connsiteY7" fmla="*/ 532738 h 1693628"/>
                <a:gd name="connsiteX8" fmla="*/ 1463040 w 7744570"/>
                <a:gd name="connsiteY8" fmla="*/ 556592 h 1693628"/>
                <a:gd name="connsiteX9" fmla="*/ 1637969 w 7744570"/>
                <a:gd name="connsiteY9" fmla="*/ 612251 h 1693628"/>
                <a:gd name="connsiteX10" fmla="*/ 1828800 w 7744570"/>
                <a:gd name="connsiteY10" fmla="*/ 699715 h 1693628"/>
                <a:gd name="connsiteX11" fmla="*/ 2075290 w 7744570"/>
                <a:gd name="connsiteY11" fmla="*/ 763326 h 1693628"/>
                <a:gd name="connsiteX12" fmla="*/ 3339548 w 7744570"/>
                <a:gd name="connsiteY12" fmla="*/ 779228 h 1693628"/>
                <a:gd name="connsiteX13" fmla="*/ 3411109 w 7744570"/>
                <a:gd name="connsiteY13" fmla="*/ 795131 h 1693628"/>
                <a:gd name="connsiteX14" fmla="*/ 3530379 w 7744570"/>
                <a:gd name="connsiteY14" fmla="*/ 842839 h 1693628"/>
                <a:gd name="connsiteX15" fmla="*/ 3697356 w 7744570"/>
                <a:gd name="connsiteY15" fmla="*/ 890546 h 1693628"/>
                <a:gd name="connsiteX16" fmla="*/ 3943847 w 7744570"/>
                <a:gd name="connsiteY16" fmla="*/ 1160891 h 1693628"/>
                <a:gd name="connsiteX17" fmla="*/ 4126727 w 7744570"/>
                <a:gd name="connsiteY17" fmla="*/ 1224501 h 1693628"/>
                <a:gd name="connsiteX18" fmla="*/ 4659464 w 7744570"/>
                <a:gd name="connsiteY18" fmla="*/ 1304014 h 1693628"/>
                <a:gd name="connsiteX19" fmla="*/ 5104737 w 7744570"/>
                <a:gd name="connsiteY19" fmla="*/ 1399430 h 1693628"/>
                <a:gd name="connsiteX20" fmla="*/ 5231958 w 7744570"/>
                <a:gd name="connsiteY20" fmla="*/ 1431235 h 1693628"/>
                <a:gd name="connsiteX21" fmla="*/ 5327374 w 7744570"/>
                <a:gd name="connsiteY21" fmla="*/ 1470992 h 1693628"/>
                <a:gd name="connsiteX22" fmla="*/ 5375082 w 7744570"/>
                <a:gd name="connsiteY22" fmla="*/ 1486894 h 1693628"/>
                <a:gd name="connsiteX23" fmla="*/ 5581816 w 7744570"/>
                <a:gd name="connsiteY23" fmla="*/ 1494846 h 1693628"/>
                <a:gd name="connsiteX24" fmla="*/ 5812403 w 7744570"/>
                <a:gd name="connsiteY24" fmla="*/ 1463040 h 1693628"/>
                <a:gd name="connsiteX25" fmla="*/ 6011186 w 7744570"/>
                <a:gd name="connsiteY25" fmla="*/ 1439186 h 1693628"/>
                <a:gd name="connsiteX26" fmla="*/ 6758609 w 7744570"/>
                <a:gd name="connsiteY26" fmla="*/ 1463040 h 1693628"/>
                <a:gd name="connsiteX27" fmla="*/ 6909683 w 7744570"/>
                <a:gd name="connsiteY27" fmla="*/ 1494846 h 1693628"/>
                <a:gd name="connsiteX28" fmla="*/ 7291346 w 7744570"/>
                <a:gd name="connsiteY28" fmla="*/ 1550505 h 1693628"/>
                <a:gd name="connsiteX29" fmla="*/ 7410616 w 7744570"/>
                <a:gd name="connsiteY29" fmla="*/ 1574359 h 1693628"/>
                <a:gd name="connsiteX30" fmla="*/ 7633252 w 7744570"/>
                <a:gd name="connsiteY30" fmla="*/ 1630018 h 1693628"/>
                <a:gd name="connsiteX31" fmla="*/ 7720716 w 7744570"/>
                <a:gd name="connsiteY31" fmla="*/ 1685677 h 1693628"/>
                <a:gd name="connsiteX32" fmla="*/ 7744570 w 7744570"/>
                <a:gd name="connsiteY32"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224501 w 7744570"/>
                <a:gd name="connsiteY4" fmla="*/ 445273 h 1693628"/>
                <a:gd name="connsiteX5" fmla="*/ 1311965 w 7744570"/>
                <a:gd name="connsiteY5" fmla="*/ 516835 h 1693628"/>
                <a:gd name="connsiteX6" fmla="*/ 1335819 w 7744570"/>
                <a:gd name="connsiteY6" fmla="*/ 532738 h 1693628"/>
                <a:gd name="connsiteX7" fmla="*/ 1463040 w 7744570"/>
                <a:gd name="connsiteY7" fmla="*/ 556592 h 1693628"/>
                <a:gd name="connsiteX8" fmla="*/ 1637969 w 7744570"/>
                <a:gd name="connsiteY8" fmla="*/ 612251 h 1693628"/>
                <a:gd name="connsiteX9" fmla="*/ 1828800 w 7744570"/>
                <a:gd name="connsiteY9" fmla="*/ 699715 h 1693628"/>
                <a:gd name="connsiteX10" fmla="*/ 2075290 w 7744570"/>
                <a:gd name="connsiteY10" fmla="*/ 763326 h 1693628"/>
                <a:gd name="connsiteX11" fmla="*/ 3339548 w 7744570"/>
                <a:gd name="connsiteY11" fmla="*/ 779228 h 1693628"/>
                <a:gd name="connsiteX12" fmla="*/ 3411109 w 7744570"/>
                <a:gd name="connsiteY12" fmla="*/ 795131 h 1693628"/>
                <a:gd name="connsiteX13" fmla="*/ 3530379 w 7744570"/>
                <a:gd name="connsiteY13" fmla="*/ 842839 h 1693628"/>
                <a:gd name="connsiteX14" fmla="*/ 3697356 w 7744570"/>
                <a:gd name="connsiteY14" fmla="*/ 890546 h 1693628"/>
                <a:gd name="connsiteX15" fmla="*/ 3943847 w 7744570"/>
                <a:gd name="connsiteY15" fmla="*/ 1160891 h 1693628"/>
                <a:gd name="connsiteX16" fmla="*/ 4126727 w 7744570"/>
                <a:gd name="connsiteY16" fmla="*/ 1224501 h 1693628"/>
                <a:gd name="connsiteX17" fmla="*/ 4659464 w 7744570"/>
                <a:gd name="connsiteY17" fmla="*/ 1304014 h 1693628"/>
                <a:gd name="connsiteX18" fmla="*/ 5104737 w 7744570"/>
                <a:gd name="connsiteY18" fmla="*/ 1399430 h 1693628"/>
                <a:gd name="connsiteX19" fmla="*/ 5231958 w 7744570"/>
                <a:gd name="connsiteY19" fmla="*/ 1431235 h 1693628"/>
                <a:gd name="connsiteX20" fmla="*/ 5327374 w 7744570"/>
                <a:gd name="connsiteY20" fmla="*/ 1470992 h 1693628"/>
                <a:gd name="connsiteX21" fmla="*/ 5375082 w 7744570"/>
                <a:gd name="connsiteY21" fmla="*/ 1486894 h 1693628"/>
                <a:gd name="connsiteX22" fmla="*/ 5581816 w 7744570"/>
                <a:gd name="connsiteY22" fmla="*/ 1494846 h 1693628"/>
                <a:gd name="connsiteX23" fmla="*/ 5812403 w 7744570"/>
                <a:gd name="connsiteY23" fmla="*/ 1463040 h 1693628"/>
                <a:gd name="connsiteX24" fmla="*/ 6011186 w 7744570"/>
                <a:gd name="connsiteY24" fmla="*/ 1439186 h 1693628"/>
                <a:gd name="connsiteX25" fmla="*/ 6758609 w 7744570"/>
                <a:gd name="connsiteY25" fmla="*/ 1463040 h 1693628"/>
                <a:gd name="connsiteX26" fmla="*/ 6909683 w 7744570"/>
                <a:gd name="connsiteY26" fmla="*/ 1494846 h 1693628"/>
                <a:gd name="connsiteX27" fmla="*/ 7291346 w 7744570"/>
                <a:gd name="connsiteY27" fmla="*/ 1550505 h 1693628"/>
                <a:gd name="connsiteX28" fmla="*/ 7410616 w 7744570"/>
                <a:gd name="connsiteY28" fmla="*/ 1574359 h 1693628"/>
                <a:gd name="connsiteX29" fmla="*/ 7633252 w 7744570"/>
                <a:gd name="connsiteY29" fmla="*/ 1630018 h 1693628"/>
                <a:gd name="connsiteX30" fmla="*/ 7720716 w 7744570"/>
                <a:gd name="connsiteY30" fmla="*/ 1685677 h 1693628"/>
                <a:gd name="connsiteX31" fmla="*/ 7744570 w 7744570"/>
                <a:gd name="connsiteY31"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311965 w 7744570"/>
                <a:gd name="connsiteY4" fmla="*/ 516835 h 1693628"/>
                <a:gd name="connsiteX5" fmla="*/ 1335819 w 7744570"/>
                <a:gd name="connsiteY5" fmla="*/ 532738 h 1693628"/>
                <a:gd name="connsiteX6" fmla="*/ 1463040 w 7744570"/>
                <a:gd name="connsiteY6" fmla="*/ 556592 h 1693628"/>
                <a:gd name="connsiteX7" fmla="*/ 1637969 w 7744570"/>
                <a:gd name="connsiteY7" fmla="*/ 612251 h 1693628"/>
                <a:gd name="connsiteX8" fmla="*/ 1828800 w 7744570"/>
                <a:gd name="connsiteY8" fmla="*/ 699715 h 1693628"/>
                <a:gd name="connsiteX9" fmla="*/ 2075290 w 7744570"/>
                <a:gd name="connsiteY9" fmla="*/ 763326 h 1693628"/>
                <a:gd name="connsiteX10" fmla="*/ 3339548 w 7744570"/>
                <a:gd name="connsiteY10" fmla="*/ 779228 h 1693628"/>
                <a:gd name="connsiteX11" fmla="*/ 3411109 w 7744570"/>
                <a:gd name="connsiteY11" fmla="*/ 795131 h 1693628"/>
                <a:gd name="connsiteX12" fmla="*/ 3530379 w 7744570"/>
                <a:gd name="connsiteY12" fmla="*/ 842839 h 1693628"/>
                <a:gd name="connsiteX13" fmla="*/ 3697356 w 7744570"/>
                <a:gd name="connsiteY13" fmla="*/ 890546 h 1693628"/>
                <a:gd name="connsiteX14" fmla="*/ 3943847 w 7744570"/>
                <a:gd name="connsiteY14" fmla="*/ 1160891 h 1693628"/>
                <a:gd name="connsiteX15" fmla="*/ 4126727 w 7744570"/>
                <a:gd name="connsiteY15" fmla="*/ 1224501 h 1693628"/>
                <a:gd name="connsiteX16" fmla="*/ 4659464 w 7744570"/>
                <a:gd name="connsiteY16" fmla="*/ 1304014 h 1693628"/>
                <a:gd name="connsiteX17" fmla="*/ 5104737 w 7744570"/>
                <a:gd name="connsiteY17" fmla="*/ 1399430 h 1693628"/>
                <a:gd name="connsiteX18" fmla="*/ 5231958 w 7744570"/>
                <a:gd name="connsiteY18" fmla="*/ 1431235 h 1693628"/>
                <a:gd name="connsiteX19" fmla="*/ 5327374 w 7744570"/>
                <a:gd name="connsiteY19" fmla="*/ 1470992 h 1693628"/>
                <a:gd name="connsiteX20" fmla="*/ 5375082 w 7744570"/>
                <a:gd name="connsiteY20" fmla="*/ 1486894 h 1693628"/>
                <a:gd name="connsiteX21" fmla="*/ 5581816 w 7744570"/>
                <a:gd name="connsiteY21" fmla="*/ 1494846 h 1693628"/>
                <a:gd name="connsiteX22" fmla="*/ 5812403 w 7744570"/>
                <a:gd name="connsiteY22" fmla="*/ 1463040 h 1693628"/>
                <a:gd name="connsiteX23" fmla="*/ 6011186 w 7744570"/>
                <a:gd name="connsiteY23" fmla="*/ 1439186 h 1693628"/>
                <a:gd name="connsiteX24" fmla="*/ 6758609 w 7744570"/>
                <a:gd name="connsiteY24" fmla="*/ 1463040 h 1693628"/>
                <a:gd name="connsiteX25" fmla="*/ 6909683 w 7744570"/>
                <a:gd name="connsiteY25" fmla="*/ 1494846 h 1693628"/>
                <a:gd name="connsiteX26" fmla="*/ 7291346 w 7744570"/>
                <a:gd name="connsiteY26" fmla="*/ 1550505 h 1693628"/>
                <a:gd name="connsiteX27" fmla="*/ 7410616 w 7744570"/>
                <a:gd name="connsiteY27" fmla="*/ 1574359 h 1693628"/>
                <a:gd name="connsiteX28" fmla="*/ 7633252 w 7744570"/>
                <a:gd name="connsiteY28" fmla="*/ 1630018 h 1693628"/>
                <a:gd name="connsiteX29" fmla="*/ 7720716 w 7744570"/>
                <a:gd name="connsiteY29" fmla="*/ 1685677 h 1693628"/>
                <a:gd name="connsiteX30" fmla="*/ 7744570 w 7744570"/>
                <a:gd name="connsiteY30"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311965 w 7744570"/>
                <a:gd name="connsiteY4" fmla="*/ 516835 h 1693628"/>
                <a:gd name="connsiteX5" fmla="*/ 1463040 w 7744570"/>
                <a:gd name="connsiteY5" fmla="*/ 556592 h 1693628"/>
                <a:gd name="connsiteX6" fmla="*/ 1637969 w 7744570"/>
                <a:gd name="connsiteY6" fmla="*/ 612251 h 1693628"/>
                <a:gd name="connsiteX7" fmla="*/ 1828800 w 7744570"/>
                <a:gd name="connsiteY7" fmla="*/ 699715 h 1693628"/>
                <a:gd name="connsiteX8" fmla="*/ 2075290 w 7744570"/>
                <a:gd name="connsiteY8" fmla="*/ 763326 h 1693628"/>
                <a:gd name="connsiteX9" fmla="*/ 3339548 w 7744570"/>
                <a:gd name="connsiteY9" fmla="*/ 779228 h 1693628"/>
                <a:gd name="connsiteX10" fmla="*/ 3411109 w 7744570"/>
                <a:gd name="connsiteY10" fmla="*/ 795131 h 1693628"/>
                <a:gd name="connsiteX11" fmla="*/ 3530379 w 7744570"/>
                <a:gd name="connsiteY11" fmla="*/ 842839 h 1693628"/>
                <a:gd name="connsiteX12" fmla="*/ 3697356 w 7744570"/>
                <a:gd name="connsiteY12" fmla="*/ 890546 h 1693628"/>
                <a:gd name="connsiteX13" fmla="*/ 3943847 w 7744570"/>
                <a:gd name="connsiteY13" fmla="*/ 1160891 h 1693628"/>
                <a:gd name="connsiteX14" fmla="*/ 4126727 w 7744570"/>
                <a:gd name="connsiteY14" fmla="*/ 1224501 h 1693628"/>
                <a:gd name="connsiteX15" fmla="*/ 4659464 w 7744570"/>
                <a:gd name="connsiteY15" fmla="*/ 1304014 h 1693628"/>
                <a:gd name="connsiteX16" fmla="*/ 5104737 w 7744570"/>
                <a:gd name="connsiteY16" fmla="*/ 1399430 h 1693628"/>
                <a:gd name="connsiteX17" fmla="*/ 5231958 w 7744570"/>
                <a:gd name="connsiteY17" fmla="*/ 1431235 h 1693628"/>
                <a:gd name="connsiteX18" fmla="*/ 5327374 w 7744570"/>
                <a:gd name="connsiteY18" fmla="*/ 1470992 h 1693628"/>
                <a:gd name="connsiteX19" fmla="*/ 5375082 w 7744570"/>
                <a:gd name="connsiteY19" fmla="*/ 1486894 h 1693628"/>
                <a:gd name="connsiteX20" fmla="*/ 5581816 w 7744570"/>
                <a:gd name="connsiteY20" fmla="*/ 1494846 h 1693628"/>
                <a:gd name="connsiteX21" fmla="*/ 5812403 w 7744570"/>
                <a:gd name="connsiteY21" fmla="*/ 1463040 h 1693628"/>
                <a:gd name="connsiteX22" fmla="*/ 6011186 w 7744570"/>
                <a:gd name="connsiteY22" fmla="*/ 1439186 h 1693628"/>
                <a:gd name="connsiteX23" fmla="*/ 6758609 w 7744570"/>
                <a:gd name="connsiteY23" fmla="*/ 1463040 h 1693628"/>
                <a:gd name="connsiteX24" fmla="*/ 6909683 w 7744570"/>
                <a:gd name="connsiteY24" fmla="*/ 1494846 h 1693628"/>
                <a:gd name="connsiteX25" fmla="*/ 7291346 w 7744570"/>
                <a:gd name="connsiteY25" fmla="*/ 1550505 h 1693628"/>
                <a:gd name="connsiteX26" fmla="*/ 7410616 w 7744570"/>
                <a:gd name="connsiteY26" fmla="*/ 1574359 h 1693628"/>
                <a:gd name="connsiteX27" fmla="*/ 7633252 w 7744570"/>
                <a:gd name="connsiteY27" fmla="*/ 1630018 h 1693628"/>
                <a:gd name="connsiteX28" fmla="*/ 7720716 w 7744570"/>
                <a:gd name="connsiteY28" fmla="*/ 1685677 h 1693628"/>
                <a:gd name="connsiteX29" fmla="*/ 7744570 w 7744570"/>
                <a:gd name="connsiteY29"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463040 w 7744570"/>
                <a:gd name="connsiteY4" fmla="*/ 556592 h 1693628"/>
                <a:gd name="connsiteX5" fmla="*/ 1637969 w 7744570"/>
                <a:gd name="connsiteY5" fmla="*/ 612251 h 1693628"/>
                <a:gd name="connsiteX6" fmla="*/ 1828800 w 7744570"/>
                <a:gd name="connsiteY6" fmla="*/ 699715 h 1693628"/>
                <a:gd name="connsiteX7" fmla="*/ 2075290 w 7744570"/>
                <a:gd name="connsiteY7" fmla="*/ 763326 h 1693628"/>
                <a:gd name="connsiteX8" fmla="*/ 3339548 w 7744570"/>
                <a:gd name="connsiteY8" fmla="*/ 779228 h 1693628"/>
                <a:gd name="connsiteX9" fmla="*/ 3411109 w 7744570"/>
                <a:gd name="connsiteY9" fmla="*/ 795131 h 1693628"/>
                <a:gd name="connsiteX10" fmla="*/ 3530379 w 7744570"/>
                <a:gd name="connsiteY10" fmla="*/ 842839 h 1693628"/>
                <a:gd name="connsiteX11" fmla="*/ 3697356 w 7744570"/>
                <a:gd name="connsiteY11" fmla="*/ 890546 h 1693628"/>
                <a:gd name="connsiteX12" fmla="*/ 3943847 w 7744570"/>
                <a:gd name="connsiteY12" fmla="*/ 1160891 h 1693628"/>
                <a:gd name="connsiteX13" fmla="*/ 4126727 w 7744570"/>
                <a:gd name="connsiteY13" fmla="*/ 1224501 h 1693628"/>
                <a:gd name="connsiteX14" fmla="*/ 4659464 w 7744570"/>
                <a:gd name="connsiteY14" fmla="*/ 1304014 h 1693628"/>
                <a:gd name="connsiteX15" fmla="*/ 5104737 w 7744570"/>
                <a:gd name="connsiteY15" fmla="*/ 1399430 h 1693628"/>
                <a:gd name="connsiteX16" fmla="*/ 5231958 w 7744570"/>
                <a:gd name="connsiteY16" fmla="*/ 1431235 h 1693628"/>
                <a:gd name="connsiteX17" fmla="*/ 5327374 w 7744570"/>
                <a:gd name="connsiteY17" fmla="*/ 1470992 h 1693628"/>
                <a:gd name="connsiteX18" fmla="*/ 5375082 w 7744570"/>
                <a:gd name="connsiteY18" fmla="*/ 1486894 h 1693628"/>
                <a:gd name="connsiteX19" fmla="*/ 5581816 w 7744570"/>
                <a:gd name="connsiteY19" fmla="*/ 1494846 h 1693628"/>
                <a:gd name="connsiteX20" fmla="*/ 5812403 w 7744570"/>
                <a:gd name="connsiteY20" fmla="*/ 1463040 h 1693628"/>
                <a:gd name="connsiteX21" fmla="*/ 6011186 w 7744570"/>
                <a:gd name="connsiteY21" fmla="*/ 1439186 h 1693628"/>
                <a:gd name="connsiteX22" fmla="*/ 6758609 w 7744570"/>
                <a:gd name="connsiteY22" fmla="*/ 1463040 h 1693628"/>
                <a:gd name="connsiteX23" fmla="*/ 6909683 w 7744570"/>
                <a:gd name="connsiteY23" fmla="*/ 1494846 h 1693628"/>
                <a:gd name="connsiteX24" fmla="*/ 7291346 w 7744570"/>
                <a:gd name="connsiteY24" fmla="*/ 1550505 h 1693628"/>
                <a:gd name="connsiteX25" fmla="*/ 7410616 w 7744570"/>
                <a:gd name="connsiteY25" fmla="*/ 1574359 h 1693628"/>
                <a:gd name="connsiteX26" fmla="*/ 7633252 w 7744570"/>
                <a:gd name="connsiteY26" fmla="*/ 1630018 h 1693628"/>
                <a:gd name="connsiteX27" fmla="*/ 7720716 w 7744570"/>
                <a:gd name="connsiteY27" fmla="*/ 1685677 h 1693628"/>
                <a:gd name="connsiteX28" fmla="*/ 7744570 w 7744570"/>
                <a:gd name="connsiteY28"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1828800 w 7744570"/>
                <a:gd name="connsiteY5" fmla="*/ 699715 h 1693628"/>
                <a:gd name="connsiteX6" fmla="*/ 2075290 w 7744570"/>
                <a:gd name="connsiteY6" fmla="*/ 763326 h 1693628"/>
                <a:gd name="connsiteX7" fmla="*/ 3339548 w 7744570"/>
                <a:gd name="connsiteY7" fmla="*/ 779228 h 1693628"/>
                <a:gd name="connsiteX8" fmla="*/ 3411109 w 7744570"/>
                <a:gd name="connsiteY8" fmla="*/ 795131 h 1693628"/>
                <a:gd name="connsiteX9" fmla="*/ 3530379 w 7744570"/>
                <a:gd name="connsiteY9" fmla="*/ 842839 h 1693628"/>
                <a:gd name="connsiteX10" fmla="*/ 3697356 w 7744570"/>
                <a:gd name="connsiteY10" fmla="*/ 890546 h 1693628"/>
                <a:gd name="connsiteX11" fmla="*/ 3943847 w 7744570"/>
                <a:gd name="connsiteY11" fmla="*/ 1160891 h 1693628"/>
                <a:gd name="connsiteX12" fmla="*/ 4126727 w 7744570"/>
                <a:gd name="connsiteY12" fmla="*/ 1224501 h 1693628"/>
                <a:gd name="connsiteX13" fmla="*/ 4659464 w 7744570"/>
                <a:gd name="connsiteY13" fmla="*/ 1304014 h 1693628"/>
                <a:gd name="connsiteX14" fmla="*/ 5104737 w 7744570"/>
                <a:gd name="connsiteY14" fmla="*/ 1399430 h 1693628"/>
                <a:gd name="connsiteX15" fmla="*/ 5231958 w 7744570"/>
                <a:gd name="connsiteY15" fmla="*/ 1431235 h 1693628"/>
                <a:gd name="connsiteX16" fmla="*/ 5327374 w 7744570"/>
                <a:gd name="connsiteY16" fmla="*/ 1470992 h 1693628"/>
                <a:gd name="connsiteX17" fmla="*/ 5375082 w 7744570"/>
                <a:gd name="connsiteY17" fmla="*/ 1486894 h 1693628"/>
                <a:gd name="connsiteX18" fmla="*/ 5581816 w 7744570"/>
                <a:gd name="connsiteY18" fmla="*/ 1494846 h 1693628"/>
                <a:gd name="connsiteX19" fmla="*/ 5812403 w 7744570"/>
                <a:gd name="connsiteY19" fmla="*/ 1463040 h 1693628"/>
                <a:gd name="connsiteX20" fmla="*/ 6011186 w 7744570"/>
                <a:gd name="connsiteY20" fmla="*/ 1439186 h 1693628"/>
                <a:gd name="connsiteX21" fmla="*/ 6758609 w 7744570"/>
                <a:gd name="connsiteY21" fmla="*/ 1463040 h 1693628"/>
                <a:gd name="connsiteX22" fmla="*/ 6909683 w 7744570"/>
                <a:gd name="connsiteY22" fmla="*/ 1494846 h 1693628"/>
                <a:gd name="connsiteX23" fmla="*/ 7291346 w 7744570"/>
                <a:gd name="connsiteY23" fmla="*/ 1550505 h 1693628"/>
                <a:gd name="connsiteX24" fmla="*/ 7410616 w 7744570"/>
                <a:gd name="connsiteY24" fmla="*/ 1574359 h 1693628"/>
                <a:gd name="connsiteX25" fmla="*/ 7633252 w 7744570"/>
                <a:gd name="connsiteY25" fmla="*/ 1630018 h 1693628"/>
                <a:gd name="connsiteX26" fmla="*/ 7720716 w 7744570"/>
                <a:gd name="connsiteY26" fmla="*/ 1685677 h 1693628"/>
                <a:gd name="connsiteX27" fmla="*/ 7744570 w 7744570"/>
                <a:gd name="connsiteY27"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2075290 w 7744570"/>
                <a:gd name="connsiteY5" fmla="*/ 763326 h 1693628"/>
                <a:gd name="connsiteX6" fmla="*/ 3339548 w 7744570"/>
                <a:gd name="connsiteY6" fmla="*/ 779228 h 1693628"/>
                <a:gd name="connsiteX7" fmla="*/ 3411109 w 7744570"/>
                <a:gd name="connsiteY7" fmla="*/ 795131 h 1693628"/>
                <a:gd name="connsiteX8" fmla="*/ 3530379 w 7744570"/>
                <a:gd name="connsiteY8" fmla="*/ 842839 h 1693628"/>
                <a:gd name="connsiteX9" fmla="*/ 3697356 w 7744570"/>
                <a:gd name="connsiteY9" fmla="*/ 890546 h 1693628"/>
                <a:gd name="connsiteX10" fmla="*/ 3943847 w 7744570"/>
                <a:gd name="connsiteY10" fmla="*/ 1160891 h 1693628"/>
                <a:gd name="connsiteX11" fmla="*/ 4126727 w 7744570"/>
                <a:gd name="connsiteY11" fmla="*/ 1224501 h 1693628"/>
                <a:gd name="connsiteX12" fmla="*/ 4659464 w 7744570"/>
                <a:gd name="connsiteY12" fmla="*/ 1304014 h 1693628"/>
                <a:gd name="connsiteX13" fmla="*/ 5104737 w 7744570"/>
                <a:gd name="connsiteY13" fmla="*/ 1399430 h 1693628"/>
                <a:gd name="connsiteX14" fmla="*/ 5231958 w 7744570"/>
                <a:gd name="connsiteY14" fmla="*/ 1431235 h 1693628"/>
                <a:gd name="connsiteX15" fmla="*/ 5327374 w 7744570"/>
                <a:gd name="connsiteY15" fmla="*/ 1470992 h 1693628"/>
                <a:gd name="connsiteX16" fmla="*/ 5375082 w 7744570"/>
                <a:gd name="connsiteY16" fmla="*/ 1486894 h 1693628"/>
                <a:gd name="connsiteX17" fmla="*/ 5581816 w 7744570"/>
                <a:gd name="connsiteY17" fmla="*/ 1494846 h 1693628"/>
                <a:gd name="connsiteX18" fmla="*/ 5812403 w 7744570"/>
                <a:gd name="connsiteY18" fmla="*/ 1463040 h 1693628"/>
                <a:gd name="connsiteX19" fmla="*/ 6011186 w 7744570"/>
                <a:gd name="connsiteY19" fmla="*/ 1439186 h 1693628"/>
                <a:gd name="connsiteX20" fmla="*/ 6758609 w 7744570"/>
                <a:gd name="connsiteY20" fmla="*/ 1463040 h 1693628"/>
                <a:gd name="connsiteX21" fmla="*/ 6909683 w 7744570"/>
                <a:gd name="connsiteY21" fmla="*/ 1494846 h 1693628"/>
                <a:gd name="connsiteX22" fmla="*/ 7291346 w 7744570"/>
                <a:gd name="connsiteY22" fmla="*/ 1550505 h 1693628"/>
                <a:gd name="connsiteX23" fmla="*/ 7410616 w 7744570"/>
                <a:gd name="connsiteY23" fmla="*/ 1574359 h 1693628"/>
                <a:gd name="connsiteX24" fmla="*/ 7633252 w 7744570"/>
                <a:gd name="connsiteY24" fmla="*/ 1630018 h 1693628"/>
                <a:gd name="connsiteX25" fmla="*/ 7720716 w 7744570"/>
                <a:gd name="connsiteY25" fmla="*/ 1685677 h 1693628"/>
                <a:gd name="connsiteX26" fmla="*/ 7744570 w 7744570"/>
                <a:gd name="connsiteY26"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411109 w 7744570"/>
                <a:gd name="connsiteY6" fmla="*/ 795131 h 1693628"/>
                <a:gd name="connsiteX7" fmla="*/ 3530379 w 7744570"/>
                <a:gd name="connsiteY7" fmla="*/ 842839 h 1693628"/>
                <a:gd name="connsiteX8" fmla="*/ 3697356 w 7744570"/>
                <a:gd name="connsiteY8" fmla="*/ 890546 h 1693628"/>
                <a:gd name="connsiteX9" fmla="*/ 3943847 w 7744570"/>
                <a:gd name="connsiteY9" fmla="*/ 1160891 h 1693628"/>
                <a:gd name="connsiteX10" fmla="*/ 4126727 w 7744570"/>
                <a:gd name="connsiteY10" fmla="*/ 1224501 h 1693628"/>
                <a:gd name="connsiteX11" fmla="*/ 4659464 w 7744570"/>
                <a:gd name="connsiteY11" fmla="*/ 1304014 h 1693628"/>
                <a:gd name="connsiteX12" fmla="*/ 5104737 w 7744570"/>
                <a:gd name="connsiteY12" fmla="*/ 1399430 h 1693628"/>
                <a:gd name="connsiteX13" fmla="*/ 5231958 w 7744570"/>
                <a:gd name="connsiteY13" fmla="*/ 1431235 h 1693628"/>
                <a:gd name="connsiteX14" fmla="*/ 5327374 w 7744570"/>
                <a:gd name="connsiteY14" fmla="*/ 1470992 h 1693628"/>
                <a:gd name="connsiteX15" fmla="*/ 5375082 w 7744570"/>
                <a:gd name="connsiteY15" fmla="*/ 1486894 h 1693628"/>
                <a:gd name="connsiteX16" fmla="*/ 5581816 w 7744570"/>
                <a:gd name="connsiteY16" fmla="*/ 1494846 h 1693628"/>
                <a:gd name="connsiteX17" fmla="*/ 5812403 w 7744570"/>
                <a:gd name="connsiteY17" fmla="*/ 1463040 h 1693628"/>
                <a:gd name="connsiteX18" fmla="*/ 6011186 w 7744570"/>
                <a:gd name="connsiteY18" fmla="*/ 1439186 h 1693628"/>
                <a:gd name="connsiteX19" fmla="*/ 6758609 w 7744570"/>
                <a:gd name="connsiteY19" fmla="*/ 1463040 h 1693628"/>
                <a:gd name="connsiteX20" fmla="*/ 6909683 w 7744570"/>
                <a:gd name="connsiteY20" fmla="*/ 1494846 h 1693628"/>
                <a:gd name="connsiteX21" fmla="*/ 7291346 w 7744570"/>
                <a:gd name="connsiteY21" fmla="*/ 1550505 h 1693628"/>
                <a:gd name="connsiteX22" fmla="*/ 7410616 w 7744570"/>
                <a:gd name="connsiteY22" fmla="*/ 1574359 h 1693628"/>
                <a:gd name="connsiteX23" fmla="*/ 7633252 w 7744570"/>
                <a:gd name="connsiteY23" fmla="*/ 1630018 h 1693628"/>
                <a:gd name="connsiteX24" fmla="*/ 7720716 w 7744570"/>
                <a:gd name="connsiteY24" fmla="*/ 1685677 h 1693628"/>
                <a:gd name="connsiteX25" fmla="*/ 7744570 w 7744570"/>
                <a:gd name="connsiteY2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530379 w 7744570"/>
                <a:gd name="connsiteY6" fmla="*/ 842839 h 1693628"/>
                <a:gd name="connsiteX7" fmla="*/ 3697356 w 7744570"/>
                <a:gd name="connsiteY7" fmla="*/ 890546 h 1693628"/>
                <a:gd name="connsiteX8" fmla="*/ 3943847 w 7744570"/>
                <a:gd name="connsiteY8" fmla="*/ 1160891 h 1693628"/>
                <a:gd name="connsiteX9" fmla="*/ 4126727 w 7744570"/>
                <a:gd name="connsiteY9" fmla="*/ 1224501 h 1693628"/>
                <a:gd name="connsiteX10" fmla="*/ 4659464 w 7744570"/>
                <a:gd name="connsiteY10" fmla="*/ 1304014 h 1693628"/>
                <a:gd name="connsiteX11" fmla="*/ 5104737 w 7744570"/>
                <a:gd name="connsiteY11" fmla="*/ 1399430 h 1693628"/>
                <a:gd name="connsiteX12" fmla="*/ 5231958 w 7744570"/>
                <a:gd name="connsiteY12" fmla="*/ 1431235 h 1693628"/>
                <a:gd name="connsiteX13" fmla="*/ 5327374 w 7744570"/>
                <a:gd name="connsiteY13" fmla="*/ 1470992 h 1693628"/>
                <a:gd name="connsiteX14" fmla="*/ 5375082 w 7744570"/>
                <a:gd name="connsiteY14" fmla="*/ 1486894 h 1693628"/>
                <a:gd name="connsiteX15" fmla="*/ 5581816 w 7744570"/>
                <a:gd name="connsiteY15" fmla="*/ 1494846 h 1693628"/>
                <a:gd name="connsiteX16" fmla="*/ 5812403 w 7744570"/>
                <a:gd name="connsiteY16" fmla="*/ 1463040 h 1693628"/>
                <a:gd name="connsiteX17" fmla="*/ 6011186 w 7744570"/>
                <a:gd name="connsiteY17" fmla="*/ 1439186 h 1693628"/>
                <a:gd name="connsiteX18" fmla="*/ 6758609 w 7744570"/>
                <a:gd name="connsiteY18" fmla="*/ 1463040 h 1693628"/>
                <a:gd name="connsiteX19" fmla="*/ 6909683 w 7744570"/>
                <a:gd name="connsiteY19" fmla="*/ 1494846 h 1693628"/>
                <a:gd name="connsiteX20" fmla="*/ 7291346 w 7744570"/>
                <a:gd name="connsiteY20" fmla="*/ 1550505 h 1693628"/>
                <a:gd name="connsiteX21" fmla="*/ 7410616 w 7744570"/>
                <a:gd name="connsiteY21" fmla="*/ 1574359 h 1693628"/>
                <a:gd name="connsiteX22" fmla="*/ 7633252 w 7744570"/>
                <a:gd name="connsiteY22" fmla="*/ 1630018 h 1693628"/>
                <a:gd name="connsiteX23" fmla="*/ 7720716 w 7744570"/>
                <a:gd name="connsiteY23" fmla="*/ 1685677 h 1693628"/>
                <a:gd name="connsiteX24" fmla="*/ 7744570 w 7744570"/>
                <a:gd name="connsiteY2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697356 w 7744570"/>
                <a:gd name="connsiteY6" fmla="*/ 890546 h 1693628"/>
                <a:gd name="connsiteX7" fmla="*/ 3943847 w 7744570"/>
                <a:gd name="connsiteY7" fmla="*/ 1160891 h 1693628"/>
                <a:gd name="connsiteX8" fmla="*/ 4126727 w 7744570"/>
                <a:gd name="connsiteY8" fmla="*/ 1224501 h 1693628"/>
                <a:gd name="connsiteX9" fmla="*/ 4659464 w 7744570"/>
                <a:gd name="connsiteY9" fmla="*/ 1304014 h 1693628"/>
                <a:gd name="connsiteX10" fmla="*/ 5104737 w 7744570"/>
                <a:gd name="connsiteY10" fmla="*/ 1399430 h 1693628"/>
                <a:gd name="connsiteX11" fmla="*/ 5231958 w 7744570"/>
                <a:gd name="connsiteY11" fmla="*/ 1431235 h 1693628"/>
                <a:gd name="connsiteX12" fmla="*/ 5327374 w 7744570"/>
                <a:gd name="connsiteY12" fmla="*/ 1470992 h 1693628"/>
                <a:gd name="connsiteX13" fmla="*/ 5375082 w 7744570"/>
                <a:gd name="connsiteY13" fmla="*/ 1486894 h 1693628"/>
                <a:gd name="connsiteX14" fmla="*/ 5581816 w 7744570"/>
                <a:gd name="connsiteY14" fmla="*/ 1494846 h 1693628"/>
                <a:gd name="connsiteX15" fmla="*/ 5812403 w 7744570"/>
                <a:gd name="connsiteY15" fmla="*/ 1463040 h 1693628"/>
                <a:gd name="connsiteX16" fmla="*/ 6011186 w 7744570"/>
                <a:gd name="connsiteY16" fmla="*/ 1439186 h 1693628"/>
                <a:gd name="connsiteX17" fmla="*/ 6758609 w 7744570"/>
                <a:gd name="connsiteY17" fmla="*/ 1463040 h 1693628"/>
                <a:gd name="connsiteX18" fmla="*/ 6909683 w 7744570"/>
                <a:gd name="connsiteY18" fmla="*/ 1494846 h 1693628"/>
                <a:gd name="connsiteX19" fmla="*/ 7291346 w 7744570"/>
                <a:gd name="connsiteY19" fmla="*/ 1550505 h 1693628"/>
                <a:gd name="connsiteX20" fmla="*/ 7410616 w 7744570"/>
                <a:gd name="connsiteY20" fmla="*/ 1574359 h 1693628"/>
                <a:gd name="connsiteX21" fmla="*/ 7633252 w 7744570"/>
                <a:gd name="connsiteY21" fmla="*/ 1630018 h 1693628"/>
                <a:gd name="connsiteX22" fmla="*/ 7720716 w 7744570"/>
                <a:gd name="connsiteY22" fmla="*/ 1685677 h 1693628"/>
                <a:gd name="connsiteX23" fmla="*/ 7744570 w 7744570"/>
                <a:gd name="connsiteY23"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126727 w 7744570"/>
                <a:gd name="connsiteY7" fmla="*/ 1224501 h 1693628"/>
                <a:gd name="connsiteX8" fmla="*/ 4659464 w 7744570"/>
                <a:gd name="connsiteY8" fmla="*/ 1304014 h 1693628"/>
                <a:gd name="connsiteX9" fmla="*/ 5104737 w 7744570"/>
                <a:gd name="connsiteY9" fmla="*/ 1399430 h 1693628"/>
                <a:gd name="connsiteX10" fmla="*/ 5231958 w 7744570"/>
                <a:gd name="connsiteY10" fmla="*/ 1431235 h 1693628"/>
                <a:gd name="connsiteX11" fmla="*/ 5327374 w 7744570"/>
                <a:gd name="connsiteY11" fmla="*/ 1470992 h 1693628"/>
                <a:gd name="connsiteX12" fmla="*/ 5375082 w 7744570"/>
                <a:gd name="connsiteY12" fmla="*/ 1486894 h 1693628"/>
                <a:gd name="connsiteX13" fmla="*/ 5581816 w 7744570"/>
                <a:gd name="connsiteY13" fmla="*/ 1494846 h 1693628"/>
                <a:gd name="connsiteX14" fmla="*/ 5812403 w 7744570"/>
                <a:gd name="connsiteY14" fmla="*/ 1463040 h 1693628"/>
                <a:gd name="connsiteX15" fmla="*/ 6011186 w 7744570"/>
                <a:gd name="connsiteY15" fmla="*/ 1439186 h 1693628"/>
                <a:gd name="connsiteX16" fmla="*/ 6758609 w 7744570"/>
                <a:gd name="connsiteY16" fmla="*/ 1463040 h 1693628"/>
                <a:gd name="connsiteX17" fmla="*/ 6909683 w 7744570"/>
                <a:gd name="connsiteY17" fmla="*/ 1494846 h 1693628"/>
                <a:gd name="connsiteX18" fmla="*/ 7291346 w 7744570"/>
                <a:gd name="connsiteY18" fmla="*/ 1550505 h 1693628"/>
                <a:gd name="connsiteX19" fmla="*/ 7410616 w 7744570"/>
                <a:gd name="connsiteY19" fmla="*/ 1574359 h 1693628"/>
                <a:gd name="connsiteX20" fmla="*/ 7633252 w 7744570"/>
                <a:gd name="connsiteY20" fmla="*/ 1630018 h 1693628"/>
                <a:gd name="connsiteX21" fmla="*/ 7720716 w 7744570"/>
                <a:gd name="connsiteY21" fmla="*/ 1685677 h 1693628"/>
                <a:gd name="connsiteX22" fmla="*/ 7744570 w 7744570"/>
                <a:gd name="connsiteY22"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104737 w 7744570"/>
                <a:gd name="connsiteY8" fmla="*/ 1399430 h 1693628"/>
                <a:gd name="connsiteX9" fmla="*/ 5231958 w 7744570"/>
                <a:gd name="connsiteY9" fmla="*/ 1431235 h 1693628"/>
                <a:gd name="connsiteX10" fmla="*/ 5327374 w 7744570"/>
                <a:gd name="connsiteY10" fmla="*/ 1470992 h 1693628"/>
                <a:gd name="connsiteX11" fmla="*/ 5375082 w 7744570"/>
                <a:gd name="connsiteY11" fmla="*/ 1486894 h 1693628"/>
                <a:gd name="connsiteX12" fmla="*/ 5581816 w 7744570"/>
                <a:gd name="connsiteY12" fmla="*/ 1494846 h 1693628"/>
                <a:gd name="connsiteX13" fmla="*/ 5812403 w 7744570"/>
                <a:gd name="connsiteY13" fmla="*/ 1463040 h 1693628"/>
                <a:gd name="connsiteX14" fmla="*/ 6011186 w 7744570"/>
                <a:gd name="connsiteY14" fmla="*/ 1439186 h 1693628"/>
                <a:gd name="connsiteX15" fmla="*/ 6758609 w 7744570"/>
                <a:gd name="connsiteY15" fmla="*/ 1463040 h 1693628"/>
                <a:gd name="connsiteX16" fmla="*/ 6909683 w 7744570"/>
                <a:gd name="connsiteY16" fmla="*/ 1494846 h 1693628"/>
                <a:gd name="connsiteX17" fmla="*/ 7291346 w 7744570"/>
                <a:gd name="connsiteY17" fmla="*/ 1550505 h 1693628"/>
                <a:gd name="connsiteX18" fmla="*/ 7410616 w 7744570"/>
                <a:gd name="connsiteY18" fmla="*/ 1574359 h 1693628"/>
                <a:gd name="connsiteX19" fmla="*/ 7633252 w 7744570"/>
                <a:gd name="connsiteY19" fmla="*/ 1630018 h 1693628"/>
                <a:gd name="connsiteX20" fmla="*/ 7720716 w 7744570"/>
                <a:gd name="connsiteY20" fmla="*/ 1685677 h 1693628"/>
                <a:gd name="connsiteX21" fmla="*/ 7744570 w 7744570"/>
                <a:gd name="connsiteY21"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231958 w 7744570"/>
                <a:gd name="connsiteY8" fmla="*/ 1431235 h 1693628"/>
                <a:gd name="connsiteX9" fmla="*/ 5327374 w 7744570"/>
                <a:gd name="connsiteY9" fmla="*/ 1470992 h 1693628"/>
                <a:gd name="connsiteX10" fmla="*/ 5375082 w 7744570"/>
                <a:gd name="connsiteY10" fmla="*/ 1486894 h 1693628"/>
                <a:gd name="connsiteX11" fmla="*/ 5581816 w 7744570"/>
                <a:gd name="connsiteY11" fmla="*/ 1494846 h 1693628"/>
                <a:gd name="connsiteX12" fmla="*/ 5812403 w 7744570"/>
                <a:gd name="connsiteY12" fmla="*/ 1463040 h 1693628"/>
                <a:gd name="connsiteX13" fmla="*/ 6011186 w 7744570"/>
                <a:gd name="connsiteY13" fmla="*/ 1439186 h 1693628"/>
                <a:gd name="connsiteX14" fmla="*/ 6758609 w 7744570"/>
                <a:gd name="connsiteY14" fmla="*/ 1463040 h 1693628"/>
                <a:gd name="connsiteX15" fmla="*/ 6909683 w 7744570"/>
                <a:gd name="connsiteY15" fmla="*/ 1494846 h 1693628"/>
                <a:gd name="connsiteX16" fmla="*/ 7291346 w 7744570"/>
                <a:gd name="connsiteY16" fmla="*/ 1550505 h 1693628"/>
                <a:gd name="connsiteX17" fmla="*/ 7410616 w 7744570"/>
                <a:gd name="connsiteY17" fmla="*/ 1574359 h 1693628"/>
                <a:gd name="connsiteX18" fmla="*/ 7633252 w 7744570"/>
                <a:gd name="connsiteY18" fmla="*/ 1630018 h 1693628"/>
                <a:gd name="connsiteX19" fmla="*/ 7720716 w 7744570"/>
                <a:gd name="connsiteY19" fmla="*/ 1685677 h 1693628"/>
                <a:gd name="connsiteX20" fmla="*/ 7744570 w 7744570"/>
                <a:gd name="connsiteY20"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375082 w 7744570"/>
                <a:gd name="connsiteY9" fmla="*/ 1486894 h 1693628"/>
                <a:gd name="connsiteX10" fmla="*/ 5581816 w 7744570"/>
                <a:gd name="connsiteY10" fmla="*/ 1494846 h 1693628"/>
                <a:gd name="connsiteX11" fmla="*/ 5812403 w 7744570"/>
                <a:gd name="connsiteY11" fmla="*/ 1463040 h 1693628"/>
                <a:gd name="connsiteX12" fmla="*/ 6011186 w 7744570"/>
                <a:gd name="connsiteY12" fmla="*/ 1439186 h 1693628"/>
                <a:gd name="connsiteX13" fmla="*/ 6758609 w 7744570"/>
                <a:gd name="connsiteY13" fmla="*/ 1463040 h 1693628"/>
                <a:gd name="connsiteX14" fmla="*/ 6909683 w 7744570"/>
                <a:gd name="connsiteY14" fmla="*/ 1494846 h 1693628"/>
                <a:gd name="connsiteX15" fmla="*/ 7291346 w 7744570"/>
                <a:gd name="connsiteY15" fmla="*/ 1550505 h 1693628"/>
                <a:gd name="connsiteX16" fmla="*/ 7410616 w 7744570"/>
                <a:gd name="connsiteY16" fmla="*/ 1574359 h 1693628"/>
                <a:gd name="connsiteX17" fmla="*/ 7633252 w 7744570"/>
                <a:gd name="connsiteY17" fmla="*/ 1630018 h 1693628"/>
                <a:gd name="connsiteX18" fmla="*/ 7720716 w 7744570"/>
                <a:gd name="connsiteY18" fmla="*/ 1685677 h 1693628"/>
                <a:gd name="connsiteX19" fmla="*/ 7744570 w 7744570"/>
                <a:gd name="connsiteY19"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581816 w 7744570"/>
                <a:gd name="connsiteY9" fmla="*/ 1494846 h 1693628"/>
                <a:gd name="connsiteX10" fmla="*/ 5812403 w 7744570"/>
                <a:gd name="connsiteY10" fmla="*/ 1463040 h 1693628"/>
                <a:gd name="connsiteX11" fmla="*/ 6011186 w 7744570"/>
                <a:gd name="connsiteY11" fmla="*/ 1439186 h 1693628"/>
                <a:gd name="connsiteX12" fmla="*/ 6758609 w 7744570"/>
                <a:gd name="connsiteY12" fmla="*/ 1463040 h 1693628"/>
                <a:gd name="connsiteX13" fmla="*/ 6909683 w 7744570"/>
                <a:gd name="connsiteY13" fmla="*/ 1494846 h 1693628"/>
                <a:gd name="connsiteX14" fmla="*/ 7291346 w 7744570"/>
                <a:gd name="connsiteY14" fmla="*/ 1550505 h 1693628"/>
                <a:gd name="connsiteX15" fmla="*/ 7410616 w 7744570"/>
                <a:gd name="connsiteY15" fmla="*/ 1574359 h 1693628"/>
                <a:gd name="connsiteX16" fmla="*/ 7633252 w 7744570"/>
                <a:gd name="connsiteY16" fmla="*/ 1630018 h 1693628"/>
                <a:gd name="connsiteX17" fmla="*/ 7720716 w 7744570"/>
                <a:gd name="connsiteY17" fmla="*/ 1685677 h 1693628"/>
                <a:gd name="connsiteX18" fmla="*/ 7744570 w 7744570"/>
                <a:gd name="connsiteY18"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812403 w 7744570"/>
                <a:gd name="connsiteY9" fmla="*/ 1463040 h 1693628"/>
                <a:gd name="connsiteX10" fmla="*/ 6011186 w 7744570"/>
                <a:gd name="connsiteY10" fmla="*/ 1439186 h 1693628"/>
                <a:gd name="connsiteX11" fmla="*/ 6758609 w 7744570"/>
                <a:gd name="connsiteY11" fmla="*/ 1463040 h 1693628"/>
                <a:gd name="connsiteX12" fmla="*/ 6909683 w 7744570"/>
                <a:gd name="connsiteY12" fmla="*/ 1494846 h 1693628"/>
                <a:gd name="connsiteX13" fmla="*/ 7291346 w 7744570"/>
                <a:gd name="connsiteY13" fmla="*/ 1550505 h 1693628"/>
                <a:gd name="connsiteX14" fmla="*/ 7410616 w 7744570"/>
                <a:gd name="connsiteY14" fmla="*/ 1574359 h 1693628"/>
                <a:gd name="connsiteX15" fmla="*/ 7633252 w 7744570"/>
                <a:gd name="connsiteY15" fmla="*/ 1630018 h 1693628"/>
                <a:gd name="connsiteX16" fmla="*/ 7720716 w 7744570"/>
                <a:gd name="connsiteY16" fmla="*/ 1685677 h 1693628"/>
                <a:gd name="connsiteX17" fmla="*/ 7744570 w 7744570"/>
                <a:gd name="connsiteY17"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6909683 w 7744570"/>
                <a:gd name="connsiteY11" fmla="*/ 1494846 h 1693628"/>
                <a:gd name="connsiteX12" fmla="*/ 7291346 w 7744570"/>
                <a:gd name="connsiteY12" fmla="*/ 1550505 h 1693628"/>
                <a:gd name="connsiteX13" fmla="*/ 7410616 w 7744570"/>
                <a:gd name="connsiteY13" fmla="*/ 1574359 h 1693628"/>
                <a:gd name="connsiteX14" fmla="*/ 7633252 w 7744570"/>
                <a:gd name="connsiteY14" fmla="*/ 1630018 h 1693628"/>
                <a:gd name="connsiteX15" fmla="*/ 7720716 w 7744570"/>
                <a:gd name="connsiteY15" fmla="*/ 1685677 h 1693628"/>
                <a:gd name="connsiteX16" fmla="*/ 7744570 w 7744570"/>
                <a:gd name="connsiteY16"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410616 w 7744570"/>
                <a:gd name="connsiteY12" fmla="*/ 1574359 h 1693628"/>
                <a:gd name="connsiteX13" fmla="*/ 7633252 w 7744570"/>
                <a:gd name="connsiteY13" fmla="*/ 1630018 h 1693628"/>
                <a:gd name="connsiteX14" fmla="*/ 7720716 w 7744570"/>
                <a:gd name="connsiteY14" fmla="*/ 1685677 h 1693628"/>
                <a:gd name="connsiteX15" fmla="*/ 7744570 w 7744570"/>
                <a:gd name="connsiteY1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633252 w 7744570"/>
                <a:gd name="connsiteY12" fmla="*/ 1630018 h 1693628"/>
                <a:gd name="connsiteX13" fmla="*/ 7720716 w 7744570"/>
                <a:gd name="connsiteY13" fmla="*/ 1685677 h 1693628"/>
                <a:gd name="connsiteX14" fmla="*/ 7744570 w 7744570"/>
                <a:gd name="connsiteY1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720716 w 7744570"/>
                <a:gd name="connsiteY12" fmla="*/ 1685677 h 1693628"/>
                <a:gd name="connsiteX13" fmla="*/ 7744570 w 7744570"/>
                <a:gd name="connsiteY13" fmla="*/ 1693628 h 1693628"/>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6758609 w 7720716"/>
                <a:gd name="connsiteY10" fmla="*/ 1463040 h 1685677"/>
                <a:gd name="connsiteX11" fmla="*/ 7291346 w 7720716"/>
                <a:gd name="connsiteY11" fmla="*/ 1550505 h 1685677"/>
                <a:gd name="connsiteX12" fmla="*/ 7720716 w 7720716"/>
                <a:gd name="connsiteY12"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6758609 w 7720716"/>
                <a:gd name="connsiteY10" fmla="*/ 1463040 h 1685677"/>
                <a:gd name="connsiteX11" fmla="*/ 7720716 w 7720716"/>
                <a:gd name="connsiteY11"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7720716 w 7720716"/>
                <a:gd name="connsiteY10"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7720716 w 7720716"/>
                <a:gd name="connsiteY10"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6011186 w 7720716"/>
                <a:gd name="connsiteY8" fmla="*/ 1439186 h 1685677"/>
                <a:gd name="connsiteX9" fmla="*/ 7720716 w 7720716"/>
                <a:gd name="connsiteY9"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6011186 w 7720716"/>
                <a:gd name="connsiteY7" fmla="*/ 1439186 h 1685677"/>
                <a:gd name="connsiteX8" fmla="*/ 7720716 w 7720716"/>
                <a:gd name="connsiteY8"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943847 w 7720716"/>
                <a:gd name="connsiteY5" fmla="*/ 1160891 h 1685677"/>
                <a:gd name="connsiteX6" fmla="*/ 6011186 w 7720716"/>
                <a:gd name="connsiteY6" fmla="*/ 1439186 h 1685677"/>
                <a:gd name="connsiteX7" fmla="*/ 7720716 w 7720716"/>
                <a:gd name="connsiteY7"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908313 w 7720716"/>
                <a:gd name="connsiteY4" fmla="*/ 1208599 h 1685677"/>
                <a:gd name="connsiteX5" fmla="*/ 3943847 w 7720716"/>
                <a:gd name="connsiteY5" fmla="*/ 1160891 h 1685677"/>
                <a:gd name="connsiteX6" fmla="*/ 6011186 w 7720716"/>
                <a:gd name="connsiteY6" fmla="*/ 1439186 h 1685677"/>
                <a:gd name="connsiteX7" fmla="*/ 7720716 w 7720716"/>
                <a:gd name="connsiteY7" fmla="*/ 1685677 h 1685677"/>
                <a:gd name="connsiteX0" fmla="*/ 0 w 7720716"/>
                <a:gd name="connsiteY0" fmla="*/ 0 h 2100511"/>
                <a:gd name="connsiteX1" fmla="*/ 469127 w 7720716"/>
                <a:gd name="connsiteY1" fmla="*/ 47708 h 2100511"/>
                <a:gd name="connsiteX2" fmla="*/ 914400 w 7720716"/>
                <a:gd name="connsiteY2" fmla="*/ 262393 h 2100511"/>
                <a:gd name="connsiteX3" fmla="*/ 1224501 w 7720716"/>
                <a:gd name="connsiteY3" fmla="*/ 445273 h 2100511"/>
                <a:gd name="connsiteX4" fmla="*/ 1908313 w 7720716"/>
                <a:gd name="connsiteY4" fmla="*/ 1208599 h 2100511"/>
                <a:gd name="connsiteX5" fmla="*/ 3729161 w 7720716"/>
                <a:gd name="connsiteY5" fmla="*/ 2099145 h 2100511"/>
                <a:gd name="connsiteX6" fmla="*/ 6011186 w 7720716"/>
                <a:gd name="connsiteY6" fmla="*/ 1439186 h 2100511"/>
                <a:gd name="connsiteX7" fmla="*/ 7720716 w 7720716"/>
                <a:gd name="connsiteY7" fmla="*/ 1685677 h 2100511"/>
                <a:gd name="connsiteX0" fmla="*/ 0 w 7720716"/>
                <a:gd name="connsiteY0" fmla="*/ 0 h 2560320"/>
                <a:gd name="connsiteX1" fmla="*/ 469127 w 7720716"/>
                <a:gd name="connsiteY1" fmla="*/ 47708 h 2560320"/>
                <a:gd name="connsiteX2" fmla="*/ 914400 w 7720716"/>
                <a:gd name="connsiteY2" fmla="*/ 262393 h 2560320"/>
                <a:gd name="connsiteX3" fmla="*/ 1224501 w 7720716"/>
                <a:gd name="connsiteY3" fmla="*/ 445273 h 2560320"/>
                <a:gd name="connsiteX4" fmla="*/ 1908313 w 7720716"/>
                <a:gd name="connsiteY4" fmla="*/ 1208599 h 2560320"/>
                <a:gd name="connsiteX5" fmla="*/ 3729161 w 7720716"/>
                <a:gd name="connsiteY5" fmla="*/ 2099145 h 2560320"/>
                <a:gd name="connsiteX6" fmla="*/ 5462546 w 7720716"/>
                <a:gd name="connsiteY6" fmla="*/ 2560320 h 2560320"/>
                <a:gd name="connsiteX7" fmla="*/ 7720716 w 7720716"/>
                <a:gd name="connsiteY7" fmla="*/ 1685677 h 2560320"/>
                <a:gd name="connsiteX0" fmla="*/ 0 w 7855888"/>
                <a:gd name="connsiteY0" fmla="*/ 0 h 2894275"/>
                <a:gd name="connsiteX1" fmla="*/ 469127 w 7855888"/>
                <a:gd name="connsiteY1" fmla="*/ 47708 h 2894275"/>
                <a:gd name="connsiteX2" fmla="*/ 914400 w 7855888"/>
                <a:gd name="connsiteY2" fmla="*/ 262393 h 2894275"/>
                <a:gd name="connsiteX3" fmla="*/ 1224501 w 7855888"/>
                <a:gd name="connsiteY3" fmla="*/ 445273 h 2894275"/>
                <a:gd name="connsiteX4" fmla="*/ 1908313 w 7855888"/>
                <a:gd name="connsiteY4" fmla="*/ 1208599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914400 w 7855888"/>
                <a:gd name="connsiteY2" fmla="*/ 262393 h 2894275"/>
                <a:gd name="connsiteX3" fmla="*/ 1224501 w 7855888"/>
                <a:gd name="connsiteY3" fmla="*/ 445273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914400 w 7855888"/>
                <a:gd name="connsiteY2" fmla="*/ 262393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715618 w 7855888"/>
                <a:gd name="connsiteY2" fmla="*/ 1319917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13468 w 7855888"/>
                <a:gd name="connsiteY1" fmla="*/ 1240403 h 2894275"/>
                <a:gd name="connsiteX2" fmla="*/ 715618 w 7855888"/>
                <a:gd name="connsiteY2" fmla="*/ 1319917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65760 w 7847937"/>
                <a:gd name="connsiteY1" fmla="*/ 79512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13467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81662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81662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75081 w 7720716"/>
                <a:gd name="connsiteY6" fmla="*/ 104957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75081 w 7720716"/>
                <a:gd name="connsiteY6" fmla="*/ 104957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5 w 7720716"/>
                <a:gd name="connsiteY6" fmla="*/ 1041620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30741 w 7720716"/>
                <a:gd name="connsiteY6" fmla="*/ 874643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14839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06887 w 7720716"/>
                <a:gd name="connsiteY6" fmla="*/ 1049571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0985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0716" h="1319917">
                  <a:moveTo>
                    <a:pt x="0" y="0"/>
                  </a:moveTo>
                  <a:cubicBezTo>
                    <a:pt x="272664" y="33793"/>
                    <a:pt x="193264" y="47161"/>
                    <a:pt x="278295" y="47707"/>
                  </a:cubicBezTo>
                  <a:cubicBezTo>
                    <a:pt x="430695" y="91439"/>
                    <a:pt x="276971" y="35781"/>
                    <a:pt x="604300" y="206734"/>
                  </a:cubicBezTo>
                  <a:cubicBezTo>
                    <a:pt x="907775" y="274320"/>
                    <a:pt x="606950" y="217336"/>
                    <a:pt x="890546" y="286247"/>
                  </a:cubicBezTo>
                  <a:cubicBezTo>
                    <a:pt x="1205948" y="307451"/>
                    <a:pt x="887896" y="278295"/>
                    <a:pt x="1781092" y="333955"/>
                  </a:cubicBezTo>
                  <a:cubicBezTo>
                    <a:pt x="3604590" y="691764"/>
                    <a:pt x="1781091" y="331306"/>
                    <a:pt x="3570135" y="683813"/>
                  </a:cubicBezTo>
                  <a:lnTo>
                    <a:pt x="5398937" y="1057522"/>
                  </a:lnTo>
                  <a:lnTo>
                    <a:pt x="7720716" y="1319917"/>
                  </a:lnTo>
                </a:path>
              </a:pathLst>
            </a:cu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 name="Vrije vorm: vorm 76">
              <a:extLst>
                <a:ext uri="{FF2B5EF4-FFF2-40B4-BE49-F238E27FC236}">
                  <a16:creationId xmlns:a16="http://schemas.microsoft.com/office/drawing/2014/main" id="{2B182A57-DCCB-4B76-B0D4-92B82678BC9A}"/>
                </a:ext>
              </a:extLst>
            </p:cNvPr>
            <p:cNvSpPr/>
            <p:nvPr/>
          </p:nvSpPr>
          <p:spPr>
            <a:xfrm>
              <a:off x="2418391" y="2969408"/>
              <a:ext cx="7696862" cy="1637970"/>
            </a:xfrm>
            <a:custGeom>
              <a:avLst/>
              <a:gdLst>
                <a:gd name="connsiteX0" fmla="*/ 0 w 7744570"/>
                <a:gd name="connsiteY0" fmla="*/ 0 h 1693628"/>
                <a:gd name="connsiteX1" fmla="*/ 365760 w 7744570"/>
                <a:gd name="connsiteY1" fmla="*/ 39757 h 1693628"/>
                <a:gd name="connsiteX2" fmla="*/ 469127 w 7744570"/>
                <a:gd name="connsiteY2" fmla="*/ 47708 h 1693628"/>
                <a:gd name="connsiteX3" fmla="*/ 524786 w 7744570"/>
                <a:gd name="connsiteY3" fmla="*/ 79513 h 1693628"/>
                <a:gd name="connsiteX4" fmla="*/ 715617 w 7744570"/>
                <a:gd name="connsiteY4" fmla="*/ 151075 h 1693628"/>
                <a:gd name="connsiteX5" fmla="*/ 914400 w 7744570"/>
                <a:gd name="connsiteY5" fmla="*/ 262393 h 1693628"/>
                <a:gd name="connsiteX6" fmla="*/ 1017767 w 7744570"/>
                <a:gd name="connsiteY6" fmla="*/ 310101 h 1693628"/>
                <a:gd name="connsiteX7" fmla="*/ 1089329 w 7744570"/>
                <a:gd name="connsiteY7" fmla="*/ 357809 h 1693628"/>
                <a:gd name="connsiteX8" fmla="*/ 1121134 w 7744570"/>
                <a:gd name="connsiteY8" fmla="*/ 373712 h 1693628"/>
                <a:gd name="connsiteX9" fmla="*/ 1152939 w 7744570"/>
                <a:gd name="connsiteY9" fmla="*/ 405517 h 1693628"/>
                <a:gd name="connsiteX10" fmla="*/ 1224501 w 7744570"/>
                <a:gd name="connsiteY10" fmla="*/ 445273 h 1693628"/>
                <a:gd name="connsiteX11" fmla="*/ 1311965 w 7744570"/>
                <a:gd name="connsiteY11" fmla="*/ 516835 h 1693628"/>
                <a:gd name="connsiteX12" fmla="*/ 1335819 w 7744570"/>
                <a:gd name="connsiteY12" fmla="*/ 532738 h 1693628"/>
                <a:gd name="connsiteX13" fmla="*/ 1463040 w 7744570"/>
                <a:gd name="connsiteY13" fmla="*/ 556592 h 1693628"/>
                <a:gd name="connsiteX14" fmla="*/ 1637969 w 7744570"/>
                <a:gd name="connsiteY14" fmla="*/ 612251 h 1693628"/>
                <a:gd name="connsiteX15" fmla="*/ 1828800 w 7744570"/>
                <a:gd name="connsiteY15" fmla="*/ 699715 h 1693628"/>
                <a:gd name="connsiteX16" fmla="*/ 1860605 w 7744570"/>
                <a:gd name="connsiteY16" fmla="*/ 731520 h 1693628"/>
                <a:gd name="connsiteX17" fmla="*/ 2075290 w 7744570"/>
                <a:gd name="connsiteY17" fmla="*/ 763326 h 1693628"/>
                <a:gd name="connsiteX18" fmla="*/ 3339548 w 7744570"/>
                <a:gd name="connsiteY18" fmla="*/ 779228 h 1693628"/>
                <a:gd name="connsiteX19" fmla="*/ 3411109 w 7744570"/>
                <a:gd name="connsiteY19" fmla="*/ 795131 h 1693628"/>
                <a:gd name="connsiteX20" fmla="*/ 3530379 w 7744570"/>
                <a:gd name="connsiteY20" fmla="*/ 842839 h 1693628"/>
                <a:gd name="connsiteX21" fmla="*/ 3697356 w 7744570"/>
                <a:gd name="connsiteY21" fmla="*/ 890546 h 1693628"/>
                <a:gd name="connsiteX22" fmla="*/ 3943847 w 7744570"/>
                <a:gd name="connsiteY22" fmla="*/ 1160891 h 1693628"/>
                <a:gd name="connsiteX23" fmla="*/ 4126727 w 7744570"/>
                <a:gd name="connsiteY23" fmla="*/ 1224501 h 1693628"/>
                <a:gd name="connsiteX24" fmla="*/ 4659464 w 7744570"/>
                <a:gd name="connsiteY24" fmla="*/ 1304014 h 1693628"/>
                <a:gd name="connsiteX25" fmla="*/ 5104737 w 7744570"/>
                <a:gd name="connsiteY25" fmla="*/ 1399430 h 1693628"/>
                <a:gd name="connsiteX26" fmla="*/ 5231958 w 7744570"/>
                <a:gd name="connsiteY26" fmla="*/ 1431235 h 1693628"/>
                <a:gd name="connsiteX27" fmla="*/ 5327374 w 7744570"/>
                <a:gd name="connsiteY27" fmla="*/ 1470992 h 1693628"/>
                <a:gd name="connsiteX28" fmla="*/ 5375082 w 7744570"/>
                <a:gd name="connsiteY28" fmla="*/ 1486894 h 1693628"/>
                <a:gd name="connsiteX29" fmla="*/ 5581816 w 7744570"/>
                <a:gd name="connsiteY29" fmla="*/ 1494846 h 1693628"/>
                <a:gd name="connsiteX30" fmla="*/ 5812403 w 7744570"/>
                <a:gd name="connsiteY30" fmla="*/ 1463040 h 1693628"/>
                <a:gd name="connsiteX31" fmla="*/ 6011186 w 7744570"/>
                <a:gd name="connsiteY31" fmla="*/ 1439186 h 1693628"/>
                <a:gd name="connsiteX32" fmla="*/ 6758609 w 7744570"/>
                <a:gd name="connsiteY32" fmla="*/ 1463040 h 1693628"/>
                <a:gd name="connsiteX33" fmla="*/ 6909683 w 7744570"/>
                <a:gd name="connsiteY33" fmla="*/ 1494846 h 1693628"/>
                <a:gd name="connsiteX34" fmla="*/ 7291346 w 7744570"/>
                <a:gd name="connsiteY34" fmla="*/ 1550505 h 1693628"/>
                <a:gd name="connsiteX35" fmla="*/ 7410616 w 7744570"/>
                <a:gd name="connsiteY35" fmla="*/ 1574359 h 1693628"/>
                <a:gd name="connsiteX36" fmla="*/ 7633252 w 7744570"/>
                <a:gd name="connsiteY36" fmla="*/ 1630018 h 1693628"/>
                <a:gd name="connsiteX37" fmla="*/ 7720716 w 7744570"/>
                <a:gd name="connsiteY37" fmla="*/ 1685677 h 1693628"/>
                <a:gd name="connsiteX38" fmla="*/ 7744570 w 7744570"/>
                <a:gd name="connsiteY38" fmla="*/ 1693628 h 1693628"/>
                <a:gd name="connsiteX0" fmla="*/ 0 w 7744570"/>
                <a:gd name="connsiteY0" fmla="*/ 0 h 1693628"/>
                <a:gd name="connsiteX1" fmla="*/ 365760 w 7744570"/>
                <a:gd name="connsiteY1" fmla="*/ 39757 h 1693628"/>
                <a:gd name="connsiteX2" fmla="*/ 469127 w 7744570"/>
                <a:gd name="connsiteY2" fmla="*/ 47708 h 1693628"/>
                <a:gd name="connsiteX3" fmla="*/ 524786 w 7744570"/>
                <a:gd name="connsiteY3" fmla="*/ 79513 h 1693628"/>
                <a:gd name="connsiteX4" fmla="*/ 715617 w 7744570"/>
                <a:gd name="connsiteY4" fmla="*/ 151075 h 1693628"/>
                <a:gd name="connsiteX5" fmla="*/ 914400 w 7744570"/>
                <a:gd name="connsiteY5" fmla="*/ 262393 h 1693628"/>
                <a:gd name="connsiteX6" fmla="*/ 1017767 w 7744570"/>
                <a:gd name="connsiteY6" fmla="*/ 310101 h 1693628"/>
                <a:gd name="connsiteX7" fmla="*/ 1089329 w 7744570"/>
                <a:gd name="connsiteY7" fmla="*/ 357809 h 1693628"/>
                <a:gd name="connsiteX8" fmla="*/ 1121134 w 7744570"/>
                <a:gd name="connsiteY8" fmla="*/ 373712 h 1693628"/>
                <a:gd name="connsiteX9" fmla="*/ 1152939 w 7744570"/>
                <a:gd name="connsiteY9" fmla="*/ 405517 h 1693628"/>
                <a:gd name="connsiteX10" fmla="*/ 1224501 w 7744570"/>
                <a:gd name="connsiteY10" fmla="*/ 445273 h 1693628"/>
                <a:gd name="connsiteX11" fmla="*/ 1311965 w 7744570"/>
                <a:gd name="connsiteY11" fmla="*/ 516835 h 1693628"/>
                <a:gd name="connsiteX12" fmla="*/ 1335819 w 7744570"/>
                <a:gd name="connsiteY12" fmla="*/ 532738 h 1693628"/>
                <a:gd name="connsiteX13" fmla="*/ 1463040 w 7744570"/>
                <a:gd name="connsiteY13" fmla="*/ 556592 h 1693628"/>
                <a:gd name="connsiteX14" fmla="*/ 1637969 w 7744570"/>
                <a:gd name="connsiteY14" fmla="*/ 612251 h 1693628"/>
                <a:gd name="connsiteX15" fmla="*/ 1828800 w 7744570"/>
                <a:gd name="connsiteY15" fmla="*/ 699715 h 1693628"/>
                <a:gd name="connsiteX16" fmla="*/ 2075290 w 7744570"/>
                <a:gd name="connsiteY16" fmla="*/ 763326 h 1693628"/>
                <a:gd name="connsiteX17" fmla="*/ 3339548 w 7744570"/>
                <a:gd name="connsiteY17" fmla="*/ 779228 h 1693628"/>
                <a:gd name="connsiteX18" fmla="*/ 3411109 w 7744570"/>
                <a:gd name="connsiteY18" fmla="*/ 795131 h 1693628"/>
                <a:gd name="connsiteX19" fmla="*/ 3530379 w 7744570"/>
                <a:gd name="connsiteY19" fmla="*/ 842839 h 1693628"/>
                <a:gd name="connsiteX20" fmla="*/ 3697356 w 7744570"/>
                <a:gd name="connsiteY20" fmla="*/ 890546 h 1693628"/>
                <a:gd name="connsiteX21" fmla="*/ 3943847 w 7744570"/>
                <a:gd name="connsiteY21" fmla="*/ 1160891 h 1693628"/>
                <a:gd name="connsiteX22" fmla="*/ 4126727 w 7744570"/>
                <a:gd name="connsiteY22" fmla="*/ 1224501 h 1693628"/>
                <a:gd name="connsiteX23" fmla="*/ 4659464 w 7744570"/>
                <a:gd name="connsiteY23" fmla="*/ 1304014 h 1693628"/>
                <a:gd name="connsiteX24" fmla="*/ 5104737 w 7744570"/>
                <a:gd name="connsiteY24" fmla="*/ 1399430 h 1693628"/>
                <a:gd name="connsiteX25" fmla="*/ 5231958 w 7744570"/>
                <a:gd name="connsiteY25" fmla="*/ 1431235 h 1693628"/>
                <a:gd name="connsiteX26" fmla="*/ 5327374 w 7744570"/>
                <a:gd name="connsiteY26" fmla="*/ 1470992 h 1693628"/>
                <a:gd name="connsiteX27" fmla="*/ 5375082 w 7744570"/>
                <a:gd name="connsiteY27" fmla="*/ 1486894 h 1693628"/>
                <a:gd name="connsiteX28" fmla="*/ 5581816 w 7744570"/>
                <a:gd name="connsiteY28" fmla="*/ 1494846 h 1693628"/>
                <a:gd name="connsiteX29" fmla="*/ 5812403 w 7744570"/>
                <a:gd name="connsiteY29" fmla="*/ 1463040 h 1693628"/>
                <a:gd name="connsiteX30" fmla="*/ 6011186 w 7744570"/>
                <a:gd name="connsiteY30" fmla="*/ 1439186 h 1693628"/>
                <a:gd name="connsiteX31" fmla="*/ 6758609 w 7744570"/>
                <a:gd name="connsiteY31" fmla="*/ 1463040 h 1693628"/>
                <a:gd name="connsiteX32" fmla="*/ 6909683 w 7744570"/>
                <a:gd name="connsiteY32" fmla="*/ 1494846 h 1693628"/>
                <a:gd name="connsiteX33" fmla="*/ 7291346 w 7744570"/>
                <a:gd name="connsiteY33" fmla="*/ 1550505 h 1693628"/>
                <a:gd name="connsiteX34" fmla="*/ 7410616 w 7744570"/>
                <a:gd name="connsiteY34" fmla="*/ 1574359 h 1693628"/>
                <a:gd name="connsiteX35" fmla="*/ 7633252 w 7744570"/>
                <a:gd name="connsiteY35" fmla="*/ 1630018 h 1693628"/>
                <a:gd name="connsiteX36" fmla="*/ 7720716 w 7744570"/>
                <a:gd name="connsiteY36" fmla="*/ 1685677 h 1693628"/>
                <a:gd name="connsiteX37" fmla="*/ 7744570 w 7744570"/>
                <a:gd name="connsiteY37" fmla="*/ 1693628 h 1693628"/>
                <a:gd name="connsiteX0" fmla="*/ 0 w 7744570"/>
                <a:gd name="connsiteY0" fmla="*/ 0 h 1693628"/>
                <a:gd name="connsiteX1" fmla="*/ 469127 w 7744570"/>
                <a:gd name="connsiteY1" fmla="*/ 47708 h 1693628"/>
                <a:gd name="connsiteX2" fmla="*/ 524786 w 7744570"/>
                <a:gd name="connsiteY2" fmla="*/ 79513 h 1693628"/>
                <a:gd name="connsiteX3" fmla="*/ 715617 w 7744570"/>
                <a:gd name="connsiteY3" fmla="*/ 151075 h 1693628"/>
                <a:gd name="connsiteX4" fmla="*/ 914400 w 7744570"/>
                <a:gd name="connsiteY4" fmla="*/ 262393 h 1693628"/>
                <a:gd name="connsiteX5" fmla="*/ 1017767 w 7744570"/>
                <a:gd name="connsiteY5" fmla="*/ 310101 h 1693628"/>
                <a:gd name="connsiteX6" fmla="*/ 1089329 w 7744570"/>
                <a:gd name="connsiteY6" fmla="*/ 357809 h 1693628"/>
                <a:gd name="connsiteX7" fmla="*/ 1121134 w 7744570"/>
                <a:gd name="connsiteY7" fmla="*/ 373712 h 1693628"/>
                <a:gd name="connsiteX8" fmla="*/ 1152939 w 7744570"/>
                <a:gd name="connsiteY8" fmla="*/ 405517 h 1693628"/>
                <a:gd name="connsiteX9" fmla="*/ 1224501 w 7744570"/>
                <a:gd name="connsiteY9" fmla="*/ 445273 h 1693628"/>
                <a:gd name="connsiteX10" fmla="*/ 1311965 w 7744570"/>
                <a:gd name="connsiteY10" fmla="*/ 516835 h 1693628"/>
                <a:gd name="connsiteX11" fmla="*/ 1335819 w 7744570"/>
                <a:gd name="connsiteY11" fmla="*/ 532738 h 1693628"/>
                <a:gd name="connsiteX12" fmla="*/ 1463040 w 7744570"/>
                <a:gd name="connsiteY12" fmla="*/ 556592 h 1693628"/>
                <a:gd name="connsiteX13" fmla="*/ 1637969 w 7744570"/>
                <a:gd name="connsiteY13" fmla="*/ 612251 h 1693628"/>
                <a:gd name="connsiteX14" fmla="*/ 1828800 w 7744570"/>
                <a:gd name="connsiteY14" fmla="*/ 699715 h 1693628"/>
                <a:gd name="connsiteX15" fmla="*/ 2075290 w 7744570"/>
                <a:gd name="connsiteY15" fmla="*/ 763326 h 1693628"/>
                <a:gd name="connsiteX16" fmla="*/ 3339548 w 7744570"/>
                <a:gd name="connsiteY16" fmla="*/ 779228 h 1693628"/>
                <a:gd name="connsiteX17" fmla="*/ 3411109 w 7744570"/>
                <a:gd name="connsiteY17" fmla="*/ 795131 h 1693628"/>
                <a:gd name="connsiteX18" fmla="*/ 3530379 w 7744570"/>
                <a:gd name="connsiteY18" fmla="*/ 842839 h 1693628"/>
                <a:gd name="connsiteX19" fmla="*/ 3697356 w 7744570"/>
                <a:gd name="connsiteY19" fmla="*/ 890546 h 1693628"/>
                <a:gd name="connsiteX20" fmla="*/ 3943847 w 7744570"/>
                <a:gd name="connsiteY20" fmla="*/ 1160891 h 1693628"/>
                <a:gd name="connsiteX21" fmla="*/ 4126727 w 7744570"/>
                <a:gd name="connsiteY21" fmla="*/ 1224501 h 1693628"/>
                <a:gd name="connsiteX22" fmla="*/ 4659464 w 7744570"/>
                <a:gd name="connsiteY22" fmla="*/ 1304014 h 1693628"/>
                <a:gd name="connsiteX23" fmla="*/ 5104737 w 7744570"/>
                <a:gd name="connsiteY23" fmla="*/ 1399430 h 1693628"/>
                <a:gd name="connsiteX24" fmla="*/ 5231958 w 7744570"/>
                <a:gd name="connsiteY24" fmla="*/ 1431235 h 1693628"/>
                <a:gd name="connsiteX25" fmla="*/ 5327374 w 7744570"/>
                <a:gd name="connsiteY25" fmla="*/ 1470992 h 1693628"/>
                <a:gd name="connsiteX26" fmla="*/ 5375082 w 7744570"/>
                <a:gd name="connsiteY26" fmla="*/ 1486894 h 1693628"/>
                <a:gd name="connsiteX27" fmla="*/ 5581816 w 7744570"/>
                <a:gd name="connsiteY27" fmla="*/ 1494846 h 1693628"/>
                <a:gd name="connsiteX28" fmla="*/ 5812403 w 7744570"/>
                <a:gd name="connsiteY28" fmla="*/ 1463040 h 1693628"/>
                <a:gd name="connsiteX29" fmla="*/ 6011186 w 7744570"/>
                <a:gd name="connsiteY29" fmla="*/ 1439186 h 1693628"/>
                <a:gd name="connsiteX30" fmla="*/ 6758609 w 7744570"/>
                <a:gd name="connsiteY30" fmla="*/ 1463040 h 1693628"/>
                <a:gd name="connsiteX31" fmla="*/ 6909683 w 7744570"/>
                <a:gd name="connsiteY31" fmla="*/ 1494846 h 1693628"/>
                <a:gd name="connsiteX32" fmla="*/ 7291346 w 7744570"/>
                <a:gd name="connsiteY32" fmla="*/ 1550505 h 1693628"/>
                <a:gd name="connsiteX33" fmla="*/ 7410616 w 7744570"/>
                <a:gd name="connsiteY33" fmla="*/ 1574359 h 1693628"/>
                <a:gd name="connsiteX34" fmla="*/ 7633252 w 7744570"/>
                <a:gd name="connsiteY34" fmla="*/ 1630018 h 1693628"/>
                <a:gd name="connsiteX35" fmla="*/ 7720716 w 7744570"/>
                <a:gd name="connsiteY35" fmla="*/ 1685677 h 1693628"/>
                <a:gd name="connsiteX36" fmla="*/ 7744570 w 7744570"/>
                <a:gd name="connsiteY36" fmla="*/ 1693628 h 1693628"/>
                <a:gd name="connsiteX0" fmla="*/ 0 w 7744570"/>
                <a:gd name="connsiteY0" fmla="*/ 0 h 1693628"/>
                <a:gd name="connsiteX1" fmla="*/ 469127 w 7744570"/>
                <a:gd name="connsiteY1" fmla="*/ 47708 h 1693628"/>
                <a:gd name="connsiteX2" fmla="*/ 715617 w 7744570"/>
                <a:gd name="connsiteY2" fmla="*/ 151075 h 1693628"/>
                <a:gd name="connsiteX3" fmla="*/ 914400 w 7744570"/>
                <a:gd name="connsiteY3" fmla="*/ 262393 h 1693628"/>
                <a:gd name="connsiteX4" fmla="*/ 1017767 w 7744570"/>
                <a:gd name="connsiteY4" fmla="*/ 310101 h 1693628"/>
                <a:gd name="connsiteX5" fmla="*/ 1089329 w 7744570"/>
                <a:gd name="connsiteY5" fmla="*/ 357809 h 1693628"/>
                <a:gd name="connsiteX6" fmla="*/ 1121134 w 7744570"/>
                <a:gd name="connsiteY6" fmla="*/ 373712 h 1693628"/>
                <a:gd name="connsiteX7" fmla="*/ 1152939 w 7744570"/>
                <a:gd name="connsiteY7" fmla="*/ 405517 h 1693628"/>
                <a:gd name="connsiteX8" fmla="*/ 1224501 w 7744570"/>
                <a:gd name="connsiteY8" fmla="*/ 445273 h 1693628"/>
                <a:gd name="connsiteX9" fmla="*/ 1311965 w 7744570"/>
                <a:gd name="connsiteY9" fmla="*/ 516835 h 1693628"/>
                <a:gd name="connsiteX10" fmla="*/ 1335819 w 7744570"/>
                <a:gd name="connsiteY10" fmla="*/ 532738 h 1693628"/>
                <a:gd name="connsiteX11" fmla="*/ 1463040 w 7744570"/>
                <a:gd name="connsiteY11" fmla="*/ 556592 h 1693628"/>
                <a:gd name="connsiteX12" fmla="*/ 1637969 w 7744570"/>
                <a:gd name="connsiteY12" fmla="*/ 612251 h 1693628"/>
                <a:gd name="connsiteX13" fmla="*/ 1828800 w 7744570"/>
                <a:gd name="connsiteY13" fmla="*/ 699715 h 1693628"/>
                <a:gd name="connsiteX14" fmla="*/ 2075290 w 7744570"/>
                <a:gd name="connsiteY14" fmla="*/ 763326 h 1693628"/>
                <a:gd name="connsiteX15" fmla="*/ 3339548 w 7744570"/>
                <a:gd name="connsiteY15" fmla="*/ 779228 h 1693628"/>
                <a:gd name="connsiteX16" fmla="*/ 3411109 w 7744570"/>
                <a:gd name="connsiteY16" fmla="*/ 795131 h 1693628"/>
                <a:gd name="connsiteX17" fmla="*/ 3530379 w 7744570"/>
                <a:gd name="connsiteY17" fmla="*/ 842839 h 1693628"/>
                <a:gd name="connsiteX18" fmla="*/ 3697356 w 7744570"/>
                <a:gd name="connsiteY18" fmla="*/ 890546 h 1693628"/>
                <a:gd name="connsiteX19" fmla="*/ 3943847 w 7744570"/>
                <a:gd name="connsiteY19" fmla="*/ 1160891 h 1693628"/>
                <a:gd name="connsiteX20" fmla="*/ 4126727 w 7744570"/>
                <a:gd name="connsiteY20" fmla="*/ 1224501 h 1693628"/>
                <a:gd name="connsiteX21" fmla="*/ 4659464 w 7744570"/>
                <a:gd name="connsiteY21" fmla="*/ 1304014 h 1693628"/>
                <a:gd name="connsiteX22" fmla="*/ 5104737 w 7744570"/>
                <a:gd name="connsiteY22" fmla="*/ 1399430 h 1693628"/>
                <a:gd name="connsiteX23" fmla="*/ 5231958 w 7744570"/>
                <a:gd name="connsiteY23" fmla="*/ 1431235 h 1693628"/>
                <a:gd name="connsiteX24" fmla="*/ 5327374 w 7744570"/>
                <a:gd name="connsiteY24" fmla="*/ 1470992 h 1693628"/>
                <a:gd name="connsiteX25" fmla="*/ 5375082 w 7744570"/>
                <a:gd name="connsiteY25" fmla="*/ 1486894 h 1693628"/>
                <a:gd name="connsiteX26" fmla="*/ 5581816 w 7744570"/>
                <a:gd name="connsiteY26" fmla="*/ 1494846 h 1693628"/>
                <a:gd name="connsiteX27" fmla="*/ 5812403 w 7744570"/>
                <a:gd name="connsiteY27" fmla="*/ 1463040 h 1693628"/>
                <a:gd name="connsiteX28" fmla="*/ 6011186 w 7744570"/>
                <a:gd name="connsiteY28" fmla="*/ 1439186 h 1693628"/>
                <a:gd name="connsiteX29" fmla="*/ 6758609 w 7744570"/>
                <a:gd name="connsiteY29" fmla="*/ 1463040 h 1693628"/>
                <a:gd name="connsiteX30" fmla="*/ 6909683 w 7744570"/>
                <a:gd name="connsiteY30" fmla="*/ 1494846 h 1693628"/>
                <a:gd name="connsiteX31" fmla="*/ 7291346 w 7744570"/>
                <a:gd name="connsiteY31" fmla="*/ 1550505 h 1693628"/>
                <a:gd name="connsiteX32" fmla="*/ 7410616 w 7744570"/>
                <a:gd name="connsiteY32" fmla="*/ 1574359 h 1693628"/>
                <a:gd name="connsiteX33" fmla="*/ 7633252 w 7744570"/>
                <a:gd name="connsiteY33" fmla="*/ 1630018 h 1693628"/>
                <a:gd name="connsiteX34" fmla="*/ 7720716 w 7744570"/>
                <a:gd name="connsiteY34" fmla="*/ 1685677 h 1693628"/>
                <a:gd name="connsiteX35" fmla="*/ 7744570 w 7744570"/>
                <a:gd name="connsiteY3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17767 w 7744570"/>
                <a:gd name="connsiteY3" fmla="*/ 310101 h 1693628"/>
                <a:gd name="connsiteX4" fmla="*/ 1089329 w 7744570"/>
                <a:gd name="connsiteY4" fmla="*/ 357809 h 1693628"/>
                <a:gd name="connsiteX5" fmla="*/ 1121134 w 7744570"/>
                <a:gd name="connsiteY5" fmla="*/ 373712 h 1693628"/>
                <a:gd name="connsiteX6" fmla="*/ 1152939 w 7744570"/>
                <a:gd name="connsiteY6" fmla="*/ 405517 h 1693628"/>
                <a:gd name="connsiteX7" fmla="*/ 1224501 w 7744570"/>
                <a:gd name="connsiteY7" fmla="*/ 445273 h 1693628"/>
                <a:gd name="connsiteX8" fmla="*/ 1311965 w 7744570"/>
                <a:gd name="connsiteY8" fmla="*/ 516835 h 1693628"/>
                <a:gd name="connsiteX9" fmla="*/ 1335819 w 7744570"/>
                <a:gd name="connsiteY9" fmla="*/ 532738 h 1693628"/>
                <a:gd name="connsiteX10" fmla="*/ 1463040 w 7744570"/>
                <a:gd name="connsiteY10" fmla="*/ 556592 h 1693628"/>
                <a:gd name="connsiteX11" fmla="*/ 1637969 w 7744570"/>
                <a:gd name="connsiteY11" fmla="*/ 612251 h 1693628"/>
                <a:gd name="connsiteX12" fmla="*/ 1828800 w 7744570"/>
                <a:gd name="connsiteY12" fmla="*/ 699715 h 1693628"/>
                <a:gd name="connsiteX13" fmla="*/ 2075290 w 7744570"/>
                <a:gd name="connsiteY13" fmla="*/ 763326 h 1693628"/>
                <a:gd name="connsiteX14" fmla="*/ 3339548 w 7744570"/>
                <a:gd name="connsiteY14" fmla="*/ 779228 h 1693628"/>
                <a:gd name="connsiteX15" fmla="*/ 3411109 w 7744570"/>
                <a:gd name="connsiteY15" fmla="*/ 795131 h 1693628"/>
                <a:gd name="connsiteX16" fmla="*/ 3530379 w 7744570"/>
                <a:gd name="connsiteY16" fmla="*/ 842839 h 1693628"/>
                <a:gd name="connsiteX17" fmla="*/ 3697356 w 7744570"/>
                <a:gd name="connsiteY17" fmla="*/ 890546 h 1693628"/>
                <a:gd name="connsiteX18" fmla="*/ 3943847 w 7744570"/>
                <a:gd name="connsiteY18" fmla="*/ 1160891 h 1693628"/>
                <a:gd name="connsiteX19" fmla="*/ 4126727 w 7744570"/>
                <a:gd name="connsiteY19" fmla="*/ 1224501 h 1693628"/>
                <a:gd name="connsiteX20" fmla="*/ 4659464 w 7744570"/>
                <a:gd name="connsiteY20" fmla="*/ 1304014 h 1693628"/>
                <a:gd name="connsiteX21" fmla="*/ 5104737 w 7744570"/>
                <a:gd name="connsiteY21" fmla="*/ 1399430 h 1693628"/>
                <a:gd name="connsiteX22" fmla="*/ 5231958 w 7744570"/>
                <a:gd name="connsiteY22" fmla="*/ 1431235 h 1693628"/>
                <a:gd name="connsiteX23" fmla="*/ 5327374 w 7744570"/>
                <a:gd name="connsiteY23" fmla="*/ 1470992 h 1693628"/>
                <a:gd name="connsiteX24" fmla="*/ 5375082 w 7744570"/>
                <a:gd name="connsiteY24" fmla="*/ 1486894 h 1693628"/>
                <a:gd name="connsiteX25" fmla="*/ 5581816 w 7744570"/>
                <a:gd name="connsiteY25" fmla="*/ 1494846 h 1693628"/>
                <a:gd name="connsiteX26" fmla="*/ 5812403 w 7744570"/>
                <a:gd name="connsiteY26" fmla="*/ 1463040 h 1693628"/>
                <a:gd name="connsiteX27" fmla="*/ 6011186 w 7744570"/>
                <a:gd name="connsiteY27" fmla="*/ 1439186 h 1693628"/>
                <a:gd name="connsiteX28" fmla="*/ 6758609 w 7744570"/>
                <a:gd name="connsiteY28" fmla="*/ 1463040 h 1693628"/>
                <a:gd name="connsiteX29" fmla="*/ 6909683 w 7744570"/>
                <a:gd name="connsiteY29" fmla="*/ 1494846 h 1693628"/>
                <a:gd name="connsiteX30" fmla="*/ 7291346 w 7744570"/>
                <a:gd name="connsiteY30" fmla="*/ 1550505 h 1693628"/>
                <a:gd name="connsiteX31" fmla="*/ 7410616 w 7744570"/>
                <a:gd name="connsiteY31" fmla="*/ 1574359 h 1693628"/>
                <a:gd name="connsiteX32" fmla="*/ 7633252 w 7744570"/>
                <a:gd name="connsiteY32" fmla="*/ 1630018 h 1693628"/>
                <a:gd name="connsiteX33" fmla="*/ 7720716 w 7744570"/>
                <a:gd name="connsiteY33" fmla="*/ 1685677 h 1693628"/>
                <a:gd name="connsiteX34" fmla="*/ 7744570 w 7744570"/>
                <a:gd name="connsiteY3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121134 w 7744570"/>
                <a:gd name="connsiteY4" fmla="*/ 373712 h 1693628"/>
                <a:gd name="connsiteX5" fmla="*/ 1152939 w 7744570"/>
                <a:gd name="connsiteY5" fmla="*/ 405517 h 1693628"/>
                <a:gd name="connsiteX6" fmla="*/ 1224501 w 7744570"/>
                <a:gd name="connsiteY6" fmla="*/ 445273 h 1693628"/>
                <a:gd name="connsiteX7" fmla="*/ 1311965 w 7744570"/>
                <a:gd name="connsiteY7" fmla="*/ 516835 h 1693628"/>
                <a:gd name="connsiteX8" fmla="*/ 1335819 w 7744570"/>
                <a:gd name="connsiteY8" fmla="*/ 532738 h 1693628"/>
                <a:gd name="connsiteX9" fmla="*/ 1463040 w 7744570"/>
                <a:gd name="connsiteY9" fmla="*/ 556592 h 1693628"/>
                <a:gd name="connsiteX10" fmla="*/ 1637969 w 7744570"/>
                <a:gd name="connsiteY10" fmla="*/ 612251 h 1693628"/>
                <a:gd name="connsiteX11" fmla="*/ 1828800 w 7744570"/>
                <a:gd name="connsiteY11" fmla="*/ 699715 h 1693628"/>
                <a:gd name="connsiteX12" fmla="*/ 2075290 w 7744570"/>
                <a:gd name="connsiteY12" fmla="*/ 763326 h 1693628"/>
                <a:gd name="connsiteX13" fmla="*/ 3339548 w 7744570"/>
                <a:gd name="connsiteY13" fmla="*/ 779228 h 1693628"/>
                <a:gd name="connsiteX14" fmla="*/ 3411109 w 7744570"/>
                <a:gd name="connsiteY14" fmla="*/ 795131 h 1693628"/>
                <a:gd name="connsiteX15" fmla="*/ 3530379 w 7744570"/>
                <a:gd name="connsiteY15" fmla="*/ 842839 h 1693628"/>
                <a:gd name="connsiteX16" fmla="*/ 3697356 w 7744570"/>
                <a:gd name="connsiteY16" fmla="*/ 890546 h 1693628"/>
                <a:gd name="connsiteX17" fmla="*/ 3943847 w 7744570"/>
                <a:gd name="connsiteY17" fmla="*/ 1160891 h 1693628"/>
                <a:gd name="connsiteX18" fmla="*/ 4126727 w 7744570"/>
                <a:gd name="connsiteY18" fmla="*/ 1224501 h 1693628"/>
                <a:gd name="connsiteX19" fmla="*/ 4659464 w 7744570"/>
                <a:gd name="connsiteY19" fmla="*/ 1304014 h 1693628"/>
                <a:gd name="connsiteX20" fmla="*/ 5104737 w 7744570"/>
                <a:gd name="connsiteY20" fmla="*/ 1399430 h 1693628"/>
                <a:gd name="connsiteX21" fmla="*/ 5231958 w 7744570"/>
                <a:gd name="connsiteY21" fmla="*/ 1431235 h 1693628"/>
                <a:gd name="connsiteX22" fmla="*/ 5327374 w 7744570"/>
                <a:gd name="connsiteY22" fmla="*/ 1470992 h 1693628"/>
                <a:gd name="connsiteX23" fmla="*/ 5375082 w 7744570"/>
                <a:gd name="connsiteY23" fmla="*/ 1486894 h 1693628"/>
                <a:gd name="connsiteX24" fmla="*/ 5581816 w 7744570"/>
                <a:gd name="connsiteY24" fmla="*/ 1494846 h 1693628"/>
                <a:gd name="connsiteX25" fmla="*/ 5812403 w 7744570"/>
                <a:gd name="connsiteY25" fmla="*/ 1463040 h 1693628"/>
                <a:gd name="connsiteX26" fmla="*/ 6011186 w 7744570"/>
                <a:gd name="connsiteY26" fmla="*/ 1439186 h 1693628"/>
                <a:gd name="connsiteX27" fmla="*/ 6758609 w 7744570"/>
                <a:gd name="connsiteY27" fmla="*/ 1463040 h 1693628"/>
                <a:gd name="connsiteX28" fmla="*/ 6909683 w 7744570"/>
                <a:gd name="connsiteY28" fmla="*/ 1494846 h 1693628"/>
                <a:gd name="connsiteX29" fmla="*/ 7291346 w 7744570"/>
                <a:gd name="connsiteY29" fmla="*/ 1550505 h 1693628"/>
                <a:gd name="connsiteX30" fmla="*/ 7410616 w 7744570"/>
                <a:gd name="connsiteY30" fmla="*/ 1574359 h 1693628"/>
                <a:gd name="connsiteX31" fmla="*/ 7633252 w 7744570"/>
                <a:gd name="connsiteY31" fmla="*/ 1630018 h 1693628"/>
                <a:gd name="connsiteX32" fmla="*/ 7720716 w 7744570"/>
                <a:gd name="connsiteY32" fmla="*/ 1685677 h 1693628"/>
                <a:gd name="connsiteX33" fmla="*/ 7744570 w 7744570"/>
                <a:gd name="connsiteY33"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121134 w 7744570"/>
                <a:gd name="connsiteY4" fmla="*/ 373712 h 1693628"/>
                <a:gd name="connsiteX5" fmla="*/ 1224501 w 7744570"/>
                <a:gd name="connsiteY5" fmla="*/ 445273 h 1693628"/>
                <a:gd name="connsiteX6" fmla="*/ 1311965 w 7744570"/>
                <a:gd name="connsiteY6" fmla="*/ 516835 h 1693628"/>
                <a:gd name="connsiteX7" fmla="*/ 1335819 w 7744570"/>
                <a:gd name="connsiteY7" fmla="*/ 532738 h 1693628"/>
                <a:gd name="connsiteX8" fmla="*/ 1463040 w 7744570"/>
                <a:gd name="connsiteY8" fmla="*/ 556592 h 1693628"/>
                <a:gd name="connsiteX9" fmla="*/ 1637969 w 7744570"/>
                <a:gd name="connsiteY9" fmla="*/ 612251 h 1693628"/>
                <a:gd name="connsiteX10" fmla="*/ 1828800 w 7744570"/>
                <a:gd name="connsiteY10" fmla="*/ 699715 h 1693628"/>
                <a:gd name="connsiteX11" fmla="*/ 2075290 w 7744570"/>
                <a:gd name="connsiteY11" fmla="*/ 763326 h 1693628"/>
                <a:gd name="connsiteX12" fmla="*/ 3339548 w 7744570"/>
                <a:gd name="connsiteY12" fmla="*/ 779228 h 1693628"/>
                <a:gd name="connsiteX13" fmla="*/ 3411109 w 7744570"/>
                <a:gd name="connsiteY13" fmla="*/ 795131 h 1693628"/>
                <a:gd name="connsiteX14" fmla="*/ 3530379 w 7744570"/>
                <a:gd name="connsiteY14" fmla="*/ 842839 h 1693628"/>
                <a:gd name="connsiteX15" fmla="*/ 3697356 w 7744570"/>
                <a:gd name="connsiteY15" fmla="*/ 890546 h 1693628"/>
                <a:gd name="connsiteX16" fmla="*/ 3943847 w 7744570"/>
                <a:gd name="connsiteY16" fmla="*/ 1160891 h 1693628"/>
                <a:gd name="connsiteX17" fmla="*/ 4126727 w 7744570"/>
                <a:gd name="connsiteY17" fmla="*/ 1224501 h 1693628"/>
                <a:gd name="connsiteX18" fmla="*/ 4659464 w 7744570"/>
                <a:gd name="connsiteY18" fmla="*/ 1304014 h 1693628"/>
                <a:gd name="connsiteX19" fmla="*/ 5104737 w 7744570"/>
                <a:gd name="connsiteY19" fmla="*/ 1399430 h 1693628"/>
                <a:gd name="connsiteX20" fmla="*/ 5231958 w 7744570"/>
                <a:gd name="connsiteY20" fmla="*/ 1431235 h 1693628"/>
                <a:gd name="connsiteX21" fmla="*/ 5327374 w 7744570"/>
                <a:gd name="connsiteY21" fmla="*/ 1470992 h 1693628"/>
                <a:gd name="connsiteX22" fmla="*/ 5375082 w 7744570"/>
                <a:gd name="connsiteY22" fmla="*/ 1486894 h 1693628"/>
                <a:gd name="connsiteX23" fmla="*/ 5581816 w 7744570"/>
                <a:gd name="connsiteY23" fmla="*/ 1494846 h 1693628"/>
                <a:gd name="connsiteX24" fmla="*/ 5812403 w 7744570"/>
                <a:gd name="connsiteY24" fmla="*/ 1463040 h 1693628"/>
                <a:gd name="connsiteX25" fmla="*/ 6011186 w 7744570"/>
                <a:gd name="connsiteY25" fmla="*/ 1439186 h 1693628"/>
                <a:gd name="connsiteX26" fmla="*/ 6758609 w 7744570"/>
                <a:gd name="connsiteY26" fmla="*/ 1463040 h 1693628"/>
                <a:gd name="connsiteX27" fmla="*/ 6909683 w 7744570"/>
                <a:gd name="connsiteY27" fmla="*/ 1494846 h 1693628"/>
                <a:gd name="connsiteX28" fmla="*/ 7291346 w 7744570"/>
                <a:gd name="connsiteY28" fmla="*/ 1550505 h 1693628"/>
                <a:gd name="connsiteX29" fmla="*/ 7410616 w 7744570"/>
                <a:gd name="connsiteY29" fmla="*/ 1574359 h 1693628"/>
                <a:gd name="connsiteX30" fmla="*/ 7633252 w 7744570"/>
                <a:gd name="connsiteY30" fmla="*/ 1630018 h 1693628"/>
                <a:gd name="connsiteX31" fmla="*/ 7720716 w 7744570"/>
                <a:gd name="connsiteY31" fmla="*/ 1685677 h 1693628"/>
                <a:gd name="connsiteX32" fmla="*/ 7744570 w 7744570"/>
                <a:gd name="connsiteY32"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224501 w 7744570"/>
                <a:gd name="connsiteY4" fmla="*/ 445273 h 1693628"/>
                <a:gd name="connsiteX5" fmla="*/ 1311965 w 7744570"/>
                <a:gd name="connsiteY5" fmla="*/ 516835 h 1693628"/>
                <a:gd name="connsiteX6" fmla="*/ 1335819 w 7744570"/>
                <a:gd name="connsiteY6" fmla="*/ 532738 h 1693628"/>
                <a:gd name="connsiteX7" fmla="*/ 1463040 w 7744570"/>
                <a:gd name="connsiteY7" fmla="*/ 556592 h 1693628"/>
                <a:gd name="connsiteX8" fmla="*/ 1637969 w 7744570"/>
                <a:gd name="connsiteY8" fmla="*/ 612251 h 1693628"/>
                <a:gd name="connsiteX9" fmla="*/ 1828800 w 7744570"/>
                <a:gd name="connsiteY9" fmla="*/ 699715 h 1693628"/>
                <a:gd name="connsiteX10" fmla="*/ 2075290 w 7744570"/>
                <a:gd name="connsiteY10" fmla="*/ 763326 h 1693628"/>
                <a:gd name="connsiteX11" fmla="*/ 3339548 w 7744570"/>
                <a:gd name="connsiteY11" fmla="*/ 779228 h 1693628"/>
                <a:gd name="connsiteX12" fmla="*/ 3411109 w 7744570"/>
                <a:gd name="connsiteY12" fmla="*/ 795131 h 1693628"/>
                <a:gd name="connsiteX13" fmla="*/ 3530379 w 7744570"/>
                <a:gd name="connsiteY13" fmla="*/ 842839 h 1693628"/>
                <a:gd name="connsiteX14" fmla="*/ 3697356 w 7744570"/>
                <a:gd name="connsiteY14" fmla="*/ 890546 h 1693628"/>
                <a:gd name="connsiteX15" fmla="*/ 3943847 w 7744570"/>
                <a:gd name="connsiteY15" fmla="*/ 1160891 h 1693628"/>
                <a:gd name="connsiteX16" fmla="*/ 4126727 w 7744570"/>
                <a:gd name="connsiteY16" fmla="*/ 1224501 h 1693628"/>
                <a:gd name="connsiteX17" fmla="*/ 4659464 w 7744570"/>
                <a:gd name="connsiteY17" fmla="*/ 1304014 h 1693628"/>
                <a:gd name="connsiteX18" fmla="*/ 5104737 w 7744570"/>
                <a:gd name="connsiteY18" fmla="*/ 1399430 h 1693628"/>
                <a:gd name="connsiteX19" fmla="*/ 5231958 w 7744570"/>
                <a:gd name="connsiteY19" fmla="*/ 1431235 h 1693628"/>
                <a:gd name="connsiteX20" fmla="*/ 5327374 w 7744570"/>
                <a:gd name="connsiteY20" fmla="*/ 1470992 h 1693628"/>
                <a:gd name="connsiteX21" fmla="*/ 5375082 w 7744570"/>
                <a:gd name="connsiteY21" fmla="*/ 1486894 h 1693628"/>
                <a:gd name="connsiteX22" fmla="*/ 5581816 w 7744570"/>
                <a:gd name="connsiteY22" fmla="*/ 1494846 h 1693628"/>
                <a:gd name="connsiteX23" fmla="*/ 5812403 w 7744570"/>
                <a:gd name="connsiteY23" fmla="*/ 1463040 h 1693628"/>
                <a:gd name="connsiteX24" fmla="*/ 6011186 w 7744570"/>
                <a:gd name="connsiteY24" fmla="*/ 1439186 h 1693628"/>
                <a:gd name="connsiteX25" fmla="*/ 6758609 w 7744570"/>
                <a:gd name="connsiteY25" fmla="*/ 1463040 h 1693628"/>
                <a:gd name="connsiteX26" fmla="*/ 6909683 w 7744570"/>
                <a:gd name="connsiteY26" fmla="*/ 1494846 h 1693628"/>
                <a:gd name="connsiteX27" fmla="*/ 7291346 w 7744570"/>
                <a:gd name="connsiteY27" fmla="*/ 1550505 h 1693628"/>
                <a:gd name="connsiteX28" fmla="*/ 7410616 w 7744570"/>
                <a:gd name="connsiteY28" fmla="*/ 1574359 h 1693628"/>
                <a:gd name="connsiteX29" fmla="*/ 7633252 w 7744570"/>
                <a:gd name="connsiteY29" fmla="*/ 1630018 h 1693628"/>
                <a:gd name="connsiteX30" fmla="*/ 7720716 w 7744570"/>
                <a:gd name="connsiteY30" fmla="*/ 1685677 h 1693628"/>
                <a:gd name="connsiteX31" fmla="*/ 7744570 w 7744570"/>
                <a:gd name="connsiteY31"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311965 w 7744570"/>
                <a:gd name="connsiteY4" fmla="*/ 516835 h 1693628"/>
                <a:gd name="connsiteX5" fmla="*/ 1335819 w 7744570"/>
                <a:gd name="connsiteY5" fmla="*/ 532738 h 1693628"/>
                <a:gd name="connsiteX6" fmla="*/ 1463040 w 7744570"/>
                <a:gd name="connsiteY6" fmla="*/ 556592 h 1693628"/>
                <a:gd name="connsiteX7" fmla="*/ 1637969 w 7744570"/>
                <a:gd name="connsiteY7" fmla="*/ 612251 h 1693628"/>
                <a:gd name="connsiteX8" fmla="*/ 1828800 w 7744570"/>
                <a:gd name="connsiteY8" fmla="*/ 699715 h 1693628"/>
                <a:gd name="connsiteX9" fmla="*/ 2075290 w 7744570"/>
                <a:gd name="connsiteY9" fmla="*/ 763326 h 1693628"/>
                <a:gd name="connsiteX10" fmla="*/ 3339548 w 7744570"/>
                <a:gd name="connsiteY10" fmla="*/ 779228 h 1693628"/>
                <a:gd name="connsiteX11" fmla="*/ 3411109 w 7744570"/>
                <a:gd name="connsiteY11" fmla="*/ 795131 h 1693628"/>
                <a:gd name="connsiteX12" fmla="*/ 3530379 w 7744570"/>
                <a:gd name="connsiteY12" fmla="*/ 842839 h 1693628"/>
                <a:gd name="connsiteX13" fmla="*/ 3697356 w 7744570"/>
                <a:gd name="connsiteY13" fmla="*/ 890546 h 1693628"/>
                <a:gd name="connsiteX14" fmla="*/ 3943847 w 7744570"/>
                <a:gd name="connsiteY14" fmla="*/ 1160891 h 1693628"/>
                <a:gd name="connsiteX15" fmla="*/ 4126727 w 7744570"/>
                <a:gd name="connsiteY15" fmla="*/ 1224501 h 1693628"/>
                <a:gd name="connsiteX16" fmla="*/ 4659464 w 7744570"/>
                <a:gd name="connsiteY16" fmla="*/ 1304014 h 1693628"/>
                <a:gd name="connsiteX17" fmla="*/ 5104737 w 7744570"/>
                <a:gd name="connsiteY17" fmla="*/ 1399430 h 1693628"/>
                <a:gd name="connsiteX18" fmla="*/ 5231958 w 7744570"/>
                <a:gd name="connsiteY18" fmla="*/ 1431235 h 1693628"/>
                <a:gd name="connsiteX19" fmla="*/ 5327374 w 7744570"/>
                <a:gd name="connsiteY19" fmla="*/ 1470992 h 1693628"/>
                <a:gd name="connsiteX20" fmla="*/ 5375082 w 7744570"/>
                <a:gd name="connsiteY20" fmla="*/ 1486894 h 1693628"/>
                <a:gd name="connsiteX21" fmla="*/ 5581816 w 7744570"/>
                <a:gd name="connsiteY21" fmla="*/ 1494846 h 1693628"/>
                <a:gd name="connsiteX22" fmla="*/ 5812403 w 7744570"/>
                <a:gd name="connsiteY22" fmla="*/ 1463040 h 1693628"/>
                <a:gd name="connsiteX23" fmla="*/ 6011186 w 7744570"/>
                <a:gd name="connsiteY23" fmla="*/ 1439186 h 1693628"/>
                <a:gd name="connsiteX24" fmla="*/ 6758609 w 7744570"/>
                <a:gd name="connsiteY24" fmla="*/ 1463040 h 1693628"/>
                <a:gd name="connsiteX25" fmla="*/ 6909683 w 7744570"/>
                <a:gd name="connsiteY25" fmla="*/ 1494846 h 1693628"/>
                <a:gd name="connsiteX26" fmla="*/ 7291346 w 7744570"/>
                <a:gd name="connsiteY26" fmla="*/ 1550505 h 1693628"/>
                <a:gd name="connsiteX27" fmla="*/ 7410616 w 7744570"/>
                <a:gd name="connsiteY27" fmla="*/ 1574359 h 1693628"/>
                <a:gd name="connsiteX28" fmla="*/ 7633252 w 7744570"/>
                <a:gd name="connsiteY28" fmla="*/ 1630018 h 1693628"/>
                <a:gd name="connsiteX29" fmla="*/ 7720716 w 7744570"/>
                <a:gd name="connsiteY29" fmla="*/ 1685677 h 1693628"/>
                <a:gd name="connsiteX30" fmla="*/ 7744570 w 7744570"/>
                <a:gd name="connsiteY30"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311965 w 7744570"/>
                <a:gd name="connsiteY4" fmla="*/ 516835 h 1693628"/>
                <a:gd name="connsiteX5" fmla="*/ 1463040 w 7744570"/>
                <a:gd name="connsiteY5" fmla="*/ 556592 h 1693628"/>
                <a:gd name="connsiteX6" fmla="*/ 1637969 w 7744570"/>
                <a:gd name="connsiteY6" fmla="*/ 612251 h 1693628"/>
                <a:gd name="connsiteX7" fmla="*/ 1828800 w 7744570"/>
                <a:gd name="connsiteY7" fmla="*/ 699715 h 1693628"/>
                <a:gd name="connsiteX8" fmla="*/ 2075290 w 7744570"/>
                <a:gd name="connsiteY8" fmla="*/ 763326 h 1693628"/>
                <a:gd name="connsiteX9" fmla="*/ 3339548 w 7744570"/>
                <a:gd name="connsiteY9" fmla="*/ 779228 h 1693628"/>
                <a:gd name="connsiteX10" fmla="*/ 3411109 w 7744570"/>
                <a:gd name="connsiteY10" fmla="*/ 795131 h 1693628"/>
                <a:gd name="connsiteX11" fmla="*/ 3530379 w 7744570"/>
                <a:gd name="connsiteY11" fmla="*/ 842839 h 1693628"/>
                <a:gd name="connsiteX12" fmla="*/ 3697356 w 7744570"/>
                <a:gd name="connsiteY12" fmla="*/ 890546 h 1693628"/>
                <a:gd name="connsiteX13" fmla="*/ 3943847 w 7744570"/>
                <a:gd name="connsiteY13" fmla="*/ 1160891 h 1693628"/>
                <a:gd name="connsiteX14" fmla="*/ 4126727 w 7744570"/>
                <a:gd name="connsiteY14" fmla="*/ 1224501 h 1693628"/>
                <a:gd name="connsiteX15" fmla="*/ 4659464 w 7744570"/>
                <a:gd name="connsiteY15" fmla="*/ 1304014 h 1693628"/>
                <a:gd name="connsiteX16" fmla="*/ 5104737 w 7744570"/>
                <a:gd name="connsiteY16" fmla="*/ 1399430 h 1693628"/>
                <a:gd name="connsiteX17" fmla="*/ 5231958 w 7744570"/>
                <a:gd name="connsiteY17" fmla="*/ 1431235 h 1693628"/>
                <a:gd name="connsiteX18" fmla="*/ 5327374 w 7744570"/>
                <a:gd name="connsiteY18" fmla="*/ 1470992 h 1693628"/>
                <a:gd name="connsiteX19" fmla="*/ 5375082 w 7744570"/>
                <a:gd name="connsiteY19" fmla="*/ 1486894 h 1693628"/>
                <a:gd name="connsiteX20" fmla="*/ 5581816 w 7744570"/>
                <a:gd name="connsiteY20" fmla="*/ 1494846 h 1693628"/>
                <a:gd name="connsiteX21" fmla="*/ 5812403 w 7744570"/>
                <a:gd name="connsiteY21" fmla="*/ 1463040 h 1693628"/>
                <a:gd name="connsiteX22" fmla="*/ 6011186 w 7744570"/>
                <a:gd name="connsiteY22" fmla="*/ 1439186 h 1693628"/>
                <a:gd name="connsiteX23" fmla="*/ 6758609 w 7744570"/>
                <a:gd name="connsiteY23" fmla="*/ 1463040 h 1693628"/>
                <a:gd name="connsiteX24" fmla="*/ 6909683 w 7744570"/>
                <a:gd name="connsiteY24" fmla="*/ 1494846 h 1693628"/>
                <a:gd name="connsiteX25" fmla="*/ 7291346 w 7744570"/>
                <a:gd name="connsiteY25" fmla="*/ 1550505 h 1693628"/>
                <a:gd name="connsiteX26" fmla="*/ 7410616 w 7744570"/>
                <a:gd name="connsiteY26" fmla="*/ 1574359 h 1693628"/>
                <a:gd name="connsiteX27" fmla="*/ 7633252 w 7744570"/>
                <a:gd name="connsiteY27" fmla="*/ 1630018 h 1693628"/>
                <a:gd name="connsiteX28" fmla="*/ 7720716 w 7744570"/>
                <a:gd name="connsiteY28" fmla="*/ 1685677 h 1693628"/>
                <a:gd name="connsiteX29" fmla="*/ 7744570 w 7744570"/>
                <a:gd name="connsiteY29"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463040 w 7744570"/>
                <a:gd name="connsiteY4" fmla="*/ 556592 h 1693628"/>
                <a:gd name="connsiteX5" fmla="*/ 1637969 w 7744570"/>
                <a:gd name="connsiteY5" fmla="*/ 612251 h 1693628"/>
                <a:gd name="connsiteX6" fmla="*/ 1828800 w 7744570"/>
                <a:gd name="connsiteY6" fmla="*/ 699715 h 1693628"/>
                <a:gd name="connsiteX7" fmla="*/ 2075290 w 7744570"/>
                <a:gd name="connsiteY7" fmla="*/ 763326 h 1693628"/>
                <a:gd name="connsiteX8" fmla="*/ 3339548 w 7744570"/>
                <a:gd name="connsiteY8" fmla="*/ 779228 h 1693628"/>
                <a:gd name="connsiteX9" fmla="*/ 3411109 w 7744570"/>
                <a:gd name="connsiteY9" fmla="*/ 795131 h 1693628"/>
                <a:gd name="connsiteX10" fmla="*/ 3530379 w 7744570"/>
                <a:gd name="connsiteY10" fmla="*/ 842839 h 1693628"/>
                <a:gd name="connsiteX11" fmla="*/ 3697356 w 7744570"/>
                <a:gd name="connsiteY11" fmla="*/ 890546 h 1693628"/>
                <a:gd name="connsiteX12" fmla="*/ 3943847 w 7744570"/>
                <a:gd name="connsiteY12" fmla="*/ 1160891 h 1693628"/>
                <a:gd name="connsiteX13" fmla="*/ 4126727 w 7744570"/>
                <a:gd name="connsiteY13" fmla="*/ 1224501 h 1693628"/>
                <a:gd name="connsiteX14" fmla="*/ 4659464 w 7744570"/>
                <a:gd name="connsiteY14" fmla="*/ 1304014 h 1693628"/>
                <a:gd name="connsiteX15" fmla="*/ 5104737 w 7744570"/>
                <a:gd name="connsiteY15" fmla="*/ 1399430 h 1693628"/>
                <a:gd name="connsiteX16" fmla="*/ 5231958 w 7744570"/>
                <a:gd name="connsiteY16" fmla="*/ 1431235 h 1693628"/>
                <a:gd name="connsiteX17" fmla="*/ 5327374 w 7744570"/>
                <a:gd name="connsiteY17" fmla="*/ 1470992 h 1693628"/>
                <a:gd name="connsiteX18" fmla="*/ 5375082 w 7744570"/>
                <a:gd name="connsiteY18" fmla="*/ 1486894 h 1693628"/>
                <a:gd name="connsiteX19" fmla="*/ 5581816 w 7744570"/>
                <a:gd name="connsiteY19" fmla="*/ 1494846 h 1693628"/>
                <a:gd name="connsiteX20" fmla="*/ 5812403 w 7744570"/>
                <a:gd name="connsiteY20" fmla="*/ 1463040 h 1693628"/>
                <a:gd name="connsiteX21" fmla="*/ 6011186 w 7744570"/>
                <a:gd name="connsiteY21" fmla="*/ 1439186 h 1693628"/>
                <a:gd name="connsiteX22" fmla="*/ 6758609 w 7744570"/>
                <a:gd name="connsiteY22" fmla="*/ 1463040 h 1693628"/>
                <a:gd name="connsiteX23" fmla="*/ 6909683 w 7744570"/>
                <a:gd name="connsiteY23" fmla="*/ 1494846 h 1693628"/>
                <a:gd name="connsiteX24" fmla="*/ 7291346 w 7744570"/>
                <a:gd name="connsiteY24" fmla="*/ 1550505 h 1693628"/>
                <a:gd name="connsiteX25" fmla="*/ 7410616 w 7744570"/>
                <a:gd name="connsiteY25" fmla="*/ 1574359 h 1693628"/>
                <a:gd name="connsiteX26" fmla="*/ 7633252 w 7744570"/>
                <a:gd name="connsiteY26" fmla="*/ 1630018 h 1693628"/>
                <a:gd name="connsiteX27" fmla="*/ 7720716 w 7744570"/>
                <a:gd name="connsiteY27" fmla="*/ 1685677 h 1693628"/>
                <a:gd name="connsiteX28" fmla="*/ 7744570 w 7744570"/>
                <a:gd name="connsiteY28"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1828800 w 7744570"/>
                <a:gd name="connsiteY5" fmla="*/ 699715 h 1693628"/>
                <a:gd name="connsiteX6" fmla="*/ 2075290 w 7744570"/>
                <a:gd name="connsiteY6" fmla="*/ 763326 h 1693628"/>
                <a:gd name="connsiteX7" fmla="*/ 3339548 w 7744570"/>
                <a:gd name="connsiteY7" fmla="*/ 779228 h 1693628"/>
                <a:gd name="connsiteX8" fmla="*/ 3411109 w 7744570"/>
                <a:gd name="connsiteY8" fmla="*/ 795131 h 1693628"/>
                <a:gd name="connsiteX9" fmla="*/ 3530379 w 7744570"/>
                <a:gd name="connsiteY9" fmla="*/ 842839 h 1693628"/>
                <a:gd name="connsiteX10" fmla="*/ 3697356 w 7744570"/>
                <a:gd name="connsiteY10" fmla="*/ 890546 h 1693628"/>
                <a:gd name="connsiteX11" fmla="*/ 3943847 w 7744570"/>
                <a:gd name="connsiteY11" fmla="*/ 1160891 h 1693628"/>
                <a:gd name="connsiteX12" fmla="*/ 4126727 w 7744570"/>
                <a:gd name="connsiteY12" fmla="*/ 1224501 h 1693628"/>
                <a:gd name="connsiteX13" fmla="*/ 4659464 w 7744570"/>
                <a:gd name="connsiteY13" fmla="*/ 1304014 h 1693628"/>
                <a:gd name="connsiteX14" fmla="*/ 5104737 w 7744570"/>
                <a:gd name="connsiteY14" fmla="*/ 1399430 h 1693628"/>
                <a:gd name="connsiteX15" fmla="*/ 5231958 w 7744570"/>
                <a:gd name="connsiteY15" fmla="*/ 1431235 h 1693628"/>
                <a:gd name="connsiteX16" fmla="*/ 5327374 w 7744570"/>
                <a:gd name="connsiteY16" fmla="*/ 1470992 h 1693628"/>
                <a:gd name="connsiteX17" fmla="*/ 5375082 w 7744570"/>
                <a:gd name="connsiteY17" fmla="*/ 1486894 h 1693628"/>
                <a:gd name="connsiteX18" fmla="*/ 5581816 w 7744570"/>
                <a:gd name="connsiteY18" fmla="*/ 1494846 h 1693628"/>
                <a:gd name="connsiteX19" fmla="*/ 5812403 w 7744570"/>
                <a:gd name="connsiteY19" fmla="*/ 1463040 h 1693628"/>
                <a:gd name="connsiteX20" fmla="*/ 6011186 w 7744570"/>
                <a:gd name="connsiteY20" fmla="*/ 1439186 h 1693628"/>
                <a:gd name="connsiteX21" fmla="*/ 6758609 w 7744570"/>
                <a:gd name="connsiteY21" fmla="*/ 1463040 h 1693628"/>
                <a:gd name="connsiteX22" fmla="*/ 6909683 w 7744570"/>
                <a:gd name="connsiteY22" fmla="*/ 1494846 h 1693628"/>
                <a:gd name="connsiteX23" fmla="*/ 7291346 w 7744570"/>
                <a:gd name="connsiteY23" fmla="*/ 1550505 h 1693628"/>
                <a:gd name="connsiteX24" fmla="*/ 7410616 w 7744570"/>
                <a:gd name="connsiteY24" fmla="*/ 1574359 h 1693628"/>
                <a:gd name="connsiteX25" fmla="*/ 7633252 w 7744570"/>
                <a:gd name="connsiteY25" fmla="*/ 1630018 h 1693628"/>
                <a:gd name="connsiteX26" fmla="*/ 7720716 w 7744570"/>
                <a:gd name="connsiteY26" fmla="*/ 1685677 h 1693628"/>
                <a:gd name="connsiteX27" fmla="*/ 7744570 w 7744570"/>
                <a:gd name="connsiteY27"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2075290 w 7744570"/>
                <a:gd name="connsiteY5" fmla="*/ 763326 h 1693628"/>
                <a:gd name="connsiteX6" fmla="*/ 3339548 w 7744570"/>
                <a:gd name="connsiteY6" fmla="*/ 779228 h 1693628"/>
                <a:gd name="connsiteX7" fmla="*/ 3411109 w 7744570"/>
                <a:gd name="connsiteY7" fmla="*/ 795131 h 1693628"/>
                <a:gd name="connsiteX8" fmla="*/ 3530379 w 7744570"/>
                <a:gd name="connsiteY8" fmla="*/ 842839 h 1693628"/>
                <a:gd name="connsiteX9" fmla="*/ 3697356 w 7744570"/>
                <a:gd name="connsiteY9" fmla="*/ 890546 h 1693628"/>
                <a:gd name="connsiteX10" fmla="*/ 3943847 w 7744570"/>
                <a:gd name="connsiteY10" fmla="*/ 1160891 h 1693628"/>
                <a:gd name="connsiteX11" fmla="*/ 4126727 w 7744570"/>
                <a:gd name="connsiteY11" fmla="*/ 1224501 h 1693628"/>
                <a:gd name="connsiteX12" fmla="*/ 4659464 w 7744570"/>
                <a:gd name="connsiteY12" fmla="*/ 1304014 h 1693628"/>
                <a:gd name="connsiteX13" fmla="*/ 5104737 w 7744570"/>
                <a:gd name="connsiteY13" fmla="*/ 1399430 h 1693628"/>
                <a:gd name="connsiteX14" fmla="*/ 5231958 w 7744570"/>
                <a:gd name="connsiteY14" fmla="*/ 1431235 h 1693628"/>
                <a:gd name="connsiteX15" fmla="*/ 5327374 w 7744570"/>
                <a:gd name="connsiteY15" fmla="*/ 1470992 h 1693628"/>
                <a:gd name="connsiteX16" fmla="*/ 5375082 w 7744570"/>
                <a:gd name="connsiteY16" fmla="*/ 1486894 h 1693628"/>
                <a:gd name="connsiteX17" fmla="*/ 5581816 w 7744570"/>
                <a:gd name="connsiteY17" fmla="*/ 1494846 h 1693628"/>
                <a:gd name="connsiteX18" fmla="*/ 5812403 w 7744570"/>
                <a:gd name="connsiteY18" fmla="*/ 1463040 h 1693628"/>
                <a:gd name="connsiteX19" fmla="*/ 6011186 w 7744570"/>
                <a:gd name="connsiteY19" fmla="*/ 1439186 h 1693628"/>
                <a:gd name="connsiteX20" fmla="*/ 6758609 w 7744570"/>
                <a:gd name="connsiteY20" fmla="*/ 1463040 h 1693628"/>
                <a:gd name="connsiteX21" fmla="*/ 6909683 w 7744570"/>
                <a:gd name="connsiteY21" fmla="*/ 1494846 h 1693628"/>
                <a:gd name="connsiteX22" fmla="*/ 7291346 w 7744570"/>
                <a:gd name="connsiteY22" fmla="*/ 1550505 h 1693628"/>
                <a:gd name="connsiteX23" fmla="*/ 7410616 w 7744570"/>
                <a:gd name="connsiteY23" fmla="*/ 1574359 h 1693628"/>
                <a:gd name="connsiteX24" fmla="*/ 7633252 w 7744570"/>
                <a:gd name="connsiteY24" fmla="*/ 1630018 h 1693628"/>
                <a:gd name="connsiteX25" fmla="*/ 7720716 w 7744570"/>
                <a:gd name="connsiteY25" fmla="*/ 1685677 h 1693628"/>
                <a:gd name="connsiteX26" fmla="*/ 7744570 w 7744570"/>
                <a:gd name="connsiteY26"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411109 w 7744570"/>
                <a:gd name="connsiteY6" fmla="*/ 795131 h 1693628"/>
                <a:gd name="connsiteX7" fmla="*/ 3530379 w 7744570"/>
                <a:gd name="connsiteY7" fmla="*/ 842839 h 1693628"/>
                <a:gd name="connsiteX8" fmla="*/ 3697356 w 7744570"/>
                <a:gd name="connsiteY8" fmla="*/ 890546 h 1693628"/>
                <a:gd name="connsiteX9" fmla="*/ 3943847 w 7744570"/>
                <a:gd name="connsiteY9" fmla="*/ 1160891 h 1693628"/>
                <a:gd name="connsiteX10" fmla="*/ 4126727 w 7744570"/>
                <a:gd name="connsiteY10" fmla="*/ 1224501 h 1693628"/>
                <a:gd name="connsiteX11" fmla="*/ 4659464 w 7744570"/>
                <a:gd name="connsiteY11" fmla="*/ 1304014 h 1693628"/>
                <a:gd name="connsiteX12" fmla="*/ 5104737 w 7744570"/>
                <a:gd name="connsiteY12" fmla="*/ 1399430 h 1693628"/>
                <a:gd name="connsiteX13" fmla="*/ 5231958 w 7744570"/>
                <a:gd name="connsiteY13" fmla="*/ 1431235 h 1693628"/>
                <a:gd name="connsiteX14" fmla="*/ 5327374 w 7744570"/>
                <a:gd name="connsiteY14" fmla="*/ 1470992 h 1693628"/>
                <a:gd name="connsiteX15" fmla="*/ 5375082 w 7744570"/>
                <a:gd name="connsiteY15" fmla="*/ 1486894 h 1693628"/>
                <a:gd name="connsiteX16" fmla="*/ 5581816 w 7744570"/>
                <a:gd name="connsiteY16" fmla="*/ 1494846 h 1693628"/>
                <a:gd name="connsiteX17" fmla="*/ 5812403 w 7744570"/>
                <a:gd name="connsiteY17" fmla="*/ 1463040 h 1693628"/>
                <a:gd name="connsiteX18" fmla="*/ 6011186 w 7744570"/>
                <a:gd name="connsiteY18" fmla="*/ 1439186 h 1693628"/>
                <a:gd name="connsiteX19" fmla="*/ 6758609 w 7744570"/>
                <a:gd name="connsiteY19" fmla="*/ 1463040 h 1693628"/>
                <a:gd name="connsiteX20" fmla="*/ 6909683 w 7744570"/>
                <a:gd name="connsiteY20" fmla="*/ 1494846 h 1693628"/>
                <a:gd name="connsiteX21" fmla="*/ 7291346 w 7744570"/>
                <a:gd name="connsiteY21" fmla="*/ 1550505 h 1693628"/>
                <a:gd name="connsiteX22" fmla="*/ 7410616 w 7744570"/>
                <a:gd name="connsiteY22" fmla="*/ 1574359 h 1693628"/>
                <a:gd name="connsiteX23" fmla="*/ 7633252 w 7744570"/>
                <a:gd name="connsiteY23" fmla="*/ 1630018 h 1693628"/>
                <a:gd name="connsiteX24" fmla="*/ 7720716 w 7744570"/>
                <a:gd name="connsiteY24" fmla="*/ 1685677 h 1693628"/>
                <a:gd name="connsiteX25" fmla="*/ 7744570 w 7744570"/>
                <a:gd name="connsiteY2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530379 w 7744570"/>
                <a:gd name="connsiteY6" fmla="*/ 842839 h 1693628"/>
                <a:gd name="connsiteX7" fmla="*/ 3697356 w 7744570"/>
                <a:gd name="connsiteY7" fmla="*/ 890546 h 1693628"/>
                <a:gd name="connsiteX8" fmla="*/ 3943847 w 7744570"/>
                <a:gd name="connsiteY8" fmla="*/ 1160891 h 1693628"/>
                <a:gd name="connsiteX9" fmla="*/ 4126727 w 7744570"/>
                <a:gd name="connsiteY9" fmla="*/ 1224501 h 1693628"/>
                <a:gd name="connsiteX10" fmla="*/ 4659464 w 7744570"/>
                <a:gd name="connsiteY10" fmla="*/ 1304014 h 1693628"/>
                <a:gd name="connsiteX11" fmla="*/ 5104737 w 7744570"/>
                <a:gd name="connsiteY11" fmla="*/ 1399430 h 1693628"/>
                <a:gd name="connsiteX12" fmla="*/ 5231958 w 7744570"/>
                <a:gd name="connsiteY12" fmla="*/ 1431235 h 1693628"/>
                <a:gd name="connsiteX13" fmla="*/ 5327374 w 7744570"/>
                <a:gd name="connsiteY13" fmla="*/ 1470992 h 1693628"/>
                <a:gd name="connsiteX14" fmla="*/ 5375082 w 7744570"/>
                <a:gd name="connsiteY14" fmla="*/ 1486894 h 1693628"/>
                <a:gd name="connsiteX15" fmla="*/ 5581816 w 7744570"/>
                <a:gd name="connsiteY15" fmla="*/ 1494846 h 1693628"/>
                <a:gd name="connsiteX16" fmla="*/ 5812403 w 7744570"/>
                <a:gd name="connsiteY16" fmla="*/ 1463040 h 1693628"/>
                <a:gd name="connsiteX17" fmla="*/ 6011186 w 7744570"/>
                <a:gd name="connsiteY17" fmla="*/ 1439186 h 1693628"/>
                <a:gd name="connsiteX18" fmla="*/ 6758609 w 7744570"/>
                <a:gd name="connsiteY18" fmla="*/ 1463040 h 1693628"/>
                <a:gd name="connsiteX19" fmla="*/ 6909683 w 7744570"/>
                <a:gd name="connsiteY19" fmla="*/ 1494846 h 1693628"/>
                <a:gd name="connsiteX20" fmla="*/ 7291346 w 7744570"/>
                <a:gd name="connsiteY20" fmla="*/ 1550505 h 1693628"/>
                <a:gd name="connsiteX21" fmla="*/ 7410616 w 7744570"/>
                <a:gd name="connsiteY21" fmla="*/ 1574359 h 1693628"/>
                <a:gd name="connsiteX22" fmla="*/ 7633252 w 7744570"/>
                <a:gd name="connsiteY22" fmla="*/ 1630018 h 1693628"/>
                <a:gd name="connsiteX23" fmla="*/ 7720716 w 7744570"/>
                <a:gd name="connsiteY23" fmla="*/ 1685677 h 1693628"/>
                <a:gd name="connsiteX24" fmla="*/ 7744570 w 7744570"/>
                <a:gd name="connsiteY2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697356 w 7744570"/>
                <a:gd name="connsiteY6" fmla="*/ 890546 h 1693628"/>
                <a:gd name="connsiteX7" fmla="*/ 3943847 w 7744570"/>
                <a:gd name="connsiteY7" fmla="*/ 1160891 h 1693628"/>
                <a:gd name="connsiteX8" fmla="*/ 4126727 w 7744570"/>
                <a:gd name="connsiteY8" fmla="*/ 1224501 h 1693628"/>
                <a:gd name="connsiteX9" fmla="*/ 4659464 w 7744570"/>
                <a:gd name="connsiteY9" fmla="*/ 1304014 h 1693628"/>
                <a:gd name="connsiteX10" fmla="*/ 5104737 w 7744570"/>
                <a:gd name="connsiteY10" fmla="*/ 1399430 h 1693628"/>
                <a:gd name="connsiteX11" fmla="*/ 5231958 w 7744570"/>
                <a:gd name="connsiteY11" fmla="*/ 1431235 h 1693628"/>
                <a:gd name="connsiteX12" fmla="*/ 5327374 w 7744570"/>
                <a:gd name="connsiteY12" fmla="*/ 1470992 h 1693628"/>
                <a:gd name="connsiteX13" fmla="*/ 5375082 w 7744570"/>
                <a:gd name="connsiteY13" fmla="*/ 1486894 h 1693628"/>
                <a:gd name="connsiteX14" fmla="*/ 5581816 w 7744570"/>
                <a:gd name="connsiteY14" fmla="*/ 1494846 h 1693628"/>
                <a:gd name="connsiteX15" fmla="*/ 5812403 w 7744570"/>
                <a:gd name="connsiteY15" fmla="*/ 1463040 h 1693628"/>
                <a:gd name="connsiteX16" fmla="*/ 6011186 w 7744570"/>
                <a:gd name="connsiteY16" fmla="*/ 1439186 h 1693628"/>
                <a:gd name="connsiteX17" fmla="*/ 6758609 w 7744570"/>
                <a:gd name="connsiteY17" fmla="*/ 1463040 h 1693628"/>
                <a:gd name="connsiteX18" fmla="*/ 6909683 w 7744570"/>
                <a:gd name="connsiteY18" fmla="*/ 1494846 h 1693628"/>
                <a:gd name="connsiteX19" fmla="*/ 7291346 w 7744570"/>
                <a:gd name="connsiteY19" fmla="*/ 1550505 h 1693628"/>
                <a:gd name="connsiteX20" fmla="*/ 7410616 w 7744570"/>
                <a:gd name="connsiteY20" fmla="*/ 1574359 h 1693628"/>
                <a:gd name="connsiteX21" fmla="*/ 7633252 w 7744570"/>
                <a:gd name="connsiteY21" fmla="*/ 1630018 h 1693628"/>
                <a:gd name="connsiteX22" fmla="*/ 7720716 w 7744570"/>
                <a:gd name="connsiteY22" fmla="*/ 1685677 h 1693628"/>
                <a:gd name="connsiteX23" fmla="*/ 7744570 w 7744570"/>
                <a:gd name="connsiteY23"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126727 w 7744570"/>
                <a:gd name="connsiteY7" fmla="*/ 1224501 h 1693628"/>
                <a:gd name="connsiteX8" fmla="*/ 4659464 w 7744570"/>
                <a:gd name="connsiteY8" fmla="*/ 1304014 h 1693628"/>
                <a:gd name="connsiteX9" fmla="*/ 5104737 w 7744570"/>
                <a:gd name="connsiteY9" fmla="*/ 1399430 h 1693628"/>
                <a:gd name="connsiteX10" fmla="*/ 5231958 w 7744570"/>
                <a:gd name="connsiteY10" fmla="*/ 1431235 h 1693628"/>
                <a:gd name="connsiteX11" fmla="*/ 5327374 w 7744570"/>
                <a:gd name="connsiteY11" fmla="*/ 1470992 h 1693628"/>
                <a:gd name="connsiteX12" fmla="*/ 5375082 w 7744570"/>
                <a:gd name="connsiteY12" fmla="*/ 1486894 h 1693628"/>
                <a:gd name="connsiteX13" fmla="*/ 5581816 w 7744570"/>
                <a:gd name="connsiteY13" fmla="*/ 1494846 h 1693628"/>
                <a:gd name="connsiteX14" fmla="*/ 5812403 w 7744570"/>
                <a:gd name="connsiteY14" fmla="*/ 1463040 h 1693628"/>
                <a:gd name="connsiteX15" fmla="*/ 6011186 w 7744570"/>
                <a:gd name="connsiteY15" fmla="*/ 1439186 h 1693628"/>
                <a:gd name="connsiteX16" fmla="*/ 6758609 w 7744570"/>
                <a:gd name="connsiteY16" fmla="*/ 1463040 h 1693628"/>
                <a:gd name="connsiteX17" fmla="*/ 6909683 w 7744570"/>
                <a:gd name="connsiteY17" fmla="*/ 1494846 h 1693628"/>
                <a:gd name="connsiteX18" fmla="*/ 7291346 w 7744570"/>
                <a:gd name="connsiteY18" fmla="*/ 1550505 h 1693628"/>
                <a:gd name="connsiteX19" fmla="*/ 7410616 w 7744570"/>
                <a:gd name="connsiteY19" fmla="*/ 1574359 h 1693628"/>
                <a:gd name="connsiteX20" fmla="*/ 7633252 w 7744570"/>
                <a:gd name="connsiteY20" fmla="*/ 1630018 h 1693628"/>
                <a:gd name="connsiteX21" fmla="*/ 7720716 w 7744570"/>
                <a:gd name="connsiteY21" fmla="*/ 1685677 h 1693628"/>
                <a:gd name="connsiteX22" fmla="*/ 7744570 w 7744570"/>
                <a:gd name="connsiteY22"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104737 w 7744570"/>
                <a:gd name="connsiteY8" fmla="*/ 1399430 h 1693628"/>
                <a:gd name="connsiteX9" fmla="*/ 5231958 w 7744570"/>
                <a:gd name="connsiteY9" fmla="*/ 1431235 h 1693628"/>
                <a:gd name="connsiteX10" fmla="*/ 5327374 w 7744570"/>
                <a:gd name="connsiteY10" fmla="*/ 1470992 h 1693628"/>
                <a:gd name="connsiteX11" fmla="*/ 5375082 w 7744570"/>
                <a:gd name="connsiteY11" fmla="*/ 1486894 h 1693628"/>
                <a:gd name="connsiteX12" fmla="*/ 5581816 w 7744570"/>
                <a:gd name="connsiteY12" fmla="*/ 1494846 h 1693628"/>
                <a:gd name="connsiteX13" fmla="*/ 5812403 w 7744570"/>
                <a:gd name="connsiteY13" fmla="*/ 1463040 h 1693628"/>
                <a:gd name="connsiteX14" fmla="*/ 6011186 w 7744570"/>
                <a:gd name="connsiteY14" fmla="*/ 1439186 h 1693628"/>
                <a:gd name="connsiteX15" fmla="*/ 6758609 w 7744570"/>
                <a:gd name="connsiteY15" fmla="*/ 1463040 h 1693628"/>
                <a:gd name="connsiteX16" fmla="*/ 6909683 w 7744570"/>
                <a:gd name="connsiteY16" fmla="*/ 1494846 h 1693628"/>
                <a:gd name="connsiteX17" fmla="*/ 7291346 w 7744570"/>
                <a:gd name="connsiteY17" fmla="*/ 1550505 h 1693628"/>
                <a:gd name="connsiteX18" fmla="*/ 7410616 w 7744570"/>
                <a:gd name="connsiteY18" fmla="*/ 1574359 h 1693628"/>
                <a:gd name="connsiteX19" fmla="*/ 7633252 w 7744570"/>
                <a:gd name="connsiteY19" fmla="*/ 1630018 h 1693628"/>
                <a:gd name="connsiteX20" fmla="*/ 7720716 w 7744570"/>
                <a:gd name="connsiteY20" fmla="*/ 1685677 h 1693628"/>
                <a:gd name="connsiteX21" fmla="*/ 7744570 w 7744570"/>
                <a:gd name="connsiteY21"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231958 w 7744570"/>
                <a:gd name="connsiteY8" fmla="*/ 1431235 h 1693628"/>
                <a:gd name="connsiteX9" fmla="*/ 5327374 w 7744570"/>
                <a:gd name="connsiteY9" fmla="*/ 1470992 h 1693628"/>
                <a:gd name="connsiteX10" fmla="*/ 5375082 w 7744570"/>
                <a:gd name="connsiteY10" fmla="*/ 1486894 h 1693628"/>
                <a:gd name="connsiteX11" fmla="*/ 5581816 w 7744570"/>
                <a:gd name="connsiteY11" fmla="*/ 1494846 h 1693628"/>
                <a:gd name="connsiteX12" fmla="*/ 5812403 w 7744570"/>
                <a:gd name="connsiteY12" fmla="*/ 1463040 h 1693628"/>
                <a:gd name="connsiteX13" fmla="*/ 6011186 w 7744570"/>
                <a:gd name="connsiteY13" fmla="*/ 1439186 h 1693628"/>
                <a:gd name="connsiteX14" fmla="*/ 6758609 w 7744570"/>
                <a:gd name="connsiteY14" fmla="*/ 1463040 h 1693628"/>
                <a:gd name="connsiteX15" fmla="*/ 6909683 w 7744570"/>
                <a:gd name="connsiteY15" fmla="*/ 1494846 h 1693628"/>
                <a:gd name="connsiteX16" fmla="*/ 7291346 w 7744570"/>
                <a:gd name="connsiteY16" fmla="*/ 1550505 h 1693628"/>
                <a:gd name="connsiteX17" fmla="*/ 7410616 w 7744570"/>
                <a:gd name="connsiteY17" fmla="*/ 1574359 h 1693628"/>
                <a:gd name="connsiteX18" fmla="*/ 7633252 w 7744570"/>
                <a:gd name="connsiteY18" fmla="*/ 1630018 h 1693628"/>
                <a:gd name="connsiteX19" fmla="*/ 7720716 w 7744570"/>
                <a:gd name="connsiteY19" fmla="*/ 1685677 h 1693628"/>
                <a:gd name="connsiteX20" fmla="*/ 7744570 w 7744570"/>
                <a:gd name="connsiteY20"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375082 w 7744570"/>
                <a:gd name="connsiteY9" fmla="*/ 1486894 h 1693628"/>
                <a:gd name="connsiteX10" fmla="*/ 5581816 w 7744570"/>
                <a:gd name="connsiteY10" fmla="*/ 1494846 h 1693628"/>
                <a:gd name="connsiteX11" fmla="*/ 5812403 w 7744570"/>
                <a:gd name="connsiteY11" fmla="*/ 1463040 h 1693628"/>
                <a:gd name="connsiteX12" fmla="*/ 6011186 w 7744570"/>
                <a:gd name="connsiteY12" fmla="*/ 1439186 h 1693628"/>
                <a:gd name="connsiteX13" fmla="*/ 6758609 w 7744570"/>
                <a:gd name="connsiteY13" fmla="*/ 1463040 h 1693628"/>
                <a:gd name="connsiteX14" fmla="*/ 6909683 w 7744570"/>
                <a:gd name="connsiteY14" fmla="*/ 1494846 h 1693628"/>
                <a:gd name="connsiteX15" fmla="*/ 7291346 w 7744570"/>
                <a:gd name="connsiteY15" fmla="*/ 1550505 h 1693628"/>
                <a:gd name="connsiteX16" fmla="*/ 7410616 w 7744570"/>
                <a:gd name="connsiteY16" fmla="*/ 1574359 h 1693628"/>
                <a:gd name="connsiteX17" fmla="*/ 7633252 w 7744570"/>
                <a:gd name="connsiteY17" fmla="*/ 1630018 h 1693628"/>
                <a:gd name="connsiteX18" fmla="*/ 7720716 w 7744570"/>
                <a:gd name="connsiteY18" fmla="*/ 1685677 h 1693628"/>
                <a:gd name="connsiteX19" fmla="*/ 7744570 w 7744570"/>
                <a:gd name="connsiteY19"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581816 w 7744570"/>
                <a:gd name="connsiteY9" fmla="*/ 1494846 h 1693628"/>
                <a:gd name="connsiteX10" fmla="*/ 5812403 w 7744570"/>
                <a:gd name="connsiteY10" fmla="*/ 1463040 h 1693628"/>
                <a:gd name="connsiteX11" fmla="*/ 6011186 w 7744570"/>
                <a:gd name="connsiteY11" fmla="*/ 1439186 h 1693628"/>
                <a:gd name="connsiteX12" fmla="*/ 6758609 w 7744570"/>
                <a:gd name="connsiteY12" fmla="*/ 1463040 h 1693628"/>
                <a:gd name="connsiteX13" fmla="*/ 6909683 w 7744570"/>
                <a:gd name="connsiteY13" fmla="*/ 1494846 h 1693628"/>
                <a:gd name="connsiteX14" fmla="*/ 7291346 w 7744570"/>
                <a:gd name="connsiteY14" fmla="*/ 1550505 h 1693628"/>
                <a:gd name="connsiteX15" fmla="*/ 7410616 w 7744570"/>
                <a:gd name="connsiteY15" fmla="*/ 1574359 h 1693628"/>
                <a:gd name="connsiteX16" fmla="*/ 7633252 w 7744570"/>
                <a:gd name="connsiteY16" fmla="*/ 1630018 h 1693628"/>
                <a:gd name="connsiteX17" fmla="*/ 7720716 w 7744570"/>
                <a:gd name="connsiteY17" fmla="*/ 1685677 h 1693628"/>
                <a:gd name="connsiteX18" fmla="*/ 7744570 w 7744570"/>
                <a:gd name="connsiteY18"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812403 w 7744570"/>
                <a:gd name="connsiteY9" fmla="*/ 1463040 h 1693628"/>
                <a:gd name="connsiteX10" fmla="*/ 6011186 w 7744570"/>
                <a:gd name="connsiteY10" fmla="*/ 1439186 h 1693628"/>
                <a:gd name="connsiteX11" fmla="*/ 6758609 w 7744570"/>
                <a:gd name="connsiteY11" fmla="*/ 1463040 h 1693628"/>
                <a:gd name="connsiteX12" fmla="*/ 6909683 w 7744570"/>
                <a:gd name="connsiteY12" fmla="*/ 1494846 h 1693628"/>
                <a:gd name="connsiteX13" fmla="*/ 7291346 w 7744570"/>
                <a:gd name="connsiteY13" fmla="*/ 1550505 h 1693628"/>
                <a:gd name="connsiteX14" fmla="*/ 7410616 w 7744570"/>
                <a:gd name="connsiteY14" fmla="*/ 1574359 h 1693628"/>
                <a:gd name="connsiteX15" fmla="*/ 7633252 w 7744570"/>
                <a:gd name="connsiteY15" fmla="*/ 1630018 h 1693628"/>
                <a:gd name="connsiteX16" fmla="*/ 7720716 w 7744570"/>
                <a:gd name="connsiteY16" fmla="*/ 1685677 h 1693628"/>
                <a:gd name="connsiteX17" fmla="*/ 7744570 w 7744570"/>
                <a:gd name="connsiteY17"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6909683 w 7744570"/>
                <a:gd name="connsiteY11" fmla="*/ 1494846 h 1693628"/>
                <a:gd name="connsiteX12" fmla="*/ 7291346 w 7744570"/>
                <a:gd name="connsiteY12" fmla="*/ 1550505 h 1693628"/>
                <a:gd name="connsiteX13" fmla="*/ 7410616 w 7744570"/>
                <a:gd name="connsiteY13" fmla="*/ 1574359 h 1693628"/>
                <a:gd name="connsiteX14" fmla="*/ 7633252 w 7744570"/>
                <a:gd name="connsiteY14" fmla="*/ 1630018 h 1693628"/>
                <a:gd name="connsiteX15" fmla="*/ 7720716 w 7744570"/>
                <a:gd name="connsiteY15" fmla="*/ 1685677 h 1693628"/>
                <a:gd name="connsiteX16" fmla="*/ 7744570 w 7744570"/>
                <a:gd name="connsiteY16"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410616 w 7744570"/>
                <a:gd name="connsiteY12" fmla="*/ 1574359 h 1693628"/>
                <a:gd name="connsiteX13" fmla="*/ 7633252 w 7744570"/>
                <a:gd name="connsiteY13" fmla="*/ 1630018 h 1693628"/>
                <a:gd name="connsiteX14" fmla="*/ 7720716 w 7744570"/>
                <a:gd name="connsiteY14" fmla="*/ 1685677 h 1693628"/>
                <a:gd name="connsiteX15" fmla="*/ 7744570 w 7744570"/>
                <a:gd name="connsiteY1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633252 w 7744570"/>
                <a:gd name="connsiteY12" fmla="*/ 1630018 h 1693628"/>
                <a:gd name="connsiteX13" fmla="*/ 7720716 w 7744570"/>
                <a:gd name="connsiteY13" fmla="*/ 1685677 h 1693628"/>
                <a:gd name="connsiteX14" fmla="*/ 7744570 w 7744570"/>
                <a:gd name="connsiteY1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720716 w 7744570"/>
                <a:gd name="connsiteY12" fmla="*/ 1685677 h 1693628"/>
                <a:gd name="connsiteX13" fmla="*/ 7744570 w 7744570"/>
                <a:gd name="connsiteY13" fmla="*/ 1693628 h 1693628"/>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6758609 w 7720716"/>
                <a:gd name="connsiteY10" fmla="*/ 1463040 h 1685677"/>
                <a:gd name="connsiteX11" fmla="*/ 7291346 w 7720716"/>
                <a:gd name="connsiteY11" fmla="*/ 1550505 h 1685677"/>
                <a:gd name="connsiteX12" fmla="*/ 7720716 w 7720716"/>
                <a:gd name="connsiteY12"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6758609 w 7720716"/>
                <a:gd name="connsiteY10" fmla="*/ 1463040 h 1685677"/>
                <a:gd name="connsiteX11" fmla="*/ 7720716 w 7720716"/>
                <a:gd name="connsiteY11"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7720716 w 7720716"/>
                <a:gd name="connsiteY10"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7720716 w 7720716"/>
                <a:gd name="connsiteY10"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6011186 w 7720716"/>
                <a:gd name="connsiteY8" fmla="*/ 1439186 h 1685677"/>
                <a:gd name="connsiteX9" fmla="*/ 7720716 w 7720716"/>
                <a:gd name="connsiteY9"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6011186 w 7720716"/>
                <a:gd name="connsiteY7" fmla="*/ 1439186 h 1685677"/>
                <a:gd name="connsiteX8" fmla="*/ 7720716 w 7720716"/>
                <a:gd name="connsiteY8"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943847 w 7720716"/>
                <a:gd name="connsiteY5" fmla="*/ 1160891 h 1685677"/>
                <a:gd name="connsiteX6" fmla="*/ 6011186 w 7720716"/>
                <a:gd name="connsiteY6" fmla="*/ 1439186 h 1685677"/>
                <a:gd name="connsiteX7" fmla="*/ 7720716 w 7720716"/>
                <a:gd name="connsiteY7"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908313 w 7720716"/>
                <a:gd name="connsiteY4" fmla="*/ 1208599 h 1685677"/>
                <a:gd name="connsiteX5" fmla="*/ 3943847 w 7720716"/>
                <a:gd name="connsiteY5" fmla="*/ 1160891 h 1685677"/>
                <a:gd name="connsiteX6" fmla="*/ 6011186 w 7720716"/>
                <a:gd name="connsiteY6" fmla="*/ 1439186 h 1685677"/>
                <a:gd name="connsiteX7" fmla="*/ 7720716 w 7720716"/>
                <a:gd name="connsiteY7" fmla="*/ 1685677 h 1685677"/>
                <a:gd name="connsiteX0" fmla="*/ 0 w 7720716"/>
                <a:gd name="connsiteY0" fmla="*/ 0 h 2100511"/>
                <a:gd name="connsiteX1" fmla="*/ 469127 w 7720716"/>
                <a:gd name="connsiteY1" fmla="*/ 47708 h 2100511"/>
                <a:gd name="connsiteX2" fmla="*/ 914400 w 7720716"/>
                <a:gd name="connsiteY2" fmla="*/ 262393 h 2100511"/>
                <a:gd name="connsiteX3" fmla="*/ 1224501 w 7720716"/>
                <a:gd name="connsiteY3" fmla="*/ 445273 h 2100511"/>
                <a:gd name="connsiteX4" fmla="*/ 1908313 w 7720716"/>
                <a:gd name="connsiteY4" fmla="*/ 1208599 h 2100511"/>
                <a:gd name="connsiteX5" fmla="*/ 3729161 w 7720716"/>
                <a:gd name="connsiteY5" fmla="*/ 2099145 h 2100511"/>
                <a:gd name="connsiteX6" fmla="*/ 6011186 w 7720716"/>
                <a:gd name="connsiteY6" fmla="*/ 1439186 h 2100511"/>
                <a:gd name="connsiteX7" fmla="*/ 7720716 w 7720716"/>
                <a:gd name="connsiteY7" fmla="*/ 1685677 h 2100511"/>
                <a:gd name="connsiteX0" fmla="*/ 0 w 7720716"/>
                <a:gd name="connsiteY0" fmla="*/ 0 h 2560320"/>
                <a:gd name="connsiteX1" fmla="*/ 469127 w 7720716"/>
                <a:gd name="connsiteY1" fmla="*/ 47708 h 2560320"/>
                <a:gd name="connsiteX2" fmla="*/ 914400 w 7720716"/>
                <a:gd name="connsiteY2" fmla="*/ 262393 h 2560320"/>
                <a:gd name="connsiteX3" fmla="*/ 1224501 w 7720716"/>
                <a:gd name="connsiteY3" fmla="*/ 445273 h 2560320"/>
                <a:gd name="connsiteX4" fmla="*/ 1908313 w 7720716"/>
                <a:gd name="connsiteY4" fmla="*/ 1208599 h 2560320"/>
                <a:gd name="connsiteX5" fmla="*/ 3729161 w 7720716"/>
                <a:gd name="connsiteY5" fmla="*/ 2099145 h 2560320"/>
                <a:gd name="connsiteX6" fmla="*/ 5462546 w 7720716"/>
                <a:gd name="connsiteY6" fmla="*/ 2560320 h 2560320"/>
                <a:gd name="connsiteX7" fmla="*/ 7720716 w 7720716"/>
                <a:gd name="connsiteY7" fmla="*/ 1685677 h 2560320"/>
                <a:gd name="connsiteX0" fmla="*/ 0 w 7855888"/>
                <a:gd name="connsiteY0" fmla="*/ 0 h 2894275"/>
                <a:gd name="connsiteX1" fmla="*/ 469127 w 7855888"/>
                <a:gd name="connsiteY1" fmla="*/ 47708 h 2894275"/>
                <a:gd name="connsiteX2" fmla="*/ 914400 w 7855888"/>
                <a:gd name="connsiteY2" fmla="*/ 262393 h 2894275"/>
                <a:gd name="connsiteX3" fmla="*/ 1224501 w 7855888"/>
                <a:gd name="connsiteY3" fmla="*/ 445273 h 2894275"/>
                <a:gd name="connsiteX4" fmla="*/ 1908313 w 7855888"/>
                <a:gd name="connsiteY4" fmla="*/ 1208599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914400 w 7855888"/>
                <a:gd name="connsiteY2" fmla="*/ 262393 h 2894275"/>
                <a:gd name="connsiteX3" fmla="*/ 1224501 w 7855888"/>
                <a:gd name="connsiteY3" fmla="*/ 445273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914400 w 7855888"/>
                <a:gd name="connsiteY2" fmla="*/ 262393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715618 w 7855888"/>
                <a:gd name="connsiteY2" fmla="*/ 1319917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13468 w 7855888"/>
                <a:gd name="connsiteY1" fmla="*/ 1240403 h 2894275"/>
                <a:gd name="connsiteX2" fmla="*/ 715618 w 7855888"/>
                <a:gd name="connsiteY2" fmla="*/ 1319917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65760 w 7847937"/>
                <a:gd name="connsiteY1" fmla="*/ 79512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13467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81662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81662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206734 h 1717482"/>
                <a:gd name="connsiteX3" fmla="*/ 890546 w 7744570"/>
                <a:gd name="connsiteY3" fmla="*/ 286247 h 1717482"/>
                <a:gd name="connsiteX4" fmla="*/ 1781092 w 7744570"/>
                <a:gd name="connsiteY4" fmla="*/ 333955 h 1717482"/>
                <a:gd name="connsiteX5" fmla="*/ 3570135 w 7744570"/>
                <a:gd name="connsiteY5" fmla="*/ 683813 h 1717482"/>
                <a:gd name="connsiteX6" fmla="*/ 5375081 w 7744570"/>
                <a:gd name="connsiteY6" fmla="*/ 1049572 h 1717482"/>
                <a:gd name="connsiteX7" fmla="*/ 7744570 w 7744570"/>
                <a:gd name="connsiteY7" fmla="*/ 1717482 h 1717482"/>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75081 w 7720716"/>
                <a:gd name="connsiteY6" fmla="*/ 104957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75081 w 7720716"/>
                <a:gd name="connsiteY6" fmla="*/ 104957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5 w 7720716"/>
                <a:gd name="connsiteY6" fmla="*/ 1041620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30741 w 7720716"/>
                <a:gd name="connsiteY6" fmla="*/ 874643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67131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14839 w 7720716"/>
                <a:gd name="connsiteY6" fmla="*/ 1033669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406887 w 7720716"/>
                <a:gd name="connsiteY6" fmla="*/ 1049571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0985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 name="connsiteX0" fmla="*/ 0 w 7720716"/>
                <a:gd name="connsiteY0" fmla="*/ 0 h 1319917"/>
                <a:gd name="connsiteX1" fmla="*/ 278295 w 7720716"/>
                <a:gd name="connsiteY1" fmla="*/ 47707 h 1319917"/>
                <a:gd name="connsiteX2" fmla="*/ 604300 w 7720716"/>
                <a:gd name="connsiteY2" fmla="*/ 206734 h 1319917"/>
                <a:gd name="connsiteX3" fmla="*/ 890546 w 7720716"/>
                <a:gd name="connsiteY3" fmla="*/ 286247 h 1319917"/>
                <a:gd name="connsiteX4" fmla="*/ 1781092 w 7720716"/>
                <a:gd name="connsiteY4" fmla="*/ 333955 h 1319917"/>
                <a:gd name="connsiteX5" fmla="*/ 3570135 w 7720716"/>
                <a:gd name="connsiteY5" fmla="*/ 683813 h 1319917"/>
                <a:gd name="connsiteX6" fmla="*/ 5398937 w 7720716"/>
                <a:gd name="connsiteY6" fmla="*/ 1057522 h 1319917"/>
                <a:gd name="connsiteX7" fmla="*/ 7720716 w 7720716"/>
                <a:gd name="connsiteY7" fmla="*/ 1319917 h 1319917"/>
                <a:gd name="connsiteX0" fmla="*/ 0 w 7720716"/>
                <a:gd name="connsiteY0" fmla="*/ 0 h 1399430"/>
                <a:gd name="connsiteX1" fmla="*/ 278295 w 7720716"/>
                <a:gd name="connsiteY1" fmla="*/ 127220 h 1399430"/>
                <a:gd name="connsiteX2" fmla="*/ 604300 w 7720716"/>
                <a:gd name="connsiteY2" fmla="*/ 286247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78295 w 7720716"/>
                <a:gd name="connsiteY1" fmla="*/ 127220 h 1399430"/>
                <a:gd name="connsiteX2" fmla="*/ 604300 w 7720716"/>
                <a:gd name="connsiteY2" fmla="*/ 286247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604300 w 7720716"/>
                <a:gd name="connsiteY2" fmla="*/ 286247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604300 w 7720716"/>
                <a:gd name="connsiteY2" fmla="*/ 286247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781092 w 7720716"/>
                <a:gd name="connsiteY4" fmla="*/ 413468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570135 w 7720716"/>
                <a:gd name="connsiteY5" fmla="*/ 763326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601940 w 7720716"/>
                <a:gd name="connsiteY5" fmla="*/ 1033670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601940 w 7720716"/>
                <a:gd name="connsiteY5" fmla="*/ 1033670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601940 w 7720716"/>
                <a:gd name="connsiteY5" fmla="*/ 1033670 h 1399430"/>
                <a:gd name="connsiteX6" fmla="*/ 5398937 w 7720716"/>
                <a:gd name="connsiteY6" fmla="*/ 1137035 h 1399430"/>
                <a:gd name="connsiteX7" fmla="*/ 7720716 w 7720716"/>
                <a:gd name="connsiteY7" fmla="*/ 1399430 h 1399430"/>
                <a:gd name="connsiteX0" fmla="*/ 0 w 7720716"/>
                <a:gd name="connsiteY0" fmla="*/ 0 h 1399430"/>
                <a:gd name="connsiteX1" fmla="*/ 294197 w 7720716"/>
                <a:gd name="connsiteY1" fmla="*/ 166977 h 1399430"/>
                <a:gd name="connsiteX2" fmla="*/ 596349 w 7720716"/>
                <a:gd name="connsiteY2" fmla="*/ 230588 h 1399430"/>
                <a:gd name="connsiteX3" fmla="*/ 890546 w 7720716"/>
                <a:gd name="connsiteY3" fmla="*/ 365760 h 1399430"/>
                <a:gd name="connsiteX4" fmla="*/ 1804946 w 7720716"/>
                <a:gd name="connsiteY4" fmla="*/ 548641 h 1399430"/>
                <a:gd name="connsiteX5" fmla="*/ 3601940 w 7720716"/>
                <a:gd name="connsiteY5" fmla="*/ 1033670 h 1399430"/>
                <a:gd name="connsiteX6" fmla="*/ 5383035 w 7720716"/>
                <a:gd name="connsiteY6" fmla="*/ 1200645 h 1399430"/>
                <a:gd name="connsiteX7" fmla="*/ 7720716 w 7720716"/>
                <a:gd name="connsiteY7" fmla="*/ 1399430 h 1399430"/>
                <a:gd name="connsiteX0" fmla="*/ 0 w 7712765"/>
                <a:gd name="connsiteY0" fmla="*/ 0 h 1542554"/>
                <a:gd name="connsiteX1" fmla="*/ 294197 w 7712765"/>
                <a:gd name="connsiteY1" fmla="*/ 166977 h 1542554"/>
                <a:gd name="connsiteX2" fmla="*/ 596349 w 7712765"/>
                <a:gd name="connsiteY2" fmla="*/ 230588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30588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30588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90546 w 7712765"/>
                <a:gd name="connsiteY3" fmla="*/ 365760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74643 w 7712765"/>
                <a:gd name="connsiteY3" fmla="*/ 381662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74643 w 7712765"/>
                <a:gd name="connsiteY3" fmla="*/ 381662 h 1542554"/>
                <a:gd name="connsiteX4" fmla="*/ 1804946 w 7712765"/>
                <a:gd name="connsiteY4" fmla="*/ 548641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74643 w 7712765"/>
                <a:gd name="connsiteY3" fmla="*/ 381662 h 1542554"/>
                <a:gd name="connsiteX4" fmla="*/ 1773141 w 7712765"/>
                <a:gd name="connsiteY4" fmla="*/ 636105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74643 w 7712765"/>
                <a:gd name="connsiteY3" fmla="*/ 381662 h 1542554"/>
                <a:gd name="connsiteX4" fmla="*/ 1773141 w 7712765"/>
                <a:gd name="connsiteY4" fmla="*/ 636105 h 1542554"/>
                <a:gd name="connsiteX5" fmla="*/ 3601940 w 7712765"/>
                <a:gd name="connsiteY5" fmla="*/ 1033670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74643 w 7712765"/>
                <a:gd name="connsiteY3" fmla="*/ 381662 h 1542554"/>
                <a:gd name="connsiteX4" fmla="*/ 1773141 w 7712765"/>
                <a:gd name="connsiteY4" fmla="*/ 636105 h 1542554"/>
                <a:gd name="connsiteX5" fmla="*/ 3570134 w 7712765"/>
                <a:gd name="connsiteY5" fmla="*/ 1160891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74643 w 7712765"/>
                <a:gd name="connsiteY3" fmla="*/ 381662 h 1542554"/>
                <a:gd name="connsiteX4" fmla="*/ 1773141 w 7712765"/>
                <a:gd name="connsiteY4" fmla="*/ 636105 h 1542554"/>
                <a:gd name="connsiteX5" fmla="*/ 3570134 w 7712765"/>
                <a:gd name="connsiteY5" fmla="*/ 1160891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74643 w 7712765"/>
                <a:gd name="connsiteY3" fmla="*/ 381662 h 1542554"/>
                <a:gd name="connsiteX4" fmla="*/ 1773141 w 7712765"/>
                <a:gd name="connsiteY4" fmla="*/ 636105 h 1542554"/>
                <a:gd name="connsiteX5" fmla="*/ 3570134 w 7712765"/>
                <a:gd name="connsiteY5" fmla="*/ 1160891 h 1542554"/>
                <a:gd name="connsiteX6" fmla="*/ 5383035 w 7712765"/>
                <a:gd name="connsiteY6" fmla="*/ 1200645 h 1542554"/>
                <a:gd name="connsiteX7" fmla="*/ 7712765 w 7712765"/>
                <a:gd name="connsiteY7" fmla="*/ 1542554 h 1542554"/>
                <a:gd name="connsiteX0" fmla="*/ 0 w 7712765"/>
                <a:gd name="connsiteY0" fmla="*/ 0 h 1542554"/>
                <a:gd name="connsiteX1" fmla="*/ 294197 w 7712765"/>
                <a:gd name="connsiteY1" fmla="*/ 166977 h 1542554"/>
                <a:gd name="connsiteX2" fmla="*/ 596349 w 7712765"/>
                <a:gd name="connsiteY2" fmla="*/ 254442 h 1542554"/>
                <a:gd name="connsiteX3" fmla="*/ 874643 w 7712765"/>
                <a:gd name="connsiteY3" fmla="*/ 381662 h 1542554"/>
                <a:gd name="connsiteX4" fmla="*/ 1773141 w 7712765"/>
                <a:gd name="connsiteY4" fmla="*/ 636105 h 1542554"/>
                <a:gd name="connsiteX5" fmla="*/ 3570134 w 7712765"/>
                <a:gd name="connsiteY5" fmla="*/ 1160891 h 1542554"/>
                <a:gd name="connsiteX6" fmla="*/ 5375084 w 7712765"/>
                <a:gd name="connsiteY6" fmla="*/ 1232450 h 1542554"/>
                <a:gd name="connsiteX7" fmla="*/ 7712765 w 7712765"/>
                <a:gd name="connsiteY7" fmla="*/ 1542554 h 1542554"/>
                <a:gd name="connsiteX0" fmla="*/ 0 w 7712765"/>
                <a:gd name="connsiteY0" fmla="*/ 0 h 1677726"/>
                <a:gd name="connsiteX1" fmla="*/ 294197 w 7712765"/>
                <a:gd name="connsiteY1" fmla="*/ 166977 h 1677726"/>
                <a:gd name="connsiteX2" fmla="*/ 596349 w 7712765"/>
                <a:gd name="connsiteY2" fmla="*/ 254442 h 1677726"/>
                <a:gd name="connsiteX3" fmla="*/ 874643 w 7712765"/>
                <a:gd name="connsiteY3" fmla="*/ 381662 h 1677726"/>
                <a:gd name="connsiteX4" fmla="*/ 1773141 w 7712765"/>
                <a:gd name="connsiteY4" fmla="*/ 636105 h 1677726"/>
                <a:gd name="connsiteX5" fmla="*/ 3570134 w 7712765"/>
                <a:gd name="connsiteY5" fmla="*/ 1160891 h 1677726"/>
                <a:gd name="connsiteX6" fmla="*/ 5375084 w 7712765"/>
                <a:gd name="connsiteY6" fmla="*/ 1232450 h 1677726"/>
                <a:gd name="connsiteX7" fmla="*/ 7712765 w 7712765"/>
                <a:gd name="connsiteY7" fmla="*/ 1677726 h 1677726"/>
                <a:gd name="connsiteX0" fmla="*/ 0 w 7712765"/>
                <a:gd name="connsiteY0" fmla="*/ 0 h 1622067"/>
                <a:gd name="connsiteX1" fmla="*/ 294197 w 7712765"/>
                <a:gd name="connsiteY1" fmla="*/ 166977 h 1622067"/>
                <a:gd name="connsiteX2" fmla="*/ 596349 w 7712765"/>
                <a:gd name="connsiteY2" fmla="*/ 254442 h 1622067"/>
                <a:gd name="connsiteX3" fmla="*/ 874643 w 7712765"/>
                <a:gd name="connsiteY3" fmla="*/ 381662 h 1622067"/>
                <a:gd name="connsiteX4" fmla="*/ 1773141 w 7712765"/>
                <a:gd name="connsiteY4" fmla="*/ 636105 h 1622067"/>
                <a:gd name="connsiteX5" fmla="*/ 3570134 w 7712765"/>
                <a:gd name="connsiteY5" fmla="*/ 1160891 h 1622067"/>
                <a:gd name="connsiteX6" fmla="*/ 5375084 w 7712765"/>
                <a:gd name="connsiteY6" fmla="*/ 1232450 h 1622067"/>
                <a:gd name="connsiteX7" fmla="*/ 7712765 w 7712765"/>
                <a:gd name="connsiteY7" fmla="*/ 1622067 h 1622067"/>
                <a:gd name="connsiteX0" fmla="*/ 0 w 7712765"/>
                <a:gd name="connsiteY0" fmla="*/ 0 h 1622067"/>
                <a:gd name="connsiteX1" fmla="*/ 294197 w 7712765"/>
                <a:gd name="connsiteY1" fmla="*/ 166977 h 1622067"/>
                <a:gd name="connsiteX2" fmla="*/ 596349 w 7712765"/>
                <a:gd name="connsiteY2" fmla="*/ 254442 h 1622067"/>
                <a:gd name="connsiteX3" fmla="*/ 874643 w 7712765"/>
                <a:gd name="connsiteY3" fmla="*/ 381662 h 1622067"/>
                <a:gd name="connsiteX4" fmla="*/ 1773141 w 7712765"/>
                <a:gd name="connsiteY4" fmla="*/ 636105 h 1622067"/>
                <a:gd name="connsiteX5" fmla="*/ 3570134 w 7712765"/>
                <a:gd name="connsiteY5" fmla="*/ 1160891 h 1622067"/>
                <a:gd name="connsiteX6" fmla="*/ 5375084 w 7712765"/>
                <a:gd name="connsiteY6" fmla="*/ 1232450 h 1622067"/>
                <a:gd name="connsiteX7" fmla="*/ 7712765 w 7712765"/>
                <a:gd name="connsiteY7" fmla="*/ 1622067 h 1622067"/>
                <a:gd name="connsiteX0" fmla="*/ 0 w 7696862"/>
                <a:gd name="connsiteY0" fmla="*/ 0 h 1637970"/>
                <a:gd name="connsiteX1" fmla="*/ 294197 w 7696862"/>
                <a:gd name="connsiteY1" fmla="*/ 166977 h 1637970"/>
                <a:gd name="connsiteX2" fmla="*/ 596349 w 7696862"/>
                <a:gd name="connsiteY2" fmla="*/ 254442 h 1637970"/>
                <a:gd name="connsiteX3" fmla="*/ 874643 w 7696862"/>
                <a:gd name="connsiteY3" fmla="*/ 381662 h 1637970"/>
                <a:gd name="connsiteX4" fmla="*/ 1773141 w 7696862"/>
                <a:gd name="connsiteY4" fmla="*/ 636105 h 1637970"/>
                <a:gd name="connsiteX5" fmla="*/ 3570134 w 7696862"/>
                <a:gd name="connsiteY5" fmla="*/ 1160891 h 1637970"/>
                <a:gd name="connsiteX6" fmla="*/ 5375084 w 7696862"/>
                <a:gd name="connsiteY6" fmla="*/ 1232450 h 1637970"/>
                <a:gd name="connsiteX7" fmla="*/ 7696862 w 7696862"/>
                <a:gd name="connsiteY7" fmla="*/ 1637970 h 163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6862" h="1637970">
                  <a:moveTo>
                    <a:pt x="0" y="0"/>
                  </a:moveTo>
                  <a:cubicBezTo>
                    <a:pt x="201103" y="105354"/>
                    <a:pt x="169410" y="102821"/>
                    <a:pt x="294197" y="166977"/>
                  </a:cubicBezTo>
                  <a:lnTo>
                    <a:pt x="596349" y="254442"/>
                  </a:lnTo>
                  <a:cubicBezTo>
                    <a:pt x="820311" y="353833"/>
                    <a:pt x="718267" y="312752"/>
                    <a:pt x="874643" y="381662"/>
                  </a:cubicBezTo>
                  <a:cubicBezTo>
                    <a:pt x="1253655" y="482379"/>
                    <a:pt x="1190046" y="485029"/>
                    <a:pt x="1773141" y="636105"/>
                  </a:cubicBezTo>
                  <a:cubicBezTo>
                    <a:pt x="2395991" y="826936"/>
                    <a:pt x="2790906" y="943557"/>
                    <a:pt x="3570134" y="1160891"/>
                  </a:cubicBezTo>
                  <a:lnTo>
                    <a:pt x="5375084" y="1232450"/>
                  </a:lnTo>
                  <a:lnTo>
                    <a:pt x="7696862" y="1637970"/>
                  </a:lnTo>
                </a:path>
              </a:pathLst>
            </a:cu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0" name="Groep 119">
              <a:extLst>
                <a:ext uri="{FF2B5EF4-FFF2-40B4-BE49-F238E27FC236}">
                  <a16:creationId xmlns:a16="http://schemas.microsoft.com/office/drawing/2014/main" id="{722E17A0-DED3-4E3C-A757-0C722B43FBA7}"/>
                </a:ext>
              </a:extLst>
            </p:cNvPr>
            <p:cNvGrpSpPr/>
            <p:nvPr/>
          </p:nvGrpSpPr>
          <p:grpSpPr>
            <a:xfrm>
              <a:off x="2642683" y="2968550"/>
              <a:ext cx="7509084" cy="1673122"/>
              <a:chOff x="2642683" y="2968550"/>
              <a:chExt cx="7509084" cy="1673122"/>
            </a:xfrm>
          </p:grpSpPr>
          <p:sp>
            <p:nvSpPr>
              <p:cNvPr id="99" name="Rechthoek 98">
                <a:extLst>
                  <a:ext uri="{FF2B5EF4-FFF2-40B4-BE49-F238E27FC236}">
                    <a16:creationId xmlns:a16="http://schemas.microsoft.com/office/drawing/2014/main" id="{B3A4BC08-4420-4D20-A03D-7C6946A56BF9}"/>
                  </a:ext>
                </a:extLst>
              </p:cNvPr>
              <p:cNvSpPr/>
              <p:nvPr/>
            </p:nvSpPr>
            <p:spPr>
              <a:xfrm rot="2700000">
                <a:off x="2642683" y="3060802"/>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0" name="Rechthoek 99">
                <a:extLst>
                  <a:ext uri="{FF2B5EF4-FFF2-40B4-BE49-F238E27FC236}">
                    <a16:creationId xmlns:a16="http://schemas.microsoft.com/office/drawing/2014/main" id="{0064B8B6-BA36-44E1-9EFD-B57E7890FF87}"/>
                  </a:ext>
                </a:extLst>
              </p:cNvPr>
              <p:cNvSpPr/>
              <p:nvPr/>
            </p:nvSpPr>
            <p:spPr>
              <a:xfrm rot="2700000">
                <a:off x="2642683" y="3080850"/>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1" name="Rechthoek 100">
                <a:extLst>
                  <a:ext uri="{FF2B5EF4-FFF2-40B4-BE49-F238E27FC236}">
                    <a16:creationId xmlns:a16="http://schemas.microsoft.com/office/drawing/2014/main" id="{B3826B73-96B5-4ECA-8212-25D9C914BED5}"/>
                  </a:ext>
                </a:extLst>
              </p:cNvPr>
              <p:cNvSpPr/>
              <p:nvPr/>
            </p:nvSpPr>
            <p:spPr>
              <a:xfrm rot="2700000">
                <a:off x="2642683" y="2968550"/>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 name="Rechthoek 101">
                <a:extLst>
                  <a:ext uri="{FF2B5EF4-FFF2-40B4-BE49-F238E27FC236}">
                    <a16:creationId xmlns:a16="http://schemas.microsoft.com/office/drawing/2014/main" id="{E661BFC8-9AB5-42C6-A61C-70385C548D40}"/>
                  </a:ext>
                </a:extLst>
              </p:cNvPr>
              <p:cNvSpPr/>
              <p:nvPr/>
            </p:nvSpPr>
            <p:spPr>
              <a:xfrm rot="2700000">
                <a:off x="2926147" y="3095829"/>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Rechthoek 102">
                <a:extLst>
                  <a:ext uri="{FF2B5EF4-FFF2-40B4-BE49-F238E27FC236}">
                    <a16:creationId xmlns:a16="http://schemas.microsoft.com/office/drawing/2014/main" id="{5756EBA1-C305-49C4-8022-6ADE29BE184D}"/>
                  </a:ext>
                </a:extLst>
              </p:cNvPr>
              <p:cNvSpPr/>
              <p:nvPr/>
            </p:nvSpPr>
            <p:spPr>
              <a:xfrm rot="2700000">
                <a:off x="2926147" y="3144411"/>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 name="Rechthoek 103">
                <a:extLst>
                  <a:ext uri="{FF2B5EF4-FFF2-40B4-BE49-F238E27FC236}">
                    <a16:creationId xmlns:a16="http://schemas.microsoft.com/office/drawing/2014/main" id="{2608EA44-7883-49C7-ADE6-62B181BB59C6}"/>
                  </a:ext>
                </a:extLst>
              </p:cNvPr>
              <p:cNvSpPr/>
              <p:nvPr/>
            </p:nvSpPr>
            <p:spPr>
              <a:xfrm rot="2700000">
                <a:off x="2926147" y="3180596"/>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5" name="Rechthoek 104">
                <a:extLst>
                  <a:ext uri="{FF2B5EF4-FFF2-40B4-BE49-F238E27FC236}">
                    <a16:creationId xmlns:a16="http://schemas.microsoft.com/office/drawing/2014/main" id="{FE5B5F3E-E286-4018-A64E-A6FF09F1B930}"/>
                  </a:ext>
                </a:extLst>
              </p:cNvPr>
              <p:cNvSpPr/>
              <p:nvPr/>
            </p:nvSpPr>
            <p:spPr>
              <a:xfrm rot="2700000">
                <a:off x="3251198" y="3225816"/>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 name="Rechthoek 105">
                <a:extLst>
                  <a:ext uri="{FF2B5EF4-FFF2-40B4-BE49-F238E27FC236}">
                    <a16:creationId xmlns:a16="http://schemas.microsoft.com/office/drawing/2014/main" id="{71D1E1F9-2118-451B-8428-6ADBA010630D}"/>
                  </a:ext>
                </a:extLst>
              </p:cNvPr>
              <p:cNvSpPr/>
              <p:nvPr/>
            </p:nvSpPr>
            <p:spPr>
              <a:xfrm rot="2700000">
                <a:off x="3251198" y="3237133"/>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 name="Rechthoek 106">
                <a:extLst>
                  <a:ext uri="{FF2B5EF4-FFF2-40B4-BE49-F238E27FC236}">
                    <a16:creationId xmlns:a16="http://schemas.microsoft.com/office/drawing/2014/main" id="{F2A6F885-8E26-423E-9F46-A016F82D6801}"/>
                  </a:ext>
                </a:extLst>
              </p:cNvPr>
              <p:cNvSpPr/>
              <p:nvPr/>
            </p:nvSpPr>
            <p:spPr>
              <a:xfrm rot="2700000">
                <a:off x="3251198" y="3308878"/>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 name="Rechthoek 107">
                <a:extLst>
                  <a:ext uri="{FF2B5EF4-FFF2-40B4-BE49-F238E27FC236}">
                    <a16:creationId xmlns:a16="http://schemas.microsoft.com/office/drawing/2014/main" id="{A8765CCB-D9BC-4474-9100-5A3FB72BD21F}"/>
                  </a:ext>
                </a:extLst>
              </p:cNvPr>
              <p:cNvSpPr/>
              <p:nvPr/>
            </p:nvSpPr>
            <p:spPr>
              <a:xfrm rot="2700000">
                <a:off x="4162822" y="3242580"/>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 name="Rechthoek 108">
                <a:extLst>
                  <a:ext uri="{FF2B5EF4-FFF2-40B4-BE49-F238E27FC236}">
                    <a16:creationId xmlns:a16="http://schemas.microsoft.com/office/drawing/2014/main" id="{F0CFC7BC-CE33-4439-A95F-BF48137F5250}"/>
                  </a:ext>
                </a:extLst>
              </p:cNvPr>
              <p:cNvSpPr/>
              <p:nvPr/>
            </p:nvSpPr>
            <p:spPr>
              <a:xfrm rot="2700000">
                <a:off x="4162822" y="3442544"/>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 name="Rechthoek 109">
                <a:extLst>
                  <a:ext uri="{FF2B5EF4-FFF2-40B4-BE49-F238E27FC236}">
                    <a16:creationId xmlns:a16="http://schemas.microsoft.com/office/drawing/2014/main" id="{5FE6A28E-7588-4D34-804B-C79E0B4BB5F9}"/>
                  </a:ext>
                </a:extLst>
              </p:cNvPr>
              <p:cNvSpPr/>
              <p:nvPr/>
            </p:nvSpPr>
            <p:spPr>
              <a:xfrm rot="2700000">
                <a:off x="4162822" y="3599414"/>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 name="Rechthoek 110">
                <a:extLst>
                  <a:ext uri="{FF2B5EF4-FFF2-40B4-BE49-F238E27FC236}">
                    <a16:creationId xmlns:a16="http://schemas.microsoft.com/office/drawing/2014/main" id="{4A37A8E6-D5EA-4A7A-8670-ABBB28861F6D}"/>
                  </a:ext>
                </a:extLst>
              </p:cNvPr>
              <p:cNvSpPr/>
              <p:nvPr/>
            </p:nvSpPr>
            <p:spPr>
              <a:xfrm rot="2700000">
                <a:off x="5951565" y="4100553"/>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Rechthoek 111">
                <a:extLst>
                  <a:ext uri="{FF2B5EF4-FFF2-40B4-BE49-F238E27FC236}">
                    <a16:creationId xmlns:a16="http://schemas.microsoft.com/office/drawing/2014/main" id="{A767A021-D9A3-4121-9C4F-F6D84B632E9F}"/>
                  </a:ext>
                </a:extLst>
              </p:cNvPr>
              <p:cNvSpPr/>
              <p:nvPr/>
            </p:nvSpPr>
            <p:spPr>
              <a:xfrm rot="2700000">
                <a:off x="5951565" y="3606912"/>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 name="Rechthoek 112">
                <a:extLst>
                  <a:ext uri="{FF2B5EF4-FFF2-40B4-BE49-F238E27FC236}">
                    <a16:creationId xmlns:a16="http://schemas.microsoft.com/office/drawing/2014/main" id="{AFBA6700-3F65-43DB-BB98-C90C78FF7A8A}"/>
                  </a:ext>
                </a:extLst>
              </p:cNvPr>
              <p:cNvSpPr/>
              <p:nvPr/>
            </p:nvSpPr>
            <p:spPr>
              <a:xfrm rot="2700000">
                <a:off x="5951565" y="3926810"/>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 name="Rechthoek 113">
                <a:extLst>
                  <a:ext uri="{FF2B5EF4-FFF2-40B4-BE49-F238E27FC236}">
                    <a16:creationId xmlns:a16="http://schemas.microsoft.com/office/drawing/2014/main" id="{604F3EF1-8C43-4CE5-92FE-55B48442AE31}"/>
                  </a:ext>
                </a:extLst>
              </p:cNvPr>
              <p:cNvSpPr/>
              <p:nvPr/>
            </p:nvSpPr>
            <p:spPr>
              <a:xfrm rot="2700000">
                <a:off x="7741460" y="3958040"/>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 name="Rechthoek 114">
                <a:extLst>
                  <a:ext uri="{FF2B5EF4-FFF2-40B4-BE49-F238E27FC236}">
                    <a16:creationId xmlns:a16="http://schemas.microsoft.com/office/drawing/2014/main" id="{A30984A8-F529-47A2-9E6C-1628139168E5}"/>
                  </a:ext>
                </a:extLst>
              </p:cNvPr>
              <p:cNvSpPr/>
              <p:nvPr/>
            </p:nvSpPr>
            <p:spPr>
              <a:xfrm rot="2700000">
                <a:off x="7741460" y="4096828"/>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 name="Rechthoek 115">
                <a:extLst>
                  <a:ext uri="{FF2B5EF4-FFF2-40B4-BE49-F238E27FC236}">
                    <a16:creationId xmlns:a16="http://schemas.microsoft.com/office/drawing/2014/main" id="{42956CC1-2DF3-431E-8800-CE9C68F5C804}"/>
                  </a:ext>
                </a:extLst>
              </p:cNvPr>
              <p:cNvSpPr/>
              <p:nvPr/>
            </p:nvSpPr>
            <p:spPr>
              <a:xfrm rot="2700000">
                <a:off x="7741460" y="4165317"/>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Rechthoek 116">
                <a:extLst>
                  <a:ext uri="{FF2B5EF4-FFF2-40B4-BE49-F238E27FC236}">
                    <a16:creationId xmlns:a16="http://schemas.microsoft.com/office/drawing/2014/main" id="{7B71A487-7A60-486E-B8E9-07DBC0399312}"/>
                  </a:ext>
                </a:extLst>
              </p:cNvPr>
              <p:cNvSpPr/>
              <p:nvPr/>
            </p:nvSpPr>
            <p:spPr>
              <a:xfrm rot="2700000">
                <a:off x="10061767" y="4233766"/>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 name="Rechthoek 117">
                <a:extLst>
                  <a:ext uri="{FF2B5EF4-FFF2-40B4-BE49-F238E27FC236}">
                    <a16:creationId xmlns:a16="http://schemas.microsoft.com/office/drawing/2014/main" id="{CA935474-F78E-4B63-962F-B0D7D9651073}"/>
                  </a:ext>
                </a:extLst>
              </p:cNvPr>
              <p:cNvSpPr/>
              <p:nvPr/>
            </p:nvSpPr>
            <p:spPr>
              <a:xfrm rot="2700000">
                <a:off x="10061767" y="4435424"/>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 name="Rechthoek 118">
                <a:extLst>
                  <a:ext uri="{FF2B5EF4-FFF2-40B4-BE49-F238E27FC236}">
                    <a16:creationId xmlns:a16="http://schemas.microsoft.com/office/drawing/2014/main" id="{2BFA8952-5C0A-4D8E-BE09-3045B8298362}"/>
                  </a:ext>
                </a:extLst>
              </p:cNvPr>
              <p:cNvSpPr/>
              <p:nvPr/>
            </p:nvSpPr>
            <p:spPr>
              <a:xfrm rot="2700000">
                <a:off x="10061767" y="4551672"/>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22" name="Groep 121">
            <a:extLst>
              <a:ext uri="{FF2B5EF4-FFF2-40B4-BE49-F238E27FC236}">
                <a16:creationId xmlns:a16="http://schemas.microsoft.com/office/drawing/2014/main" id="{D5C71446-95EE-4D17-BE97-122A5BD36DDD}"/>
              </a:ext>
            </a:extLst>
          </p:cNvPr>
          <p:cNvGrpSpPr/>
          <p:nvPr/>
        </p:nvGrpSpPr>
        <p:grpSpPr>
          <a:xfrm>
            <a:off x="2386481" y="2859230"/>
            <a:ext cx="7753254" cy="1744168"/>
            <a:chOff x="2398513" y="2943454"/>
            <a:chExt cx="7753254" cy="1744168"/>
          </a:xfrm>
        </p:grpSpPr>
        <p:sp>
          <p:nvSpPr>
            <p:cNvPr id="73" name="Vrije vorm: vorm 72">
              <a:extLst>
                <a:ext uri="{FF2B5EF4-FFF2-40B4-BE49-F238E27FC236}">
                  <a16:creationId xmlns:a16="http://schemas.microsoft.com/office/drawing/2014/main" id="{06EE009C-8D65-4754-AB50-11C85006238D}"/>
                </a:ext>
              </a:extLst>
            </p:cNvPr>
            <p:cNvSpPr/>
            <p:nvPr/>
          </p:nvSpPr>
          <p:spPr>
            <a:xfrm>
              <a:off x="2398513" y="2943454"/>
              <a:ext cx="7744570" cy="1717482"/>
            </a:xfrm>
            <a:custGeom>
              <a:avLst/>
              <a:gdLst>
                <a:gd name="connsiteX0" fmla="*/ 0 w 7744570"/>
                <a:gd name="connsiteY0" fmla="*/ 0 h 1693628"/>
                <a:gd name="connsiteX1" fmla="*/ 365760 w 7744570"/>
                <a:gd name="connsiteY1" fmla="*/ 39757 h 1693628"/>
                <a:gd name="connsiteX2" fmla="*/ 469127 w 7744570"/>
                <a:gd name="connsiteY2" fmla="*/ 47708 h 1693628"/>
                <a:gd name="connsiteX3" fmla="*/ 524786 w 7744570"/>
                <a:gd name="connsiteY3" fmla="*/ 79513 h 1693628"/>
                <a:gd name="connsiteX4" fmla="*/ 715617 w 7744570"/>
                <a:gd name="connsiteY4" fmla="*/ 151075 h 1693628"/>
                <a:gd name="connsiteX5" fmla="*/ 914400 w 7744570"/>
                <a:gd name="connsiteY5" fmla="*/ 262393 h 1693628"/>
                <a:gd name="connsiteX6" fmla="*/ 1017767 w 7744570"/>
                <a:gd name="connsiteY6" fmla="*/ 310101 h 1693628"/>
                <a:gd name="connsiteX7" fmla="*/ 1089329 w 7744570"/>
                <a:gd name="connsiteY7" fmla="*/ 357809 h 1693628"/>
                <a:gd name="connsiteX8" fmla="*/ 1121134 w 7744570"/>
                <a:gd name="connsiteY8" fmla="*/ 373712 h 1693628"/>
                <a:gd name="connsiteX9" fmla="*/ 1152939 w 7744570"/>
                <a:gd name="connsiteY9" fmla="*/ 405517 h 1693628"/>
                <a:gd name="connsiteX10" fmla="*/ 1224501 w 7744570"/>
                <a:gd name="connsiteY10" fmla="*/ 445273 h 1693628"/>
                <a:gd name="connsiteX11" fmla="*/ 1311965 w 7744570"/>
                <a:gd name="connsiteY11" fmla="*/ 516835 h 1693628"/>
                <a:gd name="connsiteX12" fmla="*/ 1335819 w 7744570"/>
                <a:gd name="connsiteY12" fmla="*/ 532738 h 1693628"/>
                <a:gd name="connsiteX13" fmla="*/ 1463040 w 7744570"/>
                <a:gd name="connsiteY13" fmla="*/ 556592 h 1693628"/>
                <a:gd name="connsiteX14" fmla="*/ 1637969 w 7744570"/>
                <a:gd name="connsiteY14" fmla="*/ 612251 h 1693628"/>
                <a:gd name="connsiteX15" fmla="*/ 1828800 w 7744570"/>
                <a:gd name="connsiteY15" fmla="*/ 699715 h 1693628"/>
                <a:gd name="connsiteX16" fmla="*/ 1860605 w 7744570"/>
                <a:gd name="connsiteY16" fmla="*/ 731520 h 1693628"/>
                <a:gd name="connsiteX17" fmla="*/ 2075290 w 7744570"/>
                <a:gd name="connsiteY17" fmla="*/ 763326 h 1693628"/>
                <a:gd name="connsiteX18" fmla="*/ 3339548 w 7744570"/>
                <a:gd name="connsiteY18" fmla="*/ 779228 h 1693628"/>
                <a:gd name="connsiteX19" fmla="*/ 3411109 w 7744570"/>
                <a:gd name="connsiteY19" fmla="*/ 795131 h 1693628"/>
                <a:gd name="connsiteX20" fmla="*/ 3530379 w 7744570"/>
                <a:gd name="connsiteY20" fmla="*/ 842839 h 1693628"/>
                <a:gd name="connsiteX21" fmla="*/ 3697356 w 7744570"/>
                <a:gd name="connsiteY21" fmla="*/ 890546 h 1693628"/>
                <a:gd name="connsiteX22" fmla="*/ 3943847 w 7744570"/>
                <a:gd name="connsiteY22" fmla="*/ 1160891 h 1693628"/>
                <a:gd name="connsiteX23" fmla="*/ 4126727 w 7744570"/>
                <a:gd name="connsiteY23" fmla="*/ 1224501 h 1693628"/>
                <a:gd name="connsiteX24" fmla="*/ 4659464 w 7744570"/>
                <a:gd name="connsiteY24" fmla="*/ 1304014 h 1693628"/>
                <a:gd name="connsiteX25" fmla="*/ 5104737 w 7744570"/>
                <a:gd name="connsiteY25" fmla="*/ 1399430 h 1693628"/>
                <a:gd name="connsiteX26" fmla="*/ 5231958 w 7744570"/>
                <a:gd name="connsiteY26" fmla="*/ 1431235 h 1693628"/>
                <a:gd name="connsiteX27" fmla="*/ 5327374 w 7744570"/>
                <a:gd name="connsiteY27" fmla="*/ 1470992 h 1693628"/>
                <a:gd name="connsiteX28" fmla="*/ 5375082 w 7744570"/>
                <a:gd name="connsiteY28" fmla="*/ 1486894 h 1693628"/>
                <a:gd name="connsiteX29" fmla="*/ 5581816 w 7744570"/>
                <a:gd name="connsiteY29" fmla="*/ 1494846 h 1693628"/>
                <a:gd name="connsiteX30" fmla="*/ 5812403 w 7744570"/>
                <a:gd name="connsiteY30" fmla="*/ 1463040 h 1693628"/>
                <a:gd name="connsiteX31" fmla="*/ 6011186 w 7744570"/>
                <a:gd name="connsiteY31" fmla="*/ 1439186 h 1693628"/>
                <a:gd name="connsiteX32" fmla="*/ 6758609 w 7744570"/>
                <a:gd name="connsiteY32" fmla="*/ 1463040 h 1693628"/>
                <a:gd name="connsiteX33" fmla="*/ 6909683 w 7744570"/>
                <a:gd name="connsiteY33" fmla="*/ 1494846 h 1693628"/>
                <a:gd name="connsiteX34" fmla="*/ 7291346 w 7744570"/>
                <a:gd name="connsiteY34" fmla="*/ 1550505 h 1693628"/>
                <a:gd name="connsiteX35" fmla="*/ 7410616 w 7744570"/>
                <a:gd name="connsiteY35" fmla="*/ 1574359 h 1693628"/>
                <a:gd name="connsiteX36" fmla="*/ 7633252 w 7744570"/>
                <a:gd name="connsiteY36" fmla="*/ 1630018 h 1693628"/>
                <a:gd name="connsiteX37" fmla="*/ 7720716 w 7744570"/>
                <a:gd name="connsiteY37" fmla="*/ 1685677 h 1693628"/>
                <a:gd name="connsiteX38" fmla="*/ 7744570 w 7744570"/>
                <a:gd name="connsiteY38" fmla="*/ 1693628 h 1693628"/>
                <a:gd name="connsiteX0" fmla="*/ 0 w 7744570"/>
                <a:gd name="connsiteY0" fmla="*/ 0 h 1693628"/>
                <a:gd name="connsiteX1" fmla="*/ 365760 w 7744570"/>
                <a:gd name="connsiteY1" fmla="*/ 39757 h 1693628"/>
                <a:gd name="connsiteX2" fmla="*/ 469127 w 7744570"/>
                <a:gd name="connsiteY2" fmla="*/ 47708 h 1693628"/>
                <a:gd name="connsiteX3" fmla="*/ 524786 w 7744570"/>
                <a:gd name="connsiteY3" fmla="*/ 79513 h 1693628"/>
                <a:gd name="connsiteX4" fmla="*/ 715617 w 7744570"/>
                <a:gd name="connsiteY4" fmla="*/ 151075 h 1693628"/>
                <a:gd name="connsiteX5" fmla="*/ 914400 w 7744570"/>
                <a:gd name="connsiteY5" fmla="*/ 262393 h 1693628"/>
                <a:gd name="connsiteX6" fmla="*/ 1017767 w 7744570"/>
                <a:gd name="connsiteY6" fmla="*/ 310101 h 1693628"/>
                <a:gd name="connsiteX7" fmla="*/ 1089329 w 7744570"/>
                <a:gd name="connsiteY7" fmla="*/ 357809 h 1693628"/>
                <a:gd name="connsiteX8" fmla="*/ 1121134 w 7744570"/>
                <a:gd name="connsiteY8" fmla="*/ 373712 h 1693628"/>
                <a:gd name="connsiteX9" fmla="*/ 1152939 w 7744570"/>
                <a:gd name="connsiteY9" fmla="*/ 405517 h 1693628"/>
                <a:gd name="connsiteX10" fmla="*/ 1224501 w 7744570"/>
                <a:gd name="connsiteY10" fmla="*/ 445273 h 1693628"/>
                <a:gd name="connsiteX11" fmla="*/ 1311965 w 7744570"/>
                <a:gd name="connsiteY11" fmla="*/ 516835 h 1693628"/>
                <a:gd name="connsiteX12" fmla="*/ 1335819 w 7744570"/>
                <a:gd name="connsiteY12" fmla="*/ 532738 h 1693628"/>
                <a:gd name="connsiteX13" fmla="*/ 1463040 w 7744570"/>
                <a:gd name="connsiteY13" fmla="*/ 556592 h 1693628"/>
                <a:gd name="connsiteX14" fmla="*/ 1637969 w 7744570"/>
                <a:gd name="connsiteY14" fmla="*/ 612251 h 1693628"/>
                <a:gd name="connsiteX15" fmla="*/ 1828800 w 7744570"/>
                <a:gd name="connsiteY15" fmla="*/ 699715 h 1693628"/>
                <a:gd name="connsiteX16" fmla="*/ 2075290 w 7744570"/>
                <a:gd name="connsiteY16" fmla="*/ 763326 h 1693628"/>
                <a:gd name="connsiteX17" fmla="*/ 3339548 w 7744570"/>
                <a:gd name="connsiteY17" fmla="*/ 779228 h 1693628"/>
                <a:gd name="connsiteX18" fmla="*/ 3411109 w 7744570"/>
                <a:gd name="connsiteY18" fmla="*/ 795131 h 1693628"/>
                <a:gd name="connsiteX19" fmla="*/ 3530379 w 7744570"/>
                <a:gd name="connsiteY19" fmla="*/ 842839 h 1693628"/>
                <a:gd name="connsiteX20" fmla="*/ 3697356 w 7744570"/>
                <a:gd name="connsiteY20" fmla="*/ 890546 h 1693628"/>
                <a:gd name="connsiteX21" fmla="*/ 3943847 w 7744570"/>
                <a:gd name="connsiteY21" fmla="*/ 1160891 h 1693628"/>
                <a:gd name="connsiteX22" fmla="*/ 4126727 w 7744570"/>
                <a:gd name="connsiteY22" fmla="*/ 1224501 h 1693628"/>
                <a:gd name="connsiteX23" fmla="*/ 4659464 w 7744570"/>
                <a:gd name="connsiteY23" fmla="*/ 1304014 h 1693628"/>
                <a:gd name="connsiteX24" fmla="*/ 5104737 w 7744570"/>
                <a:gd name="connsiteY24" fmla="*/ 1399430 h 1693628"/>
                <a:gd name="connsiteX25" fmla="*/ 5231958 w 7744570"/>
                <a:gd name="connsiteY25" fmla="*/ 1431235 h 1693628"/>
                <a:gd name="connsiteX26" fmla="*/ 5327374 w 7744570"/>
                <a:gd name="connsiteY26" fmla="*/ 1470992 h 1693628"/>
                <a:gd name="connsiteX27" fmla="*/ 5375082 w 7744570"/>
                <a:gd name="connsiteY27" fmla="*/ 1486894 h 1693628"/>
                <a:gd name="connsiteX28" fmla="*/ 5581816 w 7744570"/>
                <a:gd name="connsiteY28" fmla="*/ 1494846 h 1693628"/>
                <a:gd name="connsiteX29" fmla="*/ 5812403 w 7744570"/>
                <a:gd name="connsiteY29" fmla="*/ 1463040 h 1693628"/>
                <a:gd name="connsiteX30" fmla="*/ 6011186 w 7744570"/>
                <a:gd name="connsiteY30" fmla="*/ 1439186 h 1693628"/>
                <a:gd name="connsiteX31" fmla="*/ 6758609 w 7744570"/>
                <a:gd name="connsiteY31" fmla="*/ 1463040 h 1693628"/>
                <a:gd name="connsiteX32" fmla="*/ 6909683 w 7744570"/>
                <a:gd name="connsiteY32" fmla="*/ 1494846 h 1693628"/>
                <a:gd name="connsiteX33" fmla="*/ 7291346 w 7744570"/>
                <a:gd name="connsiteY33" fmla="*/ 1550505 h 1693628"/>
                <a:gd name="connsiteX34" fmla="*/ 7410616 w 7744570"/>
                <a:gd name="connsiteY34" fmla="*/ 1574359 h 1693628"/>
                <a:gd name="connsiteX35" fmla="*/ 7633252 w 7744570"/>
                <a:gd name="connsiteY35" fmla="*/ 1630018 h 1693628"/>
                <a:gd name="connsiteX36" fmla="*/ 7720716 w 7744570"/>
                <a:gd name="connsiteY36" fmla="*/ 1685677 h 1693628"/>
                <a:gd name="connsiteX37" fmla="*/ 7744570 w 7744570"/>
                <a:gd name="connsiteY37" fmla="*/ 1693628 h 1693628"/>
                <a:gd name="connsiteX0" fmla="*/ 0 w 7744570"/>
                <a:gd name="connsiteY0" fmla="*/ 0 h 1693628"/>
                <a:gd name="connsiteX1" fmla="*/ 469127 w 7744570"/>
                <a:gd name="connsiteY1" fmla="*/ 47708 h 1693628"/>
                <a:gd name="connsiteX2" fmla="*/ 524786 w 7744570"/>
                <a:gd name="connsiteY2" fmla="*/ 79513 h 1693628"/>
                <a:gd name="connsiteX3" fmla="*/ 715617 w 7744570"/>
                <a:gd name="connsiteY3" fmla="*/ 151075 h 1693628"/>
                <a:gd name="connsiteX4" fmla="*/ 914400 w 7744570"/>
                <a:gd name="connsiteY4" fmla="*/ 262393 h 1693628"/>
                <a:gd name="connsiteX5" fmla="*/ 1017767 w 7744570"/>
                <a:gd name="connsiteY5" fmla="*/ 310101 h 1693628"/>
                <a:gd name="connsiteX6" fmla="*/ 1089329 w 7744570"/>
                <a:gd name="connsiteY6" fmla="*/ 357809 h 1693628"/>
                <a:gd name="connsiteX7" fmla="*/ 1121134 w 7744570"/>
                <a:gd name="connsiteY7" fmla="*/ 373712 h 1693628"/>
                <a:gd name="connsiteX8" fmla="*/ 1152939 w 7744570"/>
                <a:gd name="connsiteY8" fmla="*/ 405517 h 1693628"/>
                <a:gd name="connsiteX9" fmla="*/ 1224501 w 7744570"/>
                <a:gd name="connsiteY9" fmla="*/ 445273 h 1693628"/>
                <a:gd name="connsiteX10" fmla="*/ 1311965 w 7744570"/>
                <a:gd name="connsiteY10" fmla="*/ 516835 h 1693628"/>
                <a:gd name="connsiteX11" fmla="*/ 1335819 w 7744570"/>
                <a:gd name="connsiteY11" fmla="*/ 532738 h 1693628"/>
                <a:gd name="connsiteX12" fmla="*/ 1463040 w 7744570"/>
                <a:gd name="connsiteY12" fmla="*/ 556592 h 1693628"/>
                <a:gd name="connsiteX13" fmla="*/ 1637969 w 7744570"/>
                <a:gd name="connsiteY13" fmla="*/ 612251 h 1693628"/>
                <a:gd name="connsiteX14" fmla="*/ 1828800 w 7744570"/>
                <a:gd name="connsiteY14" fmla="*/ 699715 h 1693628"/>
                <a:gd name="connsiteX15" fmla="*/ 2075290 w 7744570"/>
                <a:gd name="connsiteY15" fmla="*/ 763326 h 1693628"/>
                <a:gd name="connsiteX16" fmla="*/ 3339548 w 7744570"/>
                <a:gd name="connsiteY16" fmla="*/ 779228 h 1693628"/>
                <a:gd name="connsiteX17" fmla="*/ 3411109 w 7744570"/>
                <a:gd name="connsiteY17" fmla="*/ 795131 h 1693628"/>
                <a:gd name="connsiteX18" fmla="*/ 3530379 w 7744570"/>
                <a:gd name="connsiteY18" fmla="*/ 842839 h 1693628"/>
                <a:gd name="connsiteX19" fmla="*/ 3697356 w 7744570"/>
                <a:gd name="connsiteY19" fmla="*/ 890546 h 1693628"/>
                <a:gd name="connsiteX20" fmla="*/ 3943847 w 7744570"/>
                <a:gd name="connsiteY20" fmla="*/ 1160891 h 1693628"/>
                <a:gd name="connsiteX21" fmla="*/ 4126727 w 7744570"/>
                <a:gd name="connsiteY21" fmla="*/ 1224501 h 1693628"/>
                <a:gd name="connsiteX22" fmla="*/ 4659464 w 7744570"/>
                <a:gd name="connsiteY22" fmla="*/ 1304014 h 1693628"/>
                <a:gd name="connsiteX23" fmla="*/ 5104737 w 7744570"/>
                <a:gd name="connsiteY23" fmla="*/ 1399430 h 1693628"/>
                <a:gd name="connsiteX24" fmla="*/ 5231958 w 7744570"/>
                <a:gd name="connsiteY24" fmla="*/ 1431235 h 1693628"/>
                <a:gd name="connsiteX25" fmla="*/ 5327374 w 7744570"/>
                <a:gd name="connsiteY25" fmla="*/ 1470992 h 1693628"/>
                <a:gd name="connsiteX26" fmla="*/ 5375082 w 7744570"/>
                <a:gd name="connsiteY26" fmla="*/ 1486894 h 1693628"/>
                <a:gd name="connsiteX27" fmla="*/ 5581816 w 7744570"/>
                <a:gd name="connsiteY27" fmla="*/ 1494846 h 1693628"/>
                <a:gd name="connsiteX28" fmla="*/ 5812403 w 7744570"/>
                <a:gd name="connsiteY28" fmla="*/ 1463040 h 1693628"/>
                <a:gd name="connsiteX29" fmla="*/ 6011186 w 7744570"/>
                <a:gd name="connsiteY29" fmla="*/ 1439186 h 1693628"/>
                <a:gd name="connsiteX30" fmla="*/ 6758609 w 7744570"/>
                <a:gd name="connsiteY30" fmla="*/ 1463040 h 1693628"/>
                <a:gd name="connsiteX31" fmla="*/ 6909683 w 7744570"/>
                <a:gd name="connsiteY31" fmla="*/ 1494846 h 1693628"/>
                <a:gd name="connsiteX32" fmla="*/ 7291346 w 7744570"/>
                <a:gd name="connsiteY32" fmla="*/ 1550505 h 1693628"/>
                <a:gd name="connsiteX33" fmla="*/ 7410616 w 7744570"/>
                <a:gd name="connsiteY33" fmla="*/ 1574359 h 1693628"/>
                <a:gd name="connsiteX34" fmla="*/ 7633252 w 7744570"/>
                <a:gd name="connsiteY34" fmla="*/ 1630018 h 1693628"/>
                <a:gd name="connsiteX35" fmla="*/ 7720716 w 7744570"/>
                <a:gd name="connsiteY35" fmla="*/ 1685677 h 1693628"/>
                <a:gd name="connsiteX36" fmla="*/ 7744570 w 7744570"/>
                <a:gd name="connsiteY36" fmla="*/ 1693628 h 1693628"/>
                <a:gd name="connsiteX0" fmla="*/ 0 w 7744570"/>
                <a:gd name="connsiteY0" fmla="*/ 0 h 1693628"/>
                <a:gd name="connsiteX1" fmla="*/ 469127 w 7744570"/>
                <a:gd name="connsiteY1" fmla="*/ 47708 h 1693628"/>
                <a:gd name="connsiteX2" fmla="*/ 715617 w 7744570"/>
                <a:gd name="connsiteY2" fmla="*/ 151075 h 1693628"/>
                <a:gd name="connsiteX3" fmla="*/ 914400 w 7744570"/>
                <a:gd name="connsiteY3" fmla="*/ 262393 h 1693628"/>
                <a:gd name="connsiteX4" fmla="*/ 1017767 w 7744570"/>
                <a:gd name="connsiteY4" fmla="*/ 310101 h 1693628"/>
                <a:gd name="connsiteX5" fmla="*/ 1089329 w 7744570"/>
                <a:gd name="connsiteY5" fmla="*/ 357809 h 1693628"/>
                <a:gd name="connsiteX6" fmla="*/ 1121134 w 7744570"/>
                <a:gd name="connsiteY6" fmla="*/ 373712 h 1693628"/>
                <a:gd name="connsiteX7" fmla="*/ 1152939 w 7744570"/>
                <a:gd name="connsiteY7" fmla="*/ 405517 h 1693628"/>
                <a:gd name="connsiteX8" fmla="*/ 1224501 w 7744570"/>
                <a:gd name="connsiteY8" fmla="*/ 445273 h 1693628"/>
                <a:gd name="connsiteX9" fmla="*/ 1311965 w 7744570"/>
                <a:gd name="connsiteY9" fmla="*/ 516835 h 1693628"/>
                <a:gd name="connsiteX10" fmla="*/ 1335819 w 7744570"/>
                <a:gd name="connsiteY10" fmla="*/ 532738 h 1693628"/>
                <a:gd name="connsiteX11" fmla="*/ 1463040 w 7744570"/>
                <a:gd name="connsiteY11" fmla="*/ 556592 h 1693628"/>
                <a:gd name="connsiteX12" fmla="*/ 1637969 w 7744570"/>
                <a:gd name="connsiteY12" fmla="*/ 612251 h 1693628"/>
                <a:gd name="connsiteX13" fmla="*/ 1828800 w 7744570"/>
                <a:gd name="connsiteY13" fmla="*/ 699715 h 1693628"/>
                <a:gd name="connsiteX14" fmla="*/ 2075290 w 7744570"/>
                <a:gd name="connsiteY14" fmla="*/ 763326 h 1693628"/>
                <a:gd name="connsiteX15" fmla="*/ 3339548 w 7744570"/>
                <a:gd name="connsiteY15" fmla="*/ 779228 h 1693628"/>
                <a:gd name="connsiteX16" fmla="*/ 3411109 w 7744570"/>
                <a:gd name="connsiteY16" fmla="*/ 795131 h 1693628"/>
                <a:gd name="connsiteX17" fmla="*/ 3530379 w 7744570"/>
                <a:gd name="connsiteY17" fmla="*/ 842839 h 1693628"/>
                <a:gd name="connsiteX18" fmla="*/ 3697356 w 7744570"/>
                <a:gd name="connsiteY18" fmla="*/ 890546 h 1693628"/>
                <a:gd name="connsiteX19" fmla="*/ 3943847 w 7744570"/>
                <a:gd name="connsiteY19" fmla="*/ 1160891 h 1693628"/>
                <a:gd name="connsiteX20" fmla="*/ 4126727 w 7744570"/>
                <a:gd name="connsiteY20" fmla="*/ 1224501 h 1693628"/>
                <a:gd name="connsiteX21" fmla="*/ 4659464 w 7744570"/>
                <a:gd name="connsiteY21" fmla="*/ 1304014 h 1693628"/>
                <a:gd name="connsiteX22" fmla="*/ 5104737 w 7744570"/>
                <a:gd name="connsiteY22" fmla="*/ 1399430 h 1693628"/>
                <a:gd name="connsiteX23" fmla="*/ 5231958 w 7744570"/>
                <a:gd name="connsiteY23" fmla="*/ 1431235 h 1693628"/>
                <a:gd name="connsiteX24" fmla="*/ 5327374 w 7744570"/>
                <a:gd name="connsiteY24" fmla="*/ 1470992 h 1693628"/>
                <a:gd name="connsiteX25" fmla="*/ 5375082 w 7744570"/>
                <a:gd name="connsiteY25" fmla="*/ 1486894 h 1693628"/>
                <a:gd name="connsiteX26" fmla="*/ 5581816 w 7744570"/>
                <a:gd name="connsiteY26" fmla="*/ 1494846 h 1693628"/>
                <a:gd name="connsiteX27" fmla="*/ 5812403 w 7744570"/>
                <a:gd name="connsiteY27" fmla="*/ 1463040 h 1693628"/>
                <a:gd name="connsiteX28" fmla="*/ 6011186 w 7744570"/>
                <a:gd name="connsiteY28" fmla="*/ 1439186 h 1693628"/>
                <a:gd name="connsiteX29" fmla="*/ 6758609 w 7744570"/>
                <a:gd name="connsiteY29" fmla="*/ 1463040 h 1693628"/>
                <a:gd name="connsiteX30" fmla="*/ 6909683 w 7744570"/>
                <a:gd name="connsiteY30" fmla="*/ 1494846 h 1693628"/>
                <a:gd name="connsiteX31" fmla="*/ 7291346 w 7744570"/>
                <a:gd name="connsiteY31" fmla="*/ 1550505 h 1693628"/>
                <a:gd name="connsiteX32" fmla="*/ 7410616 w 7744570"/>
                <a:gd name="connsiteY32" fmla="*/ 1574359 h 1693628"/>
                <a:gd name="connsiteX33" fmla="*/ 7633252 w 7744570"/>
                <a:gd name="connsiteY33" fmla="*/ 1630018 h 1693628"/>
                <a:gd name="connsiteX34" fmla="*/ 7720716 w 7744570"/>
                <a:gd name="connsiteY34" fmla="*/ 1685677 h 1693628"/>
                <a:gd name="connsiteX35" fmla="*/ 7744570 w 7744570"/>
                <a:gd name="connsiteY3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17767 w 7744570"/>
                <a:gd name="connsiteY3" fmla="*/ 310101 h 1693628"/>
                <a:gd name="connsiteX4" fmla="*/ 1089329 w 7744570"/>
                <a:gd name="connsiteY4" fmla="*/ 357809 h 1693628"/>
                <a:gd name="connsiteX5" fmla="*/ 1121134 w 7744570"/>
                <a:gd name="connsiteY5" fmla="*/ 373712 h 1693628"/>
                <a:gd name="connsiteX6" fmla="*/ 1152939 w 7744570"/>
                <a:gd name="connsiteY6" fmla="*/ 405517 h 1693628"/>
                <a:gd name="connsiteX7" fmla="*/ 1224501 w 7744570"/>
                <a:gd name="connsiteY7" fmla="*/ 445273 h 1693628"/>
                <a:gd name="connsiteX8" fmla="*/ 1311965 w 7744570"/>
                <a:gd name="connsiteY8" fmla="*/ 516835 h 1693628"/>
                <a:gd name="connsiteX9" fmla="*/ 1335819 w 7744570"/>
                <a:gd name="connsiteY9" fmla="*/ 532738 h 1693628"/>
                <a:gd name="connsiteX10" fmla="*/ 1463040 w 7744570"/>
                <a:gd name="connsiteY10" fmla="*/ 556592 h 1693628"/>
                <a:gd name="connsiteX11" fmla="*/ 1637969 w 7744570"/>
                <a:gd name="connsiteY11" fmla="*/ 612251 h 1693628"/>
                <a:gd name="connsiteX12" fmla="*/ 1828800 w 7744570"/>
                <a:gd name="connsiteY12" fmla="*/ 699715 h 1693628"/>
                <a:gd name="connsiteX13" fmla="*/ 2075290 w 7744570"/>
                <a:gd name="connsiteY13" fmla="*/ 763326 h 1693628"/>
                <a:gd name="connsiteX14" fmla="*/ 3339548 w 7744570"/>
                <a:gd name="connsiteY14" fmla="*/ 779228 h 1693628"/>
                <a:gd name="connsiteX15" fmla="*/ 3411109 w 7744570"/>
                <a:gd name="connsiteY15" fmla="*/ 795131 h 1693628"/>
                <a:gd name="connsiteX16" fmla="*/ 3530379 w 7744570"/>
                <a:gd name="connsiteY16" fmla="*/ 842839 h 1693628"/>
                <a:gd name="connsiteX17" fmla="*/ 3697356 w 7744570"/>
                <a:gd name="connsiteY17" fmla="*/ 890546 h 1693628"/>
                <a:gd name="connsiteX18" fmla="*/ 3943847 w 7744570"/>
                <a:gd name="connsiteY18" fmla="*/ 1160891 h 1693628"/>
                <a:gd name="connsiteX19" fmla="*/ 4126727 w 7744570"/>
                <a:gd name="connsiteY19" fmla="*/ 1224501 h 1693628"/>
                <a:gd name="connsiteX20" fmla="*/ 4659464 w 7744570"/>
                <a:gd name="connsiteY20" fmla="*/ 1304014 h 1693628"/>
                <a:gd name="connsiteX21" fmla="*/ 5104737 w 7744570"/>
                <a:gd name="connsiteY21" fmla="*/ 1399430 h 1693628"/>
                <a:gd name="connsiteX22" fmla="*/ 5231958 w 7744570"/>
                <a:gd name="connsiteY22" fmla="*/ 1431235 h 1693628"/>
                <a:gd name="connsiteX23" fmla="*/ 5327374 w 7744570"/>
                <a:gd name="connsiteY23" fmla="*/ 1470992 h 1693628"/>
                <a:gd name="connsiteX24" fmla="*/ 5375082 w 7744570"/>
                <a:gd name="connsiteY24" fmla="*/ 1486894 h 1693628"/>
                <a:gd name="connsiteX25" fmla="*/ 5581816 w 7744570"/>
                <a:gd name="connsiteY25" fmla="*/ 1494846 h 1693628"/>
                <a:gd name="connsiteX26" fmla="*/ 5812403 w 7744570"/>
                <a:gd name="connsiteY26" fmla="*/ 1463040 h 1693628"/>
                <a:gd name="connsiteX27" fmla="*/ 6011186 w 7744570"/>
                <a:gd name="connsiteY27" fmla="*/ 1439186 h 1693628"/>
                <a:gd name="connsiteX28" fmla="*/ 6758609 w 7744570"/>
                <a:gd name="connsiteY28" fmla="*/ 1463040 h 1693628"/>
                <a:gd name="connsiteX29" fmla="*/ 6909683 w 7744570"/>
                <a:gd name="connsiteY29" fmla="*/ 1494846 h 1693628"/>
                <a:gd name="connsiteX30" fmla="*/ 7291346 w 7744570"/>
                <a:gd name="connsiteY30" fmla="*/ 1550505 h 1693628"/>
                <a:gd name="connsiteX31" fmla="*/ 7410616 w 7744570"/>
                <a:gd name="connsiteY31" fmla="*/ 1574359 h 1693628"/>
                <a:gd name="connsiteX32" fmla="*/ 7633252 w 7744570"/>
                <a:gd name="connsiteY32" fmla="*/ 1630018 h 1693628"/>
                <a:gd name="connsiteX33" fmla="*/ 7720716 w 7744570"/>
                <a:gd name="connsiteY33" fmla="*/ 1685677 h 1693628"/>
                <a:gd name="connsiteX34" fmla="*/ 7744570 w 7744570"/>
                <a:gd name="connsiteY3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121134 w 7744570"/>
                <a:gd name="connsiteY4" fmla="*/ 373712 h 1693628"/>
                <a:gd name="connsiteX5" fmla="*/ 1152939 w 7744570"/>
                <a:gd name="connsiteY5" fmla="*/ 405517 h 1693628"/>
                <a:gd name="connsiteX6" fmla="*/ 1224501 w 7744570"/>
                <a:gd name="connsiteY6" fmla="*/ 445273 h 1693628"/>
                <a:gd name="connsiteX7" fmla="*/ 1311965 w 7744570"/>
                <a:gd name="connsiteY7" fmla="*/ 516835 h 1693628"/>
                <a:gd name="connsiteX8" fmla="*/ 1335819 w 7744570"/>
                <a:gd name="connsiteY8" fmla="*/ 532738 h 1693628"/>
                <a:gd name="connsiteX9" fmla="*/ 1463040 w 7744570"/>
                <a:gd name="connsiteY9" fmla="*/ 556592 h 1693628"/>
                <a:gd name="connsiteX10" fmla="*/ 1637969 w 7744570"/>
                <a:gd name="connsiteY10" fmla="*/ 612251 h 1693628"/>
                <a:gd name="connsiteX11" fmla="*/ 1828800 w 7744570"/>
                <a:gd name="connsiteY11" fmla="*/ 699715 h 1693628"/>
                <a:gd name="connsiteX12" fmla="*/ 2075290 w 7744570"/>
                <a:gd name="connsiteY12" fmla="*/ 763326 h 1693628"/>
                <a:gd name="connsiteX13" fmla="*/ 3339548 w 7744570"/>
                <a:gd name="connsiteY13" fmla="*/ 779228 h 1693628"/>
                <a:gd name="connsiteX14" fmla="*/ 3411109 w 7744570"/>
                <a:gd name="connsiteY14" fmla="*/ 795131 h 1693628"/>
                <a:gd name="connsiteX15" fmla="*/ 3530379 w 7744570"/>
                <a:gd name="connsiteY15" fmla="*/ 842839 h 1693628"/>
                <a:gd name="connsiteX16" fmla="*/ 3697356 w 7744570"/>
                <a:gd name="connsiteY16" fmla="*/ 890546 h 1693628"/>
                <a:gd name="connsiteX17" fmla="*/ 3943847 w 7744570"/>
                <a:gd name="connsiteY17" fmla="*/ 1160891 h 1693628"/>
                <a:gd name="connsiteX18" fmla="*/ 4126727 w 7744570"/>
                <a:gd name="connsiteY18" fmla="*/ 1224501 h 1693628"/>
                <a:gd name="connsiteX19" fmla="*/ 4659464 w 7744570"/>
                <a:gd name="connsiteY19" fmla="*/ 1304014 h 1693628"/>
                <a:gd name="connsiteX20" fmla="*/ 5104737 w 7744570"/>
                <a:gd name="connsiteY20" fmla="*/ 1399430 h 1693628"/>
                <a:gd name="connsiteX21" fmla="*/ 5231958 w 7744570"/>
                <a:gd name="connsiteY21" fmla="*/ 1431235 h 1693628"/>
                <a:gd name="connsiteX22" fmla="*/ 5327374 w 7744570"/>
                <a:gd name="connsiteY22" fmla="*/ 1470992 h 1693628"/>
                <a:gd name="connsiteX23" fmla="*/ 5375082 w 7744570"/>
                <a:gd name="connsiteY23" fmla="*/ 1486894 h 1693628"/>
                <a:gd name="connsiteX24" fmla="*/ 5581816 w 7744570"/>
                <a:gd name="connsiteY24" fmla="*/ 1494846 h 1693628"/>
                <a:gd name="connsiteX25" fmla="*/ 5812403 w 7744570"/>
                <a:gd name="connsiteY25" fmla="*/ 1463040 h 1693628"/>
                <a:gd name="connsiteX26" fmla="*/ 6011186 w 7744570"/>
                <a:gd name="connsiteY26" fmla="*/ 1439186 h 1693628"/>
                <a:gd name="connsiteX27" fmla="*/ 6758609 w 7744570"/>
                <a:gd name="connsiteY27" fmla="*/ 1463040 h 1693628"/>
                <a:gd name="connsiteX28" fmla="*/ 6909683 w 7744570"/>
                <a:gd name="connsiteY28" fmla="*/ 1494846 h 1693628"/>
                <a:gd name="connsiteX29" fmla="*/ 7291346 w 7744570"/>
                <a:gd name="connsiteY29" fmla="*/ 1550505 h 1693628"/>
                <a:gd name="connsiteX30" fmla="*/ 7410616 w 7744570"/>
                <a:gd name="connsiteY30" fmla="*/ 1574359 h 1693628"/>
                <a:gd name="connsiteX31" fmla="*/ 7633252 w 7744570"/>
                <a:gd name="connsiteY31" fmla="*/ 1630018 h 1693628"/>
                <a:gd name="connsiteX32" fmla="*/ 7720716 w 7744570"/>
                <a:gd name="connsiteY32" fmla="*/ 1685677 h 1693628"/>
                <a:gd name="connsiteX33" fmla="*/ 7744570 w 7744570"/>
                <a:gd name="connsiteY33"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121134 w 7744570"/>
                <a:gd name="connsiteY4" fmla="*/ 373712 h 1693628"/>
                <a:gd name="connsiteX5" fmla="*/ 1224501 w 7744570"/>
                <a:gd name="connsiteY5" fmla="*/ 445273 h 1693628"/>
                <a:gd name="connsiteX6" fmla="*/ 1311965 w 7744570"/>
                <a:gd name="connsiteY6" fmla="*/ 516835 h 1693628"/>
                <a:gd name="connsiteX7" fmla="*/ 1335819 w 7744570"/>
                <a:gd name="connsiteY7" fmla="*/ 532738 h 1693628"/>
                <a:gd name="connsiteX8" fmla="*/ 1463040 w 7744570"/>
                <a:gd name="connsiteY8" fmla="*/ 556592 h 1693628"/>
                <a:gd name="connsiteX9" fmla="*/ 1637969 w 7744570"/>
                <a:gd name="connsiteY9" fmla="*/ 612251 h 1693628"/>
                <a:gd name="connsiteX10" fmla="*/ 1828800 w 7744570"/>
                <a:gd name="connsiteY10" fmla="*/ 699715 h 1693628"/>
                <a:gd name="connsiteX11" fmla="*/ 2075290 w 7744570"/>
                <a:gd name="connsiteY11" fmla="*/ 763326 h 1693628"/>
                <a:gd name="connsiteX12" fmla="*/ 3339548 w 7744570"/>
                <a:gd name="connsiteY12" fmla="*/ 779228 h 1693628"/>
                <a:gd name="connsiteX13" fmla="*/ 3411109 w 7744570"/>
                <a:gd name="connsiteY13" fmla="*/ 795131 h 1693628"/>
                <a:gd name="connsiteX14" fmla="*/ 3530379 w 7744570"/>
                <a:gd name="connsiteY14" fmla="*/ 842839 h 1693628"/>
                <a:gd name="connsiteX15" fmla="*/ 3697356 w 7744570"/>
                <a:gd name="connsiteY15" fmla="*/ 890546 h 1693628"/>
                <a:gd name="connsiteX16" fmla="*/ 3943847 w 7744570"/>
                <a:gd name="connsiteY16" fmla="*/ 1160891 h 1693628"/>
                <a:gd name="connsiteX17" fmla="*/ 4126727 w 7744570"/>
                <a:gd name="connsiteY17" fmla="*/ 1224501 h 1693628"/>
                <a:gd name="connsiteX18" fmla="*/ 4659464 w 7744570"/>
                <a:gd name="connsiteY18" fmla="*/ 1304014 h 1693628"/>
                <a:gd name="connsiteX19" fmla="*/ 5104737 w 7744570"/>
                <a:gd name="connsiteY19" fmla="*/ 1399430 h 1693628"/>
                <a:gd name="connsiteX20" fmla="*/ 5231958 w 7744570"/>
                <a:gd name="connsiteY20" fmla="*/ 1431235 h 1693628"/>
                <a:gd name="connsiteX21" fmla="*/ 5327374 w 7744570"/>
                <a:gd name="connsiteY21" fmla="*/ 1470992 h 1693628"/>
                <a:gd name="connsiteX22" fmla="*/ 5375082 w 7744570"/>
                <a:gd name="connsiteY22" fmla="*/ 1486894 h 1693628"/>
                <a:gd name="connsiteX23" fmla="*/ 5581816 w 7744570"/>
                <a:gd name="connsiteY23" fmla="*/ 1494846 h 1693628"/>
                <a:gd name="connsiteX24" fmla="*/ 5812403 w 7744570"/>
                <a:gd name="connsiteY24" fmla="*/ 1463040 h 1693628"/>
                <a:gd name="connsiteX25" fmla="*/ 6011186 w 7744570"/>
                <a:gd name="connsiteY25" fmla="*/ 1439186 h 1693628"/>
                <a:gd name="connsiteX26" fmla="*/ 6758609 w 7744570"/>
                <a:gd name="connsiteY26" fmla="*/ 1463040 h 1693628"/>
                <a:gd name="connsiteX27" fmla="*/ 6909683 w 7744570"/>
                <a:gd name="connsiteY27" fmla="*/ 1494846 h 1693628"/>
                <a:gd name="connsiteX28" fmla="*/ 7291346 w 7744570"/>
                <a:gd name="connsiteY28" fmla="*/ 1550505 h 1693628"/>
                <a:gd name="connsiteX29" fmla="*/ 7410616 w 7744570"/>
                <a:gd name="connsiteY29" fmla="*/ 1574359 h 1693628"/>
                <a:gd name="connsiteX30" fmla="*/ 7633252 w 7744570"/>
                <a:gd name="connsiteY30" fmla="*/ 1630018 h 1693628"/>
                <a:gd name="connsiteX31" fmla="*/ 7720716 w 7744570"/>
                <a:gd name="connsiteY31" fmla="*/ 1685677 h 1693628"/>
                <a:gd name="connsiteX32" fmla="*/ 7744570 w 7744570"/>
                <a:gd name="connsiteY32"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089329 w 7744570"/>
                <a:gd name="connsiteY3" fmla="*/ 357809 h 1693628"/>
                <a:gd name="connsiteX4" fmla="*/ 1224501 w 7744570"/>
                <a:gd name="connsiteY4" fmla="*/ 445273 h 1693628"/>
                <a:gd name="connsiteX5" fmla="*/ 1311965 w 7744570"/>
                <a:gd name="connsiteY5" fmla="*/ 516835 h 1693628"/>
                <a:gd name="connsiteX6" fmla="*/ 1335819 w 7744570"/>
                <a:gd name="connsiteY6" fmla="*/ 532738 h 1693628"/>
                <a:gd name="connsiteX7" fmla="*/ 1463040 w 7744570"/>
                <a:gd name="connsiteY7" fmla="*/ 556592 h 1693628"/>
                <a:gd name="connsiteX8" fmla="*/ 1637969 w 7744570"/>
                <a:gd name="connsiteY8" fmla="*/ 612251 h 1693628"/>
                <a:gd name="connsiteX9" fmla="*/ 1828800 w 7744570"/>
                <a:gd name="connsiteY9" fmla="*/ 699715 h 1693628"/>
                <a:gd name="connsiteX10" fmla="*/ 2075290 w 7744570"/>
                <a:gd name="connsiteY10" fmla="*/ 763326 h 1693628"/>
                <a:gd name="connsiteX11" fmla="*/ 3339548 w 7744570"/>
                <a:gd name="connsiteY11" fmla="*/ 779228 h 1693628"/>
                <a:gd name="connsiteX12" fmla="*/ 3411109 w 7744570"/>
                <a:gd name="connsiteY12" fmla="*/ 795131 h 1693628"/>
                <a:gd name="connsiteX13" fmla="*/ 3530379 w 7744570"/>
                <a:gd name="connsiteY13" fmla="*/ 842839 h 1693628"/>
                <a:gd name="connsiteX14" fmla="*/ 3697356 w 7744570"/>
                <a:gd name="connsiteY14" fmla="*/ 890546 h 1693628"/>
                <a:gd name="connsiteX15" fmla="*/ 3943847 w 7744570"/>
                <a:gd name="connsiteY15" fmla="*/ 1160891 h 1693628"/>
                <a:gd name="connsiteX16" fmla="*/ 4126727 w 7744570"/>
                <a:gd name="connsiteY16" fmla="*/ 1224501 h 1693628"/>
                <a:gd name="connsiteX17" fmla="*/ 4659464 w 7744570"/>
                <a:gd name="connsiteY17" fmla="*/ 1304014 h 1693628"/>
                <a:gd name="connsiteX18" fmla="*/ 5104737 w 7744570"/>
                <a:gd name="connsiteY18" fmla="*/ 1399430 h 1693628"/>
                <a:gd name="connsiteX19" fmla="*/ 5231958 w 7744570"/>
                <a:gd name="connsiteY19" fmla="*/ 1431235 h 1693628"/>
                <a:gd name="connsiteX20" fmla="*/ 5327374 w 7744570"/>
                <a:gd name="connsiteY20" fmla="*/ 1470992 h 1693628"/>
                <a:gd name="connsiteX21" fmla="*/ 5375082 w 7744570"/>
                <a:gd name="connsiteY21" fmla="*/ 1486894 h 1693628"/>
                <a:gd name="connsiteX22" fmla="*/ 5581816 w 7744570"/>
                <a:gd name="connsiteY22" fmla="*/ 1494846 h 1693628"/>
                <a:gd name="connsiteX23" fmla="*/ 5812403 w 7744570"/>
                <a:gd name="connsiteY23" fmla="*/ 1463040 h 1693628"/>
                <a:gd name="connsiteX24" fmla="*/ 6011186 w 7744570"/>
                <a:gd name="connsiteY24" fmla="*/ 1439186 h 1693628"/>
                <a:gd name="connsiteX25" fmla="*/ 6758609 w 7744570"/>
                <a:gd name="connsiteY25" fmla="*/ 1463040 h 1693628"/>
                <a:gd name="connsiteX26" fmla="*/ 6909683 w 7744570"/>
                <a:gd name="connsiteY26" fmla="*/ 1494846 h 1693628"/>
                <a:gd name="connsiteX27" fmla="*/ 7291346 w 7744570"/>
                <a:gd name="connsiteY27" fmla="*/ 1550505 h 1693628"/>
                <a:gd name="connsiteX28" fmla="*/ 7410616 w 7744570"/>
                <a:gd name="connsiteY28" fmla="*/ 1574359 h 1693628"/>
                <a:gd name="connsiteX29" fmla="*/ 7633252 w 7744570"/>
                <a:gd name="connsiteY29" fmla="*/ 1630018 h 1693628"/>
                <a:gd name="connsiteX30" fmla="*/ 7720716 w 7744570"/>
                <a:gd name="connsiteY30" fmla="*/ 1685677 h 1693628"/>
                <a:gd name="connsiteX31" fmla="*/ 7744570 w 7744570"/>
                <a:gd name="connsiteY31"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311965 w 7744570"/>
                <a:gd name="connsiteY4" fmla="*/ 516835 h 1693628"/>
                <a:gd name="connsiteX5" fmla="*/ 1335819 w 7744570"/>
                <a:gd name="connsiteY5" fmla="*/ 532738 h 1693628"/>
                <a:gd name="connsiteX6" fmla="*/ 1463040 w 7744570"/>
                <a:gd name="connsiteY6" fmla="*/ 556592 h 1693628"/>
                <a:gd name="connsiteX7" fmla="*/ 1637969 w 7744570"/>
                <a:gd name="connsiteY7" fmla="*/ 612251 h 1693628"/>
                <a:gd name="connsiteX8" fmla="*/ 1828800 w 7744570"/>
                <a:gd name="connsiteY8" fmla="*/ 699715 h 1693628"/>
                <a:gd name="connsiteX9" fmla="*/ 2075290 w 7744570"/>
                <a:gd name="connsiteY9" fmla="*/ 763326 h 1693628"/>
                <a:gd name="connsiteX10" fmla="*/ 3339548 w 7744570"/>
                <a:gd name="connsiteY10" fmla="*/ 779228 h 1693628"/>
                <a:gd name="connsiteX11" fmla="*/ 3411109 w 7744570"/>
                <a:gd name="connsiteY11" fmla="*/ 795131 h 1693628"/>
                <a:gd name="connsiteX12" fmla="*/ 3530379 w 7744570"/>
                <a:gd name="connsiteY12" fmla="*/ 842839 h 1693628"/>
                <a:gd name="connsiteX13" fmla="*/ 3697356 w 7744570"/>
                <a:gd name="connsiteY13" fmla="*/ 890546 h 1693628"/>
                <a:gd name="connsiteX14" fmla="*/ 3943847 w 7744570"/>
                <a:gd name="connsiteY14" fmla="*/ 1160891 h 1693628"/>
                <a:gd name="connsiteX15" fmla="*/ 4126727 w 7744570"/>
                <a:gd name="connsiteY15" fmla="*/ 1224501 h 1693628"/>
                <a:gd name="connsiteX16" fmla="*/ 4659464 w 7744570"/>
                <a:gd name="connsiteY16" fmla="*/ 1304014 h 1693628"/>
                <a:gd name="connsiteX17" fmla="*/ 5104737 w 7744570"/>
                <a:gd name="connsiteY17" fmla="*/ 1399430 h 1693628"/>
                <a:gd name="connsiteX18" fmla="*/ 5231958 w 7744570"/>
                <a:gd name="connsiteY18" fmla="*/ 1431235 h 1693628"/>
                <a:gd name="connsiteX19" fmla="*/ 5327374 w 7744570"/>
                <a:gd name="connsiteY19" fmla="*/ 1470992 h 1693628"/>
                <a:gd name="connsiteX20" fmla="*/ 5375082 w 7744570"/>
                <a:gd name="connsiteY20" fmla="*/ 1486894 h 1693628"/>
                <a:gd name="connsiteX21" fmla="*/ 5581816 w 7744570"/>
                <a:gd name="connsiteY21" fmla="*/ 1494846 h 1693628"/>
                <a:gd name="connsiteX22" fmla="*/ 5812403 w 7744570"/>
                <a:gd name="connsiteY22" fmla="*/ 1463040 h 1693628"/>
                <a:gd name="connsiteX23" fmla="*/ 6011186 w 7744570"/>
                <a:gd name="connsiteY23" fmla="*/ 1439186 h 1693628"/>
                <a:gd name="connsiteX24" fmla="*/ 6758609 w 7744570"/>
                <a:gd name="connsiteY24" fmla="*/ 1463040 h 1693628"/>
                <a:gd name="connsiteX25" fmla="*/ 6909683 w 7744570"/>
                <a:gd name="connsiteY25" fmla="*/ 1494846 h 1693628"/>
                <a:gd name="connsiteX26" fmla="*/ 7291346 w 7744570"/>
                <a:gd name="connsiteY26" fmla="*/ 1550505 h 1693628"/>
                <a:gd name="connsiteX27" fmla="*/ 7410616 w 7744570"/>
                <a:gd name="connsiteY27" fmla="*/ 1574359 h 1693628"/>
                <a:gd name="connsiteX28" fmla="*/ 7633252 w 7744570"/>
                <a:gd name="connsiteY28" fmla="*/ 1630018 h 1693628"/>
                <a:gd name="connsiteX29" fmla="*/ 7720716 w 7744570"/>
                <a:gd name="connsiteY29" fmla="*/ 1685677 h 1693628"/>
                <a:gd name="connsiteX30" fmla="*/ 7744570 w 7744570"/>
                <a:gd name="connsiteY30"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311965 w 7744570"/>
                <a:gd name="connsiteY4" fmla="*/ 516835 h 1693628"/>
                <a:gd name="connsiteX5" fmla="*/ 1463040 w 7744570"/>
                <a:gd name="connsiteY5" fmla="*/ 556592 h 1693628"/>
                <a:gd name="connsiteX6" fmla="*/ 1637969 w 7744570"/>
                <a:gd name="connsiteY6" fmla="*/ 612251 h 1693628"/>
                <a:gd name="connsiteX7" fmla="*/ 1828800 w 7744570"/>
                <a:gd name="connsiteY7" fmla="*/ 699715 h 1693628"/>
                <a:gd name="connsiteX8" fmla="*/ 2075290 w 7744570"/>
                <a:gd name="connsiteY8" fmla="*/ 763326 h 1693628"/>
                <a:gd name="connsiteX9" fmla="*/ 3339548 w 7744570"/>
                <a:gd name="connsiteY9" fmla="*/ 779228 h 1693628"/>
                <a:gd name="connsiteX10" fmla="*/ 3411109 w 7744570"/>
                <a:gd name="connsiteY10" fmla="*/ 795131 h 1693628"/>
                <a:gd name="connsiteX11" fmla="*/ 3530379 w 7744570"/>
                <a:gd name="connsiteY11" fmla="*/ 842839 h 1693628"/>
                <a:gd name="connsiteX12" fmla="*/ 3697356 w 7744570"/>
                <a:gd name="connsiteY12" fmla="*/ 890546 h 1693628"/>
                <a:gd name="connsiteX13" fmla="*/ 3943847 w 7744570"/>
                <a:gd name="connsiteY13" fmla="*/ 1160891 h 1693628"/>
                <a:gd name="connsiteX14" fmla="*/ 4126727 w 7744570"/>
                <a:gd name="connsiteY14" fmla="*/ 1224501 h 1693628"/>
                <a:gd name="connsiteX15" fmla="*/ 4659464 w 7744570"/>
                <a:gd name="connsiteY15" fmla="*/ 1304014 h 1693628"/>
                <a:gd name="connsiteX16" fmla="*/ 5104737 w 7744570"/>
                <a:gd name="connsiteY16" fmla="*/ 1399430 h 1693628"/>
                <a:gd name="connsiteX17" fmla="*/ 5231958 w 7744570"/>
                <a:gd name="connsiteY17" fmla="*/ 1431235 h 1693628"/>
                <a:gd name="connsiteX18" fmla="*/ 5327374 w 7744570"/>
                <a:gd name="connsiteY18" fmla="*/ 1470992 h 1693628"/>
                <a:gd name="connsiteX19" fmla="*/ 5375082 w 7744570"/>
                <a:gd name="connsiteY19" fmla="*/ 1486894 h 1693628"/>
                <a:gd name="connsiteX20" fmla="*/ 5581816 w 7744570"/>
                <a:gd name="connsiteY20" fmla="*/ 1494846 h 1693628"/>
                <a:gd name="connsiteX21" fmla="*/ 5812403 w 7744570"/>
                <a:gd name="connsiteY21" fmla="*/ 1463040 h 1693628"/>
                <a:gd name="connsiteX22" fmla="*/ 6011186 w 7744570"/>
                <a:gd name="connsiteY22" fmla="*/ 1439186 h 1693628"/>
                <a:gd name="connsiteX23" fmla="*/ 6758609 w 7744570"/>
                <a:gd name="connsiteY23" fmla="*/ 1463040 h 1693628"/>
                <a:gd name="connsiteX24" fmla="*/ 6909683 w 7744570"/>
                <a:gd name="connsiteY24" fmla="*/ 1494846 h 1693628"/>
                <a:gd name="connsiteX25" fmla="*/ 7291346 w 7744570"/>
                <a:gd name="connsiteY25" fmla="*/ 1550505 h 1693628"/>
                <a:gd name="connsiteX26" fmla="*/ 7410616 w 7744570"/>
                <a:gd name="connsiteY26" fmla="*/ 1574359 h 1693628"/>
                <a:gd name="connsiteX27" fmla="*/ 7633252 w 7744570"/>
                <a:gd name="connsiteY27" fmla="*/ 1630018 h 1693628"/>
                <a:gd name="connsiteX28" fmla="*/ 7720716 w 7744570"/>
                <a:gd name="connsiteY28" fmla="*/ 1685677 h 1693628"/>
                <a:gd name="connsiteX29" fmla="*/ 7744570 w 7744570"/>
                <a:gd name="connsiteY29"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463040 w 7744570"/>
                <a:gd name="connsiteY4" fmla="*/ 556592 h 1693628"/>
                <a:gd name="connsiteX5" fmla="*/ 1637969 w 7744570"/>
                <a:gd name="connsiteY5" fmla="*/ 612251 h 1693628"/>
                <a:gd name="connsiteX6" fmla="*/ 1828800 w 7744570"/>
                <a:gd name="connsiteY6" fmla="*/ 699715 h 1693628"/>
                <a:gd name="connsiteX7" fmla="*/ 2075290 w 7744570"/>
                <a:gd name="connsiteY7" fmla="*/ 763326 h 1693628"/>
                <a:gd name="connsiteX8" fmla="*/ 3339548 w 7744570"/>
                <a:gd name="connsiteY8" fmla="*/ 779228 h 1693628"/>
                <a:gd name="connsiteX9" fmla="*/ 3411109 w 7744570"/>
                <a:gd name="connsiteY9" fmla="*/ 795131 h 1693628"/>
                <a:gd name="connsiteX10" fmla="*/ 3530379 w 7744570"/>
                <a:gd name="connsiteY10" fmla="*/ 842839 h 1693628"/>
                <a:gd name="connsiteX11" fmla="*/ 3697356 w 7744570"/>
                <a:gd name="connsiteY11" fmla="*/ 890546 h 1693628"/>
                <a:gd name="connsiteX12" fmla="*/ 3943847 w 7744570"/>
                <a:gd name="connsiteY12" fmla="*/ 1160891 h 1693628"/>
                <a:gd name="connsiteX13" fmla="*/ 4126727 w 7744570"/>
                <a:gd name="connsiteY13" fmla="*/ 1224501 h 1693628"/>
                <a:gd name="connsiteX14" fmla="*/ 4659464 w 7744570"/>
                <a:gd name="connsiteY14" fmla="*/ 1304014 h 1693628"/>
                <a:gd name="connsiteX15" fmla="*/ 5104737 w 7744570"/>
                <a:gd name="connsiteY15" fmla="*/ 1399430 h 1693628"/>
                <a:gd name="connsiteX16" fmla="*/ 5231958 w 7744570"/>
                <a:gd name="connsiteY16" fmla="*/ 1431235 h 1693628"/>
                <a:gd name="connsiteX17" fmla="*/ 5327374 w 7744570"/>
                <a:gd name="connsiteY17" fmla="*/ 1470992 h 1693628"/>
                <a:gd name="connsiteX18" fmla="*/ 5375082 w 7744570"/>
                <a:gd name="connsiteY18" fmla="*/ 1486894 h 1693628"/>
                <a:gd name="connsiteX19" fmla="*/ 5581816 w 7744570"/>
                <a:gd name="connsiteY19" fmla="*/ 1494846 h 1693628"/>
                <a:gd name="connsiteX20" fmla="*/ 5812403 w 7744570"/>
                <a:gd name="connsiteY20" fmla="*/ 1463040 h 1693628"/>
                <a:gd name="connsiteX21" fmla="*/ 6011186 w 7744570"/>
                <a:gd name="connsiteY21" fmla="*/ 1439186 h 1693628"/>
                <a:gd name="connsiteX22" fmla="*/ 6758609 w 7744570"/>
                <a:gd name="connsiteY22" fmla="*/ 1463040 h 1693628"/>
                <a:gd name="connsiteX23" fmla="*/ 6909683 w 7744570"/>
                <a:gd name="connsiteY23" fmla="*/ 1494846 h 1693628"/>
                <a:gd name="connsiteX24" fmla="*/ 7291346 w 7744570"/>
                <a:gd name="connsiteY24" fmla="*/ 1550505 h 1693628"/>
                <a:gd name="connsiteX25" fmla="*/ 7410616 w 7744570"/>
                <a:gd name="connsiteY25" fmla="*/ 1574359 h 1693628"/>
                <a:gd name="connsiteX26" fmla="*/ 7633252 w 7744570"/>
                <a:gd name="connsiteY26" fmla="*/ 1630018 h 1693628"/>
                <a:gd name="connsiteX27" fmla="*/ 7720716 w 7744570"/>
                <a:gd name="connsiteY27" fmla="*/ 1685677 h 1693628"/>
                <a:gd name="connsiteX28" fmla="*/ 7744570 w 7744570"/>
                <a:gd name="connsiteY28"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1828800 w 7744570"/>
                <a:gd name="connsiteY5" fmla="*/ 699715 h 1693628"/>
                <a:gd name="connsiteX6" fmla="*/ 2075290 w 7744570"/>
                <a:gd name="connsiteY6" fmla="*/ 763326 h 1693628"/>
                <a:gd name="connsiteX7" fmla="*/ 3339548 w 7744570"/>
                <a:gd name="connsiteY7" fmla="*/ 779228 h 1693628"/>
                <a:gd name="connsiteX8" fmla="*/ 3411109 w 7744570"/>
                <a:gd name="connsiteY8" fmla="*/ 795131 h 1693628"/>
                <a:gd name="connsiteX9" fmla="*/ 3530379 w 7744570"/>
                <a:gd name="connsiteY9" fmla="*/ 842839 h 1693628"/>
                <a:gd name="connsiteX10" fmla="*/ 3697356 w 7744570"/>
                <a:gd name="connsiteY10" fmla="*/ 890546 h 1693628"/>
                <a:gd name="connsiteX11" fmla="*/ 3943847 w 7744570"/>
                <a:gd name="connsiteY11" fmla="*/ 1160891 h 1693628"/>
                <a:gd name="connsiteX12" fmla="*/ 4126727 w 7744570"/>
                <a:gd name="connsiteY12" fmla="*/ 1224501 h 1693628"/>
                <a:gd name="connsiteX13" fmla="*/ 4659464 w 7744570"/>
                <a:gd name="connsiteY13" fmla="*/ 1304014 h 1693628"/>
                <a:gd name="connsiteX14" fmla="*/ 5104737 w 7744570"/>
                <a:gd name="connsiteY14" fmla="*/ 1399430 h 1693628"/>
                <a:gd name="connsiteX15" fmla="*/ 5231958 w 7744570"/>
                <a:gd name="connsiteY15" fmla="*/ 1431235 h 1693628"/>
                <a:gd name="connsiteX16" fmla="*/ 5327374 w 7744570"/>
                <a:gd name="connsiteY16" fmla="*/ 1470992 h 1693628"/>
                <a:gd name="connsiteX17" fmla="*/ 5375082 w 7744570"/>
                <a:gd name="connsiteY17" fmla="*/ 1486894 h 1693628"/>
                <a:gd name="connsiteX18" fmla="*/ 5581816 w 7744570"/>
                <a:gd name="connsiteY18" fmla="*/ 1494846 h 1693628"/>
                <a:gd name="connsiteX19" fmla="*/ 5812403 w 7744570"/>
                <a:gd name="connsiteY19" fmla="*/ 1463040 h 1693628"/>
                <a:gd name="connsiteX20" fmla="*/ 6011186 w 7744570"/>
                <a:gd name="connsiteY20" fmla="*/ 1439186 h 1693628"/>
                <a:gd name="connsiteX21" fmla="*/ 6758609 w 7744570"/>
                <a:gd name="connsiteY21" fmla="*/ 1463040 h 1693628"/>
                <a:gd name="connsiteX22" fmla="*/ 6909683 w 7744570"/>
                <a:gd name="connsiteY22" fmla="*/ 1494846 h 1693628"/>
                <a:gd name="connsiteX23" fmla="*/ 7291346 w 7744570"/>
                <a:gd name="connsiteY23" fmla="*/ 1550505 h 1693628"/>
                <a:gd name="connsiteX24" fmla="*/ 7410616 w 7744570"/>
                <a:gd name="connsiteY24" fmla="*/ 1574359 h 1693628"/>
                <a:gd name="connsiteX25" fmla="*/ 7633252 w 7744570"/>
                <a:gd name="connsiteY25" fmla="*/ 1630018 h 1693628"/>
                <a:gd name="connsiteX26" fmla="*/ 7720716 w 7744570"/>
                <a:gd name="connsiteY26" fmla="*/ 1685677 h 1693628"/>
                <a:gd name="connsiteX27" fmla="*/ 7744570 w 7744570"/>
                <a:gd name="connsiteY27"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2075290 w 7744570"/>
                <a:gd name="connsiteY5" fmla="*/ 763326 h 1693628"/>
                <a:gd name="connsiteX6" fmla="*/ 3339548 w 7744570"/>
                <a:gd name="connsiteY6" fmla="*/ 779228 h 1693628"/>
                <a:gd name="connsiteX7" fmla="*/ 3411109 w 7744570"/>
                <a:gd name="connsiteY7" fmla="*/ 795131 h 1693628"/>
                <a:gd name="connsiteX8" fmla="*/ 3530379 w 7744570"/>
                <a:gd name="connsiteY8" fmla="*/ 842839 h 1693628"/>
                <a:gd name="connsiteX9" fmla="*/ 3697356 w 7744570"/>
                <a:gd name="connsiteY9" fmla="*/ 890546 h 1693628"/>
                <a:gd name="connsiteX10" fmla="*/ 3943847 w 7744570"/>
                <a:gd name="connsiteY10" fmla="*/ 1160891 h 1693628"/>
                <a:gd name="connsiteX11" fmla="*/ 4126727 w 7744570"/>
                <a:gd name="connsiteY11" fmla="*/ 1224501 h 1693628"/>
                <a:gd name="connsiteX12" fmla="*/ 4659464 w 7744570"/>
                <a:gd name="connsiteY12" fmla="*/ 1304014 h 1693628"/>
                <a:gd name="connsiteX13" fmla="*/ 5104737 w 7744570"/>
                <a:gd name="connsiteY13" fmla="*/ 1399430 h 1693628"/>
                <a:gd name="connsiteX14" fmla="*/ 5231958 w 7744570"/>
                <a:gd name="connsiteY14" fmla="*/ 1431235 h 1693628"/>
                <a:gd name="connsiteX15" fmla="*/ 5327374 w 7744570"/>
                <a:gd name="connsiteY15" fmla="*/ 1470992 h 1693628"/>
                <a:gd name="connsiteX16" fmla="*/ 5375082 w 7744570"/>
                <a:gd name="connsiteY16" fmla="*/ 1486894 h 1693628"/>
                <a:gd name="connsiteX17" fmla="*/ 5581816 w 7744570"/>
                <a:gd name="connsiteY17" fmla="*/ 1494846 h 1693628"/>
                <a:gd name="connsiteX18" fmla="*/ 5812403 w 7744570"/>
                <a:gd name="connsiteY18" fmla="*/ 1463040 h 1693628"/>
                <a:gd name="connsiteX19" fmla="*/ 6011186 w 7744570"/>
                <a:gd name="connsiteY19" fmla="*/ 1439186 h 1693628"/>
                <a:gd name="connsiteX20" fmla="*/ 6758609 w 7744570"/>
                <a:gd name="connsiteY20" fmla="*/ 1463040 h 1693628"/>
                <a:gd name="connsiteX21" fmla="*/ 6909683 w 7744570"/>
                <a:gd name="connsiteY21" fmla="*/ 1494846 h 1693628"/>
                <a:gd name="connsiteX22" fmla="*/ 7291346 w 7744570"/>
                <a:gd name="connsiteY22" fmla="*/ 1550505 h 1693628"/>
                <a:gd name="connsiteX23" fmla="*/ 7410616 w 7744570"/>
                <a:gd name="connsiteY23" fmla="*/ 1574359 h 1693628"/>
                <a:gd name="connsiteX24" fmla="*/ 7633252 w 7744570"/>
                <a:gd name="connsiteY24" fmla="*/ 1630018 h 1693628"/>
                <a:gd name="connsiteX25" fmla="*/ 7720716 w 7744570"/>
                <a:gd name="connsiteY25" fmla="*/ 1685677 h 1693628"/>
                <a:gd name="connsiteX26" fmla="*/ 7744570 w 7744570"/>
                <a:gd name="connsiteY26"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411109 w 7744570"/>
                <a:gd name="connsiteY6" fmla="*/ 795131 h 1693628"/>
                <a:gd name="connsiteX7" fmla="*/ 3530379 w 7744570"/>
                <a:gd name="connsiteY7" fmla="*/ 842839 h 1693628"/>
                <a:gd name="connsiteX8" fmla="*/ 3697356 w 7744570"/>
                <a:gd name="connsiteY8" fmla="*/ 890546 h 1693628"/>
                <a:gd name="connsiteX9" fmla="*/ 3943847 w 7744570"/>
                <a:gd name="connsiteY9" fmla="*/ 1160891 h 1693628"/>
                <a:gd name="connsiteX10" fmla="*/ 4126727 w 7744570"/>
                <a:gd name="connsiteY10" fmla="*/ 1224501 h 1693628"/>
                <a:gd name="connsiteX11" fmla="*/ 4659464 w 7744570"/>
                <a:gd name="connsiteY11" fmla="*/ 1304014 h 1693628"/>
                <a:gd name="connsiteX12" fmla="*/ 5104737 w 7744570"/>
                <a:gd name="connsiteY12" fmla="*/ 1399430 h 1693628"/>
                <a:gd name="connsiteX13" fmla="*/ 5231958 w 7744570"/>
                <a:gd name="connsiteY13" fmla="*/ 1431235 h 1693628"/>
                <a:gd name="connsiteX14" fmla="*/ 5327374 w 7744570"/>
                <a:gd name="connsiteY14" fmla="*/ 1470992 h 1693628"/>
                <a:gd name="connsiteX15" fmla="*/ 5375082 w 7744570"/>
                <a:gd name="connsiteY15" fmla="*/ 1486894 h 1693628"/>
                <a:gd name="connsiteX16" fmla="*/ 5581816 w 7744570"/>
                <a:gd name="connsiteY16" fmla="*/ 1494846 h 1693628"/>
                <a:gd name="connsiteX17" fmla="*/ 5812403 w 7744570"/>
                <a:gd name="connsiteY17" fmla="*/ 1463040 h 1693628"/>
                <a:gd name="connsiteX18" fmla="*/ 6011186 w 7744570"/>
                <a:gd name="connsiteY18" fmla="*/ 1439186 h 1693628"/>
                <a:gd name="connsiteX19" fmla="*/ 6758609 w 7744570"/>
                <a:gd name="connsiteY19" fmla="*/ 1463040 h 1693628"/>
                <a:gd name="connsiteX20" fmla="*/ 6909683 w 7744570"/>
                <a:gd name="connsiteY20" fmla="*/ 1494846 h 1693628"/>
                <a:gd name="connsiteX21" fmla="*/ 7291346 w 7744570"/>
                <a:gd name="connsiteY21" fmla="*/ 1550505 h 1693628"/>
                <a:gd name="connsiteX22" fmla="*/ 7410616 w 7744570"/>
                <a:gd name="connsiteY22" fmla="*/ 1574359 h 1693628"/>
                <a:gd name="connsiteX23" fmla="*/ 7633252 w 7744570"/>
                <a:gd name="connsiteY23" fmla="*/ 1630018 h 1693628"/>
                <a:gd name="connsiteX24" fmla="*/ 7720716 w 7744570"/>
                <a:gd name="connsiteY24" fmla="*/ 1685677 h 1693628"/>
                <a:gd name="connsiteX25" fmla="*/ 7744570 w 7744570"/>
                <a:gd name="connsiteY2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530379 w 7744570"/>
                <a:gd name="connsiteY6" fmla="*/ 842839 h 1693628"/>
                <a:gd name="connsiteX7" fmla="*/ 3697356 w 7744570"/>
                <a:gd name="connsiteY7" fmla="*/ 890546 h 1693628"/>
                <a:gd name="connsiteX8" fmla="*/ 3943847 w 7744570"/>
                <a:gd name="connsiteY8" fmla="*/ 1160891 h 1693628"/>
                <a:gd name="connsiteX9" fmla="*/ 4126727 w 7744570"/>
                <a:gd name="connsiteY9" fmla="*/ 1224501 h 1693628"/>
                <a:gd name="connsiteX10" fmla="*/ 4659464 w 7744570"/>
                <a:gd name="connsiteY10" fmla="*/ 1304014 h 1693628"/>
                <a:gd name="connsiteX11" fmla="*/ 5104737 w 7744570"/>
                <a:gd name="connsiteY11" fmla="*/ 1399430 h 1693628"/>
                <a:gd name="connsiteX12" fmla="*/ 5231958 w 7744570"/>
                <a:gd name="connsiteY12" fmla="*/ 1431235 h 1693628"/>
                <a:gd name="connsiteX13" fmla="*/ 5327374 w 7744570"/>
                <a:gd name="connsiteY13" fmla="*/ 1470992 h 1693628"/>
                <a:gd name="connsiteX14" fmla="*/ 5375082 w 7744570"/>
                <a:gd name="connsiteY14" fmla="*/ 1486894 h 1693628"/>
                <a:gd name="connsiteX15" fmla="*/ 5581816 w 7744570"/>
                <a:gd name="connsiteY15" fmla="*/ 1494846 h 1693628"/>
                <a:gd name="connsiteX16" fmla="*/ 5812403 w 7744570"/>
                <a:gd name="connsiteY16" fmla="*/ 1463040 h 1693628"/>
                <a:gd name="connsiteX17" fmla="*/ 6011186 w 7744570"/>
                <a:gd name="connsiteY17" fmla="*/ 1439186 h 1693628"/>
                <a:gd name="connsiteX18" fmla="*/ 6758609 w 7744570"/>
                <a:gd name="connsiteY18" fmla="*/ 1463040 h 1693628"/>
                <a:gd name="connsiteX19" fmla="*/ 6909683 w 7744570"/>
                <a:gd name="connsiteY19" fmla="*/ 1494846 h 1693628"/>
                <a:gd name="connsiteX20" fmla="*/ 7291346 w 7744570"/>
                <a:gd name="connsiteY20" fmla="*/ 1550505 h 1693628"/>
                <a:gd name="connsiteX21" fmla="*/ 7410616 w 7744570"/>
                <a:gd name="connsiteY21" fmla="*/ 1574359 h 1693628"/>
                <a:gd name="connsiteX22" fmla="*/ 7633252 w 7744570"/>
                <a:gd name="connsiteY22" fmla="*/ 1630018 h 1693628"/>
                <a:gd name="connsiteX23" fmla="*/ 7720716 w 7744570"/>
                <a:gd name="connsiteY23" fmla="*/ 1685677 h 1693628"/>
                <a:gd name="connsiteX24" fmla="*/ 7744570 w 7744570"/>
                <a:gd name="connsiteY2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697356 w 7744570"/>
                <a:gd name="connsiteY6" fmla="*/ 890546 h 1693628"/>
                <a:gd name="connsiteX7" fmla="*/ 3943847 w 7744570"/>
                <a:gd name="connsiteY7" fmla="*/ 1160891 h 1693628"/>
                <a:gd name="connsiteX8" fmla="*/ 4126727 w 7744570"/>
                <a:gd name="connsiteY8" fmla="*/ 1224501 h 1693628"/>
                <a:gd name="connsiteX9" fmla="*/ 4659464 w 7744570"/>
                <a:gd name="connsiteY9" fmla="*/ 1304014 h 1693628"/>
                <a:gd name="connsiteX10" fmla="*/ 5104737 w 7744570"/>
                <a:gd name="connsiteY10" fmla="*/ 1399430 h 1693628"/>
                <a:gd name="connsiteX11" fmla="*/ 5231958 w 7744570"/>
                <a:gd name="connsiteY11" fmla="*/ 1431235 h 1693628"/>
                <a:gd name="connsiteX12" fmla="*/ 5327374 w 7744570"/>
                <a:gd name="connsiteY12" fmla="*/ 1470992 h 1693628"/>
                <a:gd name="connsiteX13" fmla="*/ 5375082 w 7744570"/>
                <a:gd name="connsiteY13" fmla="*/ 1486894 h 1693628"/>
                <a:gd name="connsiteX14" fmla="*/ 5581816 w 7744570"/>
                <a:gd name="connsiteY14" fmla="*/ 1494846 h 1693628"/>
                <a:gd name="connsiteX15" fmla="*/ 5812403 w 7744570"/>
                <a:gd name="connsiteY15" fmla="*/ 1463040 h 1693628"/>
                <a:gd name="connsiteX16" fmla="*/ 6011186 w 7744570"/>
                <a:gd name="connsiteY16" fmla="*/ 1439186 h 1693628"/>
                <a:gd name="connsiteX17" fmla="*/ 6758609 w 7744570"/>
                <a:gd name="connsiteY17" fmla="*/ 1463040 h 1693628"/>
                <a:gd name="connsiteX18" fmla="*/ 6909683 w 7744570"/>
                <a:gd name="connsiteY18" fmla="*/ 1494846 h 1693628"/>
                <a:gd name="connsiteX19" fmla="*/ 7291346 w 7744570"/>
                <a:gd name="connsiteY19" fmla="*/ 1550505 h 1693628"/>
                <a:gd name="connsiteX20" fmla="*/ 7410616 w 7744570"/>
                <a:gd name="connsiteY20" fmla="*/ 1574359 h 1693628"/>
                <a:gd name="connsiteX21" fmla="*/ 7633252 w 7744570"/>
                <a:gd name="connsiteY21" fmla="*/ 1630018 h 1693628"/>
                <a:gd name="connsiteX22" fmla="*/ 7720716 w 7744570"/>
                <a:gd name="connsiteY22" fmla="*/ 1685677 h 1693628"/>
                <a:gd name="connsiteX23" fmla="*/ 7744570 w 7744570"/>
                <a:gd name="connsiteY23"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126727 w 7744570"/>
                <a:gd name="connsiteY7" fmla="*/ 1224501 h 1693628"/>
                <a:gd name="connsiteX8" fmla="*/ 4659464 w 7744570"/>
                <a:gd name="connsiteY8" fmla="*/ 1304014 h 1693628"/>
                <a:gd name="connsiteX9" fmla="*/ 5104737 w 7744570"/>
                <a:gd name="connsiteY9" fmla="*/ 1399430 h 1693628"/>
                <a:gd name="connsiteX10" fmla="*/ 5231958 w 7744570"/>
                <a:gd name="connsiteY10" fmla="*/ 1431235 h 1693628"/>
                <a:gd name="connsiteX11" fmla="*/ 5327374 w 7744570"/>
                <a:gd name="connsiteY11" fmla="*/ 1470992 h 1693628"/>
                <a:gd name="connsiteX12" fmla="*/ 5375082 w 7744570"/>
                <a:gd name="connsiteY12" fmla="*/ 1486894 h 1693628"/>
                <a:gd name="connsiteX13" fmla="*/ 5581816 w 7744570"/>
                <a:gd name="connsiteY13" fmla="*/ 1494846 h 1693628"/>
                <a:gd name="connsiteX14" fmla="*/ 5812403 w 7744570"/>
                <a:gd name="connsiteY14" fmla="*/ 1463040 h 1693628"/>
                <a:gd name="connsiteX15" fmla="*/ 6011186 w 7744570"/>
                <a:gd name="connsiteY15" fmla="*/ 1439186 h 1693628"/>
                <a:gd name="connsiteX16" fmla="*/ 6758609 w 7744570"/>
                <a:gd name="connsiteY16" fmla="*/ 1463040 h 1693628"/>
                <a:gd name="connsiteX17" fmla="*/ 6909683 w 7744570"/>
                <a:gd name="connsiteY17" fmla="*/ 1494846 h 1693628"/>
                <a:gd name="connsiteX18" fmla="*/ 7291346 w 7744570"/>
                <a:gd name="connsiteY18" fmla="*/ 1550505 h 1693628"/>
                <a:gd name="connsiteX19" fmla="*/ 7410616 w 7744570"/>
                <a:gd name="connsiteY19" fmla="*/ 1574359 h 1693628"/>
                <a:gd name="connsiteX20" fmla="*/ 7633252 w 7744570"/>
                <a:gd name="connsiteY20" fmla="*/ 1630018 h 1693628"/>
                <a:gd name="connsiteX21" fmla="*/ 7720716 w 7744570"/>
                <a:gd name="connsiteY21" fmla="*/ 1685677 h 1693628"/>
                <a:gd name="connsiteX22" fmla="*/ 7744570 w 7744570"/>
                <a:gd name="connsiteY22"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104737 w 7744570"/>
                <a:gd name="connsiteY8" fmla="*/ 1399430 h 1693628"/>
                <a:gd name="connsiteX9" fmla="*/ 5231958 w 7744570"/>
                <a:gd name="connsiteY9" fmla="*/ 1431235 h 1693628"/>
                <a:gd name="connsiteX10" fmla="*/ 5327374 w 7744570"/>
                <a:gd name="connsiteY10" fmla="*/ 1470992 h 1693628"/>
                <a:gd name="connsiteX11" fmla="*/ 5375082 w 7744570"/>
                <a:gd name="connsiteY11" fmla="*/ 1486894 h 1693628"/>
                <a:gd name="connsiteX12" fmla="*/ 5581816 w 7744570"/>
                <a:gd name="connsiteY12" fmla="*/ 1494846 h 1693628"/>
                <a:gd name="connsiteX13" fmla="*/ 5812403 w 7744570"/>
                <a:gd name="connsiteY13" fmla="*/ 1463040 h 1693628"/>
                <a:gd name="connsiteX14" fmla="*/ 6011186 w 7744570"/>
                <a:gd name="connsiteY14" fmla="*/ 1439186 h 1693628"/>
                <a:gd name="connsiteX15" fmla="*/ 6758609 w 7744570"/>
                <a:gd name="connsiteY15" fmla="*/ 1463040 h 1693628"/>
                <a:gd name="connsiteX16" fmla="*/ 6909683 w 7744570"/>
                <a:gd name="connsiteY16" fmla="*/ 1494846 h 1693628"/>
                <a:gd name="connsiteX17" fmla="*/ 7291346 w 7744570"/>
                <a:gd name="connsiteY17" fmla="*/ 1550505 h 1693628"/>
                <a:gd name="connsiteX18" fmla="*/ 7410616 w 7744570"/>
                <a:gd name="connsiteY18" fmla="*/ 1574359 h 1693628"/>
                <a:gd name="connsiteX19" fmla="*/ 7633252 w 7744570"/>
                <a:gd name="connsiteY19" fmla="*/ 1630018 h 1693628"/>
                <a:gd name="connsiteX20" fmla="*/ 7720716 w 7744570"/>
                <a:gd name="connsiteY20" fmla="*/ 1685677 h 1693628"/>
                <a:gd name="connsiteX21" fmla="*/ 7744570 w 7744570"/>
                <a:gd name="connsiteY21"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231958 w 7744570"/>
                <a:gd name="connsiteY8" fmla="*/ 1431235 h 1693628"/>
                <a:gd name="connsiteX9" fmla="*/ 5327374 w 7744570"/>
                <a:gd name="connsiteY9" fmla="*/ 1470992 h 1693628"/>
                <a:gd name="connsiteX10" fmla="*/ 5375082 w 7744570"/>
                <a:gd name="connsiteY10" fmla="*/ 1486894 h 1693628"/>
                <a:gd name="connsiteX11" fmla="*/ 5581816 w 7744570"/>
                <a:gd name="connsiteY11" fmla="*/ 1494846 h 1693628"/>
                <a:gd name="connsiteX12" fmla="*/ 5812403 w 7744570"/>
                <a:gd name="connsiteY12" fmla="*/ 1463040 h 1693628"/>
                <a:gd name="connsiteX13" fmla="*/ 6011186 w 7744570"/>
                <a:gd name="connsiteY13" fmla="*/ 1439186 h 1693628"/>
                <a:gd name="connsiteX14" fmla="*/ 6758609 w 7744570"/>
                <a:gd name="connsiteY14" fmla="*/ 1463040 h 1693628"/>
                <a:gd name="connsiteX15" fmla="*/ 6909683 w 7744570"/>
                <a:gd name="connsiteY15" fmla="*/ 1494846 h 1693628"/>
                <a:gd name="connsiteX16" fmla="*/ 7291346 w 7744570"/>
                <a:gd name="connsiteY16" fmla="*/ 1550505 h 1693628"/>
                <a:gd name="connsiteX17" fmla="*/ 7410616 w 7744570"/>
                <a:gd name="connsiteY17" fmla="*/ 1574359 h 1693628"/>
                <a:gd name="connsiteX18" fmla="*/ 7633252 w 7744570"/>
                <a:gd name="connsiteY18" fmla="*/ 1630018 h 1693628"/>
                <a:gd name="connsiteX19" fmla="*/ 7720716 w 7744570"/>
                <a:gd name="connsiteY19" fmla="*/ 1685677 h 1693628"/>
                <a:gd name="connsiteX20" fmla="*/ 7744570 w 7744570"/>
                <a:gd name="connsiteY20"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375082 w 7744570"/>
                <a:gd name="connsiteY9" fmla="*/ 1486894 h 1693628"/>
                <a:gd name="connsiteX10" fmla="*/ 5581816 w 7744570"/>
                <a:gd name="connsiteY10" fmla="*/ 1494846 h 1693628"/>
                <a:gd name="connsiteX11" fmla="*/ 5812403 w 7744570"/>
                <a:gd name="connsiteY11" fmla="*/ 1463040 h 1693628"/>
                <a:gd name="connsiteX12" fmla="*/ 6011186 w 7744570"/>
                <a:gd name="connsiteY12" fmla="*/ 1439186 h 1693628"/>
                <a:gd name="connsiteX13" fmla="*/ 6758609 w 7744570"/>
                <a:gd name="connsiteY13" fmla="*/ 1463040 h 1693628"/>
                <a:gd name="connsiteX14" fmla="*/ 6909683 w 7744570"/>
                <a:gd name="connsiteY14" fmla="*/ 1494846 h 1693628"/>
                <a:gd name="connsiteX15" fmla="*/ 7291346 w 7744570"/>
                <a:gd name="connsiteY15" fmla="*/ 1550505 h 1693628"/>
                <a:gd name="connsiteX16" fmla="*/ 7410616 w 7744570"/>
                <a:gd name="connsiteY16" fmla="*/ 1574359 h 1693628"/>
                <a:gd name="connsiteX17" fmla="*/ 7633252 w 7744570"/>
                <a:gd name="connsiteY17" fmla="*/ 1630018 h 1693628"/>
                <a:gd name="connsiteX18" fmla="*/ 7720716 w 7744570"/>
                <a:gd name="connsiteY18" fmla="*/ 1685677 h 1693628"/>
                <a:gd name="connsiteX19" fmla="*/ 7744570 w 7744570"/>
                <a:gd name="connsiteY19"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581816 w 7744570"/>
                <a:gd name="connsiteY9" fmla="*/ 1494846 h 1693628"/>
                <a:gd name="connsiteX10" fmla="*/ 5812403 w 7744570"/>
                <a:gd name="connsiteY10" fmla="*/ 1463040 h 1693628"/>
                <a:gd name="connsiteX11" fmla="*/ 6011186 w 7744570"/>
                <a:gd name="connsiteY11" fmla="*/ 1439186 h 1693628"/>
                <a:gd name="connsiteX12" fmla="*/ 6758609 w 7744570"/>
                <a:gd name="connsiteY12" fmla="*/ 1463040 h 1693628"/>
                <a:gd name="connsiteX13" fmla="*/ 6909683 w 7744570"/>
                <a:gd name="connsiteY13" fmla="*/ 1494846 h 1693628"/>
                <a:gd name="connsiteX14" fmla="*/ 7291346 w 7744570"/>
                <a:gd name="connsiteY14" fmla="*/ 1550505 h 1693628"/>
                <a:gd name="connsiteX15" fmla="*/ 7410616 w 7744570"/>
                <a:gd name="connsiteY15" fmla="*/ 1574359 h 1693628"/>
                <a:gd name="connsiteX16" fmla="*/ 7633252 w 7744570"/>
                <a:gd name="connsiteY16" fmla="*/ 1630018 h 1693628"/>
                <a:gd name="connsiteX17" fmla="*/ 7720716 w 7744570"/>
                <a:gd name="connsiteY17" fmla="*/ 1685677 h 1693628"/>
                <a:gd name="connsiteX18" fmla="*/ 7744570 w 7744570"/>
                <a:gd name="connsiteY18"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5812403 w 7744570"/>
                <a:gd name="connsiteY9" fmla="*/ 1463040 h 1693628"/>
                <a:gd name="connsiteX10" fmla="*/ 6011186 w 7744570"/>
                <a:gd name="connsiteY10" fmla="*/ 1439186 h 1693628"/>
                <a:gd name="connsiteX11" fmla="*/ 6758609 w 7744570"/>
                <a:gd name="connsiteY11" fmla="*/ 1463040 h 1693628"/>
                <a:gd name="connsiteX12" fmla="*/ 6909683 w 7744570"/>
                <a:gd name="connsiteY12" fmla="*/ 1494846 h 1693628"/>
                <a:gd name="connsiteX13" fmla="*/ 7291346 w 7744570"/>
                <a:gd name="connsiteY13" fmla="*/ 1550505 h 1693628"/>
                <a:gd name="connsiteX14" fmla="*/ 7410616 w 7744570"/>
                <a:gd name="connsiteY14" fmla="*/ 1574359 h 1693628"/>
                <a:gd name="connsiteX15" fmla="*/ 7633252 w 7744570"/>
                <a:gd name="connsiteY15" fmla="*/ 1630018 h 1693628"/>
                <a:gd name="connsiteX16" fmla="*/ 7720716 w 7744570"/>
                <a:gd name="connsiteY16" fmla="*/ 1685677 h 1693628"/>
                <a:gd name="connsiteX17" fmla="*/ 7744570 w 7744570"/>
                <a:gd name="connsiteY17"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6909683 w 7744570"/>
                <a:gd name="connsiteY11" fmla="*/ 1494846 h 1693628"/>
                <a:gd name="connsiteX12" fmla="*/ 7291346 w 7744570"/>
                <a:gd name="connsiteY12" fmla="*/ 1550505 h 1693628"/>
                <a:gd name="connsiteX13" fmla="*/ 7410616 w 7744570"/>
                <a:gd name="connsiteY13" fmla="*/ 1574359 h 1693628"/>
                <a:gd name="connsiteX14" fmla="*/ 7633252 w 7744570"/>
                <a:gd name="connsiteY14" fmla="*/ 1630018 h 1693628"/>
                <a:gd name="connsiteX15" fmla="*/ 7720716 w 7744570"/>
                <a:gd name="connsiteY15" fmla="*/ 1685677 h 1693628"/>
                <a:gd name="connsiteX16" fmla="*/ 7744570 w 7744570"/>
                <a:gd name="connsiteY16"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410616 w 7744570"/>
                <a:gd name="connsiteY12" fmla="*/ 1574359 h 1693628"/>
                <a:gd name="connsiteX13" fmla="*/ 7633252 w 7744570"/>
                <a:gd name="connsiteY13" fmla="*/ 1630018 h 1693628"/>
                <a:gd name="connsiteX14" fmla="*/ 7720716 w 7744570"/>
                <a:gd name="connsiteY14" fmla="*/ 1685677 h 1693628"/>
                <a:gd name="connsiteX15" fmla="*/ 7744570 w 7744570"/>
                <a:gd name="connsiteY15"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633252 w 7744570"/>
                <a:gd name="connsiteY12" fmla="*/ 1630018 h 1693628"/>
                <a:gd name="connsiteX13" fmla="*/ 7720716 w 7744570"/>
                <a:gd name="connsiteY13" fmla="*/ 1685677 h 1693628"/>
                <a:gd name="connsiteX14" fmla="*/ 7744570 w 7744570"/>
                <a:gd name="connsiteY14" fmla="*/ 1693628 h 1693628"/>
                <a:gd name="connsiteX0" fmla="*/ 0 w 7744570"/>
                <a:gd name="connsiteY0" fmla="*/ 0 h 1693628"/>
                <a:gd name="connsiteX1" fmla="*/ 469127 w 7744570"/>
                <a:gd name="connsiteY1" fmla="*/ 47708 h 1693628"/>
                <a:gd name="connsiteX2" fmla="*/ 914400 w 7744570"/>
                <a:gd name="connsiteY2" fmla="*/ 262393 h 1693628"/>
                <a:gd name="connsiteX3" fmla="*/ 1224501 w 7744570"/>
                <a:gd name="connsiteY3" fmla="*/ 445273 h 1693628"/>
                <a:gd name="connsiteX4" fmla="*/ 1637969 w 7744570"/>
                <a:gd name="connsiteY4" fmla="*/ 612251 h 1693628"/>
                <a:gd name="connsiteX5" fmla="*/ 3339548 w 7744570"/>
                <a:gd name="connsiteY5" fmla="*/ 779228 h 1693628"/>
                <a:gd name="connsiteX6" fmla="*/ 3943847 w 7744570"/>
                <a:gd name="connsiteY6" fmla="*/ 1160891 h 1693628"/>
                <a:gd name="connsiteX7" fmla="*/ 4659464 w 7744570"/>
                <a:gd name="connsiteY7" fmla="*/ 1304014 h 1693628"/>
                <a:gd name="connsiteX8" fmla="*/ 5327374 w 7744570"/>
                <a:gd name="connsiteY8" fmla="*/ 1470992 h 1693628"/>
                <a:gd name="connsiteX9" fmla="*/ 6011186 w 7744570"/>
                <a:gd name="connsiteY9" fmla="*/ 1439186 h 1693628"/>
                <a:gd name="connsiteX10" fmla="*/ 6758609 w 7744570"/>
                <a:gd name="connsiteY10" fmla="*/ 1463040 h 1693628"/>
                <a:gd name="connsiteX11" fmla="*/ 7291346 w 7744570"/>
                <a:gd name="connsiteY11" fmla="*/ 1550505 h 1693628"/>
                <a:gd name="connsiteX12" fmla="*/ 7720716 w 7744570"/>
                <a:gd name="connsiteY12" fmla="*/ 1685677 h 1693628"/>
                <a:gd name="connsiteX13" fmla="*/ 7744570 w 7744570"/>
                <a:gd name="connsiteY13" fmla="*/ 1693628 h 1693628"/>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6758609 w 7720716"/>
                <a:gd name="connsiteY10" fmla="*/ 1463040 h 1685677"/>
                <a:gd name="connsiteX11" fmla="*/ 7291346 w 7720716"/>
                <a:gd name="connsiteY11" fmla="*/ 1550505 h 1685677"/>
                <a:gd name="connsiteX12" fmla="*/ 7720716 w 7720716"/>
                <a:gd name="connsiteY12"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6758609 w 7720716"/>
                <a:gd name="connsiteY10" fmla="*/ 1463040 h 1685677"/>
                <a:gd name="connsiteX11" fmla="*/ 7720716 w 7720716"/>
                <a:gd name="connsiteY11"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7720716 w 7720716"/>
                <a:gd name="connsiteY10"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5327374 w 7720716"/>
                <a:gd name="connsiteY8" fmla="*/ 1470992 h 1685677"/>
                <a:gd name="connsiteX9" fmla="*/ 6011186 w 7720716"/>
                <a:gd name="connsiteY9" fmla="*/ 1439186 h 1685677"/>
                <a:gd name="connsiteX10" fmla="*/ 7720716 w 7720716"/>
                <a:gd name="connsiteY10"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4659464 w 7720716"/>
                <a:gd name="connsiteY7" fmla="*/ 1304014 h 1685677"/>
                <a:gd name="connsiteX8" fmla="*/ 6011186 w 7720716"/>
                <a:gd name="connsiteY8" fmla="*/ 1439186 h 1685677"/>
                <a:gd name="connsiteX9" fmla="*/ 7720716 w 7720716"/>
                <a:gd name="connsiteY9"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339548 w 7720716"/>
                <a:gd name="connsiteY5" fmla="*/ 779228 h 1685677"/>
                <a:gd name="connsiteX6" fmla="*/ 3943847 w 7720716"/>
                <a:gd name="connsiteY6" fmla="*/ 1160891 h 1685677"/>
                <a:gd name="connsiteX7" fmla="*/ 6011186 w 7720716"/>
                <a:gd name="connsiteY7" fmla="*/ 1439186 h 1685677"/>
                <a:gd name="connsiteX8" fmla="*/ 7720716 w 7720716"/>
                <a:gd name="connsiteY8"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637969 w 7720716"/>
                <a:gd name="connsiteY4" fmla="*/ 612251 h 1685677"/>
                <a:gd name="connsiteX5" fmla="*/ 3943847 w 7720716"/>
                <a:gd name="connsiteY5" fmla="*/ 1160891 h 1685677"/>
                <a:gd name="connsiteX6" fmla="*/ 6011186 w 7720716"/>
                <a:gd name="connsiteY6" fmla="*/ 1439186 h 1685677"/>
                <a:gd name="connsiteX7" fmla="*/ 7720716 w 7720716"/>
                <a:gd name="connsiteY7" fmla="*/ 1685677 h 1685677"/>
                <a:gd name="connsiteX0" fmla="*/ 0 w 7720716"/>
                <a:gd name="connsiteY0" fmla="*/ 0 h 1685677"/>
                <a:gd name="connsiteX1" fmla="*/ 469127 w 7720716"/>
                <a:gd name="connsiteY1" fmla="*/ 47708 h 1685677"/>
                <a:gd name="connsiteX2" fmla="*/ 914400 w 7720716"/>
                <a:gd name="connsiteY2" fmla="*/ 262393 h 1685677"/>
                <a:gd name="connsiteX3" fmla="*/ 1224501 w 7720716"/>
                <a:gd name="connsiteY3" fmla="*/ 445273 h 1685677"/>
                <a:gd name="connsiteX4" fmla="*/ 1908313 w 7720716"/>
                <a:gd name="connsiteY4" fmla="*/ 1208599 h 1685677"/>
                <a:gd name="connsiteX5" fmla="*/ 3943847 w 7720716"/>
                <a:gd name="connsiteY5" fmla="*/ 1160891 h 1685677"/>
                <a:gd name="connsiteX6" fmla="*/ 6011186 w 7720716"/>
                <a:gd name="connsiteY6" fmla="*/ 1439186 h 1685677"/>
                <a:gd name="connsiteX7" fmla="*/ 7720716 w 7720716"/>
                <a:gd name="connsiteY7" fmla="*/ 1685677 h 1685677"/>
                <a:gd name="connsiteX0" fmla="*/ 0 w 7720716"/>
                <a:gd name="connsiteY0" fmla="*/ 0 h 2100511"/>
                <a:gd name="connsiteX1" fmla="*/ 469127 w 7720716"/>
                <a:gd name="connsiteY1" fmla="*/ 47708 h 2100511"/>
                <a:gd name="connsiteX2" fmla="*/ 914400 w 7720716"/>
                <a:gd name="connsiteY2" fmla="*/ 262393 h 2100511"/>
                <a:gd name="connsiteX3" fmla="*/ 1224501 w 7720716"/>
                <a:gd name="connsiteY3" fmla="*/ 445273 h 2100511"/>
                <a:gd name="connsiteX4" fmla="*/ 1908313 w 7720716"/>
                <a:gd name="connsiteY4" fmla="*/ 1208599 h 2100511"/>
                <a:gd name="connsiteX5" fmla="*/ 3729161 w 7720716"/>
                <a:gd name="connsiteY5" fmla="*/ 2099145 h 2100511"/>
                <a:gd name="connsiteX6" fmla="*/ 6011186 w 7720716"/>
                <a:gd name="connsiteY6" fmla="*/ 1439186 h 2100511"/>
                <a:gd name="connsiteX7" fmla="*/ 7720716 w 7720716"/>
                <a:gd name="connsiteY7" fmla="*/ 1685677 h 2100511"/>
                <a:gd name="connsiteX0" fmla="*/ 0 w 7720716"/>
                <a:gd name="connsiteY0" fmla="*/ 0 h 2560320"/>
                <a:gd name="connsiteX1" fmla="*/ 469127 w 7720716"/>
                <a:gd name="connsiteY1" fmla="*/ 47708 h 2560320"/>
                <a:gd name="connsiteX2" fmla="*/ 914400 w 7720716"/>
                <a:gd name="connsiteY2" fmla="*/ 262393 h 2560320"/>
                <a:gd name="connsiteX3" fmla="*/ 1224501 w 7720716"/>
                <a:gd name="connsiteY3" fmla="*/ 445273 h 2560320"/>
                <a:gd name="connsiteX4" fmla="*/ 1908313 w 7720716"/>
                <a:gd name="connsiteY4" fmla="*/ 1208599 h 2560320"/>
                <a:gd name="connsiteX5" fmla="*/ 3729161 w 7720716"/>
                <a:gd name="connsiteY5" fmla="*/ 2099145 h 2560320"/>
                <a:gd name="connsiteX6" fmla="*/ 5462546 w 7720716"/>
                <a:gd name="connsiteY6" fmla="*/ 2560320 h 2560320"/>
                <a:gd name="connsiteX7" fmla="*/ 7720716 w 7720716"/>
                <a:gd name="connsiteY7" fmla="*/ 1685677 h 2560320"/>
                <a:gd name="connsiteX0" fmla="*/ 0 w 7855888"/>
                <a:gd name="connsiteY0" fmla="*/ 0 h 2894275"/>
                <a:gd name="connsiteX1" fmla="*/ 469127 w 7855888"/>
                <a:gd name="connsiteY1" fmla="*/ 47708 h 2894275"/>
                <a:gd name="connsiteX2" fmla="*/ 914400 w 7855888"/>
                <a:gd name="connsiteY2" fmla="*/ 262393 h 2894275"/>
                <a:gd name="connsiteX3" fmla="*/ 1224501 w 7855888"/>
                <a:gd name="connsiteY3" fmla="*/ 445273 h 2894275"/>
                <a:gd name="connsiteX4" fmla="*/ 1908313 w 7855888"/>
                <a:gd name="connsiteY4" fmla="*/ 1208599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914400 w 7855888"/>
                <a:gd name="connsiteY2" fmla="*/ 262393 h 2894275"/>
                <a:gd name="connsiteX3" fmla="*/ 1224501 w 7855888"/>
                <a:gd name="connsiteY3" fmla="*/ 445273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914400 w 7855888"/>
                <a:gd name="connsiteY2" fmla="*/ 262393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69127 w 7855888"/>
                <a:gd name="connsiteY1" fmla="*/ 47708 h 2894275"/>
                <a:gd name="connsiteX2" fmla="*/ 715618 w 7855888"/>
                <a:gd name="connsiteY2" fmla="*/ 1319917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55888"/>
                <a:gd name="connsiteY0" fmla="*/ 0 h 2894275"/>
                <a:gd name="connsiteX1" fmla="*/ 413468 w 7855888"/>
                <a:gd name="connsiteY1" fmla="*/ 1240403 h 2894275"/>
                <a:gd name="connsiteX2" fmla="*/ 715618 w 7855888"/>
                <a:gd name="connsiteY2" fmla="*/ 1319917 h 2894275"/>
                <a:gd name="connsiteX3" fmla="*/ 1033669 w 7855888"/>
                <a:gd name="connsiteY3" fmla="*/ 1463040 h 2894275"/>
                <a:gd name="connsiteX4" fmla="*/ 1924215 w 7855888"/>
                <a:gd name="connsiteY4" fmla="*/ 1828800 h 2894275"/>
                <a:gd name="connsiteX5" fmla="*/ 3729161 w 7855888"/>
                <a:gd name="connsiteY5" fmla="*/ 2099145 h 2894275"/>
                <a:gd name="connsiteX6" fmla="*/ 5462546 w 7855888"/>
                <a:gd name="connsiteY6" fmla="*/ 2560320 h 2894275"/>
                <a:gd name="connsiteX7" fmla="*/ 7855888 w 7855888"/>
                <a:gd name="connsiteY7" fmla="*/ 2894275 h 2894275"/>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54595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721210 w 7847937"/>
                <a:gd name="connsiteY5" fmla="*/ 946206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916264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1025718 w 7847937"/>
                <a:gd name="connsiteY3" fmla="*/ 310101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05517 w 7847937"/>
                <a:gd name="connsiteY1" fmla="*/ 87464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65760 w 7847937"/>
                <a:gd name="connsiteY1" fmla="*/ 79512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413467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81662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847937"/>
                <a:gd name="connsiteY0" fmla="*/ 0 h 1741336"/>
                <a:gd name="connsiteX1" fmla="*/ 381662 w 7847937"/>
                <a:gd name="connsiteY1" fmla="*/ 71561 h 1741336"/>
                <a:gd name="connsiteX2" fmla="*/ 707667 w 7847937"/>
                <a:gd name="connsiteY2" fmla="*/ 166978 h 1741336"/>
                <a:gd name="connsiteX3" fmla="*/ 985962 w 7847937"/>
                <a:gd name="connsiteY3" fmla="*/ 302149 h 1741336"/>
                <a:gd name="connsiteX4" fmla="*/ 1884459 w 7847937"/>
                <a:gd name="connsiteY4" fmla="*/ 675861 h 1741336"/>
                <a:gd name="connsiteX5" fmla="*/ 3665551 w 7847937"/>
                <a:gd name="connsiteY5" fmla="*/ 930304 h 1741336"/>
                <a:gd name="connsiteX6" fmla="*/ 5494351 w 7847937"/>
                <a:gd name="connsiteY6" fmla="*/ 1407381 h 1741336"/>
                <a:gd name="connsiteX7" fmla="*/ 7847937 w 7847937"/>
                <a:gd name="connsiteY7" fmla="*/ 1741336 h 1741336"/>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 name="connsiteX0" fmla="*/ 0 w 7744570"/>
                <a:gd name="connsiteY0" fmla="*/ 0 h 1717482"/>
                <a:gd name="connsiteX1" fmla="*/ 278295 w 7744570"/>
                <a:gd name="connsiteY1" fmla="*/ 47707 h 1717482"/>
                <a:gd name="connsiteX2" fmla="*/ 604300 w 7744570"/>
                <a:gd name="connsiteY2" fmla="*/ 143124 h 1717482"/>
                <a:gd name="connsiteX3" fmla="*/ 882595 w 7744570"/>
                <a:gd name="connsiteY3" fmla="*/ 278295 h 1717482"/>
                <a:gd name="connsiteX4" fmla="*/ 1781092 w 7744570"/>
                <a:gd name="connsiteY4" fmla="*/ 652007 h 1717482"/>
                <a:gd name="connsiteX5" fmla="*/ 3562184 w 7744570"/>
                <a:gd name="connsiteY5" fmla="*/ 906450 h 1717482"/>
                <a:gd name="connsiteX6" fmla="*/ 5390984 w 7744570"/>
                <a:gd name="connsiteY6" fmla="*/ 1383527 h 1717482"/>
                <a:gd name="connsiteX7" fmla="*/ 7744570 w 7744570"/>
                <a:gd name="connsiteY7" fmla="*/ 1717482 h 171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4570" h="1717482">
                  <a:moveTo>
                    <a:pt x="0" y="0"/>
                  </a:moveTo>
                  <a:cubicBezTo>
                    <a:pt x="97735" y="9939"/>
                    <a:pt x="193264" y="47161"/>
                    <a:pt x="278295" y="47707"/>
                  </a:cubicBezTo>
                  <a:cubicBezTo>
                    <a:pt x="430695" y="91439"/>
                    <a:pt x="412143" y="91440"/>
                    <a:pt x="604300" y="143124"/>
                  </a:cubicBezTo>
                  <a:cubicBezTo>
                    <a:pt x="764651" y="218661"/>
                    <a:pt x="726220" y="193481"/>
                    <a:pt x="882595" y="278295"/>
                  </a:cubicBezTo>
                  <a:cubicBezTo>
                    <a:pt x="1182094" y="402866"/>
                    <a:pt x="1364974" y="469127"/>
                    <a:pt x="1781092" y="652007"/>
                  </a:cubicBezTo>
                  <a:cubicBezTo>
                    <a:pt x="2244917" y="739472"/>
                    <a:pt x="2981738" y="816336"/>
                    <a:pt x="3562184" y="906450"/>
                  </a:cubicBezTo>
                  <a:cubicBezTo>
                    <a:pt x="4190338" y="1060176"/>
                    <a:pt x="4769508" y="1240041"/>
                    <a:pt x="5390984" y="1383527"/>
                  </a:cubicBezTo>
                  <a:lnTo>
                    <a:pt x="7744570" y="1717482"/>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1" name="Groep 120">
              <a:extLst>
                <a:ext uri="{FF2B5EF4-FFF2-40B4-BE49-F238E27FC236}">
                  <a16:creationId xmlns:a16="http://schemas.microsoft.com/office/drawing/2014/main" id="{B932E2B0-EB8F-4F36-B7F2-093C5EBB8910}"/>
                </a:ext>
              </a:extLst>
            </p:cNvPr>
            <p:cNvGrpSpPr/>
            <p:nvPr/>
          </p:nvGrpSpPr>
          <p:grpSpPr>
            <a:xfrm>
              <a:off x="2642683" y="2944395"/>
              <a:ext cx="7509084" cy="1743227"/>
              <a:chOff x="2642683" y="2944395"/>
              <a:chExt cx="7509084" cy="1743227"/>
            </a:xfrm>
          </p:grpSpPr>
          <p:sp>
            <p:nvSpPr>
              <p:cNvPr id="92" name="Rechthoek 91">
                <a:extLst>
                  <a:ext uri="{FF2B5EF4-FFF2-40B4-BE49-F238E27FC236}">
                    <a16:creationId xmlns:a16="http://schemas.microsoft.com/office/drawing/2014/main" id="{F05481CE-81C9-43D9-86AA-E70E9D154823}"/>
                  </a:ext>
                </a:extLst>
              </p:cNvPr>
              <p:cNvSpPr/>
              <p:nvPr/>
            </p:nvSpPr>
            <p:spPr>
              <a:xfrm>
                <a:off x="2642683" y="2944395"/>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3" name="Rechthoek 92">
                <a:extLst>
                  <a:ext uri="{FF2B5EF4-FFF2-40B4-BE49-F238E27FC236}">
                    <a16:creationId xmlns:a16="http://schemas.microsoft.com/office/drawing/2014/main" id="{1D3D5898-DA6E-4F75-BC96-AC94A4F00A6E}"/>
                  </a:ext>
                </a:extLst>
              </p:cNvPr>
              <p:cNvSpPr/>
              <p:nvPr/>
            </p:nvSpPr>
            <p:spPr>
              <a:xfrm>
                <a:off x="2926147" y="3035772"/>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4" name="Rechthoek 93">
                <a:extLst>
                  <a:ext uri="{FF2B5EF4-FFF2-40B4-BE49-F238E27FC236}">
                    <a16:creationId xmlns:a16="http://schemas.microsoft.com/office/drawing/2014/main" id="{89886A3A-BD15-40B0-8CA3-0E4F3CFD290B}"/>
                  </a:ext>
                </a:extLst>
              </p:cNvPr>
              <p:cNvSpPr/>
              <p:nvPr/>
            </p:nvSpPr>
            <p:spPr>
              <a:xfrm>
                <a:off x="3251198" y="3173196"/>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5" name="Rechthoek 94">
                <a:extLst>
                  <a:ext uri="{FF2B5EF4-FFF2-40B4-BE49-F238E27FC236}">
                    <a16:creationId xmlns:a16="http://schemas.microsoft.com/office/drawing/2014/main" id="{2A6AE684-128E-4899-98EF-799A5014A442}"/>
                  </a:ext>
                </a:extLst>
              </p:cNvPr>
              <p:cNvSpPr/>
              <p:nvPr/>
            </p:nvSpPr>
            <p:spPr>
              <a:xfrm>
                <a:off x="4162822" y="3566426"/>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Rechthoek 95">
                <a:extLst>
                  <a:ext uri="{FF2B5EF4-FFF2-40B4-BE49-F238E27FC236}">
                    <a16:creationId xmlns:a16="http://schemas.microsoft.com/office/drawing/2014/main" id="{76AEE84D-DCA8-44AA-8B84-A5802DE9DFD4}"/>
                  </a:ext>
                </a:extLst>
              </p:cNvPr>
              <p:cNvSpPr/>
              <p:nvPr/>
            </p:nvSpPr>
            <p:spPr>
              <a:xfrm>
                <a:off x="5951565" y="3800111"/>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7" name="Rechthoek 96">
                <a:extLst>
                  <a:ext uri="{FF2B5EF4-FFF2-40B4-BE49-F238E27FC236}">
                    <a16:creationId xmlns:a16="http://schemas.microsoft.com/office/drawing/2014/main" id="{5073AF61-095F-46AD-BA78-93BD7CB86F4A}"/>
                  </a:ext>
                </a:extLst>
              </p:cNvPr>
              <p:cNvSpPr/>
              <p:nvPr/>
            </p:nvSpPr>
            <p:spPr>
              <a:xfrm>
                <a:off x="7741460" y="4278767"/>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Rechthoek 97">
                <a:extLst>
                  <a:ext uri="{FF2B5EF4-FFF2-40B4-BE49-F238E27FC236}">
                    <a16:creationId xmlns:a16="http://schemas.microsoft.com/office/drawing/2014/main" id="{521A89EA-41C3-4493-B714-FB7DCA646C63}"/>
                  </a:ext>
                </a:extLst>
              </p:cNvPr>
              <p:cNvSpPr/>
              <p:nvPr/>
            </p:nvSpPr>
            <p:spPr>
              <a:xfrm>
                <a:off x="10061767" y="4597622"/>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5" name="Picture 4">
            <a:extLst>
              <a:ext uri="{FF2B5EF4-FFF2-40B4-BE49-F238E27FC236}">
                <a16:creationId xmlns:a16="http://schemas.microsoft.com/office/drawing/2014/main" id="{9298EBF2-08A2-8B1F-F3DF-13E9EE622FCA}"/>
              </a:ext>
            </a:extLst>
          </p:cNvPr>
          <p:cNvPicPr>
            <a:picLocks noChangeAspect="1"/>
          </p:cNvPicPr>
          <p:nvPr/>
        </p:nvPicPr>
        <p:blipFill>
          <a:blip r:embed="rId4"/>
          <a:stretch>
            <a:fillRect/>
          </a:stretch>
        </p:blipFill>
        <p:spPr>
          <a:xfrm>
            <a:off x="10646067" y="6315363"/>
            <a:ext cx="1493649" cy="231668"/>
          </a:xfrm>
          <a:prstGeom prst="rect">
            <a:avLst/>
          </a:prstGeom>
        </p:spPr>
      </p:pic>
    </p:spTree>
    <p:extLst>
      <p:ext uri="{BB962C8B-B14F-4D97-AF65-F5344CB8AC3E}">
        <p14:creationId xmlns:p14="http://schemas.microsoft.com/office/powerpoint/2010/main" val="349508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wipe(left)">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left)">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7FED-D821-4751-9307-B527AF545695}"/>
              </a:ext>
            </a:extLst>
          </p:cNvPr>
          <p:cNvSpPr>
            <a:spLocks noGrp="1"/>
          </p:cNvSpPr>
          <p:nvPr>
            <p:ph type="title"/>
          </p:nvPr>
        </p:nvSpPr>
        <p:spPr>
          <a:xfrm>
            <a:off x="838200" y="136525"/>
            <a:ext cx="10994136" cy="910800"/>
          </a:xfrm>
        </p:spPr>
        <p:txBody>
          <a:bodyPr>
            <a:noAutofit/>
          </a:bodyPr>
          <a:lstStyle/>
          <a:p>
            <a:r>
              <a:rPr lang="en-US" dirty="0"/>
              <a:t>ILD leads to early mortality in patients with </a:t>
            </a:r>
            <a:r>
              <a:rPr lang="en-US" dirty="0" err="1"/>
              <a:t>SSc</a:t>
            </a:r>
            <a:r>
              <a:rPr lang="en-US" dirty="0"/>
              <a:t> and RA</a:t>
            </a:r>
            <a:r>
              <a:rPr lang="en-US" baseline="30000" dirty="0"/>
              <a:t>1,2</a:t>
            </a:r>
            <a:endParaRPr lang="en-GB" baseline="30000" dirty="0"/>
          </a:p>
        </p:txBody>
      </p:sp>
      <p:sp>
        <p:nvSpPr>
          <p:cNvPr id="5" name="Text Placeholder 4">
            <a:extLst>
              <a:ext uri="{FF2B5EF4-FFF2-40B4-BE49-F238E27FC236}">
                <a16:creationId xmlns:a16="http://schemas.microsoft.com/office/drawing/2014/main" id="{75F08EF1-252B-4F9A-8924-22ADF5A5E967}"/>
              </a:ext>
            </a:extLst>
          </p:cNvPr>
          <p:cNvSpPr>
            <a:spLocks noGrp="1"/>
          </p:cNvSpPr>
          <p:nvPr>
            <p:ph type="body" sz="quarter" idx="13"/>
          </p:nvPr>
        </p:nvSpPr>
        <p:spPr>
          <a:xfrm>
            <a:off x="180000" y="5858890"/>
            <a:ext cx="11038701" cy="619932"/>
          </a:xfrm>
        </p:spPr>
        <p:txBody>
          <a:bodyPr>
            <a:normAutofit lnSpcReduction="10000"/>
          </a:bodyPr>
          <a:lstStyle/>
          <a:p>
            <a:r>
              <a:rPr lang="en-GB" sz="800" dirty="0"/>
              <a:t>HR=Hazard Ratio; CI=Confidence Interval; PAH=Pulmonary Arterial Hypertension; 1. Hoffmann-</a:t>
            </a:r>
            <a:r>
              <a:rPr lang="en-GB" sz="800" dirty="0" err="1"/>
              <a:t>Vold</a:t>
            </a:r>
            <a:r>
              <a:rPr lang="en-GB" sz="800" dirty="0"/>
              <a:t> A-M, Maher TM, Philpot EE, et al. The identification and management of interstitial lung disease in systemic sclerosis: evidence-based European consensus statements. Lancet </a:t>
            </a:r>
            <a:r>
              <a:rPr lang="en-GB" sz="800" dirty="0" err="1"/>
              <a:t>Rheumatol</a:t>
            </a:r>
            <a:r>
              <a:rPr lang="en-GB" sz="800" dirty="0"/>
              <a:t>. 2020;2(2):e71-e83; 2. </a:t>
            </a:r>
            <a:r>
              <a:rPr lang="en-GB" sz="800" dirty="0" err="1"/>
              <a:t>Bongartz</a:t>
            </a:r>
            <a:r>
              <a:rPr lang="en-GB" sz="800" dirty="0"/>
              <a:t> T, </a:t>
            </a:r>
            <a:r>
              <a:rPr lang="en-GB" sz="800" dirty="0" err="1"/>
              <a:t>Nannini</a:t>
            </a:r>
            <a:r>
              <a:rPr lang="en-GB" sz="800" dirty="0"/>
              <a:t> C, Medina‐Velasquez YF, et al. Incidence and mortality of interstitial lung disease in rheumatoid arthritis: a population‐based study. Arthritis Rheum. 2010;62(6):1583-91; 3. Steen VD, Conte C, Owens GR, et al. Severe restrictive lung disease in systemic sclerosis. Arthritis Rheum. 1994;37(9):1283-9; 4. Fischer A, Patel NM, Volkmann ER. Interstitial Lung Disease in Systemic Sclerosis: Focus on Early Detection and Intervention. Open Access </a:t>
            </a:r>
            <a:r>
              <a:rPr lang="en-GB" sz="800" dirty="0" err="1"/>
              <a:t>Rheumatol</a:t>
            </a:r>
            <a:r>
              <a:rPr lang="en-GB" sz="800" dirty="0"/>
              <a:t>. 2019;11:283-307; 5. </a:t>
            </a:r>
            <a:r>
              <a:rPr lang="en-GB" sz="800" dirty="0" err="1"/>
              <a:t>Yunt</a:t>
            </a:r>
            <a:r>
              <a:rPr lang="en-GB" sz="800" dirty="0"/>
              <a:t> ZX, Solomon JJ. Lung disease in rheumatoid arthritis. Rheum Dis Clin North Am. 2015;41(2):225-36; 6. </a:t>
            </a:r>
            <a:r>
              <a:rPr lang="en-GB" sz="800" dirty="0" err="1"/>
              <a:t>Koduri</a:t>
            </a:r>
            <a:r>
              <a:rPr lang="en-GB" sz="800" dirty="0"/>
              <a:t> G, Norton S, Young A, et al. Interstitial lung disease has a poor prognosis in rheumatoid arthritis: results from an inception cohort. Rheumatology (Oxford). 2010;49(8):1483-9.</a:t>
            </a:r>
          </a:p>
        </p:txBody>
      </p:sp>
      <p:sp>
        <p:nvSpPr>
          <p:cNvPr id="15" name="Tijdelijke aanduiding voor tekst 14">
            <a:extLst>
              <a:ext uri="{FF2B5EF4-FFF2-40B4-BE49-F238E27FC236}">
                <a16:creationId xmlns:a16="http://schemas.microsoft.com/office/drawing/2014/main" id="{1A01AC11-F3F3-4CBF-88F2-3B4B7DD56351}"/>
              </a:ext>
            </a:extLst>
          </p:cNvPr>
          <p:cNvSpPr>
            <a:spLocks noGrp="1"/>
          </p:cNvSpPr>
          <p:nvPr>
            <p:ph type="body" sz="quarter" idx="17"/>
          </p:nvPr>
        </p:nvSpPr>
        <p:spPr/>
        <p:txBody>
          <a:bodyPr/>
          <a:lstStyle/>
          <a:p>
            <a:r>
              <a:rPr lang="nl-NL" dirty="0"/>
              <a:t>I4</a:t>
            </a:r>
          </a:p>
        </p:txBody>
      </p:sp>
      <p:grpSp>
        <p:nvGrpSpPr>
          <p:cNvPr id="12" name="Group 11">
            <a:extLst>
              <a:ext uri="{FF2B5EF4-FFF2-40B4-BE49-F238E27FC236}">
                <a16:creationId xmlns:a16="http://schemas.microsoft.com/office/drawing/2014/main" id="{B440D41E-671F-4E6A-847D-E341FD3BB108}"/>
              </a:ext>
            </a:extLst>
          </p:cNvPr>
          <p:cNvGrpSpPr/>
          <p:nvPr/>
        </p:nvGrpSpPr>
        <p:grpSpPr>
          <a:xfrm>
            <a:off x="747396" y="1184270"/>
            <a:ext cx="5438137" cy="3898758"/>
            <a:chOff x="747396" y="1184270"/>
            <a:chExt cx="5438137" cy="3898758"/>
          </a:xfrm>
        </p:grpSpPr>
        <p:sp>
          <p:nvSpPr>
            <p:cNvPr id="334" name="TextBox 333">
              <a:extLst>
                <a:ext uri="{FF2B5EF4-FFF2-40B4-BE49-F238E27FC236}">
                  <a16:creationId xmlns:a16="http://schemas.microsoft.com/office/drawing/2014/main" id="{58BF7707-A860-48F9-B0A3-9F4CAB112BD2}"/>
                </a:ext>
              </a:extLst>
            </p:cNvPr>
            <p:cNvSpPr txBox="1"/>
            <p:nvPr/>
          </p:nvSpPr>
          <p:spPr>
            <a:xfrm>
              <a:off x="1202475" y="1184270"/>
              <a:ext cx="47831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Percent cumulative survival rate from onset of </a:t>
              </a:r>
              <a:r>
                <a:rPr kumimoji="0" lang="en-US" sz="1200" b="0" i="0" u="none" strike="noStrike" kern="1200" cap="none" spc="0" normalizeH="0" baseline="0" noProof="0" dirty="0" err="1">
                  <a:ln>
                    <a:noFill/>
                  </a:ln>
                  <a:solidFill>
                    <a:srgbClr val="001E55"/>
                  </a:solidFill>
                  <a:effectLst/>
                  <a:uLnTx/>
                  <a:uFillTx/>
                  <a:latin typeface="BI Sans" pitchFamily="2" charset="0"/>
                  <a:ea typeface="+mn-ea"/>
                  <a:cs typeface="Arial" panose="020B0604020202020204" pitchFamily="34" charset="0"/>
                </a:rPr>
                <a:t>SSc</a:t>
              </a:r>
              <a:r>
                <a:rPr kumimoji="0" lang="en-US" sz="12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in patients grouped according to their lowest FVC</a:t>
              </a:r>
              <a:r>
                <a:rPr kumimoji="0" lang="en-US" sz="1200" b="0" i="0" u="none" strike="noStrike" kern="1200" cap="none" spc="0" normalizeH="0" baseline="30000" noProof="0" dirty="0">
                  <a:ln>
                    <a:noFill/>
                  </a:ln>
                  <a:solidFill>
                    <a:srgbClr val="001E55"/>
                  </a:solidFill>
                  <a:effectLst/>
                  <a:uLnTx/>
                  <a:uFillTx/>
                  <a:latin typeface="BI Sans" pitchFamily="2" charset="0"/>
                  <a:ea typeface="+mn-ea"/>
                  <a:cs typeface="Arial" panose="020B0604020202020204" pitchFamily="34" charset="0"/>
                </a:rPr>
                <a:t>3</a:t>
              </a:r>
              <a:r>
                <a:rPr kumimoji="0" lang="en-US" sz="1200" b="0" i="0" u="none" strike="noStrike" kern="1200" cap="none" spc="0" normalizeH="0" baseline="0" noProof="0" dirty="0">
                  <a:ln>
                    <a:noFill/>
                  </a:ln>
                  <a:solidFill>
                    <a:srgbClr val="001E55"/>
                  </a:solidFill>
                  <a:effectLst/>
                  <a:uLnTx/>
                  <a:uFillTx/>
                  <a:latin typeface="BI Sans" pitchFamily="2" charset="0"/>
                  <a:ea typeface="+mn-ea"/>
                  <a:cs typeface="+mn-cs"/>
                </a:rPr>
                <a:t> </a:t>
              </a:r>
            </a:p>
          </p:txBody>
        </p:sp>
        <p:sp>
          <p:nvSpPr>
            <p:cNvPr id="335" name="Rectangle: Rounded Corners 334">
              <a:extLst>
                <a:ext uri="{FF2B5EF4-FFF2-40B4-BE49-F238E27FC236}">
                  <a16:creationId xmlns:a16="http://schemas.microsoft.com/office/drawing/2014/main" id="{CC4A617A-2405-4E0B-9E81-3CDCD70DAC42}"/>
                </a:ext>
              </a:extLst>
            </p:cNvPr>
            <p:cNvSpPr/>
            <p:nvPr/>
          </p:nvSpPr>
          <p:spPr>
            <a:xfrm>
              <a:off x="780648" y="1562857"/>
              <a:ext cx="544192"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100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36" name="Rectangle: Rounded Corners 335">
              <a:extLst>
                <a:ext uri="{FF2B5EF4-FFF2-40B4-BE49-F238E27FC236}">
                  <a16:creationId xmlns:a16="http://schemas.microsoft.com/office/drawing/2014/main" id="{9943139F-EE9D-4F37-B21A-711958252B1A}"/>
                </a:ext>
              </a:extLst>
            </p:cNvPr>
            <p:cNvSpPr/>
            <p:nvPr/>
          </p:nvSpPr>
          <p:spPr>
            <a:xfrm>
              <a:off x="1371185" y="4755977"/>
              <a:ext cx="4661865"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Years from disease onset</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37" name="Rectangle: Rounded Corners 336">
              <a:extLst>
                <a:ext uri="{FF2B5EF4-FFF2-40B4-BE49-F238E27FC236}">
                  <a16:creationId xmlns:a16="http://schemas.microsoft.com/office/drawing/2014/main" id="{45E8E677-5CE4-4268-B574-6254051BE8F4}"/>
                </a:ext>
              </a:extLst>
            </p:cNvPr>
            <p:cNvSpPr/>
            <p:nvPr/>
          </p:nvSpPr>
          <p:spPr>
            <a:xfrm>
              <a:off x="945995" y="211111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90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38" name="Rectangle: Rounded Corners 337">
              <a:extLst>
                <a:ext uri="{FF2B5EF4-FFF2-40B4-BE49-F238E27FC236}">
                  <a16:creationId xmlns:a16="http://schemas.microsoft.com/office/drawing/2014/main" id="{C42CAD22-0C3A-4D78-BB45-04E843290361}"/>
                </a:ext>
              </a:extLst>
            </p:cNvPr>
            <p:cNvSpPr/>
            <p:nvPr/>
          </p:nvSpPr>
          <p:spPr>
            <a:xfrm>
              <a:off x="945995" y="2641579"/>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80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39" name="Rectangle: Rounded Corners 338">
              <a:extLst>
                <a:ext uri="{FF2B5EF4-FFF2-40B4-BE49-F238E27FC236}">
                  <a16:creationId xmlns:a16="http://schemas.microsoft.com/office/drawing/2014/main" id="{96A4B7BF-C1E4-491F-A82B-4A424A570CE8}"/>
                </a:ext>
              </a:extLst>
            </p:cNvPr>
            <p:cNvSpPr/>
            <p:nvPr/>
          </p:nvSpPr>
          <p:spPr>
            <a:xfrm>
              <a:off x="945995" y="3177975"/>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70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40" name="Rectangle: Rounded Corners 339">
              <a:extLst>
                <a:ext uri="{FF2B5EF4-FFF2-40B4-BE49-F238E27FC236}">
                  <a16:creationId xmlns:a16="http://schemas.microsoft.com/office/drawing/2014/main" id="{30C861F6-5C90-4C28-9FF7-A7C9F72D4D7A}"/>
                </a:ext>
              </a:extLst>
            </p:cNvPr>
            <p:cNvSpPr/>
            <p:nvPr/>
          </p:nvSpPr>
          <p:spPr>
            <a:xfrm>
              <a:off x="945995" y="3714370"/>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60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41" name="Rectangle: Rounded Corners 340">
              <a:extLst>
                <a:ext uri="{FF2B5EF4-FFF2-40B4-BE49-F238E27FC236}">
                  <a16:creationId xmlns:a16="http://schemas.microsoft.com/office/drawing/2014/main" id="{D19829B6-F691-4C7D-A542-7CC33E85F232}"/>
                </a:ext>
              </a:extLst>
            </p:cNvPr>
            <p:cNvSpPr/>
            <p:nvPr/>
          </p:nvSpPr>
          <p:spPr>
            <a:xfrm>
              <a:off x="945995" y="4262628"/>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50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42" name="Rectangle: Rounded Corners 341">
              <a:extLst>
                <a:ext uri="{FF2B5EF4-FFF2-40B4-BE49-F238E27FC236}">
                  <a16:creationId xmlns:a16="http://schemas.microsoft.com/office/drawing/2014/main" id="{B0FF5DD8-DA9D-4CC6-B424-E9DE4D37CED0}"/>
                </a:ext>
              </a:extLst>
            </p:cNvPr>
            <p:cNvSpPr/>
            <p:nvPr/>
          </p:nvSpPr>
          <p:spPr>
            <a:xfrm rot="16200000">
              <a:off x="-476846" y="2976964"/>
              <a:ext cx="2745344" cy="296860"/>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Cumulative survival (%)</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43" name="Rectangle: Rounded Corners 342">
              <a:extLst>
                <a:ext uri="{FF2B5EF4-FFF2-40B4-BE49-F238E27FC236}">
                  <a16:creationId xmlns:a16="http://schemas.microsoft.com/office/drawing/2014/main" id="{77E92882-506A-413A-8ED0-9453FE621125}"/>
                </a:ext>
              </a:extLst>
            </p:cNvPr>
            <p:cNvSpPr/>
            <p:nvPr/>
          </p:nvSpPr>
          <p:spPr>
            <a:xfrm>
              <a:off x="1304059" y="2489722"/>
              <a:ext cx="161970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P </a:t>
              </a: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&lt;0.01</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grpSp>
          <p:nvGrpSpPr>
            <p:cNvPr id="344" name="Group 343">
              <a:extLst>
                <a:ext uri="{FF2B5EF4-FFF2-40B4-BE49-F238E27FC236}">
                  <a16:creationId xmlns:a16="http://schemas.microsoft.com/office/drawing/2014/main" id="{E4D4922F-45A3-4999-8B4E-3B6714A52175}"/>
                </a:ext>
              </a:extLst>
            </p:cNvPr>
            <p:cNvGrpSpPr/>
            <p:nvPr/>
          </p:nvGrpSpPr>
          <p:grpSpPr>
            <a:xfrm>
              <a:off x="1330555" y="1736774"/>
              <a:ext cx="4664816" cy="2761292"/>
              <a:chOff x="3832225" y="1724025"/>
              <a:chExt cx="4192588" cy="2252663"/>
            </a:xfrm>
          </p:grpSpPr>
          <p:sp>
            <p:nvSpPr>
              <p:cNvPr id="361" name="Freeform 5">
                <a:extLst>
                  <a:ext uri="{FF2B5EF4-FFF2-40B4-BE49-F238E27FC236}">
                    <a16:creationId xmlns:a16="http://schemas.microsoft.com/office/drawing/2014/main" id="{FAD06A83-70AA-4290-932C-5A17EA01DC3A}"/>
                  </a:ext>
                </a:extLst>
              </p:cNvPr>
              <p:cNvSpPr>
                <a:spLocks/>
              </p:cNvSpPr>
              <p:nvPr/>
            </p:nvSpPr>
            <p:spPr bwMode="auto">
              <a:xfrm>
                <a:off x="3884613" y="1724025"/>
                <a:ext cx="4140200" cy="2200275"/>
              </a:xfrm>
              <a:custGeom>
                <a:avLst/>
                <a:gdLst>
                  <a:gd name="T0" fmla="*/ 0 w 2608"/>
                  <a:gd name="T1" fmla="*/ 0 h 1386"/>
                  <a:gd name="T2" fmla="*/ 0 w 2608"/>
                  <a:gd name="T3" fmla="*/ 1386 h 1386"/>
                  <a:gd name="T4" fmla="*/ 2608 w 2608"/>
                  <a:gd name="T5" fmla="*/ 1386 h 1386"/>
                </a:gdLst>
                <a:ahLst/>
                <a:cxnLst>
                  <a:cxn ang="0">
                    <a:pos x="T0" y="T1"/>
                  </a:cxn>
                  <a:cxn ang="0">
                    <a:pos x="T2" y="T3"/>
                  </a:cxn>
                  <a:cxn ang="0">
                    <a:pos x="T4" y="T5"/>
                  </a:cxn>
                </a:cxnLst>
                <a:rect l="0" t="0" r="r" b="b"/>
                <a:pathLst>
                  <a:path w="2608" h="1386">
                    <a:moveTo>
                      <a:pt x="0" y="0"/>
                    </a:moveTo>
                    <a:lnTo>
                      <a:pt x="0" y="1386"/>
                    </a:lnTo>
                    <a:lnTo>
                      <a:pt x="2608" y="1386"/>
                    </a:lnTo>
                  </a:path>
                </a:pathLst>
              </a:custGeom>
              <a:noFill/>
              <a:ln w="12700" cap="sq">
                <a:solidFill>
                  <a:srgbClr val="2B33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2" name="Line 6">
                <a:extLst>
                  <a:ext uri="{FF2B5EF4-FFF2-40B4-BE49-F238E27FC236}">
                    <a16:creationId xmlns:a16="http://schemas.microsoft.com/office/drawing/2014/main" id="{480206AF-7CA9-42F1-ACC4-7366147007D0}"/>
                  </a:ext>
                </a:extLst>
              </p:cNvPr>
              <p:cNvSpPr>
                <a:spLocks noChangeShapeType="1"/>
              </p:cNvSpPr>
              <p:nvPr/>
            </p:nvSpPr>
            <p:spPr bwMode="auto">
              <a:xfrm>
                <a:off x="3832225" y="2163763"/>
                <a:ext cx="49213"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3" name="Line 7">
                <a:extLst>
                  <a:ext uri="{FF2B5EF4-FFF2-40B4-BE49-F238E27FC236}">
                    <a16:creationId xmlns:a16="http://schemas.microsoft.com/office/drawing/2014/main" id="{9961DCFE-3DAE-4F6F-940D-A592DB79E0FD}"/>
                  </a:ext>
                </a:extLst>
              </p:cNvPr>
              <p:cNvSpPr>
                <a:spLocks noChangeShapeType="1"/>
              </p:cNvSpPr>
              <p:nvPr/>
            </p:nvSpPr>
            <p:spPr bwMode="auto">
              <a:xfrm>
                <a:off x="3832225" y="2605088"/>
                <a:ext cx="49213"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4" name="Line 8">
                <a:extLst>
                  <a:ext uri="{FF2B5EF4-FFF2-40B4-BE49-F238E27FC236}">
                    <a16:creationId xmlns:a16="http://schemas.microsoft.com/office/drawing/2014/main" id="{9DEFB70B-807E-4C86-89D3-623CB9045FDB}"/>
                  </a:ext>
                </a:extLst>
              </p:cNvPr>
              <p:cNvSpPr>
                <a:spLocks noChangeShapeType="1"/>
              </p:cNvSpPr>
              <p:nvPr/>
            </p:nvSpPr>
            <p:spPr bwMode="auto">
              <a:xfrm>
                <a:off x="3832225" y="3043238"/>
                <a:ext cx="49213"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5" name="Line 9">
                <a:extLst>
                  <a:ext uri="{FF2B5EF4-FFF2-40B4-BE49-F238E27FC236}">
                    <a16:creationId xmlns:a16="http://schemas.microsoft.com/office/drawing/2014/main" id="{D08263D1-2C12-4270-98F7-292959DFE8AA}"/>
                  </a:ext>
                </a:extLst>
              </p:cNvPr>
              <p:cNvSpPr>
                <a:spLocks noChangeShapeType="1"/>
              </p:cNvSpPr>
              <p:nvPr/>
            </p:nvSpPr>
            <p:spPr bwMode="auto">
              <a:xfrm>
                <a:off x="3832225" y="3482975"/>
                <a:ext cx="49213"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6" name="Line 10">
                <a:extLst>
                  <a:ext uri="{FF2B5EF4-FFF2-40B4-BE49-F238E27FC236}">
                    <a16:creationId xmlns:a16="http://schemas.microsoft.com/office/drawing/2014/main" id="{13396AE3-9260-4A41-8C51-3EB87CDAF4A8}"/>
                  </a:ext>
                </a:extLst>
              </p:cNvPr>
              <p:cNvSpPr>
                <a:spLocks noChangeShapeType="1"/>
              </p:cNvSpPr>
              <p:nvPr/>
            </p:nvSpPr>
            <p:spPr bwMode="auto">
              <a:xfrm>
                <a:off x="3832225" y="1724025"/>
                <a:ext cx="49213"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7" name="Line 11">
                <a:extLst>
                  <a:ext uri="{FF2B5EF4-FFF2-40B4-BE49-F238E27FC236}">
                    <a16:creationId xmlns:a16="http://schemas.microsoft.com/office/drawing/2014/main" id="{8EF4C436-82ED-40BB-8E82-556D95A7AFE3}"/>
                  </a:ext>
                </a:extLst>
              </p:cNvPr>
              <p:cNvSpPr>
                <a:spLocks noChangeShapeType="1"/>
              </p:cNvSpPr>
              <p:nvPr/>
            </p:nvSpPr>
            <p:spPr bwMode="auto">
              <a:xfrm>
                <a:off x="3832225" y="3924300"/>
                <a:ext cx="49213"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8" name="Line 12">
                <a:extLst>
                  <a:ext uri="{FF2B5EF4-FFF2-40B4-BE49-F238E27FC236}">
                    <a16:creationId xmlns:a16="http://schemas.microsoft.com/office/drawing/2014/main" id="{E3CF1D8A-CCC2-417D-8782-CBC3E5FF7152}"/>
                  </a:ext>
                </a:extLst>
              </p:cNvPr>
              <p:cNvSpPr>
                <a:spLocks noChangeShapeType="1"/>
              </p:cNvSpPr>
              <p:nvPr/>
            </p:nvSpPr>
            <p:spPr bwMode="auto">
              <a:xfrm flipV="1">
                <a:off x="7566025"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9" name="Line 13">
                <a:extLst>
                  <a:ext uri="{FF2B5EF4-FFF2-40B4-BE49-F238E27FC236}">
                    <a16:creationId xmlns:a16="http://schemas.microsoft.com/office/drawing/2014/main" id="{A7272CE6-E885-4737-AF17-652DDFFCD82C}"/>
                  </a:ext>
                </a:extLst>
              </p:cNvPr>
              <p:cNvSpPr>
                <a:spLocks noChangeShapeType="1"/>
              </p:cNvSpPr>
              <p:nvPr/>
            </p:nvSpPr>
            <p:spPr bwMode="auto">
              <a:xfrm flipV="1">
                <a:off x="7104063"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0" name="Line 14">
                <a:extLst>
                  <a:ext uri="{FF2B5EF4-FFF2-40B4-BE49-F238E27FC236}">
                    <a16:creationId xmlns:a16="http://schemas.microsoft.com/office/drawing/2014/main" id="{A02775EC-2490-4B68-8D15-92C6C1BC6B8A}"/>
                  </a:ext>
                </a:extLst>
              </p:cNvPr>
              <p:cNvSpPr>
                <a:spLocks noChangeShapeType="1"/>
              </p:cNvSpPr>
              <p:nvPr/>
            </p:nvSpPr>
            <p:spPr bwMode="auto">
              <a:xfrm flipV="1">
                <a:off x="6645275"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1" name="Line 15">
                <a:extLst>
                  <a:ext uri="{FF2B5EF4-FFF2-40B4-BE49-F238E27FC236}">
                    <a16:creationId xmlns:a16="http://schemas.microsoft.com/office/drawing/2014/main" id="{C0965910-65A6-4E32-BB28-8B7ADBF32B4E}"/>
                  </a:ext>
                </a:extLst>
              </p:cNvPr>
              <p:cNvSpPr>
                <a:spLocks noChangeShapeType="1"/>
              </p:cNvSpPr>
              <p:nvPr/>
            </p:nvSpPr>
            <p:spPr bwMode="auto">
              <a:xfrm flipV="1">
                <a:off x="6186488"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2" name="Line 16">
                <a:extLst>
                  <a:ext uri="{FF2B5EF4-FFF2-40B4-BE49-F238E27FC236}">
                    <a16:creationId xmlns:a16="http://schemas.microsoft.com/office/drawing/2014/main" id="{1A321445-763B-4EB9-8E0E-E967DA5B413B}"/>
                  </a:ext>
                </a:extLst>
              </p:cNvPr>
              <p:cNvSpPr>
                <a:spLocks noChangeShapeType="1"/>
              </p:cNvSpPr>
              <p:nvPr/>
            </p:nvSpPr>
            <p:spPr bwMode="auto">
              <a:xfrm flipV="1">
                <a:off x="5722938"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3" name="Line 17">
                <a:extLst>
                  <a:ext uri="{FF2B5EF4-FFF2-40B4-BE49-F238E27FC236}">
                    <a16:creationId xmlns:a16="http://schemas.microsoft.com/office/drawing/2014/main" id="{B3B439B9-BB78-4CA3-A5C9-B3FB280D55A8}"/>
                  </a:ext>
                </a:extLst>
              </p:cNvPr>
              <p:cNvSpPr>
                <a:spLocks noChangeShapeType="1"/>
              </p:cNvSpPr>
              <p:nvPr/>
            </p:nvSpPr>
            <p:spPr bwMode="auto">
              <a:xfrm flipV="1">
                <a:off x="5264150"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4" name="Line 18">
                <a:extLst>
                  <a:ext uri="{FF2B5EF4-FFF2-40B4-BE49-F238E27FC236}">
                    <a16:creationId xmlns:a16="http://schemas.microsoft.com/office/drawing/2014/main" id="{9808C13E-C6A2-4CDC-A3EF-5E2E75935EAD}"/>
                  </a:ext>
                </a:extLst>
              </p:cNvPr>
              <p:cNvSpPr>
                <a:spLocks noChangeShapeType="1"/>
              </p:cNvSpPr>
              <p:nvPr/>
            </p:nvSpPr>
            <p:spPr bwMode="auto">
              <a:xfrm flipV="1">
                <a:off x="4805363"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5" name="Line 19">
                <a:extLst>
                  <a:ext uri="{FF2B5EF4-FFF2-40B4-BE49-F238E27FC236}">
                    <a16:creationId xmlns:a16="http://schemas.microsoft.com/office/drawing/2014/main" id="{7F7696D7-5BB2-4716-B169-BEF46B7F1A6E}"/>
                  </a:ext>
                </a:extLst>
              </p:cNvPr>
              <p:cNvSpPr>
                <a:spLocks noChangeShapeType="1"/>
              </p:cNvSpPr>
              <p:nvPr/>
            </p:nvSpPr>
            <p:spPr bwMode="auto">
              <a:xfrm flipV="1">
                <a:off x="4343400"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6" name="Line 20">
                <a:extLst>
                  <a:ext uri="{FF2B5EF4-FFF2-40B4-BE49-F238E27FC236}">
                    <a16:creationId xmlns:a16="http://schemas.microsoft.com/office/drawing/2014/main" id="{70ED482B-BCEB-48E9-ACB0-B77BE3582AB8}"/>
                  </a:ext>
                </a:extLst>
              </p:cNvPr>
              <p:cNvSpPr>
                <a:spLocks noChangeShapeType="1"/>
              </p:cNvSpPr>
              <p:nvPr/>
            </p:nvSpPr>
            <p:spPr bwMode="auto">
              <a:xfrm flipV="1">
                <a:off x="3884613"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7" name="Line 21">
                <a:extLst>
                  <a:ext uri="{FF2B5EF4-FFF2-40B4-BE49-F238E27FC236}">
                    <a16:creationId xmlns:a16="http://schemas.microsoft.com/office/drawing/2014/main" id="{703F1E29-B7E1-47A0-AC0F-E5666184F2E3}"/>
                  </a:ext>
                </a:extLst>
              </p:cNvPr>
              <p:cNvSpPr>
                <a:spLocks noChangeShapeType="1"/>
              </p:cNvSpPr>
              <p:nvPr/>
            </p:nvSpPr>
            <p:spPr bwMode="auto">
              <a:xfrm flipV="1">
                <a:off x="8024813" y="3924300"/>
                <a:ext cx="0" cy="5238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8" name="Freeform 22">
                <a:extLst>
                  <a:ext uri="{FF2B5EF4-FFF2-40B4-BE49-F238E27FC236}">
                    <a16:creationId xmlns:a16="http://schemas.microsoft.com/office/drawing/2014/main" id="{B2609932-C400-4AF3-B748-617118596F9C}"/>
                  </a:ext>
                </a:extLst>
              </p:cNvPr>
              <p:cNvSpPr>
                <a:spLocks/>
              </p:cNvSpPr>
              <p:nvPr/>
            </p:nvSpPr>
            <p:spPr bwMode="auto">
              <a:xfrm>
                <a:off x="3937000" y="1743075"/>
                <a:ext cx="4005263" cy="615950"/>
              </a:xfrm>
              <a:custGeom>
                <a:avLst/>
                <a:gdLst>
                  <a:gd name="T0" fmla="*/ 0 w 2523"/>
                  <a:gd name="T1" fmla="*/ 0 h 388"/>
                  <a:gd name="T2" fmla="*/ 314 w 2523"/>
                  <a:gd name="T3" fmla="*/ 91 h 388"/>
                  <a:gd name="T4" fmla="*/ 660 w 2523"/>
                  <a:gd name="T5" fmla="*/ 91 h 388"/>
                  <a:gd name="T6" fmla="*/ 697 w 2523"/>
                  <a:gd name="T7" fmla="*/ 114 h 388"/>
                  <a:gd name="T8" fmla="*/ 906 w 2523"/>
                  <a:gd name="T9" fmla="*/ 114 h 388"/>
                  <a:gd name="T10" fmla="*/ 1287 w 2523"/>
                  <a:gd name="T11" fmla="*/ 196 h 388"/>
                  <a:gd name="T12" fmla="*/ 1483 w 2523"/>
                  <a:gd name="T13" fmla="*/ 196 h 388"/>
                  <a:gd name="T14" fmla="*/ 2047 w 2523"/>
                  <a:gd name="T15" fmla="*/ 388 h 388"/>
                  <a:gd name="T16" fmla="*/ 2523 w 2523"/>
                  <a:gd name="T17"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3" h="388">
                    <a:moveTo>
                      <a:pt x="0" y="0"/>
                    </a:moveTo>
                    <a:lnTo>
                      <a:pt x="314" y="91"/>
                    </a:lnTo>
                    <a:lnTo>
                      <a:pt x="660" y="91"/>
                    </a:lnTo>
                    <a:lnTo>
                      <a:pt x="697" y="114"/>
                    </a:lnTo>
                    <a:lnTo>
                      <a:pt x="906" y="114"/>
                    </a:lnTo>
                    <a:lnTo>
                      <a:pt x="1287" y="196"/>
                    </a:lnTo>
                    <a:lnTo>
                      <a:pt x="1483" y="196"/>
                    </a:lnTo>
                    <a:lnTo>
                      <a:pt x="2047" y="388"/>
                    </a:lnTo>
                    <a:lnTo>
                      <a:pt x="2523" y="388"/>
                    </a:lnTo>
                  </a:path>
                </a:pathLst>
              </a:custGeom>
              <a:solidFill>
                <a:srgbClr val="FFFFFF"/>
              </a:solidFill>
              <a:ln w="254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79" name="Freeform 23">
                <a:extLst>
                  <a:ext uri="{FF2B5EF4-FFF2-40B4-BE49-F238E27FC236}">
                    <a16:creationId xmlns:a16="http://schemas.microsoft.com/office/drawing/2014/main" id="{8A87BD96-7CCC-4889-B1C8-BAB831463002}"/>
                  </a:ext>
                </a:extLst>
              </p:cNvPr>
              <p:cNvSpPr>
                <a:spLocks/>
              </p:cNvSpPr>
              <p:nvPr/>
            </p:nvSpPr>
            <p:spPr bwMode="auto">
              <a:xfrm>
                <a:off x="3940175" y="1773923"/>
                <a:ext cx="4051300" cy="1128713"/>
              </a:xfrm>
              <a:custGeom>
                <a:avLst/>
                <a:gdLst>
                  <a:gd name="T0" fmla="*/ 0 w 2552"/>
                  <a:gd name="T1" fmla="*/ 0 h 711"/>
                  <a:gd name="T2" fmla="*/ 386 w 2552"/>
                  <a:gd name="T3" fmla="*/ 144 h 711"/>
                  <a:gd name="T4" fmla="*/ 728 w 2552"/>
                  <a:gd name="T5" fmla="*/ 144 h 711"/>
                  <a:gd name="T6" fmla="*/ 1060 w 2552"/>
                  <a:gd name="T7" fmla="*/ 292 h 711"/>
                  <a:gd name="T8" fmla="*/ 1308 w 2552"/>
                  <a:gd name="T9" fmla="*/ 362 h 711"/>
                  <a:gd name="T10" fmla="*/ 1378 w 2552"/>
                  <a:gd name="T11" fmla="*/ 362 h 711"/>
                  <a:gd name="T12" fmla="*/ 1553 w 2552"/>
                  <a:gd name="T13" fmla="*/ 480 h 711"/>
                  <a:gd name="T14" fmla="*/ 1654 w 2552"/>
                  <a:gd name="T15" fmla="*/ 480 h 711"/>
                  <a:gd name="T16" fmla="*/ 1673 w 2552"/>
                  <a:gd name="T17" fmla="*/ 490 h 711"/>
                  <a:gd name="T18" fmla="*/ 1729 w 2552"/>
                  <a:gd name="T19" fmla="*/ 490 h 711"/>
                  <a:gd name="T20" fmla="*/ 2185 w 2552"/>
                  <a:gd name="T21" fmla="*/ 690 h 711"/>
                  <a:gd name="T22" fmla="*/ 2302 w 2552"/>
                  <a:gd name="T23" fmla="*/ 690 h 711"/>
                  <a:gd name="T24" fmla="*/ 2358 w 2552"/>
                  <a:gd name="T25" fmla="*/ 711 h 711"/>
                  <a:gd name="T26" fmla="*/ 2552 w 2552"/>
                  <a:gd name="T27" fmla="*/ 71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711">
                    <a:moveTo>
                      <a:pt x="0" y="0"/>
                    </a:moveTo>
                    <a:lnTo>
                      <a:pt x="386" y="144"/>
                    </a:lnTo>
                    <a:lnTo>
                      <a:pt x="728" y="144"/>
                    </a:lnTo>
                    <a:lnTo>
                      <a:pt x="1060" y="292"/>
                    </a:lnTo>
                    <a:lnTo>
                      <a:pt x="1308" y="362"/>
                    </a:lnTo>
                    <a:lnTo>
                      <a:pt x="1378" y="362"/>
                    </a:lnTo>
                    <a:lnTo>
                      <a:pt x="1553" y="480"/>
                    </a:lnTo>
                    <a:lnTo>
                      <a:pt x="1654" y="480"/>
                    </a:lnTo>
                    <a:lnTo>
                      <a:pt x="1673" y="490"/>
                    </a:lnTo>
                    <a:lnTo>
                      <a:pt x="1729" y="490"/>
                    </a:lnTo>
                    <a:lnTo>
                      <a:pt x="2185" y="690"/>
                    </a:lnTo>
                    <a:lnTo>
                      <a:pt x="2302" y="690"/>
                    </a:lnTo>
                    <a:lnTo>
                      <a:pt x="2358" y="711"/>
                    </a:lnTo>
                    <a:lnTo>
                      <a:pt x="2552" y="711"/>
                    </a:lnTo>
                  </a:path>
                </a:pathLst>
              </a:custGeom>
              <a:noFill/>
              <a:ln w="25400" cap="flat">
                <a:solidFill>
                  <a:srgbClr val="7293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80" name="Freeform 24">
                <a:extLst>
                  <a:ext uri="{FF2B5EF4-FFF2-40B4-BE49-F238E27FC236}">
                    <a16:creationId xmlns:a16="http://schemas.microsoft.com/office/drawing/2014/main" id="{636E7A1D-0799-455D-B6E9-15C604789F83}"/>
                  </a:ext>
                </a:extLst>
              </p:cNvPr>
              <p:cNvSpPr>
                <a:spLocks/>
              </p:cNvSpPr>
              <p:nvPr/>
            </p:nvSpPr>
            <p:spPr bwMode="auto">
              <a:xfrm>
                <a:off x="3933825" y="1744663"/>
                <a:ext cx="4057650" cy="1892300"/>
              </a:xfrm>
              <a:custGeom>
                <a:avLst/>
                <a:gdLst>
                  <a:gd name="T0" fmla="*/ 0 w 2556"/>
                  <a:gd name="T1" fmla="*/ 0 h 1192"/>
                  <a:gd name="T2" fmla="*/ 347 w 2556"/>
                  <a:gd name="T3" fmla="*/ 94 h 1192"/>
                  <a:gd name="T4" fmla="*/ 660 w 2556"/>
                  <a:gd name="T5" fmla="*/ 218 h 1192"/>
                  <a:gd name="T6" fmla="*/ 1708 w 2556"/>
                  <a:gd name="T7" fmla="*/ 824 h 1192"/>
                  <a:gd name="T8" fmla="*/ 2311 w 2556"/>
                  <a:gd name="T9" fmla="*/ 977 h 1192"/>
                  <a:gd name="T10" fmla="*/ 2556 w 2556"/>
                  <a:gd name="T11" fmla="*/ 1192 h 1192"/>
                </a:gdLst>
                <a:ahLst/>
                <a:cxnLst>
                  <a:cxn ang="0">
                    <a:pos x="T0" y="T1"/>
                  </a:cxn>
                  <a:cxn ang="0">
                    <a:pos x="T2" y="T3"/>
                  </a:cxn>
                  <a:cxn ang="0">
                    <a:pos x="T4" y="T5"/>
                  </a:cxn>
                  <a:cxn ang="0">
                    <a:pos x="T6" y="T7"/>
                  </a:cxn>
                  <a:cxn ang="0">
                    <a:pos x="T8" y="T9"/>
                  </a:cxn>
                  <a:cxn ang="0">
                    <a:pos x="T10" y="T11"/>
                  </a:cxn>
                </a:cxnLst>
                <a:rect l="0" t="0" r="r" b="b"/>
                <a:pathLst>
                  <a:path w="2556" h="1192">
                    <a:moveTo>
                      <a:pt x="0" y="0"/>
                    </a:moveTo>
                    <a:lnTo>
                      <a:pt x="347" y="94"/>
                    </a:lnTo>
                    <a:lnTo>
                      <a:pt x="660" y="218"/>
                    </a:lnTo>
                    <a:lnTo>
                      <a:pt x="1708" y="824"/>
                    </a:lnTo>
                    <a:lnTo>
                      <a:pt x="2311" y="977"/>
                    </a:lnTo>
                    <a:lnTo>
                      <a:pt x="2556" y="1192"/>
                    </a:lnTo>
                  </a:path>
                </a:pathLst>
              </a:custGeom>
              <a:noFill/>
              <a:ln w="25400" cap="flat">
                <a:solidFill>
                  <a:srgbClr val="001E55"/>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grpSp>
        <p:grpSp>
          <p:nvGrpSpPr>
            <p:cNvPr id="345" name="Group 344">
              <a:extLst>
                <a:ext uri="{FF2B5EF4-FFF2-40B4-BE49-F238E27FC236}">
                  <a16:creationId xmlns:a16="http://schemas.microsoft.com/office/drawing/2014/main" id="{24167F5A-D96E-4250-99BB-0C75934A8266}"/>
                </a:ext>
              </a:extLst>
            </p:cNvPr>
            <p:cNvGrpSpPr/>
            <p:nvPr/>
          </p:nvGrpSpPr>
          <p:grpSpPr>
            <a:xfrm>
              <a:off x="1475808" y="3278073"/>
              <a:ext cx="2019881" cy="1138026"/>
              <a:chOff x="4008926" y="2937231"/>
              <a:chExt cx="1815405" cy="928402"/>
            </a:xfrm>
          </p:grpSpPr>
          <p:sp>
            <p:nvSpPr>
              <p:cNvPr id="356" name="Rectangle: Rounded Corners 355">
                <a:extLst>
                  <a:ext uri="{FF2B5EF4-FFF2-40B4-BE49-F238E27FC236}">
                    <a16:creationId xmlns:a16="http://schemas.microsoft.com/office/drawing/2014/main" id="{AEE6EE83-8081-4B7E-A7DE-E88B3600AB03}"/>
                  </a:ext>
                </a:extLst>
              </p:cNvPr>
              <p:cNvSpPr/>
              <p:nvPr/>
            </p:nvSpPr>
            <p:spPr>
              <a:xfrm>
                <a:off x="4317039" y="3176042"/>
                <a:ext cx="1507292" cy="68959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Minimal (n=467)</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Moderate (n=213)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Severe (n=116)</a:t>
                </a:r>
              </a:p>
            </p:txBody>
          </p:sp>
          <p:sp>
            <p:nvSpPr>
              <p:cNvPr id="357" name="Rectangle: Rounded Corners 356">
                <a:extLst>
                  <a:ext uri="{FF2B5EF4-FFF2-40B4-BE49-F238E27FC236}">
                    <a16:creationId xmlns:a16="http://schemas.microsoft.com/office/drawing/2014/main" id="{65AC0093-1150-41ED-8BEE-C573AED01E8E}"/>
                  </a:ext>
                </a:extLst>
              </p:cNvPr>
              <p:cNvSpPr/>
              <p:nvPr/>
            </p:nvSpPr>
            <p:spPr>
              <a:xfrm>
                <a:off x="4008926" y="2937231"/>
                <a:ext cx="1507292" cy="68959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Pulmonary fibrosis:</a:t>
                </a:r>
              </a:p>
            </p:txBody>
          </p:sp>
          <p:sp>
            <p:nvSpPr>
              <p:cNvPr id="358" name="Line 25">
                <a:extLst>
                  <a:ext uri="{FF2B5EF4-FFF2-40B4-BE49-F238E27FC236}">
                    <a16:creationId xmlns:a16="http://schemas.microsoft.com/office/drawing/2014/main" id="{FE614210-761A-43C4-A8DE-7B23300FE15A}"/>
                  </a:ext>
                </a:extLst>
              </p:cNvPr>
              <p:cNvSpPr>
                <a:spLocks noChangeShapeType="1"/>
              </p:cNvSpPr>
              <p:nvPr/>
            </p:nvSpPr>
            <p:spPr bwMode="auto">
              <a:xfrm>
                <a:off x="4094163" y="3310109"/>
                <a:ext cx="209550" cy="0"/>
              </a:xfrm>
              <a:prstGeom prst="line">
                <a:avLst/>
              </a:prstGeom>
              <a:noFill/>
              <a:ln w="25400"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59" name="Line 26">
                <a:extLst>
                  <a:ext uri="{FF2B5EF4-FFF2-40B4-BE49-F238E27FC236}">
                    <a16:creationId xmlns:a16="http://schemas.microsoft.com/office/drawing/2014/main" id="{1879F975-FD14-4270-A6B8-4C2F9CF31722}"/>
                  </a:ext>
                </a:extLst>
              </p:cNvPr>
              <p:cNvSpPr>
                <a:spLocks noChangeShapeType="1"/>
              </p:cNvSpPr>
              <p:nvPr/>
            </p:nvSpPr>
            <p:spPr bwMode="auto">
              <a:xfrm>
                <a:off x="4094163" y="3507603"/>
                <a:ext cx="209550" cy="0"/>
              </a:xfrm>
              <a:prstGeom prst="line">
                <a:avLst/>
              </a:prstGeom>
              <a:noFill/>
              <a:ln w="25400" cap="flat">
                <a:solidFill>
                  <a:srgbClr val="7293A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60" name="Line 27">
                <a:extLst>
                  <a:ext uri="{FF2B5EF4-FFF2-40B4-BE49-F238E27FC236}">
                    <a16:creationId xmlns:a16="http://schemas.microsoft.com/office/drawing/2014/main" id="{3E9037E9-C5E5-4774-8ADF-0F5A5460E2C7}"/>
                  </a:ext>
                </a:extLst>
              </p:cNvPr>
              <p:cNvSpPr>
                <a:spLocks noChangeShapeType="1"/>
              </p:cNvSpPr>
              <p:nvPr/>
            </p:nvSpPr>
            <p:spPr bwMode="auto">
              <a:xfrm>
                <a:off x="4094163" y="3712145"/>
                <a:ext cx="209550" cy="0"/>
              </a:xfrm>
              <a:prstGeom prst="line">
                <a:avLst/>
              </a:prstGeom>
              <a:noFill/>
              <a:ln w="25400" cap="flat">
                <a:solidFill>
                  <a:srgbClr val="001E5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grpSp>
        <p:sp>
          <p:nvSpPr>
            <p:cNvPr id="346" name="Rectangle: Rounded Corners 345">
              <a:extLst>
                <a:ext uri="{FF2B5EF4-FFF2-40B4-BE49-F238E27FC236}">
                  <a16:creationId xmlns:a16="http://schemas.microsoft.com/office/drawing/2014/main" id="{640FA763-E692-40DA-8206-B03CEA26DBCE}"/>
                </a:ext>
              </a:extLst>
            </p:cNvPr>
            <p:cNvSpPr/>
            <p:nvPr/>
          </p:nvSpPr>
          <p:spPr>
            <a:xfrm>
              <a:off x="1202475"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1</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47" name="Rectangle: Rounded Corners 346">
              <a:extLst>
                <a:ext uri="{FF2B5EF4-FFF2-40B4-BE49-F238E27FC236}">
                  <a16:creationId xmlns:a16="http://schemas.microsoft.com/office/drawing/2014/main" id="{BD41DE37-373A-4A8D-A038-B17BDA3111BB}"/>
                </a:ext>
              </a:extLst>
            </p:cNvPr>
            <p:cNvSpPr/>
            <p:nvPr/>
          </p:nvSpPr>
          <p:spPr>
            <a:xfrm>
              <a:off x="1714345"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2</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48" name="Rectangle: Rounded Corners 347">
              <a:extLst>
                <a:ext uri="{FF2B5EF4-FFF2-40B4-BE49-F238E27FC236}">
                  <a16:creationId xmlns:a16="http://schemas.microsoft.com/office/drawing/2014/main" id="{BB43AD61-6F82-490A-B3F8-07643E500DB6}"/>
                </a:ext>
              </a:extLst>
            </p:cNvPr>
            <p:cNvSpPr/>
            <p:nvPr/>
          </p:nvSpPr>
          <p:spPr>
            <a:xfrm>
              <a:off x="2228341"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3</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49" name="Rectangle: Rounded Corners 348">
              <a:extLst>
                <a:ext uri="{FF2B5EF4-FFF2-40B4-BE49-F238E27FC236}">
                  <a16:creationId xmlns:a16="http://schemas.microsoft.com/office/drawing/2014/main" id="{21A8A67F-927B-42BD-8A37-958F4570EA93}"/>
                </a:ext>
              </a:extLst>
            </p:cNvPr>
            <p:cNvSpPr/>
            <p:nvPr/>
          </p:nvSpPr>
          <p:spPr>
            <a:xfrm>
              <a:off x="2740211"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4</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50" name="Rectangle: Rounded Corners 349">
              <a:extLst>
                <a:ext uri="{FF2B5EF4-FFF2-40B4-BE49-F238E27FC236}">
                  <a16:creationId xmlns:a16="http://schemas.microsoft.com/office/drawing/2014/main" id="{8E6A0543-515F-468D-A652-DDBE573B0958}"/>
                </a:ext>
              </a:extLst>
            </p:cNvPr>
            <p:cNvSpPr/>
            <p:nvPr/>
          </p:nvSpPr>
          <p:spPr>
            <a:xfrm>
              <a:off x="3244803"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5</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51" name="Rectangle: Rounded Corners 350">
              <a:extLst>
                <a:ext uri="{FF2B5EF4-FFF2-40B4-BE49-F238E27FC236}">
                  <a16:creationId xmlns:a16="http://schemas.microsoft.com/office/drawing/2014/main" id="{629A2119-C21A-43C7-83DF-741EC45D15EF}"/>
                </a:ext>
              </a:extLst>
            </p:cNvPr>
            <p:cNvSpPr/>
            <p:nvPr/>
          </p:nvSpPr>
          <p:spPr>
            <a:xfrm>
              <a:off x="3761136"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6</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52" name="Rectangle: Rounded Corners 351">
              <a:extLst>
                <a:ext uri="{FF2B5EF4-FFF2-40B4-BE49-F238E27FC236}">
                  <a16:creationId xmlns:a16="http://schemas.microsoft.com/office/drawing/2014/main" id="{2A9DB212-5C82-4C2A-8267-93951CF59A22}"/>
                </a:ext>
              </a:extLst>
            </p:cNvPr>
            <p:cNvSpPr/>
            <p:nvPr/>
          </p:nvSpPr>
          <p:spPr>
            <a:xfrm>
              <a:off x="4275132"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7</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53" name="Rectangle: Rounded Corners 352">
              <a:extLst>
                <a:ext uri="{FF2B5EF4-FFF2-40B4-BE49-F238E27FC236}">
                  <a16:creationId xmlns:a16="http://schemas.microsoft.com/office/drawing/2014/main" id="{48078378-E40F-4EE7-8848-A553C20FF14C}"/>
                </a:ext>
              </a:extLst>
            </p:cNvPr>
            <p:cNvSpPr/>
            <p:nvPr/>
          </p:nvSpPr>
          <p:spPr>
            <a:xfrm>
              <a:off x="4778077"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8</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54" name="Rectangle: Rounded Corners 353">
              <a:extLst>
                <a:ext uri="{FF2B5EF4-FFF2-40B4-BE49-F238E27FC236}">
                  <a16:creationId xmlns:a16="http://schemas.microsoft.com/office/drawing/2014/main" id="{DE9F30D7-6404-41EC-97E3-1C77CE7BD091}"/>
                </a:ext>
              </a:extLst>
            </p:cNvPr>
            <p:cNvSpPr/>
            <p:nvPr/>
          </p:nvSpPr>
          <p:spPr>
            <a:xfrm>
              <a:off x="5303744"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9</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55" name="Rectangle: Rounded Corners 354">
              <a:extLst>
                <a:ext uri="{FF2B5EF4-FFF2-40B4-BE49-F238E27FC236}">
                  <a16:creationId xmlns:a16="http://schemas.microsoft.com/office/drawing/2014/main" id="{1D278A01-887D-4895-84DB-83AA45D43C85}"/>
                </a:ext>
              </a:extLst>
            </p:cNvPr>
            <p:cNvSpPr/>
            <p:nvPr/>
          </p:nvSpPr>
          <p:spPr>
            <a:xfrm>
              <a:off x="5806689" y="4502054"/>
              <a:ext cx="378844" cy="32705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10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grpSp>
      <p:sp>
        <p:nvSpPr>
          <p:cNvPr id="8" name="Rectangle 7">
            <a:extLst>
              <a:ext uri="{FF2B5EF4-FFF2-40B4-BE49-F238E27FC236}">
                <a16:creationId xmlns:a16="http://schemas.microsoft.com/office/drawing/2014/main" id="{AA879A30-B9A3-41F4-A60A-E30E44EA3B5F}"/>
              </a:ext>
            </a:extLst>
          </p:cNvPr>
          <p:cNvSpPr/>
          <p:nvPr/>
        </p:nvSpPr>
        <p:spPr>
          <a:xfrm>
            <a:off x="1385311" y="5149890"/>
            <a:ext cx="4608000" cy="531736"/>
          </a:xfrm>
          <a:prstGeom prst="roundRect">
            <a:avLst>
              <a:gd name="adj" fmla="val 9669"/>
            </a:avLst>
          </a:prstGeom>
          <a:solidFill>
            <a:schemeClr val="accent4"/>
          </a:solidFill>
          <a:ln>
            <a:solidFill>
              <a:schemeClr val="accent1"/>
            </a:solid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Patients with </a:t>
            </a:r>
            <a:r>
              <a:rPr kumimoji="0" lang="en-US" sz="1200" b="0" i="0" u="none" strike="noStrike" kern="1200" cap="none" spc="0" normalizeH="0" baseline="0" noProof="0" dirty="0" err="1">
                <a:ln>
                  <a:noFill/>
                </a:ln>
                <a:solidFill>
                  <a:srgbClr val="001E55"/>
                </a:solidFill>
                <a:effectLst/>
                <a:uLnTx/>
                <a:uFillTx/>
                <a:latin typeface="BISansNEXT" panose="02000503040000020004" pitchFamily="50" charset="0"/>
                <a:ea typeface="+mn-ea"/>
                <a:cs typeface="+mn-cs"/>
              </a:rPr>
              <a:t>SSc</a:t>
            </a:r>
            <a:r>
              <a:rPr kumimoji="0" lang="en-US" sz="12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 with severe restrictive lung disease </a:t>
            </a:r>
            <a:br>
              <a:rPr kumimoji="0" lang="en-US" sz="12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br>
            <a:r>
              <a:rPr kumimoji="0" lang="en-US" sz="12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(FVC ≤50% predicted) have the poorest prognosis</a:t>
            </a:r>
            <a:r>
              <a:rPr kumimoji="0" lang="en-US" sz="1200" b="0" i="0" u="none" strike="noStrike" kern="1200" cap="none" spc="0" normalizeH="0" baseline="30000" noProof="0" dirty="0">
                <a:ln>
                  <a:noFill/>
                </a:ln>
                <a:solidFill>
                  <a:srgbClr val="001E55"/>
                </a:solidFill>
                <a:effectLst/>
                <a:uLnTx/>
                <a:uFillTx/>
                <a:latin typeface="BISansNEXT" panose="02000503040000020004" pitchFamily="50" charset="0"/>
                <a:ea typeface="+mn-ea"/>
                <a:cs typeface="+mn-cs"/>
              </a:rPr>
              <a:t>3</a:t>
            </a:r>
          </a:p>
        </p:txBody>
      </p:sp>
      <p:sp>
        <p:nvSpPr>
          <p:cNvPr id="7" name="Rectangle 6">
            <a:extLst>
              <a:ext uri="{FF2B5EF4-FFF2-40B4-BE49-F238E27FC236}">
                <a16:creationId xmlns:a16="http://schemas.microsoft.com/office/drawing/2014/main" id="{FAECBC9B-2D0D-4D60-A3D3-C179DFE2FE3C}"/>
              </a:ext>
            </a:extLst>
          </p:cNvPr>
          <p:cNvSpPr/>
          <p:nvPr/>
        </p:nvSpPr>
        <p:spPr>
          <a:xfrm>
            <a:off x="6629114" y="5149890"/>
            <a:ext cx="4607999" cy="517155"/>
          </a:xfrm>
          <a:prstGeom prst="roundRect">
            <a:avLst>
              <a:gd name="adj" fmla="val 6170"/>
            </a:avLst>
          </a:prstGeom>
          <a:solidFill>
            <a:schemeClr val="accent4"/>
          </a:solidFill>
          <a:ln>
            <a:solidFill>
              <a:schemeClr val="accent1"/>
            </a:solid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Patients with RA-ILD have significantly lower survival than patients with RA only</a:t>
            </a:r>
            <a:r>
              <a:rPr kumimoji="0" lang="en-US" sz="1200" b="0" i="0" u="none" strike="noStrike" kern="1200" cap="none" spc="0" normalizeH="0" baseline="30000" noProof="0" dirty="0">
                <a:ln>
                  <a:noFill/>
                </a:ln>
                <a:solidFill>
                  <a:srgbClr val="001E55"/>
                </a:solidFill>
                <a:effectLst/>
                <a:uLnTx/>
                <a:uFillTx/>
                <a:latin typeface="BISansNEXT" panose="02000503040000020004" pitchFamily="50" charset="0"/>
                <a:ea typeface="+mn-ea"/>
                <a:cs typeface="+mn-cs"/>
              </a:rPr>
              <a:t>2</a:t>
            </a:r>
            <a:endParaRPr kumimoji="0" lang="en-GB" sz="1200" b="0" i="0" u="none" strike="noStrike" kern="1200" cap="none" spc="0" normalizeH="0" baseline="30000" noProof="0" dirty="0">
              <a:ln>
                <a:noFill/>
              </a:ln>
              <a:solidFill>
                <a:srgbClr val="001E55"/>
              </a:solidFill>
              <a:effectLst/>
              <a:uLnTx/>
              <a:uFillTx/>
              <a:latin typeface="BISansNEXT" panose="02000503040000020004" pitchFamily="50" charset="0"/>
              <a:ea typeface="+mn-ea"/>
              <a:cs typeface="+mn-cs"/>
            </a:endParaRPr>
          </a:p>
        </p:txBody>
      </p:sp>
      <p:grpSp>
        <p:nvGrpSpPr>
          <p:cNvPr id="13" name="Group 12">
            <a:extLst>
              <a:ext uri="{FF2B5EF4-FFF2-40B4-BE49-F238E27FC236}">
                <a16:creationId xmlns:a16="http://schemas.microsoft.com/office/drawing/2014/main" id="{73A7A75A-5E21-49DD-B432-0202F6802C0D}"/>
              </a:ext>
            </a:extLst>
          </p:cNvPr>
          <p:cNvGrpSpPr/>
          <p:nvPr/>
        </p:nvGrpSpPr>
        <p:grpSpPr>
          <a:xfrm>
            <a:off x="6096000" y="1184270"/>
            <a:ext cx="5166237" cy="3930418"/>
            <a:chOff x="6096000" y="1184270"/>
            <a:chExt cx="5166237" cy="3930418"/>
          </a:xfrm>
        </p:grpSpPr>
        <p:sp>
          <p:nvSpPr>
            <p:cNvPr id="305" name="Rectangle: Rounded Corners 304">
              <a:extLst>
                <a:ext uri="{FF2B5EF4-FFF2-40B4-BE49-F238E27FC236}">
                  <a16:creationId xmlns:a16="http://schemas.microsoft.com/office/drawing/2014/main" id="{00CA67C4-1186-4DCA-A47D-463DC23725CD}"/>
                </a:ext>
              </a:extLst>
            </p:cNvPr>
            <p:cNvSpPr/>
            <p:nvPr/>
          </p:nvSpPr>
          <p:spPr>
            <a:xfrm>
              <a:off x="6121644" y="3135953"/>
              <a:ext cx="480000"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40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11" name="Rectangle: Rounded Corners 310">
              <a:extLst>
                <a:ext uri="{FF2B5EF4-FFF2-40B4-BE49-F238E27FC236}">
                  <a16:creationId xmlns:a16="http://schemas.microsoft.com/office/drawing/2014/main" id="{7984E3C0-E71A-4B0D-AB70-58F2E36CD0E7}"/>
                </a:ext>
              </a:extLst>
            </p:cNvPr>
            <p:cNvSpPr/>
            <p:nvPr/>
          </p:nvSpPr>
          <p:spPr>
            <a:xfrm>
              <a:off x="6121644" y="4190248"/>
              <a:ext cx="480000"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12" name="Rectangle: Rounded Corners 311">
              <a:extLst>
                <a:ext uri="{FF2B5EF4-FFF2-40B4-BE49-F238E27FC236}">
                  <a16:creationId xmlns:a16="http://schemas.microsoft.com/office/drawing/2014/main" id="{DCB9164F-C478-4ED8-93E1-E7067B9A7520}"/>
                </a:ext>
              </a:extLst>
            </p:cNvPr>
            <p:cNvSpPr/>
            <p:nvPr/>
          </p:nvSpPr>
          <p:spPr>
            <a:xfrm>
              <a:off x="6121644" y="2614144"/>
              <a:ext cx="480000"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60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13" name="Rectangle: Rounded Corners 312">
              <a:extLst>
                <a:ext uri="{FF2B5EF4-FFF2-40B4-BE49-F238E27FC236}">
                  <a16:creationId xmlns:a16="http://schemas.microsoft.com/office/drawing/2014/main" id="{34EB7E8F-D6BF-47D3-9A8F-47998626144D}"/>
                </a:ext>
              </a:extLst>
            </p:cNvPr>
            <p:cNvSpPr/>
            <p:nvPr/>
          </p:nvSpPr>
          <p:spPr>
            <a:xfrm>
              <a:off x="6121644" y="3657347"/>
              <a:ext cx="480000"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20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14" name="Rectangle: Rounded Corners 313">
              <a:extLst>
                <a:ext uri="{FF2B5EF4-FFF2-40B4-BE49-F238E27FC236}">
                  <a16:creationId xmlns:a16="http://schemas.microsoft.com/office/drawing/2014/main" id="{F9D57E3C-8810-4861-A826-26BDE2C6B35E}"/>
                </a:ext>
              </a:extLst>
            </p:cNvPr>
            <p:cNvSpPr/>
            <p:nvPr/>
          </p:nvSpPr>
          <p:spPr>
            <a:xfrm>
              <a:off x="6121644" y="2108305"/>
              <a:ext cx="480000"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80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16" name="Rectangle: Rounded Corners 315">
              <a:extLst>
                <a:ext uri="{FF2B5EF4-FFF2-40B4-BE49-F238E27FC236}">
                  <a16:creationId xmlns:a16="http://schemas.microsoft.com/office/drawing/2014/main" id="{A185D1A4-40B1-48AD-9474-0A954DF83336}"/>
                </a:ext>
              </a:extLst>
            </p:cNvPr>
            <p:cNvSpPr/>
            <p:nvPr/>
          </p:nvSpPr>
          <p:spPr>
            <a:xfrm>
              <a:off x="6121644" y="1600951"/>
              <a:ext cx="480000"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100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17" name="Rectangle: Rounded Corners 316">
              <a:extLst>
                <a:ext uri="{FF2B5EF4-FFF2-40B4-BE49-F238E27FC236}">
                  <a16:creationId xmlns:a16="http://schemas.microsoft.com/office/drawing/2014/main" id="{5BDD3AFD-1513-4F5F-8E7E-6B00E5A1FCFB}"/>
                </a:ext>
              </a:extLst>
            </p:cNvPr>
            <p:cNvSpPr/>
            <p:nvPr/>
          </p:nvSpPr>
          <p:spPr>
            <a:xfrm rot="16200000">
              <a:off x="4657555" y="3092229"/>
              <a:ext cx="3076282" cy="199391"/>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Survival (%)</a:t>
              </a:r>
              <a:endParaRPr kumimoji="0" lang="en-US" sz="1200" b="0" i="0" u="none" strike="noStrike" kern="1200" cap="none" spc="0" normalizeH="0" baseline="30000" noProof="0">
                <a:ln>
                  <a:noFill/>
                </a:ln>
                <a:solidFill>
                  <a:srgbClr val="001E55"/>
                </a:solidFill>
                <a:effectLst/>
                <a:uLnTx/>
                <a:uFillTx/>
                <a:latin typeface="Arial" panose="020B0604020202020204" pitchFamily="34" charset="0"/>
                <a:ea typeface="+mn-ea"/>
                <a:cs typeface="Arial" panose="020B0604020202020204" pitchFamily="34" charset="0"/>
              </a:endParaRPr>
            </a:p>
          </p:txBody>
        </p:sp>
        <p:grpSp>
          <p:nvGrpSpPr>
            <p:cNvPr id="300" name="Group 299">
              <a:extLst>
                <a:ext uri="{FF2B5EF4-FFF2-40B4-BE49-F238E27FC236}">
                  <a16:creationId xmlns:a16="http://schemas.microsoft.com/office/drawing/2014/main" id="{C99FCDCD-EE9A-49DC-B77D-A900ECC4314B}"/>
                </a:ext>
              </a:extLst>
            </p:cNvPr>
            <p:cNvGrpSpPr/>
            <p:nvPr/>
          </p:nvGrpSpPr>
          <p:grpSpPr>
            <a:xfrm>
              <a:off x="6610384" y="1770399"/>
              <a:ext cx="4651767" cy="2762714"/>
              <a:chOff x="1708150" y="1285747"/>
              <a:chExt cx="6224588" cy="2011363"/>
            </a:xfrm>
          </p:grpSpPr>
          <p:sp>
            <p:nvSpPr>
              <p:cNvPr id="318" name="Freeform 19">
                <a:extLst>
                  <a:ext uri="{FF2B5EF4-FFF2-40B4-BE49-F238E27FC236}">
                    <a16:creationId xmlns:a16="http://schemas.microsoft.com/office/drawing/2014/main" id="{D6E30820-1DD1-4B72-A0FF-B70323C3BA68}"/>
                  </a:ext>
                </a:extLst>
              </p:cNvPr>
              <p:cNvSpPr>
                <a:spLocks/>
              </p:cNvSpPr>
              <p:nvPr/>
            </p:nvSpPr>
            <p:spPr bwMode="auto">
              <a:xfrm>
                <a:off x="1762125" y="1361947"/>
                <a:ext cx="5934074" cy="1416050"/>
              </a:xfrm>
              <a:custGeom>
                <a:avLst/>
                <a:gdLst>
                  <a:gd name="T0" fmla="*/ 6 w 3738"/>
                  <a:gd name="T1" fmla="*/ 0 h 892"/>
                  <a:gd name="T2" fmla="*/ 12 w 3738"/>
                  <a:gd name="T3" fmla="*/ 27 h 892"/>
                  <a:gd name="T4" fmla="*/ 18 w 3738"/>
                  <a:gd name="T5" fmla="*/ 70 h 892"/>
                  <a:gd name="T6" fmla="*/ 36 w 3738"/>
                  <a:gd name="T7" fmla="*/ 88 h 892"/>
                  <a:gd name="T8" fmla="*/ 44 w 3738"/>
                  <a:gd name="T9" fmla="*/ 136 h 892"/>
                  <a:gd name="T10" fmla="*/ 165 w 3738"/>
                  <a:gd name="T11" fmla="*/ 153 h 892"/>
                  <a:gd name="T12" fmla="*/ 173 w 3738"/>
                  <a:gd name="T13" fmla="*/ 160 h 892"/>
                  <a:gd name="T14" fmla="*/ 183 w 3738"/>
                  <a:gd name="T15" fmla="*/ 181 h 892"/>
                  <a:gd name="T16" fmla="*/ 217 w 3738"/>
                  <a:gd name="T17" fmla="*/ 201 h 892"/>
                  <a:gd name="T18" fmla="*/ 238 w 3738"/>
                  <a:gd name="T19" fmla="*/ 224 h 892"/>
                  <a:gd name="T20" fmla="*/ 252 w 3738"/>
                  <a:gd name="T21" fmla="*/ 244 h 892"/>
                  <a:gd name="T22" fmla="*/ 300 w 3738"/>
                  <a:gd name="T23" fmla="*/ 267 h 892"/>
                  <a:gd name="T24" fmla="*/ 310 w 3738"/>
                  <a:gd name="T25" fmla="*/ 291 h 892"/>
                  <a:gd name="T26" fmla="*/ 352 w 3738"/>
                  <a:gd name="T27" fmla="*/ 312 h 892"/>
                  <a:gd name="T28" fmla="*/ 386 w 3738"/>
                  <a:gd name="T29" fmla="*/ 332 h 892"/>
                  <a:gd name="T30" fmla="*/ 433 w 3738"/>
                  <a:gd name="T31" fmla="*/ 354 h 892"/>
                  <a:gd name="T32" fmla="*/ 499 w 3738"/>
                  <a:gd name="T33" fmla="*/ 379 h 892"/>
                  <a:gd name="T34" fmla="*/ 533 w 3738"/>
                  <a:gd name="T35" fmla="*/ 399 h 892"/>
                  <a:gd name="T36" fmla="*/ 541 w 3738"/>
                  <a:gd name="T37" fmla="*/ 424 h 892"/>
                  <a:gd name="T38" fmla="*/ 789 w 3738"/>
                  <a:gd name="T39" fmla="*/ 443 h 892"/>
                  <a:gd name="T40" fmla="*/ 799 w 3738"/>
                  <a:gd name="T41" fmla="*/ 495 h 892"/>
                  <a:gd name="T42" fmla="*/ 948 w 3738"/>
                  <a:gd name="T43" fmla="*/ 516 h 892"/>
                  <a:gd name="T44" fmla="*/ 1026 w 3738"/>
                  <a:gd name="T45" fmla="*/ 543 h 892"/>
                  <a:gd name="T46" fmla="*/ 1052 w 3738"/>
                  <a:gd name="T47" fmla="*/ 566 h 892"/>
                  <a:gd name="T48" fmla="*/ 1282 w 3738"/>
                  <a:gd name="T49" fmla="*/ 588 h 892"/>
                  <a:gd name="T50" fmla="*/ 1398 w 3738"/>
                  <a:gd name="T51" fmla="*/ 613 h 892"/>
                  <a:gd name="T52" fmla="*/ 1467 w 3738"/>
                  <a:gd name="T53" fmla="*/ 638 h 892"/>
                  <a:gd name="T54" fmla="*/ 1694 w 3738"/>
                  <a:gd name="T55" fmla="*/ 661 h 892"/>
                  <a:gd name="T56" fmla="*/ 1799 w 3738"/>
                  <a:gd name="T57" fmla="*/ 686 h 892"/>
                  <a:gd name="T58" fmla="*/ 2231 w 3738"/>
                  <a:gd name="T59" fmla="*/ 711 h 892"/>
                  <a:gd name="T60" fmla="*/ 2442 w 3738"/>
                  <a:gd name="T61" fmla="*/ 737 h 892"/>
                  <a:gd name="T62" fmla="*/ 2656 w 3738"/>
                  <a:gd name="T63" fmla="*/ 769 h 892"/>
                  <a:gd name="T64" fmla="*/ 2925 w 3738"/>
                  <a:gd name="T65" fmla="*/ 797 h 892"/>
                  <a:gd name="T66" fmla="*/ 3092 w 3738"/>
                  <a:gd name="T67" fmla="*/ 829 h 892"/>
                  <a:gd name="T68" fmla="*/ 3189 w 3738"/>
                  <a:gd name="T69" fmla="*/ 863 h 892"/>
                  <a:gd name="T70" fmla="*/ 3738 w 3738"/>
                  <a:gd name="T71" fmla="*/ 892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38" h="892">
                    <a:moveTo>
                      <a:pt x="0" y="0"/>
                    </a:moveTo>
                    <a:lnTo>
                      <a:pt x="6" y="0"/>
                    </a:lnTo>
                    <a:lnTo>
                      <a:pt x="6" y="27"/>
                    </a:lnTo>
                    <a:lnTo>
                      <a:pt x="12" y="27"/>
                    </a:lnTo>
                    <a:lnTo>
                      <a:pt x="12" y="70"/>
                    </a:lnTo>
                    <a:lnTo>
                      <a:pt x="18" y="70"/>
                    </a:lnTo>
                    <a:lnTo>
                      <a:pt x="18" y="88"/>
                    </a:lnTo>
                    <a:lnTo>
                      <a:pt x="36" y="88"/>
                    </a:lnTo>
                    <a:lnTo>
                      <a:pt x="36" y="136"/>
                    </a:lnTo>
                    <a:lnTo>
                      <a:pt x="44" y="136"/>
                    </a:lnTo>
                    <a:lnTo>
                      <a:pt x="44" y="153"/>
                    </a:lnTo>
                    <a:lnTo>
                      <a:pt x="165" y="153"/>
                    </a:lnTo>
                    <a:lnTo>
                      <a:pt x="165" y="160"/>
                    </a:lnTo>
                    <a:lnTo>
                      <a:pt x="173" y="160"/>
                    </a:lnTo>
                    <a:lnTo>
                      <a:pt x="173" y="181"/>
                    </a:lnTo>
                    <a:lnTo>
                      <a:pt x="183" y="181"/>
                    </a:lnTo>
                    <a:lnTo>
                      <a:pt x="183" y="201"/>
                    </a:lnTo>
                    <a:lnTo>
                      <a:pt x="217" y="201"/>
                    </a:lnTo>
                    <a:lnTo>
                      <a:pt x="217" y="224"/>
                    </a:lnTo>
                    <a:lnTo>
                      <a:pt x="238" y="224"/>
                    </a:lnTo>
                    <a:lnTo>
                      <a:pt x="238" y="244"/>
                    </a:lnTo>
                    <a:lnTo>
                      <a:pt x="252" y="244"/>
                    </a:lnTo>
                    <a:lnTo>
                      <a:pt x="252" y="267"/>
                    </a:lnTo>
                    <a:lnTo>
                      <a:pt x="300" y="267"/>
                    </a:lnTo>
                    <a:lnTo>
                      <a:pt x="300" y="291"/>
                    </a:lnTo>
                    <a:lnTo>
                      <a:pt x="310" y="291"/>
                    </a:lnTo>
                    <a:lnTo>
                      <a:pt x="310" y="312"/>
                    </a:lnTo>
                    <a:lnTo>
                      <a:pt x="352" y="312"/>
                    </a:lnTo>
                    <a:lnTo>
                      <a:pt x="352" y="332"/>
                    </a:lnTo>
                    <a:lnTo>
                      <a:pt x="386" y="332"/>
                    </a:lnTo>
                    <a:lnTo>
                      <a:pt x="386" y="354"/>
                    </a:lnTo>
                    <a:lnTo>
                      <a:pt x="433" y="354"/>
                    </a:lnTo>
                    <a:lnTo>
                      <a:pt x="433" y="379"/>
                    </a:lnTo>
                    <a:lnTo>
                      <a:pt x="499" y="379"/>
                    </a:lnTo>
                    <a:lnTo>
                      <a:pt x="499" y="399"/>
                    </a:lnTo>
                    <a:lnTo>
                      <a:pt x="533" y="399"/>
                    </a:lnTo>
                    <a:lnTo>
                      <a:pt x="533" y="424"/>
                    </a:lnTo>
                    <a:lnTo>
                      <a:pt x="541" y="424"/>
                    </a:lnTo>
                    <a:lnTo>
                      <a:pt x="541" y="443"/>
                    </a:lnTo>
                    <a:lnTo>
                      <a:pt x="789" y="443"/>
                    </a:lnTo>
                    <a:lnTo>
                      <a:pt x="789" y="495"/>
                    </a:lnTo>
                    <a:lnTo>
                      <a:pt x="799" y="495"/>
                    </a:lnTo>
                    <a:lnTo>
                      <a:pt x="799" y="516"/>
                    </a:lnTo>
                    <a:lnTo>
                      <a:pt x="948" y="516"/>
                    </a:lnTo>
                    <a:lnTo>
                      <a:pt x="948" y="543"/>
                    </a:lnTo>
                    <a:lnTo>
                      <a:pt x="1026" y="543"/>
                    </a:lnTo>
                    <a:lnTo>
                      <a:pt x="1026" y="566"/>
                    </a:lnTo>
                    <a:lnTo>
                      <a:pt x="1052" y="566"/>
                    </a:lnTo>
                    <a:lnTo>
                      <a:pt x="1052" y="588"/>
                    </a:lnTo>
                    <a:lnTo>
                      <a:pt x="1282" y="588"/>
                    </a:lnTo>
                    <a:lnTo>
                      <a:pt x="1282" y="613"/>
                    </a:lnTo>
                    <a:lnTo>
                      <a:pt x="1398" y="613"/>
                    </a:lnTo>
                    <a:lnTo>
                      <a:pt x="1398" y="638"/>
                    </a:lnTo>
                    <a:lnTo>
                      <a:pt x="1467" y="638"/>
                    </a:lnTo>
                    <a:lnTo>
                      <a:pt x="1467" y="661"/>
                    </a:lnTo>
                    <a:lnTo>
                      <a:pt x="1694" y="661"/>
                    </a:lnTo>
                    <a:lnTo>
                      <a:pt x="1694" y="686"/>
                    </a:lnTo>
                    <a:lnTo>
                      <a:pt x="1799" y="686"/>
                    </a:lnTo>
                    <a:lnTo>
                      <a:pt x="1799" y="711"/>
                    </a:lnTo>
                    <a:lnTo>
                      <a:pt x="2231" y="711"/>
                    </a:lnTo>
                    <a:lnTo>
                      <a:pt x="2231" y="737"/>
                    </a:lnTo>
                    <a:lnTo>
                      <a:pt x="2442" y="737"/>
                    </a:lnTo>
                    <a:lnTo>
                      <a:pt x="2442" y="769"/>
                    </a:lnTo>
                    <a:lnTo>
                      <a:pt x="2656" y="769"/>
                    </a:lnTo>
                    <a:lnTo>
                      <a:pt x="2656" y="797"/>
                    </a:lnTo>
                    <a:lnTo>
                      <a:pt x="2925" y="797"/>
                    </a:lnTo>
                    <a:lnTo>
                      <a:pt x="2925" y="829"/>
                    </a:lnTo>
                    <a:lnTo>
                      <a:pt x="3092" y="829"/>
                    </a:lnTo>
                    <a:lnTo>
                      <a:pt x="3092" y="863"/>
                    </a:lnTo>
                    <a:lnTo>
                      <a:pt x="3189" y="863"/>
                    </a:lnTo>
                    <a:lnTo>
                      <a:pt x="3189" y="892"/>
                    </a:lnTo>
                    <a:lnTo>
                      <a:pt x="3738" y="892"/>
                    </a:lnTo>
                  </a:path>
                </a:pathLst>
              </a:custGeom>
              <a:solidFill>
                <a:srgbClr val="FFFFFF"/>
              </a:solidFill>
              <a:ln w="254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19" name="Freeform 5">
                <a:extLst>
                  <a:ext uri="{FF2B5EF4-FFF2-40B4-BE49-F238E27FC236}">
                    <a16:creationId xmlns:a16="http://schemas.microsoft.com/office/drawing/2014/main" id="{631E3894-869F-4851-839D-D122830DE5E3}"/>
                  </a:ext>
                </a:extLst>
              </p:cNvPr>
              <p:cNvSpPr>
                <a:spLocks/>
              </p:cNvSpPr>
              <p:nvPr/>
            </p:nvSpPr>
            <p:spPr bwMode="auto">
              <a:xfrm>
                <a:off x="1762125" y="1285747"/>
                <a:ext cx="6157913" cy="1965325"/>
              </a:xfrm>
              <a:custGeom>
                <a:avLst/>
                <a:gdLst>
                  <a:gd name="T0" fmla="*/ 0 w 3879"/>
                  <a:gd name="T1" fmla="*/ 0 h 1238"/>
                  <a:gd name="T2" fmla="*/ 0 w 3879"/>
                  <a:gd name="T3" fmla="*/ 1238 h 1238"/>
                  <a:gd name="T4" fmla="*/ 3879 w 3879"/>
                  <a:gd name="T5" fmla="*/ 1238 h 1238"/>
                </a:gdLst>
                <a:ahLst/>
                <a:cxnLst>
                  <a:cxn ang="0">
                    <a:pos x="T0" y="T1"/>
                  </a:cxn>
                  <a:cxn ang="0">
                    <a:pos x="T2" y="T3"/>
                  </a:cxn>
                  <a:cxn ang="0">
                    <a:pos x="T4" y="T5"/>
                  </a:cxn>
                </a:cxnLst>
                <a:rect l="0" t="0" r="r" b="b"/>
                <a:pathLst>
                  <a:path w="3879" h="1238">
                    <a:moveTo>
                      <a:pt x="0" y="0"/>
                    </a:moveTo>
                    <a:lnTo>
                      <a:pt x="0" y="1238"/>
                    </a:lnTo>
                    <a:lnTo>
                      <a:pt x="3879" y="1238"/>
                    </a:lnTo>
                  </a:path>
                </a:pathLst>
              </a:custGeom>
              <a:noFill/>
              <a:ln w="12700" cap="sq">
                <a:solidFill>
                  <a:srgbClr val="2B33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0" name="Line 6">
                <a:extLst>
                  <a:ext uri="{FF2B5EF4-FFF2-40B4-BE49-F238E27FC236}">
                    <a16:creationId xmlns:a16="http://schemas.microsoft.com/office/drawing/2014/main" id="{1937B652-3D1D-4CA9-B464-C32833D8A5A2}"/>
                  </a:ext>
                </a:extLst>
              </p:cNvPr>
              <p:cNvSpPr>
                <a:spLocks noChangeShapeType="1"/>
              </p:cNvSpPr>
              <p:nvPr/>
            </p:nvSpPr>
            <p:spPr bwMode="auto">
              <a:xfrm>
                <a:off x="1708150" y="1665160"/>
                <a:ext cx="50800"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1" name="Line 7">
                <a:extLst>
                  <a:ext uri="{FF2B5EF4-FFF2-40B4-BE49-F238E27FC236}">
                    <a16:creationId xmlns:a16="http://schemas.microsoft.com/office/drawing/2014/main" id="{26323EA5-D017-42F6-881E-65173B5512B3}"/>
                  </a:ext>
                </a:extLst>
              </p:cNvPr>
              <p:cNvSpPr>
                <a:spLocks noChangeShapeType="1"/>
              </p:cNvSpPr>
              <p:nvPr/>
            </p:nvSpPr>
            <p:spPr bwMode="auto">
              <a:xfrm>
                <a:off x="1708150" y="2041397"/>
                <a:ext cx="50800"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2" name="Line 8">
                <a:extLst>
                  <a:ext uri="{FF2B5EF4-FFF2-40B4-BE49-F238E27FC236}">
                    <a16:creationId xmlns:a16="http://schemas.microsoft.com/office/drawing/2014/main" id="{93E7BE51-8C80-4EA8-A534-5EDB15B0E54B}"/>
                  </a:ext>
                </a:extLst>
              </p:cNvPr>
              <p:cNvSpPr>
                <a:spLocks noChangeShapeType="1"/>
              </p:cNvSpPr>
              <p:nvPr/>
            </p:nvSpPr>
            <p:spPr bwMode="auto">
              <a:xfrm>
                <a:off x="1708150" y="2422397"/>
                <a:ext cx="50800"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3" name="Line 9">
                <a:extLst>
                  <a:ext uri="{FF2B5EF4-FFF2-40B4-BE49-F238E27FC236}">
                    <a16:creationId xmlns:a16="http://schemas.microsoft.com/office/drawing/2014/main" id="{D24EEC8F-9C5A-45D4-9420-AD371C16FA0C}"/>
                  </a:ext>
                </a:extLst>
              </p:cNvPr>
              <p:cNvSpPr>
                <a:spLocks noChangeShapeType="1"/>
              </p:cNvSpPr>
              <p:nvPr/>
            </p:nvSpPr>
            <p:spPr bwMode="auto">
              <a:xfrm>
                <a:off x="1708150" y="2798635"/>
                <a:ext cx="50800"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4" name="Line 10">
                <a:extLst>
                  <a:ext uri="{FF2B5EF4-FFF2-40B4-BE49-F238E27FC236}">
                    <a16:creationId xmlns:a16="http://schemas.microsoft.com/office/drawing/2014/main" id="{97666F25-6C69-4177-9F2C-9D46EF27C92C}"/>
                  </a:ext>
                </a:extLst>
              </p:cNvPr>
              <p:cNvSpPr>
                <a:spLocks noChangeShapeType="1"/>
              </p:cNvSpPr>
              <p:nvPr/>
            </p:nvSpPr>
            <p:spPr bwMode="auto">
              <a:xfrm>
                <a:off x="1708150" y="1285747"/>
                <a:ext cx="50800"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5" name="Line 11">
                <a:extLst>
                  <a:ext uri="{FF2B5EF4-FFF2-40B4-BE49-F238E27FC236}">
                    <a16:creationId xmlns:a16="http://schemas.microsoft.com/office/drawing/2014/main" id="{A8CBA244-04FD-457D-93C1-DC868A3C8A46}"/>
                  </a:ext>
                </a:extLst>
              </p:cNvPr>
              <p:cNvSpPr>
                <a:spLocks noChangeShapeType="1"/>
              </p:cNvSpPr>
              <p:nvPr/>
            </p:nvSpPr>
            <p:spPr bwMode="auto">
              <a:xfrm>
                <a:off x="1708150" y="3178047"/>
                <a:ext cx="50800" cy="0"/>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6" name="Line 12">
                <a:extLst>
                  <a:ext uri="{FF2B5EF4-FFF2-40B4-BE49-F238E27FC236}">
                    <a16:creationId xmlns:a16="http://schemas.microsoft.com/office/drawing/2014/main" id="{D8E7D912-0F7F-4935-ACBA-DF44FD04F759}"/>
                  </a:ext>
                </a:extLst>
              </p:cNvPr>
              <p:cNvSpPr>
                <a:spLocks noChangeShapeType="1"/>
              </p:cNvSpPr>
              <p:nvPr/>
            </p:nvSpPr>
            <p:spPr bwMode="auto">
              <a:xfrm flipV="1">
                <a:off x="6524625" y="3251072"/>
                <a:ext cx="0" cy="4603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7" name="Line 13">
                <a:extLst>
                  <a:ext uri="{FF2B5EF4-FFF2-40B4-BE49-F238E27FC236}">
                    <a16:creationId xmlns:a16="http://schemas.microsoft.com/office/drawing/2014/main" id="{561A29B6-EF9B-450F-A733-90709A172AFB}"/>
                  </a:ext>
                </a:extLst>
              </p:cNvPr>
              <p:cNvSpPr>
                <a:spLocks noChangeShapeType="1"/>
              </p:cNvSpPr>
              <p:nvPr/>
            </p:nvSpPr>
            <p:spPr bwMode="auto">
              <a:xfrm flipV="1">
                <a:off x="5332413" y="3251072"/>
                <a:ext cx="0" cy="4603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8" name="Line 14">
                <a:extLst>
                  <a:ext uri="{FF2B5EF4-FFF2-40B4-BE49-F238E27FC236}">
                    <a16:creationId xmlns:a16="http://schemas.microsoft.com/office/drawing/2014/main" id="{149BE8EE-0E56-4B74-9232-BD3680C14ABB}"/>
                  </a:ext>
                </a:extLst>
              </p:cNvPr>
              <p:cNvSpPr>
                <a:spLocks noChangeShapeType="1"/>
              </p:cNvSpPr>
              <p:nvPr/>
            </p:nvSpPr>
            <p:spPr bwMode="auto">
              <a:xfrm flipV="1">
                <a:off x="4144963" y="3251072"/>
                <a:ext cx="0" cy="4603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29" name="Line 15">
                <a:extLst>
                  <a:ext uri="{FF2B5EF4-FFF2-40B4-BE49-F238E27FC236}">
                    <a16:creationId xmlns:a16="http://schemas.microsoft.com/office/drawing/2014/main" id="{81179F39-C45C-44FC-AE04-123FA88C3A78}"/>
                  </a:ext>
                </a:extLst>
              </p:cNvPr>
              <p:cNvSpPr>
                <a:spLocks noChangeShapeType="1"/>
              </p:cNvSpPr>
              <p:nvPr/>
            </p:nvSpPr>
            <p:spPr bwMode="auto">
              <a:xfrm flipV="1">
                <a:off x="2954338" y="3251072"/>
                <a:ext cx="0" cy="4603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30" name="Line 16">
                <a:extLst>
                  <a:ext uri="{FF2B5EF4-FFF2-40B4-BE49-F238E27FC236}">
                    <a16:creationId xmlns:a16="http://schemas.microsoft.com/office/drawing/2014/main" id="{EB7D3E21-513B-4C6F-B70C-E6A98C76AFD4}"/>
                  </a:ext>
                </a:extLst>
              </p:cNvPr>
              <p:cNvSpPr>
                <a:spLocks noChangeShapeType="1"/>
              </p:cNvSpPr>
              <p:nvPr/>
            </p:nvSpPr>
            <p:spPr bwMode="auto">
              <a:xfrm flipV="1">
                <a:off x="1762125" y="3251072"/>
                <a:ext cx="0" cy="4603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31" name="Line 17">
                <a:extLst>
                  <a:ext uri="{FF2B5EF4-FFF2-40B4-BE49-F238E27FC236}">
                    <a16:creationId xmlns:a16="http://schemas.microsoft.com/office/drawing/2014/main" id="{48689DB9-FDA1-4D4B-9240-F5FF5E12FBC2}"/>
                  </a:ext>
                </a:extLst>
              </p:cNvPr>
              <p:cNvSpPr>
                <a:spLocks noChangeShapeType="1"/>
              </p:cNvSpPr>
              <p:nvPr/>
            </p:nvSpPr>
            <p:spPr bwMode="auto">
              <a:xfrm flipV="1">
                <a:off x="7715250" y="3251072"/>
                <a:ext cx="0" cy="46038"/>
              </a:xfrm>
              <a:prstGeom prst="line">
                <a:avLst/>
              </a:prstGeom>
              <a:noFill/>
              <a:ln w="12700" cap="flat">
                <a:solidFill>
                  <a:srgbClr val="2B33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332" name="Freeform 18">
                <a:extLst>
                  <a:ext uri="{FF2B5EF4-FFF2-40B4-BE49-F238E27FC236}">
                    <a16:creationId xmlns:a16="http://schemas.microsoft.com/office/drawing/2014/main" id="{4C42D5B6-CAB7-46E5-8D1C-C4CCBCA41075}"/>
                  </a:ext>
                </a:extLst>
              </p:cNvPr>
              <p:cNvSpPr>
                <a:spLocks/>
              </p:cNvSpPr>
              <p:nvPr/>
            </p:nvSpPr>
            <p:spPr bwMode="auto">
              <a:xfrm>
                <a:off x="1762125" y="1293685"/>
                <a:ext cx="6170613" cy="969963"/>
              </a:xfrm>
              <a:custGeom>
                <a:avLst/>
                <a:gdLst>
                  <a:gd name="T0" fmla="*/ 0 w 1932"/>
                  <a:gd name="T1" fmla="*/ 0 h 368"/>
                  <a:gd name="T2" fmla="*/ 1932 w 1932"/>
                  <a:gd name="T3" fmla="*/ 368 h 368"/>
                </a:gdLst>
                <a:ahLst/>
                <a:cxnLst>
                  <a:cxn ang="0">
                    <a:pos x="T0" y="T1"/>
                  </a:cxn>
                  <a:cxn ang="0">
                    <a:pos x="T2" y="T3"/>
                  </a:cxn>
                </a:cxnLst>
                <a:rect l="0" t="0" r="r" b="b"/>
                <a:pathLst>
                  <a:path w="1932" h="368">
                    <a:moveTo>
                      <a:pt x="0" y="0"/>
                    </a:moveTo>
                    <a:cubicBezTo>
                      <a:pt x="0" y="0"/>
                      <a:pt x="893" y="234"/>
                      <a:pt x="1932" y="368"/>
                    </a:cubicBezTo>
                  </a:path>
                </a:pathLst>
              </a:custGeom>
              <a:solidFill>
                <a:srgbClr val="FFFFFF"/>
              </a:solidFill>
              <a:ln w="25400" cap="flat">
                <a:solidFill>
                  <a:schemeClr val="accent1"/>
                </a:solidFill>
                <a:prstDash val="sysDash"/>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001E55"/>
                  </a:solidFill>
                  <a:effectLst/>
                  <a:uLnTx/>
                  <a:uFillTx/>
                  <a:latin typeface="Calibri" panose="020F0502020204030204"/>
                  <a:ea typeface="+mn-ea"/>
                  <a:cs typeface="+mn-cs"/>
                </a:endParaRPr>
              </a:p>
            </p:txBody>
          </p:sp>
        </p:grpSp>
        <p:sp>
          <p:nvSpPr>
            <p:cNvPr id="301" name="TextBox 300">
              <a:extLst>
                <a:ext uri="{FF2B5EF4-FFF2-40B4-BE49-F238E27FC236}">
                  <a16:creationId xmlns:a16="http://schemas.microsoft.com/office/drawing/2014/main" id="{5B85EF1A-3972-487A-AA62-02F3B4A41553}"/>
                </a:ext>
              </a:extLst>
            </p:cNvPr>
            <p:cNvSpPr txBox="1"/>
            <p:nvPr/>
          </p:nvSpPr>
          <p:spPr>
            <a:xfrm>
              <a:off x="9950499" y="3865131"/>
              <a:ext cx="130219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Patients with RA-ILD</a:t>
              </a:r>
            </a:p>
          </p:txBody>
        </p:sp>
        <p:sp>
          <p:nvSpPr>
            <p:cNvPr id="302" name="TextBox 301">
              <a:extLst>
                <a:ext uri="{FF2B5EF4-FFF2-40B4-BE49-F238E27FC236}">
                  <a16:creationId xmlns:a16="http://schemas.microsoft.com/office/drawing/2014/main" id="{3D64F678-8416-4FA7-AC13-41F5BF37D28B}"/>
                </a:ext>
              </a:extLst>
            </p:cNvPr>
            <p:cNvSpPr txBox="1"/>
            <p:nvPr/>
          </p:nvSpPr>
          <p:spPr>
            <a:xfrm>
              <a:off x="9551356" y="2286518"/>
              <a:ext cx="170133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Patients with RA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(overall)</a:t>
              </a:r>
            </a:p>
          </p:txBody>
        </p:sp>
        <p:sp>
          <p:nvSpPr>
            <p:cNvPr id="303" name="TextBox 302">
              <a:extLst>
                <a:ext uri="{FF2B5EF4-FFF2-40B4-BE49-F238E27FC236}">
                  <a16:creationId xmlns:a16="http://schemas.microsoft.com/office/drawing/2014/main" id="{31873937-34B7-4552-A462-5F01E347AF70}"/>
                </a:ext>
              </a:extLst>
            </p:cNvPr>
            <p:cNvSpPr txBox="1"/>
            <p:nvPr/>
          </p:nvSpPr>
          <p:spPr>
            <a:xfrm>
              <a:off x="6666614" y="4091232"/>
              <a:ext cx="25250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HR 2.86 (95% CI 1.98–4.12)</a:t>
              </a:r>
            </a:p>
          </p:txBody>
        </p:sp>
        <p:sp>
          <p:nvSpPr>
            <p:cNvPr id="304" name="Rectangle: Rounded Corners 303">
              <a:extLst>
                <a:ext uri="{FF2B5EF4-FFF2-40B4-BE49-F238E27FC236}">
                  <a16:creationId xmlns:a16="http://schemas.microsoft.com/office/drawing/2014/main" id="{99CF4A98-DE78-4072-BDD1-51BEC64CFEC8}"/>
                </a:ext>
              </a:extLst>
            </p:cNvPr>
            <p:cNvSpPr/>
            <p:nvPr/>
          </p:nvSpPr>
          <p:spPr>
            <a:xfrm>
              <a:off x="6629114" y="4788288"/>
              <a:ext cx="4465813" cy="326400"/>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tIns="48000" rIns="4800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Years from ILD diagnosis</a:t>
              </a:r>
            </a:p>
          </p:txBody>
        </p:sp>
        <p:sp>
          <p:nvSpPr>
            <p:cNvPr id="306" name="Rectangle: Rounded Corners 305">
              <a:extLst>
                <a:ext uri="{FF2B5EF4-FFF2-40B4-BE49-F238E27FC236}">
                  <a16:creationId xmlns:a16="http://schemas.microsoft.com/office/drawing/2014/main" id="{439858FD-0DA1-483C-96C1-CD59508A3AD4}"/>
                </a:ext>
              </a:extLst>
            </p:cNvPr>
            <p:cNvSpPr/>
            <p:nvPr/>
          </p:nvSpPr>
          <p:spPr>
            <a:xfrm>
              <a:off x="6529750" y="4471704"/>
              <a:ext cx="254457"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07" name="Rectangle: Rounded Corners 306">
              <a:extLst>
                <a:ext uri="{FF2B5EF4-FFF2-40B4-BE49-F238E27FC236}">
                  <a16:creationId xmlns:a16="http://schemas.microsoft.com/office/drawing/2014/main" id="{E95640F6-1287-4C9A-BAD8-D023751B5FF3}"/>
                </a:ext>
              </a:extLst>
            </p:cNvPr>
            <p:cNvSpPr/>
            <p:nvPr/>
          </p:nvSpPr>
          <p:spPr>
            <a:xfrm>
              <a:off x="7411146" y="4471704"/>
              <a:ext cx="254457"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2</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08" name="Rectangle: Rounded Corners 307">
              <a:extLst>
                <a:ext uri="{FF2B5EF4-FFF2-40B4-BE49-F238E27FC236}">
                  <a16:creationId xmlns:a16="http://schemas.microsoft.com/office/drawing/2014/main" id="{BDD61D68-49D2-49B3-8456-2BD02B8BBD49}"/>
                </a:ext>
              </a:extLst>
            </p:cNvPr>
            <p:cNvSpPr/>
            <p:nvPr/>
          </p:nvSpPr>
          <p:spPr>
            <a:xfrm>
              <a:off x="8300217" y="4471704"/>
              <a:ext cx="254457"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4</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09" name="Rectangle: Rounded Corners 308">
              <a:extLst>
                <a:ext uri="{FF2B5EF4-FFF2-40B4-BE49-F238E27FC236}">
                  <a16:creationId xmlns:a16="http://schemas.microsoft.com/office/drawing/2014/main" id="{850D2E67-625E-4136-9D44-F94EE5B90FFB}"/>
                </a:ext>
              </a:extLst>
            </p:cNvPr>
            <p:cNvSpPr/>
            <p:nvPr/>
          </p:nvSpPr>
          <p:spPr>
            <a:xfrm>
              <a:off x="9191644" y="4471704"/>
              <a:ext cx="254457"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6</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10" name="Rectangle: Rounded Corners 309">
              <a:extLst>
                <a:ext uri="{FF2B5EF4-FFF2-40B4-BE49-F238E27FC236}">
                  <a16:creationId xmlns:a16="http://schemas.microsoft.com/office/drawing/2014/main" id="{B617E634-2C6C-479E-93CA-CD6C039E917A}"/>
                </a:ext>
              </a:extLst>
            </p:cNvPr>
            <p:cNvSpPr/>
            <p:nvPr/>
          </p:nvSpPr>
          <p:spPr>
            <a:xfrm>
              <a:off x="10964244" y="4471704"/>
              <a:ext cx="254457"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10</a:t>
              </a:r>
              <a:endParaRPr kumimoji="0" lang="en-US" sz="1200" b="0" i="0" u="none" strike="noStrike" kern="1200" cap="none" spc="0" normalizeH="0" baseline="30000" noProof="0">
                <a:ln>
                  <a:noFill/>
                </a:ln>
                <a:solidFill>
                  <a:srgbClr val="001E55"/>
                </a:solidFill>
                <a:effectLst/>
                <a:uLnTx/>
                <a:uFillTx/>
                <a:latin typeface="BI Sans" pitchFamily="2" charset="0"/>
                <a:ea typeface="+mn-ea"/>
                <a:cs typeface="Arial" panose="020B0604020202020204" pitchFamily="34" charset="0"/>
              </a:endParaRPr>
            </a:p>
          </p:txBody>
        </p:sp>
        <p:sp>
          <p:nvSpPr>
            <p:cNvPr id="315" name="Rectangle: Rounded Corners 314">
              <a:extLst>
                <a:ext uri="{FF2B5EF4-FFF2-40B4-BE49-F238E27FC236}">
                  <a16:creationId xmlns:a16="http://schemas.microsoft.com/office/drawing/2014/main" id="{C7840624-58EA-4932-9E03-8F0140B72C2D}"/>
                </a:ext>
              </a:extLst>
            </p:cNvPr>
            <p:cNvSpPr/>
            <p:nvPr/>
          </p:nvSpPr>
          <p:spPr>
            <a:xfrm>
              <a:off x="10079640" y="4471704"/>
              <a:ext cx="254457" cy="366476"/>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lIns="0" tIns="48000" rIns="0" b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8</a:t>
              </a:r>
            </a:p>
          </p:txBody>
        </p:sp>
        <p:sp>
          <p:nvSpPr>
            <p:cNvPr id="383" name="TextBox 382">
              <a:extLst>
                <a:ext uri="{FF2B5EF4-FFF2-40B4-BE49-F238E27FC236}">
                  <a16:creationId xmlns:a16="http://schemas.microsoft.com/office/drawing/2014/main" id="{35FADACF-73B1-45E6-B0A4-856C59CF4BB0}"/>
                </a:ext>
              </a:extLst>
            </p:cNvPr>
            <p:cNvSpPr txBox="1"/>
            <p:nvPr/>
          </p:nvSpPr>
          <p:spPr>
            <a:xfrm>
              <a:off x="6479111" y="1184270"/>
              <a:ext cx="47831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Percent survival rate from diagnosis in patients with RA-ILD and RA overall</a:t>
              </a:r>
              <a:r>
                <a:rPr kumimoji="0" lang="en-US" sz="1200" b="0" i="0" u="none" strike="noStrike" kern="1200" cap="none" spc="0" normalizeH="0" baseline="30000" noProof="0" dirty="0">
                  <a:ln>
                    <a:noFill/>
                  </a:ln>
                  <a:solidFill>
                    <a:srgbClr val="001E55"/>
                  </a:solidFill>
                  <a:effectLst/>
                  <a:uLnTx/>
                  <a:uFillTx/>
                  <a:latin typeface="BI Sans" pitchFamily="2" charset="0"/>
                  <a:ea typeface="+mn-ea"/>
                  <a:cs typeface="Arial" panose="020B0604020202020204" pitchFamily="34" charset="0"/>
                </a:rPr>
                <a:t>2</a:t>
              </a:r>
              <a:endParaRPr kumimoji="0" lang="en-US" sz="1200" b="0" i="0" u="none" strike="noStrike" kern="1200" cap="none" spc="0" normalizeH="0" baseline="0" noProof="0" dirty="0">
                <a:ln>
                  <a:noFill/>
                </a:ln>
                <a:solidFill>
                  <a:srgbClr val="001E55"/>
                </a:solidFill>
                <a:effectLst/>
                <a:uLnTx/>
                <a:uFillTx/>
                <a:latin typeface="BI Sans" pitchFamily="2" charset="0"/>
                <a:ea typeface="+mn-ea"/>
                <a:cs typeface="+mn-cs"/>
              </a:endParaRPr>
            </a:p>
          </p:txBody>
        </p:sp>
      </p:grpSp>
      <p:sp>
        <p:nvSpPr>
          <p:cNvPr id="149" name="Rectangle 2">
            <a:extLst>
              <a:ext uri="{FF2B5EF4-FFF2-40B4-BE49-F238E27FC236}">
                <a16:creationId xmlns:a16="http://schemas.microsoft.com/office/drawing/2014/main" id="{465434B7-7B42-4BA7-9999-37B1CDFA8DF2}"/>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 Sans" pitchFamily="2" charset="0"/>
                <a:ea typeface="+mn-ea"/>
                <a:cs typeface="+mn-cs"/>
              </a:rPr>
              <a:t>CTD-ILD</a:t>
            </a:r>
            <a:endParaRPr kumimoji="0" lang="en-NL" sz="1400" b="0" i="0" u="none" strike="noStrike" kern="1200" cap="none" spc="0" normalizeH="0" baseline="0" noProof="0">
              <a:ln>
                <a:noFill/>
              </a:ln>
              <a:solidFill>
                <a:srgbClr val="2B333A"/>
              </a:solidFill>
              <a:effectLst/>
              <a:uLnTx/>
              <a:uFillTx/>
              <a:latin typeface="BI Sans" pitchFamily="2" charset="0"/>
              <a:ea typeface="+mn-ea"/>
              <a:cs typeface="+mn-cs"/>
            </a:endParaRPr>
          </a:p>
        </p:txBody>
      </p:sp>
      <p:sp>
        <p:nvSpPr>
          <p:cNvPr id="9" name="Rechthoek 8">
            <a:extLst>
              <a:ext uri="{FF2B5EF4-FFF2-40B4-BE49-F238E27FC236}">
                <a16:creationId xmlns:a16="http://schemas.microsoft.com/office/drawing/2014/main" id="{F4A9A094-008F-420A-98A8-D0CB0DB714FF}"/>
              </a:ext>
            </a:extLst>
          </p:cNvPr>
          <p:cNvSpPr/>
          <p:nvPr/>
        </p:nvSpPr>
        <p:spPr>
          <a:xfrm>
            <a:off x="452505" y="955787"/>
            <a:ext cx="5667745" cy="413612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2" name="Rectangle 7">
            <a:extLst>
              <a:ext uri="{FF2B5EF4-FFF2-40B4-BE49-F238E27FC236}">
                <a16:creationId xmlns:a16="http://schemas.microsoft.com/office/drawing/2014/main" id="{0AF46C68-713C-4518-AA5A-F8C35D0AF0C6}"/>
              </a:ext>
            </a:extLst>
          </p:cNvPr>
          <p:cNvSpPr>
            <a:spLocks noChangeAspect="1"/>
          </p:cNvSpPr>
          <p:nvPr/>
        </p:nvSpPr>
        <p:spPr>
          <a:xfrm>
            <a:off x="2709882" y="2155913"/>
            <a:ext cx="1800000" cy="1800000"/>
          </a:xfrm>
          <a:prstGeom prst="ellipse">
            <a:avLst/>
          </a:prstGeom>
          <a:solidFill>
            <a:schemeClr val="accent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ILD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and</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a:t>
            </a:r>
            <a:r>
              <a:rPr kumimoji="0" lang="nl-NL" sz="12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PAH</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are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the</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leading</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causes</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of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death</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in SSc</a:t>
            </a:r>
            <a:r>
              <a:rPr kumimoji="0" lang="nl-NL" sz="1200" b="0" i="0" u="none" strike="noStrike" kern="1200" cap="none" spc="0" normalizeH="0" baseline="30000" noProof="0" dirty="0">
                <a:ln>
                  <a:noFill/>
                </a:ln>
                <a:solidFill>
                  <a:srgbClr val="FFFFFF"/>
                </a:solidFill>
                <a:effectLst/>
                <a:uLnTx/>
                <a:uFillTx/>
                <a:latin typeface="BISansNEXT" panose="02000503040000020004" pitchFamily="50" charset="0"/>
                <a:ea typeface="+mn-ea"/>
                <a:cs typeface="+mn-cs"/>
              </a:rPr>
              <a:t>4</a:t>
            </a:r>
            <a:endPar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endParaRPr>
          </a:p>
        </p:txBody>
      </p:sp>
      <p:sp>
        <p:nvSpPr>
          <p:cNvPr id="101" name="Rechthoek 8">
            <a:extLst>
              <a:ext uri="{FF2B5EF4-FFF2-40B4-BE49-F238E27FC236}">
                <a16:creationId xmlns:a16="http://schemas.microsoft.com/office/drawing/2014/main" id="{D82AA1B9-22D5-4621-BD36-D1C22F2EEEFE}"/>
              </a:ext>
            </a:extLst>
          </p:cNvPr>
          <p:cNvSpPr/>
          <p:nvPr/>
        </p:nvSpPr>
        <p:spPr>
          <a:xfrm>
            <a:off x="6099240" y="1082527"/>
            <a:ext cx="5667745" cy="400938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 name="Groep 5">
            <a:extLst>
              <a:ext uri="{FF2B5EF4-FFF2-40B4-BE49-F238E27FC236}">
                <a16:creationId xmlns:a16="http://schemas.microsoft.com/office/drawing/2014/main" id="{CF83A736-0572-42B1-B969-4693E0E95140}"/>
              </a:ext>
            </a:extLst>
          </p:cNvPr>
          <p:cNvGrpSpPr/>
          <p:nvPr/>
        </p:nvGrpSpPr>
        <p:grpSpPr>
          <a:xfrm>
            <a:off x="6840316" y="1773418"/>
            <a:ext cx="3854858" cy="2534624"/>
            <a:chOff x="7015224" y="1820920"/>
            <a:chExt cx="3854858" cy="2534624"/>
          </a:xfrm>
        </p:grpSpPr>
        <p:sp>
          <p:nvSpPr>
            <p:cNvPr id="96" name="Rectangle 7">
              <a:extLst>
                <a:ext uri="{FF2B5EF4-FFF2-40B4-BE49-F238E27FC236}">
                  <a16:creationId xmlns:a16="http://schemas.microsoft.com/office/drawing/2014/main" id="{6FB0EF23-FBF6-4830-9A36-2B0E199E2EDD}"/>
                </a:ext>
              </a:extLst>
            </p:cNvPr>
            <p:cNvSpPr/>
            <p:nvPr/>
          </p:nvSpPr>
          <p:spPr>
            <a:xfrm>
              <a:off x="8350082" y="1835544"/>
              <a:ext cx="2520000" cy="2520000"/>
            </a:xfrm>
            <a:prstGeom prst="ellipse">
              <a:avLst/>
            </a:prstGeom>
            <a:solidFill>
              <a:srgbClr val="7293A0"/>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Median</a:t>
              </a:r>
              <a:r>
                <a:rPr kumimoji="0" lang="nl-NL" sz="12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survival</a:t>
              </a:r>
              <a:b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b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RA-ILD: </a:t>
              </a:r>
              <a:b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br>
              <a:r>
                <a:rPr kumimoji="0" lang="nl-NL" sz="12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3 years</a:t>
              </a:r>
              <a:r>
                <a:rPr kumimoji="0" lang="nl-NL" sz="1200" b="0" i="0" u="none" strike="noStrike" kern="1200" cap="none" spc="0" normalizeH="0" baseline="30000" noProof="0" dirty="0">
                  <a:ln>
                    <a:noFill/>
                  </a:ln>
                  <a:solidFill>
                    <a:srgbClr val="FFFFFF"/>
                  </a:solidFill>
                  <a:effectLst/>
                  <a:uLnTx/>
                  <a:uFillTx/>
                  <a:latin typeface="BISansNEXT" panose="02000503040000020004" pitchFamily="50" charset="0"/>
                  <a:ea typeface="+mn-ea"/>
                  <a:cs typeface="+mn-cs"/>
                </a:rPr>
                <a:t>6</a:t>
              </a:r>
              <a:b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b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RA without ILD:</a:t>
              </a:r>
              <a:b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br>
              <a:r>
                <a:rPr kumimoji="0" lang="nl-NL" sz="12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10 years</a:t>
              </a:r>
              <a:r>
                <a:rPr kumimoji="0" lang="nl-NL" sz="1200" b="0" i="0" u="none" strike="noStrike" kern="1200" cap="none" spc="0" normalizeH="0" baseline="30000" noProof="0" dirty="0">
                  <a:ln>
                    <a:noFill/>
                  </a:ln>
                  <a:solidFill>
                    <a:srgbClr val="FFFFFF"/>
                  </a:solidFill>
                  <a:effectLst/>
                  <a:uLnTx/>
                  <a:uFillTx/>
                  <a:latin typeface="BISansNEXT" panose="02000503040000020004" pitchFamily="50" charset="0"/>
                  <a:ea typeface="+mn-ea"/>
                  <a:cs typeface="+mn-cs"/>
                </a:rPr>
                <a:t>5</a:t>
              </a:r>
              <a:endPar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endParaRPr>
            </a:p>
          </p:txBody>
        </p:sp>
        <p:sp>
          <p:nvSpPr>
            <p:cNvPr id="95" name="Rectangle 7">
              <a:extLst>
                <a:ext uri="{FF2B5EF4-FFF2-40B4-BE49-F238E27FC236}">
                  <a16:creationId xmlns:a16="http://schemas.microsoft.com/office/drawing/2014/main" id="{00FE6BD6-6DA5-42A8-9EB2-6322BD47246E}"/>
                </a:ext>
              </a:extLst>
            </p:cNvPr>
            <p:cNvSpPr/>
            <p:nvPr/>
          </p:nvSpPr>
          <p:spPr>
            <a:xfrm>
              <a:off x="7015224" y="1820920"/>
              <a:ext cx="1800000" cy="1800000"/>
            </a:xfrm>
            <a:prstGeom prst="ellipse">
              <a:avLst/>
            </a:prstGeom>
            <a:solidFill>
              <a:schemeClr val="accent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The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presence</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of ILD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increases</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death</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a:t>
              </a:r>
              <a:r>
                <a:rPr kumimoji="0" lang="nl-NL" sz="1200" b="0" i="0" u="none" strike="noStrike" kern="1200" cap="none" spc="0" normalizeH="0" baseline="0" noProof="0" dirty="0" err="1">
                  <a:ln>
                    <a:noFill/>
                  </a:ln>
                  <a:solidFill>
                    <a:srgbClr val="FFFFFF"/>
                  </a:solidFill>
                  <a:effectLst/>
                  <a:uLnTx/>
                  <a:uFillTx/>
                  <a:latin typeface="BISansNEXT" panose="02000503040000020004" pitchFamily="50" charset="0"/>
                  <a:ea typeface="+mn-ea"/>
                  <a:cs typeface="+mn-cs"/>
                </a:rPr>
                <a:t>by</a:t>
              </a:r>
              <a:r>
                <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 3-fold</a:t>
              </a:r>
              <a:r>
                <a:rPr kumimoji="0" lang="nl-NL" sz="1200" b="0" i="0" u="none" strike="noStrike" kern="1200" cap="none" spc="0" normalizeH="0" baseline="30000" noProof="0" dirty="0">
                  <a:ln>
                    <a:noFill/>
                  </a:ln>
                  <a:solidFill>
                    <a:srgbClr val="FFFFFF"/>
                  </a:solidFill>
                  <a:effectLst/>
                  <a:uLnTx/>
                  <a:uFillTx/>
                  <a:latin typeface="BISansNEXT" panose="02000503040000020004" pitchFamily="50" charset="0"/>
                  <a:ea typeface="+mn-ea"/>
                  <a:cs typeface="+mn-cs"/>
                </a:rPr>
                <a:t>5</a:t>
              </a:r>
              <a:endParaRPr kumimoji="0" lang="nl-NL" sz="12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endParaRPr>
            </a:p>
          </p:txBody>
        </p:sp>
      </p:grpSp>
      <p:pic>
        <p:nvPicPr>
          <p:cNvPr id="4" name="Picture 3">
            <a:extLst>
              <a:ext uri="{FF2B5EF4-FFF2-40B4-BE49-F238E27FC236}">
                <a16:creationId xmlns:a16="http://schemas.microsoft.com/office/drawing/2014/main" id="{E930C8A9-4403-53F9-FB5A-68122FC14D73}"/>
              </a:ext>
            </a:extLst>
          </p:cNvPr>
          <p:cNvPicPr>
            <a:picLocks noChangeAspect="1"/>
          </p:cNvPicPr>
          <p:nvPr/>
        </p:nvPicPr>
        <p:blipFill>
          <a:blip r:embed="rId3"/>
          <a:stretch>
            <a:fillRect/>
          </a:stretch>
        </p:blipFill>
        <p:spPr>
          <a:xfrm>
            <a:off x="10854625" y="6293016"/>
            <a:ext cx="1493649" cy="231668"/>
          </a:xfrm>
          <a:prstGeom prst="rect">
            <a:avLst/>
          </a:prstGeom>
        </p:spPr>
      </p:pic>
    </p:spTree>
    <p:extLst>
      <p:ext uri="{BB962C8B-B14F-4D97-AF65-F5344CB8AC3E}">
        <p14:creationId xmlns:p14="http://schemas.microsoft.com/office/powerpoint/2010/main" val="95730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92" grpId="0" animBg="1"/>
      <p:bldP spid="10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00B1E6DF-AA0F-4B6C-800B-8D28C85BF6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0780" y="1708964"/>
            <a:ext cx="8312591" cy="3938400"/>
          </a:xfrm>
          <a:prstGeom prst="rect">
            <a:avLst/>
          </a:prstGeom>
        </p:spPr>
      </p:pic>
      <p:pic>
        <p:nvPicPr>
          <p:cNvPr id="27" name="Picture 26" descr="Chart, line chart&#10;&#10;Description automatically generated">
            <a:extLst>
              <a:ext uri="{FF2B5EF4-FFF2-40B4-BE49-F238E27FC236}">
                <a16:creationId xmlns:a16="http://schemas.microsoft.com/office/drawing/2014/main" id="{B979502A-D8DD-4970-B73C-9A24AA287248}"/>
              </a:ext>
            </a:extLst>
          </p:cNvPr>
          <p:cNvPicPr>
            <a:picLocks noChangeAspect="1"/>
          </p:cNvPicPr>
          <p:nvPr/>
        </p:nvPicPr>
        <p:blipFill>
          <a:blip r:embed="rId5">
            <a:alphaModFix/>
          </a:blip>
          <a:stretch>
            <a:fillRect/>
          </a:stretch>
        </p:blipFill>
        <p:spPr>
          <a:xfrm>
            <a:off x="2447729" y="1783905"/>
            <a:ext cx="7092000" cy="3027817"/>
          </a:xfrm>
          <a:prstGeom prst="rect">
            <a:avLst/>
          </a:prstGeom>
        </p:spPr>
      </p:pic>
      <p:sp>
        <p:nvSpPr>
          <p:cNvPr id="5" name="Titel 4">
            <a:extLst>
              <a:ext uri="{FF2B5EF4-FFF2-40B4-BE49-F238E27FC236}">
                <a16:creationId xmlns:a16="http://schemas.microsoft.com/office/drawing/2014/main" id="{FC9FBE6C-BCE2-4F86-9499-B63A76238629}"/>
              </a:ext>
            </a:extLst>
          </p:cNvPr>
          <p:cNvSpPr txBox="1">
            <a:spLocks noGrp="1"/>
          </p:cNvSpPr>
          <p:nvPr>
            <p:ph type="title"/>
          </p:nvPr>
        </p:nvSpPr>
        <p:spPr>
          <a:xfrm>
            <a:off x="838200" y="407471"/>
            <a:ext cx="10515600" cy="369332"/>
          </a:xfrm>
          <a:noFill/>
        </p:spPr>
        <p:txBody>
          <a:bodyPr wrap="square">
            <a:spAutoFit/>
          </a:bodyPr>
          <a:lstStyle/>
          <a:p>
            <a:r>
              <a:rPr lang="nl-NL" dirty="0" err="1"/>
              <a:t>Progressive</a:t>
            </a:r>
            <a:r>
              <a:rPr lang="nl-NL" dirty="0"/>
              <a:t> </a:t>
            </a:r>
            <a:r>
              <a:rPr lang="nl-NL" dirty="0" err="1"/>
              <a:t>fibrosing</a:t>
            </a:r>
            <a:r>
              <a:rPr lang="nl-NL" dirty="0"/>
              <a:t> </a:t>
            </a:r>
            <a:r>
              <a:rPr lang="nl-NL" dirty="0" err="1"/>
              <a:t>ILDs</a:t>
            </a:r>
            <a:r>
              <a:rPr lang="nl-NL" dirty="0"/>
              <a:t> have </a:t>
            </a:r>
            <a:r>
              <a:rPr lang="nl-NL" dirty="0" err="1"/>
              <a:t>poor</a:t>
            </a:r>
            <a:r>
              <a:rPr lang="nl-NL" dirty="0"/>
              <a:t> </a:t>
            </a:r>
            <a:r>
              <a:rPr lang="nl-NL" dirty="0" err="1"/>
              <a:t>prognosis</a:t>
            </a:r>
            <a:r>
              <a:rPr lang="nl-NL" dirty="0"/>
              <a:t> </a:t>
            </a:r>
            <a:r>
              <a:rPr lang="nl-NL" dirty="0" err="1"/>
              <a:t>and</a:t>
            </a:r>
            <a:r>
              <a:rPr lang="nl-NL" dirty="0"/>
              <a:t> high mortality</a:t>
            </a:r>
            <a:r>
              <a:rPr lang="nl-NL" baseline="30000" dirty="0"/>
              <a:t>1</a:t>
            </a:r>
          </a:p>
        </p:txBody>
      </p:sp>
      <p:sp>
        <p:nvSpPr>
          <p:cNvPr id="13" name="Text Placeholder 12">
            <a:extLst>
              <a:ext uri="{FF2B5EF4-FFF2-40B4-BE49-F238E27FC236}">
                <a16:creationId xmlns:a16="http://schemas.microsoft.com/office/drawing/2014/main" id="{2AA06092-C87D-45A0-84AA-FB304ED5EE51}"/>
              </a:ext>
            </a:extLst>
          </p:cNvPr>
          <p:cNvSpPr>
            <a:spLocks noGrp="1"/>
          </p:cNvSpPr>
          <p:nvPr>
            <p:ph type="body" sz="quarter" idx="13"/>
          </p:nvPr>
        </p:nvSpPr>
        <p:spPr/>
        <p:txBody>
          <a:bodyPr/>
          <a:lstStyle/>
          <a:p>
            <a:r>
              <a:rPr lang="en-GB" dirty="0"/>
              <a:t>MCTD-ILD=Mixed Connective Tissue Disease-associated ILD; </a:t>
            </a:r>
            <a:r>
              <a:rPr kumimoji="0" lang="en-US" sz="900" b="0" i="0" u="none" strike="noStrike" kern="1200" cap="none" spc="0" normalizeH="0" baseline="0" noProof="0" dirty="0">
                <a:ln>
                  <a:noFill/>
                </a:ln>
                <a:solidFill>
                  <a:schemeClr val="tx1"/>
                </a:solidFill>
                <a:effectLst/>
                <a:uLnTx/>
                <a:uFillTx/>
                <a:latin typeface="BISansNEXT" panose="02000503040000020004"/>
                <a:cs typeface="Arial" panose="020B0604020202020204" pitchFamily="34" charset="0"/>
              </a:rPr>
              <a:t>1. Nasser M, </a:t>
            </a:r>
            <a:r>
              <a:rPr kumimoji="0" lang="en-US" sz="900" b="0" i="0" u="none" strike="noStrike" kern="1200" cap="none" spc="0" normalizeH="0" baseline="0" noProof="0" dirty="0" err="1">
                <a:ln>
                  <a:noFill/>
                </a:ln>
                <a:solidFill>
                  <a:schemeClr val="tx1"/>
                </a:solidFill>
                <a:effectLst/>
                <a:uLnTx/>
                <a:uFillTx/>
                <a:latin typeface="BISansNEXT" panose="02000503040000020004"/>
                <a:cs typeface="Arial" panose="020B0604020202020204" pitchFamily="34" charset="0"/>
              </a:rPr>
              <a:t>Larrieu</a:t>
            </a:r>
            <a:r>
              <a:rPr kumimoji="0" lang="en-US" sz="900" b="0" i="0" u="none" strike="noStrike" kern="1200" cap="none" spc="0" normalizeH="0" baseline="0" noProof="0" dirty="0">
                <a:ln>
                  <a:noFill/>
                </a:ln>
                <a:solidFill>
                  <a:schemeClr val="tx1"/>
                </a:solidFill>
                <a:effectLst/>
                <a:uLnTx/>
                <a:uFillTx/>
                <a:latin typeface="BISansNEXT" panose="02000503040000020004"/>
                <a:cs typeface="Arial" panose="020B0604020202020204" pitchFamily="34" charset="0"/>
              </a:rPr>
              <a:t> S, </a:t>
            </a:r>
            <a:r>
              <a:rPr kumimoji="0" lang="en-US" sz="900" b="0" i="0" u="none" strike="noStrike" kern="1200" cap="none" spc="0" normalizeH="0" baseline="0" noProof="0" dirty="0" err="1">
                <a:ln>
                  <a:noFill/>
                </a:ln>
                <a:solidFill>
                  <a:schemeClr val="tx1"/>
                </a:solidFill>
                <a:effectLst/>
                <a:uLnTx/>
                <a:uFillTx/>
                <a:latin typeface="BISansNEXT" panose="02000503040000020004"/>
                <a:cs typeface="Arial" panose="020B0604020202020204" pitchFamily="34" charset="0"/>
              </a:rPr>
              <a:t>Boussel</a:t>
            </a:r>
            <a:r>
              <a:rPr kumimoji="0" lang="en-US" sz="900" b="0" i="0" u="none" strike="noStrike" kern="1200" cap="none" spc="0" normalizeH="0" baseline="0" noProof="0" dirty="0">
                <a:ln>
                  <a:noFill/>
                </a:ln>
                <a:solidFill>
                  <a:schemeClr val="tx1"/>
                </a:solidFill>
                <a:effectLst/>
                <a:uLnTx/>
                <a:uFillTx/>
                <a:latin typeface="BISansNEXT" panose="02000503040000020004"/>
                <a:cs typeface="Arial" panose="020B0604020202020204" pitchFamily="34" charset="0"/>
              </a:rPr>
              <a:t> L, et al. Estimates of epidemiology, mortality and disease burden associated with progressive fibrosing interstitial lung disease in France (the PROGRESS study). Respir Res. 2021;22(1):162; 2. </a:t>
            </a:r>
            <a:r>
              <a:rPr lang="en-GB" dirty="0" err="1"/>
              <a:t>Wijsenbeek</a:t>
            </a:r>
            <a:r>
              <a:rPr lang="en-GB" dirty="0"/>
              <a:t> M, </a:t>
            </a:r>
            <a:r>
              <a:rPr lang="en-GB" dirty="0" err="1"/>
              <a:t>Cottin</a:t>
            </a:r>
            <a:r>
              <a:rPr lang="en-GB" dirty="0"/>
              <a:t> V. Spectrum of fibrotic lung diseases. N </a:t>
            </a:r>
            <a:r>
              <a:rPr lang="en-GB" dirty="0" err="1"/>
              <a:t>Engl</a:t>
            </a:r>
            <a:r>
              <a:rPr lang="en-GB" dirty="0"/>
              <a:t> J Med. 2020;383(10):958-68; 3. </a:t>
            </a:r>
            <a:r>
              <a:rPr lang="en-US" dirty="0" err="1"/>
              <a:t>Wuyts</a:t>
            </a:r>
            <a:r>
              <a:rPr lang="en-US" dirty="0"/>
              <a:t> WA, </a:t>
            </a:r>
            <a:r>
              <a:rPr lang="en-US" dirty="0" err="1"/>
              <a:t>Papiris</a:t>
            </a:r>
            <a:r>
              <a:rPr lang="en-US" dirty="0"/>
              <a:t> S, Manali E, et al. The Burden of Progressive Fibrosing Interstitial Lung Disease: A DELPHI Approach. Adv </a:t>
            </a:r>
            <a:r>
              <a:rPr lang="en-US" dirty="0" err="1"/>
              <a:t>Ther</a:t>
            </a:r>
            <a:r>
              <a:rPr lang="en-US" dirty="0"/>
              <a:t>. 2020;37(7):3246-64.</a:t>
            </a:r>
            <a:endParaRPr lang="nl-NL" dirty="0"/>
          </a:p>
        </p:txBody>
      </p:sp>
      <p:sp>
        <p:nvSpPr>
          <p:cNvPr id="14" name="Text Placeholder 13">
            <a:extLst>
              <a:ext uri="{FF2B5EF4-FFF2-40B4-BE49-F238E27FC236}">
                <a16:creationId xmlns:a16="http://schemas.microsoft.com/office/drawing/2014/main" id="{D179ADD6-EF90-425D-A1D2-166892230685}"/>
              </a:ext>
            </a:extLst>
          </p:cNvPr>
          <p:cNvSpPr>
            <a:spLocks noGrp="1"/>
          </p:cNvSpPr>
          <p:nvPr>
            <p:ph type="body" sz="quarter" idx="17"/>
          </p:nvPr>
        </p:nvSpPr>
        <p:spPr/>
        <p:txBody>
          <a:bodyPr/>
          <a:lstStyle/>
          <a:p>
            <a:r>
              <a:rPr lang="nl-NL" dirty="0"/>
              <a:t>I5</a:t>
            </a:r>
          </a:p>
        </p:txBody>
      </p:sp>
      <p:sp>
        <p:nvSpPr>
          <p:cNvPr id="9" name="Rectangle 2">
            <a:extLst>
              <a:ext uri="{FF2B5EF4-FFF2-40B4-BE49-F238E27FC236}">
                <a16:creationId xmlns:a16="http://schemas.microsoft.com/office/drawing/2014/main" id="{02EA6A7B-2424-4DD6-B53F-C172697460AD}"/>
              </a:ext>
            </a:extLst>
          </p:cNvPr>
          <p:cNvSpPr/>
          <p:nvPr/>
        </p:nvSpPr>
        <p:spPr>
          <a:xfrm>
            <a:off x="10986603" y="-169662"/>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PF-ILD</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sp>
        <p:nvSpPr>
          <p:cNvPr id="2" name="Tekstvak 1">
            <a:extLst>
              <a:ext uri="{FF2B5EF4-FFF2-40B4-BE49-F238E27FC236}">
                <a16:creationId xmlns:a16="http://schemas.microsoft.com/office/drawing/2014/main" id="{286B169C-DCA7-4FE3-A056-B4146C4B4C3D}"/>
              </a:ext>
            </a:extLst>
          </p:cNvPr>
          <p:cNvSpPr txBox="1"/>
          <p:nvPr/>
        </p:nvSpPr>
        <p:spPr>
          <a:xfrm>
            <a:off x="838200" y="878664"/>
            <a:ext cx="9712607" cy="5355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Survival of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progressive</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fibrosing</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ILD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patients</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is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similar</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to</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that</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of IPF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patients</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with</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mean</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of 3-4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years</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from</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diagnosis.</a:t>
            </a:r>
            <a:r>
              <a:rPr kumimoji="0" lang="nl-NL" sz="1600" b="1" i="0" u="none" strike="noStrike" kern="1200" cap="none" spc="0" normalizeH="0" baseline="30000" noProof="0" dirty="0">
                <a:ln>
                  <a:noFill/>
                </a:ln>
                <a:solidFill>
                  <a:srgbClr val="F2650F"/>
                </a:solidFill>
                <a:effectLst/>
                <a:uLnTx/>
                <a:uFillTx/>
                <a:latin typeface="BISansNEXT" panose="02000503040000020004" pitchFamily="2" charset="0"/>
                <a:ea typeface="+mn-ea"/>
                <a:cs typeface="+mn-cs"/>
              </a:rPr>
              <a:t>2</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One</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of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the</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clinical</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objectives</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for</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PF-ILD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patients</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is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to</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a:t>
            </a:r>
            <a:r>
              <a:rPr kumimoji="0" lang="nl-NL" sz="1600" b="1" i="0" u="none" strike="noStrike" kern="1200" cap="none" spc="0" normalizeH="0" baseline="0" noProof="0" dirty="0" err="1">
                <a:ln>
                  <a:noFill/>
                </a:ln>
                <a:solidFill>
                  <a:srgbClr val="F2650F"/>
                </a:solidFill>
                <a:effectLst/>
                <a:uLnTx/>
                <a:uFillTx/>
                <a:latin typeface="BISansNEXT" panose="02000503040000020004" pitchFamily="2" charset="0"/>
                <a:ea typeface="+mn-ea"/>
                <a:cs typeface="+mn-cs"/>
              </a:rPr>
              <a:t>increase</a:t>
            </a:r>
            <a:r>
              <a:rPr kumimoji="0" lang="nl-NL" sz="1600" b="1" i="0" u="none" strike="noStrike" kern="1200" cap="none" spc="0" normalizeH="0" baseline="0" noProof="0" dirty="0">
                <a:ln>
                  <a:noFill/>
                </a:ln>
                <a:solidFill>
                  <a:srgbClr val="F2650F"/>
                </a:solidFill>
                <a:effectLst/>
                <a:uLnTx/>
                <a:uFillTx/>
                <a:latin typeface="BISansNEXT" panose="02000503040000020004" pitchFamily="2" charset="0"/>
                <a:ea typeface="+mn-ea"/>
                <a:cs typeface="+mn-cs"/>
              </a:rPr>
              <a:t> survival.</a:t>
            </a:r>
            <a:r>
              <a:rPr kumimoji="0" lang="nl-NL" sz="1600" b="1" i="0" u="none" strike="noStrike" kern="1200" cap="none" spc="0" normalizeH="0" baseline="30000" noProof="0" dirty="0">
                <a:ln>
                  <a:noFill/>
                </a:ln>
                <a:solidFill>
                  <a:srgbClr val="F2650F"/>
                </a:solidFill>
                <a:effectLst/>
                <a:uLnTx/>
                <a:uFillTx/>
                <a:latin typeface="BISansNEXT" panose="02000503040000020004" pitchFamily="2" charset="0"/>
                <a:ea typeface="+mn-ea"/>
                <a:cs typeface="+mn-cs"/>
              </a:rPr>
              <a:t>3</a:t>
            </a:r>
          </a:p>
        </p:txBody>
      </p:sp>
      <p:sp>
        <p:nvSpPr>
          <p:cNvPr id="30" name="Rectangle 29">
            <a:extLst>
              <a:ext uri="{FF2B5EF4-FFF2-40B4-BE49-F238E27FC236}">
                <a16:creationId xmlns:a16="http://schemas.microsoft.com/office/drawing/2014/main" id="{AD56463D-1DFD-4F02-BAD3-E8127D75AD9A}"/>
              </a:ext>
            </a:extLst>
          </p:cNvPr>
          <p:cNvSpPr/>
          <p:nvPr/>
        </p:nvSpPr>
        <p:spPr>
          <a:xfrm>
            <a:off x="2447729" y="1708964"/>
            <a:ext cx="7296542" cy="320008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19B97C7B-57DE-4730-B0AE-AE7F60FFDA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5260" y="1928949"/>
            <a:ext cx="6772734" cy="2286000"/>
          </a:xfrm>
          <a:prstGeom prst="rect">
            <a:avLst/>
          </a:prstGeom>
        </p:spPr>
      </p:pic>
      <p:pic>
        <p:nvPicPr>
          <p:cNvPr id="7" name="Graphic 6">
            <a:extLst>
              <a:ext uri="{FF2B5EF4-FFF2-40B4-BE49-F238E27FC236}">
                <a16:creationId xmlns:a16="http://schemas.microsoft.com/office/drawing/2014/main" id="{74984BD3-6D66-4306-8C41-9C2BE6A3E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94327" y="1915080"/>
            <a:ext cx="6796800" cy="2290243"/>
          </a:xfrm>
          <a:prstGeom prst="rect">
            <a:avLst/>
          </a:prstGeom>
        </p:spPr>
      </p:pic>
      <p:cxnSp>
        <p:nvCxnSpPr>
          <p:cNvPr id="33" name="Straight Connector 32">
            <a:extLst>
              <a:ext uri="{FF2B5EF4-FFF2-40B4-BE49-F238E27FC236}">
                <a16:creationId xmlns:a16="http://schemas.microsoft.com/office/drawing/2014/main" id="{EFAD82A3-5AB8-4B84-A8FE-F3D493A58065}"/>
              </a:ext>
            </a:extLst>
          </p:cNvPr>
          <p:cNvCxnSpPr>
            <a:cxnSpLocks/>
          </p:cNvCxnSpPr>
          <p:nvPr/>
        </p:nvCxnSpPr>
        <p:spPr>
          <a:xfrm>
            <a:off x="7428506" y="1822635"/>
            <a:ext cx="297180" cy="0"/>
          </a:xfrm>
          <a:prstGeom prst="line">
            <a:avLst/>
          </a:prstGeom>
          <a:ln w="25400">
            <a:solidFill>
              <a:srgbClr val="2F2B9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283E35-AE87-4AEA-8100-1331D6DC2285}"/>
              </a:ext>
            </a:extLst>
          </p:cNvPr>
          <p:cNvCxnSpPr>
            <a:cxnSpLocks/>
          </p:cNvCxnSpPr>
          <p:nvPr/>
        </p:nvCxnSpPr>
        <p:spPr>
          <a:xfrm>
            <a:off x="7428506" y="2071555"/>
            <a:ext cx="297180" cy="0"/>
          </a:xfrm>
          <a:prstGeom prst="line">
            <a:avLst/>
          </a:prstGeom>
          <a:ln w="25400">
            <a:solidFill>
              <a:srgbClr val="DA1F0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BFF5EFF-6C55-4A92-A187-9EF2A8EB2474}"/>
              </a:ext>
            </a:extLst>
          </p:cNvPr>
          <p:cNvCxnSpPr>
            <a:cxnSpLocks/>
          </p:cNvCxnSpPr>
          <p:nvPr/>
        </p:nvCxnSpPr>
        <p:spPr>
          <a:xfrm>
            <a:off x="7428506" y="2320475"/>
            <a:ext cx="297180" cy="0"/>
          </a:xfrm>
          <a:prstGeom prst="line">
            <a:avLst/>
          </a:prstGeom>
          <a:ln w="25400">
            <a:solidFill>
              <a:srgbClr val="02673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0504D28-3F9E-4C48-88AD-F83EAD25A538}"/>
              </a:ext>
            </a:extLst>
          </p:cNvPr>
          <p:cNvCxnSpPr>
            <a:cxnSpLocks/>
          </p:cNvCxnSpPr>
          <p:nvPr/>
        </p:nvCxnSpPr>
        <p:spPr>
          <a:xfrm>
            <a:off x="7428506" y="2569395"/>
            <a:ext cx="297180" cy="0"/>
          </a:xfrm>
          <a:prstGeom prst="line">
            <a:avLst/>
          </a:prstGeom>
          <a:ln w="25400">
            <a:solidFill>
              <a:srgbClr val="5A2B04"/>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52719D2-B174-4243-AD1D-B7D402184FB0}"/>
              </a:ext>
            </a:extLst>
          </p:cNvPr>
          <p:cNvSpPr txBox="1"/>
          <p:nvPr/>
        </p:nvSpPr>
        <p:spPr>
          <a:xfrm>
            <a:off x="4654826" y="1625721"/>
            <a:ext cx="2712720" cy="1076000"/>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Hypersensitivity</a:t>
            </a: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pneumonitis</a:t>
            </a:r>
            <a:endPar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Idiopathic</a:t>
            </a: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interstitial</a:t>
            </a: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pneumonia</a:t>
            </a:r>
            <a:endPar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MCTD-ILD</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Other</a:t>
            </a: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 exposure-</a:t>
            </a: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related</a:t>
            </a: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 ILD</a:t>
            </a:r>
          </a:p>
        </p:txBody>
      </p:sp>
      <p:cxnSp>
        <p:nvCxnSpPr>
          <p:cNvPr id="43" name="Straight Connector 42">
            <a:extLst>
              <a:ext uri="{FF2B5EF4-FFF2-40B4-BE49-F238E27FC236}">
                <a16:creationId xmlns:a16="http://schemas.microsoft.com/office/drawing/2014/main" id="{404C9897-0D74-4548-A8FB-00FCBCC97431}"/>
              </a:ext>
            </a:extLst>
          </p:cNvPr>
          <p:cNvCxnSpPr>
            <a:cxnSpLocks/>
          </p:cNvCxnSpPr>
          <p:nvPr/>
        </p:nvCxnSpPr>
        <p:spPr>
          <a:xfrm>
            <a:off x="9615446" y="1822635"/>
            <a:ext cx="297180" cy="0"/>
          </a:xfrm>
          <a:prstGeom prst="line">
            <a:avLst/>
          </a:prstGeom>
          <a:ln w="25400">
            <a:solidFill>
              <a:srgbClr val="8024B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21BF226-87CE-4DF6-B7DE-C822A91B8C4B}"/>
              </a:ext>
            </a:extLst>
          </p:cNvPr>
          <p:cNvCxnSpPr>
            <a:cxnSpLocks/>
          </p:cNvCxnSpPr>
          <p:nvPr/>
        </p:nvCxnSpPr>
        <p:spPr>
          <a:xfrm>
            <a:off x="9615446" y="2071555"/>
            <a:ext cx="297180" cy="0"/>
          </a:xfrm>
          <a:prstGeom prst="line">
            <a:avLst/>
          </a:prstGeom>
          <a:ln w="25400">
            <a:solidFill>
              <a:srgbClr val="9FC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F449FA-ACD7-45F5-9661-FD67DFE2B375}"/>
              </a:ext>
            </a:extLst>
          </p:cNvPr>
          <p:cNvCxnSpPr>
            <a:cxnSpLocks/>
          </p:cNvCxnSpPr>
          <p:nvPr/>
        </p:nvCxnSpPr>
        <p:spPr>
          <a:xfrm>
            <a:off x="9615446" y="2320475"/>
            <a:ext cx="297180" cy="0"/>
          </a:xfrm>
          <a:prstGeom prst="line">
            <a:avLst/>
          </a:prstGeom>
          <a:ln w="25400">
            <a:solidFill>
              <a:srgbClr val="55ABD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E40205-CD14-41E8-94BA-058EEBB6BACB}"/>
              </a:ext>
            </a:extLst>
          </p:cNvPr>
          <p:cNvCxnSpPr>
            <a:cxnSpLocks/>
          </p:cNvCxnSpPr>
          <p:nvPr/>
        </p:nvCxnSpPr>
        <p:spPr>
          <a:xfrm>
            <a:off x="9615446" y="2569395"/>
            <a:ext cx="297180" cy="0"/>
          </a:xfrm>
          <a:prstGeom prst="line">
            <a:avLst/>
          </a:prstGeom>
          <a:ln w="25400">
            <a:solidFill>
              <a:srgbClr val="DE007F"/>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3BF88F0-B6D7-47C4-8614-AC9E2615C3BC}"/>
              </a:ext>
            </a:extLst>
          </p:cNvPr>
          <p:cNvSpPr txBox="1"/>
          <p:nvPr/>
        </p:nvSpPr>
        <p:spPr>
          <a:xfrm>
            <a:off x="8060966" y="1625721"/>
            <a:ext cx="1493520" cy="1076000"/>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Other</a:t>
            </a: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autoimmune</a:t>
            </a:r>
            <a:endPar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RA-ILD</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SSc</a:t>
            </a: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-ILD</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srgbClr val="2B333A"/>
                </a:solidFill>
                <a:effectLst/>
                <a:uLnTx/>
                <a:uFillTx/>
                <a:latin typeface="BI Sans" pitchFamily="2" charset="0"/>
                <a:ea typeface="+mn-ea"/>
                <a:cs typeface="+mn-cs"/>
              </a:rPr>
              <a:t>Sarcoidosis</a:t>
            </a:r>
            <a:r>
              <a:rPr kumimoji="0" lang="nl-NL" sz="1100" b="0" i="0" u="none" strike="noStrike" kern="1200" cap="none" spc="0" normalizeH="0" baseline="0" noProof="0" dirty="0">
                <a:ln>
                  <a:noFill/>
                </a:ln>
                <a:solidFill>
                  <a:srgbClr val="2B333A"/>
                </a:solidFill>
                <a:effectLst/>
                <a:uLnTx/>
                <a:uFillTx/>
                <a:latin typeface="BI Sans" pitchFamily="2" charset="0"/>
                <a:ea typeface="+mn-ea"/>
                <a:cs typeface="+mn-cs"/>
              </a:rPr>
              <a:t>-ILD</a:t>
            </a:r>
          </a:p>
        </p:txBody>
      </p:sp>
      <p:sp>
        <p:nvSpPr>
          <p:cNvPr id="49" name="Rectangle 48">
            <a:extLst>
              <a:ext uri="{FF2B5EF4-FFF2-40B4-BE49-F238E27FC236}">
                <a16:creationId xmlns:a16="http://schemas.microsoft.com/office/drawing/2014/main" id="{8F39D2A1-0DC7-43FD-9FCB-5B603FD84EE5}"/>
              </a:ext>
            </a:extLst>
          </p:cNvPr>
          <p:cNvSpPr/>
          <p:nvPr/>
        </p:nvSpPr>
        <p:spPr>
          <a:xfrm>
            <a:off x="5250180" y="1516056"/>
            <a:ext cx="2712720" cy="1185665"/>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815F0EB-5540-412B-BEE6-F3F0DE70DB2E}"/>
              </a:ext>
            </a:extLst>
          </p:cNvPr>
          <p:cNvSpPr/>
          <p:nvPr/>
        </p:nvSpPr>
        <p:spPr>
          <a:xfrm>
            <a:off x="7918955" y="1716082"/>
            <a:ext cx="2712720" cy="256815"/>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5811456-8D3A-4DAB-8A96-03FCD01C1409}"/>
              </a:ext>
            </a:extLst>
          </p:cNvPr>
          <p:cNvSpPr/>
          <p:nvPr/>
        </p:nvSpPr>
        <p:spPr>
          <a:xfrm>
            <a:off x="7918955" y="2485629"/>
            <a:ext cx="2712720" cy="256815"/>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0A0EA8E-E154-A4DE-D5B0-F12F4CE54189}"/>
              </a:ext>
            </a:extLst>
          </p:cNvPr>
          <p:cNvPicPr>
            <a:picLocks noChangeAspect="1"/>
          </p:cNvPicPr>
          <p:nvPr/>
        </p:nvPicPr>
        <p:blipFill>
          <a:blip r:embed="rId10"/>
          <a:stretch>
            <a:fillRect/>
          </a:stretch>
        </p:blipFill>
        <p:spPr>
          <a:xfrm>
            <a:off x="10606975" y="6301508"/>
            <a:ext cx="1493649" cy="231668"/>
          </a:xfrm>
          <a:prstGeom prst="rect">
            <a:avLst/>
          </a:prstGeom>
        </p:spPr>
      </p:pic>
    </p:spTree>
    <p:extLst>
      <p:ext uri="{BB962C8B-B14F-4D97-AF65-F5344CB8AC3E}">
        <p14:creationId xmlns:p14="http://schemas.microsoft.com/office/powerpoint/2010/main" val="14334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500"/>
                            </p:stCondLst>
                            <p:childTnLst>
                              <p:par>
                                <p:cTn id="33" presetID="26" presetClass="emph" presetSubtype="0" fill="hold" nodeType="afterEffect">
                                  <p:stCondLst>
                                    <p:cond delay="0"/>
                                  </p:stCondLst>
                                  <p:childTnLst>
                                    <p:animEffect transition="out" filter="fade">
                                      <p:cBhvr>
                                        <p:cTn id="34" dur="1000" tmFilter="0, 0; .2, .5; .8, .5; 1, 0"/>
                                        <p:tgtEl>
                                          <p:spTgt spid="7"/>
                                        </p:tgtEl>
                                      </p:cBhvr>
                                    </p:animEffect>
                                    <p:animScale>
                                      <p:cBhvr>
                                        <p:cTn id="35" dur="500" autoRev="1" fill="hold"/>
                                        <p:tgtEl>
                                          <p:spTgt spid="7"/>
                                        </p:tgtEl>
                                      </p:cBhvr>
                                      <p:by x="105000" y="105000"/>
                                    </p:animScale>
                                  </p:childTnLst>
                                </p:cTn>
                              </p:par>
                              <p:par>
                                <p:cTn id="36" presetID="26" presetClass="emph" presetSubtype="0" fill="hold" nodeType="withEffect">
                                  <p:stCondLst>
                                    <p:cond delay="0"/>
                                  </p:stCondLst>
                                  <p:childTnLst>
                                    <p:animEffect transition="out" filter="fade">
                                      <p:cBhvr>
                                        <p:cTn id="37" dur="1000" tmFilter="0, 0; .2, .5; .8, .5; 1, 0"/>
                                        <p:tgtEl>
                                          <p:spTgt spid="4"/>
                                        </p:tgtEl>
                                      </p:cBhvr>
                                    </p:animEffect>
                                    <p:animScale>
                                      <p:cBhvr>
                                        <p:cTn id="38"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9" grpId="0" animBg="1"/>
      <p:bldP spid="50" grpId="0" animBg="1"/>
      <p:bldP spid="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11A78-4408-4DA7-9F28-52F19305CC13}"/>
              </a:ext>
            </a:extLst>
          </p:cNvPr>
          <p:cNvSpPr>
            <a:spLocks noGrp="1"/>
          </p:cNvSpPr>
          <p:nvPr>
            <p:ph type="ctrTitle"/>
          </p:nvPr>
        </p:nvSpPr>
        <p:spPr>
          <a:xfrm>
            <a:off x="2768600" y="1216119"/>
            <a:ext cx="8960916" cy="2387600"/>
          </a:xfrm>
        </p:spPr>
        <p:txBody>
          <a:bodyPr>
            <a:normAutofit/>
          </a:bodyPr>
          <a:lstStyle/>
          <a:p>
            <a:pPr>
              <a:lnSpc>
                <a:spcPct val="100000"/>
              </a:lnSpc>
            </a:pPr>
            <a:r>
              <a:rPr lang="en-US" sz="1600" i="1" dirty="0">
                <a:solidFill>
                  <a:schemeClr val="bg1">
                    <a:alpha val="75000"/>
                  </a:schemeClr>
                </a:solidFill>
              </a:rPr>
              <a:t>Patients with fibrosing ILDs require close monitoring to ensure that disease progression is identified promptly</a:t>
            </a:r>
            <a:r>
              <a:rPr lang="en-US" sz="1600" i="1" baseline="30000" dirty="0">
                <a:solidFill>
                  <a:schemeClr val="bg1">
                    <a:alpha val="75000"/>
                  </a:schemeClr>
                </a:solidFill>
              </a:rPr>
              <a:t>1</a:t>
            </a:r>
            <a:br>
              <a:rPr lang="en-US" sz="1600" i="1" dirty="0">
                <a:solidFill>
                  <a:schemeClr val="bg1">
                    <a:alpha val="75000"/>
                  </a:schemeClr>
                </a:solidFill>
              </a:rPr>
            </a:br>
            <a:endParaRPr lang="nl-NL" sz="1600" i="1" dirty="0">
              <a:solidFill>
                <a:schemeClr val="bg1">
                  <a:alpha val="75000"/>
                </a:schemeClr>
              </a:solidFill>
            </a:endParaRPr>
          </a:p>
        </p:txBody>
      </p:sp>
      <p:sp>
        <p:nvSpPr>
          <p:cNvPr id="6" name="Ondertitel 5">
            <a:extLst>
              <a:ext uri="{FF2B5EF4-FFF2-40B4-BE49-F238E27FC236}">
                <a16:creationId xmlns:a16="http://schemas.microsoft.com/office/drawing/2014/main" id="{911F5888-AE80-421F-A8DE-494A4E24A76A}"/>
              </a:ext>
            </a:extLst>
          </p:cNvPr>
          <p:cNvSpPr>
            <a:spLocks noGrp="1"/>
          </p:cNvSpPr>
          <p:nvPr>
            <p:ph type="subTitle" idx="1"/>
          </p:nvPr>
        </p:nvSpPr>
        <p:spPr>
          <a:xfrm>
            <a:off x="838200" y="3929746"/>
            <a:ext cx="10515600" cy="1121222"/>
          </a:xfrm>
        </p:spPr>
        <p:txBody>
          <a:bodyPr/>
          <a:lstStyle/>
          <a:p>
            <a:r>
              <a:rPr lang="nl-NL" dirty="0"/>
              <a:t>Monitoring </a:t>
            </a:r>
            <a:r>
              <a:rPr lang="nl-NL" dirty="0" err="1"/>
              <a:t>for</a:t>
            </a:r>
            <a:r>
              <a:rPr lang="nl-NL" dirty="0"/>
              <a:t> </a:t>
            </a:r>
            <a:br>
              <a:rPr lang="nl-NL" dirty="0"/>
            </a:br>
            <a:r>
              <a:rPr lang="nl-NL" dirty="0" err="1"/>
              <a:t>progression</a:t>
            </a:r>
            <a:endParaRPr lang="en-US" dirty="0"/>
          </a:p>
        </p:txBody>
      </p:sp>
      <p:sp>
        <p:nvSpPr>
          <p:cNvPr id="5" name="Text Placeholder 10">
            <a:extLst>
              <a:ext uri="{FF2B5EF4-FFF2-40B4-BE49-F238E27FC236}">
                <a16:creationId xmlns:a16="http://schemas.microsoft.com/office/drawing/2014/main" id="{CB0642CA-687F-45EA-B8F0-B24F3C7BD068}"/>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100" b="0" i="0" u="none" strike="noStrike" kern="1200" cap="none" spc="0" normalizeH="0" baseline="0" noProof="0">
              <a:ln>
                <a:noFill/>
              </a:ln>
              <a:solidFill>
                <a:srgbClr val="FFFFFF"/>
              </a:solidFill>
              <a:effectLst/>
              <a:uLnTx/>
              <a:uFillTx/>
              <a:latin typeface="BISansNEXT" panose="02000503040000020004" pitchFamily="2" charset="0"/>
              <a:ea typeface="+mn-ea"/>
              <a:cs typeface="+mn-cs"/>
            </a:endParaRPr>
          </a:p>
        </p:txBody>
      </p:sp>
      <p:sp>
        <p:nvSpPr>
          <p:cNvPr id="14" name="Text Placeholder 10">
            <a:extLst>
              <a:ext uri="{FF2B5EF4-FFF2-40B4-BE49-F238E27FC236}">
                <a16:creationId xmlns:a16="http://schemas.microsoft.com/office/drawing/2014/main" id="{C1934EC3-70FA-43C7-B8D7-EC5F335D4AA3}"/>
              </a:ext>
            </a:extLst>
          </p:cNvPr>
          <p:cNvSpPr txBox="1">
            <a:spLocks/>
          </p:cNvSpPr>
          <p:nvPr/>
        </p:nvSpPr>
        <p:spPr>
          <a:xfrm>
            <a:off x="313350" y="596793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Nambiar AM, Walker CM, Sparks JA. Monitoring and management of fibrosing interstitial lung diseases: a narrative review for practicing clinicians.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Ther</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Adv Respir Dis. 2021;15:17534666211039771.</a:t>
            </a:r>
          </a:p>
        </p:txBody>
      </p:sp>
      <p:sp>
        <p:nvSpPr>
          <p:cNvPr id="15" name="Text Placeholder 8">
            <a:extLst>
              <a:ext uri="{FF2B5EF4-FFF2-40B4-BE49-F238E27FC236}">
                <a16:creationId xmlns:a16="http://schemas.microsoft.com/office/drawing/2014/main" id="{300D295C-0BA3-4FBC-9244-A82B8DD88C0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J0</a:t>
            </a:r>
          </a:p>
        </p:txBody>
      </p:sp>
      <p:pic>
        <p:nvPicPr>
          <p:cNvPr id="4" name="Picture 3">
            <a:extLst>
              <a:ext uri="{FF2B5EF4-FFF2-40B4-BE49-F238E27FC236}">
                <a16:creationId xmlns:a16="http://schemas.microsoft.com/office/drawing/2014/main" id="{58A4A747-5C0E-AC7F-1A11-24B56CE4E5D3}"/>
              </a:ext>
            </a:extLst>
          </p:cNvPr>
          <p:cNvPicPr>
            <a:picLocks noChangeAspect="1"/>
          </p:cNvPicPr>
          <p:nvPr/>
        </p:nvPicPr>
        <p:blipFill>
          <a:blip r:embed="rId3"/>
          <a:stretch>
            <a:fillRect/>
          </a:stretch>
        </p:blipFill>
        <p:spPr>
          <a:xfrm>
            <a:off x="10725986" y="6548034"/>
            <a:ext cx="1493649" cy="231668"/>
          </a:xfrm>
          <a:prstGeom prst="rect">
            <a:avLst/>
          </a:prstGeom>
        </p:spPr>
      </p:pic>
    </p:spTree>
    <p:extLst>
      <p:ext uri="{BB962C8B-B14F-4D97-AF65-F5344CB8AC3E}">
        <p14:creationId xmlns:p14="http://schemas.microsoft.com/office/powerpoint/2010/main" val="1070195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7DF2D09-8E77-3FD6-C07E-683A40272C97}"/>
              </a:ext>
            </a:extLst>
          </p:cNvPr>
          <p:cNvSpPr/>
          <p:nvPr/>
        </p:nvSpPr>
        <p:spPr>
          <a:xfrm>
            <a:off x="9444888" y="2029732"/>
            <a:ext cx="1911934" cy="3208891"/>
          </a:xfrm>
          <a:prstGeom prst="roundRect">
            <a:avLst>
              <a:gd name="adj" fmla="val 5353"/>
            </a:avLst>
          </a:prstGeom>
          <a:solidFill>
            <a:srgbClr val="E1E8EB"/>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Honeycombing, traction bronchiectasis and a greater extent of fibrotic changes are associated with increased mortality</a:t>
            </a:r>
            <a:r>
              <a:rPr kumimoji="0" lang="en-US" sz="1100" b="0" i="0" u="none" strike="noStrike" kern="1200" cap="none" spc="0" normalizeH="0" baseline="30000" noProof="0" dirty="0">
                <a:ln>
                  <a:noFill/>
                </a:ln>
                <a:solidFill>
                  <a:srgbClr val="2B333A"/>
                </a:solidFill>
                <a:effectLst/>
                <a:uLnTx/>
                <a:uFillTx/>
                <a:latin typeface="BISansNEXT" panose="02000503040000020004" pitchFamily="50" charset="0"/>
                <a:ea typeface="+mn-ea"/>
                <a:cs typeface="+mn-cs"/>
              </a:rPr>
              <a:t>6</a:t>
            </a:r>
          </a:p>
        </p:txBody>
      </p:sp>
      <p:sp>
        <p:nvSpPr>
          <p:cNvPr id="4" name="Title 3">
            <a:extLst>
              <a:ext uri="{FF2B5EF4-FFF2-40B4-BE49-F238E27FC236}">
                <a16:creationId xmlns:a16="http://schemas.microsoft.com/office/drawing/2014/main" id="{F6563292-5E0F-C345-8F09-6B06ECCD089F}"/>
              </a:ext>
            </a:extLst>
          </p:cNvPr>
          <p:cNvSpPr>
            <a:spLocks noGrp="1"/>
          </p:cNvSpPr>
          <p:nvPr>
            <p:ph type="title"/>
          </p:nvPr>
        </p:nvSpPr>
        <p:spPr/>
        <p:txBody>
          <a:bodyPr>
            <a:normAutofit/>
          </a:bodyPr>
          <a:lstStyle/>
          <a:p>
            <a:r>
              <a:rPr lang="en-US" dirty="0"/>
              <a:t>Once diagnosis of ILD is confirmed, patients should be monitored for ILD progression</a:t>
            </a:r>
          </a:p>
        </p:txBody>
      </p:sp>
      <p:sp>
        <p:nvSpPr>
          <p:cNvPr id="3" name="Content Placeholder 2">
            <a:extLst>
              <a:ext uri="{FF2B5EF4-FFF2-40B4-BE49-F238E27FC236}">
                <a16:creationId xmlns:a16="http://schemas.microsoft.com/office/drawing/2014/main" id="{D40D417A-2C41-474A-8EB2-A062BA5C2578}"/>
              </a:ext>
            </a:extLst>
          </p:cNvPr>
          <p:cNvSpPr>
            <a:spLocks noGrp="1"/>
          </p:cNvSpPr>
          <p:nvPr>
            <p:ph idx="1"/>
          </p:nvPr>
        </p:nvSpPr>
        <p:spPr>
          <a:xfrm>
            <a:off x="838200" y="930882"/>
            <a:ext cx="10515600" cy="1045988"/>
          </a:xfrm>
        </p:spPr>
        <p:txBody>
          <a:bodyPr/>
          <a:lstStyle/>
          <a:p>
            <a:pPr>
              <a:lnSpc>
                <a:spcPct val="100000"/>
              </a:lnSpc>
            </a:pPr>
            <a:r>
              <a:rPr lang="en-GB" dirty="0"/>
              <a:t>Regular monitoring is needed to detect progressive fibrosis early and slow down loss of lung function as much as possible</a:t>
            </a:r>
            <a:r>
              <a:rPr lang="en-GB" baseline="30000" dirty="0"/>
              <a:t>1-6</a:t>
            </a:r>
            <a:r>
              <a:rPr lang="en-GB" dirty="0"/>
              <a:t> </a:t>
            </a:r>
          </a:p>
          <a:p>
            <a:pPr>
              <a:lnSpc>
                <a:spcPct val="100000"/>
              </a:lnSpc>
            </a:pPr>
            <a:r>
              <a:rPr lang="en-GB" dirty="0"/>
              <a:t>Monitoring should involve regular assessment of symptoms, physiology (e.g. pulmonary function and six-minute walk testing) and, </a:t>
            </a:r>
            <a:br>
              <a:rPr lang="en-GB" dirty="0"/>
            </a:br>
            <a:r>
              <a:rPr lang="en-GB" dirty="0"/>
              <a:t>where appropriate, HRCT</a:t>
            </a:r>
            <a:r>
              <a:rPr lang="en-GB" baseline="30000" dirty="0"/>
              <a:t>3,5</a:t>
            </a:r>
            <a:endParaRPr lang="en-NL" baseline="30000" dirty="0"/>
          </a:p>
        </p:txBody>
      </p:sp>
      <p:sp>
        <p:nvSpPr>
          <p:cNvPr id="5" name="Text Placeholder 4">
            <a:extLst>
              <a:ext uri="{FF2B5EF4-FFF2-40B4-BE49-F238E27FC236}">
                <a16:creationId xmlns:a16="http://schemas.microsoft.com/office/drawing/2014/main" id="{0BACAAE3-2E19-B54C-B78D-C3F59E94B977}"/>
              </a:ext>
            </a:extLst>
          </p:cNvPr>
          <p:cNvSpPr>
            <a:spLocks noGrp="1"/>
          </p:cNvSpPr>
          <p:nvPr>
            <p:ph type="body" sz="quarter" idx="13"/>
          </p:nvPr>
        </p:nvSpPr>
        <p:spPr/>
        <p:txBody>
          <a:bodyPr/>
          <a:lstStyle/>
          <a:p>
            <a:r>
              <a:rPr lang="en-GB" dirty="0"/>
              <a:t>1. </a:t>
            </a:r>
            <a:r>
              <a:rPr lang="en-GB" dirty="0" err="1"/>
              <a:t>Cottin</a:t>
            </a:r>
            <a:r>
              <a:rPr lang="en-GB" dirty="0"/>
              <a:t> V, Hirani NA, </a:t>
            </a:r>
            <a:r>
              <a:rPr lang="en-GB" dirty="0" err="1"/>
              <a:t>Hotchkin</a:t>
            </a:r>
            <a:r>
              <a:rPr lang="en-GB" dirty="0"/>
              <a:t> DL, et al. Presentation, diagnosis and clinical course of the spectrum of progressive-fibrosing interstitial lung diseases. Eur Respir Rev. 2018;27(150):180076; 2. Walsh SL, Devaraj A, </a:t>
            </a:r>
            <a:r>
              <a:rPr lang="en-GB" dirty="0" err="1"/>
              <a:t>Enghelmayer</a:t>
            </a:r>
            <a:r>
              <a:rPr lang="en-GB" dirty="0"/>
              <a:t> JI, et al. Role of imaging in progressive-fibrosing interstitial lung diseases. Eur Respir Rev. 2018;27(150):180073; 3. </a:t>
            </a:r>
            <a:r>
              <a:rPr lang="en-GB" dirty="0" err="1"/>
              <a:t>Roofeh</a:t>
            </a:r>
            <a:r>
              <a:rPr lang="en-GB" dirty="0"/>
              <a:t> D, Jaafar S, </a:t>
            </a:r>
            <a:r>
              <a:rPr lang="en-GB" dirty="0" err="1"/>
              <a:t>Vummidi</a:t>
            </a:r>
            <a:r>
              <a:rPr lang="en-GB" dirty="0"/>
              <a:t> D, et al. Management of systemic sclerosis-associated interstitial lung disease. </a:t>
            </a:r>
            <a:r>
              <a:rPr lang="en-GB" dirty="0" err="1"/>
              <a:t>Curr</a:t>
            </a:r>
            <a:r>
              <a:rPr lang="en-GB" dirty="0"/>
              <a:t> </a:t>
            </a:r>
            <a:r>
              <a:rPr lang="en-GB" dirty="0" err="1"/>
              <a:t>Opin</a:t>
            </a:r>
            <a:r>
              <a:rPr lang="en-GB" dirty="0"/>
              <a:t> </a:t>
            </a:r>
            <a:r>
              <a:rPr lang="en-GB" dirty="0" err="1"/>
              <a:t>Rheumatol</a:t>
            </a:r>
            <a:r>
              <a:rPr lang="en-GB" dirty="0"/>
              <a:t>. 2019;31(3):241-9; 4. Wells AU, Flaherty KR, Brown KK, et al. </a:t>
            </a:r>
            <a:r>
              <a:rPr lang="en-GB" dirty="0" err="1"/>
              <a:t>Nintedanib</a:t>
            </a:r>
            <a:r>
              <a:rPr lang="en-GB" dirty="0"/>
              <a:t> in patients with progressive fibrosing interstitial lung diseases—subgroup analyses by interstitial lung disease diagnosis in the INBUILD trial: a randomised, double-blind, placebo-controlled, parallel-group trial. Lancet Respir Med. 2020;8(5):453-60; 5. Nambiar AM, Walker CM, Sparks JA. Monitoring and management of fibrosing interstitial lung diseases: a narrative review for practicing clinicians. </a:t>
            </a:r>
            <a:r>
              <a:rPr lang="en-GB" dirty="0" err="1"/>
              <a:t>Ther</a:t>
            </a:r>
            <a:r>
              <a:rPr lang="en-GB" dirty="0"/>
              <a:t> Adv Respir Dis. 2021;15:17534666211039771; 6. Raghu G, Remy-Jardin M, </a:t>
            </a:r>
            <a:r>
              <a:rPr lang="en-GB" dirty="0" err="1"/>
              <a:t>Richeldi</a:t>
            </a:r>
            <a:r>
              <a:rPr lang="en-GB" dirty="0"/>
              <a:t> L, et al. Idiopathic Pulmonary Fibrosis (an Update) and Progressive Pulmonary Fibrosis in Adults: An Official ATS/ERS/JRS/ALAT Clinical Practice Guideline. Am J Respir Crit Care Med. 2022;205(9):e18-e47; 7. </a:t>
            </a:r>
            <a:r>
              <a:rPr lang="en-US" dirty="0"/>
              <a:t>Elicker BM, </a:t>
            </a:r>
            <a:r>
              <a:rPr lang="en-US" dirty="0" err="1"/>
              <a:t>Kallianos</a:t>
            </a:r>
            <a:r>
              <a:rPr lang="en-US" dirty="0"/>
              <a:t> KG, Henry TS. The role of high-resolution computed tomography in the follow-up of diffuse lung disease: Number 2 in the Series “Radiology” Edited by Nicola </a:t>
            </a:r>
            <a:r>
              <a:rPr lang="en-US" dirty="0" err="1"/>
              <a:t>Sverzellati</a:t>
            </a:r>
            <a:r>
              <a:rPr lang="en-US" dirty="0"/>
              <a:t> and </a:t>
            </a:r>
            <a:r>
              <a:rPr lang="en-US" dirty="0" err="1"/>
              <a:t>Sujal</a:t>
            </a:r>
            <a:r>
              <a:rPr lang="en-US" dirty="0"/>
              <a:t> Desai. </a:t>
            </a:r>
            <a:r>
              <a:rPr lang="en-US" dirty="0" err="1"/>
              <a:t>Eur</a:t>
            </a:r>
            <a:r>
              <a:rPr lang="en-US" dirty="0"/>
              <a:t> Respir Rev. 2017;26(144):170008; </a:t>
            </a:r>
            <a:endParaRPr lang="en-GB" dirty="0"/>
          </a:p>
        </p:txBody>
      </p:sp>
      <p:sp>
        <p:nvSpPr>
          <p:cNvPr id="53" name="Text Placeholder 52">
            <a:extLst>
              <a:ext uri="{FF2B5EF4-FFF2-40B4-BE49-F238E27FC236}">
                <a16:creationId xmlns:a16="http://schemas.microsoft.com/office/drawing/2014/main" id="{C8C230B3-F79D-3247-BB98-843D0C457FB8}"/>
              </a:ext>
            </a:extLst>
          </p:cNvPr>
          <p:cNvSpPr>
            <a:spLocks noGrp="1"/>
          </p:cNvSpPr>
          <p:nvPr>
            <p:ph type="body" sz="quarter" idx="17"/>
          </p:nvPr>
        </p:nvSpPr>
        <p:spPr/>
        <p:txBody>
          <a:bodyPr/>
          <a:lstStyle/>
          <a:p>
            <a:r>
              <a:rPr lang="nl-NL" dirty="0"/>
              <a:t>J1</a:t>
            </a:r>
          </a:p>
        </p:txBody>
      </p:sp>
      <p:grpSp>
        <p:nvGrpSpPr>
          <p:cNvPr id="2" name="Groep 1">
            <a:extLst>
              <a:ext uri="{FF2B5EF4-FFF2-40B4-BE49-F238E27FC236}">
                <a16:creationId xmlns:a16="http://schemas.microsoft.com/office/drawing/2014/main" id="{D6C2C8B7-F848-4002-8D22-0E08AA46AD94}"/>
              </a:ext>
            </a:extLst>
          </p:cNvPr>
          <p:cNvGrpSpPr/>
          <p:nvPr/>
        </p:nvGrpSpPr>
        <p:grpSpPr>
          <a:xfrm>
            <a:off x="7547416" y="2029732"/>
            <a:ext cx="2175899" cy="3208891"/>
            <a:chOff x="7518826" y="2096040"/>
            <a:chExt cx="2175899" cy="3208891"/>
          </a:xfrm>
        </p:grpSpPr>
        <p:sp>
          <p:nvSpPr>
            <p:cNvPr id="54" name="Rounded Rectangle 53">
              <a:extLst>
                <a:ext uri="{FF2B5EF4-FFF2-40B4-BE49-F238E27FC236}">
                  <a16:creationId xmlns:a16="http://schemas.microsoft.com/office/drawing/2014/main" id="{5406C2CA-EECB-3343-BF7D-C01A9549FA92}"/>
                </a:ext>
              </a:extLst>
            </p:cNvPr>
            <p:cNvSpPr/>
            <p:nvPr/>
          </p:nvSpPr>
          <p:spPr>
            <a:xfrm>
              <a:off x="7519672" y="2096040"/>
              <a:ext cx="2175053" cy="3208891"/>
            </a:xfrm>
            <a:prstGeom prst="roundRect">
              <a:avLst>
                <a:gd name="adj" fmla="val 3957"/>
              </a:avLst>
            </a:prstGeom>
            <a:blipFill>
              <a:blip r:embed="rId3"/>
              <a:stretch>
                <a:fillRect l="-369188" t="-82893" r="-91350" b="-50465"/>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050" b="0" i="0" u="none" strike="noStrike" kern="1200" cap="none" spc="0" normalizeH="0" baseline="0" noProof="0">
                <a:ln>
                  <a:noFill/>
                </a:ln>
                <a:solidFill>
                  <a:srgbClr val="2B333A"/>
                </a:solidFill>
                <a:effectLst/>
                <a:uLnTx/>
                <a:uFillTx/>
                <a:latin typeface="BISansNEXT" panose="02000503040000020004" pitchFamily="50" charset="0"/>
                <a:ea typeface="+mn-ea"/>
                <a:cs typeface="+mn-cs"/>
              </a:endParaRPr>
            </a:p>
          </p:txBody>
        </p:sp>
        <p:sp>
          <p:nvSpPr>
            <p:cNvPr id="50" name="Rectangle 49">
              <a:extLst>
                <a:ext uri="{FF2B5EF4-FFF2-40B4-BE49-F238E27FC236}">
                  <a16:creationId xmlns:a16="http://schemas.microsoft.com/office/drawing/2014/main" id="{30F14C99-2647-7441-8677-1A3167A53A3A}"/>
                </a:ext>
              </a:extLst>
            </p:cNvPr>
            <p:cNvSpPr/>
            <p:nvPr/>
          </p:nvSpPr>
          <p:spPr>
            <a:xfrm>
              <a:off x="7518826" y="3373510"/>
              <a:ext cx="2175053" cy="15081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HRCT</a:t>
              </a:r>
              <a:br>
                <a:rPr kumimoji="0" lang="en-GB" sz="1100" b="1"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br>
              <a:endParaRPr kumimoji="0" lang="en-GB" sz="1100" b="1"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br>
              <a:r>
                <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At baseline for ILD patients with high risk of developing PPF and repeated when lung function or respiratory symptoms worsen</a:t>
              </a:r>
              <a:r>
                <a:rPr kumimoji="0" lang="en-GB" sz="105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t>6,7</a:t>
              </a:r>
              <a:br>
                <a:rPr kumimoji="0" lang="en-GB" sz="105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br>
              <a:endParaRPr kumimoji="0" lang="en-GB" sz="105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Every 12-18 months in F-ILDs</a:t>
              </a:r>
              <a:r>
                <a:rPr kumimoji="0" lang="en-GB" sz="105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t>5</a:t>
              </a:r>
              <a:endPar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endParaRPr>
            </a:p>
          </p:txBody>
        </p:sp>
        <p:pic>
          <p:nvPicPr>
            <p:cNvPr id="7" name="Graphic 6">
              <a:extLst>
                <a:ext uri="{FF2B5EF4-FFF2-40B4-BE49-F238E27FC236}">
                  <a16:creationId xmlns:a16="http://schemas.microsoft.com/office/drawing/2014/main" id="{845B6358-32D7-8E4A-B000-B49B116E4E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913" y="2402336"/>
              <a:ext cx="718878" cy="808738"/>
            </a:xfrm>
            <a:prstGeom prst="rect">
              <a:avLst/>
            </a:prstGeom>
          </p:spPr>
        </p:pic>
      </p:grpSp>
      <p:grpSp>
        <p:nvGrpSpPr>
          <p:cNvPr id="8" name="Groep 7">
            <a:extLst>
              <a:ext uri="{FF2B5EF4-FFF2-40B4-BE49-F238E27FC236}">
                <a16:creationId xmlns:a16="http://schemas.microsoft.com/office/drawing/2014/main" id="{0FC460D9-6679-4003-A9C4-0DF408CB7B0F}"/>
              </a:ext>
            </a:extLst>
          </p:cNvPr>
          <p:cNvGrpSpPr/>
          <p:nvPr/>
        </p:nvGrpSpPr>
        <p:grpSpPr>
          <a:xfrm>
            <a:off x="5110849" y="2029732"/>
            <a:ext cx="2175053" cy="3208891"/>
            <a:chOff x="5188587" y="2096040"/>
            <a:chExt cx="2175053" cy="3208891"/>
          </a:xfrm>
        </p:grpSpPr>
        <p:sp>
          <p:nvSpPr>
            <p:cNvPr id="48" name="Rounded Rectangle 47">
              <a:extLst>
                <a:ext uri="{FF2B5EF4-FFF2-40B4-BE49-F238E27FC236}">
                  <a16:creationId xmlns:a16="http://schemas.microsoft.com/office/drawing/2014/main" id="{B7C57009-59EE-6A42-BE4C-39D89F0BB995}"/>
                </a:ext>
              </a:extLst>
            </p:cNvPr>
            <p:cNvSpPr/>
            <p:nvPr/>
          </p:nvSpPr>
          <p:spPr>
            <a:xfrm>
              <a:off x="5188587" y="2096040"/>
              <a:ext cx="2175053" cy="3208891"/>
            </a:xfrm>
            <a:prstGeom prst="roundRect">
              <a:avLst>
                <a:gd name="adj" fmla="val 4446"/>
              </a:avLst>
            </a:prstGeom>
            <a:blipFill>
              <a:blip r:embed="rId3"/>
              <a:stretch>
                <a:fillRect l="-257126" t="-82898" r="-203412" b="-50461"/>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050" b="0" i="0" u="none" strike="noStrike" kern="1200" cap="none" spc="0" normalizeH="0" baseline="0" noProof="0">
                <a:ln>
                  <a:noFill/>
                </a:ln>
                <a:solidFill>
                  <a:srgbClr val="2B333A"/>
                </a:solidFill>
                <a:effectLst/>
                <a:uLnTx/>
                <a:uFillTx/>
                <a:latin typeface="BISansNEXT" panose="02000503040000020004" pitchFamily="50" charset="0"/>
                <a:ea typeface="+mn-ea"/>
                <a:cs typeface="+mn-cs"/>
              </a:endParaRPr>
            </a:p>
          </p:txBody>
        </p:sp>
        <p:sp>
          <p:nvSpPr>
            <p:cNvPr id="51" name="Rectangle 50">
              <a:extLst>
                <a:ext uri="{FF2B5EF4-FFF2-40B4-BE49-F238E27FC236}">
                  <a16:creationId xmlns:a16="http://schemas.microsoft.com/office/drawing/2014/main" id="{0B6554F0-F483-5141-8A83-44E73164E9D6}"/>
                </a:ext>
              </a:extLst>
            </p:cNvPr>
            <p:cNvSpPr/>
            <p:nvPr/>
          </p:nvSpPr>
          <p:spPr>
            <a:xfrm>
              <a:off x="5415601" y="3424185"/>
              <a:ext cx="1721025" cy="119263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Pulmonary</a:t>
              </a:r>
              <a:r>
                <a:rPr kumimoji="0" lang="en-GB" sz="1100" b="1" i="0" u="none" strike="noStrike" kern="1200" cap="none" spc="0" normalizeH="0" baseline="0" noProof="0" dirty="0">
                  <a:ln>
                    <a:noFill/>
                  </a:ln>
                  <a:solidFill>
                    <a:srgbClr val="7F818C"/>
                  </a:solidFill>
                  <a:effectLst/>
                  <a:uLnTx/>
                  <a:uFillTx/>
                  <a:latin typeface="BISansNEXT" panose="02000503040000020004" pitchFamily="50" charset="0"/>
                  <a:ea typeface="+mn-ea"/>
                  <a:cs typeface="+mn-cs"/>
                </a:rPr>
                <a:t> </a:t>
              </a:r>
              <a:r>
                <a:rPr kumimoji="0" lang="en-GB" sz="1100" b="1"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Function test (PFT): </a:t>
              </a:r>
              <a:br>
                <a:rPr kumimoji="0" lang="en-GB" sz="1100" b="1"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br>
              <a:br>
                <a:rPr kumimoji="0" lang="en-GB" sz="1100" b="1"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br>
              <a:r>
                <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Includes FVC and DL</a:t>
              </a:r>
              <a:r>
                <a:rPr kumimoji="0" lang="en-GB" sz="1050" b="0" i="0" u="none" strike="noStrike" kern="1200" cap="none" spc="0" normalizeH="0" baseline="-25000" noProof="0" dirty="0">
                  <a:ln>
                    <a:noFill/>
                  </a:ln>
                  <a:solidFill>
                    <a:srgbClr val="000000"/>
                  </a:solidFill>
                  <a:effectLst/>
                  <a:uLnTx/>
                  <a:uFillTx/>
                  <a:latin typeface="BISansNEXT" panose="02000503040000020004" pitchFamily="50" charset="0"/>
                  <a:ea typeface="+mn-ea"/>
                  <a:cs typeface="+mn-cs"/>
                </a:rPr>
                <a:t>CO</a:t>
              </a:r>
              <a:r>
                <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050" b="1" i="0" u="none" strike="noStrike" kern="1200" cap="none" spc="0" normalizeH="0" baseline="-25000" noProof="0" dirty="0">
                  <a:ln>
                    <a:noFill/>
                  </a:ln>
                  <a:solidFill>
                    <a:srgbClr val="000000"/>
                  </a:solidFill>
                  <a:effectLst/>
                  <a:uLnTx/>
                  <a:uFillTx/>
                  <a:latin typeface="BISansNEXT" panose="02000503040000020004" pitchFamily="50" charset="0"/>
                  <a:ea typeface="+mn-ea"/>
                  <a:cs typeface="+mn-cs"/>
                </a:rPr>
              </a:br>
              <a:r>
                <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Every 3-6 months in </a:t>
              </a:r>
              <a:br>
                <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br>
              <a:r>
                <a:rPr kumimoji="0" lang="en-GB"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F-ILDs</a:t>
              </a:r>
              <a:r>
                <a:rPr kumimoji="0" lang="nl-NL" sz="105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t>5</a:t>
              </a:r>
              <a:r>
                <a:rPr kumimoji="0" lang="nl-NL" sz="105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 </a:t>
              </a:r>
              <a:endParaRPr kumimoji="0" lang="en-GB" sz="1050" b="0" i="0" u="none" strike="noStrike" kern="1200" cap="none" spc="0" normalizeH="0" baseline="-25000" noProof="0" dirty="0">
                <a:ln>
                  <a:noFill/>
                </a:ln>
                <a:solidFill>
                  <a:srgbClr val="000000"/>
                </a:solidFill>
                <a:effectLst/>
                <a:uLnTx/>
                <a:uFillTx/>
                <a:latin typeface="BISansNEXT" panose="02000503040000020004" pitchFamily="50" charset="0"/>
                <a:ea typeface="+mn-ea"/>
                <a:cs typeface="+mn-cs"/>
              </a:endParaRPr>
            </a:p>
          </p:txBody>
        </p:sp>
        <p:pic>
          <p:nvPicPr>
            <p:cNvPr id="9" name="Graphic 8">
              <a:extLst>
                <a:ext uri="{FF2B5EF4-FFF2-40B4-BE49-F238E27FC236}">
                  <a16:creationId xmlns:a16="http://schemas.microsoft.com/office/drawing/2014/main" id="{19120EC8-C2AF-4443-A0ED-8BFD6046D8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1443" y="2415372"/>
              <a:ext cx="829339" cy="829339"/>
            </a:xfrm>
            <a:prstGeom prst="rect">
              <a:avLst/>
            </a:prstGeom>
          </p:spPr>
        </p:pic>
      </p:grpSp>
      <p:grpSp>
        <p:nvGrpSpPr>
          <p:cNvPr id="12" name="Groep 11">
            <a:extLst>
              <a:ext uri="{FF2B5EF4-FFF2-40B4-BE49-F238E27FC236}">
                <a16:creationId xmlns:a16="http://schemas.microsoft.com/office/drawing/2014/main" id="{36766E56-78B0-451E-981C-9ECFFFF77BA4}"/>
              </a:ext>
            </a:extLst>
          </p:cNvPr>
          <p:cNvGrpSpPr/>
          <p:nvPr/>
        </p:nvGrpSpPr>
        <p:grpSpPr>
          <a:xfrm>
            <a:off x="752781" y="2029732"/>
            <a:ext cx="4080245" cy="3208891"/>
            <a:chOff x="814400" y="2096040"/>
            <a:chExt cx="4080245" cy="3208891"/>
          </a:xfrm>
        </p:grpSpPr>
        <p:sp>
          <p:nvSpPr>
            <p:cNvPr id="47" name="Triangle 46">
              <a:extLst>
                <a:ext uri="{FF2B5EF4-FFF2-40B4-BE49-F238E27FC236}">
                  <a16:creationId xmlns:a16="http://schemas.microsoft.com/office/drawing/2014/main" id="{5FBCB82E-1435-554F-A074-F4469473E53D}"/>
                </a:ext>
              </a:extLst>
            </p:cNvPr>
            <p:cNvSpPr/>
            <p:nvPr/>
          </p:nvSpPr>
          <p:spPr>
            <a:xfrm rot="10800000">
              <a:off x="2754556" y="3568948"/>
              <a:ext cx="199934" cy="172357"/>
            </a:xfrm>
            <a:prstGeom prst="triangle">
              <a:avLst/>
            </a:prstGeom>
            <a:solidFill>
              <a:srgbClr val="729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400" b="0" i="0" u="none" strike="noStrike" kern="1200" cap="none" spc="0" normalizeH="0" baseline="0" noProof="0">
                <a:ln>
                  <a:noFill/>
                </a:ln>
                <a:solidFill>
                  <a:srgbClr val="FFFFFF"/>
                </a:solidFill>
                <a:effectLst/>
                <a:uLnTx/>
                <a:uFillTx/>
                <a:latin typeface="BISansNEXT" panose="02000503040000020004" pitchFamily="50" charset="0"/>
                <a:ea typeface="+mn-ea"/>
                <a:cs typeface="+mn-cs"/>
              </a:endParaRPr>
            </a:p>
          </p:txBody>
        </p:sp>
        <p:grpSp>
          <p:nvGrpSpPr>
            <p:cNvPr id="10" name="Groep 9">
              <a:extLst>
                <a:ext uri="{FF2B5EF4-FFF2-40B4-BE49-F238E27FC236}">
                  <a16:creationId xmlns:a16="http://schemas.microsoft.com/office/drawing/2014/main" id="{7B5E975F-C966-4052-A43B-4D2693168011}"/>
                </a:ext>
              </a:extLst>
            </p:cNvPr>
            <p:cNvGrpSpPr/>
            <p:nvPr/>
          </p:nvGrpSpPr>
          <p:grpSpPr>
            <a:xfrm>
              <a:off x="814400" y="2096040"/>
              <a:ext cx="4080245" cy="1476000"/>
              <a:chOff x="814400" y="2096040"/>
              <a:chExt cx="4080245" cy="1476000"/>
            </a:xfrm>
          </p:grpSpPr>
          <p:sp>
            <p:nvSpPr>
              <p:cNvPr id="24" name="Rechthoek: afgeronde hoeken 14">
                <a:extLst>
                  <a:ext uri="{FF2B5EF4-FFF2-40B4-BE49-F238E27FC236}">
                    <a16:creationId xmlns:a16="http://schemas.microsoft.com/office/drawing/2014/main" id="{D4A67226-53E6-4F69-967A-C71F25B983C6}"/>
                  </a:ext>
                </a:extLst>
              </p:cNvPr>
              <p:cNvSpPr/>
              <p:nvPr/>
            </p:nvSpPr>
            <p:spPr>
              <a:xfrm>
                <a:off x="814400" y="2096040"/>
                <a:ext cx="4080245" cy="1476000"/>
              </a:xfrm>
              <a:prstGeom prst="roundRect">
                <a:avLst>
                  <a:gd name="adj" fmla="val 7067"/>
                </a:avLst>
              </a:prstGeom>
              <a:blipFill>
                <a:blip r:embed="rId8"/>
                <a:stretch>
                  <a:fillRect l="-22305" t="-180214" r="-176501" b="-22711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1E55"/>
                    </a:solidFill>
                    <a:effectLst/>
                    <a:uLnTx/>
                    <a:uFillTx/>
                    <a:latin typeface="BISansNEXT" panose="02000503040000020004" pitchFamily="50" charset="0"/>
                    <a:ea typeface="+mn-ea"/>
                    <a:cs typeface="+mn-cs"/>
                  </a:rPr>
                  <a:t>Identification of ILD with a </a:t>
                </a:r>
                <a:br>
                  <a:rPr kumimoji="0" lang="en-GB" sz="1100" b="1" i="0" u="none" strike="noStrike" kern="1200" cap="none" spc="0" normalizeH="0" baseline="0" noProof="0">
                    <a:ln>
                      <a:noFill/>
                    </a:ln>
                    <a:solidFill>
                      <a:srgbClr val="001E55"/>
                    </a:solidFill>
                    <a:effectLst/>
                    <a:uLnTx/>
                    <a:uFillTx/>
                    <a:latin typeface="BISansNEXT" panose="02000503040000020004" pitchFamily="50" charset="0"/>
                    <a:ea typeface="+mn-ea"/>
                    <a:cs typeface="+mn-cs"/>
                  </a:rPr>
                </a:br>
                <a:r>
                  <a:rPr kumimoji="0" lang="en-GB" sz="1100" b="1" i="0" u="none" strike="noStrike" kern="1200" cap="none" spc="0" normalizeH="0" baseline="0" noProof="0">
                    <a:ln>
                      <a:noFill/>
                    </a:ln>
                    <a:solidFill>
                      <a:srgbClr val="001E55"/>
                    </a:solidFill>
                    <a:effectLst/>
                    <a:uLnTx/>
                    <a:uFillTx/>
                    <a:latin typeface="BISansNEXT" panose="02000503040000020004" pitchFamily="50" charset="0"/>
                    <a:ea typeface="+mn-ea"/>
                    <a:cs typeface="+mn-cs"/>
                  </a:rPr>
                  <a:t>progressive phenotype as early as possible</a:t>
                </a:r>
              </a:p>
            </p:txBody>
          </p:sp>
          <p:pic>
            <p:nvPicPr>
              <p:cNvPr id="28" name="Graphic 27" descr="Zoom in">
                <a:extLst>
                  <a:ext uri="{FF2B5EF4-FFF2-40B4-BE49-F238E27FC236}">
                    <a16:creationId xmlns:a16="http://schemas.microsoft.com/office/drawing/2014/main" id="{D9C75EAC-4A66-40BB-B04D-86B55DA53B5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3730" y="2508152"/>
                <a:ext cx="625318" cy="615776"/>
              </a:xfrm>
              <a:prstGeom prst="rect">
                <a:avLst/>
              </a:prstGeom>
            </p:spPr>
          </p:pic>
        </p:grpSp>
        <p:grpSp>
          <p:nvGrpSpPr>
            <p:cNvPr id="11" name="Groep 10">
              <a:extLst>
                <a:ext uri="{FF2B5EF4-FFF2-40B4-BE49-F238E27FC236}">
                  <a16:creationId xmlns:a16="http://schemas.microsoft.com/office/drawing/2014/main" id="{E708842B-4E84-4D4B-8E6C-5C3BE5780EE1}"/>
                </a:ext>
              </a:extLst>
            </p:cNvPr>
            <p:cNvGrpSpPr/>
            <p:nvPr/>
          </p:nvGrpSpPr>
          <p:grpSpPr>
            <a:xfrm>
              <a:off x="814400" y="3828931"/>
              <a:ext cx="4080245" cy="1476000"/>
              <a:chOff x="814400" y="3828931"/>
              <a:chExt cx="4080245" cy="1476000"/>
            </a:xfrm>
          </p:grpSpPr>
          <p:sp>
            <p:nvSpPr>
              <p:cNvPr id="30" name="Rechthoek: afgeronde hoeken 14">
                <a:extLst>
                  <a:ext uri="{FF2B5EF4-FFF2-40B4-BE49-F238E27FC236}">
                    <a16:creationId xmlns:a16="http://schemas.microsoft.com/office/drawing/2014/main" id="{949152E9-A12D-4EFA-BFF1-57FA5CA278F5}"/>
                  </a:ext>
                </a:extLst>
              </p:cNvPr>
              <p:cNvSpPr/>
              <p:nvPr/>
            </p:nvSpPr>
            <p:spPr>
              <a:xfrm>
                <a:off x="814400" y="3828931"/>
                <a:ext cx="4080245" cy="1476000"/>
              </a:xfrm>
              <a:prstGeom prst="roundRect">
                <a:avLst>
                  <a:gd name="adj" fmla="val 7067"/>
                </a:avLst>
              </a:prstGeom>
              <a:blipFill>
                <a:blip r:embed="rId8"/>
                <a:stretch>
                  <a:fillRect l="-22305" t="-297619" r="-176500" b="-10971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1E55"/>
                    </a:solidFill>
                    <a:effectLst/>
                    <a:uLnTx/>
                    <a:uFillTx/>
                    <a:latin typeface="BISansNEXT" panose="02000503040000020004" pitchFamily="50" charset="0"/>
                    <a:ea typeface="+mn-ea"/>
                    <a:cs typeface="+mn-cs"/>
                  </a:rPr>
                  <a:t>Appropriate treatment to stabilize </a:t>
                </a:r>
                <a:br>
                  <a:rPr kumimoji="0" lang="en-GB" sz="1100" b="1" i="0" u="none" strike="noStrike" kern="1200" cap="none" spc="0" normalizeH="0" baseline="0" noProof="0">
                    <a:ln>
                      <a:noFill/>
                    </a:ln>
                    <a:solidFill>
                      <a:srgbClr val="001E55"/>
                    </a:solidFill>
                    <a:effectLst/>
                    <a:uLnTx/>
                    <a:uFillTx/>
                    <a:latin typeface="BISansNEXT" panose="02000503040000020004" pitchFamily="50" charset="0"/>
                    <a:ea typeface="+mn-ea"/>
                    <a:cs typeface="+mn-cs"/>
                  </a:rPr>
                </a:br>
                <a:r>
                  <a:rPr kumimoji="0" lang="en-GB" sz="1100" b="1" i="0" u="none" strike="noStrike" kern="1200" cap="none" spc="0" normalizeH="0" baseline="0" noProof="0">
                    <a:ln>
                      <a:noFill/>
                    </a:ln>
                    <a:solidFill>
                      <a:srgbClr val="001E55"/>
                    </a:solidFill>
                    <a:effectLst/>
                    <a:uLnTx/>
                    <a:uFillTx/>
                    <a:latin typeface="BISansNEXT" panose="02000503040000020004" pitchFamily="50" charset="0"/>
                    <a:ea typeface="+mn-ea"/>
                    <a:cs typeface="+mn-cs"/>
                  </a:rPr>
                  <a:t>or slow disease progression and irreversible loss of lung function</a:t>
                </a:r>
              </a:p>
            </p:txBody>
          </p:sp>
          <p:pic>
            <p:nvPicPr>
              <p:cNvPr id="31" name="Graphic 30" descr="Stopwatch with solid fill">
                <a:extLst>
                  <a:ext uri="{FF2B5EF4-FFF2-40B4-BE49-F238E27FC236}">
                    <a16:creationId xmlns:a16="http://schemas.microsoft.com/office/drawing/2014/main" id="{82CB6983-3685-48D2-B480-78DF5DDA2B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3730" y="4259043"/>
                <a:ext cx="625318" cy="615776"/>
              </a:xfrm>
              <a:prstGeom prst="rect">
                <a:avLst/>
              </a:prstGeom>
            </p:spPr>
          </p:pic>
        </p:grpSp>
      </p:grpSp>
      <p:sp>
        <p:nvSpPr>
          <p:cNvPr id="26" name="Rectangle 2">
            <a:extLst>
              <a:ext uri="{FF2B5EF4-FFF2-40B4-BE49-F238E27FC236}">
                <a16:creationId xmlns:a16="http://schemas.microsoft.com/office/drawing/2014/main" id="{0AA30C56-D5B2-8E7D-3212-825A2BB30CBD}"/>
              </a:ext>
            </a:extLst>
          </p:cNvPr>
          <p:cNvSpPr/>
          <p:nvPr/>
        </p:nvSpPr>
        <p:spPr>
          <a:xfrm>
            <a:off x="10986603"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pic>
        <p:nvPicPr>
          <p:cNvPr id="14" name="Picture 13">
            <a:extLst>
              <a:ext uri="{FF2B5EF4-FFF2-40B4-BE49-F238E27FC236}">
                <a16:creationId xmlns:a16="http://schemas.microsoft.com/office/drawing/2014/main" id="{FE1A07F0-DA56-17F7-1B1F-606F86D1C6EB}"/>
              </a:ext>
            </a:extLst>
          </p:cNvPr>
          <p:cNvPicPr>
            <a:picLocks noChangeAspect="1"/>
          </p:cNvPicPr>
          <p:nvPr/>
        </p:nvPicPr>
        <p:blipFill>
          <a:blip r:embed="rId13"/>
          <a:stretch>
            <a:fillRect/>
          </a:stretch>
        </p:blipFill>
        <p:spPr>
          <a:xfrm>
            <a:off x="10758380" y="6298812"/>
            <a:ext cx="1493649" cy="231668"/>
          </a:xfrm>
          <a:prstGeom prst="rect">
            <a:avLst/>
          </a:prstGeom>
        </p:spPr>
      </p:pic>
    </p:spTree>
    <p:extLst>
      <p:ext uri="{BB962C8B-B14F-4D97-AF65-F5344CB8AC3E}">
        <p14:creationId xmlns:p14="http://schemas.microsoft.com/office/powerpoint/2010/main" val="308953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47">
            <a:extLst>
              <a:ext uri="{FF2B5EF4-FFF2-40B4-BE49-F238E27FC236}">
                <a16:creationId xmlns:a16="http://schemas.microsoft.com/office/drawing/2014/main" id="{6D6F5DBA-BEAD-435F-9F12-6F1D11BA4D25}"/>
              </a:ext>
            </a:extLst>
          </p:cNvPr>
          <p:cNvSpPr/>
          <p:nvPr/>
        </p:nvSpPr>
        <p:spPr>
          <a:xfrm>
            <a:off x="8005505" y="1572642"/>
            <a:ext cx="3041450" cy="4049999"/>
          </a:xfrm>
          <a:prstGeom prst="roundRect">
            <a:avLst>
              <a:gd name="adj" fmla="val 4446"/>
            </a:avLst>
          </a:prstGeom>
          <a:blipFill>
            <a:blip r:embed="rId3"/>
            <a:stretch>
              <a:fillRect l="-263215" t="-54392" r="-37647" b="-30504"/>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5" name="Rounded Rectangle 47">
            <a:extLst>
              <a:ext uri="{FF2B5EF4-FFF2-40B4-BE49-F238E27FC236}">
                <a16:creationId xmlns:a16="http://schemas.microsoft.com/office/drawing/2014/main" id="{3657421F-60EC-47BB-8183-951F9CC7A0DF}"/>
              </a:ext>
            </a:extLst>
          </p:cNvPr>
          <p:cNvSpPr/>
          <p:nvPr/>
        </p:nvSpPr>
        <p:spPr>
          <a:xfrm>
            <a:off x="4718898" y="1594972"/>
            <a:ext cx="3041450" cy="4027669"/>
          </a:xfrm>
          <a:prstGeom prst="roundRect">
            <a:avLst>
              <a:gd name="adj" fmla="val 4446"/>
            </a:avLst>
          </a:prstGeom>
          <a:blipFill>
            <a:blip r:embed="rId3"/>
            <a:stretch>
              <a:fillRect l="-155153" t="-55248" r="-145749" b="-30672"/>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grpSp>
        <p:nvGrpSpPr>
          <p:cNvPr id="16" name="Group 15">
            <a:extLst>
              <a:ext uri="{FF2B5EF4-FFF2-40B4-BE49-F238E27FC236}">
                <a16:creationId xmlns:a16="http://schemas.microsoft.com/office/drawing/2014/main" id="{BE5BE468-4684-3C47-8691-EC6C9553C365}"/>
              </a:ext>
            </a:extLst>
          </p:cNvPr>
          <p:cNvGrpSpPr/>
          <p:nvPr/>
        </p:nvGrpSpPr>
        <p:grpSpPr>
          <a:xfrm>
            <a:off x="-9565" y="1114673"/>
            <a:ext cx="5369576" cy="5635206"/>
            <a:chOff x="6766344" y="2929455"/>
            <a:chExt cx="1506993" cy="1581543"/>
          </a:xfrm>
          <a:solidFill>
            <a:srgbClr val="000000">
              <a:alpha val="14902"/>
            </a:srgbClr>
          </a:solidFill>
        </p:grpSpPr>
        <p:sp>
          <p:nvSpPr>
            <p:cNvPr id="10" name="Graphic 13" descr="Magnifying glass with solid fill">
              <a:extLst>
                <a:ext uri="{FF2B5EF4-FFF2-40B4-BE49-F238E27FC236}">
                  <a16:creationId xmlns:a16="http://schemas.microsoft.com/office/drawing/2014/main" id="{71F7FF07-46C1-8043-BEFC-D04CFD08254D}"/>
                </a:ext>
              </a:extLst>
            </p:cNvPr>
            <p:cNvSpPr/>
            <p:nvPr/>
          </p:nvSpPr>
          <p:spPr>
            <a:xfrm flipH="1">
              <a:off x="6766344" y="2929455"/>
              <a:ext cx="1506993" cy="1581543"/>
            </a:xfrm>
            <a:custGeom>
              <a:avLst/>
              <a:gdLst>
                <a:gd name="connsiteX0" fmla="*/ 1550109 w 1591183"/>
                <a:gd name="connsiteY0" fmla="*/ 1350550 h 1592439"/>
                <a:gd name="connsiteX1" fmla="*/ 1298141 w 1591183"/>
                <a:gd name="connsiteY1" fmla="*/ 1098582 h 1592439"/>
                <a:gd name="connsiteX2" fmla="*/ 1173165 w 1591183"/>
                <a:gd name="connsiteY2" fmla="*/ 1060283 h 1592439"/>
                <a:gd name="connsiteX3" fmla="*/ 1084472 w 1591183"/>
                <a:gd name="connsiteY3" fmla="*/ 971590 h 1592439"/>
                <a:gd name="connsiteX4" fmla="*/ 1209448 w 1591183"/>
                <a:gd name="connsiteY4" fmla="*/ 604724 h 1592439"/>
                <a:gd name="connsiteX5" fmla="*/ 604724 w 1591183"/>
                <a:gd name="connsiteY5" fmla="*/ 0 h 1592439"/>
                <a:gd name="connsiteX6" fmla="*/ 0 w 1591183"/>
                <a:gd name="connsiteY6" fmla="*/ 604724 h 1592439"/>
                <a:gd name="connsiteX7" fmla="*/ 604724 w 1591183"/>
                <a:gd name="connsiteY7" fmla="*/ 1209448 h 1592439"/>
                <a:gd name="connsiteX8" fmla="*/ 971590 w 1591183"/>
                <a:gd name="connsiteY8" fmla="*/ 1084472 h 1592439"/>
                <a:gd name="connsiteX9" fmla="*/ 1060283 w 1591183"/>
                <a:gd name="connsiteY9" fmla="*/ 1173165 h 1592439"/>
                <a:gd name="connsiteX10" fmla="*/ 1098582 w 1591183"/>
                <a:gd name="connsiteY10" fmla="*/ 1298141 h 1592439"/>
                <a:gd name="connsiteX11" fmla="*/ 1350550 w 1591183"/>
                <a:gd name="connsiteY11" fmla="*/ 1550109 h 1592439"/>
                <a:gd name="connsiteX12" fmla="*/ 1451338 w 1591183"/>
                <a:gd name="connsiteY12" fmla="*/ 1592440 h 1592439"/>
                <a:gd name="connsiteX13" fmla="*/ 1552125 w 1591183"/>
                <a:gd name="connsiteY13" fmla="*/ 1550109 h 1592439"/>
                <a:gd name="connsiteX14" fmla="*/ 1550109 w 1591183"/>
                <a:gd name="connsiteY14" fmla="*/ 1350550 h 1592439"/>
                <a:gd name="connsiteX15" fmla="*/ 602708 w 1591183"/>
                <a:gd name="connsiteY15" fmla="*/ 1086488 h 1592439"/>
                <a:gd name="connsiteX16" fmla="*/ 118929 w 1591183"/>
                <a:gd name="connsiteY16" fmla="*/ 602708 h 1592439"/>
                <a:gd name="connsiteX17" fmla="*/ 602708 w 1591183"/>
                <a:gd name="connsiteY17" fmla="*/ 118929 h 1592439"/>
                <a:gd name="connsiteX18" fmla="*/ 1086488 w 1591183"/>
                <a:gd name="connsiteY18" fmla="*/ 602708 h 1592439"/>
                <a:gd name="connsiteX19" fmla="*/ 602708 w 1591183"/>
                <a:gd name="connsiteY19" fmla="*/ 1086488 h 1592439"/>
                <a:gd name="connsiteX0" fmla="*/ 1503730 w 1575088"/>
                <a:gd name="connsiteY0" fmla="*/ 1304171 h 1592440"/>
                <a:gd name="connsiteX1" fmla="*/ 1298141 w 1575088"/>
                <a:gd name="connsiteY1" fmla="*/ 1098582 h 1592440"/>
                <a:gd name="connsiteX2" fmla="*/ 1173165 w 1575088"/>
                <a:gd name="connsiteY2" fmla="*/ 1060283 h 1592440"/>
                <a:gd name="connsiteX3" fmla="*/ 1084472 w 1575088"/>
                <a:gd name="connsiteY3" fmla="*/ 971590 h 1592440"/>
                <a:gd name="connsiteX4" fmla="*/ 1209448 w 1575088"/>
                <a:gd name="connsiteY4" fmla="*/ 604724 h 1592440"/>
                <a:gd name="connsiteX5" fmla="*/ 604724 w 1575088"/>
                <a:gd name="connsiteY5" fmla="*/ 0 h 1592440"/>
                <a:gd name="connsiteX6" fmla="*/ 0 w 1575088"/>
                <a:gd name="connsiteY6" fmla="*/ 604724 h 1592440"/>
                <a:gd name="connsiteX7" fmla="*/ 604724 w 1575088"/>
                <a:gd name="connsiteY7" fmla="*/ 1209448 h 1592440"/>
                <a:gd name="connsiteX8" fmla="*/ 971590 w 1575088"/>
                <a:gd name="connsiteY8" fmla="*/ 1084472 h 1592440"/>
                <a:gd name="connsiteX9" fmla="*/ 1060283 w 1575088"/>
                <a:gd name="connsiteY9" fmla="*/ 1173165 h 1592440"/>
                <a:gd name="connsiteX10" fmla="*/ 1098582 w 1575088"/>
                <a:gd name="connsiteY10" fmla="*/ 1298141 h 1592440"/>
                <a:gd name="connsiteX11" fmla="*/ 1350550 w 1575088"/>
                <a:gd name="connsiteY11" fmla="*/ 1550109 h 1592440"/>
                <a:gd name="connsiteX12" fmla="*/ 1451338 w 1575088"/>
                <a:gd name="connsiteY12" fmla="*/ 1592440 h 1592440"/>
                <a:gd name="connsiteX13" fmla="*/ 1552125 w 1575088"/>
                <a:gd name="connsiteY13" fmla="*/ 1550109 h 1592440"/>
                <a:gd name="connsiteX14" fmla="*/ 1503730 w 1575088"/>
                <a:gd name="connsiteY14" fmla="*/ 1304171 h 1592440"/>
                <a:gd name="connsiteX15" fmla="*/ 602708 w 1575088"/>
                <a:gd name="connsiteY15" fmla="*/ 1086488 h 1592440"/>
                <a:gd name="connsiteX16" fmla="*/ 118929 w 1575088"/>
                <a:gd name="connsiteY16" fmla="*/ 602708 h 1592440"/>
                <a:gd name="connsiteX17" fmla="*/ 602708 w 1575088"/>
                <a:gd name="connsiteY17" fmla="*/ 118929 h 1592440"/>
                <a:gd name="connsiteX18" fmla="*/ 1086488 w 1575088"/>
                <a:gd name="connsiteY18" fmla="*/ 602708 h 1592440"/>
                <a:gd name="connsiteX19" fmla="*/ 602708 w 1575088"/>
                <a:gd name="connsiteY19" fmla="*/ 1086488 h 1592440"/>
                <a:gd name="connsiteX0" fmla="*/ 1503730 w 1510564"/>
                <a:gd name="connsiteY0" fmla="*/ 1304171 h 1607091"/>
                <a:gd name="connsiteX1" fmla="*/ 1298141 w 1510564"/>
                <a:gd name="connsiteY1" fmla="*/ 1098582 h 1607091"/>
                <a:gd name="connsiteX2" fmla="*/ 1173165 w 1510564"/>
                <a:gd name="connsiteY2" fmla="*/ 1060283 h 1607091"/>
                <a:gd name="connsiteX3" fmla="*/ 1084472 w 1510564"/>
                <a:gd name="connsiteY3" fmla="*/ 971590 h 1607091"/>
                <a:gd name="connsiteX4" fmla="*/ 1209448 w 1510564"/>
                <a:gd name="connsiteY4" fmla="*/ 604724 h 1607091"/>
                <a:gd name="connsiteX5" fmla="*/ 604724 w 1510564"/>
                <a:gd name="connsiteY5" fmla="*/ 0 h 1607091"/>
                <a:gd name="connsiteX6" fmla="*/ 0 w 1510564"/>
                <a:gd name="connsiteY6" fmla="*/ 604724 h 1607091"/>
                <a:gd name="connsiteX7" fmla="*/ 604724 w 1510564"/>
                <a:gd name="connsiteY7" fmla="*/ 1209448 h 1607091"/>
                <a:gd name="connsiteX8" fmla="*/ 971590 w 1510564"/>
                <a:gd name="connsiteY8" fmla="*/ 1084472 h 1607091"/>
                <a:gd name="connsiteX9" fmla="*/ 1060283 w 1510564"/>
                <a:gd name="connsiteY9" fmla="*/ 1173165 h 1607091"/>
                <a:gd name="connsiteX10" fmla="*/ 1098582 w 1510564"/>
                <a:gd name="connsiteY10" fmla="*/ 1298141 h 1607091"/>
                <a:gd name="connsiteX11" fmla="*/ 1350550 w 1510564"/>
                <a:gd name="connsiteY11" fmla="*/ 1550109 h 1607091"/>
                <a:gd name="connsiteX12" fmla="*/ 1451338 w 1510564"/>
                <a:gd name="connsiteY12" fmla="*/ 1592440 h 1607091"/>
                <a:gd name="connsiteX13" fmla="*/ 1503730 w 1510564"/>
                <a:gd name="connsiteY13" fmla="*/ 1304171 h 1607091"/>
                <a:gd name="connsiteX14" fmla="*/ 602708 w 1510564"/>
                <a:gd name="connsiteY14" fmla="*/ 1086488 h 1607091"/>
                <a:gd name="connsiteX15" fmla="*/ 118929 w 1510564"/>
                <a:gd name="connsiteY15" fmla="*/ 602708 h 1607091"/>
                <a:gd name="connsiteX16" fmla="*/ 602708 w 1510564"/>
                <a:gd name="connsiteY16" fmla="*/ 118929 h 1607091"/>
                <a:gd name="connsiteX17" fmla="*/ 1086488 w 1510564"/>
                <a:gd name="connsiteY17" fmla="*/ 602708 h 1607091"/>
                <a:gd name="connsiteX18" fmla="*/ 602708 w 1510564"/>
                <a:gd name="connsiteY18" fmla="*/ 1086488 h 1607091"/>
                <a:gd name="connsiteX0" fmla="*/ 1503730 w 1524588"/>
                <a:gd name="connsiteY0" fmla="*/ 1304171 h 1594597"/>
                <a:gd name="connsiteX1" fmla="*/ 1298141 w 1524588"/>
                <a:gd name="connsiteY1" fmla="*/ 1098582 h 1594597"/>
                <a:gd name="connsiteX2" fmla="*/ 1173165 w 1524588"/>
                <a:gd name="connsiteY2" fmla="*/ 1060283 h 1594597"/>
                <a:gd name="connsiteX3" fmla="*/ 1084472 w 1524588"/>
                <a:gd name="connsiteY3" fmla="*/ 971590 h 1594597"/>
                <a:gd name="connsiteX4" fmla="*/ 1209448 w 1524588"/>
                <a:gd name="connsiteY4" fmla="*/ 604724 h 1594597"/>
                <a:gd name="connsiteX5" fmla="*/ 604724 w 1524588"/>
                <a:gd name="connsiteY5" fmla="*/ 0 h 1594597"/>
                <a:gd name="connsiteX6" fmla="*/ 0 w 1524588"/>
                <a:gd name="connsiteY6" fmla="*/ 604724 h 1594597"/>
                <a:gd name="connsiteX7" fmla="*/ 604724 w 1524588"/>
                <a:gd name="connsiteY7" fmla="*/ 1209448 h 1594597"/>
                <a:gd name="connsiteX8" fmla="*/ 971590 w 1524588"/>
                <a:gd name="connsiteY8" fmla="*/ 1084472 h 1594597"/>
                <a:gd name="connsiteX9" fmla="*/ 1060283 w 1524588"/>
                <a:gd name="connsiteY9" fmla="*/ 1173165 h 1594597"/>
                <a:gd name="connsiteX10" fmla="*/ 1098582 w 1524588"/>
                <a:gd name="connsiteY10" fmla="*/ 1298141 h 1594597"/>
                <a:gd name="connsiteX11" fmla="*/ 1350550 w 1524588"/>
                <a:gd name="connsiteY11" fmla="*/ 1550109 h 1594597"/>
                <a:gd name="connsiteX12" fmla="*/ 1506993 w 1524588"/>
                <a:gd name="connsiteY12" fmla="*/ 1576980 h 1594597"/>
                <a:gd name="connsiteX13" fmla="*/ 1503730 w 1524588"/>
                <a:gd name="connsiteY13" fmla="*/ 1304171 h 1594597"/>
                <a:gd name="connsiteX14" fmla="*/ 602708 w 1524588"/>
                <a:gd name="connsiteY14" fmla="*/ 1086488 h 1594597"/>
                <a:gd name="connsiteX15" fmla="*/ 118929 w 1524588"/>
                <a:gd name="connsiteY15" fmla="*/ 602708 h 1594597"/>
                <a:gd name="connsiteX16" fmla="*/ 602708 w 1524588"/>
                <a:gd name="connsiteY16" fmla="*/ 118929 h 1594597"/>
                <a:gd name="connsiteX17" fmla="*/ 1086488 w 1524588"/>
                <a:gd name="connsiteY17" fmla="*/ 602708 h 1594597"/>
                <a:gd name="connsiteX18" fmla="*/ 602708 w 1524588"/>
                <a:gd name="connsiteY18" fmla="*/ 1086488 h 1594597"/>
                <a:gd name="connsiteX0" fmla="*/ 1503730 w 1524588"/>
                <a:gd name="connsiteY0" fmla="*/ 1304171 h 1576980"/>
                <a:gd name="connsiteX1" fmla="*/ 1298141 w 1524588"/>
                <a:gd name="connsiteY1" fmla="*/ 1098582 h 1576980"/>
                <a:gd name="connsiteX2" fmla="*/ 1173165 w 1524588"/>
                <a:gd name="connsiteY2" fmla="*/ 1060283 h 1576980"/>
                <a:gd name="connsiteX3" fmla="*/ 1084472 w 1524588"/>
                <a:gd name="connsiteY3" fmla="*/ 971590 h 1576980"/>
                <a:gd name="connsiteX4" fmla="*/ 1209448 w 1524588"/>
                <a:gd name="connsiteY4" fmla="*/ 604724 h 1576980"/>
                <a:gd name="connsiteX5" fmla="*/ 604724 w 1524588"/>
                <a:gd name="connsiteY5" fmla="*/ 0 h 1576980"/>
                <a:gd name="connsiteX6" fmla="*/ 0 w 1524588"/>
                <a:gd name="connsiteY6" fmla="*/ 604724 h 1576980"/>
                <a:gd name="connsiteX7" fmla="*/ 604724 w 1524588"/>
                <a:gd name="connsiteY7" fmla="*/ 1209448 h 1576980"/>
                <a:gd name="connsiteX8" fmla="*/ 971590 w 1524588"/>
                <a:gd name="connsiteY8" fmla="*/ 1084472 h 1576980"/>
                <a:gd name="connsiteX9" fmla="*/ 1060283 w 1524588"/>
                <a:gd name="connsiteY9" fmla="*/ 1173165 h 1576980"/>
                <a:gd name="connsiteX10" fmla="*/ 1098582 w 1524588"/>
                <a:gd name="connsiteY10" fmla="*/ 1298141 h 1576980"/>
                <a:gd name="connsiteX11" fmla="*/ 1350550 w 1524588"/>
                <a:gd name="connsiteY11" fmla="*/ 1550109 h 1576980"/>
                <a:gd name="connsiteX12" fmla="*/ 1506993 w 1524588"/>
                <a:gd name="connsiteY12" fmla="*/ 1576980 h 1576980"/>
                <a:gd name="connsiteX13" fmla="*/ 1503730 w 1524588"/>
                <a:gd name="connsiteY13" fmla="*/ 1304171 h 1576980"/>
                <a:gd name="connsiteX14" fmla="*/ 602708 w 1524588"/>
                <a:gd name="connsiteY14" fmla="*/ 1086488 h 1576980"/>
                <a:gd name="connsiteX15" fmla="*/ 118929 w 1524588"/>
                <a:gd name="connsiteY15" fmla="*/ 602708 h 1576980"/>
                <a:gd name="connsiteX16" fmla="*/ 602708 w 1524588"/>
                <a:gd name="connsiteY16" fmla="*/ 118929 h 1576980"/>
                <a:gd name="connsiteX17" fmla="*/ 1086488 w 1524588"/>
                <a:gd name="connsiteY17" fmla="*/ 602708 h 1576980"/>
                <a:gd name="connsiteX18" fmla="*/ 602708 w 1524588"/>
                <a:gd name="connsiteY18" fmla="*/ 1086488 h 1576980"/>
                <a:gd name="connsiteX0" fmla="*/ 1503730 w 1513519"/>
                <a:gd name="connsiteY0" fmla="*/ 1304171 h 1576980"/>
                <a:gd name="connsiteX1" fmla="*/ 1298141 w 1513519"/>
                <a:gd name="connsiteY1" fmla="*/ 1098582 h 1576980"/>
                <a:gd name="connsiteX2" fmla="*/ 1173165 w 1513519"/>
                <a:gd name="connsiteY2" fmla="*/ 1060283 h 1576980"/>
                <a:gd name="connsiteX3" fmla="*/ 1084472 w 1513519"/>
                <a:gd name="connsiteY3" fmla="*/ 971590 h 1576980"/>
                <a:gd name="connsiteX4" fmla="*/ 1209448 w 1513519"/>
                <a:gd name="connsiteY4" fmla="*/ 604724 h 1576980"/>
                <a:gd name="connsiteX5" fmla="*/ 604724 w 1513519"/>
                <a:gd name="connsiteY5" fmla="*/ 0 h 1576980"/>
                <a:gd name="connsiteX6" fmla="*/ 0 w 1513519"/>
                <a:gd name="connsiteY6" fmla="*/ 604724 h 1576980"/>
                <a:gd name="connsiteX7" fmla="*/ 604724 w 1513519"/>
                <a:gd name="connsiteY7" fmla="*/ 1209448 h 1576980"/>
                <a:gd name="connsiteX8" fmla="*/ 971590 w 1513519"/>
                <a:gd name="connsiteY8" fmla="*/ 1084472 h 1576980"/>
                <a:gd name="connsiteX9" fmla="*/ 1060283 w 1513519"/>
                <a:gd name="connsiteY9" fmla="*/ 1173165 h 1576980"/>
                <a:gd name="connsiteX10" fmla="*/ 1098582 w 1513519"/>
                <a:gd name="connsiteY10" fmla="*/ 1298141 h 1576980"/>
                <a:gd name="connsiteX11" fmla="*/ 1350550 w 1513519"/>
                <a:gd name="connsiteY11" fmla="*/ 1550109 h 1576980"/>
                <a:gd name="connsiteX12" fmla="*/ 1506993 w 1513519"/>
                <a:gd name="connsiteY12" fmla="*/ 1576980 h 1576980"/>
                <a:gd name="connsiteX13" fmla="*/ 1503730 w 1513519"/>
                <a:gd name="connsiteY13" fmla="*/ 1304171 h 1576980"/>
                <a:gd name="connsiteX14" fmla="*/ 602708 w 1513519"/>
                <a:gd name="connsiteY14" fmla="*/ 1086488 h 1576980"/>
                <a:gd name="connsiteX15" fmla="*/ 118929 w 1513519"/>
                <a:gd name="connsiteY15" fmla="*/ 602708 h 1576980"/>
                <a:gd name="connsiteX16" fmla="*/ 602708 w 1513519"/>
                <a:gd name="connsiteY16" fmla="*/ 118929 h 1576980"/>
                <a:gd name="connsiteX17" fmla="*/ 1086488 w 1513519"/>
                <a:gd name="connsiteY17" fmla="*/ 602708 h 1576980"/>
                <a:gd name="connsiteX18" fmla="*/ 602708 w 1513519"/>
                <a:gd name="connsiteY18" fmla="*/ 1086488 h 1576980"/>
                <a:gd name="connsiteX0" fmla="*/ 1503730 w 1513519"/>
                <a:gd name="connsiteY0" fmla="*/ 1304171 h 1576980"/>
                <a:gd name="connsiteX1" fmla="*/ 1298141 w 1513519"/>
                <a:gd name="connsiteY1" fmla="*/ 1098582 h 1576980"/>
                <a:gd name="connsiteX2" fmla="*/ 1173165 w 1513519"/>
                <a:gd name="connsiteY2" fmla="*/ 1060283 h 1576980"/>
                <a:gd name="connsiteX3" fmla="*/ 1084472 w 1513519"/>
                <a:gd name="connsiteY3" fmla="*/ 971590 h 1576980"/>
                <a:gd name="connsiteX4" fmla="*/ 1209448 w 1513519"/>
                <a:gd name="connsiteY4" fmla="*/ 604724 h 1576980"/>
                <a:gd name="connsiteX5" fmla="*/ 604724 w 1513519"/>
                <a:gd name="connsiteY5" fmla="*/ 0 h 1576980"/>
                <a:gd name="connsiteX6" fmla="*/ 0 w 1513519"/>
                <a:gd name="connsiteY6" fmla="*/ 604724 h 1576980"/>
                <a:gd name="connsiteX7" fmla="*/ 604724 w 1513519"/>
                <a:gd name="connsiteY7" fmla="*/ 1209448 h 1576980"/>
                <a:gd name="connsiteX8" fmla="*/ 971590 w 1513519"/>
                <a:gd name="connsiteY8" fmla="*/ 1084472 h 1576980"/>
                <a:gd name="connsiteX9" fmla="*/ 1060283 w 1513519"/>
                <a:gd name="connsiteY9" fmla="*/ 1173165 h 1576980"/>
                <a:gd name="connsiteX10" fmla="*/ 1098582 w 1513519"/>
                <a:gd name="connsiteY10" fmla="*/ 1298141 h 1576980"/>
                <a:gd name="connsiteX11" fmla="*/ 1350550 w 1513519"/>
                <a:gd name="connsiteY11" fmla="*/ 1550109 h 1576980"/>
                <a:gd name="connsiteX12" fmla="*/ 1506993 w 1513519"/>
                <a:gd name="connsiteY12" fmla="*/ 1576980 h 1576980"/>
                <a:gd name="connsiteX13" fmla="*/ 1503730 w 1513519"/>
                <a:gd name="connsiteY13" fmla="*/ 1304171 h 1576980"/>
                <a:gd name="connsiteX14" fmla="*/ 602708 w 1513519"/>
                <a:gd name="connsiteY14" fmla="*/ 1086488 h 1576980"/>
                <a:gd name="connsiteX15" fmla="*/ 118929 w 1513519"/>
                <a:gd name="connsiteY15" fmla="*/ 602708 h 1576980"/>
                <a:gd name="connsiteX16" fmla="*/ 602708 w 1513519"/>
                <a:gd name="connsiteY16" fmla="*/ 118929 h 1576980"/>
                <a:gd name="connsiteX17" fmla="*/ 1086488 w 1513519"/>
                <a:gd name="connsiteY17" fmla="*/ 602708 h 1576980"/>
                <a:gd name="connsiteX18" fmla="*/ 602708 w 1513519"/>
                <a:gd name="connsiteY18" fmla="*/ 1086488 h 1576980"/>
                <a:gd name="connsiteX0" fmla="*/ 1503730 w 1506993"/>
                <a:gd name="connsiteY0" fmla="*/ 1304171 h 1576980"/>
                <a:gd name="connsiteX1" fmla="*/ 1298141 w 1506993"/>
                <a:gd name="connsiteY1" fmla="*/ 1098582 h 1576980"/>
                <a:gd name="connsiteX2" fmla="*/ 1173165 w 1506993"/>
                <a:gd name="connsiteY2" fmla="*/ 1060283 h 1576980"/>
                <a:gd name="connsiteX3" fmla="*/ 1084472 w 1506993"/>
                <a:gd name="connsiteY3" fmla="*/ 971590 h 1576980"/>
                <a:gd name="connsiteX4" fmla="*/ 1209448 w 1506993"/>
                <a:gd name="connsiteY4" fmla="*/ 604724 h 1576980"/>
                <a:gd name="connsiteX5" fmla="*/ 604724 w 1506993"/>
                <a:gd name="connsiteY5" fmla="*/ 0 h 1576980"/>
                <a:gd name="connsiteX6" fmla="*/ 0 w 1506993"/>
                <a:gd name="connsiteY6" fmla="*/ 604724 h 1576980"/>
                <a:gd name="connsiteX7" fmla="*/ 604724 w 1506993"/>
                <a:gd name="connsiteY7" fmla="*/ 1209448 h 1576980"/>
                <a:gd name="connsiteX8" fmla="*/ 971590 w 1506993"/>
                <a:gd name="connsiteY8" fmla="*/ 1084472 h 1576980"/>
                <a:gd name="connsiteX9" fmla="*/ 1060283 w 1506993"/>
                <a:gd name="connsiteY9" fmla="*/ 1173165 h 1576980"/>
                <a:gd name="connsiteX10" fmla="*/ 1098582 w 1506993"/>
                <a:gd name="connsiteY10" fmla="*/ 1298141 h 1576980"/>
                <a:gd name="connsiteX11" fmla="*/ 1350550 w 1506993"/>
                <a:gd name="connsiteY11" fmla="*/ 1550109 h 1576980"/>
                <a:gd name="connsiteX12" fmla="*/ 1506993 w 1506993"/>
                <a:gd name="connsiteY12" fmla="*/ 1576980 h 1576980"/>
                <a:gd name="connsiteX13" fmla="*/ 1503730 w 1506993"/>
                <a:gd name="connsiteY13" fmla="*/ 1304171 h 1576980"/>
                <a:gd name="connsiteX14" fmla="*/ 602708 w 1506993"/>
                <a:gd name="connsiteY14" fmla="*/ 1086488 h 1576980"/>
                <a:gd name="connsiteX15" fmla="*/ 118929 w 1506993"/>
                <a:gd name="connsiteY15" fmla="*/ 602708 h 1576980"/>
                <a:gd name="connsiteX16" fmla="*/ 602708 w 1506993"/>
                <a:gd name="connsiteY16" fmla="*/ 118929 h 1576980"/>
                <a:gd name="connsiteX17" fmla="*/ 1086488 w 1506993"/>
                <a:gd name="connsiteY17" fmla="*/ 602708 h 1576980"/>
                <a:gd name="connsiteX18" fmla="*/ 602708 w 1506993"/>
                <a:gd name="connsiteY18" fmla="*/ 1086488 h 1576980"/>
                <a:gd name="connsiteX0" fmla="*/ 1503730 w 1506993"/>
                <a:gd name="connsiteY0" fmla="*/ 1304171 h 1576980"/>
                <a:gd name="connsiteX1" fmla="*/ 1298141 w 1506993"/>
                <a:gd name="connsiteY1" fmla="*/ 1098582 h 1576980"/>
                <a:gd name="connsiteX2" fmla="*/ 1173165 w 1506993"/>
                <a:gd name="connsiteY2" fmla="*/ 1060283 h 1576980"/>
                <a:gd name="connsiteX3" fmla="*/ 1084472 w 1506993"/>
                <a:gd name="connsiteY3" fmla="*/ 971590 h 1576980"/>
                <a:gd name="connsiteX4" fmla="*/ 1209448 w 1506993"/>
                <a:gd name="connsiteY4" fmla="*/ 604724 h 1576980"/>
                <a:gd name="connsiteX5" fmla="*/ 604724 w 1506993"/>
                <a:gd name="connsiteY5" fmla="*/ 0 h 1576980"/>
                <a:gd name="connsiteX6" fmla="*/ 0 w 1506993"/>
                <a:gd name="connsiteY6" fmla="*/ 604724 h 1576980"/>
                <a:gd name="connsiteX7" fmla="*/ 604724 w 1506993"/>
                <a:gd name="connsiteY7" fmla="*/ 1209448 h 1576980"/>
                <a:gd name="connsiteX8" fmla="*/ 971590 w 1506993"/>
                <a:gd name="connsiteY8" fmla="*/ 1084472 h 1576980"/>
                <a:gd name="connsiteX9" fmla="*/ 1060283 w 1506993"/>
                <a:gd name="connsiteY9" fmla="*/ 1173165 h 1576980"/>
                <a:gd name="connsiteX10" fmla="*/ 1098582 w 1506993"/>
                <a:gd name="connsiteY10" fmla="*/ 1298141 h 1576980"/>
                <a:gd name="connsiteX11" fmla="*/ 1350550 w 1506993"/>
                <a:gd name="connsiteY11" fmla="*/ 1550109 h 1576980"/>
                <a:gd name="connsiteX12" fmla="*/ 1506993 w 1506993"/>
                <a:gd name="connsiteY12" fmla="*/ 1576980 h 1576980"/>
                <a:gd name="connsiteX13" fmla="*/ 1503730 w 1506993"/>
                <a:gd name="connsiteY13" fmla="*/ 1304171 h 1576980"/>
                <a:gd name="connsiteX14" fmla="*/ 602708 w 1506993"/>
                <a:gd name="connsiteY14" fmla="*/ 1086488 h 1576980"/>
                <a:gd name="connsiteX15" fmla="*/ 118929 w 1506993"/>
                <a:gd name="connsiteY15" fmla="*/ 602708 h 1576980"/>
                <a:gd name="connsiteX16" fmla="*/ 602708 w 1506993"/>
                <a:gd name="connsiteY16" fmla="*/ 118929 h 1576980"/>
                <a:gd name="connsiteX17" fmla="*/ 1086488 w 1506993"/>
                <a:gd name="connsiteY17" fmla="*/ 602708 h 1576980"/>
                <a:gd name="connsiteX18" fmla="*/ 602708 w 1506993"/>
                <a:gd name="connsiteY18" fmla="*/ 1086488 h 1576980"/>
                <a:gd name="connsiteX0" fmla="*/ 1503730 w 1506993"/>
                <a:gd name="connsiteY0" fmla="*/ 1304171 h 1576980"/>
                <a:gd name="connsiteX1" fmla="*/ 1298141 w 1506993"/>
                <a:gd name="connsiteY1" fmla="*/ 1098582 h 1576980"/>
                <a:gd name="connsiteX2" fmla="*/ 1173165 w 1506993"/>
                <a:gd name="connsiteY2" fmla="*/ 1060283 h 1576980"/>
                <a:gd name="connsiteX3" fmla="*/ 1084472 w 1506993"/>
                <a:gd name="connsiteY3" fmla="*/ 971590 h 1576980"/>
                <a:gd name="connsiteX4" fmla="*/ 1209448 w 1506993"/>
                <a:gd name="connsiteY4" fmla="*/ 604724 h 1576980"/>
                <a:gd name="connsiteX5" fmla="*/ 604724 w 1506993"/>
                <a:gd name="connsiteY5" fmla="*/ 0 h 1576980"/>
                <a:gd name="connsiteX6" fmla="*/ 0 w 1506993"/>
                <a:gd name="connsiteY6" fmla="*/ 604724 h 1576980"/>
                <a:gd name="connsiteX7" fmla="*/ 604724 w 1506993"/>
                <a:gd name="connsiteY7" fmla="*/ 1209448 h 1576980"/>
                <a:gd name="connsiteX8" fmla="*/ 971590 w 1506993"/>
                <a:gd name="connsiteY8" fmla="*/ 1084472 h 1576980"/>
                <a:gd name="connsiteX9" fmla="*/ 1060283 w 1506993"/>
                <a:gd name="connsiteY9" fmla="*/ 1173165 h 1576980"/>
                <a:gd name="connsiteX10" fmla="*/ 1098582 w 1506993"/>
                <a:gd name="connsiteY10" fmla="*/ 1298141 h 1576980"/>
                <a:gd name="connsiteX11" fmla="*/ 1350550 w 1506993"/>
                <a:gd name="connsiteY11" fmla="*/ 1550109 h 1576980"/>
                <a:gd name="connsiteX12" fmla="*/ 1506993 w 1506993"/>
                <a:gd name="connsiteY12" fmla="*/ 1576980 h 1576980"/>
                <a:gd name="connsiteX13" fmla="*/ 1503730 w 1506993"/>
                <a:gd name="connsiteY13" fmla="*/ 1304171 h 1576980"/>
                <a:gd name="connsiteX14" fmla="*/ 602708 w 1506993"/>
                <a:gd name="connsiteY14" fmla="*/ 1086488 h 1576980"/>
                <a:gd name="connsiteX15" fmla="*/ 118929 w 1506993"/>
                <a:gd name="connsiteY15" fmla="*/ 602708 h 1576980"/>
                <a:gd name="connsiteX16" fmla="*/ 602708 w 1506993"/>
                <a:gd name="connsiteY16" fmla="*/ 118929 h 1576980"/>
                <a:gd name="connsiteX17" fmla="*/ 1086488 w 1506993"/>
                <a:gd name="connsiteY17" fmla="*/ 602708 h 1576980"/>
                <a:gd name="connsiteX18" fmla="*/ 602708 w 1506993"/>
                <a:gd name="connsiteY18" fmla="*/ 1086488 h 1576980"/>
                <a:gd name="connsiteX0" fmla="*/ 1503730 w 1506993"/>
                <a:gd name="connsiteY0" fmla="*/ 1304171 h 1581543"/>
                <a:gd name="connsiteX1" fmla="*/ 1298141 w 1506993"/>
                <a:gd name="connsiteY1" fmla="*/ 1098582 h 1581543"/>
                <a:gd name="connsiteX2" fmla="*/ 1173165 w 1506993"/>
                <a:gd name="connsiteY2" fmla="*/ 1060283 h 1581543"/>
                <a:gd name="connsiteX3" fmla="*/ 1084472 w 1506993"/>
                <a:gd name="connsiteY3" fmla="*/ 971590 h 1581543"/>
                <a:gd name="connsiteX4" fmla="*/ 1209448 w 1506993"/>
                <a:gd name="connsiteY4" fmla="*/ 604724 h 1581543"/>
                <a:gd name="connsiteX5" fmla="*/ 604724 w 1506993"/>
                <a:gd name="connsiteY5" fmla="*/ 0 h 1581543"/>
                <a:gd name="connsiteX6" fmla="*/ 0 w 1506993"/>
                <a:gd name="connsiteY6" fmla="*/ 604724 h 1581543"/>
                <a:gd name="connsiteX7" fmla="*/ 604724 w 1506993"/>
                <a:gd name="connsiteY7" fmla="*/ 1209448 h 1581543"/>
                <a:gd name="connsiteX8" fmla="*/ 971590 w 1506993"/>
                <a:gd name="connsiteY8" fmla="*/ 1084472 h 1581543"/>
                <a:gd name="connsiteX9" fmla="*/ 1060283 w 1506993"/>
                <a:gd name="connsiteY9" fmla="*/ 1173165 h 1581543"/>
                <a:gd name="connsiteX10" fmla="*/ 1098582 w 1506993"/>
                <a:gd name="connsiteY10" fmla="*/ 1298141 h 1581543"/>
                <a:gd name="connsiteX11" fmla="*/ 1350550 w 1506993"/>
                <a:gd name="connsiteY11" fmla="*/ 1550109 h 1581543"/>
                <a:gd name="connsiteX12" fmla="*/ 1506993 w 1506993"/>
                <a:gd name="connsiteY12" fmla="*/ 1576980 h 1581543"/>
                <a:gd name="connsiteX13" fmla="*/ 1503730 w 1506993"/>
                <a:gd name="connsiteY13" fmla="*/ 1304171 h 1581543"/>
                <a:gd name="connsiteX14" fmla="*/ 602708 w 1506993"/>
                <a:gd name="connsiteY14" fmla="*/ 1086488 h 1581543"/>
                <a:gd name="connsiteX15" fmla="*/ 118929 w 1506993"/>
                <a:gd name="connsiteY15" fmla="*/ 602708 h 1581543"/>
                <a:gd name="connsiteX16" fmla="*/ 602708 w 1506993"/>
                <a:gd name="connsiteY16" fmla="*/ 118929 h 1581543"/>
                <a:gd name="connsiteX17" fmla="*/ 1086488 w 1506993"/>
                <a:gd name="connsiteY17" fmla="*/ 602708 h 1581543"/>
                <a:gd name="connsiteX18" fmla="*/ 602708 w 1506993"/>
                <a:gd name="connsiteY18" fmla="*/ 1086488 h 158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6993" h="1581543">
                  <a:moveTo>
                    <a:pt x="1503730" y="1304171"/>
                  </a:moveTo>
                  <a:lnTo>
                    <a:pt x="1298141" y="1098582"/>
                  </a:lnTo>
                  <a:cubicBezTo>
                    <a:pt x="1263873" y="1064314"/>
                    <a:pt x="1217511" y="1052220"/>
                    <a:pt x="1173165" y="1060283"/>
                  </a:cubicBezTo>
                  <a:lnTo>
                    <a:pt x="1084472" y="971590"/>
                  </a:lnTo>
                  <a:cubicBezTo>
                    <a:pt x="1163086" y="870803"/>
                    <a:pt x="1209448" y="741795"/>
                    <a:pt x="1209448" y="604724"/>
                  </a:cubicBezTo>
                  <a:cubicBezTo>
                    <a:pt x="1209448" y="272126"/>
                    <a:pt x="937322" y="0"/>
                    <a:pt x="604724" y="0"/>
                  </a:cubicBezTo>
                  <a:cubicBezTo>
                    <a:pt x="272126" y="0"/>
                    <a:pt x="0" y="272126"/>
                    <a:pt x="0" y="604724"/>
                  </a:cubicBezTo>
                  <a:cubicBezTo>
                    <a:pt x="0" y="937322"/>
                    <a:pt x="272126" y="1209448"/>
                    <a:pt x="604724" y="1209448"/>
                  </a:cubicBezTo>
                  <a:cubicBezTo>
                    <a:pt x="741795" y="1209448"/>
                    <a:pt x="868787" y="1163086"/>
                    <a:pt x="971590" y="1084472"/>
                  </a:cubicBezTo>
                  <a:lnTo>
                    <a:pt x="1060283" y="1173165"/>
                  </a:lnTo>
                  <a:cubicBezTo>
                    <a:pt x="1052220" y="1217511"/>
                    <a:pt x="1064314" y="1263873"/>
                    <a:pt x="1098582" y="1298141"/>
                  </a:cubicBezTo>
                  <a:lnTo>
                    <a:pt x="1350550" y="1550109"/>
                  </a:lnTo>
                  <a:cubicBezTo>
                    <a:pt x="1378771" y="1578330"/>
                    <a:pt x="1360749" y="1588279"/>
                    <a:pt x="1506993" y="1576980"/>
                  </a:cubicBezTo>
                  <a:cubicBezTo>
                    <a:pt x="1504696" y="1356659"/>
                    <a:pt x="1501435" y="1503975"/>
                    <a:pt x="1503730" y="1304171"/>
                  </a:cubicBezTo>
                  <a:close/>
                  <a:moveTo>
                    <a:pt x="602708" y="1086488"/>
                  </a:moveTo>
                  <a:cubicBezTo>
                    <a:pt x="336630" y="1086488"/>
                    <a:pt x="118929" y="868787"/>
                    <a:pt x="118929" y="602708"/>
                  </a:cubicBezTo>
                  <a:cubicBezTo>
                    <a:pt x="118929" y="336630"/>
                    <a:pt x="336630" y="118929"/>
                    <a:pt x="602708" y="118929"/>
                  </a:cubicBezTo>
                  <a:cubicBezTo>
                    <a:pt x="868787" y="118929"/>
                    <a:pt x="1086488" y="336630"/>
                    <a:pt x="1086488" y="602708"/>
                  </a:cubicBezTo>
                  <a:cubicBezTo>
                    <a:pt x="1086488" y="868787"/>
                    <a:pt x="868787" y="1086488"/>
                    <a:pt x="602708" y="1086488"/>
                  </a:cubicBezTo>
                  <a:close/>
                </a:path>
              </a:pathLst>
            </a:custGeom>
            <a:solidFill>
              <a:schemeClr val="accent2">
                <a:alpha val="15000"/>
              </a:schemeClr>
            </a:solidFill>
            <a:ln w="71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33A"/>
                </a:solidFill>
                <a:effectLst/>
                <a:uLnTx/>
                <a:uFillTx/>
                <a:latin typeface="Calibri" panose="020F0502020204030204"/>
                <a:ea typeface="+mn-ea"/>
                <a:cs typeface="+mn-cs"/>
              </a:endParaRPr>
            </a:p>
          </p:txBody>
        </p:sp>
        <p:pic>
          <p:nvPicPr>
            <p:cNvPr id="15" name="Graphic 14" descr="Warning">
              <a:extLst>
                <a:ext uri="{FF2B5EF4-FFF2-40B4-BE49-F238E27FC236}">
                  <a16:creationId xmlns:a16="http://schemas.microsoft.com/office/drawing/2014/main" id="{CA9CC93B-DEF6-714C-A480-6CE4D73AF7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3649" y="3256622"/>
              <a:ext cx="176758" cy="176758"/>
            </a:xfrm>
            <a:prstGeom prst="rect">
              <a:avLst/>
            </a:prstGeom>
          </p:spPr>
        </p:pic>
      </p:grpSp>
      <p:sp>
        <p:nvSpPr>
          <p:cNvPr id="2" name="Title 1">
            <a:extLst>
              <a:ext uri="{FF2B5EF4-FFF2-40B4-BE49-F238E27FC236}">
                <a16:creationId xmlns:a16="http://schemas.microsoft.com/office/drawing/2014/main" id="{A176EDDD-3E04-1C4C-B69A-718359CD5BCD}"/>
              </a:ext>
            </a:extLst>
          </p:cNvPr>
          <p:cNvSpPr>
            <a:spLocks noGrp="1"/>
          </p:cNvSpPr>
          <p:nvPr>
            <p:ph type="title"/>
          </p:nvPr>
        </p:nvSpPr>
        <p:spPr/>
        <p:txBody>
          <a:bodyPr>
            <a:normAutofit/>
          </a:bodyPr>
          <a:lstStyle/>
          <a:p>
            <a:r>
              <a:rPr lang="nl-NL" dirty="0"/>
              <a:t>Risk factors </a:t>
            </a:r>
            <a:r>
              <a:rPr lang="nl-NL" dirty="0" err="1"/>
              <a:t>for</a:t>
            </a:r>
            <a:r>
              <a:rPr lang="nl-NL" dirty="0"/>
              <a:t> </a:t>
            </a:r>
            <a:r>
              <a:rPr lang="nl-NL" dirty="0" err="1"/>
              <a:t>progressive</a:t>
            </a:r>
            <a:r>
              <a:rPr lang="nl-NL" dirty="0"/>
              <a:t> </a:t>
            </a:r>
            <a:r>
              <a:rPr lang="nl-NL" dirty="0" err="1"/>
              <a:t>pulmonary</a:t>
            </a:r>
            <a:r>
              <a:rPr lang="nl-NL" dirty="0"/>
              <a:t> fibrosis in CTD-ILD</a:t>
            </a:r>
            <a:endParaRPr lang="en-US" dirty="0"/>
          </a:p>
        </p:txBody>
      </p:sp>
      <p:sp>
        <p:nvSpPr>
          <p:cNvPr id="7" name="Tijdelijke aanduiding voor inhoud 6">
            <a:extLst>
              <a:ext uri="{FF2B5EF4-FFF2-40B4-BE49-F238E27FC236}">
                <a16:creationId xmlns:a16="http://schemas.microsoft.com/office/drawing/2014/main" id="{761A8272-9669-40A5-A387-77A9E52B5939}"/>
              </a:ext>
            </a:extLst>
          </p:cNvPr>
          <p:cNvSpPr>
            <a:spLocks noGrp="1"/>
          </p:cNvSpPr>
          <p:nvPr>
            <p:ph idx="1"/>
          </p:nvPr>
        </p:nvSpPr>
        <p:spPr>
          <a:xfrm>
            <a:off x="4857292" y="1801159"/>
            <a:ext cx="2880000" cy="3687189"/>
          </a:xfrm>
        </p:spPr>
        <p:txBody>
          <a:bodyPr>
            <a:normAutofit fontScale="92500" lnSpcReduction="10000"/>
          </a:bodyPr>
          <a:lstStyle/>
          <a:p>
            <a:pPr marL="0" indent="0">
              <a:buNone/>
            </a:pPr>
            <a:r>
              <a:rPr lang="en-US" sz="1600" b="1" dirty="0" err="1">
                <a:solidFill>
                  <a:schemeClr val="tx2"/>
                </a:solidFill>
                <a:latin typeface="BI Sans" pitchFamily="2" charset="77"/>
              </a:rPr>
              <a:t>SSc</a:t>
            </a:r>
            <a:r>
              <a:rPr lang="en-US" sz="1600" b="1" dirty="0">
                <a:solidFill>
                  <a:schemeClr val="tx2"/>
                </a:solidFill>
                <a:latin typeface="BI Sans" pitchFamily="2" charset="77"/>
              </a:rPr>
              <a:t>-ILD</a:t>
            </a:r>
            <a:endParaRPr lang="en-US" sz="1600" dirty="0">
              <a:solidFill>
                <a:schemeClr val="tx2"/>
              </a:solidFill>
              <a:latin typeface="BI Sans" pitchFamily="2" charset="77"/>
            </a:endParaRPr>
          </a:p>
          <a:p>
            <a:pPr marL="152396" indent="-152396">
              <a:buFont typeface="Arial" panose="020B0604020202020204" pitchFamily="34" charset="0"/>
              <a:buChar char="•"/>
            </a:pPr>
            <a:r>
              <a:rPr lang="en-US" sz="1600" dirty="0" err="1">
                <a:solidFill>
                  <a:schemeClr val="tx2"/>
                </a:solidFill>
                <a:latin typeface="BI Sans" pitchFamily="2" charset="77"/>
              </a:rPr>
              <a:t>dcSSc</a:t>
            </a:r>
            <a:endParaRPr lang="en-US" sz="1600" dirty="0">
              <a:solidFill>
                <a:schemeClr val="tx2"/>
              </a:solidFill>
              <a:latin typeface="BI Sans" pitchFamily="2" charset="77"/>
            </a:endParaRPr>
          </a:p>
          <a:p>
            <a:pPr marL="152396" indent="-152396">
              <a:buFont typeface="Arial" panose="020B0604020202020204" pitchFamily="34" charset="0"/>
              <a:buChar char="•"/>
            </a:pPr>
            <a:r>
              <a:rPr lang="en-US" sz="1600" dirty="0">
                <a:solidFill>
                  <a:schemeClr val="tx2"/>
                </a:solidFill>
                <a:latin typeface="BI Sans" pitchFamily="2" charset="77"/>
              </a:rPr>
              <a:t>&lt;7 years since diagnosis</a:t>
            </a:r>
          </a:p>
          <a:p>
            <a:pPr marL="152396" indent="-152396">
              <a:buFont typeface="Arial" panose="020B0604020202020204" pitchFamily="34" charset="0"/>
              <a:buChar char="•"/>
            </a:pPr>
            <a:r>
              <a:rPr lang="en-US" sz="1600" dirty="0">
                <a:solidFill>
                  <a:schemeClr val="tx2"/>
                </a:solidFill>
                <a:latin typeface="BI Sans" pitchFamily="2" charset="77"/>
              </a:rPr>
              <a:t>Male sex</a:t>
            </a:r>
          </a:p>
          <a:p>
            <a:pPr marL="152396" indent="-152396">
              <a:buFont typeface="Arial" panose="020B0604020202020204" pitchFamily="34" charset="0"/>
              <a:buChar char="•"/>
            </a:pPr>
            <a:r>
              <a:rPr lang="en-US" sz="1600" dirty="0">
                <a:solidFill>
                  <a:schemeClr val="tx2"/>
                </a:solidFill>
                <a:latin typeface="BI Sans" pitchFamily="2" charset="77"/>
              </a:rPr>
              <a:t>Black race</a:t>
            </a:r>
          </a:p>
          <a:p>
            <a:pPr marL="152396" indent="-152396">
              <a:buFont typeface="Arial" panose="020B0604020202020204" pitchFamily="34" charset="0"/>
              <a:buChar char="•"/>
            </a:pPr>
            <a:r>
              <a:rPr lang="en-US" sz="1600" dirty="0">
                <a:solidFill>
                  <a:schemeClr val="tx2"/>
                </a:solidFill>
                <a:latin typeface="BI Sans" pitchFamily="2" charset="77"/>
              </a:rPr>
              <a:t>Anti–Scl-70 antibody positivity</a:t>
            </a:r>
          </a:p>
          <a:p>
            <a:pPr marL="152396" indent="-152396">
              <a:buFont typeface="Arial" panose="020B0604020202020204" pitchFamily="34" charset="0"/>
              <a:buChar char="•"/>
            </a:pPr>
            <a:r>
              <a:rPr lang="en-US" sz="1600" dirty="0">
                <a:solidFill>
                  <a:schemeClr val="tx2"/>
                </a:solidFill>
                <a:latin typeface="BI Sans" pitchFamily="2" charset="77"/>
              </a:rPr>
              <a:t>Disease extent on CT &gt;20%</a:t>
            </a:r>
          </a:p>
          <a:p>
            <a:pPr marL="152396" indent="-152396">
              <a:buFont typeface="Arial" panose="020B0604020202020204" pitchFamily="34" charset="0"/>
              <a:buChar char="•"/>
            </a:pPr>
            <a:r>
              <a:rPr lang="en-US" sz="1600" dirty="0">
                <a:solidFill>
                  <a:schemeClr val="tx2"/>
                </a:solidFill>
                <a:latin typeface="BI Sans" pitchFamily="2" charset="77"/>
              </a:rPr>
              <a:t>Reduced FVC and DL</a:t>
            </a:r>
            <a:r>
              <a:rPr lang="en-US" sz="1600" baseline="-25000" dirty="0">
                <a:solidFill>
                  <a:schemeClr val="tx2"/>
                </a:solidFill>
                <a:latin typeface="BI Sans" pitchFamily="2" charset="77"/>
              </a:rPr>
              <a:t>CO</a:t>
            </a:r>
          </a:p>
          <a:p>
            <a:endParaRPr lang="en-US" sz="1600" dirty="0"/>
          </a:p>
        </p:txBody>
      </p:sp>
      <p:sp>
        <p:nvSpPr>
          <p:cNvPr id="17" name="Text Placeholder 16">
            <a:extLst>
              <a:ext uri="{FF2B5EF4-FFF2-40B4-BE49-F238E27FC236}">
                <a16:creationId xmlns:a16="http://schemas.microsoft.com/office/drawing/2014/main" id="{651FE5DC-AA80-0149-A5C7-E7D3D8CEB0E1}"/>
              </a:ext>
            </a:extLst>
          </p:cNvPr>
          <p:cNvSpPr>
            <a:spLocks noGrp="1"/>
          </p:cNvSpPr>
          <p:nvPr>
            <p:ph type="body" sz="quarter" idx="13"/>
          </p:nvPr>
        </p:nvSpPr>
        <p:spPr/>
        <p:txBody>
          <a:bodyPr/>
          <a:lstStyle/>
          <a:p>
            <a:r>
              <a:rPr lang="en-GB" dirty="0" err="1"/>
              <a:t>dcSSc</a:t>
            </a:r>
            <a:r>
              <a:rPr lang="en-GB" dirty="0"/>
              <a:t>=Diffuse Cutaneous Systemic Sclerosis; MDA5=Melanoma Differentiation-Associated Protein 5; 1. </a:t>
            </a:r>
            <a:r>
              <a:rPr lang="en-GB" dirty="0" err="1"/>
              <a:t>Wijsenbeek</a:t>
            </a:r>
            <a:r>
              <a:rPr lang="en-GB" dirty="0"/>
              <a:t> M, </a:t>
            </a:r>
            <a:r>
              <a:rPr lang="en-GB" dirty="0" err="1"/>
              <a:t>Cottin</a:t>
            </a:r>
            <a:r>
              <a:rPr lang="en-GB" dirty="0"/>
              <a:t> V. Spectrum of fibrotic lung diseases. N </a:t>
            </a:r>
            <a:r>
              <a:rPr lang="en-GB" dirty="0" err="1"/>
              <a:t>Engl</a:t>
            </a:r>
            <a:r>
              <a:rPr lang="en-GB" dirty="0"/>
              <a:t> J Med. 2020;383(10):958-68.</a:t>
            </a:r>
          </a:p>
        </p:txBody>
      </p:sp>
      <p:sp>
        <p:nvSpPr>
          <p:cNvPr id="18" name="Text Placeholder 17">
            <a:extLst>
              <a:ext uri="{FF2B5EF4-FFF2-40B4-BE49-F238E27FC236}">
                <a16:creationId xmlns:a16="http://schemas.microsoft.com/office/drawing/2014/main" id="{4E9C3AFA-A2CD-4143-B03B-57AEB6A4DECC}"/>
              </a:ext>
            </a:extLst>
          </p:cNvPr>
          <p:cNvSpPr>
            <a:spLocks noGrp="1"/>
          </p:cNvSpPr>
          <p:nvPr>
            <p:ph type="body" sz="quarter" idx="17"/>
          </p:nvPr>
        </p:nvSpPr>
        <p:spPr/>
        <p:txBody>
          <a:bodyPr/>
          <a:lstStyle/>
          <a:p>
            <a:r>
              <a:rPr lang="nl-NL" dirty="0"/>
              <a:t>J2</a:t>
            </a:r>
          </a:p>
        </p:txBody>
      </p:sp>
      <p:sp>
        <p:nvSpPr>
          <p:cNvPr id="8" name="Tijdelijke aanduiding voor inhoud 7">
            <a:extLst>
              <a:ext uri="{FF2B5EF4-FFF2-40B4-BE49-F238E27FC236}">
                <a16:creationId xmlns:a16="http://schemas.microsoft.com/office/drawing/2014/main" id="{483A8C1F-D2AC-424B-9EEE-8184EAAD313E}"/>
              </a:ext>
            </a:extLst>
          </p:cNvPr>
          <p:cNvSpPr>
            <a:spLocks noGrp="1"/>
          </p:cNvSpPr>
          <p:nvPr>
            <p:ph idx="18"/>
          </p:nvPr>
        </p:nvSpPr>
        <p:spPr>
          <a:xfrm>
            <a:off x="8156358" y="1801159"/>
            <a:ext cx="2739744" cy="3694446"/>
          </a:xfrm>
        </p:spPr>
        <p:txBody>
          <a:bodyPr>
            <a:normAutofit/>
          </a:bodyPr>
          <a:lstStyle/>
          <a:p>
            <a:pPr>
              <a:spcAft>
                <a:spcPts val="800"/>
              </a:spcAft>
            </a:pPr>
            <a:r>
              <a:rPr lang="en-US" sz="1600" b="1" dirty="0">
                <a:solidFill>
                  <a:schemeClr val="tx2"/>
                </a:solidFill>
                <a:latin typeface="BI Sans" pitchFamily="2" charset="77"/>
              </a:rPr>
              <a:t>RA-ILD </a:t>
            </a:r>
          </a:p>
          <a:p>
            <a:pPr marL="152396" indent="-152396">
              <a:buFont typeface="Arial" panose="020B0604020202020204" pitchFamily="34" charset="0"/>
              <a:buChar char="•"/>
            </a:pPr>
            <a:r>
              <a:rPr lang="en-US" sz="1600" dirty="0">
                <a:solidFill>
                  <a:schemeClr val="tx2"/>
                </a:solidFill>
                <a:latin typeface="BI Sans" pitchFamily="2" charset="77"/>
              </a:rPr>
              <a:t>Older age</a:t>
            </a:r>
          </a:p>
          <a:p>
            <a:pPr marL="152396" indent="-152396">
              <a:buFont typeface="Arial" panose="020B0604020202020204" pitchFamily="34" charset="0"/>
              <a:buChar char="•"/>
            </a:pPr>
            <a:r>
              <a:rPr lang="en-US" sz="1600" dirty="0">
                <a:solidFill>
                  <a:schemeClr val="tx2"/>
                </a:solidFill>
                <a:latin typeface="BI Sans" pitchFamily="2" charset="77"/>
              </a:rPr>
              <a:t>Male sex</a:t>
            </a:r>
          </a:p>
          <a:p>
            <a:pPr marL="152396" indent="-152396">
              <a:buFont typeface="Arial" panose="020B0604020202020204" pitchFamily="34" charset="0"/>
              <a:buChar char="•"/>
            </a:pPr>
            <a:r>
              <a:rPr lang="en-US" sz="1600" dirty="0">
                <a:solidFill>
                  <a:schemeClr val="tx2"/>
                </a:solidFill>
                <a:latin typeface="BI Sans" pitchFamily="2" charset="77"/>
              </a:rPr>
              <a:t>Disease extent on CT &gt;20%</a:t>
            </a:r>
          </a:p>
          <a:p>
            <a:pPr marL="152396" indent="-152396">
              <a:buFont typeface="Arial" panose="020B0604020202020204" pitchFamily="34" charset="0"/>
              <a:buChar char="•"/>
            </a:pPr>
            <a:r>
              <a:rPr lang="en-US" sz="1600" dirty="0">
                <a:solidFill>
                  <a:schemeClr val="tx2"/>
                </a:solidFill>
                <a:latin typeface="BI Sans" pitchFamily="2" charset="77"/>
              </a:rPr>
              <a:t>Honeycombing or a UIP pattern on CT</a:t>
            </a:r>
          </a:p>
          <a:p>
            <a:pPr marL="152396" indent="-152396">
              <a:buFont typeface="Arial" panose="020B0604020202020204" pitchFamily="34" charset="0"/>
              <a:buChar char="•"/>
            </a:pPr>
            <a:r>
              <a:rPr lang="en-US" sz="1600" dirty="0">
                <a:solidFill>
                  <a:schemeClr val="tx2"/>
                </a:solidFill>
                <a:latin typeface="BI Sans" pitchFamily="2" charset="77"/>
              </a:rPr>
              <a:t>FVC &lt;70%</a:t>
            </a:r>
          </a:p>
          <a:p>
            <a:endParaRPr lang="en-US" sz="1600" dirty="0"/>
          </a:p>
        </p:txBody>
      </p:sp>
      <p:sp>
        <p:nvSpPr>
          <p:cNvPr id="6" name="Tijdelijke aanduiding voor tekst 5">
            <a:extLst>
              <a:ext uri="{FF2B5EF4-FFF2-40B4-BE49-F238E27FC236}">
                <a16:creationId xmlns:a16="http://schemas.microsoft.com/office/drawing/2014/main" id="{7D691087-D752-4FF0-9792-70C6EE92DF94}"/>
              </a:ext>
            </a:extLst>
          </p:cNvPr>
          <p:cNvSpPr>
            <a:spLocks noGrp="1"/>
          </p:cNvSpPr>
          <p:nvPr>
            <p:ph type="body" sz="quarter" idx="19"/>
          </p:nvPr>
        </p:nvSpPr>
        <p:spPr>
          <a:xfrm>
            <a:off x="1813054" y="2368668"/>
            <a:ext cx="2830417" cy="2104742"/>
          </a:xfrm>
        </p:spPr>
        <p:txBody>
          <a:bodyPr>
            <a:normAutofit/>
          </a:bodyPr>
          <a:lstStyle/>
          <a:p>
            <a:pPr algn="ctr">
              <a:lnSpc>
                <a:spcPts val="3000"/>
              </a:lnSpc>
            </a:pPr>
            <a:r>
              <a:rPr lang="en-GB" sz="2000" dirty="0"/>
              <a:t>Risk factors for progressive fibrosis </a:t>
            </a:r>
            <a:br>
              <a:rPr lang="en-GB" sz="2000" dirty="0"/>
            </a:br>
            <a:r>
              <a:rPr lang="en-GB" sz="2000" dirty="0"/>
              <a:t>or death</a:t>
            </a:r>
            <a:r>
              <a:rPr lang="en-GB" sz="2000" baseline="30000" dirty="0"/>
              <a:t>1 </a:t>
            </a:r>
          </a:p>
        </p:txBody>
      </p:sp>
      <p:sp>
        <p:nvSpPr>
          <p:cNvPr id="27" name="Rectangle 2">
            <a:extLst>
              <a:ext uri="{FF2B5EF4-FFF2-40B4-BE49-F238E27FC236}">
                <a16:creationId xmlns:a16="http://schemas.microsoft.com/office/drawing/2014/main" id="{7F308EED-A600-DF4D-A330-18B45ECFF468}"/>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PPF</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pic>
        <p:nvPicPr>
          <p:cNvPr id="4" name="Picture 3">
            <a:extLst>
              <a:ext uri="{FF2B5EF4-FFF2-40B4-BE49-F238E27FC236}">
                <a16:creationId xmlns:a16="http://schemas.microsoft.com/office/drawing/2014/main" id="{379C0865-8915-8841-C07E-9F8A09B57B89}"/>
              </a:ext>
            </a:extLst>
          </p:cNvPr>
          <p:cNvPicPr>
            <a:picLocks noChangeAspect="1"/>
          </p:cNvPicPr>
          <p:nvPr/>
        </p:nvPicPr>
        <p:blipFill>
          <a:blip r:embed="rId6"/>
          <a:stretch>
            <a:fillRect/>
          </a:stretch>
        </p:blipFill>
        <p:spPr>
          <a:xfrm>
            <a:off x="10838952" y="6266848"/>
            <a:ext cx="1493649" cy="231668"/>
          </a:xfrm>
          <a:prstGeom prst="rect">
            <a:avLst/>
          </a:prstGeom>
        </p:spPr>
      </p:pic>
    </p:spTree>
    <p:extLst>
      <p:ext uri="{BB962C8B-B14F-4D97-AF65-F5344CB8AC3E}">
        <p14:creationId xmlns:p14="http://schemas.microsoft.com/office/powerpoint/2010/main" val="1862081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7261-D795-4BF3-BE53-AD04512CC8F7}"/>
              </a:ext>
            </a:extLst>
          </p:cNvPr>
          <p:cNvSpPr>
            <a:spLocks noGrp="1"/>
          </p:cNvSpPr>
          <p:nvPr>
            <p:ph type="ctrTitle"/>
          </p:nvPr>
        </p:nvSpPr>
        <p:spPr>
          <a:xfrm>
            <a:off x="2576286" y="1216119"/>
            <a:ext cx="9153230" cy="2387600"/>
          </a:xfrm>
        </p:spPr>
        <p:txBody>
          <a:bodyPr>
            <a:normAutofit/>
          </a:bodyPr>
          <a:lstStyle/>
          <a:p>
            <a:pPr>
              <a:lnSpc>
                <a:spcPct val="100000"/>
              </a:lnSpc>
            </a:pPr>
            <a:r>
              <a:rPr lang="en-US" sz="1600" i="1" dirty="0">
                <a:solidFill>
                  <a:schemeClr val="bg1">
                    <a:alpha val="75000"/>
                  </a:schemeClr>
                </a:solidFill>
                <a:latin typeface="BI Sans" pitchFamily="2" charset="77"/>
              </a:rPr>
              <a:t>Early diagnosis and prompt initiation of treatment slows down lung function decline as much as possible</a:t>
            </a:r>
            <a:r>
              <a:rPr lang="en-US" sz="1600" i="1" baseline="30000" dirty="0">
                <a:solidFill>
                  <a:schemeClr val="bg1">
                    <a:alpha val="75000"/>
                  </a:schemeClr>
                </a:solidFill>
                <a:latin typeface="BI Sans" pitchFamily="2" charset="77"/>
              </a:rPr>
              <a:t>1,2</a:t>
            </a:r>
            <a:endParaRPr lang="en-US" sz="1600" i="1" dirty="0">
              <a:solidFill>
                <a:schemeClr val="bg1">
                  <a:alpha val="75000"/>
                </a:schemeClr>
              </a:solidFill>
              <a:latin typeface="BI Sans" pitchFamily="2" charset="77"/>
            </a:endParaRPr>
          </a:p>
        </p:txBody>
      </p:sp>
      <p:sp>
        <p:nvSpPr>
          <p:cNvPr id="6" name="Ondertitel 5">
            <a:extLst>
              <a:ext uri="{FF2B5EF4-FFF2-40B4-BE49-F238E27FC236}">
                <a16:creationId xmlns:a16="http://schemas.microsoft.com/office/drawing/2014/main" id="{6AC76D30-042F-4CD0-B714-F2530F07B980}"/>
              </a:ext>
            </a:extLst>
          </p:cNvPr>
          <p:cNvSpPr>
            <a:spLocks noGrp="1"/>
          </p:cNvSpPr>
          <p:nvPr>
            <p:ph type="subTitle" idx="1"/>
          </p:nvPr>
        </p:nvSpPr>
        <p:spPr/>
        <p:txBody>
          <a:bodyPr/>
          <a:lstStyle/>
          <a:p>
            <a:r>
              <a:rPr lang="en-US" dirty="0"/>
              <a:t>Treatment</a:t>
            </a:r>
          </a:p>
        </p:txBody>
      </p:sp>
      <p:sp>
        <p:nvSpPr>
          <p:cNvPr id="7" name="Text Placeholder 10">
            <a:extLst>
              <a:ext uri="{FF2B5EF4-FFF2-40B4-BE49-F238E27FC236}">
                <a16:creationId xmlns:a16="http://schemas.microsoft.com/office/drawing/2014/main" id="{A7A0186D-86A7-477A-AED8-2161FF83E788}"/>
              </a:ext>
            </a:extLst>
          </p:cNvPr>
          <p:cNvSpPr txBox="1">
            <a:spLocks/>
          </p:cNvSpPr>
          <p:nvPr/>
        </p:nvSpPr>
        <p:spPr>
          <a:xfrm>
            <a:off x="322875" y="6122234"/>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Wijsenbeek</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Kreuter</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Olson A, et al. Progressive fibrosing interstitial lung diseases: current practice in diagnosis and management.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Curr</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Med Res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Opin</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2019;35(11):2015-24; 2. Maher TM, </a:t>
            </a:r>
            <a:r>
              <a:rPr kumimoji="0" lang="en-US" sz="9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Strek</a:t>
            </a:r>
            <a:r>
              <a:rPr kumimoji="0" lang="en-US" sz="9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ME. Antifibrotic therapy for idiopathic pulmonary fibrosis: time to treat. Respir Res. 2019;20(1):205.</a:t>
            </a:r>
          </a:p>
        </p:txBody>
      </p:sp>
      <p:sp>
        <p:nvSpPr>
          <p:cNvPr id="8" name="Text Placeholder 8">
            <a:extLst>
              <a:ext uri="{FF2B5EF4-FFF2-40B4-BE49-F238E27FC236}">
                <a16:creationId xmlns:a16="http://schemas.microsoft.com/office/drawing/2014/main" id="{23ADA1FD-BB4D-4D85-839C-280EF290EC3D}"/>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K0</a:t>
            </a:r>
          </a:p>
        </p:txBody>
      </p:sp>
      <p:pic>
        <p:nvPicPr>
          <p:cNvPr id="4" name="Picture 3">
            <a:extLst>
              <a:ext uri="{FF2B5EF4-FFF2-40B4-BE49-F238E27FC236}">
                <a16:creationId xmlns:a16="http://schemas.microsoft.com/office/drawing/2014/main" id="{D8430680-ADEF-9D0E-0843-832C1F848FA7}"/>
              </a:ext>
            </a:extLst>
          </p:cNvPr>
          <p:cNvPicPr>
            <a:picLocks noChangeAspect="1"/>
          </p:cNvPicPr>
          <p:nvPr/>
        </p:nvPicPr>
        <p:blipFill>
          <a:blip r:embed="rId3"/>
          <a:stretch>
            <a:fillRect/>
          </a:stretch>
        </p:blipFill>
        <p:spPr>
          <a:xfrm>
            <a:off x="10778373" y="6568415"/>
            <a:ext cx="1493649" cy="231668"/>
          </a:xfrm>
          <a:prstGeom prst="rect">
            <a:avLst/>
          </a:prstGeom>
        </p:spPr>
      </p:pic>
    </p:spTree>
    <p:extLst>
      <p:ext uri="{BB962C8B-B14F-4D97-AF65-F5344CB8AC3E}">
        <p14:creationId xmlns:p14="http://schemas.microsoft.com/office/powerpoint/2010/main" val="198814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8F60E-177F-47C7-9F36-B64111154A5A}"/>
              </a:ext>
            </a:extLst>
          </p:cNvPr>
          <p:cNvSpPr>
            <a:spLocks noGrp="1"/>
          </p:cNvSpPr>
          <p:nvPr>
            <p:ph type="title"/>
          </p:nvPr>
        </p:nvSpPr>
        <p:spPr>
          <a:xfrm>
            <a:off x="838200" y="136525"/>
            <a:ext cx="10994136" cy="910800"/>
          </a:xfrm>
        </p:spPr>
        <p:txBody>
          <a:bodyPr>
            <a:normAutofit/>
          </a:bodyPr>
          <a:lstStyle/>
          <a:p>
            <a:r>
              <a:rPr lang="en-US" dirty="0"/>
              <a:t>ILD encompasses a large group of over 200 parenchymal pulmonary disorders, </a:t>
            </a:r>
            <a:br>
              <a:rPr lang="en-US" dirty="0"/>
            </a:br>
            <a:r>
              <a:rPr lang="en-US" dirty="0"/>
              <a:t>of which the majority are classified as rare</a:t>
            </a:r>
            <a:r>
              <a:rPr lang="en-US" baseline="30000" dirty="0"/>
              <a:t>1</a:t>
            </a:r>
          </a:p>
        </p:txBody>
      </p:sp>
      <p:sp>
        <p:nvSpPr>
          <p:cNvPr id="3" name="Tijdelijke aanduiding voor inhoud 2">
            <a:extLst>
              <a:ext uri="{FF2B5EF4-FFF2-40B4-BE49-F238E27FC236}">
                <a16:creationId xmlns:a16="http://schemas.microsoft.com/office/drawing/2014/main" id="{100E6821-FFF9-4012-8393-EEEEDEB51746}"/>
              </a:ext>
            </a:extLst>
          </p:cNvPr>
          <p:cNvSpPr>
            <a:spLocks noGrp="1"/>
          </p:cNvSpPr>
          <p:nvPr>
            <p:ph idx="1"/>
          </p:nvPr>
        </p:nvSpPr>
        <p:spPr>
          <a:xfrm>
            <a:off x="838200" y="1123200"/>
            <a:ext cx="5257800" cy="4280073"/>
          </a:xfrm>
        </p:spPr>
        <p:txBody>
          <a:bodyPr anchor="ctr">
            <a:normAutofit/>
          </a:bodyPr>
          <a:lstStyle/>
          <a:p>
            <a:r>
              <a:rPr lang="en-US" dirty="0"/>
              <a:t>ILD is characterized by inflammation and/or fibrosis</a:t>
            </a:r>
            <a:r>
              <a:rPr lang="en-US" baseline="30000" dirty="0"/>
              <a:t>2</a:t>
            </a:r>
            <a:r>
              <a:rPr lang="en-US" dirty="0"/>
              <a:t> </a:t>
            </a:r>
          </a:p>
          <a:p>
            <a:r>
              <a:rPr lang="en-US" dirty="0"/>
              <a:t>ILDs are distinguished by their cause and distinct </a:t>
            </a:r>
            <a:br>
              <a:rPr lang="en-US" dirty="0"/>
            </a:br>
            <a:r>
              <a:rPr lang="en-US" dirty="0"/>
              <a:t>radiological/histological patterns</a:t>
            </a:r>
            <a:r>
              <a:rPr lang="en-US" baseline="30000" dirty="0"/>
              <a:t>3</a:t>
            </a:r>
          </a:p>
          <a:p>
            <a:r>
              <a:rPr lang="en-US" dirty="0"/>
              <a:t>Early and accurate diagnosis can be challenging, </a:t>
            </a:r>
            <a:br>
              <a:rPr lang="en-US" dirty="0"/>
            </a:br>
            <a:r>
              <a:rPr lang="en-US" dirty="0"/>
              <a:t>and it is difficult to predict disease progression</a:t>
            </a:r>
            <a:r>
              <a:rPr lang="en-US" baseline="30000" dirty="0"/>
              <a:t>1</a:t>
            </a:r>
          </a:p>
          <a:p>
            <a:r>
              <a:rPr lang="en-US" dirty="0"/>
              <a:t>Early diagnosis and regular monitoring is essential </a:t>
            </a:r>
            <a:br>
              <a:rPr lang="en-US" dirty="0"/>
            </a:br>
            <a:r>
              <a:rPr lang="en-US" dirty="0"/>
              <a:t>to optimize patient outcomes</a:t>
            </a:r>
            <a:r>
              <a:rPr lang="en-US" baseline="30000" dirty="0"/>
              <a:t>1,4</a:t>
            </a:r>
          </a:p>
        </p:txBody>
      </p:sp>
      <p:sp>
        <p:nvSpPr>
          <p:cNvPr id="16" name="Tijdelijke aanduiding voor tekst 15">
            <a:extLst>
              <a:ext uri="{FF2B5EF4-FFF2-40B4-BE49-F238E27FC236}">
                <a16:creationId xmlns:a16="http://schemas.microsoft.com/office/drawing/2014/main" id="{9A199400-FEE9-482C-B9FC-737F24A95592}"/>
              </a:ext>
            </a:extLst>
          </p:cNvPr>
          <p:cNvSpPr>
            <a:spLocks noGrp="1"/>
          </p:cNvSpPr>
          <p:nvPr>
            <p:ph type="body" sz="quarter" idx="13"/>
          </p:nvPr>
        </p:nvSpPr>
        <p:spPr>
          <a:xfrm>
            <a:off x="180000" y="5858890"/>
            <a:ext cx="11840804" cy="619932"/>
          </a:xfrm>
        </p:spPr>
        <p:txBody>
          <a:bodyPr/>
          <a:lstStyle/>
          <a:p>
            <a:r>
              <a:rPr lang="nl-NL" dirty="0"/>
              <a:t>1. </a:t>
            </a:r>
            <a:r>
              <a:rPr lang="nl-NL" dirty="0" err="1"/>
              <a:t>Cottin</a:t>
            </a:r>
            <a:r>
              <a:rPr lang="nl-NL" dirty="0"/>
              <a:t> V, </a:t>
            </a:r>
            <a:r>
              <a:rPr lang="nl-NL" dirty="0" err="1"/>
              <a:t>Hirani</a:t>
            </a:r>
            <a:r>
              <a:rPr lang="nl-NL" dirty="0"/>
              <a:t> NA, </a:t>
            </a:r>
            <a:r>
              <a:rPr lang="nl-NL" dirty="0" err="1"/>
              <a:t>Hotchkin</a:t>
            </a:r>
            <a:r>
              <a:rPr lang="nl-NL" dirty="0"/>
              <a:t> DL, et al. Presentation, diagnosis </a:t>
            </a:r>
            <a:r>
              <a:rPr lang="nl-NL" dirty="0" err="1"/>
              <a:t>and</a:t>
            </a:r>
            <a:r>
              <a:rPr lang="nl-NL" dirty="0"/>
              <a:t> </a:t>
            </a:r>
            <a:r>
              <a:rPr lang="nl-NL" dirty="0" err="1"/>
              <a:t>clinical</a:t>
            </a:r>
            <a:r>
              <a:rPr lang="nl-NL" dirty="0"/>
              <a:t> course of </a:t>
            </a:r>
            <a:r>
              <a:rPr lang="nl-NL" dirty="0" err="1"/>
              <a:t>the</a:t>
            </a:r>
            <a:r>
              <a:rPr lang="nl-NL" dirty="0"/>
              <a:t> spectrum of </a:t>
            </a:r>
            <a:r>
              <a:rPr lang="nl-NL" dirty="0" err="1"/>
              <a:t>progressive-fibrosing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Eur</a:t>
            </a:r>
            <a:r>
              <a:rPr lang="nl-NL" dirty="0"/>
              <a:t> </a:t>
            </a:r>
            <a:r>
              <a:rPr lang="nl-NL" dirty="0" err="1"/>
              <a:t>Respir</a:t>
            </a:r>
            <a:r>
              <a:rPr lang="nl-NL" dirty="0"/>
              <a:t> </a:t>
            </a:r>
            <a:r>
              <a:rPr lang="nl-NL" dirty="0" err="1"/>
              <a:t>Rev</a:t>
            </a:r>
            <a:r>
              <a:rPr lang="nl-NL" dirty="0"/>
              <a:t>. 2018;27(150):180076; 2. </a:t>
            </a:r>
            <a:r>
              <a:rPr lang="nl-NL" dirty="0" err="1"/>
              <a:t>Wijsenbeek</a:t>
            </a:r>
            <a:r>
              <a:rPr lang="nl-NL" dirty="0"/>
              <a:t> M, </a:t>
            </a:r>
            <a:r>
              <a:rPr lang="nl-NL" dirty="0" err="1"/>
              <a:t>Cottin</a:t>
            </a:r>
            <a:r>
              <a:rPr lang="nl-NL" dirty="0"/>
              <a:t> V. Spectrum of </a:t>
            </a:r>
            <a:r>
              <a:rPr lang="nl-NL" dirty="0" err="1"/>
              <a:t>fibrotic</a:t>
            </a:r>
            <a:r>
              <a:rPr lang="nl-NL" dirty="0"/>
              <a:t> </a:t>
            </a:r>
            <a:r>
              <a:rPr lang="nl-NL" dirty="0" err="1"/>
              <a:t>lung</a:t>
            </a:r>
            <a:r>
              <a:rPr lang="nl-NL" dirty="0"/>
              <a:t> </a:t>
            </a:r>
            <a:r>
              <a:rPr lang="nl-NL" dirty="0" err="1"/>
              <a:t>diseases</a:t>
            </a:r>
            <a:r>
              <a:rPr lang="nl-NL" dirty="0"/>
              <a:t>. N </a:t>
            </a:r>
            <a:r>
              <a:rPr lang="nl-NL" dirty="0" err="1"/>
              <a:t>Engl</a:t>
            </a:r>
            <a:r>
              <a:rPr lang="nl-NL" dirty="0"/>
              <a:t> J </a:t>
            </a:r>
            <a:r>
              <a:rPr lang="nl-NL" dirty="0" err="1"/>
              <a:t>Med</a:t>
            </a:r>
            <a:r>
              <a:rPr lang="nl-NL" dirty="0"/>
              <a:t>. 2020;383(10):958-68; 3. </a:t>
            </a:r>
            <a:r>
              <a:rPr lang="nl-NL" dirty="0" err="1"/>
              <a:t>Renzoni</a:t>
            </a:r>
            <a:r>
              <a:rPr lang="nl-NL" dirty="0"/>
              <a:t> EA, </a:t>
            </a:r>
            <a:r>
              <a:rPr lang="nl-NL" dirty="0" err="1"/>
              <a:t>Poletti</a:t>
            </a:r>
            <a:r>
              <a:rPr lang="nl-NL" dirty="0"/>
              <a:t> V, </a:t>
            </a:r>
            <a:r>
              <a:rPr lang="nl-NL" dirty="0" err="1"/>
              <a:t>Mackintosh</a:t>
            </a:r>
            <a:r>
              <a:rPr lang="nl-NL" dirty="0"/>
              <a:t> JA. </a:t>
            </a:r>
            <a:r>
              <a:rPr lang="nl-NL" dirty="0" err="1"/>
              <a:t>Disease</a:t>
            </a:r>
            <a:r>
              <a:rPr lang="nl-NL" dirty="0"/>
              <a:t> </a:t>
            </a:r>
            <a:r>
              <a:rPr lang="nl-NL" dirty="0" err="1"/>
              <a:t>pathology</a:t>
            </a:r>
            <a:r>
              <a:rPr lang="nl-NL" dirty="0"/>
              <a:t> in </a:t>
            </a:r>
            <a:r>
              <a:rPr lang="nl-NL" dirty="0" err="1"/>
              <a:t>fibrotic</a:t>
            </a:r>
            <a:r>
              <a:rPr lang="nl-NL" dirty="0"/>
              <a:t> </a:t>
            </a:r>
            <a:r>
              <a:rPr lang="nl-NL" dirty="0" err="1"/>
              <a:t>interstitial</a:t>
            </a:r>
            <a:r>
              <a:rPr lang="nl-NL" dirty="0"/>
              <a:t> </a:t>
            </a:r>
            <a:r>
              <a:rPr lang="nl-NL" dirty="0" err="1"/>
              <a:t>lung</a:t>
            </a:r>
            <a:r>
              <a:rPr lang="nl-NL" dirty="0"/>
              <a:t> </a:t>
            </a:r>
            <a:r>
              <a:rPr lang="nl-NL" dirty="0" err="1"/>
              <a:t>disease</a:t>
            </a:r>
            <a:r>
              <a:rPr lang="nl-NL" dirty="0"/>
              <a:t>: is </a:t>
            </a:r>
            <a:r>
              <a:rPr lang="nl-NL" dirty="0" err="1"/>
              <a:t>it</a:t>
            </a:r>
            <a:r>
              <a:rPr lang="nl-NL" dirty="0"/>
              <a:t> </a:t>
            </a:r>
            <a:r>
              <a:rPr lang="nl-NL" dirty="0" err="1"/>
              <a:t>all</a:t>
            </a:r>
            <a:r>
              <a:rPr lang="nl-NL" dirty="0"/>
              <a:t> </a:t>
            </a:r>
            <a:r>
              <a:rPr lang="nl-NL" dirty="0" err="1"/>
              <a:t>about</a:t>
            </a:r>
            <a:r>
              <a:rPr lang="nl-NL" dirty="0"/>
              <a:t> </a:t>
            </a:r>
            <a:r>
              <a:rPr lang="nl-NL" dirty="0" err="1"/>
              <a:t>usual</a:t>
            </a:r>
            <a:r>
              <a:rPr lang="nl-NL" dirty="0"/>
              <a:t> </a:t>
            </a:r>
            <a:r>
              <a:rPr lang="nl-NL" dirty="0" err="1"/>
              <a:t>interstitial</a:t>
            </a:r>
            <a:r>
              <a:rPr lang="nl-NL" dirty="0"/>
              <a:t> </a:t>
            </a:r>
            <a:r>
              <a:rPr lang="nl-NL" dirty="0" err="1"/>
              <a:t>pneumonia</a:t>
            </a:r>
            <a:r>
              <a:rPr lang="nl-NL" dirty="0"/>
              <a:t>? Lancet. 2021;398(10309):1437-49; 4. </a:t>
            </a:r>
            <a:r>
              <a:rPr lang="nl-NL" dirty="0" err="1"/>
              <a:t>Wijsenbeek</a:t>
            </a:r>
            <a:r>
              <a:rPr lang="nl-NL" dirty="0"/>
              <a:t> M, </a:t>
            </a:r>
            <a:r>
              <a:rPr lang="nl-NL" dirty="0" err="1"/>
              <a:t>Kreuter</a:t>
            </a:r>
            <a:r>
              <a:rPr lang="nl-NL" dirty="0"/>
              <a:t> M, </a:t>
            </a:r>
            <a:r>
              <a:rPr lang="nl-NL" dirty="0" err="1"/>
              <a:t>Olson</a:t>
            </a:r>
            <a:r>
              <a:rPr lang="nl-NL" dirty="0"/>
              <a:t> A, et al. </a:t>
            </a:r>
            <a:r>
              <a:rPr lang="nl-NL" dirty="0" err="1"/>
              <a:t>Progressive</a:t>
            </a:r>
            <a:r>
              <a:rPr lang="nl-NL" dirty="0"/>
              <a:t>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current</a:t>
            </a:r>
            <a:r>
              <a:rPr lang="nl-NL" dirty="0"/>
              <a:t> </a:t>
            </a:r>
            <a:r>
              <a:rPr lang="nl-NL" dirty="0" err="1"/>
              <a:t>practice</a:t>
            </a:r>
            <a:r>
              <a:rPr lang="nl-NL" dirty="0"/>
              <a:t> in diagnosis </a:t>
            </a:r>
            <a:r>
              <a:rPr lang="nl-NL" dirty="0" err="1"/>
              <a:t>and</a:t>
            </a:r>
            <a:r>
              <a:rPr lang="nl-NL" dirty="0"/>
              <a:t> management. </a:t>
            </a:r>
            <a:r>
              <a:rPr lang="nl-NL" dirty="0" err="1"/>
              <a:t>Curr</a:t>
            </a:r>
            <a:r>
              <a:rPr lang="nl-NL" dirty="0"/>
              <a:t> </a:t>
            </a:r>
            <a:r>
              <a:rPr lang="nl-NL" dirty="0" err="1"/>
              <a:t>Med</a:t>
            </a:r>
            <a:r>
              <a:rPr lang="nl-NL" dirty="0"/>
              <a:t> </a:t>
            </a:r>
            <a:r>
              <a:rPr lang="nl-NL" dirty="0" err="1"/>
              <a:t>Res</a:t>
            </a:r>
            <a:r>
              <a:rPr lang="nl-NL" dirty="0"/>
              <a:t> </a:t>
            </a:r>
            <a:r>
              <a:rPr lang="nl-NL" dirty="0" err="1"/>
              <a:t>Opin</a:t>
            </a:r>
            <a:r>
              <a:rPr lang="nl-NL" dirty="0"/>
              <a:t>. 2019;35(11):2015-24.</a:t>
            </a:r>
          </a:p>
        </p:txBody>
      </p:sp>
      <p:sp>
        <p:nvSpPr>
          <p:cNvPr id="17" name="Tijdelijke aanduiding voor tekst 16">
            <a:extLst>
              <a:ext uri="{FF2B5EF4-FFF2-40B4-BE49-F238E27FC236}">
                <a16:creationId xmlns:a16="http://schemas.microsoft.com/office/drawing/2014/main" id="{52A252ED-20B9-4B0D-9885-99064A457841}"/>
              </a:ext>
            </a:extLst>
          </p:cNvPr>
          <p:cNvSpPr>
            <a:spLocks noGrp="1"/>
          </p:cNvSpPr>
          <p:nvPr>
            <p:ph type="body" sz="quarter" idx="17"/>
          </p:nvPr>
        </p:nvSpPr>
        <p:spPr/>
        <p:txBody>
          <a:bodyPr/>
          <a:lstStyle/>
          <a:p>
            <a:r>
              <a:rPr lang="nl-NL"/>
              <a:t>A1</a:t>
            </a:r>
          </a:p>
        </p:txBody>
      </p:sp>
      <p:sp>
        <p:nvSpPr>
          <p:cNvPr id="13" name="Rectangle 2">
            <a:extLst>
              <a:ext uri="{FF2B5EF4-FFF2-40B4-BE49-F238E27FC236}">
                <a16:creationId xmlns:a16="http://schemas.microsoft.com/office/drawing/2014/main" id="{6CFCDD40-D34E-404F-BA2E-05D42FF83469}"/>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 Sans" pitchFamily="2" charset="0"/>
                <a:ea typeface="+mn-ea"/>
                <a:cs typeface="+mn-cs"/>
              </a:rPr>
              <a:t>ILD</a:t>
            </a:r>
            <a:endParaRPr kumimoji="0" lang="en-NL" sz="1400" b="0" i="0" u="none" strike="noStrike" kern="1200" cap="none" spc="0" normalizeH="0" baseline="0" noProof="0">
              <a:ln>
                <a:noFill/>
              </a:ln>
              <a:solidFill>
                <a:srgbClr val="2B333A"/>
              </a:solidFill>
              <a:effectLst/>
              <a:uLnTx/>
              <a:uFillTx/>
              <a:latin typeface="BI Sans" pitchFamily="2" charset="0"/>
              <a:ea typeface="+mn-ea"/>
              <a:cs typeface="+mn-cs"/>
            </a:endParaRPr>
          </a:p>
        </p:txBody>
      </p:sp>
      <p:pic>
        <p:nvPicPr>
          <p:cNvPr id="18" name="Picture 17">
            <a:extLst>
              <a:ext uri="{FF2B5EF4-FFF2-40B4-BE49-F238E27FC236}">
                <a16:creationId xmlns:a16="http://schemas.microsoft.com/office/drawing/2014/main" id="{59902A3D-B01B-994F-9EC8-36406F8842D6}"/>
              </a:ext>
            </a:extLst>
          </p:cNvPr>
          <p:cNvPicPr>
            <a:picLocks noChangeAspect="1"/>
          </p:cNvPicPr>
          <p:nvPr/>
        </p:nvPicPr>
        <p:blipFill>
          <a:blip r:embed="rId3"/>
          <a:stretch>
            <a:fillRect/>
          </a:stretch>
        </p:blipFill>
        <p:spPr>
          <a:xfrm>
            <a:off x="6442189" y="611797"/>
            <a:ext cx="4911611" cy="4481845"/>
          </a:xfrm>
          <a:prstGeom prst="rect">
            <a:avLst/>
          </a:prstGeom>
        </p:spPr>
      </p:pic>
      <p:sp>
        <p:nvSpPr>
          <p:cNvPr id="7" name="Tekstvak 6">
            <a:extLst>
              <a:ext uri="{FF2B5EF4-FFF2-40B4-BE49-F238E27FC236}">
                <a16:creationId xmlns:a16="http://schemas.microsoft.com/office/drawing/2014/main" id="{F89253CD-EA8E-44BB-86DF-B557A7B8D4D8}"/>
              </a:ext>
            </a:extLst>
          </p:cNvPr>
          <p:cNvSpPr txBox="1"/>
          <p:nvPr/>
        </p:nvSpPr>
        <p:spPr>
          <a:xfrm>
            <a:off x="7203439" y="5255145"/>
            <a:ext cx="33891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2B333A"/>
                </a:solidFill>
                <a:effectLst/>
                <a:uLnTx/>
                <a:uFillTx/>
                <a:latin typeface="BISansNEXT" panose="02000503040000020004"/>
                <a:ea typeface="+mn-ea"/>
                <a:cs typeface="+mn-cs"/>
              </a:rPr>
              <a:t>Overall </a:t>
            </a:r>
            <a:r>
              <a:rPr kumimoji="0" lang="nl-NL" sz="1600" b="1" i="0" u="none" strike="noStrike" kern="1200" cap="none" spc="0" normalizeH="0" baseline="0" noProof="0" dirty="0" err="1">
                <a:ln>
                  <a:noFill/>
                </a:ln>
                <a:solidFill>
                  <a:srgbClr val="2B333A"/>
                </a:solidFill>
                <a:effectLst/>
                <a:uLnTx/>
                <a:uFillTx/>
                <a:latin typeface="BISansNEXT" panose="02000503040000020004"/>
                <a:ea typeface="+mn-ea"/>
                <a:cs typeface="+mn-cs"/>
              </a:rPr>
              <a:t>prevalence</a:t>
            </a:r>
            <a:r>
              <a:rPr kumimoji="0" lang="nl-NL" sz="1600" b="1" i="0" u="none" strike="noStrike" kern="1200" cap="none" spc="0" normalizeH="0" baseline="0" noProof="0" dirty="0">
                <a:ln>
                  <a:noFill/>
                </a:ln>
                <a:solidFill>
                  <a:srgbClr val="2B333A"/>
                </a:solidFill>
                <a:effectLst/>
                <a:uLnTx/>
                <a:uFillTx/>
                <a:latin typeface="BISansNEXT" panose="02000503040000020004"/>
                <a:ea typeface="+mn-ea"/>
                <a:cs typeface="+mn-cs"/>
              </a:rPr>
              <a:t> of ILD in Europe: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2B333A"/>
                </a:solidFill>
                <a:effectLst/>
                <a:uLnTx/>
                <a:uFillTx/>
                <a:latin typeface="BISansNEXT" panose="02000503040000020004"/>
                <a:ea typeface="+mn-ea"/>
                <a:cs typeface="+mn-cs"/>
              </a:rPr>
              <a:t>76 cases/100,000 people</a:t>
            </a:r>
            <a:r>
              <a:rPr kumimoji="0" lang="nl-NL" sz="1600" b="1" i="0" u="none" strike="noStrike" kern="1200" cap="none" spc="0" normalizeH="0" baseline="30000" noProof="0" dirty="0">
                <a:ln>
                  <a:noFill/>
                </a:ln>
                <a:solidFill>
                  <a:srgbClr val="2B333A"/>
                </a:solidFill>
                <a:effectLst/>
                <a:uLnTx/>
                <a:uFillTx/>
                <a:latin typeface="BISansNEXT" panose="02000503040000020004"/>
                <a:ea typeface="+mn-ea"/>
                <a:cs typeface="+mn-cs"/>
              </a:rPr>
              <a:t>2</a:t>
            </a:r>
            <a:endParaRPr kumimoji="0" lang="nl-NL" sz="1600" b="1" i="0" u="none" strike="noStrike" kern="1200" cap="none" spc="0" normalizeH="0" baseline="0" noProof="0" dirty="0">
              <a:ln>
                <a:noFill/>
              </a:ln>
              <a:solidFill>
                <a:srgbClr val="2B333A"/>
              </a:solidFill>
              <a:effectLst/>
              <a:uLnTx/>
              <a:uFillTx/>
              <a:latin typeface="BISansNEXT" panose="02000503040000020004"/>
              <a:ea typeface="+mn-ea"/>
              <a:cs typeface="+mn-cs"/>
            </a:endParaRPr>
          </a:p>
        </p:txBody>
      </p:sp>
      <p:pic>
        <p:nvPicPr>
          <p:cNvPr id="5" name="Picture 4">
            <a:extLst>
              <a:ext uri="{FF2B5EF4-FFF2-40B4-BE49-F238E27FC236}">
                <a16:creationId xmlns:a16="http://schemas.microsoft.com/office/drawing/2014/main" id="{206A27B5-D8E4-29E0-DE52-B62462107A00}"/>
              </a:ext>
            </a:extLst>
          </p:cNvPr>
          <p:cNvPicPr>
            <a:picLocks noChangeAspect="1"/>
          </p:cNvPicPr>
          <p:nvPr/>
        </p:nvPicPr>
        <p:blipFill>
          <a:blip r:embed="rId4"/>
          <a:stretch>
            <a:fillRect/>
          </a:stretch>
        </p:blipFill>
        <p:spPr>
          <a:xfrm>
            <a:off x="10873675" y="6266124"/>
            <a:ext cx="1493649" cy="231668"/>
          </a:xfrm>
          <a:prstGeom prst="rect">
            <a:avLst/>
          </a:prstGeom>
        </p:spPr>
      </p:pic>
    </p:spTree>
    <p:extLst>
      <p:ext uri="{BB962C8B-B14F-4D97-AF65-F5344CB8AC3E}">
        <p14:creationId xmlns:p14="http://schemas.microsoft.com/office/powerpoint/2010/main" val="224742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6A4E54C8-1DE4-4F27-B4ED-C36C5E6FFED1}"/>
              </a:ext>
            </a:extLst>
          </p:cNvPr>
          <p:cNvSpPr/>
          <p:nvPr/>
        </p:nvSpPr>
        <p:spPr>
          <a:xfrm>
            <a:off x="844174" y="1254627"/>
            <a:ext cx="4940458" cy="900000"/>
          </a:xfrm>
          <a:prstGeom prst="roundRect">
            <a:avLst/>
          </a:prstGeom>
          <a:blipFill>
            <a:blip r:embed="rId3"/>
            <a:stretch>
              <a:fillRect l="-16027" t="-207573" r="-115447" b="-52259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Calibri" panose="020F0502020204030204"/>
                <a:ea typeface="+mn-ea"/>
                <a:cs typeface="+mn-cs"/>
              </a:rPr>
              <a:t>Guidelines are available that describe the treatment options for patients with IPF</a:t>
            </a:r>
            <a:r>
              <a:rPr kumimoji="0" lang="en-US" sz="1400" b="1" i="0" u="none" strike="noStrike" kern="1200" cap="none" spc="0" normalizeH="0" baseline="30000" noProof="0" dirty="0">
                <a:ln>
                  <a:noFill/>
                </a:ln>
                <a:solidFill>
                  <a:srgbClr val="001E55"/>
                </a:solidFill>
                <a:effectLst/>
                <a:uLnTx/>
                <a:uFillTx/>
                <a:latin typeface="Calibri" panose="020F0502020204030204"/>
                <a:ea typeface="+mn-ea"/>
                <a:cs typeface="+mn-cs"/>
              </a:rPr>
              <a:t>1</a:t>
            </a:r>
            <a:r>
              <a:rPr kumimoji="0" lang="en-US" sz="1400" b="1" i="0" u="none" strike="noStrike" kern="1200" cap="none" spc="0" normalizeH="0" baseline="0" noProof="0" dirty="0">
                <a:ln>
                  <a:noFill/>
                </a:ln>
                <a:solidFill>
                  <a:srgbClr val="001E55"/>
                </a:solidFill>
                <a:effectLst/>
                <a:uLnTx/>
                <a:uFillTx/>
                <a:latin typeface="Calibri" panose="020F0502020204030204"/>
                <a:ea typeface="+mn-ea"/>
                <a:cs typeface="+mn-cs"/>
              </a:rPr>
              <a:t> </a:t>
            </a:r>
          </a:p>
        </p:txBody>
      </p:sp>
      <p:grpSp>
        <p:nvGrpSpPr>
          <p:cNvPr id="12" name="Group 11">
            <a:extLst>
              <a:ext uri="{FF2B5EF4-FFF2-40B4-BE49-F238E27FC236}">
                <a16:creationId xmlns:a16="http://schemas.microsoft.com/office/drawing/2014/main" id="{EA408257-E67A-54BF-5921-B262877B8758}"/>
              </a:ext>
            </a:extLst>
          </p:cNvPr>
          <p:cNvGrpSpPr/>
          <p:nvPr/>
        </p:nvGrpSpPr>
        <p:grpSpPr>
          <a:xfrm>
            <a:off x="5273747" y="1254627"/>
            <a:ext cx="5803533" cy="4499907"/>
            <a:chOff x="5833067" y="1235733"/>
            <a:chExt cx="5803533" cy="4011167"/>
          </a:xfrm>
        </p:grpSpPr>
        <p:cxnSp>
          <p:nvCxnSpPr>
            <p:cNvPr id="22" name="Straight Connector 99">
              <a:extLst>
                <a:ext uri="{FF2B5EF4-FFF2-40B4-BE49-F238E27FC236}">
                  <a16:creationId xmlns:a16="http://schemas.microsoft.com/office/drawing/2014/main" id="{3FEE3B38-41AD-4941-BB08-A0807CA55706}"/>
                </a:ext>
              </a:extLst>
            </p:cNvPr>
            <p:cNvCxnSpPr>
              <a:cxnSpLocks/>
            </p:cNvCxnSpPr>
            <p:nvPr/>
          </p:nvCxnSpPr>
          <p:spPr>
            <a:xfrm>
              <a:off x="5833067" y="1623058"/>
              <a:ext cx="1520695" cy="0"/>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8" name="Rounded Rectangle 11">
              <a:extLst>
                <a:ext uri="{FF2B5EF4-FFF2-40B4-BE49-F238E27FC236}">
                  <a16:creationId xmlns:a16="http://schemas.microsoft.com/office/drawing/2014/main" id="{9938E7CB-4D77-458A-9385-5C49CCB3FFE0}"/>
                </a:ext>
              </a:extLst>
            </p:cNvPr>
            <p:cNvSpPr/>
            <p:nvPr/>
          </p:nvSpPr>
          <p:spPr>
            <a:xfrm>
              <a:off x="6677782" y="1235733"/>
              <a:ext cx="4958818" cy="4011167"/>
            </a:xfrm>
            <a:prstGeom prst="roundRect">
              <a:avLst>
                <a:gd name="adj" fmla="val 8647"/>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60000" tIns="180000" rIns="396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grpSp>
      <p:sp>
        <p:nvSpPr>
          <p:cNvPr id="40" name="Oval 39">
            <a:extLst>
              <a:ext uri="{FF2B5EF4-FFF2-40B4-BE49-F238E27FC236}">
                <a16:creationId xmlns:a16="http://schemas.microsoft.com/office/drawing/2014/main" id="{16D0D3E7-E71A-0C0D-4591-2946E3B44614}"/>
              </a:ext>
            </a:extLst>
          </p:cNvPr>
          <p:cNvSpPr/>
          <p:nvPr/>
        </p:nvSpPr>
        <p:spPr>
          <a:xfrm>
            <a:off x="6420708" y="3281654"/>
            <a:ext cx="669655" cy="6696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362500F9-E0D5-736E-52E3-EB6E0C783916}"/>
              </a:ext>
            </a:extLst>
          </p:cNvPr>
          <p:cNvSpPr/>
          <p:nvPr/>
        </p:nvSpPr>
        <p:spPr>
          <a:xfrm>
            <a:off x="6420708" y="4119319"/>
            <a:ext cx="669655" cy="6696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8DDCF47D-75FF-B1BF-8A6F-806EBBECBF30}"/>
              </a:ext>
            </a:extLst>
          </p:cNvPr>
          <p:cNvSpPr/>
          <p:nvPr/>
        </p:nvSpPr>
        <p:spPr>
          <a:xfrm>
            <a:off x="6420708" y="4877221"/>
            <a:ext cx="669655" cy="6696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1D26FE-D847-4544-BE53-BB4B2C905FC1}"/>
              </a:ext>
            </a:extLst>
          </p:cNvPr>
          <p:cNvSpPr>
            <a:spLocks noGrp="1"/>
          </p:cNvSpPr>
          <p:nvPr>
            <p:ph type="title"/>
          </p:nvPr>
        </p:nvSpPr>
        <p:spPr>
          <a:xfrm>
            <a:off x="838200" y="136525"/>
            <a:ext cx="9848194" cy="911987"/>
          </a:xfrm>
        </p:spPr>
        <p:txBody>
          <a:bodyPr/>
          <a:lstStyle/>
          <a:p>
            <a:r>
              <a:rPr lang="en-US" dirty="0"/>
              <a:t>Based on the inevitably progressive nature of IPF, diagnosis may prompt immediate intervention accompanied by regular monitoring</a:t>
            </a:r>
            <a:r>
              <a:rPr lang="en-US" baseline="30000" dirty="0"/>
              <a:t>1-3</a:t>
            </a:r>
            <a:endParaRPr lang="en-GB" dirty="0"/>
          </a:p>
        </p:txBody>
      </p:sp>
      <p:sp>
        <p:nvSpPr>
          <p:cNvPr id="5" name="Text Placeholder 4">
            <a:extLst>
              <a:ext uri="{FF2B5EF4-FFF2-40B4-BE49-F238E27FC236}">
                <a16:creationId xmlns:a16="http://schemas.microsoft.com/office/drawing/2014/main" id="{2F45D8AE-7344-4734-A6E4-F8A48401AA6D}"/>
              </a:ext>
            </a:extLst>
          </p:cNvPr>
          <p:cNvSpPr>
            <a:spLocks noGrp="1"/>
          </p:cNvSpPr>
          <p:nvPr>
            <p:ph type="body" sz="quarter" idx="13"/>
          </p:nvPr>
        </p:nvSpPr>
        <p:spPr>
          <a:xfrm>
            <a:off x="180000" y="5858890"/>
            <a:ext cx="10875960" cy="619932"/>
          </a:xfrm>
        </p:spPr>
        <p:txBody>
          <a:bodyPr>
            <a:noAutofit/>
          </a:bodyPr>
          <a:lstStyle/>
          <a:p>
            <a:r>
              <a:rPr lang="nl-NL" dirty="0"/>
              <a:t>1. </a:t>
            </a:r>
            <a:r>
              <a:rPr lang="nl-NL" dirty="0" err="1">
                <a:latin typeface="BISansNEXT" panose="02000503040000020004"/>
              </a:rPr>
              <a:t>Raghu</a:t>
            </a:r>
            <a:r>
              <a:rPr lang="nl-NL" dirty="0">
                <a:latin typeface="BISansNEXT" panose="02000503040000020004"/>
              </a:rPr>
              <a:t> G, Remy-</a:t>
            </a:r>
            <a:r>
              <a:rPr lang="nl-NL" dirty="0" err="1">
                <a:latin typeface="BISansNEXT" panose="02000503040000020004"/>
              </a:rPr>
              <a:t>Jardin</a:t>
            </a:r>
            <a:r>
              <a:rPr lang="nl-NL" dirty="0">
                <a:latin typeface="BISansNEXT" panose="02000503040000020004"/>
              </a:rPr>
              <a:t> M, </a:t>
            </a:r>
            <a:r>
              <a:rPr lang="nl-NL" dirty="0" err="1">
                <a:latin typeface="BISansNEXT" panose="02000503040000020004"/>
              </a:rPr>
              <a:t>Richeldi</a:t>
            </a:r>
            <a:r>
              <a:rPr lang="nl-NL" dirty="0">
                <a:latin typeface="BISansNEXT" panose="02000503040000020004"/>
              </a:rPr>
              <a:t> L, et al.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a:t>
            </a:r>
            <a:r>
              <a:rPr lang="nl-NL" dirty="0">
                <a:latin typeface="BISansNEXT" panose="02000503040000020004"/>
              </a:rPr>
              <a:t> Update)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in </a:t>
            </a:r>
            <a:r>
              <a:rPr lang="nl-NL" dirty="0" err="1">
                <a:latin typeface="BISansNEXT" panose="02000503040000020004"/>
              </a:rPr>
              <a:t>Adults</a:t>
            </a:r>
            <a:r>
              <a:rPr lang="nl-NL" dirty="0">
                <a:latin typeface="BISansNEXT" panose="02000503040000020004"/>
              </a:rPr>
              <a:t>: An Official ATS/ERS/JRS/ALAT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Guideline.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Med. 2022;205(9):e18-e47; 2. </a:t>
            </a:r>
            <a:r>
              <a:rPr lang="nl-NL" dirty="0"/>
              <a:t>Maher TM, Strek ME. </a:t>
            </a:r>
            <a:r>
              <a:rPr lang="nl-NL" dirty="0" err="1"/>
              <a:t>Antifibrotic</a:t>
            </a:r>
            <a:r>
              <a:rPr lang="nl-NL" dirty="0"/>
              <a:t> </a:t>
            </a:r>
            <a:r>
              <a:rPr lang="nl-NL" dirty="0" err="1"/>
              <a:t>therapy</a:t>
            </a:r>
            <a:r>
              <a:rPr lang="nl-NL" dirty="0"/>
              <a:t> </a:t>
            </a:r>
            <a:r>
              <a:rPr lang="nl-NL" dirty="0" err="1"/>
              <a:t>for</a:t>
            </a:r>
            <a:r>
              <a:rPr lang="nl-NL" dirty="0"/>
              <a:t> </a:t>
            </a:r>
            <a:r>
              <a:rPr lang="nl-NL" dirty="0" err="1"/>
              <a:t>idiopathic</a:t>
            </a:r>
            <a:r>
              <a:rPr lang="nl-NL" dirty="0"/>
              <a:t> </a:t>
            </a:r>
            <a:r>
              <a:rPr lang="nl-NL" dirty="0" err="1"/>
              <a:t>pulmonary</a:t>
            </a:r>
            <a:r>
              <a:rPr lang="nl-NL" dirty="0"/>
              <a:t> fibrosis: time </a:t>
            </a:r>
            <a:r>
              <a:rPr lang="nl-NL" dirty="0" err="1"/>
              <a:t>to</a:t>
            </a:r>
            <a:r>
              <a:rPr lang="nl-NL" dirty="0"/>
              <a:t> </a:t>
            </a:r>
            <a:r>
              <a:rPr lang="nl-NL" dirty="0" err="1"/>
              <a:t>treat</a:t>
            </a:r>
            <a:r>
              <a:rPr lang="nl-NL" dirty="0"/>
              <a:t>. </a:t>
            </a:r>
            <a:r>
              <a:rPr lang="nl-NL" dirty="0" err="1"/>
              <a:t>Respir</a:t>
            </a:r>
            <a:r>
              <a:rPr lang="nl-NL" dirty="0"/>
              <a:t> </a:t>
            </a:r>
            <a:r>
              <a:rPr lang="nl-NL" dirty="0" err="1"/>
              <a:t>Res</a:t>
            </a:r>
            <a:r>
              <a:rPr lang="nl-NL" dirty="0"/>
              <a:t>. 2019;20(1):205; 3. </a:t>
            </a:r>
            <a:r>
              <a:rPr lang="nl-NL" dirty="0" err="1"/>
              <a:t>Torrisi</a:t>
            </a:r>
            <a:r>
              <a:rPr lang="nl-NL" dirty="0"/>
              <a:t> SE, </a:t>
            </a:r>
            <a:r>
              <a:rPr lang="nl-NL" dirty="0" err="1"/>
              <a:t>Pavone</a:t>
            </a:r>
            <a:r>
              <a:rPr lang="nl-NL" dirty="0"/>
              <a:t> M, </a:t>
            </a:r>
            <a:r>
              <a:rPr lang="nl-NL" dirty="0" err="1"/>
              <a:t>Vancheri</a:t>
            </a:r>
            <a:r>
              <a:rPr lang="nl-NL" dirty="0"/>
              <a:t> A, et al. </a:t>
            </a:r>
            <a:r>
              <a:rPr lang="nl-NL" dirty="0" err="1"/>
              <a:t>When</a:t>
            </a:r>
            <a:r>
              <a:rPr lang="nl-NL" dirty="0"/>
              <a:t> </a:t>
            </a:r>
            <a:r>
              <a:rPr lang="nl-NL" dirty="0" err="1"/>
              <a:t>to</a:t>
            </a:r>
            <a:r>
              <a:rPr lang="nl-NL" dirty="0"/>
              <a:t> start </a:t>
            </a:r>
            <a:r>
              <a:rPr lang="nl-NL" dirty="0" err="1"/>
              <a:t>and</a:t>
            </a:r>
            <a:r>
              <a:rPr lang="nl-NL" dirty="0"/>
              <a:t> </a:t>
            </a:r>
            <a:r>
              <a:rPr lang="nl-NL" dirty="0" err="1"/>
              <a:t>when</a:t>
            </a:r>
            <a:r>
              <a:rPr lang="nl-NL" dirty="0"/>
              <a:t> </a:t>
            </a:r>
            <a:r>
              <a:rPr lang="nl-NL" dirty="0" err="1"/>
              <a:t>to</a:t>
            </a:r>
            <a:r>
              <a:rPr lang="nl-NL" dirty="0"/>
              <a:t> stop </a:t>
            </a:r>
            <a:r>
              <a:rPr lang="nl-NL" dirty="0" err="1"/>
              <a:t>antifibrotic</a:t>
            </a:r>
            <a:r>
              <a:rPr lang="nl-NL" dirty="0"/>
              <a:t> </a:t>
            </a:r>
            <a:r>
              <a:rPr lang="nl-NL" dirty="0" err="1"/>
              <a:t>therapies</a:t>
            </a:r>
            <a:r>
              <a:rPr lang="nl-NL" dirty="0"/>
              <a:t>. </a:t>
            </a:r>
            <a:r>
              <a:rPr lang="nl-NL" dirty="0" err="1"/>
              <a:t>Eur</a:t>
            </a:r>
            <a:r>
              <a:rPr lang="nl-NL" dirty="0"/>
              <a:t> </a:t>
            </a:r>
            <a:r>
              <a:rPr lang="nl-NL" dirty="0" err="1"/>
              <a:t>Resp</a:t>
            </a:r>
            <a:r>
              <a:rPr lang="nl-NL" dirty="0"/>
              <a:t> </a:t>
            </a:r>
            <a:r>
              <a:rPr lang="nl-NL" dirty="0" err="1"/>
              <a:t>Rev</a:t>
            </a:r>
            <a:r>
              <a:rPr lang="nl-NL" dirty="0"/>
              <a:t>. 2017;26(145):170053; 4. </a:t>
            </a:r>
            <a:r>
              <a:rPr lang="en-GB" dirty="0" err="1"/>
              <a:t>Cottin</a:t>
            </a:r>
            <a:r>
              <a:rPr lang="en-GB" dirty="0"/>
              <a:t> V, Hirani NA, </a:t>
            </a:r>
            <a:r>
              <a:rPr lang="en-GB" dirty="0" err="1"/>
              <a:t>Hotchkin</a:t>
            </a:r>
            <a:r>
              <a:rPr lang="en-GB" dirty="0"/>
              <a:t> DL, et al. Presentation, diagnosis and clinical course of the spectrum of progressive-fibrosing interstitial lung diseases. Eur Respir Rev. 2018;27(150):180076.</a:t>
            </a:r>
          </a:p>
        </p:txBody>
      </p:sp>
      <p:sp>
        <p:nvSpPr>
          <p:cNvPr id="13" name="Text Placeholder 12">
            <a:extLst>
              <a:ext uri="{FF2B5EF4-FFF2-40B4-BE49-F238E27FC236}">
                <a16:creationId xmlns:a16="http://schemas.microsoft.com/office/drawing/2014/main" id="{5BBCCDA5-DAE4-214F-A818-6134FFD3ED2F}"/>
              </a:ext>
            </a:extLst>
          </p:cNvPr>
          <p:cNvSpPr>
            <a:spLocks noGrp="1"/>
          </p:cNvSpPr>
          <p:nvPr>
            <p:ph type="body" sz="quarter" idx="17"/>
          </p:nvPr>
        </p:nvSpPr>
        <p:spPr/>
        <p:txBody>
          <a:bodyPr/>
          <a:lstStyle/>
          <a:p>
            <a:r>
              <a:rPr lang="nl-NL" dirty="0"/>
              <a:t>K1</a:t>
            </a:r>
            <a:endParaRPr lang="en-NL" dirty="0"/>
          </a:p>
        </p:txBody>
      </p:sp>
      <p:sp>
        <p:nvSpPr>
          <p:cNvPr id="89" name="Rectangle 88">
            <a:extLst>
              <a:ext uri="{FF2B5EF4-FFF2-40B4-BE49-F238E27FC236}">
                <a16:creationId xmlns:a16="http://schemas.microsoft.com/office/drawing/2014/main" id="{7541A21B-0D16-476C-A312-A84F95C38CD1}"/>
              </a:ext>
            </a:extLst>
          </p:cNvPr>
          <p:cNvSpPr/>
          <p:nvPr/>
        </p:nvSpPr>
        <p:spPr>
          <a:xfrm>
            <a:off x="844173" y="2603494"/>
            <a:ext cx="4940458" cy="900000"/>
          </a:xfrm>
          <a:prstGeom prst="roundRect">
            <a:avLst/>
          </a:prstGeom>
          <a:blipFill>
            <a:blip r:embed="rId3"/>
            <a:stretch>
              <a:fillRect l="-16027" t="-359304" r="-115447" b="-37272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1E55"/>
                </a:solidFill>
                <a:effectLst/>
                <a:uLnTx/>
                <a:uFillTx/>
                <a:latin typeface="Calibri" panose="020F0502020204030204"/>
                <a:ea typeface="+mn-ea"/>
                <a:cs typeface="+mn-cs"/>
              </a:rPr>
              <a:t>‘Watchful waiting’ is not advised due to its inevitably progressive nature</a:t>
            </a:r>
            <a:r>
              <a:rPr kumimoji="0" lang="en-US" sz="1400" b="1" i="0" u="none" strike="noStrike" kern="1200" cap="none" spc="0" normalizeH="0" baseline="30000" noProof="0">
                <a:ln>
                  <a:noFill/>
                </a:ln>
                <a:solidFill>
                  <a:srgbClr val="001E55"/>
                </a:solidFill>
                <a:effectLst/>
                <a:uLnTx/>
                <a:uFillTx/>
                <a:latin typeface="Calibri" panose="020F0502020204030204"/>
                <a:ea typeface="+mn-ea"/>
                <a:cs typeface="+mn-cs"/>
              </a:rPr>
              <a:t>2,3</a:t>
            </a:r>
          </a:p>
        </p:txBody>
      </p:sp>
      <p:sp>
        <p:nvSpPr>
          <p:cNvPr id="90" name="Rectangle 89">
            <a:extLst>
              <a:ext uri="{FF2B5EF4-FFF2-40B4-BE49-F238E27FC236}">
                <a16:creationId xmlns:a16="http://schemas.microsoft.com/office/drawing/2014/main" id="{23883B90-7D59-41B2-8DF8-D13DDAE7DA2A}"/>
              </a:ext>
            </a:extLst>
          </p:cNvPr>
          <p:cNvSpPr/>
          <p:nvPr/>
        </p:nvSpPr>
        <p:spPr>
          <a:xfrm>
            <a:off x="838200" y="3968787"/>
            <a:ext cx="4946061" cy="900000"/>
          </a:xfrm>
          <a:prstGeom prst="roundRect">
            <a:avLst/>
          </a:prstGeom>
          <a:blipFill>
            <a:blip r:embed="rId3"/>
            <a:stretch>
              <a:fillRect l="-15896" t="-511006" r="-115316" b="-22102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1E55"/>
                </a:solidFill>
                <a:effectLst/>
                <a:uLnTx/>
                <a:uFillTx/>
                <a:latin typeface="Calibri" panose="020F0502020204030204"/>
                <a:ea typeface="+mn-ea"/>
                <a:cs typeface="+mn-cs"/>
              </a:rPr>
              <a:t>Regular monitoring with PFTs is recommended</a:t>
            </a:r>
            <a:r>
              <a:rPr kumimoji="0" lang="en-US" sz="1400" b="1" i="0" u="none" strike="noStrike" kern="1200" cap="none" spc="0" normalizeH="0" baseline="30000" noProof="0">
                <a:ln>
                  <a:noFill/>
                </a:ln>
                <a:solidFill>
                  <a:srgbClr val="001E55"/>
                </a:solidFill>
                <a:effectLst/>
                <a:uLnTx/>
                <a:uFillTx/>
                <a:latin typeface="Calibri" panose="020F0502020204030204"/>
                <a:ea typeface="+mn-ea"/>
                <a:cs typeface="+mn-cs"/>
              </a:rPr>
              <a:t>4</a:t>
            </a:r>
          </a:p>
        </p:txBody>
      </p:sp>
      <p:sp>
        <p:nvSpPr>
          <p:cNvPr id="27" name="Rectangle 2">
            <a:extLst>
              <a:ext uri="{FF2B5EF4-FFF2-40B4-BE49-F238E27FC236}">
                <a16:creationId xmlns:a16="http://schemas.microsoft.com/office/drawing/2014/main" id="{5A2B7A4E-544E-0C4C-A4E2-CCBD4EC54AE4}"/>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IPF</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pic>
        <p:nvPicPr>
          <p:cNvPr id="7" name="Graphic 6" descr="Checklist RTL">
            <a:extLst>
              <a:ext uri="{FF2B5EF4-FFF2-40B4-BE49-F238E27FC236}">
                <a16:creationId xmlns:a16="http://schemas.microsoft.com/office/drawing/2014/main" id="{C774F120-D1A9-4DAC-AD57-8C30B765B6F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780" y="1389614"/>
            <a:ext cx="604298" cy="604298"/>
          </a:xfrm>
          <a:prstGeom prst="rect">
            <a:avLst/>
          </a:prstGeom>
        </p:spPr>
      </p:pic>
      <p:pic>
        <p:nvPicPr>
          <p:cNvPr id="86" name="Graphic 85" descr="Stopwatch">
            <a:extLst>
              <a:ext uri="{FF2B5EF4-FFF2-40B4-BE49-F238E27FC236}">
                <a16:creationId xmlns:a16="http://schemas.microsoft.com/office/drawing/2014/main" id="{08272589-BF92-413C-BE43-FC7FA66A411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720" y="2729515"/>
            <a:ext cx="648419" cy="648419"/>
          </a:xfrm>
          <a:prstGeom prst="rect">
            <a:avLst/>
          </a:prstGeom>
        </p:spPr>
      </p:pic>
      <p:pic>
        <p:nvPicPr>
          <p:cNvPr id="96" name="Graphic 95" descr="Zoom in">
            <a:extLst>
              <a:ext uri="{FF2B5EF4-FFF2-40B4-BE49-F238E27FC236}">
                <a16:creationId xmlns:a16="http://schemas.microsoft.com/office/drawing/2014/main" id="{AC87B40D-48E6-8A4E-946E-397695FB4AB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5520" y="4136183"/>
            <a:ext cx="586819" cy="586819"/>
          </a:xfrm>
          <a:prstGeom prst="rect">
            <a:avLst/>
          </a:prstGeom>
        </p:spPr>
      </p:pic>
      <p:sp>
        <p:nvSpPr>
          <p:cNvPr id="37" name="TextBox 36">
            <a:extLst>
              <a:ext uri="{FF2B5EF4-FFF2-40B4-BE49-F238E27FC236}">
                <a16:creationId xmlns:a16="http://schemas.microsoft.com/office/drawing/2014/main" id="{28450622-F609-F6EE-9E56-4AE72BDC5BBD}"/>
              </a:ext>
            </a:extLst>
          </p:cNvPr>
          <p:cNvSpPr txBox="1"/>
          <p:nvPr/>
        </p:nvSpPr>
        <p:spPr>
          <a:xfrm>
            <a:off x="7303783" y="1519421"/>
            <a:ext cx="3560783" cy="397031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Antifibrotic therapy </a:t>
            </a:r>
            <a:r>
              <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rPr>
              <a:t>should be immediately initiated upon diagnosis of IPF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2B333A"/>
                </a:solidFill>
                <a:effectLst/>
                <a:uLnTx/>
                <a:uFillTx/>
                <a:latin typeface="BI Sans" pitchFamily="2" charset="77"/>
                <a:ea typeface="+mn-ea"/>
                <a:cs typeface="+mn-cs"/>
              </a:rPr>
              <a:t>Nintedanib</a:t>
            </a: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 or pirfenidone</a:t>
            </a: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Non-pharmacological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rPr>
              <a:t>Oxygen supplementation (if hypoxemic)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rPr>
              <a:t>Pulmonary rehabilitation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Consider comorbidities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Symptom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rPr>
              <a:t>Palliative care</a:t>
            </a:r>
          </a:p>
        </p:txBody>
      </p:sp>
      <p:cxnSp>
        <p:nvCxnSpPr>
          <p:cNvPr id="15" name="Straight Connector 14">
            <a:extLst>
              <a:ext uri="{FF2B5EF4-FFF2-40B4-BE49-F238E27FC236}">
                <a16:creationId xmlns:a16="http://schemas.microsoft.com/office/drawing/2014/main" id="{40804D1C-C96F-72C9-A3DF-DA89814FDD4B}"/>
              </a:ext>
            </a:extLst>
          </p:cNvPr>
          <p:cNvCxnSpPr>
            <a:cxnSpLocks/>
            <a:stCxn id="42" idx="4"/>
            <a:endCxn id="38" idx="0"/>
          </p:cNvCxnSpPr>
          <p:nvPr/>
        </p:nvCxnSpPr>
        <p:spPr>
          <a:xfrm flipH="1">
            <a:off x="6755536" y="2113220"/>
            <a:ext cx="1101" cy="32254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7176298-B48C-DBF8-0FE9-957CCD217C33}"/>
              </a:ext>
            </a:extLst>
          </p:cNvPr>
          <p:cNvSpPr/>
          <p:nvPr/>
        </p:nvSpPr>
        <p:spPr>
          <a:xfrm>
            <a:off x="6420708" y="2435761"/>
            <a:ext cx="669655" cy="6696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9" name="Graphic 38" descr="Checkmark with solid fill">
            <a:extLst>
              <a:ext uri="{FF2B5EF4-FFF2-40B4-BE49-F238E27FC236}">
                <a16:creationId xmlns:a16="http://schemas.microsoft.com/office/drawing/2014/main" id="{6923A615-33B6-4169-6539-45B2F751D6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47596" y="2562649"/>
            <a:ext cx="415879" cy="415879"/>
          </a:xfrm>
          <a:prstGeom prst="rect">
            <a:avLst/>
          </a:prstGeom>
        </p:spPr>
      </p:pic>
      <p:sp>
        <p:nvSpPr>
          <p:cNvPr id="42" name="Oval 41">
            <a:extLst>
              <a:ext uri="{FF2B5EF4-FFF2-40B4-BE49-F238E27FC236}">
                <a16:creationId xmlns:a16="http://schemas.microsoft.com/office/drawing/2014/main" id="{828D691D-6AAF-F6C9-82BC-90168B8675C6}"/>
              </a:ext>
            </a:extLst>
          </p:cNvPr>
          <p:cNvSpPr/>
          <p:nvPr/>
        </p:nvSpPr>
        <p:spPr>
          <a:xfrm>
            <a:off x="6420708" y="1441363"/>
            <a:ext cx="671857" cy="6718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3" name="Graphic 42" descr="Clock with solid fill">
            <a:extLst>
              <a:ext uri="{FF2B5EF4-FFF2-40B4-BE49-F238E27FC236}">
                <a16:creationId xmlns:a16="http://schemas.microsoft.com/office/drawing/2014/main" id="{C36843E8-984A-706B-814D-C305993E1F1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472185" y="1492840"/>
            <a:ext cx="568902" cy="568902"/>
          </a:xfrm>
          <a:prstGeom prst="rect">
            <a:avLst/>
          </a:prstGeom>
        </p:spPr>
      </p:pic>
      <p:pic>
        <p:nvPicPr>
          <p:cNvPr id="24" name="Graphic 23" descr="Zorg met effen opvulling">
            <a:extLst>
              <a:ext uri="{FF2B5EF4-FFF2-40B4-BE49-F238E27FC236}">
                <a16:creationId xmlns:a16="http://schemas.microsoft.com/office/drawing/2014/main" id="{52DBB5F7-5A2D-7141-B813-D3947BFD78B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18928" y="4971429"/>
            <a:ext cx="481239" cy="481239"/>
          </a:xfrm>
          <a:prstGeom prst="rect">
            <a:avLst/>
          </a:prstGeom>
        </p:spPr>
      </p:pic>
      <p:pic>
        <p:nvPicPr>
          <p:cNvPr id="25" name="Graphic 24" descr="Skelet met effen opvulling">
            <a:extLst>
              <a:ext uri="{FF2B5EF4-FFF2-40B4-BE49-F238E27FC236}">
                <a16:creationId xmlns:a16="http://schemas.microsoft.com/office/drawing/2014/main" id="{4F784DE9-D22E-B662-2C2B-DB47CD28E432}"/>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20494" t="-4882" r="20646" b="46991"/>
          <a:stretch/>
        </p:blipFill>
        <p:spPr>
          <a:xfrm>
            <a:off x="6419843" y="4124834"/>
            <a:ext cx="669655" cy="658626"/>
          </a:xfrm>
          <a:prstGeom prst="ellipse">
            <a:avLst/>
          </a:prstGeom>
        </p:spPr>
      </p:pic>
      <p:pic>
        <p:nvPicPr>
          <p:cNvPr id="18" name="Graphic 17" descr="Walk with solid fill">
            <a:extLst>
              <a:ext uri="{FF2B5EF4-FFF2-40B4-BE49-F238E27FC236}">
                <a16:creationId xmlns:a16="http://schemas.microsoft.com/office/drawing/2014/main" id="{2B43600D-F31C-14AD-2A6C-66FB1726FBA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92844" y="3353790"/>
            <a:ext cx="525383" cy="525383"/>
          </a:xfrm>
          <a:prstGeom prst="rect">
            <a:avLst/>
          </a:prstGeom>
        </p:spPr>
      </p:pic>
      <p:pic>
        <p:nvPicPr>
          <p:cNvPr id="4" name="Picture 3">
            <a:extLst>
              <a:ext uri="{FF2B5EF4-FFF2-40B4-BE49-F238E27FC236}">
                <a16:creationId xmlns:a16="http://schemas.microsoft.com/office/drawing/2014/main" id="{BA653039-1E12-68A2-E0C5-50B256934DBB}"/>
              </a:ext>
            </a:extLst>
          </p:cNvPr>
          <p:cNvPicPr>
            <a:picLocks noChangeAspect="1"/>
          </p:cNvPicPr>
          <p:nvPr/>
        </p:nvPicPr>
        <p:blipFill>
          <a:blip r:embed="rId20"/>
          <a:stretch>
            <a:fillRect/>
          </a:stretch>
        </p:blipFill>
        <p:spPr>
          <a:xfrm>
            <a:off x="10758380" y="6247154"/>
            <a:ext cx="1493649" cy="231668"/>
          </a:xfrm>
          <a:prstGeom prst="rect">
            <a:avLst/>
          </a:prstGeom>
        </p:spPr>
      </p:pic>
    </p:spTree>
    <p:extLst>
      <p:ext uri="{BB962C8B-B14F-4D97-AF65-F5344CB8AC3E}">
        <p14:creationId xmlns:p14="http://schemas.microsoft.com/office/powerpoint/2010/main" val="133504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7">
                                            <p:txEl>
                                              <p:pRg st="0" end="0"/>
                                            </p:txEl>
                                          </p:spTgt>
                                        </p:tgtEl>
                                        <p:attrNameLst>
                                          <p:attrName>style.visibility</p:attrName>
                                        </p:attrNameLst>
                                      </p:cBhvr>
                                      <p:to>
                                        <p:strVal val="visible"/>
                                      </p:to>
                                    </p:set>
                                    <p:animEffect transition="in" filter="fade">
                                      <p:cBhvr>
                                        <p:cTn id="18" dur="500"/>
                                        <p:tgtEl>
                                          <p:spTgt spid="37">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7">
                                            <p:txEl>
                                              <p:pRg st="4" end="4"/>
                                            </p:txEl>
                                          </p:spTgt>
                                        </p:tgtEl>
                                        <p:attrNameLst>
                                          <p:attrName>style.visibility</p:attrName>
                                        </p:attrNameLst>
                                      </p:cBhvr>
                                      <p:to>
                                        <p:strVal val="visible"/>
                                      </p:to>
                                    </p:set>
                                    <p:animEffect transition="in" filter="fade">
                                      <p:cBhvr>
                                        <p:cTn id="33" dur="500"/>
                                        <p:tgtEl>
                                          <p:spTgt spid="3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7">
                                            <p:txEl>
                                              <p:pRg st="7" end="7"/>
                                            </p:txEl>
                                          </p:spTgt>
                                        </p:tgtEl>
                                        <p:attrNameLst>
                                          <p:attrName>style.visibility</p:attrName>
                                        </p:attrNameLst>
                                      </p:cBhvr>
                                      <p:to>
                                        <p:strVal val="visible"/>
                                      </p:to>
                                    </p:set>
                                    <p:animEffect transition="in" filter="fade">
                                      <p:cBhvr>
                                        <p:cTn id="45" dur="500"/>
                                        <p:tgtEl>
                                          <p:spTgt spid="37">
                                            <p:txEl>
                                              <p:pRg st="7" end="7"/>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xEl>
                                              <p:pRg st="8" end="8"/>
                                            </p:txEl>
                                          </p:spTgt>
                                        </p:tgtEl>
                                        <p:attrNameLst>
                                          <p:attrName>style.visibility</p:attrName>
                                        </p:attrNameLst>
                                      </p:cBhvr>
                                      <p:to>
                                        <p:strVal val="visible"/>
                                      </p:to>
                                    </p:set>
                                    <p:animEffect transition="in" filter="fade">
                                      <p:cBhvr>
                                        <p:cTn id="48" dur="500"/>
                                        <p:tgtEl>
                                          <p:spTgt spid="37">
                                            <p:txEl>
                                              <p:pRg st="8" end="8"/>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xEl>
                                              <p:pRg st="9" end="9"/>
                                            </p:txEl>
                                          </p:spTgt>
                                        </p:tgtEl>
                                        <p:attrNameLst>
                                          <p:attrName>style.visibility</p:attrName>
                                        </p:attrNameLst>
                                      </p:cBhvr>
                                      <p:to>
                                        <p:strVal val="visible"/>
                                      </p:to>
                                    </p:set>
                                    <p:animEffect transition="in" filter="fade">
                                      <p:cBhvr>
                                        <p:cTn id="51" dur="500"/>
                                        <p:tgtEl>
                                          <p:spTgt spid="37">
                                            <p:txEl>
                                              <p:pRg st="9" end="9"/>
                                            </p:txEl>
                                          </p:spTgt>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37">
                                            <p:txEl>
                                              <p:pRg st="12" end="12"/>
                                            </p:txEl>
                                          </p:spTgt>
                                        </p:tgtEl>
                                        <p:attrNameLst>
                                          <p:attrName>style.visibility</p:attrName>
                                        </p:attrNameLst>
                                      </p:cBhvr>
                                      <p:to>
                                        <p:strVal val="visible"/>
                                      </p:to>
                                    </p:set>
                                    <p:animEffect transition="in" filter="fade">
                                      <p:cBhvr>
                                        <p:cTn id="62" dur="500"/>
                                        <p:tgtEl>
                                          <p:spTgt spid="37">
                                            <p:txEl>
                                              <p:pRg st="12" end="12"/>
                                            </p:txEl>
                                          </p:spTgt>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par>
                          <p:cTn id="70" fill="hold">
                            <p:stCondLst>
                              <p:cond delay="2500"/>
                            </p:stCondLst>
                            <p:childTnLst>
                              <p:par>
                                <p:cTn id="71" presetID="10" presetClass="entr" presetSubtype="0" fill="hold" grpId="0" nodeType="afterEffect">
                                  <p:stCondLst>
                                    <p:cond delay="0"/>
                                  </p:stCondLst>
                                  <p:childTnLst>
                                    <p:set>
                                      <p:cBhvr>
                                        <p:cTn id="72" dur="1" fill="hold">
                                          <p:stCondLst>
                                            <p:cond delay="0"/>
                                          </p:stCondLst>
                                        </p:cTn>
                                        <p:tgtEl>
                                          <p:spTgt spid="37">
                                            <p:txEl>
                                              <p:pRg st="15" end="15"/>
                                            </p:txEl>
                                          </p:spTgt>
                                        </p:tgtEl>
                                        <p:attrNameLst>
                                          <p:attrName>style.visibility</p:attrName>
                                        </p:attrNameLst>
                                      </p:cBhvr>
                                      <p:to>
                                        <p:strVal val="visible"/>
                                      </p:to>
                                    </p:set>
                                    <p:animEffect transition="in" filter="fade">
                                      <p:cBhvr>
                                        <p:cTn id="73" dur="500"/>
                                        <p:tgtEl>
                                          <p:spTgt spid="37">
                                            <p:txEl>
                                              <p:pRg st="15" end="15"/>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xEl>
                                              <p:pRg st="16" end="16"/>
                                            </p:txEl>
                                          </p:spTgt>
                                        </p:tgtEl>
                                        <p:attrNameLst>
                                          <p:attrName>style.visibility</p:attrName>
                                        </p:attrNameLst>
                                      </p:cBhvr>
                                      <p:to>
                                        <p:strVal val="visible"/>
                                      </p:to>
                                    </p:set>
                                    <p:animEffect transition="in" filter="fade">
                                      <p:cBhvr>
                                        <p:cTn id="76" dur="500"/>
                                        <p:tgtEl>
                                          <p:spTgt spid="3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37" grpId="0" uiExpand="1" build="p"/>
      <p:bldP spid="38"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21CCEB2-FCA6-4FB3-A7A3-7171F8B3BEF6}"/>
              </a:ext>
            </a:extLst>
          </p:cNvPr>
          <p:cNvSpPr/>
          <p:nvPr/>
        </p:nvSpPr>
        <p:spPr>
          <a:xfrm>
            <a:off x="6301581" y="820107"/>
            <a:ext cx="5181600" cy="4269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3971BEE-C86A-E046-83D6-273DBE75A463}"/>
              </a:ext>
            </a:extLst>
          </p:cNvPr>
          <p:cNvSpPr>
            <a:spLocks noGrp="1"/>
          </p:cNvSpPr>
          <p:nvPr>
            <p:ph type="title"/>
          </p:nvPr>
        </p:nvSpPr>
        <p:spPr>
          <a:xfrm>
            <a:off x="838200" y="136525"/>
            <a:ext cx="6705600" cy="910800"/>
          </a:xfrm>
        </p:spPr>
        <p:txBody>
          <a:bodyPr/>
          <a:lstStyle/>
          <a:p>
            <a:r>
              <a:rPr lang="nl-NL" dirty="0">
                <a:solidFill>
                  <a:srgbClr val="003366"/>
                </a:solidFill>
                <a:latin typeface="BISansNEXT" panose="02000503040000020004"/>
              </a:rPr>
              <a:t>Algorithm for the treatment of fibrosing ILDs</a:t>
            </a:r>
            <a:r>
              <a:rPr lang="nl-NL" baseline="30000" dirty="0">
                <a:solidFill>
                  <a:srgbClr val="003366"/>
                </a:solidFill>
                <a:latin typeface="BISansNEXT" panose="02000503040000020004"/>
              </a:rPr>
              <a:t>1</a:t>
            </a:r>
            <a:endParaRPr lang="en-NL" dirty="0"/>
          </a:p>
        </p:txBody>
      </p:sp>
      <p:sp>
        <p:nvSpPr>
          <p:cNvPr id="4" name="Content Placeholder 3">
            <a:extLst>
              <a:ext uri="{FF2B5EF4-FFF2-40B4-BE49-F238E27FC236}">
                <a16:creationId xmlns:a16="http://schemas.microsoft.com/office/drawing/2014/main" id="{B96BDE36-6585-9E4F-946F-A96CA2A3345B}"/>
              </a:ext>
            </a:extLst>
          </p:cNvPr>
          <p:cNvSpPr>
            <a:spLocks noGrp="1"/>
          </p:cNvSpPr>
          <p:nvPr>
            <p:ph idx="1"/>
          </p:nvPr>
        </p:nvSpPr>
        <p:spPr>
          <a:xfrm>
            <a:off x="838201" y="1123200"/>
            <a:ext cx="2566461" cy="4735690"/>
          </a:xfrm>
        </p:spPr>
        <p:txBody>
          <a:bodyPr>
            <a:normAutofit lnSpcReduction="10000"/>
          </a:bodyPr>
          <a:lstStyle/>
          <a:p>
            <a:r>
              <a:rPr lang="en-GB" dirty="0"/>
              <a:t>Treat the underlying systemic disease</a:t>
            </a:r>
          </a:p>
          <a:p>
            <a:r>
              <a:rPr lang="en-GB" dirty="0"/>
              <a:t>Regularly monitor the disease course</a:t>
            </a:r>
          </a:p>
          <a:p>
            <a:r>
              <a:rPr lang="en-GB" dirty="0"/>
              <a:t>Antifibrotic therapy is recommended for </a:t>
            </a:r>
            <a:r>
              <a:rPr lang="en-GB" dirty="0" err="1"/>
              <a:t>SSc</a:t>
            </a:r>
            <a:r>
              <a:rPr lang="en-GB" dirty="0"/>
              <a:t>-ILD and patients with PPF who fail standard management, and should be initiated immediately in IPF</a:t>
            </a:r>
          </a:p>
          <a:p>
            <a:r>
              <a:rPr lang="en-GB" dirty="0"/>
              <a:t>Non-pharmacological treatment should be considered throughout the disease course</a:t>
            </a:r>
            <a:endParaRPr lang="en-GB" baseline="30000" dirty="0"/>
          </a:p>
          <a:p>
            <a:endParaRPr lang="en-GB" dirty="0"/>
          </a:p>
          <a:p>
            <a:endParaRPr lang="en-GB" dirty="0"/>
          </a:p>
          <a:p>
            <a:endParaRPr lang="en-NL" dirty="0"/>
          </a:p>
        </p:txBody>
      </p:sp>
      <p:sp>
        <p:nvSpPr>
          <p:cNvPr id="10" name="Text Placeholder 9">
            <a:extLst>
              <a:ext uri="{FF2B5EF4-FFF2-40B4-BE49-F238E27FC236}">
                <a16:creationId xmlns:a16="http://schemas.microsoft.com/office/drawing/2014/main" id="{84EA119B-B487-6B41-814C-0DF05ADA0762}"/>
              </a:ext>
            </a:extLst>
          </p:cNvPr>
          <p:cNvSpPr>
            <a:spLocks noGrp="1"/>
          </p:cNvSpPr>
          <p:nvPr>
            <p:ph type="body" sz="quarter" idx="13"/>
          </p:nvPr>
        </p:nvSpPr>
        <p:spPr/>
        <p:txBody>
          <a:bodyPr/>
          <a:lstStyle/>
          <a:p>
            <a:r>
              <a:rPr lang="en-GB" b="0" i="0" u="none" strike="noStrike" dirty="0">
                <a:solidFill>
                  <a:srgbClr val="2B333A"/>
                </a:solidFill>
                <a:effectLst/>
                <a:latin typeface="BISansNEXT" panose="02000503040000020004" pitchFamily="50" charset="0"/>
              </a:rPr>
              <a:t>*</a:t>
            </a:r>
            <a:r>
              <a:rPr lang="en-US" b="0" i="0" u="none" strike="noStrike" dirty="0">
                <a:solidFill>
                  <a:srgbClr val="2B333A"/>
                </a:solidFill>
                <a:effectLst/>
                <a:latin typeface="BISansNEXT" panose="02000503040000020004" pitchFamily="50" charset="0"/>
              </a:rPr>
              <a:t>Please note that most drugs mentioned in this algorithm have not been licensed for the treatment of these fibrosing ILDs. </a:t>
            </a:r>
            <a:r>
              <a:rPr lang="en-US" b="0" i="0" u="none" strike="noStrike" dirty="0" err="1">
                <a:solidFill>
                  <a:srgbClr val="2B333A"/>
                </a:solidFill>
                <a:effectLst/>
                <a:latin typeface="BISansNEXT" panose="02000503040000020004" pitchFamily="50" charset="0"/>
              </a:rPr>
              <a:t>Nintedanib</a:t>
            </a:r>
            <a:r>
              <a:rPr lang="en-US" b="0" i="0" u="none" strike="noStrike" dirty="0">
                <a:solidFill>
                  <a:srgbClr val="2B333A"/>
                </a:solidFill>
                <a:effectLst/>
                <a:latin typeface="BISansNEXT" panose="02000503040000020004" pitchFamily="50" charset="0"/>
              </a:rPr>
              <a:t> is recommended for the treatment of PPF in patients which have failed standard management of fibrotic ILD. </a:t>
            </a:r>
            <a:r>
              <a:rPr lang="en-GB" dirty="0"/>
              <a:t>MMF=Mycophenolate Mofetil; CPM=Cyclophosphamide; TCL=Tocilizumab; AZA=Azathioprine; RTX=Rituximab; ABA=Abatacept; MTX=Methotrexate; IFX=Infliximab; ADA=Adalimumab; 1. </a:t>
            </a:r>
            <a:r>
              <a:rPr lang="en-GB" dirty="0" err="1"/>
              <a:t>Wijsenbeek</a:t>
            </a:r>
            <a:r>
              <a:rPr lang="en-GB" dirty="0"/>
              <a:t> M, et al. Spectrum of fibrotic lung diseases. N </a:t>
            </a:r>
            <a:r>
              <a:rPr lang="en-GB" dirty="0" err="1"/>
              <a:t>Engl</a:t>
            </a:r>
            <a:r>
              <a:rPr lang="en-GB" dirty="0"/>
              <a:t> J Med 2020;383(10):958-68.</a:t>
            </a:r>
          </a:p>
        </p:txBody>
      </p:sp>
      <p:sp>
        <p:nvSpPr>
          <p:cNvPr id="11" name="Text Placeholder 10">
            <a:extLst>
              <a:ext uri="{FF2B5EF4-FFF2-40B4-BE49-F238E27FC236}">
                <a16:creationId xmlns:a16="http://schemas.microsoft.com/office/drawing/2014/main" id="{838FF682-7577-AA4A-8992-8D27408678BF}"/>
              </a:ext>
            </a:extLst>
          </p:cNvPr>
          <p:cNvSpPr>
            <a:spLocks noGrp="1"/>
          </p:cNvSpPr>
          <p:nvPr>
            <p:ph type="body" sz="quarter" idx="17"/>
          </p:nvPr>
        </p:nvSpPr>
        <p:spPr/>
        <p:txBody>
          <a:bodyPr/>
          <a:lstStyle/>
          <a:p>
            <a:r>
              <a:rPr lang="nl-NL" dirty="0"/>
              <a:t>K2</a:t>
            </a:r>
            <a:endParaRPr lang="en-NL" dirty="0"/>
          </a:p>
        </p:txBody>
      </p:sp>
      <p:sp>
        <p:nvSpPr>
          <p:cNvPr id="14" name="Rectangle 2">
            <a:extLst>
              <a:ext uri="{FF2B5EF4-FFF2-40B4-BE49-F238E27FC236}">
                <a16:creationId xmlns:a16="http://schemas.microsoft.com/office/drawing/2014/main" id="{8B7374DD-79C6-7A4B-8C8D-C421AD2942A2}"/>
              </a:ext>
            </a:extLst>
          </p:cNvPr>
          <p:cNvSpPr/>
          <p:nvPr/>
        </p:nvSpPr>
        <p:spPr>
          <a:xfrm>
            <a:off x="10986603" y="244029"/>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PPF</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sp>
        <p:nvSpPr>
          <p:cNvPr id="15" name="Rectangle 2">
            <a:extLst>
              <a:ext uri="{FF2B5EF4-FFF2-40B4-BE49-F238E27FC236}">
                <a16:creationId xmlns:a16="http://schemas.microsoft.com/office/drawing/2014/main" id="{6091D6B1-8AFA-FE41-B28C-ED6C6F1E14DA}"/>
              </a:ext>
            </a:extLst>
          </p:cNvPr>
          <p:cNvSpPr/>
          <p:nvPr/>
        </p:nvSpPr>
        <p:spPr>
          <a:xfrm>
            <a:off x="10986603"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grpSp>
        <p:nvGrpSpPr>
          <p:cNvPr id="16" name="Groep 15">
            <a:extLst>
              <a:ext uri="{FF2B5EF4-FFF2-40B4-BE49-F238E27FC236}">
                <a16:creationId xmlns:a16="http://schemas.microsoft.com/office/drawing/2014/main" id="{6E9192FA-4554-471E-9521-F72588230F07}"/>
              </a:ext>
            </a:extLst>
          </p:cNvPr>
          <p:cNvGrpSpPr/>
          <p:nvPr/>
        </p:nvGrpSpPr>
        <p:grpSpPr>
          <a:xfrm>
            <a:off x="3676499" y="884282"/>
            <a:ext cx="8145826" cy="4850518"/>
            <a:chOff x="306129" y="884282"/>
            <a:chExt cx="11606628" cy="5137638"/>
          </a:xfrm>
        </p:grpSpPr>
        <p:sp>
          <p:nvSpPr>
            <p:cNvPr id="17" name="Rectangle 51">
              <a:extLst>
                <a:ext uri="{FF2B5EF4-FFF2-40B4-BE49-F238E27FC236}">
                  <a16:creationId xmlns:a16="http://schemas.microsoft.com/office/drawing/2014/main" id="{FBB0764C-E957-4DE4-974E-4E57C0FD59E4}"/>
                </a:ext>
              </a:extLst>
            </p:cNvPr>
            <p:cNvSpPr/>
            <p:nvPr/>
          </p:nvSpPr>
          <p:spPr>
            <a:xfrm>
              <a:off x="333016" y="884282"/>
              <a:ext cx="11579741" cy="3991906"/>
            </a:xfrm>
            <a:prstGeom prst="rect">
              <a:avLst/>
            </a:prstGeom>
            <a:solidFill>
              <a:srgbClr val="F2F2F2"/>
            </a:solidFill>
            <a:ln w="6350">
              <a:noFill/>
            </a:ln>
            <a:effectLst/>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endParaRPr>
            </a:p>
          </p:txBody>
        </p:sp>
        <p:sp>
          <p:nvSpPr>
            <p:cNvPr id="18" name="Rectangle 51">
              <a:extLst>
                <a:ext uri="{FF2B5EF4-FFF2-40B4-BE49-F238E27FC236}">
                  <a16:creationId xmlns:a16="http://schemas.microsoft.com/office/drawing/2014/main" id="{733817E0-105A-4148-8849-A27704204924}"/>
                </a:ext>
              </a:extLst>
            </p:cNvPr>
            <p:cNvSpPr/>
            <p:nvPr/>
          </p:nvSpPr>
          <p:spPr>
            <a:xfrm>
              <a:off x="10390858" y="992446"/>
              <a:ext cx="1359580"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B333A"/>
                  </a:solidFill>
                  <a:effectLst/>
                  <a:uLnTx/>
                  <a:uFillTx/>
                  <a:latin typeface="Arial" panose="020B0604020202020204" pitchFamily="34" charset="0"/>
                  <a:ea typeface="+mn-ea"/>
                  <a:cs typeface="Arial" panose="020B0604020202020204" pitchFamily="34" charset="0"/>
                </a:rPr>
                <a:t>IPF</a:t>
              </a:r>
            </a:p>
          </p:txBody>
        </p:sp>
        <p:sp>
          <p:nvSpPr>
            <p:cNvPr id="19" name="Rectangle 51">
              <a:extLst>
                <a:ext uri="{FF2B5EF4-FFF2-40B4-BE49-F238E27FC236}">
                  <a16:creationId xmlns:a16="http://schemas.microsoft.com/office/drawing/2014/main" id="{CC13A112-8395-459B-88E0-ADBD87649F1A}"/>
                </a:ext>
              </a:extLst>
            </p:cNvPr>
            <p:cNvSpPr/>
            <p:nvPr/>
          </p:nvSpPr>
          <p:spPr>
            <a:xfrm>
              <a:off x="449478" y="2025192"/>
              <a:ext cx="9831000" cy="432000"/>
            </a:xfrm>
            <a:prstGeom prst="rect">
              <a:avLst/>
            </a:prstGeom>
            <a:solidFill>
              <a:schemeClr val="accent6">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Consider immunomodulation treatment or observation</a:t>
              </a:r>
            </a:p>
          </p:txBody>
        </p:sp>
        <p:grpSp>
          <p:nvGrpSpPr>
            <p:cNvPr id="20" name="Groep 19">
              <a:extLst>
                <a:ext uri="{FF2B5EF4-FFF2-40B4-BE49-F238E27FC236}">
                  <a16:creationId xmlns:a16="http://schemas.microsoft.com/office/drawing/2014/main" id="{C71A1AB4-3A2C-4BB5-BC74-5BC57BC351D0}"/>
                </a:ext>
              </a:extLst>
            </p:cNvPr>
            <p:cNvGrpSpPr/>
            <p:nvPr/>
          </p:nvGrpSpPr>
          <p:grpSpPr>
            <a:xfrm>
              <a:off x="7111044" y="992446"/>
              <a:ext cx="1529528" cy="1967583"/>
              <a:chOff x="7123840" y="994795"/>
              <a:chExt cx="1529528" cy="1967583"/>
            </a:xfrm>
          </p:grpSpPr>
          <p:sp>
            <p:nvSpPr>
              <p:cNvPr id="77" name="Rectangle 51">
                <a:extLst>
                  <a:ext uri="{FF2B5EF4-FFF2-40B4-BE49-F238E27FC236}">
                    <a16:creationId xmlns:a16="http://schemas.microsoft.com/office/drawing/2014/main" id="{F1587718-BD68-46F4-B688-D69702D026EC}"/>
                  </a:ext>
                </a:extLst>
              </p:cNvPr>
              <p:cNvSpPr/>
              <p:nvPr/>
            </p:nvSpPr>
            <p:spPr>
              <a:xfrm>
                <a:off x="7123840" y="994795"/>
                <a:ext cx="1529528"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Idiopathic NSIP</a:t>
                </a:r>
              </a:p>
            </p:txBody>
          </p:sp>
          <p:sp>
            <p:nvSpPr>
              <p:cNvPr id="78" name="Rectangle 51">
                <a:extLst>
                  <a:ext uri="{FF2B5EF4-FFF2-40B4-BE49-F238E27FC236}">
                    <a16:creationId xmlns:a16="http://schemas.microsoft.com/office/drawing/2014/main" id="{289B0FF5-ECC0-4A8C-A5E0-B2BF64A94F48}"/>
                  </a:ext>
                </a:extLst>
              </p:cNvPr>
              <p:cNvSpPr/>
              <p:nvPr/>
            </p:nvSpPr>
            <p:spPr>
              <a:xfrm>
                <a:off x="7208204" y="2530378"/>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Glucocorticoids</a:t>
                </a:r>
              </a:p>
            </p:txBody>
          </p:sp>
        </p:grpSp>
        <p:grpSp>
          <p:nvGrpSpPr>
            <p:cNvPr id="21" name="Groep 20">
              <a:extLst>
                <a:ext uri="{FF2B5EF4-FFF2-40B4-BE49-F238E27FC236}">
                  <a16:creationId xmlns:a16="http://schemas.microsoft.com/office/drawing/2014/main" id="{010010A4-0BE6-47B0-BF04-2E48560EBB98}"/>
                </a:ext>
              </a:extLst>
            </p:cNvPr>
            <p:cNvGrpSpPr/>
            <p:nvPr/>
          </p:nvGrpSpPr>
          <p:grpSpPr>
            <a:xfrm>
              <a:off x="8750950" y="992446"/>
              <a:ext cx="1529528" cy="1967583"/>
              <a:chOff x="8757350" y="994795"/>
              <a:chExt cx="1529528" cy="1967583"/>
            </a:xfrm>
          </p:grpSpPr>
          <p:sp>
            <p:nvSpPr>
              <p:cNvPr id="75" name="Rectangle 51">
                <a:extLst>
                  <a:ext uri="{FF2B5EF4-FFF2-40B4-BE49-F238E27FC236}">
                    <a16:creationId xmlns:a16="http://schemas.microsoft.com/office/drawing/2014/main" id="{42D9DBBA-FD9F-4A3F-852E-D9C0E8E512EB}"/>
                  </a:ext>
                </a:extLst>
              </p:cNvPr>
              <p:cNvSpPr/>
              <p:nvPr/>
            </p:nvSpPr>
            <p:spPr>
              <a:xfrm>
                <a:off x="8757350" y="994795"/>
                <a:ext cx="1529528"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Unclassifiable ILD</a:t>
                </a:r>
              </a:p>
            </p:txBody>
          </p:sp>
          <p:sp>
            <p:nvSpPr>
              <p:cNvPr id="76" name="Rectangle 51">
                <a:extLst>
                  <a:ext uri="{FF2B5EF4-FFF2-40B4-BE49-F238E27FC236}">
                    <a16:creationId xmlns:a16="http://schemas.microsoft.com/office/drawing/2014/main" id="{97AF4FC7-A093-49E1-B1EE-F2225F89B273}"/>
                  </a:ext>
                </a:extLst>
              </p:cNvPr>
              <p:cNvSpPr/>
              <p:nvPr/>
            </p:nvSpPr>
            <p:spPr>
              <a:xfrm>
                <a:off x="8841714" y="2530378"/>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Glucocorticoids</a:t>
                </a:r>
              </a:p>
            </p:txBody>
          </p:sp>
        </p:grpSp>
        <p:grpSp>
          <p:nvGrpSpPr>
            <p:cNvPr id="22" name="Groep 21">
              <a:extLst>
                <a:ext uri="{FF2B5EF4-FFF2-40B4-BE49-F238E27FC236}">
                  <a16:creationId xmlns:a16="http://schemas.microsoft.com/office/drawing/2014/main" id="{FCF45466-75F9-41A7-86D2-F41FAC9D2CA0}"/>
                </a:ext>
              </a:extLst>
            </p:cNvPr>
            <p:cNvGrpSpPr/>
            <p:nvPr/>
          </p:nvGrpSpPr>
          <p:grpSpPr>
            <a:xfrm>
              <a:off x="448868" y="992446"/>
              <a:ext cx="1360800" cy="2495143"/>
              <a:chOff x="448868" y="994795"/>
              <a:chExt cx="1360800" cy="2495143"/>
            </a:xfrm>
          </p:grpSpPr>
          <p:sp>
            <p:nvSpPr>
              <p:cNvPr id="73" name="Rectangle 51">
                <a:extLst>
                  <a:ext uri="{FF2B5EF4-FFF2-40B4-BE49-F238E27FC236}">
                    <a16:creationId xmlns:a16="http://schemas.microsoft.com/office/drawing/2014/main" id="{5260CE9B-F5C5-4816-9CF9-F7BD6DE67572}"/>
                  </a:ext>
                </a:extLst>
              </p:cNvPr>
              <p:cNvSpPr/>
              <p:nvPr/>
            </p:nvSpPr>
            <p:spPr>
              <a:xfrm>
                <a:off x="449478" y="994795"/>
                <a:ext cx="1359580"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err="1">
                    <a:ln>
                      <a:noFill/>
                    </a:ln>
                    <a:solidFill>
                      <a:srgbClr val="001E55"/>
                    </a:solidFill>
                    <a:effectLst/>
                    <a:uLnTx/>
                    <a:uFillTx/>
                    <a:latin typeface="Arial" panose="020B0604020202020204" pitchFamily="34" charset="0"/>
                    <a:ea typeface="+mn-ea"/>
                    <a:cs typeface="Arial" panose="020B0604020202020204" pitchFamily="34" charset="0"/>
                  </a:rPr>
                  <a:t>SSc</a:t>
                </a: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-ILD</a:t>
                </a:r>
              </a:p>
            </p:txBody>
          </p:sp>
          <p:sp>
            <p:nvSpPr>
              <p:cNvPr id="74" name="Rectangle 51">
                <a:extLst>
                  <a:ext uri="{FF2B5EF4-FFF2-40B4-BE49-F238E27FC236}">
                    <a16:creationId xmlns:a16="http://schemas.microsoft.com/office/drawing/2014/main" id="{20091371-8992-4896-A21A-E2D570169955}"/>
                  </a:ext>
                </a:extLst>
              </p:cNvPr>
              <p:cNvSpPr/>
              <p:nvPr/>
            </p:nvSpPr>
            <p:spPr>
              <a:xfrm>
                <a:off x="448868" y="3057938"/>
                <a:ext cx="1360800"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MMF, CPM, TCK (AZA, RTX)</a:t>
                </a:r>
              </a:p>
            </p:txBody>
          </p:sp>
        </p:grpSp>
        <p:grpSp>
          <p:nvGrpSpPr>
            <p:cNvPr id="23" name="Groep 22">
              <a:extLst>
                <a:ext uri="{FF2B5EF4-FFF2-40B4-BE49-F238E27FC236}">
                  <a16:creationId xmlns:a16="http://schemas.microsoft.com/office/drawing/2014/main" id="{59C1DB50-2A2C-4AD9-94AE-7AF5E41A2B8F}"/>
                </a:ext>
              </a:extLst>
            </p:cNvPr>
            <p:cNvGrpSpPr/>
            <p:nvPr/>
          </p:nvGrpSpPr>
          <p:grpSpPr>
            <a:xfrm>
              <a:off x="1920046" y="992446"/>
              <a:ext cx="1360800" cy="2495143"/>
              <a:chOff x="1936606" y="994795"/>
              <a:chExt cx="1360800" cy="2495143"/>
            </a:xfrm>
          </p:grpSpPr>
          <p:sp>
            <p:nvSpPr>
              <p:cNvPr id="70" name="Rectangle 51">
                <a:extLst>
                  <a:ext uri="{FF2B5EF4-FFF2-40B4-BE49-F238E27FC236}">
                    <a16:creationId xmlns:a16="http://schemas.microsoft.com/office/drawing/2014/main" id="{B6F46C8E-055F-4C26-959B-3F1A9B062F7C}"/>
                  </a:ext>
                </a:extLst>
              </p:cNvPr>
              <p:cNvSpPr/>
              <p:nvPr/>
            </p:nvSpPr>
            <p:spPr>
              <a:xfrm>
                <a:off x="1937216" y="994795"/>
                <a:ext cx="1359580"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RA-ILD</a:t>
                </a:r>
              </a:p>
            </p:txBody>
          </p:sp>
          <p:sp>
            <p:nvSpPr>
              <p:cNvPr id="71" name="Rectangle 51">
                <a:extLst>
                  <a:ext uri="{FF2B5EF4-FFF2-40B4-BE49-F238E27FC236}">
                    <a16:creationId xmlns:a16="http://schemas.microsoft.com/office/drawing/2014/main" id="{4E51F621-5020-431C-A210-7609B6DF3058}"/>
                  </a:ext>
                </a:extLst>
              </p:cNvPr>
              <p:cNvSpPr/>
              <p:nvPr/>
            </p:nvSpPr>
            <p:spPr>
              <a:xfrm>
                <a:off x="1936606" y="2541565"/>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Glucocorticoids</a:t>
                </a:r>
              </a:p>
            </p:txBody>
          </p:sp>
          <p:sp>
            <p:nvSpPr>
              <p:cNvPr id="72" name="Rectangle 51">
                <a:extLst>
                  <a:ext uri="{FF2B5EF4-FFF2-40B4-BE49-F238E27FC236}">
                    <a16:creationId xmlns:a16="http://schemas.microsoft.com/office/drawing/2014/main" id="{E630BEA0-D33D-4B6A-9209-33C591063204}"/>
                  </a:ext>
                </a:extLst>
              </p:cNvPr>
              <p:cNvSpPr/>
              <p:nvPr/>
            </p:nvSpPr>
            <p:spPr>
              <a:xfrm>
                <a:off x="1936606" y="3057938"/>
                <a:ext cx="1360800"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RTX, ABA, MMF</a:t>
                </a:r>
              </a:p>
            </p:txBody>
          </p:sp>
        </p:grpSp>
        <p:grpSp>
          <p:nvGrpSpPr>
            <p:cNvPr id="24" name="Groep 23">
              <a:extLst>
                <a:ext uri="{FF2B5EF4-FFF2-40B4-BE49-F238E27FC236}">
                  <a16:creationId xmlns:a16="http://schemas.microsoft.com/office/drawing/2014/main" id="{0E025C36-1A2C-4DE8-8C0D-A22FC7123C76}"/>
                </a:ext>
              </a:extLst>
            </p:cNvPr>
            <p:cNvGrpSpPr/>
            <p:nvPr/>
          </p:nvGrpSpPr>
          <p:grpSpPr>
            <a:xfrm>
              <a:off x="3391224" y="992446"/>
              <a:ext cx="1529528" cy="2495143"/>
              <a:chOff x="3436105" y="994795"/>
              <a:chExt cx="1529528" cy="2495143"/>
            </a:xfrm>
          </p:grpSpPr>
          <p:sp>
            <p:nvSpPr>
              <p:cNvPr id="67" name="Rectangle 51">
                <a:extLst>
                  <a:ext uri="{FF2B5EF4-FFF2-40B4-BE49-F238E27FC236}">
                    <a16:creationId xmlns:a16="http://schemas.microsoft.com/office/drawing/2014/main" id="{5F18F03B-9C28-4AC4-AAB0-BB0CA03C73C7}"/>
                  </a:ext>
                </a:extLst>
              </p:cNvPr>
              <p:cNvSpPr/>
              <p:nvPr/>
            </p:nvSpPr>
            <p:spPr>
              <a:xfrm>
                <a:off x="3436105" y="994795"/>
                <a:ext cx="1529528"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Sarcoidosis</a:t>
                </a:r>
              </a:p>
            </p:txBody>
          </p:sp>
          <p:sp>
            <p:nvSpPr>
              <p:cNvPr id="68" name="Rectangle 51">
                <a:extLst>
                  <a:ext uri="{FF2B5EF4-FFF2-40B4-BE49-F238E27FC236}">
                    <a16:creationId xmlns:a16="http://schemas.microsoft.com/office/drawing/2014/main" id="{155AD3F7-CD03-49D6-98F3-DB28A0EA2209}"/>
                  </a:ext>
                </a:extLst>
              </p:cNvPr>
              <p:cNvSpPr/>
              <p:nvPr/>
            </p:nvSpPr>
            <p:spPr>
              <a:xfrm>
                <a:off x="3520469" y="2541565"/>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Glucocorticoids</a:t>
                </a:r>
              </a:p>
            </p:txBody>
          </p:sp>
          <p:sp>
            <p:nvSpPr>
              <p:cNvPr id="69" name="Rectangle 51">
                <a:extLst>
                  <a:ext uri="{FF2B5EF4-FFF2-40B4-BE49-F238E27FC236}">
                    <a16:creationId xmlns:a16="http://schemas.microsoft.com/office/drawing/2014/main" id="{BA25DCCA-EF08-4811-B9FF-4ECD795560E6}"/>
                  </a:ext>
                </a:extLst>
              </p:cNvPr>
              <p:cNvSpPr/>
              <p:nvPr/>
            </p:nvSpPr>
            <p:spPr>
              <a:xfrm>
                <a:off x="3520469" y="3057938"/>
                <a:ext cx="1360800"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MTX </a:t>
                </a:r>
                <a:b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(AZA, IFX, ADA)</a:t>
                </a:r>
              </a:p>
            </p:txBody>
          </p:sp>
        </p:grpSp>
        <p:grpSp>
          <p:nvGrpSpPr>
            <p:cNvPr id="25" name="Groep 24">
              <a:extLst>
                <a:ext uri="{FF2B5EF4-FFF2-40B4-BE49-F238E27FC236}">
                  <a16:creationId xmlns:a16="http://schemas.microsoft.com/office/drawing/2014/main" id="{E27FADC2-9AE7-4AFB-A1E7-10B23521AE12}"/>
                </a:ext>
              </a:extLst>
            </p:cNvPr>
            <p:cNvGrpSpPr/>
            <p:nvPr/>
          </p:nvGrpSpPr>
          <p:grpSpPr>
            <a:xfrm>
              <a:off x="5031130" y="992446"/>
              <a:ext cx="1969536" cy="2495143"/>
              <a:chOff x="5050322" y="994795"/>
              <a:chExt cx="1969536" cy="2495143"/>
            </a:xfrm>
          </p:grpSpPr>
          <p:sp>
            <p:nvSpPr>
              <p:cNvPr id="63" name="Rectangle 51">
                <a:extLst>
                  <a:ext uri="{FF2B5EF4-FFF2-40B4-BE49-F238E27FC236}">
                    <a16:creationId xmlns:a16="http://schemas.microsoft.com/office/drawing/2014/main" id="{724EB999-0D16-4976-B98F-823518298174}"/>
                  </a:ext>
                </a:extLst>
              </p:cNvPr>
              <p:cNvSpPr/>
              <p:nvPr/>
            </p:nvSpPr>
            <p:spPr>
              <a:xfrm>
                <a:off x="5050322" y="994795"/>
                <a:ext cx="1969536"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Chronic hypersensitivity pneumonitis</a:t>
                </a:r>
              </a:p>
            </p:txBody>
          </p:sp>
          <p:sp>
            <p:nvSpPr>
              <p:cNvPr id="64" name="Rectangle 51">
                <a:extLst>
                  <a:ext uri="{FF2B5EF4-FFF2-40B4-BE49-F238E27FC236}">
                    <a16:creationId xmlns:a16="http://schemas.microsoft.com/office/drawing/2014/main" id="{D8B61130-D74D-40C5-AC7C-91EC5DD4CED0}"/>
                  </a:ext>
                </a:extLst>
              </p:cNvPr>
              <p:cNvSpPr/>
              <p:nvPr/>
            </p:nvSpPr>
            <p:spPr>
              <a:xfrm>
                <a:off x="5053146" y="1508819"/>
                <a:ext cx="1963888" cy="432000"/>
              </a:xfrm>
              <a:prstGeom prst="rect">
                <a:avLst/>
              </a:prstGeom>
              <a:solidFill>
                <a:schemeClr val="accent2">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Antigen activation</a:t>
                </a:r>
              </a:p>
            </p:txBody>
          </p:sp>
          <p:sp>
            <p:nvSpPr>
              <p:cNvPr id="65" name="Rectangle 51">
                <a:extLst>
                  <a:ext uri="{FF2B5EF4-FFF2-40B4-BE49-F238E27FC236}">
                    <a16:creationId xmlns:a16="http://schemas.microsoft.com/office/drawing/2014/main" id="{952BADA8-36C6-4499-AAD9-5F7192C92569}"/>
                  </a:ext>
                </a:extLst>
              </p:cNvPr>
              <p:cNvSpPr/>
              <p:nvPr/>
            </p:nvSpPr>
            <p:spPr>
              <a:xfrm>
                <a:off x="5354690" y="2541565"/>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Glucocorticoids</a:t>
                </a:r>
              </a:p>
            </p:txBody>
          </p:sp>
          <p:sp>
            <p:nvSpPr>
              <p:cNvPr id="66" name="Rectangle 51">
                <a:extLst>
                  <a:ext uri="{FF2B5EF4-FFF2-40B4-BE49-F238E27FC236}">
                    <a16:creationId xmlns:a16="http://schemas.microsoft.com/office/drawing/2014/main" id="{1543C744-E8DF-4E22-90A1-8555D4653897}"/>
                  </a:ext>
                </a:extLst>
              </p:cNvPr>
              <p:cNvSpPr/>
              <p:nvPr/>
            </p:nvSpPr>
            <p:spPr>
              <a:xfrm>
                <a:off x="5354690" y="3057938"/>
                <a:ext cx="1360800"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MMF (AZA)</a:t>
                </a:r>
              </a:p>
            </p:txBody>
          </p:sp>
        </p:grpSp>
        <p:sp>
          <p:nvSpPr>
            <p:cNvPr id="26" name="Rectangle 51">
              <a:extLst>
                <a:ext uri="{FF2B5EF4-FFF2-40B4-BE49-F238E27FC236}">
                  <a16:creationId xmlns:a16="http://schemas.microsoft.com/office/drawing/2014/main" id="{F6E7F4CB-2C14-4C28-86A0-CE983DDB5188}"/>
                </a:ext>
              </a:extLst>
            </p:cNvPr>
            <p:cNvSpPr/>
            <p:nvPr/>
          </p:nvSpPr>
          <p:spPr>
            <a:xfrm>
              <a:off x="7224131" y="3046751"/>
              <a:ext cx="3050758"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MMF, AZA, or other immunosuppressants</a:t>
              </a:r>
            </a:p>
          </p:txBody>
        </p:sp>
        <p:sp>
          <p:nvSpPr>
            <p:cNvPr id="27" name="Rectangle 51">
              <a:extLst>
                <a:ext uri="{FF2B5EF4-FFF2-40B4-BE49-F238E27FC236}">
                  <a16:creationId xmlns:a16="http://schemas.microsoft.com/office/drawing/2014/main" id="{6CE1E891-3382-46F3-9BD0-AC73EA2C53DF}"/>
                </a:ext>
              </a:extLst>
            </p:cNvPr>
            <p:cNvSpPr/>
            <p:nvPr/>
          </p:nvSpPr>
          <p:spPr>
            <a:xfrm>
              <a:off x="449478" y="3574311"/>
              <a:ext cx="8191094" cy="432000"/>
            </a:xfrm>
            <a:prstGeom prst="rect">
              <a:avLst/>
            </a:prstGeom>
            <a:solidFill>
              <a:schemeClr val="accent2">
                <a:lumMod val="60000"/>
                <a:lumOff val="4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Consider antifibrotic agents </a:t>
              </a:r>
              <a:r>
                <a:rPr kumimoji="0" lang="en-US" sz="8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err="1">
                  <a:ln>
                    <a:noFill/>
                  </a:ln>
                  <a:solidFill>
                    <a:srgbClr val="001E55"/>
                  </a:solidFill>
                  <a:effectLst/>
                  <a:uLnTx/>
                  <a:uFillTx/>
                  <a:latin typeface="Arial" panose="020B0604020202020204" pitchFamily="34" charset="0"/>
                  <a:ea typeface="+mn-ea"/>
                  <a:cs typeface="Arial" panose="020B0604020202020204" pitchFamily="34" charset="0"/>
                </a:rPr>
                <a:t>nintedanib</a:t>
              </a:r>
              <a:r>
                <a:rPr kumimoji="0" lang="en-US" sz="8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a:t>
              </a:r>
            </a:p>
          </p:txBody>
        </p:sp>
        <p:sp>
          <p:nvSpPr>
            <p:cNvPr id="28" name="Rectangle 51">
              <a:extLst>
                <a:ext uri="{FF2B5EF4-FFF2-40B4-BE49-F238E27FC236}">
                  <a16:creationId xmlns:a16="http://schemas.microsoft.com/office/drawing/2014/main" id="{2C26CAE3-23CF-45C5-B47F-A573E443BE40}"/>
                </a:ext>
              </a:extLst>
            </p:cNvPr>
            <p:cNvSpPr/>
            <p:nvPr/>
          </p:nvSpPr>
          <p:spPr>
            <a:xfrm>
              <a:off x="8750951" y="3574311"/>
              <a:ext cx="2999488" cy="432000"/>
            </a:xfrm>
            <a:prstGeom prst="rect">
              <a:avLst/>
            </a:prstGeom>
            <a:solidFill>
              <a:schemeClr val="accent2">
                <a:lumMod val="60000"/>
                <a:lumOff val="4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Antifibrotic agents </a:t>
              </a:r>
              <a:br>
                <a:rPr kumimoji="0" lang="en-US" sz="8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err="1">
                  <a:ln>
                    <a:noFill/>
                  </a:ln>
                  <a:solidFill>
                    <a:srgbClr val="001E55"/>
                  </a:solidFill>
                  <a:effectLst/>
                  <a:uLnTx/>
                  <a:uFillTx/>
                  <a:latin typeface="Arial" panose="020B0604020202020204" pitchFamily="34" charset="0"/>
                  <a:ea typeface="+mn-ea"/>
                  <a:cs typeface="Arial" panose="020B0604020202020204" pitchFamily="34" charset="0"/>
                </a:rPr>
                <a:t>nintedanib</a:t>
              </a:r>
              <a:r>
                <a:rPr kumimoji="0" lang="en-US" sz="8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 or pirfenidone)</a:t>
              </a:r>
            </a:p>
          </p:txBody>
        </p:sp>
        <p:sp>
          <p:nvSpPr>
            <p:cNvPr id="29" name="Rectangle 51">
              <a:extLst>
                <a:ext uri="{FF2B5EF4-FFF2-40B4-BE49-F238E27FC236}">
                  <a16:creationId xmlns:a16="http://schemas.microsoft.com/office/drawing/2014/main" id="{6D2ED05B-D5B8-4F7F-964E-1671046EA76C}"/>
                </a:ext>
              </a:extLst>
            </p:cNvPr>
            <p:cNvSpPr/>
            <p:nvPr/>
          </p:nvSpPr>
          <p:spPr>
            <a:xfrm>
              <a:off x="448868" y="4309759"/>
              <a:ext cx="11301570" cy="432000"/>
            </a:xfrm>
            <a:prstGeom prst="rect">
              <a:avLst/>
            </a:prstGeom>
            <a:solidFill>
              <a:schemeClr val="accent5">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Non-pharmacological treatment</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Supplemental oxygen, psychosocial support, smoking cessation, rehabilitation, symptom palliation, end-of-life care</a:t>
              </a:r>
            </a:p>
          </p:txBody>
        </p:sp>
        <p:sp>
          <p:nvSpPr>
            <p:cNvPr id="30" name="Rectangle 51">
              <a:extLst>
                <a:ext uri="{FF2B5EF4-FFF2-40B4-BE49-F238E27FC236}">
                  <a16:creationId xmlns:a16="http://schemas.microsoft.com/office/drawing/2014/main" id="{0B19AFC2-49FC-475F-B80E-E303ECCE9CAF}"/>
                </a:ext>
              </a:extLst>
            </p:cNvPr>
            <p:cNvSpPr/>
            <p:nvPr/>
          </p:nvSpPr>
          <p:spPr>
            <a:xfrm>
              <a:off x="306129" y="5351530"/>
              <a:ext cx="11579741" cy="670390"/>
            </a:xfrm>
            <a:prstGeom prst="rect">
              <a:avLst/>
            </a:prstGeom>
            <a:solidFill>
              <a:srgbClr val="F2F2F2"/>
            </a:solidFill>
            <a:ln w="6350">
              <a:noFill/>
            </a:ln>
            <a:effectLst/>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1E55"/>
                  </a:solidFill>
                  <a:effectLst/>
                  <a:uLnTx/>
                  <a:uFillTx/>
                  <a:latin typeface="Arial" panose="020B0604020202020204" pitchFamily="34" charset="0"/>
                  <a:ea typeface="+mn-ea"/>
                  <a:cs typeface="Arial" panose="020B0604020202020204" pitchFamily="34" charset="0"/>
                </a:rPr>
                <a:t>Monitoring of Disease Course</a:t>
              </a:r>
            </a:p>
          </p:txBody>
        </p:sp>
        <p:sp>
          <p:nvSpPr>
            <p:cNvPr id="31" name="Rectangle 51">
              <a:extLst>
                <a:ext uri="{FF2B5EF4-FFF2-40B4-BE49-F238E27FC236}">
                  <a16:creationId xmlns:a16="http://schemas.microsoft.com/office/drawing/2014/main" id="{2382EB08-0211-49CE-B830-89914285B402}"/>
                </a:ext>
              </a:extLst>
            </p:cNvPr>
            <p:cNvSpPr/>
            <p:nvPr/>
          </p:nvSpPr>
          <p:spPr>
            <a:xfrm>
              <a:off x="5195999" y="5475433"/>
              <a:ext cx="1800000" cy="432000"/>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Stable disease</a:t>
              </a:r>
            </a:p>
          </p:txBody>
        </p:sp>
        <p:sp>
          <p:nvSpPr>
            <p:cNvPr id="32" name="Rectangle 51">
              <a:extLst>
                <a:ext uri="{FF2B5EF4-FFF2-40B4-BE49-F238E27FC236}">
                  <a16:creationId xmlns:a16="http://schemas.microsoft.com/office/drawing/2014/main" id="{F56F3DD2-5AA9-4D5D-A19B-EA3B5557A040}"/>
                </a:ext>
              </a:extLst>
            </p:cNvPr>
            <p:cNvSpPr/>
            <p:nvPr/>
          </p:nvSpPr>
          <p:spPr>
            <a:xfrm>
              <a:off x="7122128" y="5470725"/>
              <a:ext cx="1800000" cy="432000"/>
            </a:xfrm>
            <a:prstGeom prst="rect">
              <a:avLst/>
            </a:prstGeom>
            <a:solidFill>
              <a:schemeClr val="accent6"/>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Ameliorization</a:t>
              </a:r>
              <a:endPar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Rectangle 51">
              <a:extLst>
                <a:ext uri="{FF2B5EF4-FFF2-40B4-BE49-F238E27FC236}">
                  <a16:creationId xmlns:a16="http://schemas.microsoft.com/office/drawing/2014/main" id="{F18ECDA4-51B1-419A-8E20-AD002304CC4B}"/>
                </a:ext>
              </a:extLst>
            </p:cNvPr>
            <p:cNvSpPr/>
            <p:nvPr/>
          </p:nvSpPr>
          <p:spPr>
            <a:xfrm>
              <a:off x="2174512" y="4897859"/>
              <a:ext cx="2268597" cy="432000"/>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Reconsider management</a:t>
              </a:r>
            </a:p>
          </p:txBody>
        </p:sp>
        <p:sp>
          <p:nvSpPr>
            <p:cNvPr id="34" name="Rectangle 51">
              <a:extLst>
                <a:ext uri="{FF2B5EF4-FFF2-40B4-BE49-F238E27FC236}">
                  <a16:creationId xmlns:a16="http://schemas.microsoft.com/office/drawing/2014/main" id="{62094039-D556-4C16-AAFE-6F5998DF7F25}"/>
                </a:ext>
              </a:extLst>
            </p:cNvPr>
            <p:cNvSpPr/>
            <p:nvPr/>
          </p:nvSpPr>
          <p:spPr>
            <a:xfrm>
              <a:off x="8220075" y="4897859"/>
              <a:ext cx="2088978" cy="432000"/>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Regular Follow-up</a:t>
              </a:r>
            </a:p>
          </p:txBody>
        </p:sp>
        <p:cxnSp>
          <p:nvCxnSpPr>
            <p:cNvPr id="35" name="Straight Arrow Connector 59">
              <a:extLst>
                <a:ext uri="{FF2B5EF4-FFF2-40B4-BE49-F238E27FC236}">
                  <a16:creationId xmlns:a16="http://schemas.microsoft.com/office/drawing/2014/main" id="{4F1981A4-AA1D-48BA-AB0A-1B2DC3C850D6}"/>
                </a:ext>
              </a:extLst>
            </p:cNvPr>
            <p:cNvCxnSpPr>
              <a:cxnSpLocks/>
              <a:stCxn id="73" idx="2"/>
            </p:cNvCxnSpPr>
            <p:nvPr/>
          </p:nvCxnSpPr>
          <p:spPr>
            <a:xfrm>
              <a:off x="1129268"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59">
              <a:extLst>
                <a:ext uri="{FF2B5EF4-FFF2-40B4-BE49-F238E27FC236}">
                  <a16:creationId xmlns:a16="http://schemas.microsoft.com/office/drawing/2014/main" id="{0777F17B-C52B-4F78-A111-2D8B8B423575}"/>
                </a:ext>
              </a:extLst>
            </p:cNvPr>
            <p:cNvCxnSpPr>
              <a:cxnSpLocks/>
              <a:stCxn id="70" idx="2"/>
            </p:cNvCxnSpPr>
            <p:nvPr/>
          </p:nvCxnSpPr>
          <p:spPr>
            <a:xfrm>
              <a:off x="2600446"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59">
              <a:extLst>
                <a:ext uri="{FF2B5EF4-FFF2-40B4-BE49-F238E27FC236}">
                  <a16:creationId xmlns:a16="http://schemas.microsoft.com/office/drawing/2014/main" id="{1CF0DEEC-EB26-4D6B-943E-F80B903801D8}"/>
                </a:ext>
              </a:extLst>
            </p:cNvPr>
            <p:cNvCxnSpPr>
              <a:cxnSpLocks/>
              <a:stCxn id="67" idx="2"/>
            </p:cNvCxnSpPr>
            <p:nvPr/>
          </p:nvCxnSpPr>
          <p:spPr>
            <a:xfrm>
              <a:off x="4155988"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59">
              <a:extLst>
                <a:ext uri="{FF2B5EF4-FFF2-40B4-BE49-F238E27FC236}">
                  <a16:creationId xmlns:a16="http://schemas.microsoft.com/office/drawing/2014/main" id="{86DB666D-A8C7-42EB-858A-1FCEC78E100A}"/>
                </a:ext>
              </a:extLst>
            </p:cNvPr>
            <p:cNvCxnSpPr>
              <a:cxnSpLocks/>
              <a:stCxn id="77" idx="2"/>
            </p:cNvCxnSpPr>
            <p:nvPr/>
          </p:nvCxnSpPr>
          <p:spPr>
            <a:xfrm>
              <a:off x="7875808"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59">
              <a:extLst>
                <a:ext uri="{FF2B5EF4-FFF2-40B4-BE49-F238E27FC236}">
                  <a16:creationId xmlns:a16="http://schemas.microsoft.com/office/drawing/2014/main" id="{4CCB23D2-6232-45C7-A74B-85D930905427}"/>
                </a:ext>
              </a:extLst>
            </p:cNvPr>
            <p:cNvCxnSpPr>
              <a:cxnSpLocks/>
              <a:stCxn id="75" idx="2"/>
            </p:cNvCxnSpPr>
            <p:nvPr/>
          </p:nvCxnSpPr>
          <p:spPr>
            <a:xfrm>
              <a:off x="9515714"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59">
              <a:extLst>
                <a:ext uri="{FF2B5EF4-FFF2-40B4-BE49-F238E27FC236}">
                  <a16:creationId xmlns:a16="http://schemas.microsoft.com/office/drawing/2014/main" id="{C5EC5256-42AD-47F1-9254-3DD3F3ABAEE8}"/>
                </a:ext>
              </a:extLst>
            </p:cNvPr>
            <p:cNvCxnSpPr>
              <a:cxnSpLocks/>
              <a:stCxn id="18" idx="2"/>
            </p:cNvCxnSpPr>
            <p:nvPr/>
          </p:nvCxnSpPr>
          <p:spPr>
            <a:xfrm>
              <a:off x="11070648" y="1424446"/>
              <a:ext cx="0" cy="214986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59">
              <a:extLst>
                <a:ext uri="{FF2B5EF4-FFF2-40B4-BE49-F238E27FC236}">
                  <a16:creationId xmlns:a16="http://schemas.microsoft.com/office/drawing/2014/main" id="{4A4064B5-5255-4A24-9D95-50546B2A2F89}"/>
                </a:ext>
              </a:extLst>
            </p:cNvPr>
            <p:cNvCxnSpPr>
              <a:cxnSpLocks/>
            </p:cNvCxnSpPr>
            <p:nvPr/>
          </p:nvCxnSpPr>
          <p:spPr>
            <a:xfrm>
              <a:off x="6025423" y="1424446"/>
              <a:ext cx="0" cy="82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59">
              <a:extLst>
                <a:ext uri="{FF2B5EF4-FFF2-40B4-BE49-F238E27FC236}">
                  <a16:creationId xmlns:a16="http://schemas.microsoft.com/office/drawing/2014/main" id="{EE3BEB7E-610B-47B0-AF8C-225FE7B690EE}"/>
                </a:ext>
              </a:extLst>
            </p:cNvPr>
            <p:cNvCxnSpPr>
              <a:cxnSpLocks/>
            </p:cNvCxnSpPr>
            <p:nvPr/>
          </p:nvCxnSpPr>
          <p:spPr>
            <a:xfrm>
              <a:off x="6025423" y="1938796"/>
              <a:ext cx="0" cy="82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59">
              <a:extLst>
                <a:ext uri="{FF2B5EF4-FFF2-40B4-BE49-F238E27FC236}">
                  <a16:creationId xmlns:a16="http://schemas.microsoft.com/office/drawing/2014/main" id="{77A77583-CC6E-4E8E-8A98-883069B8B5C2}"/>
                </a:ext>
              </a:extLst>
            </p:cNvPr>
            <p:cNvCxnSpPr>
              <a:cxnSpLocks/>
            </p:cNvCxnSpPr>
            <p:nvPr/>
          </p:nvCxnSpPr>
          <p:spPr>
            <a:xfrm>
              <a:off x="1129268" y="2443621"/>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59">
              <a:extLst>
                <a:ext uri="{FF2B5EF4-FFF2-40B4-BE49-F238E27FC236}">
                  <a16:creationId xmlns:a16="http://schemas.microsoft.com/office/drawing/2014/main" id="{76C0F5EC-D230-409D-A797-389DA203137C}"/>
                </a:ext>
              </a:extLst>
            </p:cNvPr>
            <p:cNvCxnSpPr>
              <a:cxnSpLocks/>
              <a:endCxn id="71" idx="0"/>
            </p:cNvCxnSpPr>
            <p:nvPr/>
          </p:nvCxnSpPr>
          <p:spPr>
            <a:xfrm>
              <a:off x="2600446" y="2443621"/>
              <a:ext cx="0" cy="95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59">
              <a:extLst>
                <a:ext uri="{FF2B5EF4-FFF2-40B4-BE49-F238E27FC236}">
                  <a16:creationId xmlns:a16="http://schemas.microsoft.com/office/drawing/2014/main" id="{2C635679-3B41-4CFE-B9A6-16ED68D5D956}"/>
                </a:ext>
              </a:extLst>
            </p:cNvPr>
            <p:cNvCxnSpPr>
              <a:cxnSpLocks/>
              <a:endCxn id="68" idx="0"/>
            </p:cNvCxnSpPr>
            <p:nvPr/>
          </p:nvCxnSpPr>
          <p:spPr>
            <a:xfrm>
              <a:off x="4155988" y="2443621"/>
              <a:ext cx="0" cy="95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59">
              <a:extLst>
                <a:ext uri="{FF2B5EF4-FFF2-40B4-BE49-F238E27FC236}">
                  <a16:creationId xmlns:a16="http://schemas.microsoft.com/office/drawing/2014/main" id="{90E984F4-667F-403E-96A9-E92A3E20582A}"/>
                </a:ext>
              </a:extLst>
            </p:cNvPr>
            <p:cNvCxnSpPr>
              <a:cxnSpLocks/>
              <a:endCxn id="78" idx="0"/>
            </p:cNvCxnSpPr>
            <p:nvPr/>
          </p:nvCxnSpPr>
          <p:spPr>
            <a:xfrm>
              <a:off x="7875808" y="2443621"/>
              <a:ext cx="0" cy="84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59">
              <a:extLst>
                <a:ext uri="{FF2B5EF4-FFF2-40B4-BE49-F238E27FC236}">
                  <a16:creationId xmlns:a16="http://schemas.microsoft.com/office/drawing/2014/main" id="{E95A204A-BBCE-4E04-96BD-FD9F3D4DA59C}"/>
                </a:ext>
              </a:extLst>
            </p:cNvPr>
            <p:cNvCxnSpPr>
              <a:cxnSpLocks/>
              <a:endCxn id="76" idx="0"/>
            </p:cNvCxnSpPr>
            <p:nvPr/>
          </p:nvCxnSpPr>
          <p:spPr>
            <a:xfrm flipH="1">
              <a:off x="9515714" y="2443621"/>
              <a:ext cx="0" cy="84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59">
              <a:extLst>
                <a:ext uri="{FF2B5EF4-FFF2-40B4-BE49-F238E27FC236}">
                  <a16:creationId xmlns:a16="http://schemas.microsoft.com/office/drawing/2014/main" id="{8F08A74B-7B08-4F80-912B-C94259B9497D}"/>
                </a:ext>
              </a:extLst>
            </p:cNvPr>
            <p:cNvCxnSpPr>
              <a:cxnSpLocks/>
              <a:endCxn id="65" idx="0"/>
            </p:cNvCxnSpPr>
            <p:nvPr/>
          </p:nvCxnSpPr>
          <p:spPr>
            <a:xfrm flipH="1">
              <a:off x="6015898" y="2443621"/>
              <a:ext cx="0" cy="95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59">
              <a:extLst>
                <a:ext uri="{FF2B5EF4-FFF2-40B4-BE49-F238E27FC236}">
                  <a16:creationId xmlns:a16="http://schemas.microsoft.com/office/drawing/2014/main" id="{D15EAA81-6709-4506-AFF0-26C5C816096D}"/>
                </a:ext>
              </a:extLst>
            </p:cNvPr>
            <p:cNvCxnSpPr>
              <a:cxnSpLocks/>
              <a:stCxn id="71" idx="2"/>
              <a:endCxn id="72" idx="0"/>
            </p:cNvCxnSpPr>
            <p:nvPr/>
          </p:nvCxnSpPr>
          <p:spPr>
            <a:xfrm>
              <a:off x="2600446" y="2971216"/>
              <a:ext cx="0" cy="84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59">
              <a:extLst>
                <a:ext uri="{FF2B5EF4-FFF2-40B4-BE49-F238E27FC236}">
                  <a16:creationId xmlns:a16="http://schemas.microsoft.com/office/drawing/2014/main" id="{2D3DC6D6-0D95-4B2E-80D6-57C57A7166BB}"/>
                </a:ext>
              </a:extLst>
            </p:cNvPr>
            <p:cNvCxnSpPr>
              <a:cxnSpLocks/>
              <a:stCxn id="68" idx="2"/>
              <a:endCxn id="69" idx="0"/>
            </p:cNvCxnSpPr>
            <p:nvPr/>
          </p:nvCxnSpPr>
          <p:spPr>
            <a:xfrm>
              <a:off x="4155988" y="2971216"/>
              <a:ext cx="0" cy="84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9">
              <a:extLst>
                <a:ext uri="{FF2B5EF4-FFF2-40B4-BE49-F238E27FC236}">
                  <a16:creationId xmlns:a16="http://schemas.microsoft.com/office/drawing/2014/main" id="{0BEBCB6D-AA06-4CBB-B556-A63FB6A42722}"/>
                </a:ext>
              </a:extLst>
            </p:cNvPr>
            <p:cNvCxnSpPr>
              <a:cxnSpLocks/>
              <a:stCxn id="78" idx="2"/>
            </p:cNvCxnSpPr>
            <p:nvPr/>
          </p:nvCxnSpPr>
          <p:spPr>
            <a:xfrm>
              <a:off x="7875808" y="2960029"/>
              <a:ext cx="0" cy="80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9">
              <a:extLst>
                <a:ext uri="{FF2B5EF4-FFF2-40B4-BE49-F238E27FC236}">
                  <a16:creationId xmlns:a16="http://schemas.microsoft.com/office/drawing/2014/main" id="{48D727C9-1565-4BF6-AA69-3B80FD0930AB}"/>
                </a:ext>
              </a:extLst>
            </p:cNvPr>
            <p:cNvCxnSpPr>
              <a:cxnSpLocks/>
              <a:stCxn id="76" idx="2"/>
            </p:cNvCxnSpPr>
            <p:nvPr/>
          </p:nvCxnSpPr>
          <p:spPr>
            <a:xfrm>
              <a:off x="9515714" y="2960029"/>
              <a:ext cx="0" cy="80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9">
              <a:extLst>
                <a:ext uri="{FF2B5EF4-FFF2-40B4-BE49-F238E27FC236}">
                  <a16:creationId xmlns:a16="http://schemas.microsoft.com/office/drawing/2014/main" id="{D1CD8790-77D5-40DA-AFA1-6BF74FB2C257}"/>
                </a:ext>
              </a:extLst>
            </p:cNvPr>
            <p:cNvCxnSpPr>
              <a:cxnSpLocks/>
              <a:stCxn id="65" idx="2"/>
              <a:endCxn id="66" idx="0"/>
            </p:cNvCxnSpPr>
            <p:nvPr/>
          </p:nvCxnSpPr>
          <p:spPr>
            <a:xfrm>
              <a:off x="6015898" y="2971216"/>
              <a:ext cx="0" cy="84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9">
              <a:extLst>
                <a:ext uri="{FF2B5EF4-FFF2-40B4-BE49-F238E27FC236}">
                  <a16:creationId xmlns:a16="http://schemas.microsoft.com/office/drawing/2014/main" id="{462A32C1-F724-4324-90FB-BD86FAAF14A9}"/>
                </a:ext>
              </a:extLst>
            </p:cNvPr>
            <p:cNvCxnSpPr>
              <a:cxnSpLocks/>
              <a:stCxn id="72" idx="2"/>
            </p:cNvCxnSpPr>
            <p:nvPr/>
          </p:nvCxnSpPr>
          <p:spPr>
            <a:xfrm>
              <a:off x="2600446" y="3487589"/>
              <a:ext cx="0" cy="7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9">
              <a:extLst>
                <a:ext uri="{FF2B5EF4-FFF2-40B4-BE49-F238E27FC236}">
                  <a16:creationId xmlns:a16="http://schemas.microsoft.com/office/drawing/2014/main" id="{5DE6271C-7FF8-48E2-8674-0C701140A03E}"/>
                </a:ext>
              </a:extLst>
            </p:cNvPr>
            <p:cNvCxnSpPr>
              <a:cxnSpLocks/>
              <a:stCxn id="69" idx="2"/>
            </p:cNvCxnSpPr>
            <p:nvPr/>
          </p:nvCxnSpPr>
          <p:spPr>
            <a:xfrm>
              <a:off x="4155988" y="3487589"/>
              <a:ext cx="0" cy="7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9">
              <a:extLst>
                <a:ext uri="{FF2B5EF4-FFF2-40B4-BE49-F238E27FC236}">
                  <a16:creationId xmlns:a16="http://schemas.microsoft.com/office/drawing/2014/main" id="{96A0568A-2257-4CED-86AD-86A24F7866FD}"/>
                </a:ext>
              </a:extLst>
            </p:cNvPr>
            <p:cNvCxnSpPr>
              <a:cxnSpLocks/>
            </p:cNvCxnSpPr>
            <p:nvPr/>
          </p:nvCxnSpPr>
          <p:spPr>
            <a:xfrm>
              <a:off x="7885333" y="3472321"/>
              <a:ext cx="0" cy="82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9">
              <a:extLst>
                <a:ext uri="{FF2B5EF4-FFF2-40B4-BE49-F238E27FC236}">
                  <a16:creationId xmlns:a16="http://schemas.microsoft.com/office/drawing/2014/main" id="{402E4C4A-1C40-4FC1-80F2-9067DABA4413}"/>
                </a:ext>
              </a:extLst>
            </p:cNvPr>
            <p:cNvCxnSpPr>
              <a:cxnSpLocks/>
            </p:cNvCxnSpPr>
            <p:nvPr/>
          </p:nvCxnSpPr>
          <p:spPr>
            <a:xfrm>
              <a:off x="9525239" y="3472321"/>
              <a:ext cx="0" cy="82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9">
              <a:extLst>
                <a:ext uri="{FF2B5EF4-FFF2-40B4-BE49-F238E27FC236}">
                  <a16:creationId xmlns:a16="http://schemas.microsoft.com/office/drawing/2014/main" id="{87E7ED82-C443-40AC-BA05-36C3F025091E}"/>
                </a:ext>
              </a:extLst>
            </p:cNvPr>
            <p:cNvCxnSpPr>
              <a:cxnSpLocks/>
              <a:stCxn id="66" idx="2"/>
            </p:cNvCxnSpPr>
            <p:nvPr/>
          </p:nvCxnSpPr>
          <p:spPr>
            <a:xfrm>
              <a:off x="6015898" y="3487589"/>
              <a:ext cx="0" cy="76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9">
              <a:extLst>
                <a:ext uri="{FF2B5EF4-FFF2-40B4-BE49-F238E27FC236}">
                  <a16:creationId xmlns:a16="http://schemas.microsoft.com/office/drawing/2014/main" id="{08EBEA4D-CFD5-4BB3-A8DC-60ADCC04C7B1}"/>
                </a:ext>
              </a:extLst>
            </p:cNvPr>
            <p:cNvCxnSpPr>
              <a:cxnSpLocks/>
              <a:stCxn id="74" idx="2"/>
            </p:cNvCxnSpPr>
            <p:nvPr/>
          </p:nvCxnSpPr>
          <p:spPr>
            <a:xfrm>
              <a:off x="1129268" y="3487589"/>
              <a:ext cx="4328" cy="7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Boog 59">
              <a:extLst>
                <a:ext uri="{FF2B5EF4-FFF2-40B4-BE49-F238E27FC236}">
                  <a16:creationId xmlns:a16="http://schemas.microsoft.com/office/drawing/2014/main" id="{53A47210-83D9-41C8-9291-61F7AFD431ED}"/>
                </a:ext>
              </a:extLst>
            </p:cNvPr>
            <p:cNvSpPr/>
            <p:nvPr/>
          </p:nvSpPr>
          <p:spPr>
            <a:xfrm>
              <a:off x="2323063" y="4620592"/>
              <a:ext cx="1915562" cy="1096205"/>
            </a:xfrm>
            <a:prstGeom prst="arc">
              <a:avLst>
                <a:gd name="adj1" fmla="val 5356124"/>
                <a:gd name="adj2" fmla="val 12044114"/>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Arial" panose="020B0604020202020204" pitchFamily="34" charset="0"/>
                <a:ea typeface="+mn-ea"/>
                <a:cs typeface="Arial" panose="020B0604020202020204" pitchFamily="34" charset="0"/>
              </a:endParaRPr>
            </a:p>
          </p:txBody>
        </p:sp>
        <p:sp>
          <p:nvSpPr>
            <p:cNvPr id="61" name="Boog 60">
              <a:extLst>
                <a:ext uri="{FF2B5EF4-FFF2-40B4-BE49-F238E27FC236}">
                  <a16:creationId xmlns:a16="http://schemas.microsoft.com/office/drawing/2014/main" id="{AD0FAF5F-8D5B-40A2-96C7-466A650AD7E4}"/>
                </a:ext>
              </a:extLst>
            </p:cNvPr>
            <p:cNvSpPr/>
            <p:nvPr/>
          </p:nvSpPr>
          <p:spPr>
            <a:xfrm flipH="1">
              <a:off x="9379312" y="4601236"/>
              <a:ext cx="695944" cy="744275"/>
            </a:xfrm>
            <a:prstGeom prst="arc">
              <a:avLst>
                <a:gd name="adj1" fmla="val 6186647"/>
                <a:gd name="adj2" fmla="val 11682250"/>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Arial" panose="020B0604020202020204" pitchFamily="34" charset="0"/>
                <a:ea typeface="+mn-ea"/>
                <a:cs typeface="Arial" panose="020B0604020202020204" pitchFamily="34" charset="0"/>
              </a:endParaRPr>
            </a:p>
          </p:txBody>
        </p:sp>
        <p:sp>
          <p:nvSpPr>
            <p:cNvPr id="62" name="Rectangle 51">
              <a:extLst>
                <a:ext uri="{FF2B5EF4-FFF2-40B4-BE49-F238E27FC236}">
                  <a16:creationId xmlns:a16="http://schemas.microsoft.com/office/drawing/2014/main" id="{5C174B9A-EF6D-47F4-9071-FACDAD535089}"/>
                </a:ext>
              </a:extLst>
            </p:cNvPr>
            <p:cNvSpPr/>
            <p:nvPr/>
          </p:nvSpPr>
          <p:spPr>
            <a:xfrm>
              <a:off x="3280236" y="5475433"/>
              <a:ext cx="1800000" cy="432000"/>
            </a:xfrm>
            <a:prstGeom prst="rect">
              <a:avLst/>
            </a:prstGeom>
            <a:solidFill>
              <a:srgbClr val="823608"/>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Disease progression</a:t>
              </a:r>
            </a:p>
          </p:txBody>
        </p:sp>
      </p:grpSp>
      <p:pic>
        <p:nvPicPr>
          <p:cNvPr id="6" name="Picture 5">
            <a:extLst>
              <a:ext uri="{FF2B5EF4-FFF2-40B4-BE49-F238E27FC236}">
                <a16:creationId xmlns:a16="http://schemas.microsoft.com/office/drawing/2014/main" id="{4DD052CE-9FDC-9A96-EBEF-949BE81CE8D0}"/>
              </a:ext>
            </a:extLst>
          </p:cNvPr>
          <p:cNvPicPr>
            <a:picLocks noChangeAspect="1"/>
          </p:cNvPicPr>
          <p:nvPr/>
        </p:nvPicPr>
        <p:blipFill>
          <a:blip r:embed="rId3"/>
          <a:stretch>
            <a:fillRect/>
          </a:stretch>
        </p:blipFill>
        <p:spPr>
          <a:xfrm>
            <a:off x="10532720" y="6287207"/>
            <a:ext cx="1493649" cy="231668"/>
          </a:xfrm>
          <a:prstGeom prst="rect">
            <a:avLst/>
          </a:prstGeom>
        </p:spPr>
      </p:pic>
    </p:spTree>
    <p:extLst>
      <p:ext uri="{BB962C8B-B14F-4D97-AF65-F5344CB8AC3E}">
        <p14:creationId xmlns:p14="http://schemas.microsoft.com/office/powerpoint/2010/main" val="44026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7D1CC6-008C-4BCF-AC28-3200454D3E15}"/>
              </a:ext>
            </a:extLst>
          </p:cNvPr>
          <p:cNvSpPr>
            <a:spLocks noGrp="1"/>
          </p:cNvSpPr>
          <p:nvPr>
            <p:ph type="title"/>
          </p:nvPr>
        </p:nvSpPr>
        <p:spPr>
          <a:xfrm>
            <a:off x="838200" y="136525"/>
            <a:ext cx="10515600" cy="911987"/>
          </a:xfrm>
        </p:spPr>
        <p:txBody>
          <a:bodyPr>
            <a:normAutofit/>
          </a:bodyPr>
          <a:lstStyle/>
          <a:p>
            <a:r>
              <a:rPr lang="en-GB"/>
              <a:t>Non-pharmacological interventions are effective in the management of fibrosing ILDs</a:t>
            </a:r>
            <a:r>
              <a:rPr lang="en-GB" baseline="30000"/>
              <a:t>1</a:t>
            </a:r>
            <a:endParaRPr lang="en-GB"/>
          </a:p>
        </p:txBody>
      </p:sp>
      <p:sp>
        <p:nvSpPr>
          <p:cNvPr id="20" name="Text Placeholder 19">
            <a:extLst>
              <a:ext uri="{FF2B5EF4-FFF2-40B4-BE49-F238E27FC236}">
                <a16:creationId xmlns:a16="http://schemas.microsoft.com/office/drawing/2014/main" id="{E961A60A-811E-8849-8C6E-595924C4D459}"/>
              </a:ext>
            </a:extLst>
          </p:cNvPr>
          <p:cNvSpPr>
            <a:spLocks noGrp="1"/>
          </p:cNvSpPr>
          <p:nvPr>
            <p:ph type="body" sz="quarter" idx="13"/>
          </p:nvPr>
        </p:nvSpPr>
        <p:spPr/>
        <p:txBody>
          <a:bodyPr/>
          <a:lstStyle/>
          <a:p>
            <a:r>
              <a:rPr lang="en-GB" dirty="0"/>
              <a:t>1. Nambiar AM, Walker CM, Sparks JA. Monitoring and management of fibrosing interstitial lung diseases: a narrative review for practicing clinicians. </a:t>
            </a:r>
            <a:r>
              <a:rPr lang="en-GB" dirty="0" err="1"/>
              <a:t>Ther</a:t>
            </a:r>
            <a:r>
              <a:rPr lang="en-GB" dirty="0"/>
              <a:t> Adv Respir Dis. 2021;15:17534666211039771; 2. </a:t>
            </a:r>
            <a:r>
              <a:rPr lang="en-GB" dirty="0" err="1"/>
              <a:t>Cottin</a:t>
            </a:r>
            <a:r>
              <a:rPr lang="en-GB" dirty="0"/>
              <a:t> V, </a:t>
            </a:r>
            <a:r>
              <a:rPr lang="en-GB" dirty="0" err="1"/>
              <a:t>Crestani</a:t>
            </a:r>
            <a:r>
              <a:rPr lang="en-GB" dirty="0"/>
              <a:t> B, </a:t>
            </a:r>
            <a:r>
              <a:rPr lang="en-GB" dirty="0" err="1"/>
              <a:t>Valeyre</a:t>
            </a:r>
            <a:r>
              <a:rPr lang="en-GB" dirty="0"/>
              <a:t> D, et al. Diagnosis and management of idiopathic pulmonary fibrosis: French practical guidelines. Eur Respir Rev. </a:t>
            </a:r>
            <a:r>
              <a:rPr lang="en-GB"/>
              <a:t>2014;23:193-214.</a:t>
            </a:r>
            <a:endParaRPr lang="en-GB" dirty="0"/>
          </a:p>
        </p:txBody>
      </p:sp>
      <p:sp>
        <p:nvSpPr>
          <p:cNvPr id="21" name="Text Placeholder 20">
            <a:extLst>
              <a:ext uri="{FF2B5EF4-FFF2-40B4-BE49-F238E27FC236}">
                <a16:creationId xmlns:a16="http://schemas.microsoft.com/office/drawing/2014/main" id="{D7237858-1341-9042-A06F-2FAB97350AA6}"/>
              </a:ext>
            </a:extLst>
          </p:cNvPr>
          <p:cNvSpPr>
            <a:spLocks noGrp="1"/>
          </p:cNvSpPr>
          <p:nvPr>
            <p:ph type="body" sz="quarter" idx="17"/>
          </p:nvPr>
        </p:nvSpPr>
        <p:spPr/>
        <p:txBody>
          <a:bodyPr/>
          <a:lstStyle/>
          <a:p>
            <a:r>
              <a:rPr lang="nl-NL" dirty="0"/>
              <a:t>K3</a:t>
            </a:r>
            <a:endParaRPr lang="en-NL" dirty="0"/>
          </a:p>
        </p:txBody>
      </p:sp>
      <p:sp>
        <p:nvSpPr>
          <p:cNvPr id="22" name="Rectangle 2">
            <a:extLst>
              <a:ext uri="{FF2B5EF4-FFF2-40B4-BE49-F238E27FC236}">
                <a16:creationId xmlns:a16="http://schemas.microsoft.com/office/drawing/2014/main" id="{5B28D1A0-E1C9-3E4B-8FDD-7FBCBA7C17DA}"/>
              </a:ext>
            </a:extLst>
          </p:cNvPr>
          <p:cNvSpPr/>
          <p:nvPr/>
        </p:nvSpPr>
        <p:spPr>
          <a:xfrm>
            <a:off x="10986603"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grpSp>
        <p:nvGrpSpPr>
          <p:cNvPr id="54" name="Groep 53">
            <a:extLst>
              <a:ext uri="{FF2B5EF4-FFF2-40B4-BE49-F238E27FC236}">
                <a16:creationId xmlns:a16="http://schemas.microsoft.com/office/drawing/2014/main" id="{3DB806C6-0C75-4686-835A-5D9F1EBCD087}"/>
              </a:ext>
            </a:extLst>
          </p:cNvPr>
          <p:cNvGrpSpPr/>
          <p:nvPr/>
        </p:nvGrpSpPr>
        <p:grpSpPr>
          <a:xfrm>
            <a:off x="2421983" y="1110248"/>
            <a:ext cx="7348035" cy="4717313"/>
            <a:chOff x="1934483" y="1110248"/>
            <a:chExt cx="7348035" cy="4717313"/>
          </a:xfrm>
        </p:grpSpPr>
        <p:sp>
          <p:nvSpPr>
            <p:cNvPr id="31" name="Rechthoek: afgeronde hoeken 14">
              <a:extLst>
                <a:ext uri="{FF2B5EF4-FFF2-40B4-BE49-F238E27FC236}">
                  <a16:creationId xmlns:a16="http://schemas.microsoft.com/office/drawing/2014/main" id="{E2192FF2-5127-4D82-96D2-CC7835AC59FE}"/>
                </a:ext>
              </a:extLst>
            </p:cNvPr>
            <p:cNvSpPr/>
            <p:nvPr/>
          </p:nvSpPr>
          <p:spPr>
            <a:xfrm>
              <a:off x="1934483" y="4351561"/>
              <a:ext cx="7348034" cy="1476000"/>
            </a:xfrm>
            <a:prstGeom prst="roundRect">
              <a:avLst>
                <a:gd name="adj" fmla="val 7067"/>
              </a:avLst>
            </a:prstGeom>
            <a:blipFill>
              <a:blip r:embed="rId3"/>
              <a:stretch>
                <a:fillRect l="-32961" t="-337521" r="-32961" b="-69813"/>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1E55"/>
                  </a:solidFill>
                  <a:effectLst/>
                  <a:uLnTx/>
                  <a:uFillTx/>
                  <a:latin typeface="BI Sans" pitchFamily="2" charset="0"/>
                  <a:ea typeface="+mn-ea"/>
                  <a:cs typeface="+mn-cs"/>
                </a:rPr>
                <a:t>Advance care planning/</a:t>
              </a:r>
              <a:r>
                <a:rPr kumimoji="0" lang="nl-NL" sz="1400" b="1" i="0" u="none" strike="noStrike" kern="1200" cap="none" spc="0" normalizeH="0" baseline="0" noProof="0" dirty="0" err="1">
                  <a:ln>
                    <a:noFill/>
                  </a:ln>
                  <a:solidFill>
                    <a:srgbClr val="001E55"/>
                  </a:solidFill>
                  <a:effectLst/>
                  <a:uLnTx/>
                  <a:uFillTx/>
                  <a:latin typeface="BI Sans" pitchFamily="2" charset="0"/>
                  <a:ea typeface="+mn-ea"/>
                  <a:cs typeface="+mn-cs"/>
                </a:rPr>
                <a:t>palliative</a:t>
              </a:r>
              <a:r>
                <a:rPr kumimoji="0" lang="nl-NL" sz="1400" b="1" i="0" u="none" strike="noStrike" kern="1200" cap="none" spc="0" normalizeH="0" baseline="0" noProof="0" dirty="0">
                  <a:ln>
                    <a:noFill/>
                  </a:ln>
                  <a:solidFill>
                    <a:srgbClr val="001E55"/>
                  </a:solidFill>
                  <a:effectLst/>
                  <a:uLnTx/>
                  <a:uFillTx/>
                  <a:latin typeface="BI Sans" pitchFamily="2" charset="0"/>
                  <a:ea typeface="+mn-ea"/>
                  <a:cs typeface="+mn-cs"/>
                </a:rPr>
                <a:t> care</a:t>
              </a:r>
              <a:r>
                <a:rPr kumimoji="0" lang="nl-NL" sz="1400" b="1" i="0" u="none" strike="noStrike" kern="1200" cap="none" spc="0" normalizeH="0" baseline="30000" noProof="0" dirty="0">
                  <a:ln>
                    <a:noFill/>
                  </a:ln>
                  <a:solidFill>
                    <a:srgbClr val="001E55"/>
                  </a:solidFill>
                  <a:effectLst/>
                  <a:uLnTx/>
                  <a:uFillTx/>
                  <a:latin typeface="BI Sans" pitchFamily="2" charset="0"/>
                  <a:ea typeface="+mn-ea"/>
                  <a:cs typeface="+mn-cs"/>
                </a:rPr>
                <a:t>1</a:t>
              </a:r>
              <a:r>
                <a:rPr kumimoji="0" lang="nl-NL" sz="1400" b="1" i="0" u="none" strike="noStrike" kern="1200" cap="none" spc="0" normalizeH="0" baseline="0" noProof="0" dirty="0">
                  <a:ln>
                    <a:noFill/>
                  </a:ln>
                  <a:solidFill>
                    <a:srgbClr val="001E55"/>
                  </a:solidFill>
                  <a:effectLst/>
                  <a:uLnTx/>
                  <a:uFillTx/>
                  <a:latin typeface="BI Sans" pitchFamily="2" charset="0"/>
                  <a:ea typeface="+mn-ea"/>
                  <a:cs typeface="+mn-cs"/>
                </a:rPr>
                <a:t> </a:t>
              </a:r>
            </a:p>
          </p:txBody>
        </p:sp>
        <p:pic>
          <p:nvPicPr>
            <p:cNvPr id="11" name="Graphic 10" descr="Zorg met effen opvulling">
              <a:extLst>
                <a:ext uri="{FF2B5EF4-FFF2-40B4-BE49-F238E27FC236}">
                  <a16:creationId xmlns:a16="http://schemas.microsoft.com/office/drawing/2014/main" id="{6C1B7E30-C61B-4F2D-8B45-DB906A7611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0660" y="4756018"/>
              <a:ext cx="645819" cy="645819"/>
            </a:xfrm>
            <a:prstGeom prst="rect">
              <a:avLst/>
            </a:prstGeom>
          </p:spPr>
        </p:pic>
        <p:sp>
          <p:nvSpPr>
            <p:cNvPr id="30" name="Rechthoek: afgeronde hoeken 14">
              <a:extLst>
                <a:ext uri="{FF2B5EF4-FFF2-40B4-BE49-F238E27FC236}">
                  <a16:creationId xmlns:a16="http://schemas.microsoft.com/office/drawing/2014/main" id="{5A285F2B-E6F5-488F-AA96-C305B3782F46}"/>
                </a:ext>
              </a:extLst>
            </p:cNvPr>
            <p:cNvSpPr/>
            <p:nvPr/>
          </p:nvSpPr>
          <p:spPr>
            <a:xfrm>
              <a:off x="5682518" y="1110248"/>
              <a:ext cx="3600000" cy="1476000"/>
            </a:xfrm>
            <a:prstGeom prst="roundRect">
              <a:avLst>
                <a:gd name="adj" fmla="val 7067"/>
              </a:avLst>
            </a:prstGeom>
            <a:blipFill>
              <a:blip r:embed="rId3"/>
              <a:stretch>
                <a:fillRect l="-171390" t="-117919" r="-67278" b="-28941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rgbClr val="001E55"/>
                  </a:solidFill>
                  <a:effectLst/>
                  <a:uLnTx/>
                  <a:uFillTx/>
                  <a:latin typeface="BI Sans" pitchFamily="2" charset="0"/>
                  <a:ea typeface="+mn-ea"/>
                  <a:cs typeface="+mn-cs"/>
                </a:rPr>
                <a:t>Lung</a:t>
              </a:r>
              <a:r>
                <a:rPr kumimoji="0" lang="nl-NL" sz="1400" b="1" i="0" u="none" strike="noStrike" kern="1200" cap="none" spc="0" normalizeH="0" baseline="0" noProof="0" dirty="0">
                  <a:ln>
                    <a:noFill/>
                  </a:ln>
                  <a:solidFill>
                    <a:srgbClr val="001E55"/>
                  </a:solidFill>
                  <a:effectLst/>
                  <a:uLnTx/>
                  <a:uFillTx/>
                  <a:latin typeface="BI Sans" pitchFamily="2" charset="0"/>
                  <a:ea typeface="+mn-ea"/>
                  <a:cs typeface="+mn-cs"/>
                </a:rPr>
                <a:t> transplant</a:t>
              </a:r>
              <a:r>
                <a:rPr kumimoji="0" lang="nl-NL" sz="1400" b="1" i="0" u="none" strike="noStrike" kern="1200" cap="none" spc="0" normalizeH="0" baseline="30000" noProof="0" dirty="0">
                  <a:ln>
                    <a:noFill/>
                  </a:ln>
                  <a:solidFill>
                    <a:srgbClr val="001E55"/>
                  </a:solidFill>
                  <a:effectLst/>
                  <a:uLnTx/>
                  <a:uFillTx/>
                  <a:latin typeface="BI Sans" pitchFamily="2" charset="0"/>
                  <a:ea typeface="+mn-ea"/>
                  <a:cs typeface="+mn-cs"/>
                </a:rPr>
                <a:t>2</a:t>
              </a:r>
              <a:r>
                <a:rPr kumimoji="0" lang="nl-NL" sz="1400" b="1" i="0" u="none" strike="noStrike" kern="1200" cap="none" spc="0" normalizeH="0" baseline="0" noProof="0" dirty="0">
                  <a:ln>
                    <a:noFill/>
                  </a:ln>
                  <a:solidFill>
                    <a:srgbClr val="001E55"/>
                  </a:solidFill>
                  <a:effectLst/>
                  <a:uLnTx/>
                  <a:uFillTx/>
                  <a:latin typeface="BI Sans"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546A"/>
                  </a:solidFill>
                  <a:effectLst/>
                  <a:uLnTx/>
                  <a:uFillTx/>
                  <a:latin typeface="BI Sans" pitchFamily="2" charset="0"/>
                  <a:ea typeface="+mn-ea"/>
                  <a:cs typeface="+mn-cs"/>
                </a:rPr>
                <a:t>May be an option to patients younger than 65 years without relevant comorbidities</a:t>
              </a:r>
              <a:endPar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endParaRPr>
            </a:p>
          </p:txBody>
        </p:sp>
        <p:pic>
          <p:nvPicPr>
            <p:cNvPr id="32" name="Graphic 31" descr="Lungs">
              <a:extLst>
                <a:ext uri="{FF2B5EF4-FFF2-40B4-BE49-F238E27FC236}">
                  <a16:creationId xmlns:a16="http://schemas.microsoft.com/office/drawing/2014/main" id="{132A6CC4-9E04-49EB-822B-F059E109CA0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98534" y="1523880"/>
              <a:ext cx="648736" cy="648736"/>
            </a:xfrm>
            <a:prstGeom prst="rect">
              <a:avLst/>
            </a:prstGeom>
          </p:spPr>
        </p:pic>
        <p:sp>
          <p:nvSpPr>
            <p:cNvPr id="24" name="Rechthoek: afgeronde hoeken 14">
              <a:extLst>
                <a:ext uri="{FF2B5EF4-FFF2-40B4-BE49-F238E27FC236}">
                  <a16:creationId xmlns:a16="http://schemas.microsoft.com/office/drawing/2014/main" id="{596E7993-EDD6-4605-859F-5F8F1599E143}"/>
                </a:ext>
              </a:extLst>
            </p:cNvPr>
            <p:cNvSpPr/>
            <p:nvPr/>
          </p:nvSpPr>
          <p:spPr>
            <a:xfrm>
              <a:off x="1947576" y="1123214"/>
              <a:ext cx="3600000" cy="1476000"/>
            </a:xfrm>
            <a:prstGeom prst="roundRect">
              <a:avLst>
                <a:gd name="adj" fmla="val 7067"/>
              </a:avLst>
            </a:prstGeom>
            <a:blipFill>
              <a:blip r:embed="rId3"/>
              <a:stretch>
                <a:fillRect l="-67642" t="-118796" r="-171510" b="-28853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rgbClr val="001E55"/>
                  </a:solidFill>
                  <a:effectLst/>
                  <a:uLnTx/>
                  <a:uFillTx/>
                  <a:latin typeface="BI Sans" pitchFamily="2" charset="0"/>
                  <a:ea typeface="+mn-ea"/>
                  <a:cs typeface="+mn-cs"/>
                </a:rPr>
                <a:t>Avoid</a:t>
              </a:r>
              <a:r>
                <a:rPr kumimoji="0" lang="nl-NL" sz="1400" b="1" i="0" u="none" strike="noStrike" kern="1200" cap="none" spc="0" normalizeH="0" baseline="0" noProof="0" dirty="0">
                  <a:ln>
                    <a:noFill/>
                  </a:ln>
                  <a:solidFill>
                    <a:srgbClr val="001E55"/>
                  </a:solidFill>
                  <a:effectLst/>
                  <a:uLnTx/>
                  <a:uFillTx/>
                  <a:latin typeface="BI Sans" pitchFamily="2" charset="0"/>
                  <a:ea typeface="+mn-ea"/>
                  <a:cs typeface="+mn-cs"/>
                </a:rPr>
                <a:t> exposure</a:t>
              </a:r>
              <a:r>
                <a:rPr kumimoji="0" lang="nl-NL" sz="1400" b="1" i="0" u="none" strike="noStrike" kern="1200" cap="none" spc="0" normalizeH="0" baseline="30000" noProof="0" dirty="0">
                  <a:ln>
                    <a:noFill/>
                  </a:ln>
                  <a:solidFill>
                    <a:srgbClr val="001E55"/>
                  </a:solidFill>
                  <a:effectLst/>
                  <a:uLnTx/>
                  <a:uFillTx/>
                  <a:latin typeface="BI Sans" pitchFamily="2" charset="0"/>
                  <a:ea typeface="+mn-ea"/>
                  <a:cs typeface="+mn-cs"/>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rPr>
                <a:t>Smoking </a:t>
              </a:r>
              <a:r>
                <a:rPr kumimoji="0" lang="nl-NL" sz="1200" b="0" i="0" u="none" strike="noStrike" kern="1200" cap="none" spc="0" normalizeH="0" baseline="0" noProof="0" dirty="0" err="1">
                  <a:ln>
                    <a:noFill/>
                  </a:ln>
                  <a:solidFill>
                    <a:srgbClr val="44546A"/>
                  </a:solidFill>
                  <a:effectLst/>
                  <a:uLnTx/>
                  <a:uFillTx/>
                  <a:latin typeface="BI Sans" pitchFamily="2" charset="0"/>
                  <a:ea typeface="+mn-ea"/>
                  <a:cs typeface="+mn-cs"/>
                </a:rPr>
                <a:t>cessation</a:t>
              </a:r>
              <a:endPar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err="1">
                  <a:ln>
                    <a:noFill/>
                  </a:ln>
                  <a:solidFill>
                    <a:srgbClr val="44546A"/>
                  </a:solidFill>
                  <a:effectLst/>
                  <a:uLnTx/>
                  <a:uFillTx/>
                  <a:latin typeface="BI Sans" pitchFamily="2" charset="0"/>
                  <a:ea typeface="+mn-ea"/>
                  <a:cs typeface="+mn-cs"/>
                </a:rPr>
                <a:t>Avoid</a:t>
              </a:r>
              <a:r>
                <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rPr>
                <a:t> triggers, e.g. </a:t>
              </a:r>
              <a:r>
                <a:rPr kumimoji="0" lang="nl-NL" sz="1200" b="0" i="0" u="none" strike="noStrike" kern="1200" cap="none" spc="0" normalizeH="0" baseline="0" noProof="0" dirty="0" err="1">
                  <a:ln>
                    <a:noFill/>
                  </a:ln>
                  <a:solidFill>
                    <a:srgbClr val="44546A"/>
                  </a:solidFill>
                  <a:effectLst/>
                  <a:uLnTx/>
                  <a:uFillTx/>
                  <a:latin typeface="BI Sans" pitchFamily="2" charset="0"/>
                  <a:ea typeface="+mn-ea"/>
                  <a:cs typeface="+mn-cs"/>
                </a:rPr>
                <a:t>pollutants</a:t>
              </a:r>
              <a:endPar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rPr>
                <a:t>Stop </a:t>
              </a:r>
              <a:r>
                <a:rPr kumimoji="0" lang="nl-NL" sz="1200" b="0" i="0" u="none" strike="noStrike" kern="1200" cap="none" spc="0" normalizeH="0" baseline="0" noProof="0" dirty="0" err="1">
                  <a:ln>
                    <a:noFill/>
                  </a:ln>
                  <a:solidFill>
                    <a:srgbClr val="44546A"/>
                  </a:solidFill>
                  <a:effectLst/>
                  <a:uLnTx/>
                  <a:uFillTx/>
                  <a:latin typeface="BI Sans" pitchFamily="2" charset="0"/>
                  <a:ea typeface="+mn-ea"/>
                  <a:cs typeface="+mn-cs"/>
                </a:rPr>
                <a:t>medication</a:t>
              </a:r>
              <a:r>
                <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44546A"/>
                  </a:solidFill>
                  <a:effectLst/>
                  <a:uLnTx/>
                  <a:uFillTx/>
                  <a:latin typeface="BI Sans" pitchFamily="2" charset="0"/>
                  <a:ea typeface="+mn-ea"/>
                  <a:cs typeface="+mn-cs"/>
                </a:rPr>
                <a:t>that</a:t>
              </a:r>
              <a:r>
                <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44546A"/>
                  </a:solidFill>
                  <a:effectLst/>
                  <a:uLnTx/>
                  <a:uFillTx/>
                  <a:latin typeface="BI Sans" pitchFamily="2" charset="0"/>
                  <a:ea typeface="+mn-ea"/>
                  <a:cs typeface="+mn-cs"/>
                </a:rPr>
                <a:t>cause</a:t>
              </a:r>
              <a:r>
                <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rPr>
                <a:t> ILD</a:t>
              </a:r>
            </a:p>
          </p:txBody>
        </p:sp>
        <p:pic>
          <p:nvPicPr>
            <p:cNvPr id="35" name="Graphic 34" descr="Verboden te roken met effen opvulling">
              <a:extLst>
                <a:ext uri="{FF2B5EF4-FFF2-40B4-BE49-F238E27FC236}">
                  <a16:creationId xmlns:a16="http://schemas.microsoft.com/office/drawing/2014/main" id="{6DD0DC84-6C20-41BB-A9B4-52E0BE9D78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21641" y="1541341"/>
              <a:ext cx="659392" cy="659392"/>
            </a:xfrm>
            <a:prstGeom prst="rect">
              <a:avLst/>
            </a:prstGeom>
          </p:spPr>
        </p:pic>
        <p:sp>
          <p:nvSpPr>
            <p:cNvPr id="26" name="Rechthoek: afgeronde hoeken 14">
              <a:extLst>
                <a:ext uri="{FF2B5EF4-FFF2-40B4-BE49-F238E27FC236}">
                  <a16:creationId xmlns:a16="http://schemas.microsoft.com/office/drawing/2014/main" id="{08DC7C58-C149-4F63-B97F-C5C923F8FD38}"/>
                </a:ext>
              </a:extLst>
            </p:cNvPr>
            <p:cNvSpPr/>
            <p:nvPr/>
          </p:nvSpPr>
          <p:spPr>
            <a:xfrm>
              <a:off x="1934483" y="2739426"/>
              <a:ext cx="3600000" cy="1476000"/>
            </a:xfrm>
            <a:prstGeom prst="roundRect">
              <a:avLst>
                <a:gd name="adj" fmla="val 7067"/>
              </a:avLst>
            </a:prstGeom>
            <a:blipFill>
              <a:blip r:embed="rId3"/>
              <a:stretch>
                <a:fillRect l="-67278" t="-228297" r="-171510" b="-17903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001E55"/>
                  </a:solidFill>
                  <a:effectLst/>
                  <a:uLnTx/>
                  <a:uFillTx/>
                  <a:latin typeface="BI Sans" pitchFamily="2" charset="0"/>
                  <a:ea typeface="+mn-ea"/>
                  <a:cs typeface="+mn-cs"/>
                </a:rPr>
                <a:t>Vaccination</a:t>
              </a:r>
              <a:r>
                <a:rPr kumimoji="0" lang="nl-NL" sz="1400" b="1" i="0" u="none" strike="noStrike" kern="1200" cap="none" spc="0" normalizeH="0" baseline="30000" noProof="0">
                  <a:ln>
                    <a:noFill/>
                  </a:ln>
                  <a:solidFill>
                    <a:srgbClr val="001E55"/>
                  </a:solidFill>
                  <a:effectLst/>
                  <a:uLnTx/>
                  <a:uFillTx/>
                  <a:latin typeface="BI Sans" pitchFamily="2" charset="0"/>
                  <a:ea typeface="+mn-ea"/>
                  <a:cs typeface="+mn-cs"/>
                </a:rPr>
                <a:t>2</a:t>
              </a:r>
              <a:r>
                <a:rPr kumimoji="0" lang="nl-NL" sz="1400" b="1" i="0" u="none" strike="noStrike" kern="1200" cap="none" spc="0" normalizeH="0" baseline="0" noProof="0">
                  <a:ln>
                    <a:noFill/>
                  </a:ln>
                  <a:solidFill>
                    <a:srgbClr val="001E55"/>
                  </a:solidFill>
                  <a:effectLst/>
                  <a:uLnTx/>
                  <a:uFillTx/>
                  <a:latin typeface="BI Sans"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4546A"/>
                  </a:solidFill>
                  <a:effectLst/>
                  <a:uLnTx/>
                  <a:uFillTx/>
                  <a:latin typeface="BI Sans" pitchFamily="2" charset="0"/>
                  <a:ea typeface="+mn-ea"/>
                  <a:cs typeface="+mn-cs"/>
                </a:rPr>
                <a:t>To avoid infections that may worsen pulmonary fibrosis </a:t>
              </a:r>
              <a:endParaRPr kumimoji="0" lang="nl-NL" sz="1200" b="0" i="0" u="none" strike="noStrike" kern="1200" cap="none" spc="0" normalizeH="0" baseline="0" noProof="0">
                <a:ln>
                  <a:noFill/>
                </a:ln>
                <a:solidFill>
                  <a:srgbClr val="44546A"/>
                </a:solidFill>
                <a:effectLst/>
                <a:uLnTx/>
                <a:uFillTx/>
                <a:latin typeface="BI Sans" pitchFamily="2" charset="0"/>
                <a:ea typeface="+mn-ea"/>
                <a:cs typeface="+mn-cs"/>
              </a:endParaRPr>
            </a:p>
          </p:txBody>
        </p:sp>
        <p:pic>
          <p:nvPicPr>
            <p:cNvPr id="37" name="Graphic 36" descr="Naald met effen opvulling">
              <a:extLst>
                <a:ext uri="{FF2B5EF4-FFF2-40B4-BE49-F238E27FC236}">
                  <a16:creationId xmlns:a16="http://schemas.microsoft.com/office/drawing/2014/main" id="{C5F1F443-3B9C-45F7-954D-2D7ADA1DD6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10156" y="3129800"/>
              <a:ext cx="682363" cy="682363"/>
            </a:xfrm>
            <a:prstGeom prst="rect">
              <a:avLst/>
            </a:prstGeom>
          </p:spPr>
        </p:pic>
        <p:sp>
          <p:nvSpPr>
            <p:cNvPr id="28" name="Rechthoek: afgeronde hoeken 14">
              <a:extLst>
                <a:ext uri="{FF2B5EF4-FFF2-40B4-BE49-F238E27FC236}">
                  <a16:creationId xmlns:a16="http://schemas.microsoft.com/office/drawing/2014/main" id="{48A54275-4AF4-44ED-A6FE-FFC81A7AF6CA}"/>
                </a:ext>
              </a:extLst>
            </p:cNvPr>
            <p:cNvSpPr/>
            <p:nvPr/>
          </p:nvSpPr>
          <p:spPr>
            <a:xfrm>
              <a:off x="5682517" y="2725000"/>
              <a:ext cx="3600000" cy="1476000"/>
            </a:xfrm>
            <a:prstGeom prst="roundRect">
              <a:avLst>
                <a:gd name="adj" fmla="val 7067"/>
              </a:avLst>
            </a:prstGeom>
            <a:blipFill>
              <a:blip r:embed="rId3"/>
              <a:stretch>
                <a:fillRect l="-171390" t="-227319" r="-67278" b="-18001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rgbClr val="001E55"/>
                  </a:solidFill>
                  <a:effectLst/>
                  <a:uLnTx/>
                  <a:uFillTx/>
                  <a:latin typeface="BI Sans" pitchFamily="2" charset="0"/>
                  <a:ea typeface="+mn-ea"/>
                  <a:cs typeface="+mn-cs"/>
                </a:rPr>
                <a:t>Supporting</a:t>
              </a:r>
              <a:r>
                <a:rPr kumimoji="0" lang="nl-NL" sz="1400" b="1" i="0" u="none" strike="noStrike" kern="1200" cap="none" spc="0" normalizeH="0" baseline="0" noProof="0" dirty="0">
                  <a:ln>
                    <a:noFill/>
                  </a:ln>
                  <a:solidFill>
                    <a:srgbClr val="001E55"/>
                  </a:solidFill>
                  <a:effectLst/>
                  <a:uLnTx/>
                  <a:uFillTx/>
                  <a:latin typeface="BI Sans" pitchFamily="2" charset="0"/>
                  <a:ea typeface="+mn-ea"/>
                  <a:cs typeface="+mn-cs"/>
                </a:rPr>
                <a:t> therapies</a:t>
              </a:r>
              <a:r>
                <a:rPr kumimoji="0" lang="nl-NL" sz="1400" b="1" i="0" u="none" strike="noStrike" kern="1200" cap="none" spc="0" normalizeH="0" baseline="30000" noProof="0" dirty="0">
                  <a:ln>
                    <a:noFill/>
                  </a:ln>
                  <a:solidFill>
                    <a:srgbClr val="001E55"/>
                  </a:solidFill>
                  <a:effectLst/>
                  <a:uLnTx/>
                  <a:uFillTx/>
                  <a:latin typeface="BI Sans" pitchFamily="2" charset="0"/>
                  <a:ea typeface="+mn-ea"/>
                  <a:cs typeface="+mn-cs"/>
                </a:rPr>
                <a:t>1,2</a:t>
              </a:r>
              <a:r>
                <a:rPr kumimoji="0" lang="nl-NL" sz="1400" b="1" i="0" u="none" strike="noStrike" kern="1200" cap="none" spc="0" normalizeH="0" baseline="0" noProof="0" dirty="0">
                  <a:ln>
                    <a:noFill/>
                  </a:ln>
                  <a:solidFill>
                    <a:srgbClr val="001E55"/>
                  </a:solidFill>
                  <a:effectLst/>
                  <a:uLnTx/>
                  <a:uFillTx/>
                  <a:latin typeface="BI Sans" pitchFamily="2"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4546A"/>
                  </a:solidFill>
                  <a:effectLst/>
                  <a:uLnTx/>
                  <a:uFillTx/>
                  <a:latin typeface="BI Sans" pitchFamily="2" charset="0"/>
                  <a:ea typeface="+mn-ea"/>
                  <a:cs typeface="+mn-cs"/>
                </a:rPr>
                <a:t>Oxygen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4546A"/>
                  </a:solidFill>
                  <a:effectLst/>
                  <a:uLnTx/>
                  <a:uFillTx/>
                  <a:latin typeface="BI Sans" pitchFamily="2" charset="0"/>
                  <a:ea typeface="+mn-ea"/>
                  <a:cs typeface="+mn-cs"/>
                </a:rPr>
                <a:t>Physiotherapy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4546A"/>
                  </a:solidFill>
                  <a:effectLst/>
                  <a:uLnTx/>
                  <a:uFillTx/>
                  <a:latin typeface="BI Sans" pitchFamily="2" charset="0"/>
                  <a:ea typeface="+mn-ea"/>
                  <a:cs typeface="+mn-cs"/>
                </a:rPr>
                <a:t>Pulmonary rehabilitation</a:t>
              </a:r>
              <a:endParaRPr kumimoji="0" lang="nl-NL" sz="1200" b="0" i="0" u="none" strike="noStrike" kern="1200" cap="none" spc="0" normalizeH="0" baseline="0" noProof="0" dirty="0">
                <a:ln>
                  <a:noFill/>
                </a:ln>
                <a:solidFill>
                  <a:srgbClr val="44546A"/>
                </a:solidFill>
                <a:effectLst/>
                <a:uLnTx/>
                <a:uFillTx/>
                <a:latin typeface="BI Sans" pitchFamily="2" charset="0"/>
                <a:ea typeface="+mn-ea"/>
                <a:cs typeface="+mn-cs"/>
              </a:endParaRPr>
            </a:p>
          </p:txBody>
        </p:sp>
        <p:grpSp>
          <p:nvGrpSpPr>
            <p:cNvPr id="48" name="Groep 47">
              <a:extLst>
                <a:ext uri="{FF2B5EF4-FFF2-40B4-BE49-F238E27FC236}">
                  <a16:creationId xmlns:a16="http://schemas.microsoft.com/office/drawing/2014/main" id="{EEBBA8BF-679E-4F8B-B482-9A43C0FE6613}"/>
                </a:ext>
              </a:extLst>
            </p:cNvPr>
            <p:cNvGrpSpPr/>
            <p:nvPr/>
          </p:nvGrpSpPr>
          <p:grpSpPr>
            <a:xfrm>
              <a:off x="6077532" y="3139569"/>
              <a:ext cx="378119" cy="619931"/>
              <a:chOff x="1106600" y="4815947"/>
              <a:chExt cx="462031" cy="757503"/>
            </a:xfrm>
          </p:grpSpPr>
          <p:grpSp>
            <p:nvGrpSpPr>
              <p:cNvPr id="38" name="Groep 37">
                <a:extLst>
                  <a:ext uri="{FF2B5EF4-FFF2-40B4-BE49-F238E27FC236}">
                    <a16:creationId xmlns:a16="http://schemas.microsoft.com/office/drawing/2014/main" id="{3F19AF74-AE46-4A04-B8ED-4861215B7F86}"/>
                  </a:ext>
                </a:extLst>
              </p:cNvPr>
              <p:cNvGrpSpPr/>
              <p:nvPr/>
            </p:nvGrpSpPr>
            <p:grpSpPr>
              <a:xfrm>
                <a:off x="1106600" y="4815947"/>
                <a:ext cx="462031" cy="757503"/>
                <a:chOff x="282419" y="3807430"/>
                <a:chExt cx="1011099" cy="1657705"/>
              </a:xfrm>
            </p:grpSpPr>
            <p:sp>
              <p:nvSpPr>
                <p:cNvPr id="39" name="Rechthoek: afgeronde bovenhoeken 38">
                  <a:extLst>
                    <a:ext uri="{FF2B5EF4-FFF2-40B4-BE49-F238E27FC236}">
                      <a16:creationId xmlns:a16="http://schemas.microsoft.com/office/drawing/2014/main" id="{1EDF61BD-7018-404B-ACA4-A9314FC949EB}"/>
                    </a:ext>
                  </a:extLst>
                </p:cNvPr>
                <p:cNvSpPr/>
                <p:nvPr/>
              </p:nvSpPr>
              <p:spPr>
                <a:xfrm>
                  <a:off x="464742" y="4104329"/>
                  <a:ext cx="438275" cy="1360806"/>
                </a:xfrm>
                <a:prstGeom prst="round2SameRect">
                  <a:avLst>
                    <a:gd name="adj1" fmla="val 50000"/>
                    <a:gd name="adj2" fmla="val 0"/>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I Sans" pitchFamily="2" charset="0"/>
                    <a:ea typeface="+mn-ea"/>
                    <a:cs typeface="+mn-cs"/>
                  </a:endParaRPr>
                </a:p>
              </p:txBody>
            </p:sp>
            <p:grpSp>
              <p:nvGrpSpPr>
                <p:cNvPr id="40" name="Groep 39">
                  <a:extLst>
                    <a:ext uri="{FF2B5EF4-FFF2-40B4-BE49-F238E27FC236}">
                      <a16:creationId xmlns:a16="http://schemas.microsoft.com/office/drawing/2014/main" id="{0011A2F4-7EE8-4D92-8098-D7EE1902E67E}"/>
                    </a:ext>
                  </a:extLst>
                </p:cNvPr>
                <p:cNvGrpSpPr/>
                <p:nvPr/>
              </p:nvGrpSpPr>
              <p:grpSpPr>
                <a:xfrm>
                  <a:off x="607213" y="3807430"/>
                  <a:ext cx="686305" cy="1212997"/>
                  <a:chOff x="607213" y="3807430"/>
                  <a:chExt cx="686305" cy="1212997"/>
                </a:xfrm>
              </p:grpSpPr>
              <p:sp>
                <p:nvSpPr>
                  <p:cNvPr id="44" name="Boog 43">
                    <a:extLst>
                      <a:ext uri="{FF2B5EF4-FFF2-40B4-BE49-F238E27FC236}">
                        <a16:creationId xmlns:a16="http://schemas.microsoft.com/office/drawing/2014/main" id="{CBB49AF6-8268-47F6-AB7F-CF5A4F08533C}"/>
                      </a:ext>
                    </a:extLst>
                  </p:cNvPr>
                  <p:cNvSpPr/>
                  <p:nvPr/>
                </p:nvSpPr>
                <p:spPr>
                  <a:xfrm>
                    <a:off x="607213" y="3807430"/>
                    <a:ext cx="444787" cy="1212997"/>
                  </a:xfrm>
                  <a:prstGeom prst="arc">
                    <a:avLst>
                      <a:gd name="adj1" fmla="val 14617333"/>
                      <a:gd name="adj2" fmla="val 0"/>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333A"/>
                      </a:solidFill>
                      <a:effectLst/>
                      <a:uLnTx/>
                      <a:uFillTx/>
                      <a:latin typeface="BI Sans" pitchFamily="2" charset="0"/>
                      <a:ea typeface="+mn-ea"/>
                      <a:cs typeface="+mn-cs"/>
                    </a:endParaRPr>
                  </a:p>
                </p:txBody>
              </p:sp>
              <p:sp>
                <p:nvSpPr>
                  <p:cNvPr id="45" name="Boog 44">
                    <a:extLst>
                      <a:ext uri="{FF2B5EF4-FFF2-40B4-BE49-F238E27FC236}">
                        <a16:creationId xmlns:a16="http://schemas.microsoft.com/office/drawing/2014/main" id="{E582F7C0-62D9-4791-B76A-23BDBAD491C0}"/>
                      </a:ext>
                    </a:extLst>
                  </p:cNvPr>
                  <p:cNvSpPr/>
                  <p:nvPr/>
                </p:nvSpPr>
                <p:spPr>
                  <a:xfrm rot="10800000">
                    <a:off x="1055348" y="3818270"/>
                    <a:ext cx="238170" cy="1124391"/>
                  </a:xfrm>
                  <a:prstGeom prst="arc">
                    <a:avLst>
                      <a:gd name="adj1" fmla="val 14617333"/>
                      <a:gd name="adj2" fmla="val 0"/>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333A"/>
                      </a:solidFill>
                      <a:effectLst/>
                      <a:uLnTx/>
                      <a:uFillTx/>
                      <a:latin typeface="BI Sans" pitchFamily="2" charset="0"/>
                      <a:ea typeface="+mn-ea"/>
                      <a:cs typeface="+mn-cs"/>
                    </a:endParaRPr>
                  </a:p>
                </p:txBody>
              </p:sp>
            </p:grpSp>
            <p:sp>
              <p:nvSpPr>
                <p:cNvPr id="41" name="Rechthoek: afgeronde hoeken 40">
                  <a:extLst>
                    <a:ext uri="{FF2B5EF4-FFF2-40B4-BE49-F238E27FC236}">
                      <a16:creationId xmlns:a16="http://schemas.microsoft.com/office/drawing/2014/main" id="{846A8F23-790E-45FC-9B61-EFF0031F4FBD}"/>
                    </a:ext>
                  </a:extLst>
                </p:cNvPr>
                <p:cNvSpPr/>
                <p:nvPr/>
              </p:nvSpPr>
              <p:spPr>
                <a:xfrm>
                  <a:off x="282419" y="3957365"/>
                  <a:ext cx="77504" cy="256925"/>
                </a:xfrm>
                <a:prstGeom prst="roundRect">
                  <a:avLst>
                    <a:gd name="adj" fmla="val 50000"/>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42" name="Rechthoek: afgeronde hoeken 41">
                  <a:extLst>
                    <a:ext uri="{FF2B5EF4-FFF2-40B4-BE49-F238E27FC236}">
                      <a16:creationId xmlns:a16="http://schemas.microsoft.com/office/drawing/2014/main" id="{468E1420-F176-4CC1-9D0E-24172FEFCCD5}"/>
                    </a:ext>
                  </a:extLst>
                </p:cNvPr>
                <p:cNvSpPr/>
                <p:nvPr/>
              </p:nvSpPr>
              <p:spPr>
                <a:xfrm rot="5400000">
                  <a:off x="450171" y="3952559"/>
                  <a:ext cx="67888" cy="256926"/>
                </a:xfrm>
                <a:prstGeom prst="roundRect">
                  <a:avLst>
                    <a:gd name="adj" fmla="val 50000"/>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43" name="Rechthoek: afgeronde bovenhoeken 42">
                  <a:extLst>
                    <a:ext uri="{FF2B5EF4-FFF2-40B4-BE49-F238E27FC236}">
                      <a16:creationId xmlns:a16="http://schemas.microsoft.com/office/drawing/2014/main" id="{876EF27E-9936-49AB-B959-DFA95DD0A183}"/>
                    </a:ext>
                  </a:extLst>
                </p:cNvPr>
                <p:cNvSpPr/>
                <p:nvPr/>
              </p:nvSpPr>
              <p:spPr>
                <a:xfrm>
                  <a:off x="531181" y="4013008"/>
                  <a:ext cx="214275" cy="133853"/>
                </a:xfrm>
                <a:prstGeom prst="round2Same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I Sans" pitchFamily="2" charset="0"/>
                    <a:ea typeface="+mn-ea"/>
                    <a:cs typeface="+mn-cs"/>
                  </a:endParaRPr>
                </a:p>
              </p:txBody>
            </p:sp>
          </p:grpSp>
          <p:cxnSp>
            <p:nvCxnSpPr>
              <p:cNvPr id="47" name="Rechte verbindingslijn 46">
                <a:extLst>
                  <a:ext uri="{FF2B5EF4-FFF2-40B4-BE49-F238E27FC236}">
                    <a16:creationId xmlns:a16="http://schemas.microsoft.com/office/drawing/2014/main" id="{91B0473A-50BE-4E9C-A2D9-BE742FE8EDF0}"/>
                  </a:ext>
                </a:extLst>
              </p:cNvPr>
              <p:cNvCxnSpPr/>
              <p:nvPr/>
            </p:nvCxnSpPr>
            <p:spPr>
              <a:xfrm>
                <a:off x="1183576" y="5487526"/>
                <a:ext cx="20027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pic>
        <p:nvPicPr>
          <p:cNvPr id="4" name="Picture 3">
            <a:extLst>
              <a:ext uri="{FF2B5EF4-FFF2-40B4-BE49-F238E27FC236}">
                <a16:creationId xmlns:a16="http://schemas.microsoft.com/office/drawing/2014/main" id="{6083FA6D-8C28-2F3D-82EA-34AD0FB545E7}"/>
              </a:ext>
            </a:extLst>
          </p:cNvPr>
          <p:cNvPicPr>
            <a:picLocks noChangeAspect="1"/>
          </p:cNvPicPr>
          <p:nvPr/>
        </p:nvPicPr>
        <p:blipFill>
          <a:blip r:embed="rId12"/>
          <a:stretch>
            <a:fillRect/>
          </a:stretch>
        </p:blipFill>
        <p:spPr>
          <a:xfrm>
            <a:off x="10606975" y="6298812"/>
            <a:ext cx="1493649" cy="231668"/>
          </a:xfrm>
          <a:prstGeom prst="rect">
            <a:avLst/>
          </a:prstGeom>
        </p:spPr>
      </p:pic>
    </p:spTree>
    <p:extLst>
      <p:ext uri="{BB962C8B-B14F-4D97-AF65-F5344CB8AC3E}">
        <p14:creationId xmlns:p14="http://schemas.microsoft.com/office/powerpoint/2010/main" val="3365552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189D-1A48-A349-94E5-93BDFCA10868}"/>
              </a:ext>
            </a:extLst>
          </p:cNvPr>
          <p:cNvSpPr>
            <a:spLocks noGrp="1"/>
          </p:cNvSpPr>
          <p:nvPr>
            <p:ph type="ctrTitle"/>
          </p:nvPr>
        </p:nvSpPr>
        <p:spPr/>
        <p:txBody>
          <a:bodyPr/>
          <a:lstStyle/>
          <a:p>
            <a:endParaRPr lang="en-NL"/>
          </a:p>
        </p:txBody>
      </p:sp>
      <p:sp>
        <p:nvSpPr>
          <p:cNvPr id="6" name="Ondertitel 5">
            <a:extLst>
              <a:ext uri="{FF2B5EF4-FFF2-40B4-BE49-F238E27FC236}">
                <a16:creationId xmlns:a16="http://schemas.microsoft.com/office/drawing/2014/main" id="{D01C2A0D-A047-46A6-83E9-8F077336886C}"/>
              </a:ext>
            </a:extLst>
          </p:cNvPr>
          <p:cNvSpPr>
            <a:spLocks noGrp="1"/>
          </p:cNvSpPr>
          <p:nvPr>
            <p:ph type="subTitle" idx="1"/>
          </p:nvPr>
        </p:nvSpPr>
        <p:spPr/>
        <p:txBody>
          <a:bodyPr/>
          <a:lstStyle/>
          <a:p>
            <a:r>
              <a:rPr lang="en-NL"/>
              <a:t>Summary</a:t>
            </a:r>
            <a:endParaRPr lang="en-US"/>
          </a:p>
        </p:txBody>
      </p:sp>
      <p:sp>
        <p:nvSpPr>
          <p:cNvPr id="4" name="Text Placeholder 8">
            <a:extLst>
              <a:ext uri="{FF2B5EF4-FFF2-40B4-BE49-F238E27FC236}">
                <a16:creationId xmlns:a16="http://schemas.microsoft.com/office/drawing/2014/main" id="{81E6DDBA-9E5A-47EC-A239-4203C677562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L0</a:t>
            </a:r>
          </a:p>
        </p:txBody>
      </p:sp>
      <p:pic>
        <p:nvPicPr>
          <p:cNvPr id="5" name="Picture 4">
            <a:extLst>
              <a:ext uri="{FF2B5EF4-FFF2-40B4-BE49-F238E27FC236}">
                <a16:creationId xmlns:a16="http://schemas.microsoft.com/office/drawing/2014/main" id="{A8221BF8-A29E-1CB8-7362-6F13A9F3D35E}"/>
              </a:ext>
            </a:extLst>
          </p:cNvPr>
          <p:cNvPicPr>
            <a:picLocks noChangeAspect="1"/>
          </p:cNvPicPr>
          <p:nvPr/>
        </p:nvPicPr>
        <p:blipFill>
          <a:blip r:embed="rId2"/>
          <a:stretch>
            <a:fillRect/>
          </a:stretch>
        </p:blipFill>
        <p:spPr>
          <a:xfrm>
            <a:off x="10883200" y="6510498"/>
            <a:ext cx="1493649" cy="231668"/>
          </a:xfrm>
          <a:prstGeom prst="rect">
            <a:avLst/>
          </a:prstGeom>
        </p:spPr>
      </p:pic>
    </p:spTree>
    <p:extLst>
      <p:ext uri="{BB962C8B-B14F-4D97-AF65-F5344CB8AC3E}">
        <p14:creationId xmlns:p14="http://schemas.microsoft.com/office/powerpoint/2010/main" val="203380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73BD-9DF4-7645-BB55-0E8D0B6348AE}"/>
              </a:ext>
            </a:extLst>
          </p:cNvPr>
          <p:cNvSpPr>
            <a:spLocks noGrp="1"/>
          </p:cNvSpPr>
          <p:nvPr>
            <p:ph type="title"/>
          </p:nvPr>
        </p:nvSpPr>
        <p:spPr/>
        <p:txBody>
          <a:bodyPr/>
          <a:lstStyle/>
          <a:p>
            <a:r>
              <a:rPr lang="en-NL" dirty="0"/>
              <a:t>Key messages</a:t>
            </a:r>
          </a:p>
        </p:txBody>
      </p:sp>
      <p:sp>
        <p:nvSpPr>
          <p:cNvPr id="10" name="Text Placeholder 9">
            <a:extLst>
              <a:ext uri="{FF2B5EF4-FFF2-40B4-BE49-F238E27FC236}">
                <a16:creationId xmlns:a16="http://schemas.microsoft.com/office/drawing/2014/main" id="{DF72EF24-D54D-49AB-BB9B-1F52987F3A22}"/>
              </a:ext>
            </a:extLst>
          </p:cNvPr>
          <p:cNvSpPr>
            <a:spLocks noGrp="1"/>
          </p:cNvSpPr>
          <p:nvPr>
            <p:ph type="body" sz="quarter" idx="17"/>
          </p:nvPr>
        </p:nvSpPr>
        <p:spPr/>
        <p:txBody>
          <a:bodyPr/>
          <a:lstStyle/>
          <a:p>
            <a:r>
              <a:rPr lang="nl-NL" dirty="0"/>
              <a:t>L1</a:t>
            </a:r>
          </a:p>
        </p:txBody>
      </p:sp>
      <p:sp>
        <p:nvSpPr>
          <p:cNvPr id="9" name="Rectangle 8">
            <a:extLst>
              <a:ext uri="{FF2B5EF4-FFF2-40B4-BE49-F238E27FC236}">
                <a16:creationId xmlns:a16="http://schemas.microsoft.com/office/drawing/2014/main" id="{C15A20BE-F570-4E54-BC8C-92EA81A06967}"/>
              </a:ext>
            </a:extLst>
          </p:cNvPr>
          <p:cNvSpPr/>
          <p:nvPr/>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CC3333"/>
              </a:solidFill>
              <a:effectLst/>
              <a:uLnTx/>
              <a:uFillTx/>
              <a:latin typeface="Calibri" panose="020F0502020204030204"/>
              <a:ea typeface="+mn-ea"/>
              <a:cs typeface="+mn-cs"/>
            </a:endParaRPr>
          </a:p>
        </p:txBody>
      </p:sp>
      <p:pic>
        <p:nvPicPr>
          <p:cNvPr id="12" name="Picture 11" descr="Text&#10;&#10;Description automatically generated with medium confidence">
            <a:extLst>
              <a:ext uri="{FF2B5EF4-FFF2-40B4-BE49-F238E27FC236}">
                <a16:creationId xmlns:a16="http://schemas.microsoft.com/office/drawing/2014/main" id="{E17DEF7A-4467-4510-8904-299CC71EC78D}"/>
              </a:ext>
            </a:extLst>
          </p:cNvPr>
          <p:cNvPicPr>
            <a:picLocks noChangeAspect="1"/>
          </p:cNvPicPr>
          <p:nvPr/>
        </p:nvPicPr>
        <p:blipFill>
          <a:blip r:embed="rId3"/>
          <a:stretch>
            <a:fillRect/>
          </a:stretch>
        </p:blipFill>
        <p:spPr>
          <a:xfrm>
            <a:off x="838200" y="6578404"/>
            <a:ext cx="640093" cy="194065"/>
          </a:xfrm>
          <a:prstGeom prst="rect">
            <a:avLst/>
          </a:prstGeom>
        </p:spPr>
      </p:pic>
      <p:pic>
        <p:nvPicPr>
          <p:cNvPr id="61" name="Picture 6" descr="Shape, square&#10;&#10;Description automatically generated">
            <a:extLst>
              <a:ext uri="{FF2B5EF4-FFF2-40B4-BE49-F238E27FC236}">
                <a16:creationId xmlns:a16="http://schemas.microsoft.com/office/drawing/2014/main" id="{2DD0EDB5-6D81-4327-8840-AB61B0E69852}"/>
              </a:ext>
            </a:extLst>
          </p:cNvPr>
          <p:cNvPicPr>
            <a:picLocks noChangeAspect="1"/>
          </p:cNvPicPr>
          <p:nvPr/>
        </p:nvPicPr>
        <p:blipFill rotWithShape="1">
          <a:blip r:embed="rId4">
            <a:extLst>
              <a:ext uri="{28A0092B-C50C-407E-A947-70E740481C1C}">
                <a14:useLocalDpi xmlns:a14="http://schemas.microsoft.com/office/drawing/2010/main" val="0"/>
              </a:ext>
            </a:extLst>
          </a:blip>
          <a:srcRect b="58357"/>
          <a:stretch/>
        </p:blipFill>
        <p:spPr>
          <a:xfrm>
            <a:off x="250786" y="3534328"/>
            <a:ext cx="3702130" cy="1939824"/>
          </a:xfrm>
          <a:prstGeom prst="rect">
            <a:avLst/>
          </a:prstGeom>
          <a:effectLst>
            <a:outerShdw blurRad="292100" dist="38100" dir="8700000" algn="br" rotWithShape="0">
              <a:prstClr val="black">
                <a:alpha val="13000"/>
              </a:prstClr>
            </a:outerShdw>
          </a:effectLst>
        </p:spPr>
      </p:pic>
      <p:sp>
        <p:nvSpPr>
          <p:cNvPr id="62" name="Tekstvak 61">
            <a:extLst>
              <a:ext uri="{FF2B5EF4-FFF2-40B4-BE49-F238E27FC236}">
                <a16:creationId xmlns:a16="http://schemas.microsoft.com/office/drawing/2014/main" id="{72456938-7E5E-4463-A703-9DD92429B380}"/>
              </a:ext>
            </a:extLst>
          </p:cNvPr>
          <p:cNvSpPr txBox="1"/>
          <p:nvPr/>
        </p:nvSpPr>
        <p:spPr>
          <a:xfrm>
            <a:off x="661792" y="3888436"/>
            <a:ext cx="306006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Early diagnosis of (fibrosing) ILD and screening for disease progression is essential to slow down lung function decline</a:t>
            </a:r>
          </a:p>
        </p:txBody>
      </p:sp>
      <p:pic>
        <p:nvPicPr>
          <p:cNvPr id="63" name="Picture 6" descr="Shape, square&#10;&#10;Description automatically generated">
            <a:extLst>
              <a:ext uri="{FF2B5EF4-FFF2-40B4-BE49-F238E27FC236}">
                <a16:creationId xmlns:a16="http://schemas.microsoft.com/office/drawing/2014/main" id="{EBD634AF-B64E-4D38-A122-CEAFB0DEABFC}"/>
              </a:ext>
            </a:extLst>
          </p:cNvPr>
          <p:cNvPicPr>
            <a:picLocks noChangeAspect="1"/>
          </p:cNvPicPr>
          <p:nvPr/>
        </p:nvPicPr>
        <p:blipFill rotWithShape="1">
          <a:blip r:embed="rId4">
            <a:extLst>
              <a:ext uri="{28A0092B-C50C-407E-A947-70E740481C1C}">
                <a14:useLocalDpi xmlns:a14="http://schemas.microsoft.com/office/drawing/2010/main" val="0"/>
              </a:ext>
            </a:extLst>
          </a:blip>
          <a:srcRect b="58357"/>
          <a:stretch/>
        </p:blipFill>
        <p:spPr>
          <a:xfrm rot="156288">
            <a:off x="208619" y="1218982"/>
            <a:ext cx="3702130" cy="1939824"/>
          </a:xfrm>
          <a:prstGeom prst="rect">
            <a:avLst/>
          </a:prstGeom>
          <a:effectLst>
            <a:outerShdw blurRad="292100" dist="38100" dir="8700000" algn="br" rotWithShape="0">
              <a:prstClr val="black">
                <a:alpha val="13000"/>
              </a:prstClr>
            </a:outerShdw>
          </a:effectLst>
        </p:spPr>
      </p:pic>
      <p:pic>
        <p:nvPicPr>
          <p:cNvPr id="64" name="Picture 6" descr="Shape, square&#10;&#10;Description automatically generated">
            <a:extLst>
              <a:ext uri="{FF2B5EF4-FFF2-40B4-BE49-F238E27FC236}">
                <a16:creationId xmlns:a16="http://schemas.microsoft.com/office/drawing/2014/main" id="{793A008C-8775-4EF8-A985-8CBE537A390A}"/>
              </a:ext>
            </a:extLst>
          </p:cNvPr>
          <p:cNvPicPr>
            <a:picLocks noChangeAspect="1"/>
          </p:cNvPicPr>
          <p:nvPr/>
        </p:nvPicPr>
        <p:blipFill rotWithShape="1">
          <a:blip r:embed="rId4">
            <a:extLst>
              <a:ext uri="{28A0092B-C50C-407E-A947-70E740481C1C}">
                <a14:useLocalDpi xmlns:a14="http://schemas.microsoft.com/office/drawing/2010/main" val="0"/>
              </a:ext>
            </a:extLst>
          </a:blip>
          <a:srcRect b="58357"/>
          <a:stretch/>
        </p:blipFill>
        <p:spPr>
          <a:xfrm>
            <a:off x="4299089" y="1282270"/>
            <a:ext cx="3702130" cy="1939824"/>
          </a:xfrm>
          <a:prstGeom prst="rect">
            <a:avLst/>
          </a:prstGeom>
          <a:effectLst>
            <a:outerShdw blurRad="292100" dist="38100" dir="8700000" algn="br" rotWithShape="0">
              <a:prstClr val="black">
                <a:alpha val="13000"/>
              </a:prstClr>
            </a:outerShdw>
          </a:effectLst>
        </p:spPr>
      </p:pic>
      <p:pic>
        <p:nvPicPr>
          <p:cNvPr id="65" name="Picture 6" descr="Shape, square&#10;&#10;Description automatically generated">
            <a:extLst>
              <a:ext uri="{FF2B5EF4-FFF2-40B4-BE49-F238E27FC236}">
                <a16:creationId xmlns:a16="http://schemas.microsoft.com/office/drawing/2014/main" id="{1FBB2F0F-E80E-40F1-81B5-01A26DA5734B}"/>
              </a:ext>
            </a:extLst>
          </p:cNvPr>
          <p:cNvPicPr>
            <a:picLocks noChangeAspect="1"/>
          </p:cNvPicPr>
          <p:nvPr/>
        </p:nvPicPr>
        <p:blipFill rotWithShape="1">
          <a:blip r:embed="rId4">
            <a:extLst>
              <a:ext uri="{28A0092B-C50C-407E-A947-70E740481C1C}">
                <a14:useLocalDpi xmlns:a14="http://schemas.microsoft.com/office/drawing/2010/main" val="0"/>
              </a:ext>
            </a:extLst>
          </a:blip>
          <a:srcRect b="58357"/>
          <a:stretch/>
        </p:blipFill>
        <p:spPr>
          <a:xfrm>
            <a:off x="8138311" y="1299652"/>
            <a:ext cx="3702130" cy="1939824"/>
          </a:xfrm>
          <a:prstGeom prst="rect">
            <a:avLst/>
          </a:prstGeom>
          <a:effectLst>
            <a:outerShdw blurRad="292100" dist="38100" dir="8700000" algn="br" rotWithShape="0">
              <a:prstClr val="black">
                <a:alpha val="13000"/>
              </a:prstClr>
            </a:outerShdw>
          </a:effectLst>
        </p:spPr>
      </p:pic>
      <p:pic>
        <p:nvPicPr>
          <p:cNvPr id="66" name="Picture 6" descr="Shape, square&#10;&#10;Description automatically generated">
            <a:extLst>
              <a:ext uri="{FF2B5EF4-FFF2-40B4-BE49-F238E27FC236}">
                <a16:creationId xmlns:a16="http://schemas.microsoft.com/office/drawing/2014/main" id="{F1971C88-1A76-4A4E-8589-19387CC553FD}"/>
              </a:ext>
            </a:extLst>
          </p:cNvPr>
          <p:cNvPicPr>
            <a:picLocks noChangeAspect="1"/>
          </p:cNvPicPr>
          <p:nvPr/>
        </p:nvPicPr>
        <p:blipFill rotWithShape="1">
          <a:blip r:embed="rId4">
            <a:extLst>
              <a:ext uri="{28A0092B-C50C-407E-A947-70E740481C1C}">
                <a14:useLocalDpi xmlns:a14="http://schemas.microsoft.com/office/drawing/2010/main" val="0"/>
              </a:ext>
            </a:extLst>
          </a:blip>
          <a:srcRect b="58357"/>
          <a:stretch/>
        </p:blipFill>
        <p:spPr>
          <a:xfrm rot="21415030">
            <a:off x="4210838" y="3565083"/>
            <a:ext cx="3702130" cy="1939824"/>
          </a:xfrm>
          <a:prstGeom prst="rect">
            <a:avLst/>
          </a:prstGeom>
          <a:effectLst>
            <a:outerShdw blurRad="292100" dist="38100" dir="8700000" algn="br" rotWithShape="0">
              <a:prstClr val="black">
                <a:alpha val="13000"/>
              </a:prstClr>
            </a:outerShdw>
          </a:effectLst>
        </p:spPr>
      </p:pic>
      <p:pic>
        <p:nvPicPr>
          <p:cNvPr id="67" name="Picture 6" descr="Shape, square&#10;&#10;Description automatically generated">
            <a:extLst>
              <a:ext uri="{FF2B5EF4-FFF2-40B4-BE49-F238E27FC236}">
                <a16:creationId xmlns:a16="http://schemas.microsoft.com/office/drawing/2014/main" id="{5F59368B-5A5A-4D9F-B7E2-CCD4519B20CB}"/>
              </a:ext>
            </a:extLst>
          </p:cNvPr>
          <p:cNvPicPr>
            <a:picLocks noChangeAspect="1"/>
          </p:cNvPicPr>
          <p:nvPr/>
        </p:nvPicPr>
        <p:blipFill rotWithShape="1">
          <a:blip r:embed="rId4">
            <a:extLst>
              <a:ext uri="{28A0092B-C50C-407E-A947-70E740481C1C}">
                <a14:useLocalDpi xmlns:a14="http://schemas.microsoft.com/office/drawing/2010/main" val="0"/>
              </a:ext>
            </a:extLst>
          </a:blip>
          <a:srcRect b="58357"/>
          <a:stretch/>
        </p:blipFill>
        <p:spPr>
          <a:xfrm>
            <a:off x="8156470" y="3559071"/>
            <a:ext cx="3702130" cy="1939824"/>
          </a:xfrm>
          <a:prstGeom prst="rect">
            <a:avLst/>
          </a:prstGeom>
          <a:effectLst>
            <a:outerShdw blurRad="292100" dist="38100" dir="8700000" algn="br" rotWithShape="0">
              <a:prstClr val="black">
                <a:alpha val="13000"/>
              </a:prstClr>
            </a:outerShdw>
          </a:effectLst>
        </p:spPr>
      </p:pic>
      <p:sp>
        <p:nvSpPr>
          <p:cNvPr id="68" name="Tekstvak 67">
            <a:extLst>
              <a:ext uri="{FF2B5EF4-FFF2-40B4-BE49-F238E27FC236}">
                <a16:creationId xmlns:a16="http://schemas.microsoft.com/office/drawing/2014/main" id="{68498B1B-31B5-48A9-AA6A-145663C9635A}"/>
              </a:ext>
            </a:extLst>
          </p:cNvPr>
          <p:cNvSpPr txBox="1"/>
          <p:nvPr/>
        </p:nvSpPr>
        <p:spPr>
          <a:xfrm>
            <a:off x="661792" y="1782366"/>
            <a:ext cx="28372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Progressive</a:t>
            </a: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t>
            </a:r>
            <a:r>
              <a:rPr kumimoji="0" lang="nl-NL" sz="16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pulmonary</a:t>
            </a:r>
            <a:r>
              <a:rPr kumimoji="0" lang="nl-NL"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fibrosis is</a:t>
            </a:r>
            <a:r>
              <a:rPr kumimoji="0" lang="en-GB"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associated with poor outcomes</a:t>
            </a:r>
          </a:p>
        </p:txBody>
      </p:sp>
      <p:sp>
        <p:nvSpPr>
          <p:cNvPr id="69" name="Tekstvak 68">
            <a:extLst>
              <a:ext uri="{FF2B5EF4-FFF2-40B4-BE49-F238E27FC236}">
                <a16:creationId xmlns:a16="http://schemas.microsoft.com/office/drawing/2014/main" id="{5D6E0CE0-9103-4ACA-9CEB-34E041000752}"/>
              </a:ext>
            </a:extLst>
          </p:cNvPr>
          <p:cNvSpPr txBox="1"/>
          <p:nvPr/>
        </p:nvSpPr>
        <p:spPr>
          <a:xfrm>
            <a:off x="4585186" y="1782366"/>
            <a:ext cx="291941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The diagnosis of fibrosing ILDs and progressive disease is often delayed</a:t>
            </a:r>
          </a:p>
        </p:txBody>
      </p:sp>
      <p:sp>
        <p:nvSpPr>
          <p:cNvPr id="70" name="Tekstvak 69">
            <a:extLst>
              <a:ext uri="{FF2B5EF4-FFF2-40B4-BE49-F238E27FC236}">
                <a16:creationId xmlns:a16="http://schemas.microsoft.com/office/drawing/2014/main" id="{ACBFA415-65A3-4C80-9A7C-FA67EB28EF52}"/>
              </a:ext>
            </a:extLst>
          </p:cNvPr>
          <p:cNvSpPr txBox="1"/>
          <p:nvPr/>
        </p:nvSpPr>
        <p:spPr>
          <a:xfrm>
            <a:off x="8590771" y="1782366"/>
            <a:ext cx="264620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Patients with CTD and ILAs should be screened for development of ILD</a:t>
            </a:r>
          </a:p>
        </p:txBody>
      </p:sp>
      <p:sp>
        <p:nvSpPr>
          <p:cNvPr id="71" name="Tekstvak 70">
            <a:extLst>
              <a:ext uri="{FF2B5EF4-FFF2-40B4-BE49-F238E27FC236}">
                <a16:creationId xmlns:a16="http://schemas.microsoft.com/office/drawing/2014/main" id="{3A7E5363-D4F1-4144-BCEB-3838474DECC8}"/>
              </a:ext>
            </a:extLst>
          </p:cNvPr>
          <p:cNvSpPr txBox="1"/>
          <p:nvPr/>
        </p:nvSpPr>
        <p:spPr>
          <a:xfrm>
            <a:off x="4585186" y="4105791"/>
            <a:ext cx="30047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MDTs play an important role in the diagnosis and management of fibrosing ILDs</a:t>
            </a:r>
          </a:p>
        </p:txBody>
      </p:sp>
      <p:sp>
        <p:nvSpPr>
          <p:cNvPr id="72" name="Tekstvak 71">
            <a:extLst>
              <a:ext uri="{FF2B5EF4-FFF2-40B4-BE49-F238E27FC236}">
                <a16:creationId xmlns:a16="http://schemas.microsoft.com/office/drawing/2014/main" id="{45AE2D6F-9731-4817-B77D-AEC6A6AD0071}"/>
              </a:ext>
            </a:extLst>
          </p:cNvPr>
          <p:cNvSpPr txBox="1"/>
          <p:nvPr/>
        </p:nvSpPr>
        <p:spPr>
          <a:xfrm>
            <a:off x="8590771" y="3888436"/>
            <a:ext cx="297711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Antifibrotic treatment started early in the disease course can slow down progression in different fibrosing ILDs</a:t>
            </a:r>
          </a:p>
        </p:txBody>
      </p:sp>
      <p:grpSp>
        <p:nvGrpSpPr>
          <p:cNvPr id="73" name="Groep 72">
            <a:extLst>
              <a:ext uri="{FF2B5EF4-FFF2-40B4-BE49-F238E27FC236}">
                <a16:creationId xmlns:a16="http://schemas.microsoft.com/office/drawing/2014/main" id="{C309A4E8-33C0-41F2-BAE5-30A31157801B}"/>
              </a:ext>
            </a:extLst>
          </p:cNvPr>
          <p:cNvGrpSpPr/>
          <p:nvPr/>
        </p:nvGrpSpPr>
        <p:grpSpPr>
          <a:xfrm>
            <a:off x="8162296" y="1262015"/>
            <a:ext cx="3690477" cy="2016299"/>
            <a:chOff x="8162296" y="1401715"/>
            <a:chExt cx="3690477" cy="2016299"/>
          </a:xfrm>
        </p:grpSpPr>
        <p:sp>
          <p:nvSpPr>
            <p:cNvPr id="74" name="Rechthoek: afgeronde hoeken 14">
              <a:extLst>
                <a:ext uri="{FF2B5EF4-FFF2-40B4-BE49-F238E27FC236}">
                  <a16:creationId xmlns:a16="http://schemas.microsoft.com/office/drawing/2014/main" id="{3826D50A-624F-4815-A045-5611031F16A4}"/>
                </a:ext>
              </a:extLst>
            </p:cNvPr>
            <p:cNvSpPr/>
            <p:nvPr/>
          </p:nvSpPr>
          <p:spPr>
            <a:xfrm rot="21430276">
              <a:off x="8162296" y="1401715"/>
              <a:ext cx="3690477" cy="1896573"/>
            </a:xfrm>
            <a:prstGeom prst="roundRect">
              <a:avLst>
                <a:gd name="adj" fmla="val 2467"/>
              </a:avLst>
            </a:prstGeom>
            <a:blipFill>
              <a:blip r:embed="rId5"/>
              <a:stretch>
                <a:fillRect l="-80781" t="-66995" r="-7971" b="-3085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grpSp>
          <p:nvGrpSpPr>
            <p:cNvPr id="75" name="Groep 74">
              <a:extLst>
                <a:ext uri="{FF2B5EF4-FFF2-40B4-BE49-F238E27FC236}">
                  <a16:creationId xmlns:a16="http://schemas.microsoft.com/office/drawing/2014/main" id="{EDA46B85-21F4-4759-A457-F1B94526B108}"/>
                </a:ext>
              </a:extLst>
            </p:cNvPr>
            <p:cNvGrpSpPr/>
            <p:nvPr/>
          </p:nvGrpSpPr>
          <p:grpSpPr>
            <a:xfrm>
              <a:off x="8189387" y="1512703"/>
              <a:ext cx="3651054" cy="1905311"/>
              <a:chOff x="8132800" y="1263717"/>
              <a:chExt cx="3651054" cy="1905311"/>
            </a:xfrm>
            <a:effectLst/>
          </p:grpSpPr>
          <p:sp>
            <p:nvSpPr>
              <p:cNvPr id="76" name="Rechthoek 75">
                <a:extLst>
                  <a:ext uri="{FF2B5EF4-FFF2-40B4-BE49-F238E27FC236}">
                    <a16:creationId xmlns:a16="http://schemas.microsoft.com/office/drawing/2014/main" id="{F02C161A-566D-430C-8B36-C0E93F42FB70}"/>
                  </a:ext>
                </a:extLst>
              </p:cNvPr>
              <p:cNvSpPr/>
              <p:nvPr/>
            </p:nvSpPr>
            <p:spPr>
              <a:xfrm>
                <a:off x="8132800" y="1263717"/>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Patients</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should</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be</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screened</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for</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ILD</a:t>
                </a:r>
                <a:r>
                  <a:rPr kumimoji="0" lang="nl-NL" sz="1800" b="1" i="0" u="none" strike="noStrike" kern="1200" cap="none" spc="0" normalizeH="0" baseline="30000" noProof="0" dirty="0">
                    <a:ln>
                      <a:noFill/>
                    </a:ln>
                    <a:solidFill>
                      <a:srgbClr val="2B333A">
                        <a:lumMod val="90000"/>
                        <a:lumOff val="10000"/>
                      </a:srgbClr>
                    </a:solidFill>
                    <a:effectLst/>
                    <a:uLnTx/>
                    <a:uFillTx/>
                    <a:latin typeface="Calibri" panose="020F0502020204030204"/>
                    <a:ea typeface="+mn-ea"/>
                    <a:cs typeface="+mn-cs"/>
                  </a:rPr>
                  <a:t>2,3</a:t>
                </a:r>
                <a:endParaRPr kumimoji="0" lang="en-US"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p:txBody>
          </p:sp>
          <p:pic>
            <p:nvPicPr>
              <p:cNvPr id="77" name="Graphic 76" descr="Warning">
                <a:extLst>
                  <a:ext uri="{FF2B5EF4-FFF2-40B4-BE49-F238E27FC236}">
                    <a16:creationId xmlns:a16="http://schemas.microsoft.com/office/drawing/2014/main" id="{6ABACD5A-C1DA-4868-B08F-1D366664A4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3335" y="1578785"/>
                <a:ext cx="436199" cy="436199"/>
              </a:xfrm>
              <a:prstGeom prst="rect">
                <a:avLst/>
              </a:prstGeom>
            </p:spPr>
          </p:pic>
        </p:grpSp>
      </p:grpSp>
      <p:grpSp>
        <p:nvGrpSpPr>
          <p:cNvPr id="78" name="Groep 77">
            <a:extLst>
              <a:ext uri="{FF2B5EF4-FFF2-40B4-BE49-F238E27FC236}">
                <a16:creationId xmlns:a16="http://schemas.microsoft.com/office/drawing/2014/main" id="{20AF037D-32FB-4C69-ADF2-4F26230E893D}"/>
              </a:ext>
            </a:extLst>
          </p:cNvPr>
          <p:cNvGrpSpPr/>
          <p:nvPr/>
        </p:nvGrpSpPr>
        <p:grpSpPr>
          <a:xfrm>
            <a:off x="208341" y="3546348"/>
            <a:ext cx="3711048" cy="2048504"/>
            <a:chOff x="208341" y="3686048"/>
            <a:chExt cx="3711048" cy="2048504"/>
          </a:xfrm>
        </p:grpSpPr>
        <p:sp>
          <p:nvSpPr>
            <p:cNvPr id="79" name="Rechthoek: afgeronde hoeken 14">
              <a:extLst>
                <a:ext uri="{FF2B5EF4-FFF2-40B4-BE49-F238E27FC236}">
                  <a16:creationId xmlns:a16="http://schemas.microsoft.com/office/drawing/2014/main" id="{F652A227-74A8-494C-95C5-956720AA6018}"/>
                </a:ext>
              </a:extLst>
            </p:cNvPr>
            <p:cNvSpPr/>
            <p:nvPr/>
          </p:nvSpPr>
          <p:spPr>
            <a:xfrm>
              <a:off x="208341" y="3686048"/>
              <a:ext cx="3690477" cy="1896573"/>
            </a:xfrm>
            <a:prstGeom prst="roundRect">
              <a:avLst>
                <a:gd name="adj" fmla="val 2467"/>
              </a:avLst>
            </a:prstGeom>
            <a:blipFill>
              <a:blip r:embed="rId5"/>
              <a:stretch>
                <a:fillRect l="-61378" t="-193182" r="-9734" b="11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grpSp>
          <p:nvGrpSpPr>
            <p:cNvPr id="80" name="Groep 79">
              <a:extLst>
                <a:ext uri="{FF2B5EF4-FFF2-40B4-BE49-F238E27FC236}">
                  <a16:creationId xmlns:a16="http://schemas.microsoft.com/office/drawing/2014/main" id="{BDDCB419-EF34-48AF-B733-E612A4640A43}"/>
                </a:ext>
              </a:extLst>
            </p:cNvPr>
            <p:cNvGrpSpPr/>
            <p:nvPr/>
          </p:nvGrpSpPr>
          <p:grpSpPr>
            <a:xfrm>
              <a:off x="268335" y="3829241"/>
              <a:ext cx="3651054" cy="1905311"/>
              <a:chOff x="211748" y="3580255"/>
              <a:chExt cx="3651054" cy="1905311"/>
            </a:xfrm>
            <a:effectLst/>
          </p:grpSpPr>
          <p:sp>
            <p:nvSpPr>
              <p:cNvPr id="81" name="Rechthoek 80">
                <a:extLst>
                  <a:ext uri="{FF2B5EF4-FFF2-40B4-BE49-F238E27FC236}">
                    <a16:creationId xmlns:a16="http://schemas.microsoft.com/office/drawing/2014/main" id="{A39DFA91-8608-4F4C-9B8B-C48A97876FE3}"/>
                  </a:ext>
                </a:extLst>
              </p:cNvPr>
              <p:cNvSpPr/>
              <p:nvPr/>
            </p:nvSpPr>
            <p:spPr>
              <a:xfrm>
                <a:off x="211748" y="3580255"/>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Early</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diagnosis </a:t>
                </a: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and</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b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b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screening </a:t>
                </a: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for</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progression</a:t>
                </a:r>
                <a:endPar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is essential</a:t>
                </a:r>
                <a:r>
                  <a:rPr kumimoji="0" lang="nl-NL" sz="1800" b="1" i="0" u="none" strike="noStrike" kern="1200" cap="none" spc="0" normalizeH="0" baseline="30000" noProof="0" dirty="0">
                    <a:ln>
                      <a:noFill/>
                    </a:ln>
                    <a:solidFill>
                      <a:srgbClr val="2B333A">
                        <a:lumMod val="90000"/>
                        <a:lumOff val="10000"/>
                      </a:srgbClr>
                    </a:solidFill>
                    <a:effectLst/>
                    <a:uLnTx/>
                    <a:uFillTx/>
                    <a:latin typeface="Calibri" panose="020F0502020204030204"/>
                    <a:ea typeface="+mn-ea"/>
                    <a:cs typeface="+mn-cs"/>
                  </a:rPr>
                  <a:t>2,4</a:t>
                </a:r>
                <a:endParaRPr kumimoji="0" lang="en-US"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p:txBody>
          </p:sp>
          <p:pic>
            <p:nvPicPr>
              <p:cNvPr id="82" name="Graphic 81" descr="Stopwatch with solid fill">
                <a:extLst>
                  <a:ext uri="{FF2B5EF4-FFF2-40B4-BE49-F238E27FC236}">
                    <a16:creationId xmlns:a16="http://schemas.microsoft.com/office/drawing/2014/main" id="{CDC43869-2611-4C2F-8B76-E572268ACA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304063">
                <a:off x="1791549" y="3699677"/>
                <a:ext cx="491452" cy="483953"/>
              </a:xfrm>
              <a:prstGeom prst="rect">
                <a:avLst/>
              </a:prstGeom>
            </p:spPr>
          </p:pic>
        </p:grpSp>
      </p:grpSp>
      <p:grpSp>
        <p:nvGrpSpPr>
          <p:cNvPr id="83" name="Groep 82">
            <a:extLst>
              <a:ext uri="{FF2B5EF4-FFF2-40B4-BE49-F238E27FC236}">
                <a16:creationId xmlns:a16="http://schemas.microsoft.com/office/drawing/2014/main" id="{80C393F3-B926-4F0E-83C9-6B6651D5317A}"/>
              </a:ext>
            </a:extLst>
          </p:cNvPr>
          <p:cNvGrpSpPr/>
          <p:nvPr/>
        </p:nvGrpSpPr>
        <p:grpSpPr>
          <a:xfrm>
            <a:off x="258361" y="1317502"/>
            <a:ext cx="3754076" cy="2036273"/>
            <a:chOff x="258361" y="1457202"/>
            <a:chExt cx="3754076" cy="2036273"/>
          </a:xfrm>
        </p:grpSpPr>
        <p:sp>
          <p:nvSpPr>
            <p:cNvPr id="84" name="Rechthoek: afgeronde hoeken 14">
              <a:extLst>
                <a:ext uri="{FF2B5EF4-FFF2-40B4-BE49-F238E27FC236}">
                  <a16:creationId xmlns:a16="http://schemas.microsoft.com/office/drawing/2014/main" id="{3743BCB5-E491-48C8-A3B1-FA87D62ADD47}"/>
                </a:ext>
              </a:extLst>
            </p:cNvPr>
            <p:cNvSpPr/>
            <p:nvPr/>
          </p:nvSpPr>
          <p:spPr>
            <a:xfrm>
              <a:off x="258361" y="1457202"/>
              <a:ext cx="3690477" cy="1896573"/>
            </a:xfrm>
            <a:prstGeom prst="roundRect">
              <a:avLst>
                <a:gd name="adj" fmla="val 2467"/>
              </a:avLst>
            </a:prstGeom>
            <a:blipFill>
              <a:blip r:embed="rId5"/>
              <a:stretch>
                <a:fillRect l="-6844" t="-28482" r="-9098" b="-6936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grpSp>
          <p:nvGrpSpPr>
            <p:cNvPr id="85" name="Groep 84">
              <a:extLst>
                <a:ext uri="{FF2B5EF4-FFF2-40B4-BE49-F238E27FC236}">
                  <a16:creationId xmlns:a16="http://schemas.microsoft.com/office/drawing/2014/main" id="{6CFF6C1C-D98E-4766-B808-6035F3070AAB}"/>
                </a:ext>
              </a:extLst>
            </p:cNvPr>
            <p:cNvGrpSpPr/>
            <p:nvPr/>
          </p:nvGrpSpPr>
          <p:grpSpPr>
            <a:xfrm>
              <a:off x="361383" y="1588164"/>
              <a:ext cx="3651054" cy="1905311"/>
              <a:chOff x="304264" y="1348721"/>
              <a:chExt cx="3651054" cy="1905311"/>
            </a:xfrm>
            <a:effectLst/>
          </p:grpSpPr>
          <p:sp>
            <p:nvSpPr>
              <p:cNvPr id="86" name="Rechthoek 85">
                <a:extLst>
                  <a:ext uri="{FF2B5EF4-FFF2-40B4-BE49-F238E27FC236}">
                    <a16:creationId xmlns:a16="http://schemas.microsoft.com/office/drawing/2014/main" id="{E8946BA3-8FEB-4237-A00D-C3712DE914A5}"/>
                  </a:ext>
                </a:extLst>
              </p:cNvPr>
              <p:cNvSpPr/>
              <p:nvPr/>
            </p:nvSpPr>
            <p:spPr>
              <a:xfrm>
                <a:off x="304264" y="1348721"/>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Poor</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outcomes</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for</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PPF</a:t>
                </a:r>
                <a:r>
                  <a:rPr kumimoji="0" lang="nl-NL" sz="1800" b="1" i="0" u="none" strike="noStrike" kern="1200" cap="none" spc="0" normalizeH="0" baseline="30000" noProof="0" dirty="0">
                    <a:ln>
                      <a:noFill/>
                    </a:ln>
                    <a:solidFill>
                      <a:srgbClr val="2B333A">
                        <a:lumMod val="90000"/>
                        <a:lumOff val="10000"/>
                      </a:srgbClr>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p:txBody>
          </p:sp>
          <p:pic>
            <p:nvPicPr>
              <p:cNvPr id="87" name="Graphic 86">
                <a:extLst>
                  <a:ext uri="{FF2B5EF4-FFF2-40B4-BE49-F238E27FC236}">
                    <a16:creationId xmlns:a16="http://schemas.microsoft.com/office/drawing/2014/main" id="{EAC02A79-4181-4D4C-9D2D-BBD288A523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7640" y="1670905"/>
                <a:ext cx="387721" cy="355410"/>
              </a:xfrm>
              <a:prstGeom prst="rect">
                <a:avLst/>
              </a:prstGeom>
            </p:spPr>
          </p:pic>
        </p:grpSp>
      </p:grpSp>
      <p:grpSp>
        <p:nvGrpSpPr>
          <p:cNvPr id="88" name="Groep 87">
            <a:extLst>
              <a:ext uri="{FF2B5EF4-FFF2-40B4-BE49-F238E27FC236}">
                <a16:creationId xmlns:a16="http://schemas.microsoft.com/office/drawing/2014/main" id="{C21F15AA-B2E3-4052-B40A-17595546AF48}"/>
              </a:ext>
            </a:extLst>
          </p:cNvPr>
          <p:cNvGrpSpPr/>
          <p:nvPr/>
        </p:nvGrpSpPr>
        <p:grpSpPr>
          <a:xfrm>
            <a:off x="8142496" y="3649028"/>
            <a:ext cx="3692119" cy="2012254"/>
            <a:chOff x="8142496" y="3788728"/>
            <a:chExt cx="3692119" cy="2012254"/>
          </a:xfrm>
        </p:grpSpPr>
        <p:sp>
          <p:nvSpPr>
            <p:cNvPr id="89" name="Rechthoek: afgeronde hoeken 14">
              <a:extLst>
                <a:ext uri="{FF2B5EF4-FFF2-40B4-BE49-F238E27FC236}">
                  <a16:creationId xmlns:a16="http://schemas.microsoft.com/office/drawing/2014/main" id="{80565472-A522-4ACD-8146-3DC3CD54B4D5}"/>
                </a:ext>
              </a:extLst>
            </p:cNvPr>
            <p:cNvSpPr/>
            <p:nvPr/>
          </p:nvSpPr>
          <p:spPr>
            <a:xfrm rot="169819">
              <a:off x="8144138" y="3788728"/>
              <a:ext cx="3690477" cy="1896573"/>
            </a:xfrm>
            <a:prstGeom prst="roundRect">
              <a:avLst>
                <a:gd name="adj" fmla="val 2467"/>
              </a:avLst>
            </a:prstGeom>
            <a:blipFill>
              <a:blip r:embed="rId5"/>
              <a:stretch>
                <a:fillRect l="-744" t="-1080" r="-15198" b="-9677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grpSp>
          <p:nvGrpSpPr>
            <p:cNvPr id="90" name="Groep 89">
              <a:extLst>
                <a:ext uri="{FF2B5EF4-FFF2-40B4-BE49-F238E27FC236}">
                  <a16:creationId xmlns:a16="http://schemas.microsoft.com/office/drawing/2014/main" id="{1B0846BF-18A1-4CE7-8803-E22AE9EA0DF6}"/>
                </a:ext>
              </a:extLst>
            </p:cNvPr>
            <p:cNvGrpSpPr/>
            <p:nvPr/>
          </p:nvGrpSpPr>
          <p:grpSpPr>
            <a:xfrm>
              <a:off x="8142496" y="3895671"/>
              <a:ext cx="3651054" cy="1905311"/>
              <a:chOff x="8085909" y="3646685"/>
              <a:chExt cx="3651054" cy="1905311"/>
            </a:xfrm>
            <a:effectLst/>
          </p:grpSpPr>
          <p:sp>
            <p:nvSpPr>
              <p:cNvPr id="91" name="Rechthoek 90">
                <a:extLst>
                  <a:ext uri="{FF2B5EF4-FFF2-40B4-BE49-F238E27FC236}">
                    <a16:creationId xmlns:a16="http://schemas.microsoft.com/office/drawing/2014/main" id="{9F3663CF-B85E-4D21-8368-CBB13AC65CD9}"/>
                  </a:ext>
                </a:extLst>
              </p:cNvPr>
              <p:cNvSpPr/>
              <p:nvPr/>
            </p:nvSpPr>
            <p:spPr>
              <a:xfrm>
                <a:off x="8085909" y="3646685"/>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Start </a:t>
                </a: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early</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with</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antifibrotics</a:t>
                </a:r>
                <a:r>
                  <a:rPr kumimoji="0" lang="nl-NL" sz="1800" b="1" i="0" u="none" strike="noStrike" kern="1200" cap="none" spc="0" normalizeH="0" baseline="30000" noProof="0" dirty="0">
                    <a:ln>
                      <a:noFill/>
                    </a:ln>
                    <a:solidFill>
                      <a:srgbClr val="2B333A">
                        <a:lumMod val="90000"/>
                        <a:lumOff val="10000"/>
                      </a:srgbClr>
                    </a:solidFill>
                    <a:effectLst/>
                    <a:uLnTx/>
                    <a:uFillTx/>
                    <a:latin typeface="Calibri" panose="020F0502020204030204"/>
                    <a:ea typeface="+mn-ea"/>
                    <a:cs typeface="+mn-cs"/>
                  </a:rPr>
                  <a:t>6</a:t>
                </a:r>
                <a:endParaRPr kumimoji="0" lang="en-US"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p:txBody>
          </p:sp>
          <p:pic>
            <p:nvPicPr>
              <p:cNvPr id="92" name="Graphic 91" descr="Medicijnen met effen opvulling">
                <a:extLst>
                  <a:ext uri="{FF2B5EF4-FFF2-40B4-BE49-F238E27FC236}">
                    <a16:creationId xmlns:a16="http://schemas.microsoft.com/office/drawing/2014/main" id="{B2B063B9-479D-4C11-8774-1E474B56C4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36587" y="3820930"/>
                <a:ext cx="549697" cy="549697"/>
              </a:xfrm>
              <a:prstGeom prst="rect">
                <a:avLst/>
              </a:prstGeom>
            </p:spPr>
          </p:pic>
        </p:grpSp>
      </p:grpSp>
      <p:grpSp>
        <p:nvGrpSpPr>
          <p:cNvPr id="93" name="Groep 92">
            <a:extLst>
              <a:ext uri="{FF2B5EF4-FFF2-40B4-BE49-F238E27FC236}">
                <a16:creationId xmlns:a16="http://schemas.microsoft.com/office/drawing/2014/main" id="{246E62A1-4306-411B-9C12-09F0D5BE88EB}"/>
              </a:ext>
            </a:extLst>
          </p:cNvPr>
          <p:cNvGrpSpPr/>
          <p:nvPr/>
        </p:nvGrpSpPr>
        <p:grpSpPr>
          <a:xfrm>
            <a:off x="4212454" y="1330821"/>
            <a:ext cx="3690477" cy="1947953"/>
            <a:chOff x="4212454" y="1470521"/>
            <a:chExt cx="3690477" cy="1947953"/>
          </a:xfrm>
        </p:grpSpPr>
        <p:sp>
          <p:nvSpPr>
            <p:cNvPr id="94" name="Rechthoek: afgeronde hoeken 14">
              <a:extLst>
                <a:ext uri="{FF2B5EF4-FFF2-40B4-BE49-F238E27FC236}">
                  <a16:creationId xmlns:a16="http://schemas.microsoft.com/office/drawing/2014/main" id="{80701B0A-A66A-4AD4-A1A0-E4D89C9B5E8B}"/>
                </a:ext>
              </a:extLst>
            </p:cNvPr>
            <p:cNvSpPr/>
            <p:nvPr/>
          </p:nvSpPr>
          <p:spPr>
            <a:xfrm rot="254986">
              <a:off x="4212454" y="1470521"/>
              <a:ext cx="3690477" cy="1896573"/>
            </a:xfrm>
            <a:prstGeom prst="roundRect">
              <a:avLst>
                <a:gd name="adj" fmla="val 2467"/>
              </a:avLst>
            </a:prstGeom>
            <a:blipFill>
              <a:blip r:embed="rId5"/>
              <a:stretch>
                <a:fillRect l="-79630" t="-74548" r="-10947" b="-9837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grpSp>
          <p:nvGrpSpPr>
            <p:cNvPr id="95" name="Groep 94">
              <a:extLst>
                <a:ext uri="{FF2B5EF4-FFF2-40B4-BE49-F238E27FC236}">
                  <a16:creationId xmlns:a16="http://schemas.microsoft.com/office/drawing/2014/main" id="{543C1E65-A490-47F1-9CD7-ADCE48123FAE}"/>
                </a:ext>
              </a:extLst>
            </p:cNvPr>
            <p:cNvGrpSpPr/>
            <p:nvPr/>
          </p:nvGrpSpPr>
          <p:grpSpPr>
            <a:xfrm>
              <a:off x="4236376" y="1513163"/>
              <a:ext cx="3651054" cy="1905311"/>
              <a:chOff x="4179789" y="1264177"/>
              <a:chExt cx="3651054" cy="1905311"/>
            </a:xfrm>
            <a:effectLst/>
          </p:grpSpPr>
          <p:sp>
            <p:nvSpPr>
              <p:cNvPr id="96" name="Rechthoek 95">
                <a:extLst>
                  <a:ext uri="{FF2B5EF4-FFF2-40B4-BE49-F238E27FC236}">
                    <a16:creationId xmlns:a16="http://schemas.microsoft.com/office/drawing/2014/main" id="{381BE973-7792-423C-9652-F0FB51388698}"/>
                  </a:ext>
                </a:extLst>
              </p:cNvPr>
              <p:cNvSpPr/>
              <p:nvPr/>
            </p:nvSpPr>
            <p:spPr>
              <a:xfrm rot="159209">
                <a:off x="4179789" y="1264177"/>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Diagnostic</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delay</a:t>
                </a:r>
                <a:r>
                  <a:rPr kumimoji="0" lang="nl-NL" sz="1800" b="1" i="0" u="none" strike="noStrike" kern="1200" cap="none" spc="0" normalizeH="0" baseline="30000" noProof="0" dirty="0">
                    <a:ln>
                      <a:noFill/>
                    </a:ln>
                    <a:solidFill>
                      <a:srgbClr val="2B333A">
                        <a:lumMod val="90000"/>
                        <a:lumOff val="10000"/>
                      </a:srgbClr>
                    </a:solidFill>
                    <a:effectLst/>
                    <a:uLnTx/>
                    <a:uFillTx/>
                    <a:latin typeface="Calibri" panose="020F0502020204030204"/>
                    <a:ea typeface="+mn-ea"/>
                    <a:cs typeface="+mn-cs"/>
                  </a:rPr>
                  <a:t>1</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p:txBody>
          </p:sp>
          <p:pic>
            <p:nvPicPr>
              <p:cNvPr id="97" name="Graphic 96" descr="Agenda met effen opvulling">
                <a:extLst>
                  <a:ext uri="{FF2B5EF4-FFF2-40B4-BE49-F238E27FC236}">
                    <a16:creationId xmlns:a16="http://schemas.microsoft.com/office/drawing/2014/main" id="{9BA1C727-38FF-4858-A54F-DDBCAFA5B4D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90407">
                <a:off x="5698662" y="1631809"/>
                <a:ext cx="549631" cy="549631"/>
              </a:xfrm>
              <a:prstGeom prst="rect">
                <a:avLst/>
              </a:prstGeom>
            </p:spPr>
          </p:pic>
        </p:grpSp>
      </p:grpSp>
      <p:grpSp>
        <p:nvGrpSpPr>
          <p:cNvPr id="98" name="Groep 97">
            <a:extLst>
              <a:ext uri="{FF2B5EF4-FFF2-40B4-BE49-F238E27FC236}">
                <a16:creationId xmlns:a16="http://schemas.microsoft.com/office/drawing/2014/main" id="{599807EA-74EA-40AE-B4CA-601CE0DDFEFA}"/>
              </a:ext>
            </a:extLst>
          </p:cNvPr>
          <p:cNvGrpSpPr/>
          <p:nvPr/>
        </p:nvGrpSpPr>
        <p:grpSpPr>
          <a:xfrm>
            <a:off x="4236376" y="3551080"/>
            <a:ext cx="3704862" cy="1998666"/>
            <a:chOff x="4236376" y="3690780"/>
            <a:chExt cx="3704862" cy="1998666"/>
          </a:xfrm>
        </p:grpSpPr>
        <p:sp>
          <p:nvSpPr>
            <p:cNvPr id="99" name="Rechthoek: afgeronde hoeken 14">
              <a:extLst>
                <a:ext uri="{FF2B5EF4-FFF2-40B4-BE49-F238E27FC236}">
                  <a16:creationId xmlns:a16="http://schemas.microsoft.com/office/drawing/2014/main" id="{B233B9F3-A4BB-4951-9E37-72F74CAF89FA}"/>
                </a:ext>
              </a:extLst>
            </p:cNvPr>
            <p:cNvSpPr/>
            <p:nvPr/>
          </p:nvSpPr>
          <p:spPr>
            <a:xfrm rot="169819">
              <a:off x="4250761" y="3792873"/>
              <a:ext cx="3690477" cy="1896573"/>
            </a:xfrm>
            <a:prstGeom prst="roundRect">
              <a:avLst>
                <a:gd name="adj" fmla="val 2467"/>
              </a:avLst>
            </a:prstGeom>
            <a:blipFill>
              <a:blip r:embed="rId5"/>
              <a:stretch>
                <a:fillRect l="-9322" t="-89783" r="-6620" b="-806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grpSp>
          <p:nvGrpSpPr>
            <p:cNvPr id="100" name="Groep 99">
              <a:extLst>
                <a:ext uri="{FF2B5EF4-FFF2-40B4-BE49-F238E27FC236}">
                  <a16:creationId xmlns:a16="http://schemas.microsoft.com/office/drawing/2014/main" id="{5E903148-4A04-417A-848C-F75C837AFE4C}"/>
                </a:ext>
              </a:extLst>
            </p:cNvPr>
            <p:cNvGrpSpPr/>
            <p:nvPr/>
          </p:nvGrpSpPr>
          <p:grpSpPr>
            <a:xfrm>
              <a:off x="4236376" y="3690780"/>
              <a:ext cx="3651054" cy="1905311"/>
              <a:chOff x="4179789" y="3441794"/>
              <a:chExt cx="3651054" cy="1905311"/>
            </a:xfrm>
            <a:effectLst/>
          </p:grpSpPr>
          <p:sp>
            <p:nvSpPr>
              <p:cNvPr id="101" name="Rechthoek 100">
                <a:extLst>
                  <a:ext uri="{FF2B5EF4-FFF2-40B4-BE49-F238E27FC236}">
                    <a16:creationId xmlns:a16="http://schemas.microsoft.com/office/drawing/2014/main" id="{8659DF2C-A862-41E7-B7EE-1F3DB3CE0C03}"/>
                  </a:ext>
                </a:extLst>
              </p:cNvPr>
              <p:cNvSpPr/>
              <p:nvPr/>
            </p:nvSpPr>
            <p:spPr>
              <a:xfrm>
                <a:off x="4179789" y="3441794"/>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br>
                <a:r>
                  <a:rPr kumimoji="0" lang="nl-NL" sz="1800" b="1" i="0" u="none" strike="noStrike" kern="1200" cap="none" spc="0" normalizeH="0" baseline="0" noProof="0" dirty="0" err="1">
                    <a:ln>
                      <a:noFill/>
                    </a:ln>
                    <a:solidFill>
                      <a:srgbClr val="2B333A">
                        <a:lumMod val="90000"/>
                        <a:lumOff val="10000"/>
                      </a:srgbClr>
                    </a:solidFill>
                    <a:effectLst/>
                    <a:uLnTx/>
                    <a:uFillTx/>
                    <a:latin typeface="Calibri" panose="020F0502020204030204"/>
                    <a:ea typeface="+mn-ea"/>
                    <a:cs typeface="+mn-cs"/>
                  </a:rPr>
                  <a:t>MDTs</a:t>
                </a:r>
                <a:r>
                  <a:rPr kumimoji="0" lang="nl-NL"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rPr>
                  <a:t> are important</a:t>
                </a:r>
                <a:r>
                  <a:rPr kumimoji="0" lang="nl-NL" sz="1800" b="1" i="0" u="none" strike="noStrike" kern="1200" cap="none" spc="0" normalizeH="0" baseline="30000" noProof="0" dirty="0">
                    <a:ln>
                      <a:noFill/>
                    </a:ln>
                    <a:solidFill>
                      <a:srgbClr val="2B333A">
                        <a:lumMod val="90000"/>
                        <a:lumOff val="10000"/>
                      </a:srgbClr>
                    </a:solidFill>
                    <a:effectLst/>
                    <a:uLnTx/>
                    <a:uFillTx/>
                    <a:latin typeface="Calibri" panose="020F0502020204030204"/>
                    <a:ea typeface="+mn-ea"/>
                    <a:cs typeface="+mn-cs"/>
                  </a:rPr>
                  <a:t>5</a:t>
                </a:r>
                <a:endParaRPr kumimoji="0" lang="en-US" sz="1800" b="1" i="0" u="none" strike="noStrike" kern="1200" cap="none" spc="0" normalizeH="0" baseline="0" noProof="0" dirty="0">
                  <a:ln>
                    <a:noFill/>
                  </a:ln>
                  <a:solidFill>
                    <a:srgbClr val="2B333A">
                      <a:lumMod val="90000"/>
                      <a:lumOff val="10000"/>
                    </a:srgbClr>
                  </a:solidFill>
                  <a:effectLst/>
                  <a:uLnTx/>
                  <a:uFillTx/>
                  <a:latin typeface="Calibri" panose="020F0502020204030204"/>
                  <a:ea typeface="+mn-ea"/>
                  <a:cs typeface="+mn-cs"/>
                </a:endParaRPr>
              </a:p>
            </p:txBody>
          </p:sp>
          <p:grpSp>
            <p:nvGrpSpPr>
              <p:cNvPr id="102" name="Groep 101">
                <a:extLst>
                  <a:ext uri="{FF2B5EF4-FFF2-40B4-BE49-F238E27FC236}">
                    <a16:creationId xmlns:a16="http://schemas.microsoft.com/office/drawing/2014/main" id="{16250509-4C04-4517-99E2-B4D52FC6FAE4}"/>
                  </a:ext>
                </a:extLst>
              </p:cNvPr>
              <p:cNvGrpSpPr/>
              <p:nvPr/>
            </p:nvGrpSpPr>
            <p:grpSpPr>
              <a:xfrm>
                <a:off x="5519825" y="3924449"/>
                <a:ext cx="835515" cy="411902"/>
                <a:chOff x="4369177" y="3650775"/>
                <a:chExt cx="1535739" cy="602367"/>
              </a:xfrm>
              <a:solidFill>
                <a:schemeClr val="bg1"/>
              </a:solidFill>
            </p:grpSpPr>
            <p:sp>
              <p:nvSpPr>
                <p:cNvPr id="103" name="Tekstballon: ovaal 102">
                  <a:extLst>
                    <a:ext uri="{FF2B5EF4-FFF2-40B4-BE49-F238E27FC236}">
                      <a16:creationId xmlns:a16="http://schemas.microsoft.com/office/drawing/2014/main" id="{8A4D3C64-E2C9-4DBA-9DC1-EF1EEB3467A4}"/>
                    </a:ext>
                  </a:extLst>
                </p:cNvPr>
                <p:cNvSpPr/>
                <p:nvPr/>
              </p:nvSpPr>
              <p:spPr>
                <a:xfrm>
                  <a:off x="5215395" y="3816259"/>
                  <a:ext cx="689521" cy="436883"/>
                </a:xfrm>
                <a:prstGeom prst="wedgeEllipseCallout">
                  <a:avLst>
                    <a:gd name="adj1" fmla="val 23667"/>
                    <a:gd name="adj2" fmla="val 92639"/>
                  </a:avLst>
                </a:prstGeom>
                <a:solidFill>
                  <a:schemeClr val="accent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33A">
                        <a:lumMod val="90000"/>
                        <a:lumOff val="10000"/>
                      </a:srgbClr>
                    </a:solidFill>
                    <a:effectLst/>
                    <a:uLnTx/>
                    <a:uFillTx/>
                    <a:latin typeface="Calibri" panose="020F0502020204030204"/>
                    <a:ea typeface="+mn-ea"/>
                    <a:cs typeface="+mn-cs"/>
                  </a:endParaRPr>
                </a:p>
              </p:txBody>
            </p:sp>
            <p:sp>
              <p:nvSpPr>
                <p:cNvPr id="104" name="Tekstballon: rechthoek 103">
                  <a:extLst>
                    <a:ext uri="{FF2B5EF4-FFF2-40B4-BE49-F238E27FC236}">
                      <a16:creationId xmlns:a16="http://schemas.microsoft.com/office/drawing/2014/main" id="{2C142D67-2CA1-4FD1-BB78-1A6EEF914F68}"/>
                    </a:ext>
                  </a:extLst>
                </p:cNvPr>
                <p:cNvSpPr/>
                <p:nvPr/>
              </p:nvSpPr>
              <p:spPr>
                <a:xfrm>
                  <a:off x="4860634" y="3650775"/>
                  <a:ext cx="594924" cy="376946"/>
                </a:xfrm>
                <a:prstGeom prst="wedgeRectCallout">
                  <a:avLst>
                    <a:gd name="adj1" fmla="val 2502"/>
                    <a:gd name="adj2" fmla="val 128854"/>
                  </a:avLst>
                </a:prstGeom>
                <a:solidFill>
                  <a:schemeClr val="accent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33A">
                        <a:lumMod val="90000"/>
                        <a:lumOff val="10000"/>
                      </a:srgbClr>
                    </a:solidFill>
                    <a:effectLst/>
                    <a:uLnTx/>
                    <a:uFillTx/>
                    <a:latin typeface="Calibri" panose="020F0502020204030204"/>
                    <a:ea typeface="+mn-ea"/>
                    <a:cs typeface="+mn-cs"/>
                  </a:endParaRPr>
                </a:p>
              </p:txBody>
            </p:sp>
            <p:sp>
              <p:nvSpPr>
                <p:cNvPr id="105" name="Tekstballon: rechthoek met afgeronde hoeken 104">
                  <a:extLst>
                    <a:ext uri="{FF2B5EF4-FFF2-40B4-BE49-F238E27FC236}">
                      <a16:creationId xmlns:a16="http://schemas.microsoft.com/office/drawing/2014/main" id="{7734A409-1E33-4C9A-A85E-07800A75EAEF}"/>
                    </a:ext>
                  </a:extLst>
                </p:cNvPr>
                <p:cNvSpPr/>
                <p:nvPr/>
              </p:nvSpPr>
              <p:spPr>
                <a:xfrm>
                  <a:off x="4369177" y="3805716"/>
                  <a:ext cx="594924" cy="376946"/>
                </a:xfrm>
                <a:prstGeom prst="wedgeRoundRectCallout">
                  <a:avLst>
                    <a:gd name="adj1" fmla="val 58446"/>
                    <a:gd name="adj2" fmla="val 119337"/>
                    <a:gd name="adj3" fmla="val 16667"/>
                  </a:avLst>
                </a:prstGeom>
                <a:solidFill>
                  <a:schemeClr val="accent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33A">
                        <a:lumMod val="90000"/>
                        <a:lumOff val="10000"/>
                      </a:srgbClr>
                    </a:solidFill>
                    <a:effectLst/>
                    <a:uLnTx/>
                    <a:uFillTx/>
                    <a:latin typeface="Calibri" panose="020F0502020204030204"/>
                    <a:ea typeface="+mn-ea"/>
                    <a:cs typeface="+mn-cs"/>
                  </a:endParaRPr>
                </a:p>
              </p:txBody>
            </p:sp>
          </p:grpSp>
        </p:grpSp>
      </p:grpSp>
      <p:sp>
        <p:nvSpPr>
          <p:cNvPr id="53" name="Text Placeholder 19">
            <a:extLst>
              <a:ext uri="{FF2B5EF4-FFF2-40B4-BE49-F238E27FC236}">
                <a16:creationId xmlns:a16="http://schemas.microsoft.com/office/drawing/2014/main" id="{0B626AA7-AFFD-4CAB-A9DD-460B26438897}"/>
              </a:ext>
            </a:extLst>
          </p:cNvPr>
          <p:cNvSpPr txBox="1">
            <a:spLocks/>
          </p:cNvSpPr>
          <p:nvPr/>
        </p:nvSpPr>
        <p:spPr>
          <a:xfrm>
            <a:off x="180000" y="5521613"/>
            <a:ext cx="11173800" cy="957209"/>
          </a:xfrm>
          <a:prstGeom prst="rect">
            <a:avLst/>
          </a:prstGeom>
        </p:spPr>
        <p:txBody>
          <a:bodyPr vert="horz" lIns="91440" tIns="0" rIns="91440" bIns="45720" rtlCol="0" anchor="b">
            <a:noAutofit/>
          </a:bodyPr>
          <a:lstStyle>
            <a:lvl1pPr indent="0">
              <a:lnSpc>
                <a:spcPct val="100000"/>
              </a:lnSpc>
              <a:spcBef>
                <a:spcPts val="0"/>
              </a:spcBef>
              <a:buFont typeface="Arial" panose="020B0604020202020204" pitchFamily="34" charset="0"/>
              <a:buNone/>
              <a:defRPr sz="900" b="0" i="0">
                <a:solidFill>
                  <a:srgbClr val="2B333A"/>
                </a:solidFill>
                <a:latin typeface="BISansNEXT" panose="02000503040000020004" pitchFamily="2" charset="0"/>
              </a:defRPr>
            </a:lvl1pPr>
            <a:lvl2pPr marL="685800" indent="-228600">
              <a:lnSpc>
                <a:spcPct val="90000"/>
              </a:lnSpc>
              <a:spcBef>
                <a:spcPts val="500"/>
              </a:spcBef>
              <a:buFont typeface="Arial" panose="020B0604020202020204" pitchFamily="34" charset="0"/>
              <a:buChar char="•"/>
              <a:defRPr sz="1400" b="0" i="0">
                <a:solidFill>
                  <a:srgbClr val="2B333A"/>
                </a:solidFill>
                <a:latin typeface="BISansNEXT" panose="02000503040000020004" pitchFamily="2" charset="0"/>
              </a:defRPr>
            </a:lvl2pPr>
            <a:lvl3pPr marL="1143000" indent="-228600">
              <a:lnSpc>
                <a:spcPct val="90000"/>
              </a:lnSpc>
              <a:spcBef>
                <a:spcPts val="500"/>
              </a:spcBef>
              <a:buFont typeface="Arial" panose="020B0604020202020204" pitchFamily="34" charset="0"/>
              <a:buChar char="•"/>
              <a:defRPr sz="1400" b="0" i="0">
                <a:solidFill>
                  <a:srgbClr val="2B333A"/>
                </a:solidFill>
                <a:latin typeface="BISansNEXT" panose="02000503040000020004" pitchFamily="2" charset="0"/>
              </a:defRPr>
            </a:lvl3pPr>
            <a:lvl4pPr marL="1600200" indent="-228600">
              <a:lnSpc>
                <a:spcPct val="90000"/>
              </a:lnSpc>
              <a:spcBef>
                <a:spcPts val="500"/>
              </a:spcBef>
              <a:buFont typeface="Arial" panose="020B0604020202020204" pitchFamily="34" charset="0"/>
              <a:buChar char="•"/>
              <a:defRPr sz="1400" b="0" i="0">
                <a:solidFill>
                  <a:srgbClr val="2B333A"/>
                </a:solidFill>
                <a:latin typeface="BISansNEXT" panose="02000503040000020004" pitchFamily="2" charset="0"/>
              </a:defRPr>
            </a:lvl4pPr>
            <a:lvl5pPr marL="2057400" indent="-228600">
              <a:lnSpc>
                <a:spcPct val="90000"/>
              </a:lnSpc>
              <a:spcBef>
                <a:spcPts val="500"/>
              </a:spcBef>
              <a:buFont typeface="Arial" panose="020B0604020202020204" pitchFamily="34" charset="0"/>
              <a:buChar char="•"/>
              <a:defRPr sz="1400" b="0" i="0">
                <a:solidFill>
                  <a:srgbClr val="2B333A"/>
                </a:solidFill>
                <a:latin typeface="BISansNEXT" panose="02000503040000020004"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1. </a:t>
            </a:r>
            <a:r>
              <a:rPr kumimoji="0" lang="en-GB"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Wijsenbeek</a:t>
            </a:r>
            <a:r>
              <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M, </a:t>
            </a:r>
            <a:r>
              <a:rPr kumimoji="0" lang="en-GB"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Kreuter</a:t>
            </a:r>
            <a:r>
              <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M, Olson A, et al. Progressive fibrosing interstitial lung diseases: current practice in diagnosis and management. </a:t>
            </a:r>
            <a:r>
              <a:rPr kumimoji="0" lang="en-GB"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Curr</a:t>
            </a:r>
            <a:r>
              <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Med Res </a:t>
            </a:r>
            <a:r>
              <a:rPr kumimoji="0" lang="en-GB"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Opin</a:t>
            </a:r>
            <a:r>
              <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2019;35(11):2015-24; 2. </a:t>
            </a:r>
            <a:r>
              <a:rPr kumimoji="0" lang="en-US"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Nambiar AM, Walker CM, Sparks JA. Monitoring and management of fibrosing interstitial lung diseases: a narrative review for practicing clinicians. </a:t>
            </a:r>
            <a:r>
              <a:rPr kumimoji="0" lang="en-US"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Ther</a:t>
            </a:r>
            <a:r>
              <a:rPr kumimoji="0" lang="en-US"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Adv Respir Dis. 2021;15:17534666211039771</a:t>
            </a:r>
            <a:r>
              <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3. </a:t>
            </a:r>
            <a:r>
              <a:rPr kumimoji="0" lang="en-GB"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Bosello</a:t>
            </a:r>
            <a:r>
              <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SL, Beretta L, Del Papa N, et al. Interstitial Lung Disease Associated With Autoimmune Rheumatic Diseases: Checklists for Clinical Practice. Front Med (Lausanne). 2021;8:732761; 4. Molina-Molina M, </a:t>
            </a:r>
            <a:r>
              <a:rPr kumimoji="0" lang="en-GB"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Aburto</a:t>
            </a:r>
            <a:r>
              <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M, Acosta O, et al. Importance of early diagnosis and treatment in idiopathic pulmonary fibrosis. Expert Rev Respir Med. 2018;12(7):537-9; 5. </a:t>
            </a:r>
            <a:r>
              <a:rPr kumimoji="0" lang="en-US"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Wijsenbeek</a:t>
            </a:r>
            <a:r>
              <a:rPr kumimoji="0" lang="en-US"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M, </a:t>
            </a:r>
            <a:r>
              <a:rPr kumimoji="0" lang="en-US"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Cottin</a:t>
            </a:r>
            <a:r>
              <a:rPr kumimoji="0" lang="en-US"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V. Spectrum of fibrotic lung diseases. N </a:t>
            </a:r>
            <a:r>
              <a:rPr kumimoji="0" lang="en-US"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Engl</a:t>
            </a:r>
            <a:r>
              <a:rPr kumimoji="0" lang="en-US"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J Med. 2020;383(10):958-68; 6. Maher TM, </a:t>
            </a:r>
            <a:r>
              <a:rPr kumimoji="0" lang="en-US" sz="900" b="0" i="0" u="none" strike="noStrike" kern="1200" cap="none" spc="0" normalizeH="0" baseline="0" noProof="0" dirty="0" err="1">
                <a:ln>
                  <a:noFill/>
                </a:ln>
                <a:solidFill>
                  <a:srgbClr val="2B333A"/>
                </a:solidFill>
                <a:effectLst/>
                <a:uLnTx/>
                <a:uFillTx/>
                <a:latin typeface="BISansNEXT" panose="02000503040000020004" pitchFamily="2" charset="0"/>
                <a:ea typeface="+mn-ea"/>
                <a:cs typeface="+mn-cs"/>
              </a:rPr>
              <a:t>Strek</a:t>
            </a:r>
            <a:r>
              <a:rPr kumimoji="0" lang="en-US"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ME. Antifibrotic therapy for idiopathic pulmonary fibrosis: time to treat. Respir Res. 2019;20(1):205.</a:t>
            </a:r>
          </a:p>
        </p:txBody>
      </p:sp>
      <p:pic>
        <p:nvPicPr>
          <p:cNvPr id="56" name="Picture 16">
            <a:extLst>
              <a:ext uri="{FF2B5EF4-FFF2-40B4-BE49-F238E27FC236}">
                <a16:creationId xmlns:a16="http://schemas.microsoft.com/office/drawing/2014/main" id="{92CF90BC-5D52-490A-9702-3E0919BD372D}"/>
              </a:ext>
            </a:extLst>
          </p:cNvPr>
          <p:cNvPicPr>
            <a:picLocks noChangeAspect="1"/>
          </p:cNvPicPr>
          <p:nvPr/>
        </p:nvPicPr>
        <p:blipFill>
          <a:blip r:embed="rId16">
            <a:alphaModFix/>
            <a:biLevel thresh="25000"/>
          </a:blip>
          <a:stretch>
            <a:fillRect/>
          </a:stretch>
        </p:blipFill>
        <p:spPr>
          <a:xfrm>
            <a:off x="10625066" y="6562702"/>
            <a:ext cx="728734" cy="225465"/>
          </a:xfrm>
          <a:prstGeom prst="rect">
            <a:avLst/>
          </a:prstGeom>
        </p:spPr>
      </p:pic>
      <p:pic>
        <p:nvPicPr>
          <p:cNvPr id="3" name="Picture 2">
            <a:extLst>
              <a:ext uri="{FF2B5EF4-FFF2-40B4-BE49-F238E27FC236}">
                <a16:creationId xmlns:a16="http://schemas.microsoft.com/office/drawing/2014/main" id="{FA6EB093-866F-2652-4259-80066FF7114A}"/>
              </a:ext>
            </a:extLst>
          </p:cNvPr>
          <p:cNvPicPr>
            <a:picLocks noChangeAspect="1"/>
          </p:cNvPicPr>
          <p:nvPr/>
        </p:nvPicPr>
        <p:blipFill>
          <a:blip r:embed="rId17"/>
          <a:stretch>
            <a:fillRect/>
          </a:stretch>
        </p:blipFill>
        <p:spPr>
          <a:xfrm>
            <a:off x="10821057" y="6286806"/>
            <a:ext cx="1370943" cy="212636"/>
          </a:xfrm>
          <a:prstGeom prst="rect">
            <a:avLst/>
          </a:prstGeom>
        </p:spPr>
      </p:pic>
    </p:spTree>
    <p:extLst>
      <p:ext uri="{BB962C8B-B14F-4D97-AF65-F5344CB8AC3E}">
        <p14:creationId xmlns:p14="http://schemas.microsoft.com/office/powerpoint/2010/main" val="112947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3"/>
                                        </p:tgtEl>
                                      </p:cBhvr>
                                    </p:animEffect>
                                    <p:set>
                                      <p:cBhvr>
                                        <p:cTn id="7" dur="1" fill="hold">
                                          <p:stCondLst>
                                            <p:cond delay="499"/>
                                          </p:stCondLst>
                                        </p:cTn>
                                        <p:tgtEl>
                                          <p:spTgt spid="8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3"/>
                                        </p:tgtEl>
                                      </p:cBhvr>
                                    </p:animEffect>
                                    <p:set>
                                      <p:cBhvr>
                                        <p:cTn id="12" dur="1" fill="hold">
                                          <p:stCondLst>
                                            <p:cond delay="499"/>
                                          </p:stCondLst>
                                        </p:cTn>
                                        <p:tgtEl>
                                          <p:spTgt spid="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3"/>
                                        </p:tgtEl>
                                      </p:cBhvr>
                                    </p:animEffect>
                                    <p:set>
                                      <p:cBhvr>
                                        <p:cTn id="17" dur="1" fill="hold">
                                          <p:stCondLst>
                                            <p:cond delay="499"/>
                                          </p:stCondLst>
                                        </p:cTn>
                                        <p:tgtEl>
                                          <p:spTgt spid="7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8"/>
                                        </p:tgtEl>
                                      </p:cBhvr>
                                    </p:animEffect>
                                    <p:set>
                                      <p:cBhvr>
                                        <p:cTn id="22" dur="1" fill="hold">
                                          <p:stCondLst>
                                            <p:cond delay="499"/>
                                          </p:stCondLst>
                                        </p:cTn>
                                        <p:tgtEl>
                                          <p:spTgt spid="7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8"/>
                                        </p:tgtEl>
                                      </p:cBhvr>
                                    </p:animEffect>
                                    <p:set>
                                      <p:cBhvr>
                                        <p:cTn id="27" dur="1" fill="hold">
                                          <p:stCondLst>
                                            <p:cond delay="499"/>
                                          </p:stCondLst>
                                        </p:cTn>
                                        <p:tgtEl>
                                          <p:spTgt spid="9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8"/>
                                        </p:tgtEl>
                                      </p:cBhvr>
                                    </p:animEffect>
                                    <p:set>
                                      <p:cBhvr>
                                        <p:cTn id="32" dur="1" fill="hold">
                                          <p:stCondLst>
                                            <p:cond delay="49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9CEA45-FC7A-20D1-66D9-DF3AFE0B7B45}"/>
              </a:ext>
            </a:extLst>
          </p:cNvPr>
          <p:cNvSpPr>
            <a:spLocks noGrp="1"/>
          </p:cNvSpPr>
          <p:nvPr>
            <p:ph idx="1"/>
          </p:nvPr>
        </p:nvSpPr>
        <p:spPr>
          <a:xfrm>
            <a:off x="838200" y="581515"/>
            <a:ext cx="10515600" cy="4123278"/>
          </a:xfrm>
        </p:spPr>
        <p:txBody>
          <a:bodyPr/>
          <a:lstStyle/>
          <a:p>
            <a:pPr marL="0" indent="0">
              <a:buNone/>
            </a:pPr>
            <a:r>
              <a:rPr lang="sv-SE" sz="1800" b="1" dirty="0" err="1">
                <a:effectLst/>
                <a:latin typeface="BISans" panose="02000503040000020004" pitchFamily="2" charset="0"/>
                <a:ea typeface="SimSun" panose="02010600030101010101" pitchFamily="2" charset="-122"/>
                <a:cs typeface="Calibri" panose="020F0502020204030204" pitchFamily="34" charset="0"/>
              </a:rPr>
              <a:t>Ofev</a:t>
            </a:r>
            <a:r>
              <a:rPr lang="sv-SE" sz="1800" b="1" dirty="0">
                <a:effectLst/>
                <a:latin typeface="BISans" panose="02000503040000020004" pitchFamily="2" charset="0"/>
                <a:ea typeface="SimSun" panose="02010600030101010101" pitchFamily="2" charset="-122"/>
                <a:cs typeface="Calibri" panose="020F0502020204030204" pitchFamily="34" charset="0"/>
              </a:rPr>
              <a:t>®</a:t>
            </a:r>
            <a:r>
              <a:rPr lang="sv-SE" sz="1800" dirty="0">
                <a:effectLst/>
                <a:latin typeface="BISans" panose="02000503040000020004" pitchFamily="2" charset="0"/>
                <a:ea typeface="SimSun" panose="02010600030101010101" pitchFamily="2" charset="-122"/>
                <a:cs typeface="Calibri" panose="020F0502020204030204" pitchFamily="34" charset="0"/>
              </a:rPr>
              <a:t> (</a:t>
            </a:r>
            <a:r>
              <a:rPr lang="sv-SE" sz="1800" dirty="0" err="1">
                <a:effectLst/>
                <a:latin typeface="BISans" panose="02000503040000020004" pitchFamily="2" charset="0"/>
                <a:ea typeface="SimSun" panose="02010600030101010101" pitchFamily="2" charset="-122"/>
                <a:cs typeface="Calibri" panose="020F0502020204030204" pitchFamily="34" charset="0"/>
              </a:rPr>
              <a:t>nintedanib</a:t>
            </a:r>
            <a:r>
              <a:rPr lang="sv-SE" sz="1800" dirty="0">
                <a:effectLst/>
                <a:latin typeface="BISans" panose="02000503040000020004" pitchFamily="2" charset="0"/>
                <a:ea typeface="SimSun" panose="02010600030101010101" pitchFamily="2" charset="-122"/>
                <a:cs typeface="Calibri" panose="020F0502020204030204" pitchFamily="34" charset="0"/>
              </a:rPr>
              <a:t>) mjuk kapsel 100 mg och 150 mg, </a:t>
            </a:r>
            <a:r>
              <a:rPr lang="sv-SE" sz="1800" dirty="0" err="1">
                <a:effectLst/>
                <a:latin typeface="BISans" panose="02000503040000020004" pitchFamily="2" charset="0"/>
                <a:ea typeface="SimSun" panose="02010600030101010101" pitchFamily="2" charset="-122"/>
                <a:cs typeface="Calibri" panose="020F0502020204030204" pitchFamily="34" charset="0"/>
              </a:rPr>
              <a:t>Rx</a:t>
            </a:r>
            <a:r>
              <a:rPr lang="sv-SE" sz="1800" dirty="0">
                <a:effectLst/>
                <a:latin typeface="BISans" panose="02000503040000020004" pitchFamily="2" charset="0"/>
                <a:ea typeface="SimSun" panose="02010600030101010101" pitchFamily="2" charset="-122"/>
                <a:cs typeface="Calibri" panose="020F0502020204030204" pitchFamily="34" charset="0"/>
              </a:rPr>
              <a:t>, F. Proteinkinashämmare. </a:t>
            </a:r>
            <a:r>
              <a:rPr lang="sv-SE" sz="1800" b="1" dirty="0">
                <a:effectLst/>
                <a:latin typeface="BISans" panose="02000503040000020004" pitchFamily="2" charset="0"/>
                <a:ea typeface="SimSun" panose="02010600030101010101" pitchFamily="2" charset="-122"/>
                <a:cs typeface="Calibri" panose="020F0502020204030204" pitchFamily="34" charset="0"/>
              </a:rPr>
              <a:t>Indikationer:</a:t>
            </a:r>
            <a:r>
              <a:rPr lang="sv-SE" sz="1800" dirty="0">
                <a:effectLst/>
                <a:latin typeface="BISans" panose="02000503040000020004" pitchFamily="2" charset="0"/>
                <a:ea typeface="SimSun" panose="02010600030101010101" pitchFamily="2" charset="-122"/>
                <a:cs typeface="Calibri" panose="020F0502020204030204" pitchFamily="34" charset="0"/>
              </a:rPr>
              <a:t> Avsett för behandling av idiopatisk lungfibros (IPF), andra kroniska </a:t>
            </a:r>
            <a:r>
              <a:rPr lang="sv-SE" sz="1800" dirty="0" err="1">
                <a:effectLst/>
                <a:latin typeface="BISans" panose="02000503040000020004" pitchFamily="2" charset="0"/>
                <a:ea typeface="SimSun" panose="02010600030101010101" pitchFamily="2" charset="-122"/>
                <a:cs typeface="Calibri" panose="020F0502020204030204" pitchFamily="34" charset="0"/>
              </a:rPr>
              <a:t>fibrotiserande</a:t>
            </a:r>
            <a:r>
              <a:rPr lang="sv-SE" sz="1800" dirty="0">
                <a:effectLst/>
                <a:latin typeface="BISans" panose="02000503040000020004" pitchFamily="2" charset="0"/>
                <a:ea typeface="SimSun" panose="02010600030101010101" pitchFamily="2" charset="-122"/>
                <a:cs typeface="Calibri" panose="020F0502020204030204" pitchFamily="34" charset="0"/>
              </a:rPr>
              <a:t> </a:t>
            </a:r>
            <a:r>
              <a:rPr lang="sv-SE" sz="1800" dirty="0" err="1">
                <a:effectLst/>
                <a:latin typeface="BISans" panose="02000503040000020004" pitchFamily="2" charset="0"/>
                <a:ea typeface="SimSun" panose="02010600030101010101" pitchFamily="2" charset="-122"/>
                <a:cs typeface="Calibri" panose="020F0502020204030204" pitchFamily="34" charset="0"/>
              </a:rPr>
              <a:t>interstitiella</a:t>
            </a:r>
            <a:r>
              <a:rPr lang="sv-SE" sz="1800" dirty="0">
                <a:effectLst/>
                <a:latin typeface="BISans" panose="02000503040000020004" pitchFamily="2" charset="0"/>
                <a:ea typeface="SimSun" panose="02010600030101010101" pitchFamily="2" charset="-122"/>
                <a:cs typeface="Calibri" panose="020F0502020204030204" pitchFamily="34" charset="0"/>
              </a:rPr>
              <a:t> lungsjukdomar (ILD-sjukdomar) med en progressiv fenotyp och systemisk sklerosassocierad </a:t>
            </a:r>
            <a:r>
              <a:rPr lang="sv-SE" sz="1800" dirty="0" err="1">
                <a:effectLst/>
                <a:latin typeface="BISans" panose="02000503040000020004" pitchFamily="2" charset="0"/>
                <a:ea typeface="SimSun" panose="02010600030101010101" pitchFamily="2" charset="-122"/>
                <a:cs typeface="Calibri" panose="020F0502020204030204" pitchFamily="34" charset="0"/>
              </a:rPr>
              <a:t>interstitiell</a:t>
            </a:r>
            <a:r>
              <a:rPr lang="sv-SE" sz="1800" dirty="0">
                <a:effectLst/>
                <a:latin typeface="BISans" panose="02000503040000020004" pitchFamily="2" charset="0"/>
                <a:ea typeface="SimSun" panose="02010600030101010101" pitchFamily="2" charset="-122"/>
                <a:cs typeface="Calibri" panose="020F0502020204030204" pitchFamily="34" charset="0"/>
              </a:rPr>
              <a:t> lungsjukdom (</a:t>
            </a:r>
            <a:r>
              <a:rPr lang="sv-SE" sz="1800" dirty="0" err="1">
                <a:effectLst/>
                <a:latin typeface="BISans" panose="02000503040000020004" pitchFamily="2" charset="0"/>
                <a:ea typeface="SimSun" panose="02010600030101010101" pitchFamily="2" charset="-122"/>
                <a:cs typeface="Calibri" panose="020F0502020204030204" pitchFamily="34" charset="0"/>
              </a:rPr>
              <a:t>SSc</a:t>
            </a:r>
            <a:r>
              <a:rPr lang="sv-SE" sz="1800" dirty="0">
                <a:effectLst/>
                <a:latin typeface="BISans" panose="02000503040000020004" pitchFamily="2" charset="0"/>
                <a:ea typeface="SimSun" panose="02010600030101010101" pitchFamily="2" charset="-122"/>
                <a:cs typeface="Calibri" panose="020F0502020204030204" pitchFamily="34" charset="0"/>
              </a:rPr>
              <a:t>-ILD) hos vuxna. </a:t>
            </a:r>
            <a:r>
              <a:rPr lang="sv-SE" sz="1800" b="1" dirty="0">
                <a:effectLst/>
                <a:latin typeface="BISans" panose="02000503040000020004" pitchFamily="2" charset="0"/>
                <a:ea typeface="SimSun" panose="02010600030101010101" pitchFamily="2" charset="-122"/>
                <a:cs typeface="Calibri" panose="020F0502020204030204" pitchFamily="34" charset="0"/>
              </a:rPr>
              <a:t>Kontraindikationer: </a:t>
            </a:r>
            <a:r>
              <a:rPr lang="sv-SE" sz="1800" dirty="0">
                <a:effectLst/>
                <a:latin typeface="BISans" panose="02000503040000020004" pitchFamily="2" charset="0"/>
                <a:ea typeface="SimSun" panose="02010600030101010101" pitchFamily="2" charset="-122"/>
                <a:cs typeface="Calibri" panose="020F0502020204030204" pitchFamily="34" charset="0"/>
              </a:rPr>
              <a:t>Graviditet. Överkänslighet mot </a:t>
            </a:r>
            <a:r>
              <a:rPr lang="sv-SE" sz="1800" dirty="0" err="1">
                <a:effectLst/>
                <a:latin typeface="BISans" panose="02000503040000020004" pitchFamily="2" charset="0"/>
                <a:ea typeface="SimSun" panose="02010600030101010101" pitchFamily="2" charset="-122"/>
                <a:cs typeface="Calibri" panose="020F0502020204030204" pitchFamily="34" charset="0"/>
              </a:rPr>
              <a:t>nintedanib</a:t>
            </a:r>
            <a:r>
              <a:rPr lang="sv-SE" sz="1800" dirty="0">
                <a:effectLst/>
                <a:latin typeface="BISans" panose="02000503040000020004" pitchFamily="2" charset="0"/>
                <a:ea typeface="SimSun" panose="02010600030101010101" pitchFamily="2" charset="-122"/>
                <a:cs typeface="Calibri" panose="020F0502020204030204" pitchFamily="34" charset="0"/>
              </a:rPr>
              <a:t>, jordnötter eller soja. </a:t>
            </a:r>
            <a:r>
              <a:rPr lang="sv-SE" sz="1800" b="1" dirty="0">
                <a:effectLst/>
                <a:latin typeface="BISans" panose="02000503040000020004" pitchFamily="2" charset="0"/>
                <a:ea typeface="SimSun" panose="02010600030101010101" pitchFamily="2" charset="-122"/>
                <a:cs typeface="Calibri" panose="020F0502020204030204" pitchFamily="34" charset="0"/>
              </a:rPr>
              <a:t>Varningar och försiktighet:</a:t>
            </a:r>
            <a:r>
              <a:rPr lang="sv-SE" sz="1800" dirty="0">
                <a:effectLst/>
                <a:latin typeface="BISans" panose="02000503040000020004" pitchFamily="2" charset="0"/>
                <a:ea typeface="SimSun" panose="02010600030101010101" pitchFamily="2" charset="-122"/>
                <a:cs typeface="Calibri" panose="020F0502020204030204" pitchFamily="34" charset="0"/>
              </a:rPr>
              <a:t>  Diarré kan förekomma och ska behandlas vid första tecken. Kontrollera leverfunktionen före insättning och under behandling, med täta kontroller under de första tre månaderna. Blödning och </a:t>
            </a:r>
            <a:r>
              <a:rPr lang="sv-SE" sz="1800" dirty="0" err="1">
                <a:effectLst/>
                <a:latin typeface="BISans" panose="02000503040000020004" pitchFamily="2" charset="0"/>
                <a:ea typeface="SimSun" panose="02010600030101010101" pitchFamily="2" charset="-122"/>
                <a:cs typeface="Calibri" panose="020F0502020204030204" pitchFamily="34" charset="0"/>
              </a:rPr>
              <a:t>tromboemboliska</a:t>
            </a:r>
            <a:r>
              <a:rPr lang="sv-SE" sz="1800" dirty="0">
                <a:effectLst/>
                <a:latin typeface="BISans" panose="02000503040000020004" pitchFamily="2" charset="0"/>
                <a:ea typeface="SimSun" panose="02010600030101010101" pitchFamily="2" charset="-122"/>
                <a:cs typeface="Calibri" panose="020F0502020204030204" pitchFamily="34" charset="0"/>
              </a:rPr>
              <a:t> händelser. Amning ska avbrytas. </a:t>
            </a:r>
            <a:r>
              <a:rPr lang="sv-SE" sz="1800" dirty="0" err="1">
                <a:effectLst/>
                <a:latin typeface="BISans" panose="02000503040000020004" pitchFamily="2" charset="0"/>
                <a:ea typeface="SimSun" panose="02010600030101010101" pitchFamily="2" charset="-122"/>
                <a:cs typeface="Calibri" panose="020F0502020204030204" pitchFamily="34" charset="0"/>
              </a:rPr>
              <a:t>Boehringer</a:t>
            </a:r>
            <a:r>
              <a:rPr lang="sv-SE" sz="1800" dirty="0">
                <a:effectLst/>
                <a:latin typeface="BISans" panose="02000503040000020004" pitchFamily="2" charset="0"/>
                <a:ea typeface="SimSun" panose="02010600030101010101" pitchFamily="2" charset="-122"/>
                <a:cs typeface="Calibri" panose="020F0502020204030204" pitchFamily="34" charset="0"/>
              </a:rPr>
              <a:t> </a:t>
            </a:r>
            <a:r>
              <a:rPr lang="sv-SE" sz="1800" dirty="0" err="1">
                <a:effectLst/>
                <a:latin typeface="BISans" panose="02000503040000020004" pitchFamily="2" charset="0"/>
                <a:ea typeface="SimSun" panose="02010600030101010101" pitchFamily="2" charset="-122"/>
                <a:cs typeface="Calibri" panose="020F0502020204030204" pitchFamily="34" charset="0"/>
              </a:rPr>
              <a:t>Ingelheim</a:t>
            </a:r>
            <a:r>
              <a:rPr lang="sv-SE" sz="1800" dirty="0">
                <a:effectLst/>
                <a:latin typeface="BISans" panose="02000503040000020004" pitchFamily="2" charset="0"/>
                <a:ea typeface="SimSun" panose="02010600030101010101" pitchFamily="2" charset="-122"/>
                <a:cs typeface="Calibri" panose="020F0502020204030204" pitchFamily="34" charset="0"/>
              </a:rPr>
              <a:t> AB, </a:t>
            </a:r>
            <a:r>
              <a:rPr lang="sv-SE" sz="1800" dirty="0" err="1">
                <a:effectLst/>
                <a:latin typeface="BISans" panose="02000503040000020004" pitchFamily="2" charset="0"/>
                <a:ea typeface="SimSun" panose="02010600030101010101" pitchFamily="2" charset="-122"/>
                <a:cs typeface="Calibri" panose="020F0502020204030204" pitchFamily="34" charset="0"/>
              </a:rPr>
              <a:t>tel</a:t>
            </a:r>
            <a:r>
              <a:rPr lang="sv-SE" sz="1800" dirty="0">
                <a:effectLst/>
                <a:latin typeface="BISans" panose="02000503040000020004" pitchFamily="2" charset="0"/>
                <a:ea typeface="SimSun" panose="02010600030101010101" pitchFamily="2" charset="-122"/>
                <a:cs typeface="Calibri" panose="020F0502020204030204" pitchFamily="34" charset="0"/>
              </a:rPr>
              <a:t>: 08-721 21 00. För ytterligare information samt pris se </a:t>
            </a:r>
            <a:r>
              <a:rPr lang="sv-SE" sz="1800" u="sng" dirty="0">
                <a:solidFill>
                  <a:srgbClr val="0000FF"/>
                </a:solidFill>
                <a:effectLst/>
                <a:latin typeface="BISans" panose="02000503040000020004" pitchFamily="2" charset="0"/>
                <a:ea typeface="SimSun" panose="02010600030101010101" pitchFamily="2" charset="-122"/>
                <a:cs typeface="Calibri" panose="020F0502020204030204" pitchFamily="34" charset="0"/>
                <a:hlinkClick r:id="rId2"/>
              </a:rPr>
              <a:t>www.fass.se</a:t>
            </a:r>
            <a:r>
              <a:rPr lang="sv-SE" sz="1800" dirty="0">
                <a:effectLst/>
                <a:latin typeface="BISans" panose="02000503040000020004" pitchFamily="2" charset="0"/>
                <a:ea typeface="SimSun" panose="02010600030101010101" pitchFamily="2" charset="-122"/>
                <a:cs typeface="Calibri" panose="020F0502020204030204" pitchFamily="34" charset="0"/>
              </a:rPr>
              <a:t>. Datum för översyn av produktresumén: 07/2023</a:t>
            </a:r>
            <a:endParaRPr lang="sv-SE" sz="1800" dirty="0">
              <a:effectLst/>
              <a:latin typeface="Calibri" panose="020F0502020204030204" pitchFamily="34" charset="0"/>
              <a:ea typeface="SimSun" panose="02010600030101010101" pitchFamily="2" charset="-122"/>
              <a:cs typeface="Cordia New" panose="020B0304020202020204" pitchFamily="34" charset="-34"/>
            </a:endParaRPr>
          </a:p>
          <a:p>
            <a:endParaRPr lang="sv-SE" dirty="0"/>
          </a:p>
        </p:txBody>
      </p:sp>
      <p:sp>
        <p:nvSpPr>
          <p:cNvPr id="4" name="Text Placeholder 3">
            <a:extLst>
              <a:ext uri="{FF2B5EF4-FFF2-40B4-BE49-F238E27FC236}">
                <a16:creationId xmlns:a16="http://schemas.microsoft.com/office/drawing/2014/main" id="{24DD18A0-A077-923D-AB4A-B2651C74802D}"/>
              </a:ext>
            </a:extLst>
          </p:cNvPr>
          <p:cNvSpPr>
            <a:spLocks noGrp="1"/>
          </p:cNvSpPr>
          <p:nvPr>
            <p:ph type="body" sz="quarter" idx="17"/>
          </p:nvPr>
        </p:nvSpPr>
        <p:spPr/>
        <p:txBody>
          <a:bodyPr/>
          <a:lstStyle/>
          <a:p>
            <a:endParaRPr lang="sv-SE"/>
          </a:p>
        </p:txBody>
      </p:sp>
      <p:sp>
        <p:nvSpPr>
          <p:cNvPr id="7" name="TextBox 6">
            <a:extLst>
              <a:ext uri="{FF2B5EF4-FFF2-40B4-BE49-F238E27FC236}">
                <a16:creationId xmlns:a16="http://schemas.microsoft.com/office/drawing/2014/main" id="{E15D1DC9-6437-3151-4269-17EBE4762960}"/>
              </a:ext>
            </a:extLst>
          </p:cNvPr>
          <p:cNvSpPr txBox="1"/>
          <p:nvPr/>
        </p:nvSpPr>
        <p:spPr>
          <a:xfrm>
            <a:off x="9257768" y="6573577"/>
            <a:ext cx="1489404" cy="215444"/>
          </a:xfrm>
          <a:prstGeom prst="rect">
            <a:avLst/>
          </a:prstGeom>
          <a:noFill/>
        </p:spPr>
        <p:txBody>
          <a:bodyPr wrap="square" rtlCol="0">
            <a:spAutoFit/>
          </a:bodyPr>
          <a:lstStyle/>
          <a:p>
            <a:r>
              <a:rPr lang="sv-SE" sz="800" b="0" i="0" dirty="0">
                <a:effectLst/>
                <a:latin typeface="Arial" panose="020B0604020202020204" pitchFamily="34" charset="0"/>
              </a:rPr>
              <a:t>PC-SE-103810 Oct.2023</a:t>
            </a:r>
            <a:endParaRPr lang="sv-SE" sz="800" dirty="0"/>
          </a:p>
        </p:txBody>
      </p:sp>
      <p:pic>
        <p:nvPicPr>
          <p:cNvPr id="8" name="Picture 7">
            <a:extLst>
              <a:ext uri="{FF2B5EF4-FFF2-40B4-BE49-F238E27FC236}">
                <a16:creationId xmlns:a16="http://schemas.microsoft.com/office/drawing/2014/main" id="{2D52B7C5-BDF1-94C3-2CEB-4C529C5BFA6A}"/>
              </a:ext>
            </a:extLst>
          </p:cNvPr>
          <p:cNvPicPr>
            <a:picLocks noChangeAspect="1"/>
          </p:cNvPicPr>
          <p:nvPr/>
        </p:nvPicPr>
        <p:blipFill>
          <a:blip r:embed="rId3"/>
          <a:stretch>
            <a:fillRect/>
          </a:stretch>
        </p:blipFill>
        <p:spPr>
          <a:xfrm>
            <a:off x="923925" y="4704793"/>
            <a:ext cx="8301248" cy="1363776"/>
          </a:xfrm>
          <a:prstGeom prst="rect">
            <a:avLst/>
          </a:prstGeom>
        </p:spPr>
      </p:pic>
    </p:spTree>
    <p:extLst>
      <p:ext uri="{BB962C8B-B14F-4D97-AF65-F5344CB8AC3E}">
        <p14:creationId xmlns:p14="http://schemas.microsoft.com/office/powerpoint/2010/main" val="3898241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DA5127A-122D-9941-8AF9-34695E79830D}"/>
              </a:ext>
            </a:extLst>
          </p:cNvPr>
          <p:cNvSpPr txBox="1"/>
          <p:nvPr/>
        </p:nvSpPr>
        <p:spPr>
          <a:xfrm>
            <a:off x="17985067" y="1489949"/>
            <a:ext cx="565907" cy="32414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400" b="1" i="0" u="none" strike="noStrike" kern="1200" cap="none" spc="0" normalizeH="0" baseline="0" noProof="0">
                <a:ln>
                  <a:noFill/>
                </a:ln>
                <a:solidFill>
                  <a:srgbClr val="2B333A"/>
                </a:solidFill>
                <a:effectLst/>
                <a:uLnTx/>
                <a:uFillTx/>
                <a:latin typeface="BISansNEXT" panose="02000503040000020004" pitchFamily="2" charset="0"/>
                <a:ea typeface="+mn-ea"/>
                <a:cs typeface="+mn-cs"/>
              </a:rPr>
              <a:t>ILDs</a:t>
            </a:r>
            <a:endParaRPr kumimoji="0" lang="en-NL" sz="1800" b="1" i="0" u="none" strike="noStrike" kern="1200" cap="none" spc="0" normalizeH="0" baseline="0" noProof="0">
              <a:ln>
                <a:noFill/>
              </a:ln>
              <a:solidFill>
                <a:srgbClr val="2B333A"/>
              </a:solidFill>
              <a:effectLst/>
              <a:uLnTx/>
              <a:uFillTx/>
              <a:latin typeface="BISansNEXT" panose="02000503040000020004" pitchFamily="2" charset="0"/>
              <a:ea typeface="+mn-ea"/>
              <a:cs typeface="+mn-cs"/>
            </a:endParaRPr>
          </a:p>
        </p:txBody>
      </p:sp>
      <p:sp>
        <p:nvSpPr>
          <p:cNvPr id="2" name="Titel 1">
            <a:extLst>
              <a:ext uri="{FF2B5EF4-FFF2-40B4-BE49-F238E27FC236}">
                <a16:creationId xmlns:a16="http://schemas.microsoft.com/office/drawing/2014/main" id="{AA98F60E-177F-47C7-9F36-B64111154A5A}"/>
              </a:ext>
            </a:extLst>
          </p:cNvPr>
          <p:cNvSpPr>
            <a:spLocks noGrp="1"/>
          </p:cNvSpPr>
          <p:nvPr>
            <p:ph type="title"/>
          </p:nvPr>
        </p:nvSpPr>
        <p:spPr/>
        <p:txBody>
          <a:bodyPr>
            <a:normAutofit/>
          </a:bodyPr>
          <a:lstStyle/>
          <a:p>
            <a:r>
              <a:rPr lang="en-US" dirty="0"/>
              <a:t>Clinically significant ILDs are usually characterized by chronic inflammation in the lung </a:t>
            </a:r>
            <a:br>
              <a:rPr lang="en-US" dirty="0"/>
            </a:br>
            <a:r>
              <a:rPr lang="en-US" dirty="0"/>
              <a:t>and varying degrees of pulmonary fibrosis</a:t>
            </a:r>
            <a:r>
              <a:rPr lang="en-US" baseline="30000" dirty="0"/>
              <a:t>1</a:t>
            </a:r>
            <a:endParaRPr lang="nl-NL" dirty="0"/>
          </a:p>
        </p:txBody>
      </p:sp>
      <p:sp>
        <p:nvSpPr>
          <p:cNvPr id="13" name="Tijdelijke aanduiding voor tekst 12">
            <a:extLst>
              <a:ext uri="{FF2B5EF4-FFF2-40B4-BE49-F238E27FC236}">
                <a16:creationId xmlns:a16="http://schemas.microsoft.com/office/drawing/2014/main" id="{284888E3-2D95-464E-9C30-667F43828407}"/>
              </a:ext>
            </a:extLst>
          </p:cNvPr>
          <p:cNvSpPr>
            <a:spLocks noGrp="1"/>
          </p:cNvSpPr>
          <p:nvPr>
            <p:ph type="body" sz="quarter" idx="13"/>
          </p:nvPr>
        </p:nvSpPr>
        <p:spPr/>
        <p:txBody>
          <a:bodyPr/>
          <a:lstStyle/>
          <a:p>
            <a:r>
              <a:rPr lang="nl-NL" dirty="0" err="1"/>
              <a:t>IIPs</a:t>
            </a:r>
            <a:r>
              <a:rPr lang="nl-NL" dirty="0"/>
              <a:t>=</a:t>
            </a:r>
            <a:r>
              <a:rPr lang="nl-NL" dirty="0" err="1"/>
              <a:t>Idiopathic</a:t>
            </a:r>
            <a:r>
              <a:rPr lang="nl-NL" dirty="0"/>
              <a:t> </a:t>
            </a:r>
            <a:r>
              <a:rPr lang="nl-NL" dirty="0" err="1"/>
              <a:t>Interstitial</a:t>
            </a:r>
            <a:r>
              <a:rPr lang="nl-NL" dirty="0"/>
              <a:t> </a:t>
            </a:r>
            <a:r>
              <a:rPr lang="nl-NL" dirty="0" err="1"/>
              <a:t>Pneumonias</a:t>
            </a:r>
            <a:r>
              <a:rPr lang="nl-NL" dirty="0"/>
              <a:t>; 1. </a:t>
            </a:r>
            <a:r>
              <a:rPr lang="nl-NL" dirty="0" err="1"/>
              <a:t>Cottin</a:t>
            </a:r>
            <a:r>
              <a:rPr lang="nl-NL" dirty="0"/>
              <a:t> V, </a:t>
            </a:r>
            <a:r>
              <a:rPr lang="nl-NL" dirty="0" err="1"/>
              <a:t>Hirani</a:t>
            </a:r>
            <a:r>
              <a:rPr lang="nl-NL" dirty="0"/>
              <a:t> NA, </a:t>
            </a:r>
            <a:r>
              <a:rPr lang="nl-NL" dirty="0" err="1"/>
              <a:t>Hotchkin</a:t>
            </a:r>
            <a:r>
              <a:rPr lang="nl-NL" dirty="0"/>
              <a:t> DL, et al. Presentation, diagnosis </a:t>
            </a:r>
            <a:r>
              <a:rPr lang="nl-NL" dirty="0" err="1"/>
              <a:t>and</a:t>
            </a:r>
            <a:r>
              <a:rPr lang="nl-NL" dirty="0"/>
              <a:t> </a:t>
            </a:r>
            <a:r>
              <a:rPr lang="nl-NL" dirty="0" err="1"/>
              <a:t>clinical</a:t>
            </a:r>
            <a:r>
              <a:rPr lang="nl-NL" dirty="0"/>
              <a:t> course of </a:t>
            </a:r>
            <a:r>
              <a:rPr lang="nl-NL" dirty="0" err="1"/>
              <a:t>the</a:t>
            </a:r>
            <a:r>
              <a:rPr lang="nl-NL" dirty="0"/>
              <a:t> spectrum of </a:t>
            </a:r>
            <a:r>
              <a:rPr lang="nl-NL" dirty="0" err="1"/>
              <a:t>progressive-fibrosing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Eur</a:t>
            </a:r>
            <a:r>
              <a:rPr lang="nl-NL" dirty="0"/>
              <a:t> </a:t>
            </a:r>
            <a:r>
              <a:rPr lang="nl-NL" dirty="0" err="1"/>
              <a:t>Respir</a:t>
            </a:r>
            <a:r>
              <a:rPr lang="nl-NL" dirty="0"/>
              <a:t> </a:t>
            </a:r>
            <a:r>
              <a:rPr lang="nl-NL" dirty="0" err="1"/>
              <a:t>Rev</a:t>
            </a:r>
            <a:r>
              <a:rPr lang="nl-NL" dirty="0"/>
              <a:t>. 2018;27(150):180076; 2. </a:t>
            </a:r>
            <a:r>
              <a:rPr lang="nl-NL" dirty="0" err="1"/>
              <a:t>Varga</a:t>
            </a:r>
            <a:r>
              <a:rPr lang="nl-NL" dirty="0"/>
              <a:t> J, </a:t>
            </a:r>
            <a:r>
              <a:rPr lang="nl-NL" dirty="0" err="1"/>
              <a:t>Denton</a:t>
            </a:r>
            <a:r>
              <a:rPr lang="nl-NL" dirty="0"/>
              <a:t> CP, </a:t>
            </a:r>
            <a:r>
              <a:rPr lang="nl-NL" dirty="0" err="1"/>
              <a:t>Wigley</a:t>
            </a:r>
            <a:r>
              <a:rPr lang="nl-NL" dirty="0"/>
              <a:t> FM, et al. </a:t>
            </a:r>
            <a:r>
              <a:rPr lang="nl-NL" dirty="0" err="1"/>
              <a:t>Scleroderma</a:t>
            </a:r>
            <a:r>
              <a:rPr lang="nl-NL" dirty="0"/>
              <a:t>: </a:t>
            </a:r>
            <a:r>
              <a:rPr lang="nl-NL" dirty="0" err="1"/>
              <a:t>From</a:t>
            </a:r>
            <a:r>
              <a:rPr lang="nl-NL" dirty="0"/>
              <a:t> </a:t>
            </a:r>
            <a:r>
              <a:rPr lang="nl-NL" dirty="0" err="1"/>
              <a:t>pathogenesis</a:t>
            </a:r>
            <a:r>
              <a:rPr lang="nl-NL" dirty="0"/>
              <a:t> </a:t>
            </a:r>
            <a:r>
              <a:rPr lang="nl-NL" dirty="0" err="1"/>
              <a:t>to</a:t>
            </a:r>
            <a:r>
              <a:rPr lang="nl-NL" dirty="0"/>
              <a:t> </a:t>
            </a:r>
            <a:r>
              <a:rPr lang="nl-NL" dirty="0" err="1"/>
              <a:t>comprehensive</a:t>
            </a:r>
            <a:r>
              <a:rPr lang="nl-NL" dirty="0"/>
              <a:t> management: Springer; 2016;</a:t>
            </a:r>
            <a:r>
              <a:rPr lang="en-US" dirty="0">
                <a:solidFill>
                  <a:schemeClr val="tx1"/>
                </a:solidFill>
              </a:rPr>
              <a:t> 3.</a:t>
            </a:r>
            <a:r>
              <a:rPr lang="nl-NL" dirty="0"/>
              <a:t> England BR, </a:t>
            </a:r>
            <a:r>
              <a:rPr lang="nl-NL" dirty="0" err="1"/>
              <a:t>Mikuls</a:t>
            </a:r>
            <a:r>
              <a:rPr lang="nl-NL" dirty="0"/>
              <a:t> TR. </a:t>
            </a:r>
            <a:r>
              <a:rPr lang="nl-NL" dirty="0" err="1"/>
              <a:t>Epidemiology</a:t>
            </a:r>
            <a:r>
              <a:rPr lang="nl-NL" dirty="0"/>
              <a:t> of, risk factors </a:t>
            </a:r>
            <a:r>
              <a:rPr lang="nl-NL" dirty="0" err="1"/>
              <a:t>for</a:t>
            </a:r>
            <a:r>
              <a:rPr lang="nl-NL" dirty="0"/>
              <a:t>, </a:t>
            </a:r>
            <a:r>
              <a:rPr lang="nl-NL" dirty="0" err="1"/>
              <a:t>and</a:t>
            </a:r>
            <a:r>
              <a:rPr lang="nl-NL" dirty="0"/>
              <a:t> </a:t>
            </a:r>
            <a:r>
              <a:rPr lang="nl-NL" dirty="0" err="1"/>
              <a:t>possible</a:t>
            </a:r>
            <a:r>
              <a:rPr lang="nl-NL" dirty="0"/>
              <a:t> </a:t>
            </a:r>
            <a:r>
              <a:rPr lang="nl-NL" dirty="0" err="1"/>
              <a:t>causes</a:t>
            </a:r>
            <a:r>
              <a:rPr lang="nl-NL" dirty="0"/>
              <a:t> of </a:t>
            </a:r>
            <a:r>
              <a:rPr lang="nl-NL" dirty="0" err="1"/>
              <a:t>rheumatoid</a:t>
            </a:r>
            <a:r>
              <a:rPr lang="nl-NL" dirty="0"/>
              <a:t> </a:t>
            </a:r>
            <a:r>
              <a:rPr lang="nl-NL" dirty="0" err="1"/>
              <a:t>arthritis</a:t>
            </a:r>
            <a:r>
              <a:rPr lang="nl-NL" dirty="0"/>
              <a:t>. </a:t>
            </a:r>
            <a:r>
              <a:rPr lang="nl-NL" dirty="0" err="1"/>
              <a:t>Available</a:t>
            </a:r>
            <a:r>
              <a:rPr lang="nl-NL" dirty="0"/>
              <a:t> at </a:t>
            </a:r>
            <a:r>
              <a:rPr lang="nl-NL" dirty="0">
                <a:solidFill>
                  <a:srgbClr val="000000"/>
                </a:solidFill>
                <a:hlinkClick r:id="rId3">
                  <a:extLst>
                    <a:ext uri="{A12FA001-AC4F-418D-AE19-62706E023703}">
                      <ahyp:hlinkClr xmlns:ahyp="http://schemas.microsoft.com/office/drawing/2018/hyperlinkcolor" val="tx"/>
                    </a:ext>
                  </a:extLst>
                </a:hlinkClick>
              </a:rPr>
              <a:t>https://www.uptodate.com/contents/epidemiology-of-risk-factors-for-and-possible-causes-of-rheumatoid-arthritis</a:t>
            </a:r>
            <a:r>
              <a:rPr lang="nl-NL" dirty="0">
                <a:solidFill>
                  <a:srgbClr val="000000"/>
                </a:solidFill>
              </a:rPr>
              <a:t>. </a:t>
            </a:r>
          </a:p>
        </p:txBody>
      </p:sp>
      <p:sp>
        <p:nvSpPr>
          <p:cNvPr id="22" name="Tijdelijke aanduiding voor tekst 21">
            <a:extLst>
              <a:ext uri="{FF2B5EF4-FFF2-40B4-BE49-F238E27FC236}">
                <a16:creationId xmlns:a16="http://schemas.microsoft.com/office/drawing/2014/main" id="{7A8CED70-829D-4867-9593-3EA556E8ED80}"/>
              </a:ext>
            </a:extLst>
          </p:cNvPr>
          <p:cNvSpPr>
            <a:spLocks noGrp="1"/>
          </p:cNvSpPr>
          <p:nvPr>
            <p:ph type="body" sz="quarter" idx="17"/>
          </p:nvPr>
        </p:nvSpPr>
        <p:spPr/>
        <p:txBody>
          <a:bodyPr/>
          <a:lstStyle/>
          <a:p>
            <a:r>
              <a:rPr lang="nl-NL"/>
              <a:t>A2</a:t>
            </a:r>
          </a:p>
        </p:txBody>
      </p:sp>
      <p:sp>
        <p:nvSpPr>
          <p:cNvPr id="17" name="Rectangle 2">
            <a:extLst>
              <a:ext uri="{FF2B5EF4-FFF2-40B4-BE49-F238E27FC236}">
                <a16:creationId xmlns:a16="http://schemas.microsoft.com/office/drawing/2014/main" id="{FEDA2699-A814-4C62-AB3C-37AF61584576}"/>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 Sans" pitchFamily="2" charset="0"/>
                <a:ea typeface="+mn-ea"/>
                <a:cs typeface="+mn-cs"/>
              </a:rPr>
              <a:t>ILD</a:t>
            </a:r>
            <a:endParaRPr kumimoji="0" lang="en-NL" sz="1400" b="0" i="0" u="none" strike="noStrike" kern="1200" cap="none" spc="0" normalizeH="0" baseline="0" noProof="0">
              <a:ln>
                <a:noFill/>
              </a:ln>
              <a:solidFill>
                <a:srgbClr val="2B333A"/>
              </a:solidFill>
              <a:effectLst/>
              <a:uLnTx/>
              <a:uFillTx/>
              <a:latin typeface="BI Sans" pitchFamily="2" charset="0"/>
              <a:ea typeface="+mn-ea"/>
              <a:cs typeface="+mn-cs"/>
            </a:endParaRPr>
          </a:p>
        </p:txBody>
      </p:sp>
      <p:grpSp>
        <p:nvGrpSpPr>
          <p:cNvPr id="9" name="Group 8">
            <a:extLst>
              <a:ext uri="{FF2B5EF4-FFF2-40B4-BE49-F238E27FC236}">
                <a16:creationId xmlns:a16="http://schemas.microsoft.com/office/drawing/2014/main" id="{C1211BF8-6213-4F53-A963-CB94E5ACB267}"/>
              </a:ext>
            </a:extLst>
          </p:cNvPr>
          <p:cNvGrpSpPr/>
          <p:nvPr/>
        </p:nvGrpSpPr>
        <p:grpSpPr>
          <a:xfrm>
            <a:off x="6864742" y="3699820"/>
            <a:ext cx="5498877" cy="1643992"/>
            <a:chOff x="6864742" y="3699820"/>
            <a:chExt cx="5498877" cy="1643992"/>
          </a:xfrm>
        </p:grpSpPr>
        <p:sp>
          <p:nvSpPr>
            <p:cNvPr id="7" name="Rechthoek: afgeronde hoeken 14">
              <a:extLst>
                <a:ext uri="{FF2B5EF4-FFF2-40B4-BE49-F238E27FC236}">
                  <a16:creationId xmlns:a16="http://schemas.microsoft.com/office/drawing/2014/main" id="{BB2FCE2A-CD1B-66F5-7542-813D28CE32E9}"/>
                </a:ext>
              </a:extLst>
            </p:cNvPr>
            <p:cNvSpPr/>
            <p:nvPr/>
          </p:nvSpPr>
          <p:spPr>
            <a:xfrm>
              <a:off x="6864742" y="3699820"/>
              <a:ext cx="5498877" cy="1641600"/>
            </a:xfrm>
            <a:prstGeom prst="roundRect">
              <a:avLst>
                <a:gd name="adj" fmla="val 7067"/>
              </a:avLst>
            </a:prstGeom>
            <a:blipFill>
              <a:blip r:embed="rId4"/>
              <a:stretch>
                <a:fillRect l="-52775" t="-254822" r="-33901" b="-10133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4" name="Tekstvak 3">
              <a:extLst>
                <a:ext uri="{FF2B5EF4-FFF2-40B4-BE49-F238E27FC236}">
                  <a16:creationId xmlns:a16="http://schemas.microsoft.com/office/drawing/2014/main" id="{73EF0F29-431A-535F-96EA-E1C87C5633FA}"/>
                </a:ext>
              </a:extLst>
            </p:cNvPr>
            <p:cNvSpPr txBox="1"/>
            <p:nvPr/>
          </p:nvSpPr>
          <p:spPr>
            <a:xfrm>
              <a:off x="7111538" y="3774152"/>
              <a:ext cx="45914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Systemic</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sclerosis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SSc</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is…</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2</a:t>
              </a: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a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chronic</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autoimmune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disease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that</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may</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affect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many</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organs</a:t>
              </a: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abnormal</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growth</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of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connective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tissue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Reported</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prevalences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for</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SSc</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varies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from</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30 cases/</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million</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to</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580 cases/million</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2</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The peak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onset</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of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SSc</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is 30-70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years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of age</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1</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Women</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are 4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times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more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likely</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to</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develop</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SSc</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than</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men</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1</a:t>
              </a: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p:txBody>
        </p:sp>
      </p:grpSp>
      <p:sp>
        <p:nvSpPr>
          <p:cNvPr id="108" name="Rectangle: Rounded Corners 107">
            <a:extLst>
              <a:ext uri="{FF2B5EF4-FFF2-40B4-BE49-F238E27FC236}">
                <a16:creationId xmlns:a16="http://schemas.microsoft.com/office/drawing/2014/main" id="{A2E58513-86BD-3FAC-6C0D-876F8172523C}"/>
              </a:ext>
            </a:extLst>
          </p:cNvPr>
          <p:cNvSpPr/>
          <p:nvPr/>
        </p:nvSpPr>
        <p:spPr>
          <a:xfrm>
            <a:off x="3555912" y="1758248"/>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Autoimmune ILDs</a:t>
            </a:r>
          </a:p>
        </p:txBody>
      </p:sp>
      <p:sp>
        <p:nvSpPr>
          <p:cNvPr id="109" name="Rectangle: Rounded Corners 108">
            <a:extLst>
              <a:ext uri="{FF2B5EF4-FFF2-40B4-BE49-F238E27FC236}">
                <a16:creationId xmlns:a16="http://schemas.microsoft.com/office/drawing/2014/main" id="{BBE23243-7942-201D-5824-994B8E486314}"/>
              </a:ext>
            </a:extLst>
          </p:cNvPr>
          <p:cNvSpPr/>
          <p:nvPr/>
        </p:nvSpPr>
        <p:spPr>
          <a:xfrm>
            <a:off x="1572748" y="1758248"/>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Idiopathic interstitial pneumonias</a:t>
            </a:r>
          </a:p>
        </p:txBody>
      </p:sp>
      <p:sp>
        <p:nvSpPr>
          <p:cNvPr id="110" name="Rectangle: Rounded Corners 109">
            <a:extLst>
              <a:ext uri="{FF2B5EF4-FFF2-40B4-BE49-F238E27FC236}">
                <a16:creationId xmlns:a16="http://schemas.microsoft.com/office/drawing/2014/main" id="{D92C411F-2C43-1331-7734-9A32B8259612}"/>
              </a:ext>
            </a:extLst>
          </p:cNvPr>
          <p:cNvSpPr/>
          <p:nvPr/>
        </p:nvSpPr>
        <p:spPr>
          <a:xfrm>
            <a:off x="5550605" y="1758248"/>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Hypersensitivity pneumonitis</a:t>
            </a:r>
          </a:p>
        </p:txBody>
      </p:sp>
      <p:sp>
        <p:nvSpPr>
          <p:cNvPr id="111" name="Rectangle: Rounded Corners 110">
            <a:extLst>
              <a:ext uri="{FF2B5EF4-FFF2-40B4-BE49-F238E27FC236}">
                <a16:creationId xmlns:a16="http://schemas.microsoft.com/office/drawing/2014/main" id="{7FBD06A5-09A5-9837-E8EF-4796002095A2}"/>
              </a:ext>
            </a:extLst>
          </p:cNvPr>
          <p:cNvSpPr/>
          <p:nvPr/>
        </p:nvSpPr>
        <p:spPr>
          <a:xfrm>
            <a:off x="7533769" y="1758248"/>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Sarcoidosis</a:t>
            </a:r>
          </a:p>
        </p:txBody>
      </p:sp>
      <p:sp>
        <p:nvSpPr>
          <p:cNvPr id="112" name="Rectangle: Rounded Corners 111">
            <a:extLst>
              <a:ext uri="{FF2B5EF4-FFF2-40B4-BE49-F238E27FC236}">
                <a16:creationId xmlns:a16="http://schemas.microsoft.com/office/drawing/2014/main" id="{81CF18FA-AE81-E4C6-74BF-AB2103A4ECD2}"/>
              </a:ext>
            </a:extLst>
          </p:cNvPr>
          <p:cNvSpPr/>
          <p:nvPr/>
        </p:nvSpPr>
        <p:spPr>
          <a:xfrm>
            <a:off x="9528462" y="1758248"/>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Other ILDs</a:t>
            </a:r>
          </a:p>
        </p:txBody>
      </p:sp>
      <p:sp>
        <p:nvSpPr>
          <p:cNvPr id="113" name="Rectangle: Rounded Corners 112">
            <a:extLst>
              <a:ext uri="{FF2B5EF4-FFF2-40B4-BE49-F238E27FC236}">
                <a16:creationId xmlns:a16="http://schemas.microsoft.com/office/drawing/2014/main" id="{A980490A-4C45-5FB1-0CA8-22312D770ED2}"/>
              </a:ext>
            </a:extLst>
          </p:cNvPr>
          <p:cNvSpPr/>
          <p:nvPr/>
        </p:nvSpPr>
        <p:spPr>
          <a:xfrm>
            <a:off x="673406" y="2289876"/>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Idiopathic pu</a:t>
            </a:r>
            <a:r>
              <a:rPr kumimoji="0" lang="nl-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l</a:t>
            </a: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monary fibrosis</a:t>
            </a:r>
          </a:p>
        </p:txBody>
      </p:sp>
      <p:sp>
        <p:nvSpPr>
          <p:cNvPr id="114" name="Rectangle: Rounded Corners 113">
            <a:extLst>
              <a:ext uri="{FF2B5EF4-FFF2-40B4-BE49-F238E27FC236}">
                <a16:creationId xmlns:a16="http://schemas.microsoft.com/office/drawing/2014/main" id="{1880DA64-C109-D25E-CC65-DDD79777755D}"/>
              </a:ext>
            </a:extLst>
          </p:cNvPr>
          <p:cNvSpPr/>
          <p:nvPr/>
        </p:nvSpPr>
        <p:spPr>
          <a:xfrm>
            <a:off x="673406" y="2821504"/>
            <a:ext cx="1625733" cy="393405"/>
          </a:xfrm>
          <a:prstGeom prst="roundRect">
            <a:avLst/>
          </a:prstGeom>
          <a:solidFill>
            <a:schemeClr val="bg2"/>
          </a:solidFill>
          <a:ln w="12700" cap="flat" cmpd="sng" algn="ctr">
            <a:noFill/>
            <a:prstDash val="solid"/>
            <a:miter lim="800000"/>
          </a:ln>
          <a:effectLst/>
        </p:spPr>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Idiopat</a:t>
            </a:r>
            <a:r>
              <a:rPr kumimoji="0" lang="nl-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h</a:t>
            </a: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ic non-specific interstital pneumonia</a:t>
            </a:r>
          </a:p>
        </p:txBody>
      </p:sp>
      <p:sp>
        <p:nvSpPr>
          <p:cNvPr id="115" name="Rectangle: Rounded Corners 114">
            <a:extLst>
              <a:ext uri="{FF2B5EF4-FFF2-40B4-BE49-F238E27FC236}">
                <a16:creationId xmlns:a16="http://schemas.microsoft.com/office/drawing/2014/main" id="{34BFFDFE-5803-EFA6-A154-A19129D56BCC}"/>
              </a:ext>
            </a:extLst>
          </p:cNvPr>
          <p:cNvSpPr/>
          <p:nvPr/>
        </p:nvSpPr>
        <p:spPr>
          <a:xfrm>
            <a:off x="673406" y="3353132"/>
            <a:ext cx="1625733" cy="393405"/>
          </a:xfrm>
          <a:prstGeom prst="roundRect">
            <a:avLst/>
          </a:prstGeom>
          <a:solidFill>
            <a:schemeClr val="bg2"/>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Respiratory bronchiolitis-interstitial lung disease</a:t>
            </a:r>
          </a:p>
        </p:txBody>
      </p:sp>
      <p:sp>
        <p:nvSpPr>
          <p:cNvPr id="116" name="Rectangle: Rounded Corners 115">
            <a:extLst>
              <a:ext uri="{FF2B5EF4-FFF2-40B4-BE49-F238E27FC236}">
                <a16:creationId xmlns:a16="http://schemas.microsoft.com/office/drawing/2014/main" id="{9C53B504-2266-C9A1-4A3C-0E1F18695352}"/>
              </a:ext>
            </a:extLst>
          </p:cNvPr>
          <p:cNvSpPr/>
          <p:nvPr/>
        </p:nvSpPr>
        <p:spPr>
          <a:xfrm>
            <a:off x="673406" y="3874127"/>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Desquamative inters</a:t>
            </a:r>
            <a:r>
              <a:rPr kumimoji="0" lang="nl-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t</a:t>
            </a: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itial pneumonia</a:t>
            </a:r>
          </a:p>
        </p:txBody>
      </p:sp>
      <p:sp>
        <p:nvSpPr>
          <p:cNvPr id="117" name="Rectangle: Rounded Corners 116">
            <a:extLst>
              <a:ext uri="{FF2B5EF4-FFF2-40B4-BE49-F238E27FC236}">
                <a16:creationId xmlns:a16="http://schemas.microsoft.com/office/drawing/2014/main" id="{FEAEF495-5615-1B44-2996-EFA9DE263619}"/>
              </a:ext>
            </a:extLst>
          </p:cNvPr>
          <p:cNvSpPr/>
          <p:nvPr/>
        </p:nvSpPr>
        <p:spPr>
          <a:xfrm>
            <a:off x="673406" y="4416388"/>
            <a:ext cx="1625733" cy="393405"/>
          </a:xfrm>
          <a:prstGeom prst="roundRect">
            <a:avLst/>
          </a:prstGeom>
          <a:solidFill>
            <a:schemeClr val="bg2"/>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Cryptogenic organizing pneumonia</a:t>
            </a:r>
          </a:p>
        </p:txBody>
      </p:sp>
      <p:sp>
        <p:nvSpPr>
          <p:cNvPr id="118" name="Rectangle: Rounded Corners 117">
            <a:extLst>
              <a:ext uri="{FF2B5EF4-FFF2-40B4-BE49-F238E27FC236}">
                <a16:creationId xmlns:a16="http://schemas.microsoft.com/office/drawing/2014/main" id="{3F5EEA68-0548-9A9F-E02B-C286FC22BE40}"/>
              </a:ext>
            </a:extLst>
          </p:cNvPr>
          <p:cNvSpPr/>
          <p:nvPr/>
        </p:nvSpPr>
        <p:spPr>
          <a:xfrm>
            <a:off x="673406" y="4948015"/>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Acute inters</a:t>
            </a:r>
            <a:r>
              <a:rPr kumimoji="0" lang="nl-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t</a:t>
            </a: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itial pneumonia</a:t>
            </a:r>
          </a:p>
        </p:txBody>
      </p:sp>
      <p:sp>
        <p:nvSpPr>
          <p:cNvPr id="119" name="Rectangle: Rounded Corners 118">
            <a:extLst>
              <a:ext uri="{FF2B5EF4-FFF2-40B4-BE49-F238E27FC236}">
                <a16:creationId xmlns:a16="http://schemas.microsoft.com/office/drawing/2014/main" id="{94E62FD5-8933-FC07-667D-DB34CFFD6F4C}"/>
              </a:ext>
            </a:extLst>
          </p:cNvPr>
          <p:cNvSpPr/>
          <p:nvPr/>
        </p:nvSpPr>
        <p:spPr>
          <a:xfrm>
            <a:off x="2472089" y="3533882"/>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Idiopatic lymphoid inters</a:t>
            </a:r>
            <a:r>
              <a:rPr kumimoji="0" lang="nl-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t</a:t>
            </a: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itial pneumonia</a:t>
            </a:r>
          </a:p>
        </p:txBody>
      </p:sp>
      <p:sp>
        <p:nvSpPr>
          <p:cNvPr id="120" name="Rectangle: Rounded Corners 119">
            <a:extLst>
              <a:ext uri="{FF2B5EF4-FFF2-40B4-BE49-F238E27FC236}">
                <a16:creationId xmlns:a16="http://schemas.microsoft.com/office/drawing/2014/main" id="{992CE82B-9913-598F-0822-CC2ECEEF301B}"/>
              </a:ext>
            </a:extLst>
          </p:cNvPr>
          <p:cNvSpPr/>
          <p:nvPr/>
        </p:nvSpPr>
        <p:spPr>
          <a:xfrm>
            <a:off x="2472089" y="4041498"/>
            <a:ext cx="1625733" cy="526492"/>
          </a:xfrm>
          <a:prstGeom prst="roundRect">
            <a:avLst/>
          </a:prstGeom>
          <a:solidFill>
            <a:schemeClr val="bg2"/>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Idiopathic pleuroparenchymal fibroelastosis</a:t>
            </a:r>
          </a:p>
        </p:txBody>
      </p:sp>
      <p:sp>
        <p:nvSpPr>
          <p:cNvPr id="121" name="Rectangle: Rounded Corners 120">
            <a:extLst>
              <a:ext uri="{FF2B5EF4-FFF2-40B4-BE49-F238E27FC236}">
                <a16:creationId xmlns:a16="http://schemas.microsoft.com/office/drawing/2014/main" id="{35109E19-1A70-F308-E4FE-7E363B336A7E}"/>
              </a:ext>
            </a:extLst>
          </p:cNvPr>
          <p:cNvSpPr/>
          <p:nvPr/>
        </p:nvSpPr>
        <p:spPr>
          <a:xfrm>
            <a:off x="2472089" y="4682201"/>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Unclassifiable IIPs</a:t>
            </a:r>
          </a:p>
        </p:txBody>
      </p:sp>
      <p:sp>
        <p:nvSpPr>
          <p:cNvPr id="122" name="Rectangle: Rounded Corners 121">
            <a:extLst>
              <a:ext uri="{FF2B5EF4-FFF2-40B4-BE49-F238E27FC236}">
                <a16:creationId xmlns:a16="http://schemas.microsoft.com/office/drawing/2014/main" id="{627877D9-0401-9FB2-0FB9-E2DB91FA8FAC}"/>
              </a:ext>
            </a:extLst>
          </p:cNvPr>
          <p:cNvSpPr/>
          <p:nvPr/>
        </p:nvSpPr>
        <p:spPr>
          <a:xfrm>
            <a:off x="2656570" y="2436869"/>
            <a:ext cx="1625733" cy="516861"/>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Interstitial pneumonia with autoimmune features</a:t>
            </a:r>
          </a:p>
        </p:txBody>
      </p:sp>
      <p:sp>
        <p:nvSpPr>
          <p:cNvPr id="123" name="Rectangle: Rounded Corners 122">
            <a:extLst>
              <a:ext uri="{FF2B5EF4-FFF2-40B4-BE49-F238E27FC236}">
                <a16:creationId xmlns:a16="http://schemas.microsoft.com/office/drawing/2014/main" id="{709331CC-5E60-CA0A-2634-1020AA9A03FA}"/>
              </a:ext>
            </a:extLst>
          </p:cNvPr>
          <p:cNvSpPr/>
          <p:nvPr/>
        </p:nvSpPr>
        <p:spPr>
          <a:xfrm>
            <a:off x="4455253" y="2289876"/>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Systemic sclerosis ILD</a:t>
            </a:r>
          </a:p>
        </p:txBody>
      </p:sp>
      <p:sp>
        <p:nvSpPr>
          <p:cNvPr id="124" name="Rectangle: Rounded Corners 123">
            <a:extLst>
              <a:ext uri="{FF2B5EF4-FFF2-40B4-BE49-F238E27FC236}">
                <a16:creationId xmlns:a16="http://schemas.microsoft.com/office/drawing/2014/main" id="{0A5B56CC-9156-7B30-9370-4479328956BE}"/>
              </a:ext>
            </a:extLst>
          </p:cNvPr>
          <p:cNvSpPr/>
          <p:nvPr/>
        </p:nvSpPr>
        <p:spPr>
          <a:xfrm>
            <a:off x="4455253" y="2736444"/>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Rheumatoid arthritis ILD</a:t>
            </a:r>
          </a:p>
        </p:txBody>
      </p:sp>
      <p:sp>
        <p:nvSpPr>
          <p:cNvPr id="125" name="Rectangle: Rounded Corners 124">
            <a:extLst>
              <a:ext uri="{FF2B5EF4-FFF2-40B4-BE49-F238E27FC236}">
                <a16:creationId xmlns:a16="http://schemas.microsoft.com/office/drawing/2014/main" id="{C32F972F-6E97-BF2E-283C-4A49014E53C6}"/>
              </a:ext>
            </a:extLst>
          </p:cNvPr>
          <p:cNvSpPr/>
          <p:nvPr/>
        </p:nvSpPr>
        <p:spPr>
          <a:xfrm>
            <a:off x="4455253" y="3172379"/>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Polymyositis and dermatomyositis ILD</a:t>
            </a:r>
          </a:p>
        </p:txBody>
      </p:sp>
      <p:sp>
        <p:nvSpPr>
          <p:cNvPr id="126" name="Rectangle: Rounded Corners 125">
            <a:extLst>
              <a:ext uri="{FF2B5EF4-FFF2-40B4-BE49-F238E27FC236}">
                <a16:creationId xmlns:a16="http://schemas.microsoft.com/office/drawing/2014/main" id="{506AF80F-1C6E-4340-2040-48C03AA3AD88}"/>
              </a:ext>
            </a:extLst>
          </p:cNvPr>
          <p:cNvSpPr/>
          <p:nvPr/>
        </p:nvSpPr>
        <p:spPr>
          <a:xfrm>
            <a:off x="4455253" y="3618947"/>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Mixed connective tissue disease ILD</a:t>
            </a:r>
          </a:p>
        </p:txBody>
      </p:sp>
      <p:sp>
        <p:nvSpPr>
          <p:cNvPr id="127" name="Rectangle: Rounded Corners 126">
            <a:extLst>
              <a:ext uri="{FF2B5EF4-FFF2-40B4-BE49-F238E27FC236}">
                <a16:creationId xmlns:a16="http://schemas.microsoft.com/office/drawing/2014/main" id="{37BBCDBE-D565-C573-FFB4-BB0B178B0890}"/>
              </a:ext>
            </a:extLst>
          </p:cNvPr>
          <p:cNvSpPr/>
          <p:nvPr/>
        </p:nvSpPr>
        <p:spPr>
          <a:xfrm>
            <a:off x="4455253" y="4054881"/>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Sjög</a:t>
            </a:r>
            <a:r>
              <a:rPr kumimoji="0" lang="nl-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r</a:t>
            </a: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en’s syndrome ILD </a:t>
            </a:r>
          </a:p>
        </p:txBody>
      </p:sp>
      <p:sp>
        <p:nvSpPr>
          <p:cNvPr id="128" name="Rectangle: Rounded Corners 127">
            <a:extLst>
              <a:ext uri="{FF2B5EF4-FFF2-40B4-BE49-F238E27FC236}">
                <a16:creationId xmlns:a16="http://schemas.microsoft.com/office/drawing/2014/main" id="{75E2708B-8C51-194C-813F-80E921582F1A}"/>
              </a:ext>
            </a:extLst>
          </p:cNvPr>
          <p:cNvSpPr/>
          <p:nvPr/>
        </p:nvSpPr>
        <p:spPr>
          <a:xfrm>
            <a:off x="4455253" y="4501449"/>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Systemic lupus erythematosus ILD</a:t>
            </a:r>
          </a:p>
        </p:txBody>
      </p:sp>
      <p:sp>
        <p:nvSpPr>
          <p:cNvPr id="129" name="Rectangle: Rounded Corners 128">
            <a:extLst>
              <a:ext uri="{FF2B5EF4-FFF2-40B4-BE49-F238E27FC236}">
                <a16:creationId xmlns:a16="http://schemas.microsoft.com/office/drawing/2014/main" id="{A6BB1056-710E-E039-F3C3-D0FFD46FB10B}"/>
              </a:ext>
            </a:extLst>
          </p:cNvPr>
          <p:cNvSpPr/>
          <p:nvPr/>
        </p:nvSpPr>
        <p:spPr>
          <a:xfrm>
            <a:off x="4455253" y="4948016"/>
            <a:ext cx="1625733" cy="393405"/>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050" b="0" i="0" u="none" strike="noStrike" kern="0" cap="none" spc="0" normalizeH="0" baseline="0" noProof="0" dirty="0">
                <a:ln>
                  <a:noFill/>
                </a:ln>
                <a:solidFill>
                  <a:srgbClr val="FFFFFF"/>
                </a:solidFill>
                <a:effectLst/>
                <a:uLnTx/>
                <a:uFillTx/>
                <a:latin typeface="BI Sans" pitchFamily="2" charset="0"/>
                <a:ea typeface="+mn-ea"/>
                <a:cs typeface="Segoe UI" panose="020B0502040204020203" pitchFamily="34" charset="0"/>
              </a:rPr>
              <a:t>Other connective tissue disease ILDs</a:t>
            </a:r>
          </a:p>
        </p:txBody>
      </p:sp>
      <p:sp>
        <p:nvSpPr>
          <p:cNvPr id="130" name="Rectangle: Rounded Corners 129">
            <a:extLst>
              <a:ext uri="{FF2B5EF4-FFF2-40B4-BE49-F238E27FC236}">
                <a16:creationId xmlns:a16="http://schemas.microsoft.com/office/drawing/2014/main" id="{B452DB05-D666-1139-66A3-936528A14380}"/>
              </a:ext>
            </a:extLst>
          </p:cNvPr>
          <p:cNvSpPr/>
          <p:nvPr/>
        </p:nvSpPr>
        <p:spPr>
          <a:xfrm>
            <a:off x="9237930" y="2150769"/>
            <a:ext cx="2280665" cy="2073352"/>
          </a:xfrm>
          <a:prstGeom prst="roundRect">
            <a:avLst/>
          </a:prstGeom>
          <a:noFill/>
          <a:ln w="12700" cap="flat" cmpd="sng" algn="ctr">
            <a:noFill/>
            <a:prstDash val="solid"/>
            <a:miter lim="800000"/>
          </a:ln>
          <a:effectLst/>
        </p:spPr>
        <p:txBody>
          <a:bodyPr rtlCol="0" anchor="t"/>
          <a:lstStyle/>
          <a:p>
            <a:pPr marL="95250" marR="0" lvl="0" indent="-95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L" sz="1050" b="0" i="0" u="none" strike="noStrike" kern="0" cap="none" spc="0" normalizeH="0" baseline="0" noProof="0" dirty="0">
                <a:ln>
                  <a:noFill/>
                </a:ln>
                <a:solidFill>
                  <a:srgbClr val="2B333A"/>
                </a:solidFill>
                <a:effectLst/>
                <a:uLnTx/>
                <a:uFillTx/>
                <a:latin typeface="BI Sans" pitchFamily="2" charset="0"/>
                <a:ea typeface="+mn-ea"/>
                <a:cs typeface="Segoe UI" panose="020B0502040204020203" pitchFamily="34" charset="0"/>
              </a:rPr>
              <a:t>Lymphangioleiomyomatosis</a:t>
            </a:r>
          </a:p>
          <a:p>
            <a:pPr marL="95250" marR="0" lvl="0" indent="-95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L" sz="1050" b="0" i="0" u="none" strike="noStrike" kern="0" cap="none" spc="0" normalizeH="0" baseline="0" noProof="0" dirty="0">
                <a:ln>
                  <a:noFill/>
                </a:ln>
                <a:solidFill>
                  <a:srgbClr val="2B333A"/>
                </a:solidFill>
                <a:effectLst/>
                <a:uLnTx/>
                <a:uFillTx/>
                <a:latin typeface="BI Sans" pitchFamily="2" charset="0"/>
                <a:ea typeface="+mn-ea"/>
                <a:cs typeface="Segoe UI" panose="020B0502040204020203" pitchFamily="34" charset="0"/>
              </a:rPr>
              <a:t>Langerhans cell histiocytosis</a:t>
            </a:r>
          </a:p>
          <a:p>
            <a:pPr marL="95250" marR="0" lvl="0" indent="-95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L" sz="1050" b="0" i="0" u="none" strike="noStrike" kern="0" cap="none" spc="0" normalizeH="0" baseline="0" noProof="0" dirty="0">
                <a:ln>
                  <a:noFill/>
                </a:ln>
                <a:solidFill>
                  <a:srgbClr val="2B333A"/>
                </a:solidFill>
                <a:effectLst/>
                <a:uLnTx/>
                <a:uFillTx/>
                <a:latin typeface="BI Sans" pitchFamily="2" charset="0"/>
                <a:ea typeface="+mn-ea"/>
                <a:cs typeface="Segoe UI" panose="020B0502040204020203" pitchFamily="34" charset="0"/>
              </a:rPr>
              <a:t>Drug-associated ILD</a:t>
            </a:r>
          </a:p>
          <a:p>
            <a:pPr marL="95250" marR="0" lvl="0" indent="-95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L" sz="1050" b="0" i="0" u="none" strike="noStrike" kern="0" cap="none" spc="0" normalizeH="0" baseline="0" noProof="0" dirty="0">
                <a:ln>
                  <a:noFill/>
                </a:ln>
                <a:solidFill>
                  <a:srgbClr val="2B333A"/>
                </a:solidFill>
                <a:effectLst/>
                <a:uLnTx/>
                <a:uFillTx/>
                <a:latin typeface="BI Sans" pitchFamily="2" charset="0"/>
                <a:ea typeface="+mn-ea"/>
                <a:cs typeface="Segoe UI" panose="020B0502040204020203" pitchFamily="34" charset="0"/>
              </a:rPr>
              <a:t>Other exposure ILD</a:t>
            </a:r>
            <a:r>
              <a:rPr kumimoji="0" lang="nl-NL" sz="1050" b="0" i="0" u="none" strike="noStrike" kern="0" cap="none" spc="0" normalizeH="0" baseline="0" noProof="0" dirty="0">
                <a:ln>
                  <a:noFill/>
                </a:ln>
                <a:solidFill>
                  <a:srgbClr val="2B333A"/>
                </a:solidFill>
                <a:effectLst/>
                <a:uLnTx/>
                <a:uFillTx/>
                <a:latin typeface="BI Sans" pitchFamily="2" charset="0"/>
                <a:ea typeface="+mn-ea"/>
                <a:cs typeface="Segoe UI" panose="020B0502040204020203" pitchFamily="34" charset="0"/>
              </a:rPr>
              <a:t>s</a:t>
            </a:r>
            <a:endParaRPr kumimoji="0" lang="en-NL" sz="1050" b="0" i="0" u="none" strike="noStrike" kern="0" cap="none" spc="0" normalizeH="0" baseline="0" noProof="0" dirty="0">
              <a:ln>
                <a:noFill/>
              </a:ln>
              <a:solidFill>
                <a:srgbClr val="2B333A"/>
              </a:solidFill>
              <a:effectLst/>
              <a:uLnTx/>
              <a:uFillTx/>
              <a:latin typeface="BI Sans" pitchFamily="2" charset="0"/>
              <a:ea typeface="+mn-ea"/>
              <a:cs typeface="Segoe UI" panose="020B0502040204020203" pitchFamily="34" charset="0"/>
            </a:endParaRPr>
          </a:p>
          <a:p>
            <a:pPr marL="95250" marR="0" lvl="0" indent="-95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L" sz="1050" b="0" i="0" u="none" strike="noStrike" kern="0" cap="none" spc="0" normalizeH="0" baseline="0" noProof="0" dirty="0">
                <a:ln>
                  <a:noFill/>
                </a:ln>
                <a:solidFill>
                  <a:srgbClr val="2B333A"/>
                </a:solidFill>
                <a:effectLst/>
                <a:uLnTx/>
                <a:uFillTx/>
                <a:latin typeface="BI Sans" pitchFamily="2" charset="0"/>
                <a:ea typeface="+mn-ea"/>
                <a:cs typeface="Segoe UI" panose="020B0502040204020203" pitchFamily="34" charset="0"/>
              </a:rPr>
              <a:t>Vasculitis/granulomatosis ILDs</a:t>
            </a:r>
          </a:p>
          <a:p>
            <a:pPr marL="95250" marR="0" lvl="0" indent="-95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L" sz="1050" b="0" i="0" u="none" strike="noStrike" kern="0" cap="none" spc="0" normalizeH="0" baseline="0" noProof="0" dirty="0">
                <a:ln>
                  <a:noFill/>
                </a:ln>
                <a:solidFill>
                  <a:srgbClr val="2B333A"/>
                </a:solidFill>
                <a:effectLst/>
                <a:uLnTx/>
                <a:uFillTx/>
                <a:latin typeface="BI Sans" pitchFamily="2" charset="0"/>
                <a:ea typeface="+mn-ea"/>
                <a:cs typeface="Segoe UI" panose="020B0502040204020203" pitchFamily="34" charset="0"/>
              </a:rPr>
              <a:t>Other rare ILDs</a:t>
            </a:r>
          </a:p>
        </p:txBody>
      </p:sp>
      <p:sp>
        <p:nvSpPr>
          <p:cNvPr id="131" name="TextBox 130">
            <a:extLst>
              <a:ext uri="{FF2B5EF4-FFF2-40B4-BE49-F238E27FC236}">
                <a16:creationId xmlns:a16="http://schemas.microsoft.com/office/drawing/2014/main" id="{A27BCEA6-0E01-7F77-BAE5-5AE5784EFD64}"/>
              </a:ext>
            </a:extLst>
          </p:cNvPr>
          <p:cNvSpPr txBox="1"/>
          <p:nvPr/>
        </p:nvSpPr>
        <p:spPr>
          <a:xfrm>
            <a:off x="6082123" y="1267682"/>
            <a:ext cx="6365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1" i="0" u="none" strike="noStrike" kern="1200" cap="none" spc="0" normalizeH="0" baseline="0" noProof="0" dirty="0">
                <a:ln>
                  <a:noFill/>
                </a:ln>
                <a:solidFill>
                  <a:srgbClr val="2B333A"/>
                </a:solidFill>
                <a:effectLst/>
                <a:uLnTx/>
                <a:uFillTx/>
                <a:latin typeface="BI Sans" pitchFamily="2" charset="0"/>
                <a:ea typeface="+mn-ea"/>
                <a:cs typeface="Segoe UI" panose="020B0502040204020203" pitchFamily="34" charset="0"/>
              </a:rPr>
              <a:t>ILDs</a:t>
            </a:r>
            <a:endParaRPr kumimoji="0" lang="en-NL" sz="2000" b="1" i="0" u="none" strike="noStrike" kern="1200" cap="none" spc="0" normalizeH="0" baseline="0" noProof="0" dirty="0">
              <a:ln>
                <a:noFill/>
              </a:ln>
              <a:solidFill>
                <a:srgbClr val="2B333A"/>
              </a:solidFill>
              <a:effectLst/>
              <a:uLnTx/>
              <a:uFillTx/>
              <a:latin typeface="BI Sans" pitchFamily="2" charset="0"/>
              <a:ea typeface="+mn-ea"/>
              <a:cs typeface="Segoe UI" panose="020B0502040204020203" pitchFamily="34" charset="0"/>
            </a:endParaRPr>
          </a:p>
        </p:txBody>
      </p:sp>
      <p:cxnSp>
        <p:nvCxnSpPr>
          <p:cNvPr id="132" name="Elbow Connector 15">
            <a:extLst>
              <a:ext uri="{FF2B5EF4-FFF2-40B4-BE49-F238E27FC236}">
                <a16:creationId xmlns:a16="http://schemas.microsoft.com/office/drawing/2014/main" id="{FBF7CE1A-C5F7-FBC9-921E-5C24CCF4C573}"/>
              </a:ext>
            </a:extLst>
          </p:cNvPr>
          <p:cNvCxnSpPr>
            <a:cxnSpLocks/>
          </p:cNvCxnSpPr>
          <p:nvPr/>
        </p:nvCxnSpPr>
        <p:spPr>
          <a:xfrm rot="5400000" flipH="1" flipV="1">
            <a:off x="6394056" y="-2217540"/>
            <a:ext cx="12700" cy="7955714"/>
          </a:xfrm>
          <a:prstGeom prst="bentConnector3">
            <a:avLst>
              <a:gd name="adj1" fmla="val 665449"/>
            </a:avLst>
          </a:prstGeom>
          <a:noFill/>
          <a:ln w="12700" cap="flat" cmpd="sng" algn="ctr">
            <a:solidFill>
              <a:schemeClr val="tx1"/>
            </a:solidFill>
            <a:prstDash val="solid"/>
            <a:miter lim="800000"/>
          </a:ln>
          <a:effectLst/>
        </p:spPr>
      </p:cxnSp>
      <p:cxnSp>
        <p:nvCxnSpPr>
          <p:cNvPr id="133" name="Elbow Connector 42">
            <a:extLst>
              <a:ext uri="{FF2B5EF4-FFF2-40B4-BE49-F238E27FC236}">
                <a16:creationId xmlns:a16="http://schemas.microsoft.com/office/drawing/2014/main" id="{5BFEC7D3-975D-524F-8F0E-617825F3C6CB}"/>
              </a:ext>
            </a:extLst>
          </p:cNvPr>
          <p:cNvCxnSpPr>
            <a:cxnSpLocks/>
          </p:cNvCxnSpPr>
          <p:nvPr/>
        </p:nvCxnSpPr>
        <p:spPr>
          <a:xfrm flipV="1">
            <a:off x="2299139" y="2152461"/>
            <a:ext cx="69323" cy="2992257"/>
          </a:xfrm>
          <a:prstGeom prst="bentConnector2">
            <a:avLst/>
          </a:prstGeom>
          <a:noFill/>
          <a:ln w="12700" cap="flat" cmpd="sng" algn="ctr">
            <a:solidFill>
              <a:schemeClr val="tx1"/>
            </a:solidFill>
            <a:prstDash val="solid"/>
            <a:miter lim="800000"/>
          </a:ln>
          <a:effectLst/>
        </p:spPr>
      </p:cxnSp>
      <p:cxnSp>
        <p:nvCxnSpPr>
          <p:cNvPr id="134" name="Elbow Connector 49">
            <a:extLst>
              <a:ext uri="{FF2B5EF4-FFF2-40B4-BE49-F238E27FC236}">
                <a16:creationId xmlns:a16="http://schemas.microsoft.com/office/drawing/2014/main" id="{5826189A-51A4-2FC9-8161-C85F550E0187}"/>
              </a:ext>
            </a:extLst>
          </p:cNvPr>
          <p:cNvCxnSpPr>
            <a:cxnSpLocks/>
          </p:cNvCxnSpPr>
          <p:nvPr/>
        </p:nvCxnSpPr>
        <p:spPr>
          <a:xfrm rot="10800000">
            <a:off x="2410803" y="2152460"/>
            <a:ext cx="61286" cy="2726444"/>
          </a:xfrm>
          <a:prstGeom prst="bentConnector2">
            <a:avLst/>
          </a:prstGeom>
          <a:noFill/>
          <a:ln w="12700" cap="flat" cmpd="sng" algn="ctr">
            <a:solidFill>
              <a:schemeClr val="tx1"/>
            </a:solidFill>
            <a:prstDash val="solid"/>
            <a:miter lim="800000"/>
          </a:ln>
          <a:effectLst/>
        </p:spPr>
      </p:cxnSp>
      <p:cxnSp>
        <p:nvCxnSpPr>
          <p:cNvPr id="135" name="Straight Connector 134">
            <a:extLst>
              <a:ext uri="{FF2B5EF4-FFF2-40B4-BE49-F238E27FC236}">
                <a16:creationId xmlns:a16="http://schemas.microsoft.com/office/drawing/2014/main" id="{5D80149F-B1CB-ABC9-7E68-AD1BF6280D1A}"/>
              </a:ext>
            </a:extLst>
          </p:cNvPr>
          <p:cNvCxnSpPr>
            <a:cxnSpLocks/>
          </p:cNvCxnSpPr>
          <p:nvPr/>
        </p:nvCxnSpPr>
        <p:spPr>
          <a:xfrm flipV="1">
            <a:off x="2299139" y="4613090"/>
            <a:ext cx="69323" cy="1"/>
          </a:xfrm>
          <a:prstGeom prst="line">
            <a:avLst/>
          </a:prstGeom>
          <a:noFill/>
          <a:ln w="12700" cap="flat" cmpd="sng" algn="ctr">
            <a:solidFill>
              <a:schemeClr val="tx1"/>
            </a:solidFill>
            <a:prstDash val="solid"/>
            <a:miter lim="800000"/>
          </a:ln>
          <a:effectLst/>
        </p:spPr>
      </p:cxnSp>
      <p:cxnSp>
        <p:nvCxnSpPr>
          <p:cNvPr id="136" name="Straight Connector 135">
            <a:extLst>
              <a:ext uri="{FF2B5EF4-FFF2-40B4-BE49-F238E27FC236}">
                <a16:creationId xmlns:a16="http://schemas.microsoft.com/office/drawing/2014/main" id="{2F96A139-FCC0-6796-74E8-C5C1229B8B6D}"/>
              </a:ext>
            </a:extLst>
          </p:cNvPr>
          <p:cNvCxnSpPr>
            <a:cxnSpLocks/>
          </p:cNvCxnSpPr>
          <p:nvPr/>
        </p:nvCxnSpPr>
        <p:spPr>
          <a:xfrm flipH="1">
            <a:off x="2410802" y="4304744"/>
            <a:ext cx="61287" cy="0"/>
          </a:xfrm>
          <a:prstGeom prst="line">
            <a:avLst/>
          </a:prstGeom>
          <a:noFill/>
          <a:ln w="12700" cap="flat" cmpd="sng" algn="ctr">
            <a:solidFill>
              <a:schemeClr val="tx1"/>
            </a:solidFill>
            <a:prstDash val="solid"/>
            <a:miter lim="800000"/>
          </a:ln>
          <a:effectLst/>
        </p:spPr>
      </p:cxnSp>
      <p:cxnSp>
        <p:nvCxnSpPr>
          <p:cNvPr id="137" name="Straight Connector 136">
            <a:extLst>
              <a:ext uri="{FF2B5EF4-FFF2-40B4-BE49-F238E27FC236}">
                <a16:creationId xmlns:a16="http://schemas.microsoft.com/office/drawing/2014/main" id="{9A97AA69-0A1B-1FD2-8DF4-7FBD201E7786}"/>
              </a:ext>
            </a:extLst>
          </p:cNvPr>
          <p:cNvCxnSpPr>
            <a:cxnSpLocks/>
          </p:cNvCxnSpPr>
          <p:nvPr/>
        </p:nvCxnSpPr>
        <p:spPr>
          <a:xfrm flipV="1">
            <a:off x="2299139" y="4070829"/>
            <a:ext cx="69323" cy="1"/>
          </a:xfrm>
          <a:prstGeom prst="line">
            <a:avLst/>
          </a:prstGeom>
          <a:noFill/>
          <a:ln w="12700" cap="flat" cmpd="sng" algn="ctr">
            <a:solidFill>
              <a:schemeClr val="tx1"/>
            </a:solidFill>
            <a:prstDash val="solid"/>
            <a:miter lim="800000"/>
          </a:ln>
          <a:effectLst/>
        </p:spPr>
      </p:cxnSp>
      <p:cxnSp>
        <p:nvCxnSpPr>
          <p:cNvPr id="138" name="Straight Connector 137">
            <a:extLst>
              <a:ext uri="{FF2B5EF4-FFF2-40B4-BE49-F238E27FC236}">
                <a16:creationId xmlns:a16="http://schemas.microsoft.com/office/drawing/2014/main" id="{21697499-EAE8-D147-84CC-880974B1B36C}"/>
              </a:ext>
            </a:extLst>
          </p:cNvPr>
          <p:cNvCxnSpPr>
            <a:cxnSpLocks/>
          </p:cNvCxnSpPr>
          <p:nvPr/>
        </p:nvCxnSpPr>
        <p:spPr>
          <a:xfrm flipH="1">
            <a:off x="2410802" y="3730585"/>
            <a:ext cx="61287" cy="0"/>
          </a:xfrm>
          <a:prstGeom prst="line">
            <a:avLst/>
          </a:prstGeom>
          <a:noFill/>
          <a:ln w="12700" cap="flat" cmpd="sng" algn="ctr">
            <a:solidFill>
              <a:schemeClr val="tx1"/>
            </a:solidFill>
            <a:prstDash val="solid"/>
            <a:miter lim="800000"/>
          </a:ln>
          <a:effectLst/>
        </p:spPr>
      </p:cxnSp>
      <p:cxnSp>
        <p:nvCxnSpPr>
          <p:cNvPr id="139" name="Straight Connector 138">
            <a:extLst>
              <a:ext uri="{FF2B5EF4-FFF2-40B4-BE49-F238E27FC236}">
                <a16:creationId xmlns:a16="http://schemas.microsoft.com/office/drawing/2014/main" id="{F5430D55-4B7E-5FE7-1058-C7B15099FF0A}"/>
              </a:ext>
            </a:extLst>
          </p:cNvPr>
          <p:cNvCxnSpPr>
            <a:cxnSpLocks/>
          </p:cNvCxnSpPr>
          <p:nvPr/>
        </p:nvCxnSpPr>
        <p:spPr>
          <a:xfrm>
            <a:off x="2299139" y="3549835"/>
            <a:ext cx="69323" cy="0"/>
          </a:xfrm>
          <a:prstGeom prst="line">
            <a:avLst/>
          </a:prstGeom>
          <a:noFill/>
          <a:ln w="12700" cap="flat" cmpd="sng" algn="ctr">
            <a:solidFill>
              <a:schemeClr val="tx1"/>
            </a:solidFill>
            <a:prstDash val="solid"/>
            <a:miter lim="800000"/>
          </a:ln>
          <a:effectLst/>
        </p:spPr>
      </p:cxnSp>
      <p:cxnSp>
        <p:nvCxnSpPr>
          <p:cNvPr id="140" name="Straight Connector 139">
            <a:extLst>
              <a:ext uri="{FF2B5EF4-FFF2-40B4-BE49-F238E27FC236}">
                <a16:creationId xmlns:a16="http://schemas.microsoft.com/office/drawing/2014/main" id="{548E5A2D-5577-D62D-223B-443BAA2A6775}"/>
              </a:ext>
            </a:extLst>
          </p:cNvPr>
          <p:cNvCxnSpPr>
            <a:cxnSpLocks/>
          </p:cNvCxnSpPr>
          <p:nvPr/>
        </p:nvCxnSpPr>
        <p:spPr>
          <a:xfrm>
            <a:off x="2299139" y="3021432"/>
            <a:ext cx="69323" cy="0"/>
          </a:xfrm>
          <a:prstGeom prst="line">
            <a:avLst/>
          </a:prstGeom>
          <a:noFill/>
          <a:ln w="12700" cap="flat" cmpd="sng" algn="ctr">
            <a:solidFill>
              <a:schemeClr val="tx1"/>
            </a:solidFill>
            <a:prstDash val="solid"/>
            <a:miter lim="800000"/>
          </a:ln>
          <a:effectLst/>
        </p:spPr>
      </p:cxnSp>
      <p:cxnSp>
        <p:nvCxnSpPr>
          <p:cNvPr id="141" name="Straight Connector 140">
            <a:extLst>
              <a:ext uri="{FF2B5EF4-FFF2-40B4-BE49-F238E27FC236}">
                <a16:creationId xmlns:a16="http://schemas.microsoft.com/office/drawing/2014/main" id="{401B0545-7CC2-97C3-C568-617243DB4AF1}"/>
              </a:ext>
            </a:extLst>
          </p:cNvPr>
          <p:cNvCxnSpPr>
            <a:cxnSpLocks/>
          </p:cNvCxnSpPr>
          <p:nvPr/>
        </p:nvCxnSpPr>
        <p:spPr>
          <a:xfrm>
            <a:off x="2299139" y="2500523"/>
            <a:ext cx="69323" cy="0"/>
          </a:xfrm>
          <a:prstGeom prst="line">
            <a:avLst/>
          </a:prstGeom>
          <a:noFill/>
          <a:ln w="12700" cap="flat" cmpd="sng" algn="ctr">
            <a:solidFill>
              <a:schemeClr val="tx1"/>
            </a:solidFill>
            <a:prstDash val="solid"/>
            <a:miter lim="800000"/>
          </a:ln>
          <a:effectLst/>
        </p:spPr>
      </p:cxnSp>
      <p:cxnSp>
        <p:nvCxnSpPr>
          <p:cNvPr id="142" name="Elbow Connector 67">
            <a:extLst>
              <a:ext uri="{FF2B5EF4-FFF2-40B4-BE49-F238E27FC236}">
                <a16:creationId xmlns:a16="http://schemas.microsoft.com/office/drawing/2014/main" id="{F3C15624-5BC5-C5EC-DB10-D5B2EE5CDC58}"/>
              </a:ext>
            </a:extLst>
          </p:cNvPr>
          <p:cNvCxnSpPr>
            <a:cxnSpLocks/>
          </p:cNvCxnSpPr>
          <p:nvPr/>
        </p:nvCxnSpPr>
        <p:spPr>
          <a:xfrm rot="16200000" flipH="1">
            <a:off x="2915483" y="3604949"/>
            <a:ext cx="2993066" cy="86474"/>
          </a:xfrm>
          <a:prstGeom prst="bentConnector2">
            <a:avLst/>
          </a:prstGeom>
          <a:noFill/>
          <a:ln w="12700" cap="flat" cmpd="sng" algn="ctr">
            <a:solidFill>
              <a:schemeClr val="tx1"/>
            </a:solidFill>
            <a:prstDash val="solid"/>
            <a:miter lim="800000"/>
          </a:ln>
          <a:effectLst/>
        </p:spPr>
      </p:cxnSp>
      <p:cxnSp>
        <p:nvCxnSpPr>
          <p:cNvPr id="143" name="Straight Connector 142">
            <a:extLst>
              <a:ext uri="{FF2B5EF4-FFF2-40B4-BE49-F238E27FC236}">
                <a16:creationId xmlns:a16="http://schemas.microsoft.com/office/drawing/2014/main" id="{2440397C-26A1-828F-B588-B0A88056E32C}"/>
              </a:ext>
            </a:extLst>
          </p:cNvPr>
          <p:cNvCxnSpPr>
            <a:cxnSpLocks/>
          </p:cNvCxnSpPr>
          <p:nvPr/>
        </p:nvCxnSpPr>
        <p:spPr>
          <a:xfrm>
            <a:off x="4282303" y="2695300"/>
            <a:ext cx="86475" cy="0"/>
          </a:xfrm>
          <a:prstGeom prst="line">
            <a:avLst/>
          </a:prstGeom>
          <a:noFill/>
          <a:ln w="12700" cap="flat" cmpd="sng" algn="ctr">
            <a:solidFill>
              <a:schemeClr val="tx1"/>
            </a:solidFill>
            <a:prstDash val="solid"/>
            <a:miter lim="800000"/>
          </a:ln>
          <a:effectLst/>
        </p:spPr>
      </p:cxnSp>
      <p:cxnSp>
        <p:nvCxnSpPr>
          <p:cNvPr id="144" name="Straight Connector 143">
            <a:extLst>
              <a:ext uri="{FF2B5EF4-FFF2-40B4-BE49-F238E27FC236}">
                <a16:creationId xmlns:a16="http://schemas.microsoft.com/office/drawing/2014/main" id="{A725F9D1-373C-5762-5DAF-D749C1425CA9}"/>
              </a:ext>
            </a:extLst>
          </p:cNvPr>
          <p:cNvCxnSpPr>
            <a:cxnSpLocks/>
          </p:cNvCxnSpPr>
          <p:nvPr/>
        </p:nvCxnSpPr>
        <p:spPr>
          <a:xfrm>
            <a:off x="4368778" y="2486579"/>
            <a:ext cx="86475" cy="0"/>
          </a:xfrm>
          <a:prstGeom prst="line">
            <a:avLst/>
          </a:prstGeom>
          <a:noFill/>
          <a:ln w="12700" cap="flat" cmpd="sng" algn="ctr">
            <a:solidFill>
              <a:schemeClr val="tx1"/>
            </a:solidFill>
            <a:prstDash val="solid"/>
            <a:miter lim="800000"/>
          </a:ln>
          <a:effectLst/>
        </p:spPr>
      </p:cxnSp>
      <p:cxnSp>
        <p:nvCxnSpPr>
          <p:cNvPr id="145" name="Straight Connector 144">
            <a:extLst>
              <a:ext uri="{FF2B5EF4-FFF2-40B4-BE49-F238E27FC236}">
                <a16:creationId xmlns:a16="http://schemas.microsoft.com/office/drawing/2014/main" id="{6EF40845-55E3-08FD-87B1-D0D04517CD35}"/>
              </a:ext>
            </a:extLst>
          </p:cNvPr>
          <p:cNvCxnSpPr>
            <a:cxnSpLocks/>
          </p:cNvCxnSpPr>
          <p:nvPr/>
        </p:nvCxnSpPr>
        <p:spPr>
          <a:xfrm>
            <a:off x="4368778" y="2940032"/>
            <a:ext cx="86475" cy="0"/>
          </a:xfrm>
          <a:prstGeom prst="line">
            <a:avLst/>
          </a:prstGeom>
          <a:noFill/>
          <a:ln w="12700" cap="flat" cmpd="sng" algn="ctr">
            <a:solidFill>
              <a:schemeClr val="tx1"/>
            </a:solidFill>
            <a:prstDash val="solid"/>
            <a:miter lim="800000"/>
          </a:ln>
          <a:effectLst/>
        </p:spPr>
      </p:cxnSp>
      <p:cxnSp>
        <p:nvCxnSpPr>
          <p:cNvPr id="146" name="Straight Connector 145">
            <a:extLst>
              <a:ext uri="{FF2B5EF4-FFF2-40B4-BE49-F238E27FC236}">
                <a16:creationId xmlns:a16="http://schemas.microsoft.com/office/drawing/2014/main" id="{2523DB9D-5CFD-21C8-87BF-2501ADD837D6}"/>
              </a:ext>
            </a:extLst>
          </p:cNvPr>
          <p:cNvCxnSpPr>
            <a:cxnSpLocks/>
          </p:cNvCxnSpPr>
          <p:nvPr/>
        </p:nvCxnSpPr>
        <p:spPr>
          <a:xfrm>
            <a:off x="4368778" y="3393485"/>
            <a:ext cx="86475" cy="0"/>
          </a:xfrm>
          <a:prstGeom prst="line">
            <a:avLst/>
          </a:prstGeom>
          <a:noFill/>
          <a:ln w="12700" cap="flat" cmpd="sng" algn="ctr">
            <a:solidFill>
              <a:schemeClr val="tx1"/>
            </a:solidFill>
            <a:prstDash val="solid"/>
            <a:miter lim="800000"/>
          </a:ln>
          <a:effectLst/>
        </p:spPr>
      </p:cxnSp>
      <p:cxnSp>
        <p:nvCxnSpPr>
          <p:cNvPr id="147" name="Straight Connector 146">
            <a:extLst>
              <a:ext uri="{FF2B5EF4-FFF2-40B4-BE49-F238E27FC236}">
                <a16:creationId xmlns:a16="http://schemas.microsoft.com/office/drawing/2014/main" id="{56056102-D9B7-CA0B-221E-490140741FE4}"/>
              </a:ext>
            </a:extLst>
          </p:cNvPr>
          <p:cNvCxnSpPr>
            <a:cxnSpLocks/>
          </p:cNvCxnSpPr>
          <p:nvPr/>
        </p:nvCxnSpPr>
        <p:spPr>
          <a:xfrm>
            <a:off x="4368778" y="3839443"/>
            <a:ext cx="86475" cy="0"/>
          </a:xfrm>
          <a:prstGeom prst="line">
            <a:avLst/>
          </a:prstGeom>
          <a:noFill/>
          <a:ln w="12700" cap="flat" cmpd="sng" algn="ctr">
            <a:solidFill>
              <a:schemeClr val="tx1"/>
            </a:solidFill>
            <a:prstDash val="solid"/>
            <a:miter lim="800000"/>
          </a:ln>
          <a:effectLst/>
        </p:spPr>
      </p:cxnSp>
      <p:cxnSp>
        <p:nvCxnSpPr>
          <p:cNvPr id="148" name="Straight Connector 147">
            <a:extLst>
              <a:ext uri="{FF2B5EF4-FFF2-40B4-BE49-F238E27FC236}">
                <a16:creationId xmlns:a16="http://schemas.microsoft.com/office/drawing/2014/main" id="{1E397BA5-82F2-4CA4-E194-F97C555FF060}"/>
              </a:ext>
            </a:extLst>
          </p:cNvPr>
          <p:cNvCxnSpPr>
            <a:cxnSpLocks/>
          </p:cNvCxnSpPr>
          <p:nvPr/>
        </p:nvCxnSpPr>
        <p:spPr>
          <a:xfrm>
            <a:off x="4368778" y="4259167"/>
            <a:ext cx="86475" cy="0"/>
          </a:xfrm>
          <a:prstGeom prst="line">
            <a:avLst/>
          </a:prstGeom>
          <a:noFill/>
          <a:ln w="12700" cap="flat" cmpd="sng" algn="ctr">
            <a:solidFill>
              <a:schemeClr val="tx1"/>
            </a:solidFill>
            <a:prstDash val="solid"/>
            <a:miter lim="800000"/>
          </a:ln>
          <a:effectLst/>
        </p:spPr>
      </p:cxnSp>
      <p:cxnSp>
        <p:nvCxnSpPr>
          <p:cNvPr id="149" name="Straight Connector 148">
            <a:extLst>
              <a:ext uri="{FF2B5EF4-FFF2-40B4-BE49-F238E27FC236}">
                <a16:creationId xmlns:a16="http://schemas.microsoft.com/office/drawing/2014/main" id="{A1272C69-7BDF-B649-B334-1EC366DB863E}"/>
              </a:ext>
            </a:extLst>
          </p:cNvPr>
          <p:cNvCxnSpPr>
            <a:cxnSpLocks/>
          </p:cNvCxnSpPr>
          <p:nvPr/>
        </p:nvCxnSpPr>
        <p:spPr>
          <a:xfrm>
            <a:off x="4368778" y="4712619"/>
            <a:ext cx="86475" cy="0"/>
          </a:xfrm>
          <a:prstGeom prst="line">
            <a:avLst/>
          </a:prstGeom>
          <a:noFill/>
          <a:ln w="12700" cap="flat" cmpd="sng" algn="ctr">
            <a:solidFill>
              <a:schemeClr val="tx1"/>
            </a:solidFill>
            <a:prstDash val="solid"/>
            <a:miter lim="800000"/>
          </a:ln>
          <a:effectLst/>
        </p:spPr>
      </p:cxnSp>
      <p:cxnSp>
        <p:nvCxnSpPr>
          <p:cNvPr id="150" name="Straight Connector 149">
            <a:extLst>
              <a:ext uri="{FF2B5EF4-FFF2-40B4-BE49-F238E27FC236}">
                <a16:creationId xmlns:a16="http://schemas.microsoft.com/office/drawing/2014/main" id="{ED8B253A-B8C0-4F57-0598-CA7FB6E60398}"/>
              </a:ext>
            </a:extLst>
          </p:cNvPr>
          <p:cNvCxnSpPr>
            <a:cxnSpLocks/>
          </p:cNvCxnSpPr>
          <p:nvPr/>
        </p:nvCxnSpPr>
        <p:spPr>
          <a:xfrm flipV="1">
            <a:off x="4368779" y="1688444"/>
            <a:ext cx="0" cy="69804"/>
          </a:xfrm>
          <a:prstGeom prst="line">
            <a:avLst/>
          </a:prstGeom>
          <a:noFill/>
          <a:ln w="12700" cap="flat" cmpd="sng" algn="ctr">
            <a:solidFill>
              <a:schemeClr val="tx1"/>
            </a:solidFill>
            <a:prstDash val="solid"/>
            <a:miter lim="800000"/>
          </a:ln>
          <a:effectLst/>
        </p:spPr>
      </p:cxnSp>
      <p:cxnSp>
        <p:nvCxnSpPr>
          <p:cNvPr id="151" name="Straight Connector 150">
            <a:extLst>
              <a:ext uri="{FF2B5EF4-FFF2-40B4-BE49-F238E27FC236}">
                <a16:creationId xmlns:a16="http://schemas.microsoft.com/office/drawing/2014/main" id="{AB33A022-67EE-2C74-1BAE-AF6A13432678}"/>
              </a:ext>
            </a:extLst>
          </p:cNvPr>
          <p:cNvCxnSpPr>
            <a:cxnSpLocks/>
          </p:cNvCxnSpPr>
          <p:nvPr/>
        </p:nvCxnSpPr>
        <p:spPr>
          <a:xfrm flipV="1">
            <a:off x="6395056" y="1688444"/>
            <a:ext cx="0" cy="69804"/>
          </a:xfrm>
          <a:prstGeom prst="line">
            <a:avLst/>
          </a:prstGeom>
          <a:noFill/>
          <a:ln w="12700" cap="flat" cmpd="sng" algn="ctr">
            <a:solidFill>
              <a:schemeClr val="tx1"/>
            </a:solidFill>
            <a:prstDash val="solid"/>
            <a:miter lim="800000"/>
          </a:ln>
          <a:effectLst/>
        </p:spPr>
      </p:cxnSp>
      <p:cxnSp>
        <p:nvCxnSpPr>
          <p:cNvPr id="152" name="Straight Connector 151">
            <a:extLst>
              <a:ext uri="{FF2B5EF4-FFF2-40B4-BE49-F238E27FC236}">
                <a16:creationId xmlns:a16="http://schemas.microsoft.com/office/drawing/2014/main" id="{5FFACE91-AD14-81B4-66BE-B4DBD1970E15}"/>
              </a:ext>
            </a:extLst>
          </p:cNvPr>
          <p:cNvCxnSpPr>
            <a:cxnSpLocks/>
          </p:cNvCxnSpPr>
          <p:nvPr/>
        </p:nvCxnSpPr>
        <p:spPr>
          <a:xfrm flipV="1">
            <a:off x="8382531" y="1688444"/>
            <a:ext cx="0" cy="69804"/>
          </a:xfrm>
          <a:prstGeom prst="line">
            <a:avLst/>
          </a:prstGeom>
          <a:noFill/>
          <a:ln w="12700" cap="flat" cmpd="sng" algn="ctr">
            <a:solidFill>
              <a:schemeClr val="tx1"/>
            </a:solidFill>
            <a:prstDash val="solid"/>
            <a:miter lim="800000"/>
          </a:ln>
          <a:effectLst/>
        </p:spPr>
      </p:cxnSp>
      <p:grpSp>
        <p:nvGrpSpPr>
          <p:cNvPr id="10" name="Group 9">
            <a:extLst>
              <a:ext uri="{FF2B5EF4-FFF2-40B4-BE49-F238E27FC236}">
                <a16:creationId xmlns:a16="http://schemas.microsoft.com/office/drawing/2014/main" id="{0984AEF4-1C7F-9D92-6156-CBF095508ADB}"/>
              </a:ext>
            </a:extLst>
          </p:cNvPr>
          <p:cNvGrpSpPr/>
          <p:nvPr/>
        </p:nvGrpSpPr>
        <p:grpSpPr>
          <a:xfrm>
            <a:off x="6861212" y="3564033"/>
            <a:ext cx="5498877" cy="2052690"/>
            <a:chOff x="6864742" y="3699820"/>
            <a:chExt cx="5498877" cy="2052690"/>
          </a:xfrm>
        </p:grpSpPr>
        <p:sp>
          <p:nvSpPr>
            <p:cNvPr id="11" name="Rechthoek: afgeronde hoeken 14">
              <a:extLst>
                <a:ext uri="{FF2B5EF4-FFF2-40B4-BE49-F238E27FC236}">
                  <a16:creationId xmlns:a16="http://schemas.microsoft.com/office/drawing/2014/main" id="{5E019123-B833-6787-1550-C7D8F2E74F5B}"/>
                </a:ext>
              </a:extLst>
            </p:cNvPr>
            <p:cNvSpPr/>
            <p:nvPr/>
          </p:nvSpPr>
          <p:spPr>
            <a:xfrm>
              <a:off x="6864742" y="3699820"/>
              <a:ext cx="5498877" cy="1777388"/>
            </a:xfrm>
            <a:prstGeom prst="roundRect">
              <a:avLst>
                <a:gd name="adj" fmla="val 7067"/>
              </a:avLst>
            </a:prstGeom>
            <a:blipFill>
              <a:blip r:embed="rId4"/>
              <a:stretch>
                <a:fillRect l="-52775" t="-254822" r="-33901" b="-10133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12" name="Tekstvak 3">
              <a:extLst>
                <a:ext uri="{FF2B5EF4-FFF2-40B4-BE49-F238E27FC236}">
                  <a16:creationId xmlns:a16="http://schemas.microsoft.com/office/drawing/2014/main" id="{F98381A1-D372-7DFD-E15E-436629DC2E46}"/>
                </a:ext>
              </a:extLst>
            </p:cNvPr>
            <p:cNvSpPr txBox="1"/>
            <p:nvPr/>
          </p:nvSpPr>
          <p:spPr>
            <a:xfrm>
              <a:off x="7111538" y="3813518"/>
              <a:ext cx="481018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Rheumatoid</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arthritis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(RA) 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a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chronic</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autoimmune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disease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which</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primarily</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affects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the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synovial</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joints</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1</a:t>
              </a: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RA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affects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up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to</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1% of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the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population</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3</a:t>
              </a: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The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mean</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age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of diagnosis is ~60 years</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1</a:t>
              </a: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It is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twice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as common in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women</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than</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men</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3</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b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b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&lt;75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years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incidence</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is up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to</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4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times</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a:t>
              </a:r>
              <a:r>
                <a:rPr kumimoji="0" lang="nl-NL" sz="1200" b="0" i="0" u="none" strike="noStrike" kern="1200" cap="none" spc="0" normalizeH="0" baseline="0" noProof="0" dirty="0" err="1">
                  <a:ln>
                    <a:noFill/>
                  </a:ln>
                  <a:solidFill>
                    <a:srgbClr val="2B333A"/>
                  </a:solidFill>
                  <a:effectLst/>
                  <a:uLnTx/>
                  <a:uFillTx/>
                  <a:latin typeface="BI Sans" pitchFamily="2" charset="0"/>
                  <a:ea typeface="+mn-ea"/>
                  <a:cs typeface="+mn-cs"/>
                </a:rPr>
                <a:t>higher</a:t>
              </a:r>
              <a:r>
                <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rPr>
                <a:t> in women</a:t>
              </a:r>
              <a:r>
                <a:rPr kumimoji="0" lang="nl-NL" sz="1200" b="0" i="0" u="none" strike="noStrike" kern="1200" cap="none" spc="0" normalizeH="0" baseline="30000" noProof="0" dirty="0">
                  <a:ln>
                    <a:noFill/>
                  </a:ln>
                  <a:solidFill>
                    <a:srgbClr val="2B333A"/>
                  </a:solidFill>
                  <a:effectLst/>
                  <a:uLnTx/>
                  <a:uFillTx/>
                  <a:latin typeface="BI Sans" pitchFamily="2" charset="0"/>
                  <a:ea typeface="+mn-ea"/>
                  <a:cs typeface="+mn-cs"/>
                </a:rPr>
                <a:t>1</a:t>
              </a: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2B333A"/>
                </a:solidFill>
                <a:effectLst/>
                <a:uLnTx/>
                <a:uFillTx/>
                <a:latin typeface="BI Sans" pitchFamily="2" charset="0"/>
                <a:ea typeface="+mn-ea"/>
                <a:cs typeface="+mn-cs"/>
              </a:endParaRPr>
            </a:p>
          </p:txBody>
        </p:sp>
      </p:grpSp>
      <p:pic>
        <p:nvPicPr>
          <p:cNvPr id="5" name="Picture 4">
            <a:extLst>
              <a:ext uri="{FF2B5EF4-FFF2-40B4-BE49-F238E27FC236}">
                <a16:creationId xmlns:a16="http://schemas.microsoft.com/office/drawing/2014/main" id="{3F0216C3-407A-753D-DE63-AABE71453EEA}"/>
              </a:ext>
            </a:extLst>
          </p:cNvPr>
          <p:cNvPicPr>
            <a:picLocks noChangeAspect="1"/>
          </p:cNvPicPr>
          <p:nvPr/>
        </p:nvPicPr>
        <p:blipFill>
          <a:blip r:embed="rId5"/>
          <a:stretch>
            <a:fillRect/>
          </a:stretch>
        </p:blipFill>
        <p:spPr>
          <a:xfrm>
            <a:off x="10866440" y="6305456"/>
            <a:ext cx="1493649" cy="231668"/>
          </a:xfrm>
          <a:prstGeom prst="rect">
            <a:avLst/>
          </a:prstGeom>
        </p:spPr>
      </p:pic>
    </p:spTree>
    <p:extLst>
      <p:ext uri="{BB962C8B-B14F-4D97-AF65-F5344CB8AC3E}">
        <p14:creationId xmlns:p14="http://schemas.microsoft.com/office/powerpoint/2010/main" val="17917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500"/>
                                  </p:stCondLst>
                                  <p:childTnLst>
                                    <p:animClr clrSpc="rgb" dir="cw">
                                      <p:cBhvr>
                                        <p:cTn id="6" dur="1000" fill="hold"/>
                                        <p:tgtEl>
                                          <p:spTgt spid="113"/>
                                        </p:tgtEl>
                                        <p:attrNameLst>
                                          <p:attrName>fillcolor</p:attrName>
                                        </p:attrNameLst>
                                      </p:cBhvr>
                                      <p:to>
                                        <a:schemeClr val="accent2"/>
                                      </p:to>
                                    </p:animClr>
                                    <p:set>
                                      <p:cBhvr>
                                        <p:cTn id="7" dur="1000" fill="hold"/>
                                        <p:tgtEl>
                                          <p:spTgt spid="113"/>
                                        </p:tgtEl>
                                        <p:attrNameLst>
                                          <p:attrName>fill.type</p:attrName>
                                        </p:attrNameLst>
                                      </p:cBhvr>
                                      <p:to>
                                        <p:strVal val="solid"/>
                                      </p:to>
                                    </p:set>
                                    <p:set>
                                      <p:cBhvr>
                                        <p:cTn id="8" dur="1000" fill="hold"/>
                                        <p:tgtEl>
                                          <p:spTgt spid="113"/>
                                        </p:tgtEl>
                                        <p:attrNameLst>
                                          <p:attrName>fill.on</p:attrName>
                                        </p:attrNameLst>
                                      </p:cBhvr>
                                      <p:to>
                                        <p:strVal val="true"/>
                                      </p:to>
                                    </p:set>
                                  </p:childTnLst>
                                </p:cTn>
                              </p:par>
                            </p:childTnLst>
                          </p:cTn>
                        </p:par>
                        <p:par>
                          <p:cTn id="9" fill="hold">
                            <p:stCondLst>
                              <p:cond delay="1500"/>
                            </p:stCondLst>
                            <p:childTnLst>
                              <p:par>
                                <p:cTn id="10" presetID="1" presetClass="emph" presetSubtype="2" fill="hold" nodeType="afterEffect">
                                  <p:stCondLst>
                                    <p:cond delay="0"/>
                                  </p:stCondLst>
                                  <p:childTnLst>
                                    <p:animClr clrSpc="rgb" dir="cw">
                                      <p:cBhvr>
                                        <p:cTn id="11" dur="1000" fill="hold"/>
                                        <p:tgtEl>
                                          <p:spTgt spid="123"/>
                                        </p:tgtEl>
                                        <p:attrNameLst>
                                          <p:attrName>fillcolor</p:attrName>
                                        </p:attrNameLst>
                                      </p:cBhvr>
                                      <p:to>
                                        <a:schemeClr val="accent2"/>
                                      </p:to>
                                    </p:animClr>
                                    <p:set>
                                      <p:cBhvr>
                                        <p:cTn id="12" dur="1000" fill="hold"/>
                                        <p:tgtEl>
                                          <p:spTgt spid="123"/>
                                        </p:tgtEl>
                                        <p:attrNameLst>
                                          <p:attrName>fill.type</p:attrName>
                                        </p:attrNameLst>
                                      </p:cBhvr>
                                      <p:to>
                                        <p:strVal val="solid"/>
                                      </p:to>
                                    </p:set>
                                    <p:set>
                                      <p:cBhvr>
                                        <p:cTn id="13" dur="1000" fill="hold"/>
                                        <p:tgtEl>
                                          <p:spTgt spid="123"/>
                                        </p:tgtEl>
                                        <p:attrNameLst>
                                          <p:attrName>fill.on</p:attrName>
                                        </p:attrNameLst>
                                      </p:cBhvr>
                                      <p:to>
                                        <p:strVal val="true"/>
                                      </p:to>
                                    </p:set>
                                  </p:childTnLst>
                                </p:cTn>
                              </p:par>
                            </p:childTnLst>
                          </p:cTn>
                        </p:par>
                        <p:par>
                          <p:cTn id="14" fill="hold">
                            <p:stCondLst>
                              <p:cond delay="25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1000" fill="hold"/>
                                        <p:tgtEl>
                                          <p:spTgt spid="124"/>
                                        </p:tgtEl>
                                        <p:attrNameLst>
                                          <p:attrName>fillcolor</p:attrName>
                                        </p:attrNameLst>
                                      </p:cBhvr>
                                      <p:to>
                                        <a:schemeClr val="accent2"/>
                                      </p:to>
                                    </p:animClr>
                                    <p:set>
                                      <p:cBhvr>
                                        <p:cTn id="23" dur="1000" fill="hold"/>
                                        <p:tgtEl>
                                          <p:spTgt spid="124"/>
                                        </p:tgtEl>
                                        <p:attrNameLst>
                                          <p:attrName>fill.type</p:attrName>
                                        </p:attrNameLst>
                                      </p:cBhvr>
                                      <p:to>
                                        <p:strVal val="solid"/>
                                      </p:to>
                                    </p:set>
                                    <p:set>
                                      <p:cBhvr>
                                        <p:cTn id="24" dur="1000" fill="hold"/>
                                        <p:tgtEl>
                                          <p:spTgt spid="124"/>
                                        </p:tgtEl>
                                        <p:attrNameLst>
                                          <p:attrName>fill.on</p:attrName>
                                        </p:attrNameLst>
                                      </p:cBhvr>
                                      <p:to>
                                        <p:strVal val="true"/>
                                      </p:to>
                                    </p:set>
                                  </p:childTnLst>
                                </p:cTn>
                              </p:par>
                              <p:par>
                                <p:cTn id="25" presetID="10" presetClass="exit" presetSubtype="0" fill="hold" nodeType="withEffect">
                                  <p:stCondLst>
                                    <p:cond delay="50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000"/>
                            </p:stCondLst>
                            <p:childTnLst>
                              <p:par>
                                <p:cTn id="29" presetID="2" presetClass="entr" presetSubtype="2"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Rechte verbindingslijn 26">
            <a:extLst>
              <a:ext uri="{FF2B5EF4-FFF2-40B4-BE49-F238E27FC236}">
                <a16:creationId xmlns:a16="http://schemas.microsoft.com/office/drawing/2014/main" id="{CA0F7938-525D-44A4-9250-6BEAF4A12CD0}"/>
              </a:ext>
            </a:extLst>
          </p:cNvPr>
          <p:cNvCxnSpPr>
            <a:cxnSpLocks/>
          </p:cNvCxnSpPr>
          <p:nvPr/>
        </p:nvCxnSpPr>
        <p:spPr>
          <a:xfrm>
            <a:off x="3677702" y="4223401"/>
            <a:ext cx="2567471" cy="0"/>
          </a:xfrm>
          <a:prstGeom prst="line">
            <a:avLst/>
          </a:prstGeom>
          <a:ln>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E7F8E76E-3A1A-41A2-AC20-9A1497D06E48}"/>
              </a:ext>
            </a:extLst>
          </p:cNvPr>
          <p:cNvCxnSpPr>
            <a:cxnSpLocks/>
          </p:cNvCxnSpPr>
          <p:nvPr/>
        </p:nvCxnSpPr>
        <p:spPr>
          <a:xfrm>
            <a:off x="3136048" y="5048136"/>
            <a:ext cx="3109125" cy="0"/>
          </a:xfrm>
          <a:prstGeom prst="line">
            <a:avLst/>
          </a:prstGeom>
          <a:ln>
            <a:solidFill>
              <a:srgbClr val="AB480A"/>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8" name="Groep 7">
            <a:extLst>
              <a:ext uri="{FF2B5EF4-FFF2-40B4-BE49-F238E27FC236}">
                <a16:creationId xmlns:a16="http://schemas.microsoft.com/office/drawing/2014/main" id="{63E9022D-E952-422C-AA95-D7B4A242EAF4}"/>
              </a:ext>
            </a:extLst>
          </p:cNvPr>
          <p:cNvGrpSpPr/>
          <p:nvPr/>
        </p:nvGrpSpPr>
        <p:grpSpPr>
          <a:xfrm>
            <a:off x="2136559" y="1696894"/>
            <a:ext cx="2000199" cy="1676975"/>
            <a:chOff x="2579266" y="4065072"/>
            <a:chExt cx="2000199" cy="1676975"/>
          </a:xfrm>
        </p:grpSpPr>
        <p:sp>
          <p:nvSpPr>
            <p:cNvPr id="23" name="Trapezium 22">
              <a:extLst>
                <a:ext uri="{FF2B5EF4-FFF2-40B4-BE49-F238E27FC236}">
                  <a16:creationId xmlns:a16="http://schemas.microsoft.com/office/drawing/2014/main" id="{6FFB4CD6-E4F1-4471-B093-0A213F9B44DA}"/>
                </a:ext>
              </a:extLst>
            </p:cNvPr>
            <p:cNvSpPr/>
            <p:nvPr/>
          </p:nvSpPr>
          <p:spPr>
            <a:xfrm rot="10800000">
              <a:off x="2695021" y="4065072"/>
              <a:ext cx="1760685" cy="1676975"/>
            </a:xfrm>
            <a:prstGeom prst="trapezoid">
              <a:avLst>
                <a:gd name="adj" fmla="val 52238"/>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kstvak 34">
              <a:extLst>
                <a:ext uri="{FF2B5EF4-FFF2-40B4-BE49-F238E27FC236}">
                  <a16:creationId xmlns:a16="http://schemas.microsoft.com/office/drawing/2014/main" id="{494CD256-EAF6-4AA8-8782-8B0C0D2963D1}"/>
                </a:ext>
              </a:extLst>
            </p:cNvPr>
            <p:cNvSpPr txBox="1"/>
            <p:nvPr/>
          </p:nvSpPr>
          <p:spPr>
            <a:xfrm>
              <a:off x="2579266" y="4356998"/>
              <a:ext cx="2000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FF"/>
                  </a:solidFill>
                  <a:effectLst/>
                  <a:uLnTx/>
                  <a:uFillTx/>
                  <a:latin typeface="BI Sans" pitchFamily="2" charset="0"/>
                  <a:ea typeface="+mn-ea"/>
                  <a:cs typeface="+mn-cs"/>
                </a:rPr>
                <a:t>PPF</a:t>
              </a:r>
            </a:p>
          </p:txBody>
        </p:sp>
      </p:grpSp>
      <p:sp>
        <p:nvSpPr>
          <p:cNvPr id="10" name="Rechthoek 9">
            <a:extLst>
              <a:ext uri="{FF2B5EF4-FFF2-40B4-BE49-F238E27FC236}">
                <a16:creationId xmlns:a16="http://schemas.microsoft.com/office/drawing/2014/main" id="{DEB2A1E2-1043-487E-BE06-8192D8F09595}"/>
              </a:ext>
            </a:extLst>
          </p:cNvPr>
          <p:cNvSpPr/>
          <p:nvPr/>
        </p:nvSpPr>
        <p:spPr>
          <a:xfrm>
            <a:off x="1679387" y="2673639"/>
            <a:ext cx="2913322" cy="98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 name="Groep 5">
            <a:extLst>
              <a:ext uri="{FF2B5EF4-FFF2-40B4-BE49-F238E27FC236}">
                <a16:creationId xmlns:a16="http://schemas.microsoft.com/office/drawing/2014/main" id="{39819614-3948-4354-AFB9-D9B5CE41EEA1}"/>
              </a:ext>
            </a:extLst>
          </p:cNvPr>
          <p:cNvGrpSpPr/>
          <p:nvPr/>
        </p:nvGrpSpPr>
        <p:grpSpPr>
          <a:xfrm>
            <a:off x="1672605" y="1644883"/>
            <a:ext cx="2913322" cy="1132033"/>
            <a:chOff x="2113275" y="2964792"/>
            <a:chExt cx="2913322" cy="1132033"/>
          </a:xfrm>
        </p:grpSpPr>
        <p:sp>
          <p:nvSpPr>
            <p:cNvPr id="22" name="Trapezium 21">
              <a:extLst>
                <a:ext uri="{FF2B5EF4-FFF2-40B4-BE49-F238E27FC236}">
                  <a16:creationId xmlns:a16="http://schemas.microsoft.com/office/drawing/2014/main" id="{439CE52B-CAD4-4978-8A42-E1D14B767E15}"/>
                </a:ext>
              </a:extLst>
            </p:cNvPr>
            <p:cNvSpPr/>
            <p:nvPr/>
          </p:nvSpPr>
          <p:spPr>
            <a:xfrm rot="10800000">
              <a:off x="2113275" y="2964792"/>
              <a:ext cx="2913322" cy="1132033"/>
            </a:xfrm>
            <a:prstGeom prst="trapezoid">
              <a:avLst>
                <a:gd name="adj" fmla="val 5223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kstvak 33">
              <a:extLst>
                <a:ext uri="{FF2B5EF4-FFF2-40B4-BE49-F238E27FC236}">
                  <a16:creationId xmlns:a16="http://schemas.microsoft.com/office/drawing/2014/main" id="{5FCCD85B-ACB8-48DD-BAC4-3F2CC6936F9F}"/>
                </a:ext>
              </a:extLst>
            </p:cNvPr>
            <p:cNvSpPr txBox="1"/>
            <p:nvPr/>
          </p:nvSpPr>
          <p:spPr>
            <a:xfrm>
              <a:off x="2641876" y="3299977"/>
              <a:ext cx="18561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D7D31"/>
                  </a:solidFill>
                  <a:effectLst/>
                  <a:uLnTx/>
                  <a:uFillTx/>
                  <a:latin typeface="BI Sans" pitchFamily="2" charset="0"/>
                  <a:ea typeface="+mn-ea"/>
                  <a:cs typeface="+mn-cs"/>
                </a:rPr>
                <a:t>F-ILD</a:t>
              </a:r>
            </a:p>
          </p:txBody>
        </p:sp>
      </p:grpSp>
      <p:grpSp>
        <p:nvGrpSpPr>
          <p:cNvPr id="9" name="Groep 8">
            <a:extLst>
              <a:ext uri="{FF2B5EF4-FFF2-40B4-BE49-F238E27FC236}">
                <a16:creationId xmlns:a16="http://schemas.microsoft.com/office/drawing/2014/main" id="{62050D5D-7CD1-4027-AB2F-012AF85C0DA9}"/>
              </a:ext>
            </a:extLst>
          </p:cNvPr>
          <p:cNvGrpSpPr/>
          <p:nvPr/>
        </p:nvGrpSpPr>
        <p:grpSpPr>
          <a:xfrm>
            <a:off x="1086870" y="1629716"/>
            <a:ext cx="4101984" cy="1152364"/>
            <a:chOff x="1518944" y="1801166"/>
            <a:chExt cx="4101984" cy="1152364"/>
          </a:xfrm>
        </p:grpSpPr>
        <p:sp>
          <p:nvSpPr>
            <p:cNvPr id="4" name="Trapezium 3">
              <a:extLst>
                <a:ext uri="{FF2B5EF4-FFF2-40B4-BE49-F238E27FC236}">
                  <a16:creationId xmlns:a16="http://schemas.microsoft.com/office/drawing/2014/main" id="{CA647F9E-5BC2-42A5-A35E-7B120CE36950}"/>
                </a:ext>
              </a:extLst>
            </p:cNvPr>
            <p:cNvSpPr/>
            <p:nvPr/>
          </p:nvSpPr>
          <p:spPr>
            <a:xfrm rot="10800000">
              <a:off x="1518944" y="1801166"/>
              <a:ext cx="4101984" cy="1152364"/>
            </a:xfrm>
            <a:prstGeom prst="trapezoid">
              <a:avLst>
                <a:gd name="adj" fmla="val 5223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kstvak 32">
              <a:extLst>
                <a:ext uri="{FF2B5EF4-FFF2-40B4-BE49-F238E27FC236}">
                  <a16:creationId xmlns:a16="http://schemas.microsoft.com/office/drawing/2014/main" id="{1A051BCE-BD7B-4F8E-9823-5A63D3DE7317}"/>
                </a:ext>
              </a:extLst>
            </p:cNvPr>
            <p:cNvSpPr txBox="1"/>
            <p:nvPr/>
          </p:nvSpPr>
          <p:spPr>
            <a:xfrm>
              <a:off x="2633278" y="2146516"/>
              <a:ext cx="18561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D7D31"/>
                  </a:solidFill>
                  <a:effectLst/>
                  <a:uLnTx/>
                  <a:uFillTx/>
                  <a:latin typeface="BI Sans" pitchFamily="2" charset="0"/>
                  <a:ea typeface="+mn-ea"/>
                  <a:cs typeface="+mn-cs"/>
                </a:rPr>
                <a:t>ILD</a:t>
              </a:r>
            </a:p>
          </p:txBody>
        </p:sp>
      </p:grpSp>
      <p:sp>
        <p:nvSpPr>
          <p:cNvPr id="2" name="Titel 1">
            <a:extLst>
              <a:ext uri="{FF2B5EF4-FFF2-40B4-BE49-F238E27FC236}">
                <a16:creationId xmlns:a16="http://schemas.microsoft.com/office/drawing/2014/main" id="{0D27E626-7B87-483B-A30A-013AAF69E5D5}"/>
              </a:ext>
            </a:extLst>
          </p:cNvPr>
          <p:cNvSpPr>
            <a:spLocks noGrp="1"/>
          </p:cNvSpPr>
          <p:nvPr>
            <p:ph type="title"/>
          </p:nvPr>
        </p:nvSpPr>
        <p:spPr>
          <a:xfrm>
            <a:off x="838200" y="136525"/>
            <a:ext cx="10515600" cy="911987"/>
          </a:xfrm>
        </p:spPr>
        <p:txBody>
          <a:bodyPr>
            <a:normAutofit/>
          </a:bodyPr>
          <a:lstStyle/>
          <a:p>
            <a:r>
              <a:rPr lang="en-US" dirty="0"/>
              <a:t>Patients with certain types of fibrosing ILDs can develop a progressive phenotype</a:t>
            </a:r>
            <a:r>
              <a:rPr lang="en-US" baseline="30000" dirty="0"/>
              <a:t>1</a:t>
            </a:r>
            <a:endParaRPr lang="en-US" dirty="0"/>
          </a:p>
        </p:txBody>
      </p:sp>
      <p:sp>
        <p:nvSpPr>
          <p:cNvPr id="24" name="Tijdelijke aanduiding voor tekst 23">
            <a:extLst>
              <a:ext uri="{FF2B5EF4-FFF2-40B4-BE49-F238E27FC236}">
                <a16:creationId xmlns:a16="http://schemas.microsoft.com/office/drawing/2014/main" id="{F33A9D94-0D8B-445C-B820-693FDA592812}"/>
              </a:ext>
            </a:extLst>
          </p:cNvPr>
          <p:cNvSpPr>
            <a:spLocks noGrp="1"/>
          </p:cNvSpPr>
          <p:nvPr>
            <p:ph type="body" sz="quarter" idx="13"/>
          </p:nvPr>
        </p:nvSpPr>
        <p:spPr/>
        <p:txBody>
          <a:bodyPr/>
          <a:lstStyle/>
          <a:p>
            <a:r>
              <a:rPr lang="nl-NL" sz="900" dirty="0">
                <a:latin typeface="BISansNEXT" panose="02000503040000020004"/>
              </a:rPr>
              <a:t>IPF=</a:t>
            </a:r>
            <a:r>
              <a:rPr lang="nl-NL" sz="900" dirty="0" err="1">
                <a:latin typeface="BISansNEXT" panose="02000503040000020004"/>
              </a:rPr>
              <a:t>Idiopathic</a:t>
            </a:r>
            <a:r>
              <a:rPr lang="nl-NL" sz="900" dirty="0">
                <a:latin typeface="BISansNEXT" panose="02000503040000020004"/>
              </a:rPr>
              <a:t> </a:t>
            </a:r>
            <a:r>
              <a:rPr lang="nl-NL" sz="900" dirty="0" err="1">
                <a:latin typeface="BISansNEXT" panose="02000503040000020004"/>
              </a:rPr>
              <a:t>Pulmonary</a:t>
            </a:r>
            <a:r>
              <a:rPr lang="nl-NL" sz="900" dirty="0">
                <a:latin typeface="BISansNEXT" panose="02000503040000020004"/>
              </a:rPr>
              <a:t> Fibrosis; 1. </a:t>
            </a:r>
            <a:r>
              <a:rPr lang="nl-NL" sz="900" dirty="0" err="1">
                <a:effectLst/>
                <a:latin typeface="BISansNEXT" panose="02000503040000020004"/>
                <a:ea typeface="Calibri" panose="020F0502020204030204" pitchFamily="34" charset="0"/>
                <a:cs typeface="Times New Roman" panose="02020603050405020304" pitchFamily="18" charset="0"/>
              </a:rPr>
              <a:t>Wijsenbeek</a:t>
            </a:r>
            <a:r>
              <a:rPr lang="nl-NL" sz="900" dirty="0">
                <a:effectLst/>
                <a:latin typeface="BISansNEXT" panose="02000503040000020004"/>
                <a:ea typeface="Calibri" panose="020F0502020204030204" pitchFamily="34" charset="0"/>
                <a:cs typeface="Times New Roman" panose="02020603050405020304" pitchFamily="18" charset="0"/>
              </a:rPr>
              <a:t> M, </a:t>
            </a:r>
            <a:r>
              <a:rPr lang="nl-NL" sz="900" dirty="0" err="1">
                <a:effectLst/>
                <a:latin typeface="BISansNEXT" panose="02000503040000020004"/>
                <a:ea typeface="Calibri" panose="020F0502020204030204" pitchFamily="34" charset="0"/>
                <a:cs typeface="Times New Roman" panose="02020603050405020304" pitchFamily="18" charset="0"/>
              </a:rPr>
              <a:t>Cottin</a:t>
            </a:r>
            <a:r>
              <a:rPr lang="nl-NL" sz="900" dirty="0">
                <a:effectLst/>
                <a:latin typeface="BISansNEXT" panose="02000503040000020004"/>
                <a:ea typeface="Calibri" panose="020F0502020204030204" pitchFamily="34" charset="0"/>
                <a:cs typeface="Times New Roman" panose="02020603050405020304" pitchFamily="18" charset="0"/>
              </a:rPr>
              <a:t> V. Spectrum of </a:t>
            </a:r>
            <a:r>
              <a:rPr lang="nl-NL" sz="900" dirty="0" err="1">
                <a:latin typeface="BISansNEXT" panose="02000503040000020004"/>
                <a:ea typeface="Calibri" panose="020F0502020204030204" pitchFamily="34" charset="0"/>
                <a:cs typeface="Times New Roman" panose="02020603050405020304" pitchFamily="18" charset="0"/>
              </a:rPr>
              <a:t>f</a:t>
            </a:r>
            <a:r>
              <a:rPr lang="nl-NL" sz="900" dirty="0" err="1">
                <a:effectLst/>
                <a:latin typeface="BISansNEXT" panose="02000503040000020004"/>
                <a:ea typeface="Calibri" panose="020F0502020204030204" pitchFamily="34" charset="0"/>
                <a:cs typeface="Times New Roman" panose="02020603050405020304" pitchFamily="18" charset="0"/>
              </a:rPr>
              <a:t>ibrotic</a:t>
            </a:r>
            <a:r>
              <a:rPr lang="nl-NL" sz="900" dirty="0">
                <a:effectLst/>
                <a:latin typeface="BISansNEXT" panose="02000503040000020004"/>
                <a:ea typeface="Calibri" panose="020F0502020204030204" pitchFamily="34" charset="0"/>
                <a:cs typeface="Times New Roman" panose="02020603050405020304" pitchFamily="18" charset="0"/>
              </a:rPr>
              <a:t> </a:t>
            </a:r>
            <a:r>
              <a:rPr lang="nl-NL" sz="900" dirty="0" err="1">
                <a:latin typeface="BISansNEXT" panose="02000503040000020004"/>
                <a:ea typeface="Calibri" panose="020F0502020204030204" pitchFamily="34" charset="0"/>
                <a:cs typeface="Times New Roman" panose="02020603050405020304" pitchFamily="18" charset="0"/>
              </a:rPr>
              <a:t>l</a:t>
            </a:r>
            <a:r>
              <a:rPr lang="nl-NL" sz="900" dirty="0" err="1">
                <a:effectLst/>
                <a:latin typeface="BISansNEXT" panose="02000503040000020004"/>
                <a:ea typeface="Calibri" panose="020F0502020204030204" pitchFamily="34" charset="0"/>
                <a:cs typeface="Times New Roman" panose="02020603050405020304" pitchFamily="18" charset="0"/>
              </a:rPr>
              <a:t>ung</a:t>
            </a:r>
            <a:r>
              <a:rPr lang="nl-NL" sz="900" dirty="0">
                <a:effectLst/>
                <a:latin typeface="BISansNEXT" panose="02000503040000020004"/>
                <a:ea typeface="Calibri" panose="020F0502020204030204" pitchFamily="34" charset="0"/>
                <a:cs typeface="Times New Roman" panose="02020603050405020304" pitchFamily="18" charset="0"/>
              </a:rPr>
              <a:t> </a:t>
            </a:r>
            <a:r>
              <a:rPr lang="nl-NL" sz="900" dirty="0" err="1">
                <a:latin typeface="BISansNEXT" panose="02000503040000020004"/>
                <a:ea typeface="Calibri" panose="020F0502020204030204" pitchFamily="34" charset="0"/>
                <a:cs typeface="Times New Roman" panose="02020603050405020304" pitchFamily="18" charset="0"/>
              </a:rPr>
              <a:t>d</a:t>
            </a:r>
            <a:r>
              <a:rPr lang="nl-NL" sz="900" dirty="0" err="1">
                <a:effectLst/>
                <a:latin typeface="BISansNEXT" panose="02000503040000020004"/>
                <a:ea typeface="Calibri" panose="020F0502020204030204" pitchFamily="34" charset="0"/>
                <a:cs typeface="Times New Roman" panose="02020603050405020304" pitchFamily="18" charset="0"/>
              </a:rPr>
              <a:t>iseases</a:t>
            </a:r>
            <a:r>
              <a:rPr lang="nl-NL" sz="900" dirty="0">
                <a:effectLst/>
                <a:latin typeface="BISansNEXT" panose="02000503040000020004"/>
                <a:ea typeface="Calibri" panose="020F0502020204030204" pitchFamily="34" charset="0"/>
                <a:cs typeface="Times New Roman" panose="02020603050405020304" pitchFamily="18" charset="0"/>
              </a:rPr>
              <a:t>. N </a:t>
            </a:r>
            <a:r>
              <a:rPr lang="nl-NL" sz="900" dirty="0" err="1">
                <a:effectLst/>
                <a:latin typeface="BISansNEXT" panose="02000503040000020004"/>
                <a:ea typeface="Calibri" panose="020F0502020204030204" pitchFamily="34" charset="0"/>
                <a:cs typeface="Times New Roman" panose="02020603050405020304" pitchFamily="18" charset="0"/>
              </a:rPr>
              <a:t>Engl</a:t>
            </a:r>
            <a:r>
              <a:rPr lang="nl-NL" sz="900" dirty="0">
                <a:effectLst/>
                <a:latin typeface="BISansNEXT" panose="02000503040000020004"/>
                <a:ea typeface="Calibri" panose="020F0502020204030204" pitchFamily="34" charset="0"/>
                <a:cs typeface="Times New Roman" panose="02020603050405020304" pitchFamily="18" charset="0"/>
              </a:rPr>
              <a:t> J </a:t>
            </a:r>
            <a:r>
              <a:rPr lang="nl-NL" sz="900" dirty="0" err="1">
                <a:effectLst/>
                <a:latin typeface="BISansNEXT" panose="02000503040000020004"/>
                <a:ea typeface="Calibri" panose="020F0502020204030204" pitchFamily="34" charset="0"/>
                <a:cs typeface="Times New Roman" panose="02020603050405020304" pitchFamily="18" charset="0"/>
              </a:rPr>
              <a:t>Med</a:t>
            </a:r>
            <a:r>
              <a:rPr lang="nl-NL" sz="900" dirty="0">
                <a:effectLst/>
                <a:latin typeface="BISansNEXT" panose="02000503040000020004"/>
                <a:ea typeface="Calibri" panose="020F0502020204030204" pitchFamily="34" charset="0"/>
                <a:cs typeface="Times New Roman" panose="02020603050405020304" pitchFamily="18" charset="0"/>
              </a:rPr>
              <a:t>. 2020;383(10):958-68</a:t>
            </a:r>
            <a:r>
              <a:rPr lang="nl-NL" sz="900" dirty="0">
                <a:latin typeface="BISansNEXT" panose="02000503040000020004"/>
                <a:ea typeface="Calibri" panose="020F0502020204030204" pitchFamily="34" charset="0"/>
                <a:cs typeface="Times New Roman" panose="02020603050405020304" pitchFamily="18" charset="0"/>
              </a:rPr>
              <a:t>; 2. </a:t>
            </a:r>
            <a:r>
              <a:rPr lang="nl-NL" sz="900" dirty="0">
                <a:effectLst/>
                <a:latin typeface="BISansNEXT" panose="02000503040000020004"/>
                <a:ea typeface="Calibri" panose="020F0502020204030204" pitchFamily="34" charset="0"/>
                <a:cs typeface="Times New Roman" panose="02020603050405020304" pitchFamily="18" charset="0"/>
              </a:rPr>
              <a:t>Wells AU, Brown KK, </a:t>
            </a:r>
            <a:r>
              <a:rPr lang="nl-NL" sz="900" dirty="0" err="1">
                <a:effectLst/>
                <a:latin typeface="BISansNEXT" panose="02000503040000020004"/>
                <a:ea typeface="Calibri" panose="020F0502020204030204" pitchFamily="34" charset="0"/>
                <a:cs typeface="Times New Roman" panose="02020603050405020304" pitchFamily="18" charset="0"/>
              </a:rPr>
              <a:t>Flaherty</a:t>
            </a:r>
            <a:r>
              <a:rPr lang="nl-NL" sz="900" dirty="0">
                <a:effectLst/>
                <a:latin typeface="BISansNEXT" panose="02000503040000020004"/>
                <a:ea typeface="Calibri" panose="020F0502020204030204" pitchFamily="34" charset="0"/>
                <a:cs typeface="Times New Roman" panose="02020603050405020304" pitchFamily="18" charset="0"/>
              </a:rPr>
              <a:t> KR, et al. </a:t>
            </a:r>
            <a:r>
              <a:rPr lang="nl-NL" sz="900" dirty="0" err="1">
                <a:effectLst/>
                <a:latin typeface="BISansNEXT" panose="02000503040000020004"/>
                <a:ea typeface="Calibri" panose="020F0502020204030204" pitchFamily="34" charset="0"/>
                <a:cs typeface="Times New Roman" panose="02020603050405020304" pitchFamily="18" charset="0"/>
              </a:rPr>
              <a:t>What's</a:t>
            </a:r>
            <a:r>
              <a:rPr lang="nl-NL" sz="900" dirty="0">
                <a:effectLst/>
                <a:latin typeface="BISansNEXT" panose="02000503040000020004"/>
                <a:ea typeface="Calibri" panose="020F0502020204030204" pitchFamily="34" charset="0"/>
                <a:cs typeface="Times New Roman" panose="02020603050405020304" pitchFamily="18" charset="0"/>
              </a:rPr>
              <a:t> in a name? </a:t>
            </a:r>
            <a:r>
              <a:rPr lang="nl-NL" sz="900" dirty="0" err="1">
                <a:effectLst/>
                <a:latin typeface="BISansNEXT" panose="02000503040000020004"/>
                <a:ea typeface="Calibri" panose="020F0502020204030204" pitchFamily="34" charset="0"/>
                <a:cs typeface="Times New Roman" panose="02020603050405020304" pitchFamily="18" charset="0"/>
              </a:rPr>
              <a:t>That</a:t>
            </a:r>
            <a:r>
              <a:rPr lang="nl-NL" sz="900" dirty="0">
                <a:effectLst/>
                <a:latin typeface="BISansNEXT" panose="02000503040000020004"/>
                <a:ea typeface="Calibri" panose="020F0502020204030204" pitchFamily="34" charset="0"/>
                <a:cs typeface="Times New Roman" panose="02020603050405020304" pitchFamily="18" charset="0"/>
              </a:rPr>
              <a:t> </a:t>
            </a:r>
            <a:r>
              <a:rPr lang="nl-NL" sz="900" dirty="0" err="1">
                <a:effectLst/>
                <a:latin typeface="BISansNEXT" panose="02000503040000020004"/>
                <a:ea typeface="Calibri" panose="020F0502020204030204" pitchFamily="34" charset="0"/>
                <a:cs typeface="Times New Roman" panose="02020603050405020304" pitchFamily="18" charset="0"/>
              </a:rPr>
              <a:t>which</a:t>
            </a:r>
            <a:r>
              <a:rPr lang="nl-NL" sz="900" dirty="0">
                <a:effectLst/>
                <a:latin typeface="BISansNEXT" panose="02000503040000020004"/>
                <a:ea typeface="Calibri" panose="020F0502020204030204" pitchFamily="34" charset="0"/>
                <a:cs typeface="Times New Roman" panose="02020603050405020304" pitchFamily="18" charset="0"/>
              </a:rPr>
              <a:t> we call IPF, </a:t>
            </a:r>
            <a:r>
              <a:rPr lang="nl-NL" sz="900" dirty="0" err="1">
                <a:effectLst/>
                <a:latin typeface="BISansNEXT" panose="02000503040000020004"/>
                <a:ea typeface="Calibri" panose="020F0502020204030204" pitchFamily="34" charset="0"/>
                <a:cs typeface="Times New Roman" panose="02020603050405020304" pitchFamily="18" charset="0"/>
              </a:rPr>
              <a:t>by</a:t>
            </a:r>
            <a:r>
              <a:rPr lang="nl-NL" sz="900" dirty="0">
                <a:effectLst/>
                <a:latin typeface="BISansNEXT" panose="02000503040000020004"/>
                <a:ea typeface="Calibri" panose="020F0502020204030204" pitchFamily="34" charset="0"/>
                <a:cs typeface="Times New Roman" panose="02020603050405020304" pitchFamily="18" charset="0"/>
              </a:rPr>
              <a:t> </a:t>
            </a:r>
            <a:r>
              <a:rPr lang="nl-NL" sz="900" dirty="0" err="1">
                <a:effectLst/>
                <a:latin typeface="BISansNEXT" panose="02000503040000020004"/>
                <a:ea typeface="Calibri" panose="020F0502020204030204" pitchFamily="34" charset="0"/>
                <a:cs typeface="Times New Roman" panose="02020603050405020304" pitchFamily="18" charset="0"/>
              </a:rPr>
              <a:t>any</a:t>
            </a:r>
            <a:r>
              <a:rPr lang="nl-NL" sz="900" dirty="0">
                <a:effectLst/>
                <a:latin typeface="BISansNEXT" panose="02000503040000020004"/>
                <a:ea typeface="Calibri" panose="020F0502020204030204" pitchFamily="34" charset="0"/>
                <a:cs typeface="Times New Roman" panose="02020603050405020304" pitchFamily="18" charset="0"/>
              </a:rPr>
              <a:t> </a:t>
            </a:r>
            <a:r>
              <a:rPr lang="nl-NL" sz="900" dirty="0" err="1">
                <a:effectLst/>
                <a:latin typeface="BISansNEXT" panose="02000503040000020004"/>
                <a:ea typeface="Calibri" panose="020F0502020204030204" pitchFamily="34" charset="0"/>
                <a:cs typeface="Times New Roman" panose="02020603050405020304" pitchFamily="18" charset="0"/>
              </a:rPr>
              <a:t>other</a:t>
            </a:r>
            <a:r>
              <a:rPr lang="nl-NL" sz="900" dirty="0">
                <a:effectLst/>
                <a:latin typeface="BISansNEXT" panose="02000503040000020004"/>
                <a:ea typeface="Calibri" panose="020F0502020204030204" pitchFamily="34" charset="0"/>
                <a:cs typeface="Times New Roman" panose="02020603050405020304" pitchFamily="18" charset="0"/>
              </a:rPr>
              <a:t> name </a:t>
            </a:r>
            <a:r>
              <a:rPr lang="nl-NL" sz="900" dirty="0" err="1">
                <a:effectLst/>
                <a:latin typeface="BISansNEXT" panose="02000503040000020004"/>
                <a:ea typeface="Calibri" panose="020F0502020204030204" pitchFamily="34" charset="0"/>
                <a:cs typeface="Times New Roman" panose="02020603050405020304" pitchFamily="18" charset="0"/>
              </a:rPr>
              <a:t>would</a:t>
            </a:r>
            <a:r>
              <a:rPr lang="nl-NL" sz="900" dirty="0">
                <a:effectLst/>
                <a:latin typeface="BISansNEXT" panose="02000503040000020004"/>
                <a:ea typeface="Calibri" panose="020F0502020204030204" pitchFamily="34" charset="0"/>
                <a:cs typeface="Times New Roman" panose="02020603050405020304" pitchFamily="18" charset="0"/>
              </a:rPr>
              <a:t> act </a:t>
            </a:r>
            <a:r>
              <a:rPr lang="nl-NL" sz="900" dirty="0" err="1">
                <a:effectLst/>
                <a:latin typeface="BISansNEXT" panose="02000503040000020004"/>
                <a:ea typeface="Calibri" panose="020F0502020204030204" pitchFamily="34" charset="0"/>
                <a:cs typeface="Times New Roman" panose="02020603050405020304" pitchFamily="18" charset="0"/>
              </a:rPr>
              <a:t>the</a:t>
            </a:r>
            <a:r>
              <a:rPr lang="nl-NL" sz="900" dirty="0">
                <a:effectLst/>
                <a:latin typeface="BISansNEXT" panose="02000503040000020004"/>
                <a:ea typeface="Calibri" panose="020F0502020204030204" pitchFamily="34" charset="0"/>
                <a:cs typeface="Times New Roman" panose="02020603050405020304" pitchFamily="18" charset="0"/>
              </a:rPr>
              <a:t> </a:t>
            </a:r>
            <a:r>
              <a:rPr lang="nl-NL" sz="900" dirty="0" err="1">
                <a:effectLst/>
                <a:latin typeface="BISansNEXT" panose="02000503040000020004"/>
                <a:ea typeface="Calibri" panose="020F0502020204030204" pitchFamily="34" charset="0"/>
                <a:cs typeface="Times New Roman" panose="02020603050405020304" pitchFamily="18" charset="0"/>
              </a:rPr>
              <a:t>same</a:t>
            </a:r>
            <a:r>
              <a:rPr lang="nl-NL" sz="900" dirty="0">
                <a:effectLst/>
                <a:latin typeface="BISansNEXT" panose="02000503040000020004"/>
                <a:ea typeface="Calibri" panose="020F0502020204030204" pitchFamily="34" charset="0"/>
                <a:cs typeface="Times New Roman" panose="02020603050405020304" pitchFamily="18" charset="0"/>
              </a:rPr>
              <a:t>. </a:t>
            </a:r>
            <a:r>
              <a:rPr lang="nl-NL" sz="900" dirty="0" err="1">
                <a:effectLst/>
                <a:latin typeface="BISansNEXT" panose="02000503040000020004"/>
                <a:ea typeface="Calibri" panose="020F0502020204030204" pitchFamily="34" charset="0"/>
                <a:cs typeface="Times New Roman" panose="02020603050405020304" pitchFamily="18" charset="0"/>
              </a:rPr>
              <a:t>Eur</a:t>
            </a:r>
            <a:r>
              <a:rPr lang="nl-NL" sz="900" dirty="0">
                <a:effectLst/>
                <a:latin typeface="BISansNEXT" panose="02000503040000020004"/>
                <a:ea typeface="Calibri" panose="020F0502020204030204" pitchFamily="34" charset="0"/>
                <a:cs typeface="Times New Roman" panose="02020603050405020304" pitchFamily="18" charset="0"/>
              </a:rPr>
              <a:t> </a:t>
            </a:r>
            <a:r>
              <a:rPr lang="nl-NL" sz="900" dirty="0" err="1">
                <a:effectLst/>
                <a:latin typeface="BISansNEXT" panose="02000503040000020004"/>
                <a:ea typeface="Calibri" panose="020F0502020204030204" pitchFamily="34" charset="0"/>
                <a:cs typeface="Times New Roman" panose="02020603050405020304" pitchFamily="18" charset="0"/>
              </a:rPr>
              <a:t>Respir</a:t>
            </a:r>
            <a:r>
              <a:rPr lang="nl-NL" sz="900" dirty="0">
                <a:effectLst/>
                <a:latin typeface="BISansNEXT" panose="02000503040000020004"/>
                <a:ea typeface="Calibri" panose="020F0502020204030204" pitchFamily="34" charset="0"/>
                <a:cs typeface="Times New Roman" panose="02020603050405020304" pitchFamily="18" charset="0"/>
              </a:rPr>
              <a:t> J. 2018;51(5):1800692.</a:t>
            </a:r>
            <a:endParaRPr lang="en-US" sz="1000" b="0" i="0" kern="1200" dirty="0">
              <a:solidFill>
                <a:schemeClr val="tx1"/>
              </a:solidFill>
              <a:effectLst/>
              <a:latin typeface="BISansNEXT" panose="02000503040000020004"/>
            </a:endParaRPr>
          </a:p>
        </p:txBody>
      </p:sp>
      <p:sp>
        <p:nvSpPr>
          <p:cNvPr id="25" name="Tijdelijke aanduiding voor tekst 24">
            <a:extLst>
              <a:ext uri="{FF2B5EF4-FFF2-40B4-BE49-F238E27FC236}">
                <a16:creationId xmlns:a16="http://schemas.microsoft.com/office/drawing/2014/main" id="{4AFA1D2C-5F91-42C6-A4BB-A990E7AB6B83}"/>
              </a:ext>
            </a:extLst>
          </p:cNvPr>
          <p:cNvSpPr>
            <a:spLocks noGrp="1"/>
          </p:cNvSpPr>
          <p:nvPr>
            <p:ph type="body" sz="quarter" idx="17"/>
          </p:nvPr>
        </p:nvSpPr>
        <p:spPr/>
        <p:txBody>
          <a:bodyPr/>
          <a:lstStyle/>
          <a:p>
            <a:r>
              <a:rPr lang="nl-NL"/>
              <a:t>A3</a:t>
            </a:r>
          </a:p>
        </p:txBody>
      </p:sp>
      <p:sp>
        <p:nvSpPr>
          <p:cNvPr id="37" name="Rounded Rectangle 15">
            <a:extLst>
              <a:ext uri="{FF2B5EF4-FFF2-40B4-BE49-F238E27FC236}">
                <a16:creationId xmlns:a16="http://schemas.microsoft.com/office/drawing/2014/main" id="{9BC451CF-7982-4446-8D20-6FADD9183EB6}"/>
              </a:ext>
            </a:extLst>
          </p:cNvPr>
          <p:cNvSpPr/>
          <p:nvPr/>
        </p:nvSpPr>
        <p:spPr>
          <a:xfrm>
            <a:off x="6369428" y="3963734"/>
            <a:ext cx="3871549" cy="512542"/>
          </a:xfrm>
          <a:prstGeom prst="rect">
            <a:avLst/>
          </a:prstGeom>
          <a:noFill/>
          <a:ln w="9525">
            <a:noFill/>
          </a:ln>
          <a:effectLst/>
        </p:spPr>
        <p:style>
          <a:lnRef idx="2">
            <a:schemeClr val="accent5">
              <a:shade val="50000"/>
            </a:schemeClr>
          </a:lnRef>
          <a:fillRef idx="1">
            <a:schemeClr val="accent5"/>
          </a:fillRef>
          <a:effectRef idx="0">
            <a:schemeClr val="accent5"/>
          </a:effectRef>
          <a:fontRef idx="minor">
            <a:schemeClr val="lt1"/>
          </a:fontRef>
        </p:style>
        <p:txBody>
          <a:bodyPr lIns="36000" rIns="36000" rtlCol="0" anchor="ctr"/>
          <a:lstStyle/>
          <a:p>
            <a:pPr marL="87311" marR="0" lvl="2" indent="0" algn="l" defTabSz="914378" rtl="0" eaLnBrk="1" fontAlgn="t" latinLnBrk="0" hangingPunct="1">
              <a:lnSpc>
                <a:spcPct val="100000"/>
              </a:lnSpc>
              <a:spcBef>
                <a:spcPts val="1200"/>
              </a:spcBef>
              <a:spcAft>
                <a:spcPts val="0"/>
              </a:spcAft>
              <a:buClr>
                <a:prstClr val="white"/>
              </a:buClr>
              <a:buSzTx/>
              <a:buFontTx/>
              <a:buNone/>
              <a:tabLst/>
              <a:defRPr/>
            </a:pPr>
            <a:r>
              <a:rPr kumimoji="0" lang="en-GB" sz="1600" b="1" i="0" u="none" strike="noStrike" kern="0" cap="none" spc="0" normalizeH="0" baseline="0" noProof="0" dirty="0">
                <a:ln>
                  <a:noFill/>
                </a:ln>
                <a:solidFill>
                  <a:srgbClr val="F2650F"/>
                </a:solidFill>
                <a:effectLst/>
                <a:uLnTx/>
                <a:uFillTx/>
                <a:latin typeface="BI Sans" pitchFamily="2" charset="0"/>
                <a:ea typeface="+mn-ea"/>
                <a:cs typeface="Arial" panose="020B0604020202020204" pitchFamily="34" charset="0"/>
              </a:rPr>
              <a:t>Progressive but responds to therapy, </a:t>
            </a:r>
            <a:br>
              <a:rPr kumimoji="0" lang="en-GB" sz="1600" b="1" i="0" u="none" strike="noStrike" kern="0" cap="none" spc="0" normalizeH="0" baseline="0" noProof="0" dirty="0">
                <a:ln>
                  <a:noFill/>
                </a:ln>
                <a:solidFill>
                  <a:srgbClr val="F2650F"/>
                </a:solidFill>
                <a:effectLst/>
                <a:uLnTx/>
                <a:uFillTx/>
                <a:latin typeface="BI Sans" pitchFamily="2" charset="0"/>
                <a:ea typeface="+mn-ea"/>
                <a:cs typeface="Arial" panose="020B0604020202020204" pitchFamily="34" charset="0"/>
              </a:rPr>
            </a:br>
            <a:r>
              <a:rPr kumimoji="0" lang="en-GB" sz="1600" b="1" i="0" u="none" strike="noStrike" kern="0" cap="none" spc="0" normalizeH="0" baseline="0" noProof="0" dirty="0">
                <a:ln>
                  <a:noFill/>
                </a:ln>
                <a:solidFill>
                  <a:srgbClr val="F2650F"/>
                </a:solidFill>
                <a:effectLst/>
                <a:uLnTx/>
                <a:uFillTx/>
                <a:latin typeface="BI Sans" pitchFamily="2" charset="0"/>
                <a:ea typeface="+mn-ea"/>
                <a:cs typeface="Arial" panose="020B0604020202020204" pitchFamily="34" charset="0"/>
              </a:rPr>
              <a:t>at least in the short term</a:t>
            </a:r>
          </a:p>
        </p:txBody>
      </p:sp>
      <p:sp>
        <p:nvSpPr>
          <p:cNvPr id="38" name="Rounded Rectangle 16">
            <a:extLst>
              <a:ext uri="{FF2B5EF4-FFF2-40B4-BE49-F238E27FC236}">
                <a16:creationId xmlns:a16="http://schemas.microsoft.com/office/drawing/2014/main" id="{09A784D5-EE53-429D-BDB2-047CD3A47DF5}"/>
              </a:ext>
            </a:extLst>
          </p:cNvPr>
          <p:cNvSpPr/>
          <p:nvPr/>
        </p:nvSpPr>
        <p:spPr>
          <a:xfrm>
            <a:off x="6369428" y="3142868"/>
            <a:ext cx="3871549" cy="512542"/>
          </a:xfrm>
          <a:prstGeom prst="rect">
            <a:avLst/>
          </a:prstGeom>
          <a:noFill/>
          <a:ln w="9525">
            <a:noFill/>
          </a:ln>
          <a:effectLst/>
        </p:spPr>
        <p:style>
          <a:lnRef idx="2">
            <a:schemeClr val="accent5">
              <a:shade val="50000"/>
            </a:schemeClr>
          </a:lnRef>
          <a:fillRef idx="1">
            <a:schemeClr val="accent5"/>
          </a:fillRef>
          <a:effectRef idx="0">
            <a:schemeClr val="accent5"/>
          </a:effectRef>
          <a:fontRef idx="minor">
            <a:schemeClr val="lt1"/>
          </a:fontRef>
        </p:style>
        <p:txBody>
          <a:bodyPr lIns="36000" rIns="36000" rtlCol="0" anchor="ctr"/>
          <a:lstStyle/>
          <a:p>
            <a:pPr marL="87311" marR="0" lvl="2" indent="0" algn="l" defTabSz="914378" rtl="0" eaLnBrk="1" fontAlgn="t" latinLnBrk="0" hangingPunct="1">
              <a:lnSpc>
                <a:spcPct val="100000"/>
              </a:lnSpc>
              <a:spcBef>
                <a:spcPts val="3600"/>
              </a:spcBef>
              <a:spcAft>
                <a:spcPts val="0"/>
              </a:spcAft>
              <a:buClr>
                <a:prstClr val="white"/>
              </a:buClr>
              <a:buSzTx/>
              <a:buFontTx/>
              <a:buNone/>
              <a:tabLst/>
              <a:defRPr/>
            </a:pPr>
            <a:r>
              <a:rPr kumimoji="0" lang="en-GB" sz="1600" b="1" i="0" u="none" strike="noStrike" kern="0" cap="none" spc="0" normalizeH="0" baseline="0" noProof="0" dirty="0">
                <a:ln>
                  <a:noFill/>
                </a:ln>
                <a:solidFill>
                  <a:srgbClr val="F2C7AB"/>
                </a:solidFill>
                <a:effectLst/>
                <a:uLnTx/>
                <a:uFillTx/>
                <a:latin typeface="BI Sans" pitchFamily="2" charset="0"/>
                <a:ea typeface="+mn-ea"/>
                <a:cs typeface="Arial" panose="020B0604020202020204" pitchFamily="34" charset="0"/>
              </a:rPr>
              <a:t>Non-progressive </a:t>
            </a:r>
          </a:p>
        </p:txBody>
      </p:sp>
      <p:sp>
        <p:nvSpPr>
          <p:cNvPr id="39" name="Rounded Rectangle 17">
            <a:extLst>
              <a:ext uri="{FF2B5EF4-FFF2-40B4-BE49-F238E27FC236}">
                <a16:creationId xmlns:a16="http://schemas.microsoft.com/office/drawing/2014/main" id="{D5F17B35-7FFA-4E16-B30A-699E8468BD3F}"/>
              </a:ext>
            </a:extLst>
          </p:cNvPr>
          <p:cNvSpPr/>
          <p:nvPr/>
        </p:nvSpPr>
        <p:spPr>
          <a:xfrm>
            <a:off x="6454488" y="4780732"/>
            <a:ext cx="3871549" cy="512542"/>
          </a:xfrm>
          <a:prstGeom prst="rect">
            <a:avLst/>
          </a:prstGeom>
          <a:noFill/>
          <a:ln w="9525">
            <a:noFill/>
          </a:ln>
          <a:effectLst/>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marL="0" marR="0" lvl="0" indent="-827089" algn="l" defTabSz="914378" rtl="0" eaLnBrk="1" fontAlgn="t" latinLnBrk="0" hangingPunct="1">
              <a:lnSpc>
                <a:spcPct val="100000"/>
              </a:lnSpc>
              <a:spcBef>
                <a:spcPts val="3600"/>
              </a:spcBef>
              <a:spcAft>
                <a:spcPts val="0"/>
              </a:spcAft>
              <a:buClr>
                <a:prstClr val="white"/>
              </a:buClr>
              <a:buSzTx/>
              <a:buFontTx/>
              <a:buNone/>
              <a:tabLst/>
              <a:defRPr/>
            </a:pPr>
            <a:r>
              <a:rPr kumimoji="0" lang="en-GB" sz="1600" b="1" i="0" u="none" strike="noStrike" kern="0" cap="none" spc="0" normalizeH="0" baseline="0" noProof="0" dirty="0">
                <a:ln>
                  <a:noFill/>
                </a:ln>
                <a:solidFill>
                  <a:srgbClr val="823608"/>
                </a:solidFill>
                <a:effectLst/>
                <a:uLnTx/>
                <a:uFillTx/>
                <a:latin typeface="BI Sans" pitchFamily="2" charset="0"/>
                <a:ea typeface="+mn-ea"/>
                <a:cs typeface="Arial" panose="020B0604020202020204" pitchFamily="34" charset="0"/>
              </a:rPr>
              <a:t>Progressive regardless of treatment</a:t>
            </a:r>
            <a:br>
              <a:rPr kumimoji="0" lang="en-GB" sz="1600" b="1" i="0" u="none" strike="noStrike" kern="0" cap="none" spc="0" normalizeH="0" baseline="0" noProof="0" dirty="0">
                <a:ln>
                  <a:noFill/>
                </a:ln>
                <a:solidFill>
                  <a:srgbClr val="823608"/>
                </a:solidFill>
                <a:effectLst/>
                <a:uLnTx/>
                <a:uFillTx/>
                <a:latin typeface="BI Sans" pitchFamily="2" charset="0"/>
                <a:ea typeface="+mn-ea"/>
                <a:cs typeface="Arial" panose="020B0604020202020204" pitchFamily="34" charset="0"/>
              </a:rPr>
            </a:br>
            <a:r>
              <a:rPr kumimoji="0" lang="en-GB" sz="1600" b="1" i="0" u="none" strike="noStrike" kern="0" cap="none" spc="0" normalizeH="0" baseline="0" noProof="0" dirty="0">
                <a:ln>
                  <a:noFill/>
                </a:ln>
                <a:solidFill>
                  <a:srgbClr val="823608"/>
                </a:solidFill>
                <a:effectLst/>
                <a:uLnTx/>
                <a:uFillTx/>
                <a:latin typeface="BI Sans" pitchFamily="2" charset="0"/>
                <a:ea typeface="+mn-ea"/>
                <a:cs typeface="Arial" panose="020B0604020202020204" pitchFamily="34" charset="0"/>
              </a:rPr>
              <a:t>considered appropriate for individual ILDs</a:t>
            </a:r>
          </a:p>
        </p:txBody>
      </p:sp>
      <p:sp>
        <p:nvSpPr>
          <p:cNvPr id="40" name="Inhaltsplatzhalter 2">
            <a:extLst>
              <a:ext uri="{FF2B5EF4-FFF2-40B4-BE49-F238E27FC236}">
                <a16:creationId xmlns:a16="http://schemas.microsoft.com/office/drawing/2014/main" id="{EE66BDB9-E0E1-4183-88BD-CE630E37F30F}"/>
              </a:ext>
            </a:extLst>
          </p:cNvPr>
          <p:cNvSpPr txBox="1">
            <a:spLocks/>
          </p:cNvSpPr>
          <p:nvPr/>
        </p:nvSpPr>
        <p:spPr>
          <a:xfrm>
            <a:off x="6425990" y="2565598"/>
            <a:ext cx="3871549" cy="526500"/>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100000"/>
              </a:lnSpc>
              <a:spcBef>
                <a:spcPts val="300"/>
              </a:spcBef>
              <a:spcAft>
                <a:spcPts val="300"/>
              </a:spcAft>
              <a:buClr>
                <a:schemeClr val="tx2"/>
              </a:buClr>
              <a:buFont typeface="Wingdings" panose="05000000000000000000" pitchFamily="2" charset="2"/>
              <a:buChar char="§"/>
              <a:defRPr sz="1600" kern="1200">
                <a:solidFill>
                  <a:schemeClr val="tx2"/>
                </a:solidFill>
                <a:latin typeface="+mn-lt"/>
                <a:ea typeface="+mn-ea"/>
                <a:cs typeface="+mn-cs"/>
              </a:defRPr>
            </a:lvl3pPr>
            <a:lvl4pPr marL="1200150" indent="-171450" algn="l" defTabSz="685800" rtl="0" eaLnBrk="1" latinLnBrk="0" hangingPunct="1">
              <a:lnSpc>
                <a:spcPct val="100000"/>
              </a:lnSpc>
              <a:spcBef>
                <a:spcPts val="300"/>
              </a:spcBef>
              <a:spcAft>
                <a:spcPts val="300"/>
              </a:spcAft>
              <a:buClr>
                <a:schemeClr val="tx2"/>
              </a:buClr>
              <a:buFont typeface="Arial" panose="020B0604020202020204" pitchFamily="34" charset="0"/>
              <a:buChar char="‒"/>
              <a:defRPr sz="1400" kern="1200">
                <a:solidFill>
                  <a:schemeClr val="tx2"/>
                </a:solidFill>
                <a:latin typeface="+mn-lt"/>
                <a:ea typeface="+mn-ea"/>
                <a:cs typeface="+mn-cs"/>
              </a:defRPr>
            </a:lvl4pPr>
            <a:lvl5pPr marL="1543050" indent="-171450" algn="l" defTabSz="685800" rtl="0" eaLnBrk="1" latinLnBrk="0" hangingPunct="1">
              <a:lnSpc>
                <a:spcPct val="100000"/>
              </a:lnSpc>
              <a:spcBef>
                <a:spcPts val="300"/>
              </a:spcBef>
              <a:spcAft>
                <a:spcPts val="300"/>
              </a:spcAft>
              <a:buClr>
                <a:schemeClr val="tx2"/>
              </a:buClr>
              <a:buFont typeface="Arial" panose="020B0604020202020204" pitchFamily="34" charset="0"/>
              <a:buChar char="˃"/>
              <a:defRPr sz="14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300"/>
              </a:spcBef>
              <a:spcAft>
                <a:spcPts val="300"/>
              </a:spcAft>
              <a:buClr>
                <a:srgbClr val="001E55"/>
              </a:buClr>
              <a:buSzTx/>
              <a:buFont typeface="Arial" panose="020B0604020202020204" pitchFamily="34" charset="0"/>
              <a:buNone/>
              <a:tabLst/>
              <a:defRPr/>
            </a:pPr>
            <a:r>
              <a:rPr kumimoji="0" lang="en-US" sz="1600" b="1" i="0" u="none" strike="noStrike" kern="1200" cap="none" spc="0" normalizeH="0" baseline="0" noProof="0" dirty="0">
                <a:ln>
                  <a:noFill/>
                </a:ln>
                <a:solidFill>
                  <a:srgbClr val="2B333A"/>
                </a:solidFill>
                <a:effectLst/>
                <a:uLnTx/>
                <a:uFillTx/>
                <a:latin typeface="BI Sans" pitchFamily="2" charset="0"/>
                <a:ea typeface="+mn-ea"/>
                <a:cs typeface="Arial" panose="020B0604020202020204" pitchFamily="34" charset="0"/>
              </a:rPr>
              <a:t>IPF Consensus Working Group proposal </a:t>
            </a:r>
            <a:br>
              <a:rPr kumimoji="0" lang="en-US" sz="1600" b="1" i="0" u="none" strike="noStrike" kern="1200" cap="none" spc="0" normalizeH="0" baseline="0" noProof="0" dirty="0">
                <a:ln>
                  <a:noFill/>
                </a:ln>
                <a:solidFill>
                  <a:srgbClr val="2B333A"/>
                </a:solidFill>
                <a:effectLst/>
                <a:uLnTx/>
                <a:uFillTx/>
                <a:latin typeface="BI Sans" pitchFamily="2" charset="0"/>
                <a:ea typeface="+mn-ea"/>
                <a:cs typeface="Arial" panose="020B0604020202020204" pitchFamily="34" charset="0"/>
              </a:rPr>
            </a:br>
            <a:r>
              <a:rPr kumimoji="0" lang="en-US" sz="1600" b="1" i="0" u="none" strike="noStrike" kern="1200" cap="none" spc="0" normalizeH="0" baseline="0" noProof="0" dirty="0">
                <a:ln>
                  <a:noFill/>
                </a:ln>
                <a:solidFill>
                  <a:srgbClr val="2B333A"/>
                </a:solidFill>
                <a:effectLst/>
                <a:uLnTx/>
                <a:uFillTx/>
                <a:latin typeface="BI Sans" pitchFamily="2" charset="0"/>
                <a:ea typeface="+mn-ea"/>
                <a:cs typeface="Arial" panose="020B0604020202020204" pitchFamily="34" charset="0"/>
              </a:rPr>
              <a:t>for classification of fibrosing ILDs</a:t>
            </a:r>
            <a:r>
              <a:rPr kumimoji="0" lang="en-US" sz="1600" b="1" i="0" u="none" strike="noStrike" kern="1200" cap="none" spc="0" normalizeH="0" baseline="30000" noProof="0" dirty="0">
                <a:ln>
                  <a:noFill/>
                </a:ln>
                <a:solidFill>
                  <a:srgbClr val="2B333A"/>
                </a:solidFill>
                <a:effectLst/>
                <a:uLnTx/>
                <a:uFillTx/>
                <a:latin typeface="BI Sans" pitchFamily="2" charset="0"/>
                <a:ea typeface="+mn-ea"/>
                <a:cs typeface="Arial" panose="020B0604020202020204" pitchFamily="34" charset="0"/>
              </a:rPr>
              <a:t>2</a:t>
            </a:r>
            <a:endParaRPr kumimoji="0" lang="en-GB" sz="1600" b="1" i="0" u="none" strike="noStrike" kern="1200" cap="none" spc="0" normalizeH="0" baseline="30000" noProof="0" dirty="0">
              <a:ln>
                <a:noFill/>
              </a:ln>
              <a:solidFill>
                <a:srgbClr val="2B333A"/>
              </a:solidFill>
              <a:effectLst/>
              <a:uLnTx/>
              <a:uFillTx/>
              <a:latin typeface="BI Sans" pitchFamily="2" charset="0"/>
              <a:ea typeface="+mn-ea"/>
              <a:cs typeface="Arial" panose="020B0604020202020204" pitchFamily="34" charset="0"/>
            </a:endParaRPr>
          </a:p>
        </p:txBody>
      </p:sp>
      <p:sp>
        <p:nvSpPr>
          <p:cNvPr id="43" name="Rectangle 2">
            <a:extLst>
              <a:ext uri="{FF2B5EF4-FFF2-40B4-BE49-F238E27FC236}">
                <a16:creationId xmlns:a16="http://schemas.microsoft.com/office/drawing/2014/main" id="{14D42899-A02E-4DC9-8735-50BF909E0D4D}"/>
              </a:ext>
            </a:extLst>
          </p:cNvPr>
          <p:cNvSpPr/>
          <p:nvPr/>
        </p:nvSpPr>
        <p:spPr>
          <a:xfrm>
            <a:off x="10983600" y="606019"/>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PPF</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sp>
        <p:nvSpPr>
          <p:cNvPr id="42" name="Rectangle 2">
            <a:extLst>
              <a:ext uri="{FF2B5EF4-FFF2-40B4-BE49-F238E27FC236}">
                <a16:creationId xmlns:a16="http://schemas.microsoft.com/office/drawing/2014/main" id="{9DEFD25E-767C-4278-8FB4-0A2CEB0BE66C}"/>
              </a:ext>
            </a:extLst>
          </p:cNvPr>
          <p:cNvSpPr/>
          <p:nvPr/>
        </p:nvSpPr>
        <p:spPr>
          <a:xfrm>
            <a:off x="10983600" y="253835"/>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41" name="Rectangle 2">
            <a:extLst>
              <a:ext uri="{FF2B5EF4-FFF2-40B4-BE49-F238E27FC236}">
                <a16:creationId xmlns:a16="http://schemas.microsoft.com/office/drawing/2014/main" id="{BCD155FC-2B99-4D1F-A87A-A4B522C7ACBA}"/>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 Sans" pitchFamily="2" charset="0"/>
                <a:ea typeface="+mn-ea"/>
                <a:cs typeface="+mn-cs"/>
              </a:rPr>
              <a:t>ILD</a:t>
            </a:r>
            <a:endParaRPr kumimoji="0" lang="en-NL" sz="1400" b="0" i="0" u="none" strike="noStrike" kern="1200" cap="none" spc="0" normalizeH="0" baseline="0" noProof="0">
              <a:ln>
                <a:noFill/>
              </a:ln>
              <a:solidFill>
                <a:srgbClr val="2B333A"/>
              </a:solidFill>
              <a:effectLst/>
              <a:uLnTx/>
              <a:uFillTx/>
              <a:latin typeface="BI Sans" pitchFamily="2" charset="0"/>
              <a:ea typeface="+mn-ea"/>
              <a:cs typeface="+mn-cs"/>
            </a:endParaRPr>
          </a:p>
        </p:txBody>
      </p:sp>
      <p:cxnSp>
        <p:nvCxnSpPr>
          <p:cNvPr id="5" name="Rechte verbindingslijn 4">
            <a:extLst>
              <a:ext uri="{FF2B5EF4-FFF2-40B4-BE49-F238E27FC236}">
                <a16:creationId xmlns:a16="http://schemas.microsoft.com/office/drawing/2014/main" id="{34839BBE-012A-4D59-81A3-20415FC6F897}"/>
              </a:ext>
            </a:extLst>
          </p:cNvPr>
          <p:cNvCxnSpPr>
            <a:cxnSpLocks/>
          </p:cNvCxnSpPr>
          <p:nvPr/>
        </p:nvCxnSpPr>
        <p:spPr>
          <a:xfrm>
            <a:off x="4019782" y="3389614"/>
            <a:ext cx="2225391" cy="9052"/>
          </a:xfrm>
          <a:prstGeom prst="line">
            <a:avLst/>
          </a:prstGeom>
          <a:ln>
            <a:solidFill>
              <a:srgbClr val="F2C7AB"/>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6F7C48-70BB-8903-52FE-95E84380D230}"/>
              </a:ext>
            </a:extLst>
          </p:cNvPr>
          <p:cNvPicPr>
            <a:picLocks noChangeAspect="1"/>
          </p:cNvPicPr>
          <p:nvPr/>
        </p:nvPicPr>
        <p:blipFill>
          <a:blip r:embed="rId3"/>
          <a:stretch>
            <a:fillRect/>
          </a:stretch>
        </p:blipFill>
        <p:spPr>
          <a:xfrm>
            <a:off x="10845100" y="6293016"/>
            <a:ext cx="1493649" cy="231668"/>
          </a:xfrm>
          <a:prstGeom prst="rect">
            <a:avLst/>
          </a:prstGeom>
        </p:spPr>
      </p:pic>
    </p:spTree>
    <p:extLst>
      <p:ext uri="{BB962C8B-B14F-4D97-AF65-F5344CB8AC3E}">
        <p14:creationId xmlns:p14="http://schemas.microsoft.com/office/powerpoint/2010/main" val="30695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0.00648 L -6.25E-7 0.16551 " pathEditMode="relative" rAng="0" ptsTypes="AA">
                                      <p:cBhvr>
                                        <p:cTn id="6" dur="2000" fill="hold"/>
                                        <p:tgtEl>
                                          <p:spTgt spid="6"/>
                                        </p:tgtEl>
                                        <p:attrNameLst>
                                          <p:attrName>ppt_x</p:attrName>
                                          <p:attrName>ppt_y</p:attrName>
                                        </p:attrNameLst>
                                      </p:cBhvr>
                                      <p:rCtr x="0" y="7940"/>
                                    </p:animMotion>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104 -0.00093 L -0.00026 0.31851 " pathEditMode="relative" rAng="0" ptsTypes="AA">
                                      <p:cBhvr>
                                        <p:cTn id="24" dur="2000" fill="hold"/>
                                        <p:tgtEl>
                                          <p:spTgt spid="8"/>
                                        </p:tgtEl>
                                        <p:attrNameLst>
                                          <p:attrName>ppt_x</p:attrName>
                                          <p:attrName>ppt_y</p:attrName>
                                        </p:attrNameLst>
                                      </p:cBhvr>
                                      <p:rCtr x="-65" y="15972"/>
                                    </p:animMotion>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100"/>
                                        <p:tgtEl>
                                          <p:spTgt spid="8"/>
                                        </p:tgtEl>
                                      </p:cBhvr>
                                    </p:animEffect>
                                  </p:childTnLst>
                                </p:cTn>
                              </p:par>
                            </p:childTnLst>
                          </p:cTn>
                        </p:par>
                        <p:par>
                          <p:cTn id="28" fill="hold">
                            <p:stCondLst>
                              <p:cond delay="2100"/>
                            </p:stCondLst>
                            <p:childTnLst>
                              <p:par>
                                <p:cTn id="29" presetID="22" presetClass="entr" presetSubtype="8"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par>
                          <p:cTn id="35" fill="hold">
                            <p:stCondLst>
                              <p:cond delay="2600"/>
                            </p:stCondLst>
                            <p:childTnLst>
                              <p:par>
                                <p:cTn id="36" presetID="22" presetClass="entr" presetSubtype="8"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7E626-7B87-483B-A30A-013AAF69E5D5}"/>
              </a:ext>
            </a:extLst>
          </p:cNvPr>
          <p:cNvSpPr>
            <a:spLocks noGrp="1"/>
          </p:cNvSpPr>
          <p:nvPr>
            <p:ph type="title"/>
          </p:nvPr>
        </p:nvSpPr>
        <p:spPr/>
        <p:txBody>
          <a:bodyPr>
            <a:normAutofit/>
          </a:bodyPr>
          <a:lstStyle/>
          <a:p>
            <a:r>
              <a:rPr lang="en-US" dirty="0"/>
              <a:t>Progressive fibrosing ILD is a phenotype in which patients continue to progress despite conventional treatment directed at the underlying diagnosis</a:t>
            </a:r>
            <a:r>
              <a:rPr lang="en-US" baseline="30000" dirty="0"/>
              <a:t>1,2</a:t>
            </a:r>
          </a:p>
        </p:txBody>
      </p:sp>
      <p:sp>
        <p:nvSpPr>
          <p:cNvPr id="85" name="Tijdelijke aanduiding voor tekst 84">
            <a:extLst>
              <a:ext uri="{FF2B5EF4-FFF2-40B4-BE49-F238E27FC236}">
                <a16:creationId xmlns:a16="http://schemas.microsoft.com/office/drawing/2014/main" id="{14DA389E-BA76-43C2-A698-E698A01B8767}"/>
              </a:ext>
            </a:extLst>
          </p:cNvPr>
          <p:cNvSpPr>
            <a:spLocks noGrp="1"/>
          </p:cNvSpPr>
          <p:nvPr>
            <p:ph type="body" sz="quarter" idx="13"/>
          </p:nvPr>
        </p:nvSpPr>
        <p:spPr>
          <a:xfrm>
            <a:off x="180000" y="5858890"/>
            <a:ext cx="10914720" cy="619932"/>
          </a:xfrm>
        </p:spPr>
        <p:txBody>
          <a:bodyPr/>
          <a:lstStyle/>
          <a:p>
            <a:r>
              <a:rPr lang="nl-NL" dirty="0">
                <a:latin typeface="BISansNEXT" panose="02000503040000020004"/>
              </a:rPr>
              <a:t>1. George PM, </a:t>
            </a:r>
            <a:r>
              <a:rPr lang="nl-NL" dirty="0" err="1">
                <a:latin typeface="BISansNEXT" panose="02000503040000020004"/>
              </a:rPr>
              <a:t>Spagnolo</a:t>
            </a:r>
            <a:r>
              <a:rPr lang="nl-NL" dirty="0">
                <a:latin typeface="BISansNEXT" panose="02000503040000020004"/>
              </a:rPr>
              <a:t> P, </a:t>
            </a:r>
            <a:r>
              <a:rPr lang="nl-NL" dirty="0" err="1">
                <a:latin typeface="BISansNEXT" panose="02000503040000020004"/>
              </a:rPr>
              <a:t>Kreuter</a:t>
            </a:r>
            <a:r>
              <a:rPr lang="nl-NL" dirty="0">
                <a:latin typeface="BISansNEXT" panose="02000503040000020004"/>
              </a:rPr>
              <a:t> M, et al.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uncertainties</a:t>
            </a:r>
            <a:r>
              <a:rPr lang="nl-NL" dirty="0">
                <a:latin typeface="BISansNEXT" panose="02000503040000020004"/>
              </a:rPr>
              <a:t>, consensus </a:t>
            </a:r>
            <a:r>
              <a:rPr lang="nl-NL" dirty="0" err="1">
                <a:latin typeface="BISansNEXT" panose="02000503040000020004"/>
              </a:rPr>
              <a:t>recommendations</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research </a:t>
            </a:r>
            <a:r>
              <a:rPr lang="nl-NL" dirty="0" err="1">
                <a:latin typeface="BISansNEXT" panose="02000503040000020004"/>
              </a:rPr>
              <a:t>priorities</a:t>
            </a:r>
            <a:r>
              <a:rPr lang="nl-NL" dirty="0">
                <a:latin typeface="BISansNEXT" panose="02000503040000020004"/>
              </a:rPr>
              <a:t>. Lancet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2020;8(9):925-34; 2. </a:t>
            </a:r>
            <a:r>
              <a:rPr lang="nl-NL" dirty="0" err="1">
                <a:latin typeface="BISansNEXT" panose="02000503040000020004"/>
              </a:rPr>
              <a:t>Raghu</a:t>
            </a:r>
            <a:r>
              <a:rPr lang="nl-NL" dirty="0">
                <a:latin typeface="BISansNEXT" panose="02000503040000020004"/>
              </a:rPr>
              <a:t> G, Remy-</a:t>
            </a:r>
            <a:r>
              <a:rPr lang="nl-NL" dirty="0" err="1">
                <a:latin typeface="BISansNEXT" panose="02000503040000020004"/>
              </a:rPr>
              <a:t>Jardin</a:t>
            </a:r>
            <a:r>
              <a:rPr lang="nl-NL" dirty="0">
                <a:latin typeface="BISansNEXT" panose="02000503040000020004"/>
              </a:rPr>
              <a:t> M, </a:t>
            </a:r>
            <a:r>
              <a:rPr lang="nl-NL" dirty="0" err="1">
                <a:latin typeface="BISansNEXT" panose="02000503040000020004"/>
              </a:rPr>
              <a:t>Richeldi</a:t>
            </a:r>
            <a:r>
              <a:rPr lang="nl-NL" dirty="0">
                <a:latin typeface="BISansNEXT" panose="02000503040000020004"/>
              </a:rPr>
              <a:t> L, et al.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a:t>
            </a:r>
            <a:r>
              <a:rPr lang="nl-NL" dirty="0">
                <a:latin typeface="BISansNEXT" panose="02000503040000020004"/>
              </a:rPr>
              <a:t> Update)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in </a:t>
            </a:r>
            <a:r>
              <a:rPr lang="nl-NL" dirty="0" err="1">
                <a:latin typeface="BISansNEXT" panose="02000503040000020004"/>
              </a:rPr>
              <a:t>Adults</a:t>
            </a:r>
            <a:r>
              <a:rPr lang="nl-NL" dirty="0">
                <a:latin typeface="BISansNEXT" panose="02000503040000020004"/>
              </a:rPr>
              <a:t>: An Official ATS/ERS/JRS/ALAT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Guideline.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Med. 2022;205(9):e18-e47; 3. </a:t>
            </a:r>
            <a:r>
              <a:rPr lang="nl-NL" dirty="0" err="1">
                <a:latin typeface="BISansNEXT" panose="02000503040000020004"/>
              </a:rPr>
              <a:t>Flaherty</a:t>
            </a:r>
            <a:r>
              <a:rPr lang="nl-NL" dirty="0">
                <a:latin typeface="BISansNEXT" panose="02000503040000020004"/>
              </a:rPr>
              <a:t> KR, Brown KK, Wells AU, et al. Design of </a:t>
            </a:r>
            <a:r>
              <a:rPr lang="nl-NL" dirty="0" err="1">
                <a:latin typeface="BISansNEXT" panose="02000503040000020004"/>
              </a:rPr>
              <a:t>the</a:t>
            </a:r>
            <a:r>
              <a:rPr lang="nl-NL" dirty="0">
                <a:latin typeface="BISansNEXT" panose="02000503040000020004"/>
              </a:rPr>
              <a:t> PF-ILD trial: a double-blind, </a:t>
            </a:r>
            <a:r>
              <a:rPr lang="nl-NL" dirty="0" err="1">
                <a:latin typeface="BISansNEXT" panose="02000503040000020004"/>
              </a:rPr>
              <a:t>randomised</a:t>
            </a:r>
            <a:r>
              <a:rPr lang="nl-NL" dirty="0">
                <a:latin typeface="BISansNEXT" panose="02000503040000020004"/>
              </a:rPr>
              <a:t>, placebo-</a:t>
            </a:r>
            <a:r>
              <a:rPr lang="nl-NL" dirty="0" err="1">
                <a:latin typeface="BISansNEXT" panose="02000503040000020004"/>
              </a:rPr>
              <a:t>controlled</a:t>
            </a:r>
            <a:r>
              <a:rPr lang="nl-NL" dirty="0">
                <a:latin typeface="BISansNEXT" panose="02000503040000020004"/>
              </a:rPr>
              <a:t> </a:t>
            </a:r>
            <a:r>
              <a:rPr lang="nl-NL" dirty="0" err="1">
                <a:latin typeface="BISansNEXT" panose="02000503040000020004"/>
              </a:rPr>
              <a:t>phase</a:t>
            </a:r>
            <a:r>
              <a:rPr lang="nl-NL" dirty="0">
                <a:latin typeface="BISansNEXT" panose="02000503040000020004"/>
              </a:rPr>
              <a:t> III trial of </a:t>
            </a:r>
            <a:r>
              <a:rPr lang="nl-NL" dirty="0" err="1">
                <a:latin typeface="BISansNEXT" panose="02000503040000020004"/>
              </a:rPr>
              <a:t>nintedanib</a:t>
            </a:r>
            <a:r>
              <a:rPr lang="nl-NL" dirty="0">
                <a:latin typeface="BISansNEXT" panose="02000503040000020004"/>
              </a:rPr>
              <a:t> in </a:t>
            </a:r>
            <a:r>
              <a:rPr lang="nl-NL" dirty="0" err="1">
                <a:latin typeface="BISansNEXT" panose="02000503040000020004"/>
              </a:rPr>
              <a:t>patients</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BMJ Open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2017;4(1):e000212 4.</a:t>
            </a:r>
            <a:r>
              <a:rPr lang="en-GB" dirty="0"/>
              <a:t> Nambiar AM, Walker CM, Sparks JA. Monitoring and management of fibrosing interstitial lung diseases: a narrative review for practicing clinicians. </a:t>
            </a:r>
            <a:r>
              <a:rPr lang="en-GB" dirty="0" err="1"/>
              <a:t>Ther</a:t>
            </a:r>
            <a:r>
              <a:rPr lang="en-GB" dirty="0"/>
              <a:t> Adv Respir Dis. 2021;15:17534666211039771;</a:t>
            </a:r>
            <a:r>
              <a:rPr lang="nl-NL" dirty="0">
                <a:latin typeface="BISansNEXT" panose="02000503040000020004"/>
              </a:rPr>
              <a:t> 5. </a:t>
            </a:r>
            <a:r>
              <a:rPr lang="nl-NL" dirty="0" err="1">
                <a:effectLst/>
                <a:latin typeface="BISansNEXT" panose="02000503040000020004"/>
                <a:ea typeface="Calibri" panose="020F0502020204030204" pitchFamily="34" charset="0"/>
                <a:cs typeface="Times New Roman" panose="02020603050405020304" pitchFamily="18" charset="0"/>
              </a:rPr>
              <a:t>Raghu</a:t>
            </a:r>
            <a:r>
              <a:rPr lang="nl-NL" dirty="0">
                <a:effectLst/>
                <a:latin typeface="BISansNEXT" panose="02000503040000020004"/>
                <a:ea typeface="Calibri" panose="020F0502020204030204" pitchFamily="34" charset="0"/>
                <a:cs typeface="Times New Roman" panose="02020603050405020304" pitchFamily="18" charset="0"/>
              </a:rPr>
              <a:t> G, Collard HR, </a:t>
            </a:r>
            <a:r>
              <a:rPr lang="nl-NL" dirty="0" err="1">
                <a:effectLst/>
                <a:latin typeface="BISansNEXT" panose="02000503040000020004"/>
                <a:ea typeface="Calibri" panose="020F0502020204030204" pitchFamily="34" charset="0"/>
                <a:cs typeface="Times New Roman" panose="02020603050405020304" pitchFamily="18" charset="0"/>
              </a:rPr>
              <a:t>Egan</a:t>
            </a:r>
            <a:r>
              <a:rPr lang="nl-NL" dirty="0">
                <a:effectLst/>
                <a:latin typeface="BISansNEXT" panose="02000503040000020004"/>
                <a:ea typeface="Calibri" panose="020F0502020204030204" pitchFamily="34" charset="0"/>
                <a:cs typeface="Times New Roman" panose="02020603050405020304" pitchFamily="18" charset="0"/>
              </a:rPr>
              <a:t> JJ, et al. An official ATS/ERS/JRS/ALAT statement: </a:t>
            </a:r>
            <a:r>
              <a:rPr lang="nl-NL" dirty="0" err="1">
                <a:effectLst/>
                <a:latin typeface="BISansNEXT" panose="02000503040000020004"/>
                <a:ea typeface="Calibri" panose="020F0502020204030204" pitchFamily="34" charset="0"/>
                <a:cs typeface="Times New Roman" panose="02020603050405020304" pitchFamily="18" charset="0"/>
              </a:rPr>
              <a:t>idiopathic</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pulmonary</a:t>
            </a:r>
            <a:r>
              <a:rPr lang="nl-NL" dirty="0">
                <a:effectLst/>
                <a:latin typeface="BISansNEXT" panose="02000503040000020004"/>
                <a:ea typeface="Calibri" panose="020F0502020204030204" pitchFamily="34" charset="0"/>
                <a:cs typeface="Times New Roman" panose="02020603050405020304" pitchFamily="18" charset="0"/>
              </a:rPr>
              <a:t> fibrosis: </a:t>
            </a:r>
            <a:r>
              <a:rPr lang="nl-NL" dirty="0" err="1">
                <a:effectLst/>
                <a:latin typeface="BISansNEXT" panose="02000503040000020004"/>
                <a:ea typeface="Calibri" panose="020F0502020204030204" pitchFamily="34" charset="0"/>
                <a:cs typeface="Times New Roman" panose="02020603050405020304" pitchFamily="18" charset="0"/>
              </a:rPr>
              <a:t>evidence-based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guidelines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for</a:t>
            </a:r>
            <a:r>
              <a:rPr lang="nl-NL" dirty="0">
                <a:effectLst/>
                <a:latin typeface="BISansNEXT" panose="02000503040000020004"/>
                <a:ea typeface="Calibri" panose="020F0502020204030204" pitchFamily="34" charset="0"/>
                <a:cs typeface="Times New Roman" panose="02020603050405020304" pitchFamily="18" charset="0"/>
              </a:rPr>
              <a:t> diagnosis </a:t>
            </a:r>
            <a:r>
              <a:rPr lang="nl-NL" dirty="0" err="1">
                <a:effectLst/>
                <a:latin typeface="BISansNEXT" panose="02000503040000020004"/>
                <a:ea typeface="Calibri" panose="020F0502020204030204" pitchFamily="34" charset="0"/>
                <a:cs typeface="Times New Roman" panose="02020603050405020304" pitchFamily="18" charset="0"/>
              </a:rPr>
              <a:t>and</a:t>
            </a:r>
            <a:r>
              <a:rPr lang="nl-NL" dirty="0">
                <a:effectLst/>
                <a:latin typeface="BISansNEXT" panose="02000503040000020004"/>
                <a:ea typeface="Calibri" panose="020F0502020204030204" pitchFamily="34" charset="0"/>
                <a:cs typeface="Times New Roman" panose="02020603050405020304" pitchFamily="18" charset="0"/>
              </a:rPr>
              <a:t> management. Am J </a:t>
            </a:r>
            <a:r>
              <a:rPr lang="nl-NL" dirty="0" err="1">
                <a:effectLst/>
                <a:latin typeface="BISansNEXT" panose="02000503040000020004"/>
                <a:ea typeface="Calibri" panose="020F0502020204030204" pitchFamily="34" charset="0"/>
                <a:cs typeface="Times New Roman" panose="02020603050405020304" pitchFamily="18" charset="0"/>
              </a:rPr>
              <a:t>Respir</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Crit</a:t>
            </a:r>
            <a:r>
              <a:rPr lang="nl-NL" dirty="0">
                <a:effectLst/>
                <a:latin typeface="BISansNEXT" panose="02000503040000020004"/>
                <a:ea typeface="Calibri" panose="020F0502020204030204" pitchFamily="34" charset="0"/>
                <a:cs typeface="Times New Roman" panose="02020603050405020304" pitchFamily="18" charset="0"/>
              </a:rPr>
              <a:t> Care </a:t>
            </a:r>
            <a:r>
              <a:rPr lang="nl-NL" dirty="0" err="1">
                <a:effectLst/>
                <a:latin typeface="BISansNEXT" panose="02000503040000020004"/>
                <a:ea typeface="Calibri" panose="020F0502020204030204" pitchFamily="34" charset="0"/>
                <a:cs typeface="Times New Roman" panose="02020603050405020304" pitchFamily="18" charset="0"/>
              </a:rPr>
              <a:t>Med</a:t>
            </a:r>
            <a:r>
              <a:rPr lang="nl-NL" dirty="0">
                <a:effectLst/>
                <a:latin typeface="BISansNEXT" panose="02000503040000020004"/>
                <a:ea typeface="Calibri" panose="020F0502020204030204" pitchFamily="34" charset="0"/>
                <a:cs typeface="Times New Roman" panose="02020603050405020304" pitchFamily="18" charset="0"/>
              </a:rPr>
              <a:t>. 2011;183(6):788-824;</a:t>
            </a:r>
            <a:r>
              <a:rPr lang="nl-NL" dirty="0">
                <a:latin typeface="BISansNEXT" panose="02000503040000020004"/>
              </a:rPr>
              <a:t> 6. </a:t>
            </a:r>
            <a:r>
              <a:rPr lang="nl-NL" dirty="0" err="1">
                <a:latin typeface="BISansNEXT" panose="02000503040000020004"/>
              </a:rPr>
              <a:t>Wynn</a:t>
            </a:r>
            <a:r>
              <a:rPr lang="nl-NL" dirty="0">
                <a:latin typeface="BISansNEXT" panose="02000503040000020004"/>
              </a:rPr>
              <a:t> TA. </a:t>
            </a:r>
            <a:r>
              <a:rPr lang="nl-NL" dirty="0" err="1">
                <a:latin typeface="BISansNEXT" panose="02000503040000020004"/>
              </a:rPr>
              <a:t>Integrating</a:t>
            </a:r>
            <a:r>
              <a:rPr lang="nl-NL" dirty="0">
                <a:latin typeface="BISansNEXT" panose="02000503040000020004"/>
              </a:rPr>
              <a:t> </a:t>
            </a:r>
            <a:r>
              <a:rPr lang="nl-NL" dirty="0" err="1">
                <a:latin typeface="BISansNEXT" panose="02000503040000020004"/>
              </a:rPr>
              <a:t>mechanisms</a:t>
            </a:r>
            <a:r>
              <a:rPr lang="nl-NL" dirty="0">
                <a:latin typeface="BISansNEXT" panose="02000503040000020004"/>
              </a:rPr>
              <a:t> of </a:t>
            </a:r>
            <a:r>
              <a:rPr lang="nl-NL" dirty="0" err="1">
                <a:latin typeface="BISansNEXT" panose="02000503040000020004"/>
              </a:rPr>
              <a:t>pulmonary</a:t>
            </a:r>
            <a:r>
              <a:rPr lang="nl-NL" dirty="0">
                <a:latin typeface="BISansNEXT" panose="02000503040000020004"/>
              </a:rPr>
              <a:t> fibrosis. J </a:t>
            </a:r>
            <a:r>
              <a:rPr lang="nl-NL" dirty="0" err="1">
                <a:latin typeface="BISansNEXT" panose="02000503040000020004"/>
              </a:rPr>
              <a:t>Exp</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2011;208(7):1339-50.</a:t>
            </a:r>
          </a:p>
        </p:txBody>
      </p:sp>
      <p:sp>
        <p:nvSpPr>
          <p:cNvPr id="101" name="Tijdelijke aanduiding voor tekst 100">
            <a:extLst>
              <a:ext uri="{FF2B5EF4-FFF2-40B4-BE49-F238E27FC236}">
                <a16:creationId xmlns:a16="http://schemas.microsoft.com/office/drawing/2014/main" id="{8A0A310B-7C92-4003-8483-0D34984E7361}"/>
              </a:ext>
            </a:extLst>
          </p:cNvPr>
          <p:cNvSpPr>
            <a:spLocks noGrp="1"/>
          </p:cNvSpPr>
          <p:nvPr>
            <p:ph type="body" sz="quarter" idx="17"/>
          </p:nvPr>
        </p:nvSpPr>
        <p:spPr/>
        <p:txBody>
          <a:bodyPr/>
          <a:lstStyle/>
          <a:p>
            <a:r>
              <a:rPr lang="nl-NL"/>
              <a:t>A4</a:t>
            </a:r>
          </a:p>
        </p:txBody>
      </p:sp>
      <p:sp>
        <p:nvSpPr>
          <p:cNvPr id="6" name="Tijdelijke aanduiding voor tekst 5">
            <a:extLst>
              <a:ext uri="{FF2B5EF4-FFF2-40B4-BE49-F238E27FC236}">
                <a16:creationId xmlns:a16="http://schemas.microsoft.com/office/drawing/2014/main" id="{E19BC54D-85F5-4316-825C-391FF7A60A31}"/>
              </a:ext>
            </a:extLst>
          </p:cNvPr>
          <p:cNvSpPr>
            <a:spLocks noGrp="1"/>
          </p:cNvSpPr>
          <p:nvPr>
            <p:ph type="body" sz="quarter" idx="19"/>
          </p:nvPr>
        </p:nvSpPr>
        <p:spPr/>
        <p:txBody>
          <a:bodyPr/>
          <a:lstStyle/>
          <a:p>
            <a:r>
              <a:rPr lang="nl-NL" dirty="0">
                <a:latin typeface="BI Sans" pitchFamily="2" charset="0"/>
              </a:rPr>
              <a:t>PPF is: </a:t>
            </a:r>
          </a:p>
        </p:txBody>
      </p:sp>
      <p:sp>
        <p:nvSpPr>
          <p:cNvPr id="7" name="Tijdelijke aanduiding voor tekst 6">
            <a:extLst>
              <a:ext uri="{FF2B5EF4-FFF2-40B4-BE49-F238E27FC236}">
                <a16:creationId xmlns:a16="http://schemas.microsoft.com/office/drawing/2014/main" id="{8C0062F3-E514-40AA-80B9-B40A9EAE4982}"/>
              </a:ext>
            </a:extLst>
          </p:cNvPr>
          <p:cNvSpPr>
            <a:spLocks noGrp="1"/>
          </p:cNvSpPr>
          <p:nvPr>
            <p:ph type="body" sz="quarter" idx="20"/>
          </p:nvPr>
        </p:nvSpPr>
        <p:spPr/>
        <p:txBody>
          <a:bodyPr/>
          <a:lstStyle/>
          <a:p>
            <a:pPr algn="ctr"/>
            <a:r>
              <a:rPr lang="en-US" b="1" dirty="0"/>
              <a:t>... progressive, reflected by worsening of symptoms and lung function, and increasing fibrosis on chest images</a:t>
            </a:r>
            <a:r>
              <a:rPr lang="en-US" b="1" baseline="30000" dirty="0"/>
              <a:t>2,3</a:t>
            </a:r>
          </a:p>
          <a:p>
            <a:pPr algn="ctr"/>
            <a:endParaRPr lang="nl-NL" b="1" dirty="0"/>
          </a:p>
        </p:txBody>
      </p:sp>
      <p:sp>
        <p:nvSpPr>
          <p:cNvPr id="8" name="Tijdelijke aanduiding voor tekst 7">
            <a:extLst>
              <a:ext uri="{FF2B5EF4-FFF2-40B4-BE49-F238E27FC236}">
                <a16:creationId xmlns:a16="http://schemas.microsoft.com/office/drawing/2014/main" id="{EAB3E91A-E1A2-4D99-AF68-1FF92F82AD97}"/>
              </a:ext>
            </a:extLst>
          </p:cNvPr>
          <p:cNvSpPr>
            <a:spLocks noGrp="1"/>
          </p:cNvSpPr>
          <p:nvPr>
            <p:ph type="body" sz="quarter" idx="21"/>
          </p:nvPr>
        </p:nvSpPr>
        <p:spPr/>
        <p:txBody>
          <a:bodyPr/>
          <a:lstStyle/>
          <a:p>
            <a:pPr algn="ctr"/>
            <a:r>
              <a:rPr lang="nl-NL" b="1" dirty="0"/>
              <a:t>... self-sustaining</a:t>
            </a:r>
            <a:r>
              <a:rPr lang="nl-NL" b="1" baseline="30000" dirty="0"/>
              <a:t>3,4</a:t>
            </a:r>
          </a:p>
          <a:p>
            <a:pPr algn="ctr"/>
            <a:endParaRPr lang="nl-NL" b="1" dirty="0"/>
          </a:p>
        </p:txBody>
      </p:sp>
      <p:sp>
        <p:nvSpPr>
          <p:cNvPr id="10" name="Tijdelijke aanduiding voor tekst 9">
            <a:extLst>
              <a:ext uri="{FF2B5EF4-FFF2-40B4-BE49-F238E27FC236}">
                <a16:creationId xmlns:a16="http://schemas.microsoft.com/office/drawing/2014/main" id="{7FE9C5E5-CB1A-4D96-B928-D619E216E896}"/>
              </a:ext>
            </a:extLst>
          </p:cNvPr>
          <p:cNvSpPr>
            <a:spLocks noGrp="1"/>
          </p:cNvSpPr>
          <p:nvPr>
            <p:ph type="body" sz="quarter" idx="22"/>
          </p:nvPr>
        </p:nvSpPr>
        <p:spPr/>
        <p:txBody>
          <a:bodyPr/>
          <a:lstStyle/>
          <a:p>
            <a:pPr algn="ctr"/>
            <a:r>
              <a:rPr lang="en-US" b="1" dirty="0"/>
              <a:t>... independent of original clinical association or trigger</a:t>
            </a:r>
            <a:r>
              <a:rPr lang="en-US" b="1" baseline="30000" dirty="0"/>
              <a:t>3</a:t>
            </a:r>
          </a:p>
          <a:p>
            <a:pPr algn="ctr"/>
            <a:endParaRPr lang="nl-NL" b="1" dirty="0"/>
          </a:p>
        </p:txBody>
      </p:sp>
      <p:sp>
        <p:nvSpPr>
          <p:cNvPr id="11" name="Tijdelijke aanduiding voor tekst 10">
            <a:extLst>
              <a:ext uri="{FF2B5EF4-FFF2-40B4-BE49-F238E27FC236}">
                <a16:creationId xmlns:a16="http://schemas.microsoft.com/office/drawing/2014/main" id="{62D82BC0-6BBF-4096-9467-55CCB39C312F}"/>
              </a:ext>
            </a:extLst>
          </p:cNvPr>
          <p:cNvSpPr>
            <a:spLocks noGrp="1"/>
          </p:cNvSpPr>
          <p:nvPr>
            <p:ph type="body" sz="quarter" idx="23"/>
          </p:nvPr>
        </p:nvSpPr>
        <p:spPr/>
        <p:txBody>
          <a:bodyPr/>
          <a:lstStyle/>
          <a:p>
            <a:pPr algn="ctr"/>
            <a:r>
              <a:rPr lang="en-US" b="1" dirty="0"/>
              <a:t>... variable and unpredictable in its disease course, ranging from stable to quickly progressing</a:t>
            </a:r>
            <a:r>
              <a:rPr lang="en-US" b="1" baseline="30000" dirty="0"/>
              <a:t>2,4-5</a:t>
            </a:r>
          </a:p>
          <a:p>
            <a:pPr algn="ctr"/>
            <a:endParaRPr lang="nl-NL" b="1" dirty="0"/>
          </a:p>
        </p:txBody>
      </p:sp>
      <p:sp>
        <p:nvSpPr>
          <p:cNvPr id="13" name="Tijdelijke aanduiding voor tekst 12">
            <a:extLst>
              <a:ext uri="{FF2B5EF4-FFF2-40B4-BE49-F238E27FC236}">
                <a16:creationId xmlns:a16="http://schemas.microsoft.com/office/drawing/2014/main" id="{BB88C2EE-2BBA-4C24-843C-9EA7C3E99BC5}"/>
              </a:ext>
            </a:extLst>
          </p:cNvPr>
          <p:cNvSpPr>
            <a:spLocks noGrp="1"/>
          </p:cNvSpPr>
          <p:nvPr>
            <p:ph type="body" sz="quarter" idx="24"/>
          </p:nvPr>
        </p:nvSpPr>
        <p:spPr/>
        <p:txBody>
          <a:bodyPr/>
          <a:lstStyle/>
          <a:p>
            <a:pPr algn="ctr"/>
            <a:r>
              <a:rPr lang="en-US" b="1" dirty="0"/>
              <a:t>... may ultimately lead to organ malfunction, disruption of gas exchange and death from respiratory failure</a:t>
            </a:r>
            <a:r>
              <a:rPr lang="en-US" b="1" baseline="30000" dirty="0"/>
              <a:t>6</a:t>
            </a:r>
          </a:p>
          <a:p>
            <a:pPr algn="ctr"/>
            <a:endParaRPr lang="nl-NL" b="1" dirty="0"/>
          </a:p>
        </p:txBody>
      </p:sp>
      <p:pic>
        <p:nvPicPr>
          <p:cNvPr id="9" name="Graphic 8" descr="Uitroepteken met effen opvulling">
            <a:extLst>
              <a:ext uri="{FF2B5EF4-FFF2-40B4-BE49-F238E27FC236}">
                <a16:creationId xmlns:a16="http://schemas.microsoft.com/office/drawing/2014/main" id="{00E951E5-AE83-4C96-9EA5-1A515023A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2464" y="2148112"/>
            <a:ext cx="782514" cy="782514"/>
          </a:xfrm>
          <a:prstGeom prst="rect">
            <a:avLst/>
          </a:prstGeom>
        </p:spPr>
      </p:pic>
      <p:pic>
        <p:nvPicPr>
          <p:cNvPr id="14" name="Graphic 13">
            <a:extLst>
              <a:ext uri="{FF2B5EF4-FFF2-40B4-BE49-F238E27FC236}">
                <a16:creationId xmlns:a16="http://schemas.microsoft.com/office/drawing/2014/main" id="{92DE22BC-2F56-F14A-9439-286A54156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1924" y="2186254"/>
            <a:ext cx="800395" cy="706231"/>
          </a:xfrm>
          <a:prstGeom prst="rect">
            <a:avLst/>
          </a:prstGeom>
        </p:spPr>
      </p:pic>
      <p:pic>
        <p:nvPicPr>
          <p:cNvPr id="23" name="Graphic 22">
            <a:extLst>
              <a:ext uri="{FF2B5EF4-FFF2-40B4-BE49-F238E27FC236}">
                <a16:creationId xmlns:a16="http://schemas.microsoft.com/office/drawing/2014/main" id="{220F980A-9F95-B544-A3B8-7F45B3540C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0349" y="2214697"/>
            <a:ext cx="649345" cy="649345"/>
          </a:xfrm>
          <a:prstGeom prst="rect">
            <a:avLst/>
          </a:prstGeom>
        </p:spPr>
      </p:pic>
      <p:pic>
        <p:nvPicPr>
          <p:cNvPr id="28" name="Graphic 27">
            <a:extLst>
              <a:ext uri="{FF2B5EF4-FFF2-40B4-BE49-F238E27FC236}">
                <a16:creationId xmlns:a16="http://schemas.microsoft.com/office/drawing/2014/main" id="{004B64E2-3D6B-B14E-BDB5-F201A2B762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27922" y="2227095"/>
            <a:ext cx="1079999" cy="675000"/>
          </a:xfrm>
          <a:prstGeom prst="rect">
            <a:avLst/>
          </a:prstGeom>
        </p:spPr>
      </p:pic>
      <p:pic>
        <p:nvPicPr>
          <p:cNvPr id="30" name="Graphic 29">
            <a:extLst>
              <a:ext uri="{FF2B5EF4-FFF2-40B4-BE49-F238E27FC236}">
                <a16:creationId xmlns:a16="http://schemas.microsoft.com/office/drawing/2014/main" id="{175F447B-07AA-E24C-8904-5823B4BA07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94473" y="2249383"/>
            <a:ext cx="632698" cy="579973"/>
          </a:xfrm>
          <a:prstGeom prst="rect">
            <a:avLst/>
          </a:prstGeom>
        </p:spPr>
      </p:pic>
      <p:sp>
        <p:nvSpPr>
          <p:cNvPr id="46" name="Rectangle 2">
            <a:extLst>
              <a:ext uri="{FF2B5EF4-FFF2-40B4-BE49-F238E27FC236}">
                <a16:creationId xmlns:a16="http://schemas.microsoft.com/office/drawing/2014/main" id="{EC16E4BC-FCD9-3541-A2DE-7E9B89BE3636}"/>
              </a:ext>
            </a:extLst>
          </p:cNvPr>
          <p:cNvSpPr/>
          <p:nvPr/>
        </p:nvSpPr>
        <p:spPr>
          <a:xfrm>
            <a:off x="10983600"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PPF</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pic>
        <p:nvPicPr>
          <p:cNvPr id="4" name="Picture 3">
            <a:extLst>
              <a:ext uri="{FF2B5EF4-FFF2-40B4-BE49-F238E27FC236}">
                <a16:creationId xmlns:a16="http://schemas.microsoft.com/office/drawing/2014/main" id="{CEE31D43-D237-21D3-8C5B-DB99B7DE28B2}"/>
              </a:ext>
            </a:extLst>
          </p:cNvPr>
          <p:cNvPicPr>
            <a:picLocks noChangeAspect="1"/>
          </p:cNvPicPr>
          <p:nvPr/>
        </p:nvPicPr>
        <p:blipFill>
          <a:blip r:embed="rId13"/>
          <a:stretch>
            <a:fillRect/>
          </a:stretch>
        </p:blipFill>
        <p:spPr>
          <a:xfrm>
            <a:off x="10845100" y="6283491"/>
            <a:ext cx="1493649" cy="231668"/>
          </a:xfrm>
          <a:prstGeom prst="rect">
            <a:avLst/>
          </a:prstGeom>
        </p:spPr>
      </p:pic>
    </p:spTree>
    <p:extLst>
      <p:ext uri="{BB962C8B-B14F-4D97-AF65-F5344CB8AC3E}">
        <p14:creationId xmlns:p14="http://schemas.microsoft.com/office/powerpoint/2010/main" val="247406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el 6">
            <a:extLst>
              <a:ext uri="{FF2B5EF4-FFF2-40B4-BE49-F238E27FC236}">
                <a16:creationId xmlns:a16="http://schemas.microsoft.com/office/drawing/2014/main" id="{CEA0BBBE-903E-43D1-83B3-BB97B2E16A51}"/>
              </a:ext>
            </a:extLst>
          </p:cNvPr>
          <p:cNvSpPr>
            <a:spLocks noGrp="1"/>
          </p:cNvSpPr>
          <p:nvPr>
            <p:ph type="title"/>
          </p:nvPr>
        </p:nvSpPr>
        <p:spPr>
          <a:xfrm>
            <a:off x="838200" y="136525"/>
            <a:ext cx="10037832" cy="911987"/>
          </a:xfrm>
        </p:spPr>
        <p:txBody>
          <a:bodyPr>
            <a:normAutofit/>
          </a:bodyPr>
          <a:lstStyle/>
          <a:p>
            <a:r>
              <a:rPr lang="en-US" dirty="0"/>
              <a:t>It is estimated that up to 30% of patients with ILD develop a progressive phenotype, which is associated with a worse prognosis</a:t>
            </a:r>
            <a:r>
              <a:rPr lang="en-US" baseline="30000" dirty="0"/>
              <a:t>1,2</a:t>
            </a:r>
            <a:endParaRPr lang="nl-NL" baseline="30000" dirty="0"/>
          </a:p>
        </p:txBody>
      </p:sp>
      <p:sp>
        <p:nvSpPr>
          <p:cNvPr id="10" name="Tijdelijke aanduiding voor inhoud 9">
            <a:extLst>
              <a:ext uri="{FF2B5EF4-FFF2-40B4-BE49-F238E27FC236}">
                <a16:creationId xmlns:a16="http://schemas.microsoft.com/office/drawing/2014/main" id="{49E1865B-32B3-4CF6-8A35-D06756E3AFBE}"/>
              </a:ext>
            </a:extLst>
          </p:cNvPr>
          <p:cNvSpPr>
            <a:spLocks noGrp="1"/>
          </p:cNvSpPr>
          <p:nvPr>
            <p:ph idx="1"/>
          </p:nvPr>
        </p:nvSpPr>
        <p:spPr/>
        <p:txBody>
          <a:bodyPr/>
          <a:lstStyle/>
          <a:p>
            <a:endParaRPr lang="nl-NL" dirty="0"/>
          </a:p>
        </p:txBody>
      </p:sp>
      <p:sp>
        <p:nvSpPr>
          <p:cNvPr id="5" name="Tijdelijke aanduiding voor tekst 4">
            <a:extLst>
              <a:ext uri="{FF2B5EF4-FFF2-40B4-BE49-F238E27FC236}">
                <a16:creationId xmlns:a16="http://schemas.microsoft.com/office/drawing/2014/main" id="{4835B27C-1D8F-4507-AA13-26912F923BC8}"/>
              </a:ext>
            </a:extLst>
          </p:cNvPr>
          <p:cNvSpPr>
            <a:spLocks noGrp="1"/>
          </p:cNvSpPr>
          <p:nvPr>
            <p:ph type="body" sz="quarter" idx="13"/>
          </p:nvPr>
        </p:nvSpPr>
        <p:spPr>
          <a:xfrm>
            <a:off x="180000" y="5858890"/>
            <a:ext cx="11173800" cy="619932"/>
          </a:xfrm>
        </p:spPr>
        <p:txBody>
          <a:bodyPr/>
          <a:lstStyle/>
          <a:p>
            <a:r>
              <a:rPr lang="nl-NL" dirty="0"/>
              <a:t>CTD=</a:t>
            </a:r>
            <a:r>
              <a:rPr lang="nl-NL" dirty="0" err="1"/>
              <a:t>Connective</a:t>
            </a:r>
            <a:r>
              <a:rPr lang="nl-NL" dirty="0"/>
              <a:t> Tissue </a:t>
            </a:r>
            <a:r>
              <a:rPr lang="nl-NL" dirty="0" err="1"/>
              <a:t>Disease</a:t>
            </a:r>
            <a:r>
              <a:rPr lang="nl-NL" dirty="0"/>
              <a:t>; HP=</a:t>
            </a:r>
            <a:r>
              <a:rPr lang="nl-NL" dirty="0" err="1"/>
              <a:t>Hypersensitivity</a:t>
            </a:r>
            <a:r>
              <a:rPr lang="nl-NL" dirty="0"/>
              <a:t> </a:t>
            </a:r>
            <a:r>
              <a:rPr lang="nl-NL" dirty="0" err="1"/>
              <a:t>Pneumonitis</a:t>
            </a:r>
            <a:r>
              <a:rPr lang="nl-NL" dirty="0"/>
              <a:t>; 1. </a:t>
            </a:r>
            <a:r>
              <a:rPr lang="nl-NL" dirty="0" err="1"/>
              <a:t>Wijsenbeek</a:t>
            </a:r>
            <a:r>
              <a:rPr lang="nl-NL" dirty="0"/>
              <a:t> M, </a:t>
            </a:r>
            <a:r>
              <a:rPr lang="nl-NL" dirty="0" err="1"/>
              <a:t>Kreuter</a:t>
            </a:r>
            <a:r>
              <a:rPr lang="nl-NL" dirty="0"/>
              <a:t> M, </a:t>
            </a:r>
            <a:r>
              <a:rPr lang="nl-NL" dirty="0" err="1"/>
              <a:t>Olson</a:t>
            </a:r>
            <a:r>
              <a:rPr lang="nl-NL" dirty="0"/>
              <a:t> A, et al. </a:t>
            </a:r>
            <a:r>
              <a:rPr lang="nl-NL" dirty="0" err="1"/>
              <a:t>Progressive</a:t>
            </a:r>
            <a:r>
              <a:rPr lang="nl-NL" dirty="0"/>
              <a:t>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current</a:t>
            </a:r>
            <a:r>
              <a:rPr lang="nl-NL" dirty="0"/>
              <a:t> </a:t>
            </a:r>
            <a:r>
              <a:rPr lang="nl-NL" dirty="0" err="1"/>
              <a:t>practice</a:t>
            </a:r>
            <a:r>
              <a:rPr lang="nl-NL" dirty="0"/>
              <a:t> in diagnosis </a:t>
            </a:r>
            <a:r>
              <a:rPr lang="nl-NL" dirty="0" err="1"/>
              <a:t>and</a:t>
            </a:r>
            <a:r>
              <a:rPr lang="nl-NL" dirty="0"/>
              <a:t> management. </a:t>
            </a:r>
            <a:r>
              <a:rPr lang="nl-NL" dirty="0" err="1"/>
              <a:t>Curr</a:t>
            </a:r>
            <a:r>
              <a:rPr lang="nl-NL" dirty="0"/>
              <a:t> Med </a:t>
            </a:r>
            <a:r>
              <a:rPr lang="nl-NL" dirty="0" err="1"/>
              <a:t>Res</a:t>
            </a:r>
            <a:r>
              <a:rPr lang="nl-NL" dirty="0"/>
              <a:t> </a:t>
            </a:r>
            <a:r>
              <a:rPr lang="nl-NL" dirty="0" err="1"/>
              <a:t>Opin</a:t>
            </a:r>
            <a:r>
              <a:rPr lang="nl-NL" dirty="0"/>
              <a:t>. 2019;35(11):2015-24; 2. </a:t>
            </a:r>
            <a:r>
              <a:rPr lang="nl-NL" dirty="0" err="1"/>
              <a:t>Hilberg</a:t>
            </a:r>
            <a:r>
              <a:rPr lang="nl-NL" dirty="0"/>
              <a:t> O, Hoffmann-</a:t>
            </a:r>
            <a:r>
              <a:rPr lang="nl-NL" dirty="0" err="1"/>
              <a:t>Vold</a:t>
            </a:r>
            <a:r>
              <a:rPr lang="nl-NL" dirty="0"/>
              <a:t> AM, Smith V, et al. </a:t>
            </a:r>
            <a:r>
              <a:rPr lang="nl-NL" dirty="0" err="1"/>
              <a:t>Epidemiology</a:t>
            </a:r>
            <a:r>
              <a:rPr lang="nl-NL" dirty="0"/>
              <a:t> of </a:t>
            </a:r>
            <a:r>
              <a:rPr lang="nl-NL" dirty="0" err="1"/>
              <a:t>ILDs</a:t>
            </a:r>
            <a:r>
              <a:rPr lang="nl-NL" dirty="0"/>
              <a:t> </a:t>
            </a:r>
            <a:r>
              <a:rPr lang="nl-NL" dirty="0" err="1"/>
              <a:t>and</a:t>
            </a:r>
            <a:r>
              <a:rPr lang="nl-NL" dirty="0"/>
              <a:t> </a:t>
            </a:r>
            <a:r>
              <a:rPr lang="nl-NL" dirty="0" err="1"/>
              <a:t>their</a:t>
            </a:r>
            <a:r>
              <a:rPr lang="nl-NL" dirty="0"/>
              <a:t> </a:t>
            </a:r>
            <a:r>
              <a:rPr lang="nl-NL" dirty="0" err="1"/>
              <a:t>progressive-fibrosing</a:t>
            </a:r>
            <a:r>
              <a:rPr lang="nl-NL" dirty="0"/>
              <a:t> </a:t>
            </a:r>
            <a:r>
              <a:rPr lang="nl-NL" dirty="0" err="1"/>
              <a:t>behaviour</a:t>
            </a:r>
            <a:r>
              <a:rPr lang="nl-NL" dirty="0"/>
              <a:t> in </a:t>
            </a:r>
            <a:r>
              <a:rPr lang="nl-NL" dirty="0" err="1"/>
              <a:t>six</a:t>
            </a:r>
            <a:r>
              <a:rPr lang="nl-NL" dirty="0"/>
              <a:t> European </a:t>
            </a:r>
            <a:r>
              <a:rPr lang="nl-NL" dirty="0" err="1"/>
              <a:t>countries</a:t>
            </a:r>
            <a:r>
              <a:rPr lang="nl-NL" dirty="0"/>
              <a:t>. ERJ Open </a:t>
            </a:r>
            <a:r>
              <a:rPr lang="nl-NL" dirty="0" err="1"/>
              <a:t>Res</a:t>
            </a:r>
            <a:r>
              <a:rPr lang="nl-NL" dirty="0"/>
              <a:t>. 2022;8:00597-2021; 3. </a:t>
            </a:r>
            <a:r>
              <a:rPr lang="nl-NL" dirty="0" err="1"/>
              <a:t>Cottin</a:t>
            </a:r>
            <a:r>
              <a:rPr lang="nl-NL" dirty="0"/>
              <a:t> V, </a:t>
            </a:r>
            <a:r>
              <a:rPr lang="nl-NL" dirty="0" err="1"/>
              <a:t>Wollin</a:t>
            </a:r>
            <a:r>
              <a:rPr lang="nl-NL" dirty="0"/>
              <a:t> L, Fischer A, et al.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knowns</a:t>
            </a:r>
            <a:r>
              <a:rPr lang="nl-NL" dirty="0"/>
              <a:t> </a:t>
            </a:r>
            <a:r>
              <a:rPr lang="nl-NL" dirty="0" err="1"/>
              <a:t>and</a:t>
            </a:r>
            <a:r>
              <a:rPr lang="nl-NL" dirty="0"/>
              <a:t> </a:t>
            </a:r>
            <a:r>
              <a:rPr lang="nl-NL" dirty="0" err="1"/>
              <a:t>unknowns</a:t>
            </a:r>
            <a:r>
              <a:rPr lang="nl-NL" dirty="0"/>
              <a:t>. </a:t>
            </a:r>
            <a:r>
              <a:rPr lang="nl-NL" dirty="0" err="1"/>
              <a:t>Eur</a:t>
            </a:r>
            <a:r>
              <a:rPr lang="nl-NL" dirty="0"/>
              <a:t> </a:t>
            </a:r>
            <a:r>
              <a:rPr lang="nl-NL" dirty="0" err="1"/>
              <a:t>Respir</a:t>
            </a:r>
            <a:r>
              <a:rPr lang="nl-NL" dirty="0"/>
              <a:t> </a:t>
            </a:r>
            <a:r>
              <a:rPr lang="nl-NL" dirty="0" err="1"/>
              <a:t>Rev</a:t>
            </a:r>
            <a:r>
              <a:rPr lang="nl-NL" dirty="0"/>
              <a:t>. 2019;28(151):180100; 4. </a:t>
            </a:r>
            <a:r>
              <a:rPr lang="en-US" dirty="0"/>
              <a:t>Kolb M, </a:t>
            </a:r>
            <a:r>
              <a:rPr lang="en-US" dirty="0" err="1"/>
              <a:t>Vašáková</a:t>
            </a:r>
            <a:r>
              <a:rPr lang="en-US" dirty="0"/>
              <a:t> M. The natural history of progressive fibrosing interstitial lung diseases. Respir Res. 2019;20(1):57. </a:t>
            </a:r>
            <a:endParaRPr lang="nl-NL" dirty="0"/>
          </a:p>
        </p:txBody>
      </p:sp>
      <p:sp>
        <p:nvSpPr>
          <p:cNvPr id="6" name="Tijdelijke aanduiding voor tekst 5">
            <a:extLst>
              <a:ext uri="{FF2B5EF4-FFF2-40B4-BE49-F238E27FC236}">
                <a16:creationId xmlns:a16="http://schemas.microsoft.com/office/drawing/2014/main" id="{C675E078-EFE0-466C-B701-D3328D3823F1}"/>
              </a:ext>
            </a:extLst>
          </p:cNvPr>
          <p:cNvSpPr>
            <a:spLocks noGrp="1"/>
          </p:cNvSpPr>
          <p:nvPr>
            <p:ph type="body" sz="quarter" idx="17"/>
          </p:nvPr>
        </p:nvSpPr>
        <p:spPr>
          <a:xfrm>
            <a:off x="0" y="-630238"/>
            <a:ext cx="12192000" cy="457200"/>
          </a:xfrm>
        </p:spPr>
        <p:txBody>
          <a:bodyPr/>
          <a:lstStyle/>
          <a:p>
            <a:r>
              <a:rPr lang="nl-NL"/>
              <a:t>A5</a:t>
            </a:r>
          </a:p>
        </p:txBody>
      </p:sp>
      <p:sp>
        <p:nvSpPr>
          <p:cNvPr id="47" name="Tijdelijke aanduiding voor tekst 12">
            <a:extLst>
              <a:ext uri="{FF2B5EF4-FFF2-40B4-BE49-F238E27FC236}">
                <a16:creationId xmlns:a16="http://schemas.microsoft.com/office/drawing/2014/main" id="{8E7B45D5-01A1-4EA2-A0B1-6817744566B8}"/>
              </a:ext>
            </a:extLst>
          </p:cNvPr>
          <p:cNvSpPr>
            <a:spLocks noGrp="1"/>
          </p:cNvSpPr>
          <p:nvPr>
            <p:ph type="body" sz="quarter" idx="18"/>
          </p:nvPr>
        </p:nvSpPr>
        <p:spPr>
          <a:xfrm>
            <a:off x="838200" y="1123200"/>
            <a:ext cx="10515600" cy="598360"/>
          </a:xfrm>
        </p:spPr>
        <p:txBody>
          <a:bodyPr anchor="t">
            <a:normAutofit/>
          </a:bodyPr>
          <a:lstStyle/>
          <a:p>
            <a:r>
              <a:rPr lang="nl-NL" dirty="0" err="1"/>
              <a:t>Fibrosing</a:t>
            </a:r>
            <a:r>
              <a:rPr lang="nl-NL" dirty="0"/>
              <a:t> </a:t>
            </a:r>
            <a:r>
              <a:rPr lang="nl-NL" dirty="0" err="1"/>
              <a:t>ILDs</a:t>
            </a:r>
            <a:r>
              <a:rPr lang="nl-NL" dirty="0"/>
              <a:t> </a:t>
            </a:r>
            <a:r>
              <a:rPr lang="nl-NL" dirty="0" err="1"/>
              <a:t>that</a:t>
            </a:r>
            <a:r>
              <a:rPr lang="nl-NL" dirty="0"/>
              <a:t> </a:t>
            </a:r>
            <a:r>
              <a:rPr lang="nl-NL" dirty="0" err="1"/>
              <a:t>may</a:t>
            </a:r>
            <a:r>
              <a:rPr lang="nl-NL" dirty="0"/>
              <a:t> present a </a:t>
            </a:r>
            <a:r>
              <a:rPr lang="nl-NL" dirty="0" err="1"/>
              <a:t>progressive-fibrosing</a:t>
            </a:r>
            <a:r>
              <a:rPr lang="nl-NL" dirty="0"/>
              <a:t> phenotype</a:t>
            </a:r>
            <a:r>
              <a:rPr lang="nl-NL" baseline="30000" dirty="0"/>
              <a:t>3,4</a:t>
            </a:r>
          </a:p>
        </p:txBody>
      </p:sp>
      <p:sp>
        <p:nvSpPr>
          <p:cNvPr id="16" name="Rectangle 2">
            <a:extLst>
              <a:ext uri="{FF2B5EF4-FFF2-40B4-BE49-F238E27FC236}">
                <a16:creationId xmlns:a16="http://schemas.microsoft.com/office/drawing/2014/main" id="{49FCEE84-24E4-49B2-878C-5ED8362F2CCB}"/>
              </a:ext>
            </a:extLst>
          </p:cNvPr>
          <p:cNvSpPr/>
          <p:nvPr/>
        </p:nvSpPr>
        <p:spPr>
          <a:xfrm>
            <a:off x="10983600"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PPF</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grpSp>
        <p:nvGrpSpPr>
          <p:cNvPr id="29" name="Group 10">
            <a:extLst>
              <a:ext uri="{FF2B5EF4-FFF2-40B4-BE49-F238E27FC236}">
                <a16:creationId xmlns:a16="http://schemas.microsoft.com/office/drawing/2014/main" id="{8DF79919-A6CE-4BE4-A57D-6E9E4375F992}"/>
              </a:ext>
            </a:extLst>
          </p:cNvPr>
          <p:cNvGrpSpPr/>
          <p:nvPr/>
        </p:nvGrpSpPr>
        <p:grpSpPr>
          <a:xfrm>
            <a:off x="4033471" y="1571625"/>
            <a:ext cx="4388736" cy="4287264"/>
            <a:chOff x="-2700502" y="1741350"/>
            <a:chExt cx="3918316" cy="3827721"/>
          </a:xfrm>
        </p:grpSpPr>
        <p:sp>
          <p:nvSpPr>
            <p:cNvPr id="30" name="Oval 1">
              <a:extLst>
                <a:ext uri="{FF2B5EF4-FFF2-40B4-BE49-F238E27FC236}">
                  <a16:creationId xmlns:a16="http://schemas.microsoft.com/office/drawing/2014/main" id="{7D71AF05-B92A-4BA3-9E92-5C90961B4E9B}"/>
                </a:ext>
              </a:extLst>
            </p:cNvPr>
            <p:cNvSpPr/>
            <p:nvPr/>
          </p:nvSpPr>
          <p:spPr>
            <a:xfrm>
              <a:off x="-2700502" y="1741350"/>
              <a:ext cx="3827721" cy="3827721"/>
            </a:xfrm>
            <a:prstGeom prst="ellipse">
              <a:avLst/>
            </a:prstGeom>
            <a:solidFill>
              <a:srgbClr val="A1B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25">
              <a:extLst>
                <a:ext uri="{FF2B5EF4-FFF2-40B4-BE49-F238E27FC236}">
                  <a16:creationId xmlns:a16="http://schemas.microsoft.com/office/drawing/2014/main" id="{E06DFEE2-AC35-4414-A1AE-FF29F627D137}"/>
                </a:ext>
              </a:extLst>
            </p:cNvPr>
            <p:cNvSpPr>
              <a:spLocks noChangeAspect="1"/>
            </p:cNvSpPr>
            <p:nvPr/>
          </p:nvSpPr>
          <p:spPr>
            <a:xfrm>
              <a:off x="-2370642" y="2051111"/>
              <a:ext cx="3168000" cy="3168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14">
              <a:extLst>
                <a:ext uri="{FF2B5EF4-FFF2-40B4-BE49-F238E27FC236}">
                  <a16:creationId xmlns:a16="http://schemas.microsoft.com/office/drawing/2014/main" id="{AEB6BB3D-668B-456E-927E-334DF35F4DFE}"/>
                </a:ext>
              </a:extLst>
            </p:cNvPr>
            <p:cNvSpPr/>
            <p:nvPr/>
          </p:nvSpPr>
          <p:spPr>
            <a:xfrm>
              <a:off x="-2031946" y="2389498"/>
              <a:ext cx="2490607" cy="2490607"/>
            </a:xfrm>
            <a:prstGeom prst="ellipse">
              <a:avLst/>
            </a:prstGeom>
            <a:solidFill>
              <a:srgbClr val="729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2">
              <a:extLst>
                <a:ext uri="{FF2B5EF4-FFF2-40B4-BE49-F238E27FC236}">
                  <a16:creationId xmlns:a16="http://schemas.microsoft.com/office/drawing/2014/main" id="{394E2A40-6E32-4F29-86D0-E9F97386EDC9}"/>
                </a:ext>
              </a:extLst>
            </p:cNvPr>
            <p:cNvSpPr txBox="1"/>
            <p:nvPr/>
          </p:nvSpPr>
          <p:spPr>
            <a:xfrm>
              <a:off x="-2268904" y="2559669"/>
              <a:ext cx="935665" cy="389513"/>
            </a:xfrm>
            <a:prstGeom prst="roundRect">
              <a:avLst>
                <a:gd name="adj" fmla="val 50000"/>
              </a:avLst>
            </a:prstGeom>
            <a:solidFill>
              <a:schemeClr val="bg1"/>
            </a:solidFill>
            <a:ln>
              <a:solidFill>
                <a:srgbClr val="F2650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rPr>
                <a:t>CTD-ILDs</a:t>
              </a:r>
            </a:p>
          </p:txBody>
        </p:sp>
        <p:sp>
          <p:nvSpPr>
            <p:cNvPr id="34" name="TextBox 16">
              <a:extLst>
                <a:ext uri="{FF2B5EF4-FFF2-40B4-BE49-F238E27FC236}">
                  <a16:creationId xmlns:a16="http://schemas.microsoft.com/office/drawing/2014/main" id="{F130C57F-6509-48BD-B22C-14355E90EE29}"/>
                </a:ext>
              </a:extLst>
            </p:cNvPr>
            <p:cNvSpPr txBox="1"/>
            <p:nvPr/>
          </p:nvSpPr>
          <p:spPr>
            <a:xfrm>
              <a:off x="-2488499" y="3231877"/>
              <a:ext cx="668119" cy="389513"/>
            </a:xfrm>
            <a:prstGeom prst="roundRect">
              <a:avLst>
                <a:gd name="adj" fmla="val 50000"/>
              </a:avLst>
            </a:prstGeom>
            <a:solidFill>
              <a:schemeClr val="bg1"/>
            </a:solidFill>
            <a:ln>
              <a:solidFill>
                <a:srgbClr val="F2650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rPr>
                <a:t>HP</a:t>
              </a:r>
            </a:p>
          </p:txBody>
        </p:sp>
        <p:sp>
          <p:nvSpPr>
            <p:cNvPr id="35" name="TextBox 17">
              <a:extLst>
                <a:ext uri="{FF2B5EF4-FFF2-40B4-BE49-F238E27FC236}">
                  <a16:creationId xmlns:a16="http://schemas.microsoft.com/office/drawing/2014/main" id="{7AC8CA96-0E35-48E8-BE97-3A5DF042DDB2}"/>
                </a:ext>
              </a:extLst>
            </p:cNvPr>
            <p:cNvSpPr txBox="1"/>
            <p:nvPr/>
          </p:nvSpPr>
          <p:spPr>
            <a:xfrm>
              <a:off x="-2577248" y="3989343"/>
              <a:ext cx="1244009" cy="328052"/>
            </a:xfrm>
            <a:prstGeom prst="roundRect">
              <a:avLst>
                <a:gd name="adj" fmla="val 50000"/>
              </a:avLst>
            </a:prstGeom>
            <a:solidFill>
              <a:schemeClr val="bg1"/>
            </a:solidFill>
            <a:ln>
              <a:solidFill>
                <a:srgbClr val="F2650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rPr>
                <a:t>Non-IPF I</a:t>
              </a:r>
              <a:r>
                <a:rPr kumimoji="0" lang="nl-NL" sz="1200" b="0" i="0" u="none" strike="noStrike" kern="1200" cap="none" spc="0" normalizeH="0" baseline="0" noProof="0" dirty="0">
                  <a:ln>
                    <a:noFill/>
                  </a:ln>
                  <a:solidFill>
                    <a:srgbClr val="001E55"/>
                  </a:solidFill>
                  <a:effectLst/>
                  <a:uLnTx/>
                  <a:uFillTx/>
                  <a:latin typeface="BI Sans" pitchFamily="2" charset="77"/>
                  <a:ea typeface="+mn-ea"/>
                  <a:cs typeface="+mn-cs"/>
                </a:rPr>
                <a:t>I</a:t>
              </a:r>
              <a:r>
                <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rPr>
                <a:t>Ps</a:t>
              </a:r>
            </a:p>
          </p:txBody>
        </p:sp>
        <p:sp>
          <p:nvSpPr>
            <p:cNvPr id="36" name="TextBox 18">
              <a:extLst>
                <a:ext uri="{FF2B5EF4-FFF2-40B4-BE49-F238E27FC236}">
                  <a16:creationId xmlns:a16="http://schemas.microsoft.com/office/drawing/2014/main" id="{C66EFC27-DEBF-4004-8FD5-5FA7D2C81B86}"/>
                </a:ext>
              </a:extLst>
            </p:cNvPr>
            <p:cNvSpPr txBox="1"/>
            <p:nvPr/>
          </p:nvSpPr>
          <p:spPr>
            <a:xfrm>
              <a:off x="-1202597" y="4308706"/>
              <a:ext cx="823627" cy="389513"/>
            </a:xfrm>
            <a:prstGeom prst="roundRect">
              <a:avLst>
                <a:gd name="adj" fmla="val 50000"/>
              </a:avLst>
            </a:prstGeom>
            <a:solidFill>
              <a:schemeClr val="bg1"/>
            </a:solidFill>
            <a:ln>
              <a:solidFill>
                <a:srgbClr val="F2650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rPr>
                <a:t>IPF</a:t>
              </a:r>
            </a:p>
          </p:txBody>
        </p:sp>
        <p:sp>
          <p:nvSpPr>
            <p:cNvPr id="37" name="TextBox 19">
              <a:extLst>
                <a:ext uri="{FF2B5EF4-FFF2-40B4-BE49-F238E27FC236}">
                  <a16:creationId xmlns:a16="http://schemas.microsoft.com/office/drawing/2014/main" id="{5D8B887F-5766-4ADF-AFC2-7814E7DFCBFB}"/>
                </a:ext>
              </a:extLst>
            </p:cNvPr>
            <p:cNvSpPr txBox="1"/>
            <p:nvPr/>
          </p:nvSpPr>
          <p:spPr>
            <a:xfrm>
              <a:off x="-217580" y="3958613"/>
              <a:ext cx="1244009" cy="389513"/>
            </a:xfrm>
            <a:prstGeom prst="roundRect">
              <a:avLst>
                <a:gd name="adj" fmla="val 50000"/>
              </a:avLst>
            </a:prstGeom>
            <a:solidFill>
              <a:schemeClr val="bg1"/>
            </a:solidFill>
            <a:ln>
              <a:solidFill>
                <a:srgbClr val="F2650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rPr>
                <a:t>Other ILDs</a:t>
              </a:r>
            </a:p>
          </p:txBody>
        </p:sp>
        <p:sp>
          <p:nvSpPr>
            <p:cNvPr id="38" name="TextBox 20">
              <a:extLst>
                <a:ext uri="{FF2B5EF4-FFF2-40B4-BE49-F238E27FC236}">
                  <a16:creationId xmlns:a16="http://schemas.microsoft.com/office/drawing/2014/main" id="{9389EF6B-53E8-4E86-80E3-AFCFE97FE531}"/>
                </a:ext>
              </a:extLst>
            </p:cNvPr>
            <p:cNvSpPr txBox="1"/>
            <p:nvPr/>
          </p:nvSpPr>
          <p:spPr>
            <a:xfrm>
              <a:off x="-26195" y="3231877"/>
              <a:ext cx="1244009" cy="389513"/>
            </a:xfrm>
            <a:prstGeom prst="roundRect">
              <a:avLst>
                <a:gd name="adj" fmla="val 50000"/>
              </a:avLst>
            </a:prstGeom>
            <a:solidFill>
              <a:schemeClr val="bg1"/>
            </a:solidFill>
            <a:ln>
              <a:solidFill>
                <a:srgbClr val="F2650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rPr>
                <a:t>Sarcoidosis</a:t>
              </a:r>
            </a:p>
          </p:txBody>
        </p:sp>
        <p:sp>
          <p:nvSpPr>
            <p:cNvPr id="39" name="TextBox 23">
              <a:extLst>
                <a:ext uri="{FF2B5EF4-FFF2-40B4-BE49-F238E27FC236}">
                  <a16:creationId xmlns:a16="http://schemas.microsoft.com/office/drawing/2014/main" id="{BDD3CC5D-D769-4243-935D-411400B95A2B}"/>
                </a:ext>
              </a:extLst>
            </p:cNvPr>
            <p:cNvSpPr txBox="1"/>
            <p:nvPr/>
          </p:nvSpPr>
          <p:spPr>
            <a:xfrm>
              <a:off x="-1047172" y="2590398"/>
              <a:ext cx="1840112" cy="328052"/>
            </a:xfrm>
            <a:prstGeom prst="roundRect">
              <a:avLst>
                <a:gd name="adj" fmla="val 50000"/>
              </a:avLst>
            </a:prstGeom>
            <a:solidFill>
              <a:schemeClr val="bg1"/>
            </a:solidFill>
            <a:ln>
              <a:solidFill>
                <a:srgbClr val="F2650F"/>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rPr>
                <a:t>Exposure related ILD</a:t>
              </a:r>
              <a:r>
                <a:rPr kumimoji="0" lang="nl-NL" sz="1200" b="0" i="0" u="none" strike="noStrike" kern="1200" cap="none" spc="0" normalizeH="0" baseline="0" noProof="0" dirty="0">
                  <a:ln>
                    <a:noFill/>
                  </a:ln>
                  <a:solidFill>
                    <a:srgbClr val="001E55"/>
                  </a:solidFill>
                  <a:effectLst/>
                  <a:uLnTx/>
                  <a:uFillTx/>
                  <a:latin typeface="BI Sans" pitchFamily="2" charset="77"/>
                  <a:ea typeface="+mn-ea"/>
                  <a:cs typeface="+mn-cs"/>
                </a:rPr>
                <a:t>s</a:t>
              </a:r>
              <a:endParaRPr kumimoji="0" lang="en-NL" sz="1200" b="0" i="0" u="none" strike="noStrike" kern="1200" cap="none" spc="0" normalizeH="0" baseline="0" noProof="0" dirty="0">
                <a:ln>
                  <a:noFill/>
                </a:ln>
                <a:solidFill>
                  <a:srgbClr val="001E55"/>
                </a:solidFill>
                <a:effectLst/>
                <a:uLnTx/>
                <a:uFillTx/>
                <a:latin typeface="BI Sans" pitchFamily="2" charset="77"/>
                <a:ea typeface="+mn-ea"/>
                <a:cs typeface="+mn-cs"/>
              </a:endParaRPr>
            </a:p>
          </p:txBody>
        </p:sp>
        <p:sp>
          <p:nvSpPr>
            <p:cNvPr id="40" name="TextBox 24">
              <a:extLst>
                <a:ext uri="{FF2B5EF4-FFF2-40B4-BE49-F238E27FC236}">
                  <a16:creationId xmlns:a16="http://schemas.microsoft.com/office/drawing/2014/main" id="{CE049F26-E177-4EA4-8A29-6F61C7605CA6}"/>
                </a:ext>
              </a:extLst>
            </p:cNvPr>
            <p:cNvSpPr txBox="1"/>
            <p:nvPr/>
          </p:nvSpPr>
          <p:spPr>
            <a:xfrm>
              <a:off x="-1254474" y="1857174"/>
              <a:ext cx="935665" cy="476071"/>
            </a:xfrm>
            <a:prstGeom prst="roundRect">
              <a:avLst>
                <a:gd name="adj" fmla="val 50000"/>
              </a:avLst>
            </a:prstGeom>
            <a:solidFill>
              <a:srgbClr val="A1B9C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1" i="0" u="none" strike="noStrike" kern="1200" cap="none" spc="0" normalizeH="0" baseline="0" noProof="0">
                  <a:ln>
                    <a:noFill/>
                  </a:ln>
                  <a:solidFill>
                    <a:srgbClr val="FFFFFF"/>
                  </a:solidFill>
                  <a:effectLst/>
                  <a:uLnTx/>
                  <a:uFillTx/>
                  <a:latin typeface="BI Sans" pitchFamily="2" charset="77"/>
                  <a:ea typeface="+mn-ea"/>
                  <a:cs typeface="+mn-cs"/>
                </a:rPr>
                <a:t>ILDs</a:t>
              </a:r>
              <a:endParaRPr kumimoji="0" lang="en-NL" sz="1400" b="1" i="0" u="none" strike="noStrike" kern="1200" cap="none" spc="0" normalizeH="0" baseline="0" noProof="0">
                <a:ln>
                  <a:noFill/>
                </a:ln>
                <a:solidFill>
                  <a:srgbClr val="FFFFFF"/>
                </a:solidFill>
                <a:effectLst/>
                <a:uLnTx/>
                <a:uFillTx/>
                <a:latin typeface="BI Sans" pitchFamily="2" charset="77"/>
                <a:ea typeface="+mn-ea"/>
                <a:cs typeface="+mn-cs"/>
              </a:endParaRPr>
            </a:p>
          </p:txBody>
        </p:sp>
        <p:sp>
          <p:nvSpPr>
            <p:cNvPr id="41" name="TextBox 26">
              <a:extLst>
                <a:ext uri="{FF2B5EF4-FFF2-40B4-BE49-F238E27FC236}">
                  <a16:creationId xmlns:a16="http://schemas.microsoft.com/office/drawing/2014/main" id="{3B3F5849-2423-46C4-9F56-1AF905177588}"/>
                </a:ext>
              </a:extLst>
            </p:cNvPr>
            <p:cNvSpPr txBox="1"/>
            <p:nvPr/>
          </p:nvSpPr>
          <p:spPr>
            <a:xfrm>
              <a:off x="-1454819" y="3219303"/>
              <a:ext cx="1336353" cy="830997"/>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1" i="0" u="none" strike="noStrike" kern="1200" cap="none" spc="0" normalizeH="0" baseline="0" noProof="0">
                  <a:ln>
                    <a:noFill/>
                  </a:ln>
                  <a:solidFill>
                    <a:srgbClr val="FFFFFF"/>
                  </a:solidFill>
                  <a:effectLst/>
                  <a:uLnTx/>
                  <a:uFillTx/>
                  <a:latin typeface="BI Sans" pitchFamily="2" charset="77"/>
                  <a:ea typeface="+mn-ea"/>
                  <a:cs typeface="+mn-cs"/>
                </a:rPr>
                <a:t>Progressive fibrosing ILDs</a:t>
              </a:r>
              <a:endParaRPr kumimoji="0" lang="en-NL" sz="1400" b="1" i="0" u="none" strike="noStrike" kern="1200" cap="none" spc="0" normalizeH="0" baseline="0" noProof="0">
                <a:ln>
                  <a:noFill/>
                </a:ln>
                <a:solidFill>
                  <a:srgbClr val="FFFFFF"/>
                </a:solidFill>
                <a:effectLst/>
                <a:uLnTx/>
                <a:uFillTx/>
                <a:latin typeface="BI Sans" pitchFamily="2" charset="77"/>
                <a:ea typeface="+mn-ea"/>
                <a:cs typeface="+mn-cs"/>
              </a:endParaRPr>
            </a:p>
          </p:txBody>
        </p:sp>
      </p:grpSp>
      <p:sp>
        <p:nvSpPr>
          <p:cNvPr id="45" name="TextBox 20">
            <a:extLst>
              <a:ext uri="{FF2B5EF4-FFF2-40B4-BE49-F238E27FC236}">
                <a16:creationId xmlns:a16="http://schemas.microsoft.com/office/drawing/2014/main" id="{E27E52A8-FC79-4784-B1E6-31CFFD47A5F0}"/>
              </a:ext>
            </a:extLst>
          </p:cNvPr>
          <p:cNvSpPr txBox="1"/>
          <p:nvPr/>
        </p:nvSpPr>
        <p:spPr>
          <a:xfrm>
            <a:off x="7571913" y="5626721"/>
            <a:ext cx="3781887"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9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Figure adapted</a:t>
            </a:r>
            <a:r>
              <a:rPr kumimoji="0" lang="en-GB" sz="9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from Kolb and </a:t>
            </a:r>
            <a:r>
              <a:rPr kumimoji="0" lang="en-GB" sz="9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Va</a:t>
            </a:r>
            <a:r>
              <a:rPr kumimoji="0" lang="en-US" sz="9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šá</a:t>
            </a:r>
            <a:r>
              <a:rPr kumimoji="0" lang="en-GB" sz="9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ková</a:t>
            </a:r>
            <a:r>
              <a:rPr kumimoji="0" lang="en-GB" sz="9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t>
            </a:r>
            <a:r>
              <a:rPr kumimoji="0" lang="nl-NL" sz="9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Respir</a:t>
            </a:r>
            <a:r>
              <a:rPr kumimoji="0" lang="nl-NL" sz="9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t>
            </a:r>
            <a:r>
              <a:rPr kumimoji="0" lang="nl-NL" sz="90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Res</a:t>
            </a:r>
            <a:r>
              <a:rPr kumimoji="0" lang="nl-NL" sz="9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a:t>
            </a:r>
            <a:r>
              <a:rPr kumimoji="0" lang="en-GB" sz="9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2019;20(1):57</a:t>
            </a:r>
            <a:r>
              <a:rPr kumimoji="0" lang="en-US" sz="9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t>
            </a:r>
            <a:endParaRPr kumimoji="0" lang="en-NL" sz="90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p:txBody>
      </p:sp>
      <p:grpSp>
        <p:nvGrpSpPr>
          <p:cNvPr id="2" name="Groep 1">
            <a:extLst>
              <a:ext uri="{FF2B5EF4-FFF2-40B4-BE49-F238E27FC236}">
                <a16:creationId xmlns:a16="http://schemas.microsoft.com/office/drawing/2014/main" id="{AEB86098-8FA0-4A00-B0E9-3B98EA4FD275}"/>
              </a:ext>
            </a:extLst>
          </p:cNvPr>
          <p:cNvGrpSpPr/>
          <p:nvPr/>
        </p:nvGrpSpPr>
        <p:grpSpPr>
          <a:xfrm>
            <a:off x="905281" y="4265500"/>
            <a:ext cx="5783134" cy="814768"/>
            <a:chOff x="3258515" y="3624641"/>
            <a:chExt cx="6130590" cy="863720"/>
          </a:xfrm>
        </p:grpSpPr>
        <p:sp>
          <p:nvSpPr>
            <p:cNvPr id="43" name="Rechthoek 3">
              <a:extLst>
                <a:ext uri="{FF2B5EF4-FFF2-40B4-BE49-F238E27FC236}">
                  <a16:creationId xmlns:a16="http://schemas.microsoft.com/office/drawing/2014/main" id="{BA5AD567-9FC1-435E-BAB6-85D40477211C}"/>
                </a:ext>
              </a:extLst>
            </p:cNvPr>
            <p:cNvSpPr/>
            <p:nvPr/>
          </p:nvSpPr>
          <p:spPr>
            <a:xfrm>
              <a:off x="8295202" y="3756036"/>
              <a:ext cx="1093903" cy="584951"/>
            </a:xfrm>
            <a:prstGeom prst="roundRect">
              <a:avLst>
                <a:gd name="adj" fmla="val 50000"/>
              </a:avLst>
            </a:prstGeom>
            <a:no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4" name="Rechte verbindingslijn met pijl 43">
              <a:extLst>
                <a:ext uri="{FF2B5EF4-FFF2-40B4-BE49-F238E27FC236}">
                  <a16:creationId xmlns:a16="http://schemas.microsoft.com/office/drawing/2014/main" id="{04211CA6-3E0E-4DF1-8455-846632F4AC81}"/>
                </a:ext>
              </a:extLst>
            </p:cNvPr>
            <p:cNvCxnSpPr>
              <a:cxnSpLocks/>
              <a:stCxn id="43" idx="1"/>
              <a:endCxn id="48" idx="3"/>
            </p:cNvCxnSpPr>
            <p:nvPr/>
          </p:nvCxnSpPr>
          <p:spPr>
            <a:xfrm flipH="1">
              <a:off x="5998247" y="4048511"/>
              <a:ext cx="2296955" cy="7990"/>
            </a:xfrm>
            <a:prstGeom prst="straightConnector1">
              <a:avLst/>
            </a:prstGeom>
            <a:ln w="38100">
              <a:solidFill>
                <a:srgbClr val="F2650F"/>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11">
              <a:extLst>
                <a:ext uri="{FF2B5EF4-FFF2-40B4-BE49-F238E27FC236}">
                  <a16:creationId xmlns:a16="http://schemas.microsoft.com/office/drawing/2014/main" id="{093CE626-9B47-4B5D-819D-1ECF952C7E79}"/>
                </a:ext>
              </a:extLst>
            </p:cNvPr>
            <p:cNvSpPr/>
            <p:nvPr/>
          </p:nvSpPr>
          <p:spPr>
            <a:xfrm>
              <a:off x="3258515" y="3624641"/>
              <a:ext cx="2739733" cy="863720"/>
            </a:xfrm>
            <a:prstGeom prst="roundRect">
              <a:avLst/>
            </a:prstGeom>
            <a:solidFill>
              <a:schemeClr val="bg1"/>
            </a:solid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B333A"/>
                  </a:solidFill>
                  <a:effectLst/>
                  <a:uLnTx/>
                  <a:uFillTx/>
                  <a:latin typeface="BI Sans" pitchFamily="2" charset="77"/>
                  <a:ea typeface="+mn-ea"/>
                  <a:cs typeface="+mn-cs"/>
                </a:rPr>
                <a:t>Idiopathic Pulmonary Fibrosis </a:t>
              </a:r>
              <a:br>
                <a:rPr kumimoji="0" lang="en-GB" sz="1400" b="0" i="0" u="none" strike="noStrike" kern="1200" cap="none" spc="0" normalizeH="0" baseline="0" noProof="0">
                  <a:ln>
                    <a:noFill/>
                  </a:ln>
                  <a:solidFill>
                    <a:srgbClr val="2B333A"/>
                  </a:solidFill>
                  <a:effectLst/>
                  <a:uLnTx/>
                  <a:uFillTx/>
                  <a:latin typeface="BI Sans" pitchFamily="2" charset="77"/>
                  <a:ea typeface="+mn-ea"/>
                  <a:cs typeface="+mn-cs"/>
                </a:rPr>
              </a:br>
              <a:r>
                <a:rPr kumimoji="0" lang="en-GB" sz="1400" b="0" i="0" u="none" strike="noStrike" kern="1200" cap="none" spc="0" normalizeH="0" baseline="0" noProof="0">
                  <a:ln>
                    <a:noFill/>
                  </a:ln>
                  <a:solidFill>
                    <a:srgbClr val="2B333A"/>
                  </a:solidFill>
                  <a:effectLst/>
                  <a:uLnTx/>
                  <a:uFillTx/>
                  <a:latin typeface="BI Sans" pitchFamily="2" charset="77"/>
                  <a:ea typeface="+mn-ea"/>
                  <a:cs typeface="+mn-cs"/>
                </a:rPr>
                <a:t>(IPF) is by definition a </a:t>
              </a:r>
              <a:br>
                <a:rPr kumimoji="0" lang="en-GB" sz="1400" b="0" i="0" u="none" strike="noStrike" kern="1200" cap="none" spc="0" normalizeH="0" baseline="0" noProof="0">
                  <a:ln>
                    <a:noFill/>
                  </a:ln>
                  <a:solidFill>
                    <a:srgbClr val="2B333A"/>
                  </a:solidFill>
                  <a:effectLst/>
                  <a:uLnTx/>
                  <a:uFillTx/>
                  <a:latin typeface="BI Sans" pitchFamily="2" charset="77"/>
                  <a:ea typeface="+mn-ea"/>
                  <a:cs typeface="+mn-cs"/>
                </a:rPr>
              </a:br>
              <a:r>
                <a:rPr kumimoji="0" lang="en-GB" sz="1400" b="0" i="0" u="none" strike="noStrike" kern="1200" cap="none" spc="0" normalizeH="0" baseline="0" noProof="0">
                  <a:ln>
                    <a:noFill/>
                  </a:ln>
                  <a:solidFill>
                    <a:srgbClr val="2B333A"/>
                  </a:solidFill>
                  <a:effectLst/>
                  <a:uLnTx/>
                  <a:uFillTx/>
                  <a:latin typeface="BI Sans" pitchFamily="2" charset="77"/>
                  <a:ea typeface="+mn-ea"/>
                  <a:cs typeface="+mn-cs"/>
                </a:rPr>
                <a:t>progressive fibrosing ILD</a:t>
              </a:r>
            </a:p>
          </p:txBody>
        </p:sp>
      </p:grpSp>
      <p:pic>
        <p:nvPicPr>
          <p:cNvPr id="4" name="Picture 3">
            <a:extLst>
              <a:ext uri="{FF2B5EF4-FFF2-40B4-BE49-F238E27FC236}">
                <a16:creationId xmlns:a16="http://schemas.microsoft.com/office/drawing/2014/main" id="{B3ECB313-7C3D-0224-1559-758978887AB4}"/>
              </a:ext>
            </a:extLst>
          </p:cNvPr>
          <p:cNvPicPr>
            <a:picLocks noChangeAspect="1"/>
          </p:cNvPicPr>
          <p:nvPr/>
        </p:nvPicPr>
        <p:blipFill>
          <a:blip r:embed="rId3"/>
          <a:stretch>
            <a:fillRect/>
          </a:stretch>
        </p:blipFill>
        <p:spPr>
          <a:xfrm>
            <a:off x="10876032" y="6300270"/>
            <a:ext cx="1493649" cy="231668"/>
          </a:xfrm>
          <a:prstGeom prst="rect">
            <a:avLst/>
          </a:prstGeom>
        </p:spPr>
      </p:pic>
    </p:spTree>
    <p:extLst>
      <p:ext uri="{BB962C8B-B14F-4D97-AF65-F5344CB8AC3E}">
        <p14:creationId xmlns:p14="http://schemas.microsoft.com/office/powerpoint/2010/main" val="29089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98999F6-63E5-4E89-AF41-98F3A2269F24}"/>
              </a:ext>
            </a:extLst>
          </p:cNvPr>
          <p:cNvSpPr>
            <a:spLocks noGrp="1"/>
          </p:cNvSpPr>
          <p:nvPr>
            <p:ph type="ctrTitle"/>
          </p:nvPr>
        </p:nvSpPr>
        <p:spPr>
          <a:xfrm>
            <a:off x="2569029" y="1216119"/>
            <a:ext cx="9160487" cy="2387600"/>
          </a:xfrm>
        </p:spPr>
        <p:txBody>
          <a:bodyPr>
            <a:normAutofit/>
          </a:bodyPr>
          <a:lstStyle/>
          <a:p>
            <a:pPr>
              <a:lnSpc>
                <a:spcPct val="100000"/>
              </a:lnSpc>
            </a:pPr>
            <a:r>
              <a:rPr lang="en-US" sz="1600" i="1" dirty="0">
                <a:solidFill>
                  <a:schemeClr val="bg1">
                    <a:alpha val="75000"/>
                  </a:schemeClr>
                </a:solidFill>
              </a:rPr>
              <a:t>Although each of the individual fibrosing ILDs is rare, collectively they affect a considerable number of patients, representing a substantial burden of disease</a:t>
            </a:r>
            <a:r>
              <a:rPr lang="en-US" sz="1600" i="1" baseline="30000" dirty="0">
                <a:solidFill>
                  <a:schemeClr val="bg1">
                    <a:alpha val="75000"/>
                  </a:schemeClr>
                </a:solidFill>
              </a:rPr>
              <a:t>1</a:t>
            </a:r>
            <a:endParaRPr lang="nl-NL" sz="1600" i="1" baseline="30000" dirty="0">
              <a:solidFill>
                <a:schemeClr val="bg1">
                  <a:alpha val="75000"/>
                </a:schemeClr>
              </a:solidFill>
            </a:endParaRPr>
          </a:p>
        </p:txBody>
      </p:sp>
      <p:sp>
        <p:nvSpPr>
          <p:cNvPr id="6" name="Ondertitel 5">
            <a:extLst>
              <a:ext uri="{FF2B5EF4-FFF2-40B4-BE49-F238E27FC236}">
                <a16:creationId xmlns:a16="http://schemas.microsoft.com/office/drawing/2014/main" id="{F154A616-CE0B-4437-BFE4-24EA53FF4433}"/>
              </a:ext>
            </a:extLst>
          </p:cNvPr>
          <p:cNvSpPr>
            <a:spLocks noGrp="1"/>
          </p:cNvSpPr>
          <p:nvPr>
            <p:ph type="subTitle" idx="1"/>
          </p:nvPr>
        </p:nvSpPr>
        <p:spPr>
          <a:xfrm>
            <a:off x="838200" y="3929746"/>
            <a:ext cx="10515600" cy="1121222"/>
          </a:xfrm>
        </p:spPr>
        <p:txBody>
          <a:bodyPr/>
          <a:lstStyle/>
          <a:p>
            <a:r>
              <a:rPr lang="nl-NL" dirty="0" err="1"/>
              <a:t>Epidemiology</a:t>
            </a:r>
            <a:r>
              <a:rPr lang="nl-NL" dirty="0"/>
              <a:t>  </a:t>
            </a:r>
            <a:br>
              <a:rPr lang="nl-NL" dirty="0"/>
            </a:br>
            <a:r>
              <a:rPr lang="nl-NL" sz="2400" dirty="0" err="1"/>
              <a:t>Fibrosing</a:t>
            </a:r>
            <a:r>
              <a:rPr lang="nl-NL" sz="2400" dirty="0"/>
              <a:t> </a:t>
            </a:r>
            <a:r>
              <a:rPr lang="nl-NL" sz="2400" dirty="0" err="1"/>
              <a:t>ILDs</a:t>
            </a:r>
            <a:endParaRPr lang="en-US" dirty="0"/>
          </a:p>
        </p:txBody>
      </p:sp>
      <p:sp>
        <p:nvSpPr>
          <p:cNvPr id="7" name="Text Placeholder 10">
            <a:extLst>
              <a:ext uri="{FF2B5EF4-FFF2-40B4-BE49-F238E27FC236}">
                <a16:creationId xmlns:a16="http://schemas.microsoft.com/office/drawing/2014/main" id="{0BD44CB5-5AAF-4345-AB96-AE3AD81F4904}"/>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1. </a:t>
            </a:r>
            <a:r>
              <a:rPr kumimoji="0" lang="en-GB" sz="8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Wijsenbeek</a:t>
            </a:r>
            <a:r>
              <a:rPr kumimoji="0" lang="en-GB" sz="8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M, </a:t>
            </a:r>
            <a:r>
              <a:rPr kumimoji="0" lang="en-GB" sz="8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Cottin</a:t>
            </a:r>
            <a:r>
              <a:rPr kumimoji="0" lang="en-GB" sz="8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V. Spectrum of fibrotic lung diseases. N </a:t>
            </a:r>
            <a:r>
              <a:rPr kumimoji="0" lang="en-GB" sz="800" b="0" i="0" u="none" strike="noStrike" kern="1200" cap="none" spc="0" normalizeH="0" baseline="0" noProof="0" dirty="0" err="1">
                <a:ln>
                  <a:noFill/>
                </a:ln>
                <a:solidFill>
                  <a:srgbClr val="FFFFFF"/>
                </a:solidFill>
                <a:effectLst/>
                <a:uLnTx/>
                <a:uFillTx/>
                <a:latin typeface="BISansNEXT" panose="02000503040000020004" pitchFamily="2" charset="0"/>
                <a:ea typeface="+mn-ea"/>
                <a:cs typeface="+mn-cs"/>
              </a:rPr>
              <a:t>Engl</a:t>
            </a:r>
            <a:r>
              <a:rPr kumimoji="0" lang="en-GB" sz="800" b="0" i="0" u="none" strike="noStrike" kern="1200" cap="none" spc="0" normalizeH="0" baseline="0" noProof="0" dirty="0">
                <a:ln>
                  <a:noFill/>
                </a:ln>
                <a:solidFill>
                  <a:srgbClr val="FFFFFF"/>
                </a:solidFill>
                <a:effectLst/>
                <a:uLnTx/>
                <a:uFillTx/>
                <a:latin typeface="BISansNEXT" panose="02000503040000020004" pitchFamily="2" charset="0"/>
                <a:ea typeface="+mn-ea"/>
                <a:cs typeface="+mn-cs"/>
              </a:rPr>
              <a:t> J Med. 2020;383(10):958-68.</a:t>
            </a:r>
          </a:p>
        </p:txBody>
      </p:sp>
      <p:sp>
        <p:nvSpPr>
          <p:cNvPr id="8" name="Text Placeholder 8">
            <a:extLst>
              <a:ext uri="{FF2B5EF4-FFF2-40B4-BE49-F238E27FC236}">
                <a16:creationId xmlns:a16="http://schemas.microsoft.com/office/drawing/2014/main" id="{80048F8B-B21C-4DF2-8833-CA53241BCCF3}"/>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buNone/>
            </a:pPr>
            <a:r>
              <a:rPr lang="en-GB" b="1" dirty="0"/>
              <a:t>B0</a:t>
            </a:r>
          </a:p>
        </p:txBody>
      </p:sp>
      <p:pic>
        <p:nvPicPr>
          <p:cNvPr id="3" name="Picture 2">
            <a:extLst>
              <a:ext uri="{FF2B5EF4-FFF2-40B4-BE49-F238E27FC236}">
                <a16:creationId xmlns:a16="http://schemas.microsoft.com/office/drawing/2014/main" id="{ACFEECA3-4C9E-B0B8-C3BE-4647B5458121}"/>
              </a:ext>
            </a:extLst>
          </p:cNvPr>
          <p:cNvPicPr>
            <a:picLocks noChangeAspect="1"/>
          </p:cNvPicPr>
          <p:nvPr/>
        </p:nvPicPr>
        <p:blipFill>
          <a:blip r:embed="rId3"/>
          <a:stretch>
            <a:fillRect/>
          </a:stretch>
        </p:blipFill>
        <p:spPr>
          <a:xfrm>
            <a:off x="10698351" y="6548034"/>
            <a:ext cx="1493649" cy="231668"/>
          </a:xfrm>
          <a:prstGeom prst="rect">
            <a:avLst/>
          </a:prstGeom>
        </p:spPr>
      </p:pic>
    </p:spTree>
    <p:extLst>
      <p:ext uri="{BB962C8B-B14F-4D97-AF65-F5344CB8AC3E}">
        <p14:creationId xmlns:p14="http://schemas.microsoft.com/office/powerpoint/2010/main" val="19232590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MDTx">
      <a:dk1>
        <a:srgbClr val="2B333A"/>
      </a:dk1>
      <a:lt1>
        <a:srgbClr val="FFFFFF"/>
      </a:lt1>
      <a:dk2>
        <a:srgbClr val="001E55"/>
      </a:dk2>
      <a:lt2>
        <a:srgbClr val="7293A0"/>
      </a:lt2>
      <a:accent1>
        <a:srgbClr val="ED7D31"/>
      </a:accent1>
      <a:accent2>
        <a:srgbClr val="ED7D31"/>
      </a:accent2>
      <a:accent3>
        <a:srgbClr val="A1B9C2"/>
      </a:accent3>
      <a:accent4>
        <a:srgbClr val="F2C7AB"/>
      </a:accent4>
      <a:accent5>
        <a:srgbClr val="82360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1f8af86-ee95-4718-bd0d-375b37366c83}" enabled="0" method="" siteId="{e1f8af86-ee95-4718-bd0d-375b37366c83}" removed="1"/>
</clbl:labelList>
</file>

<file path=docProps/app.xml><?xml version="1.0" encoding="utf-8"?>
<Properties xmlns="http://schemas.openxmlformats.org/officeDocument/2006/extended-properties" xmlns:vt="http://schemas.openxmlformats.org/officeDocument/2006/docPropsVTypes">
  <TotalTime>200</TotalTime>
  <Words>9131</Words>
  <Application>Microsoft Office PowerPoint</Application>
  <PresentationFormat>Widescreen</PresentationFormat>
  <Paragraphs>818</Paragraphs>
  <Slides>45</Slides>
  <Notes>36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1_Office Theme</vt:lpstr>
      <vt:lpstr>Welcome!</vt:lpstr>
      <vt:lpstr>Background on IPF and other fibrosing ILDs</vt:lpstr>
      <vt:lpstr>Patients with certain types of fibrosing ILDs can develop a progressive phenotype1 </vt:lpstr>
      <vt:lpstr>ILD encompasses a large group of over 200 parenchymal pulmonary disorders,  of which the majority are classified as rare1</vt:lpstr>
      <vt:lpstr>Clinically significant ILDs are usually characterized by chronic inflammation in the lung  and varying degrees of pulmonary fibrosis1</vt:lpstr>
      <vt:lpstr>Patients with certain types of fibrosing ILDs can develop a progressive phenotype1</vt:lpstr>
      <vt:lpstr>Progressive fibrosing ILD is a phenotype in which patients continue to progress despite conventional treatment directed at the underlying diagnosis1,2</vt:lpstr>
      <vt:lpstr>It is estimated that up to 30% of patients with ILD develop a progressive phenotype, which is associated with a worse prognosis1,2</vt:lpstr>
      <vt:lpstr>Although each of the individual fibrosing ILDs is rare, collectively they affect a considerable number of patients, representing a substantial burden of disease1</vt:lpstr>
      <vt:lpstr>Patients with autoimmune disease are at increased risk of developing ILD1-3</vt:lpstr>
      <vt:lpstr>Prevalences of fibrosing interstitial lung disease (F-ILD)</vt:lpstr>
      <vt:lpstr>IPF is the archetypal and most common fibrotic ILD1</vt:lpstr>
      <vt:lpstr>Compared to IPF, other fibrosing ILDs are generally characterized by a younger age at presentation and a more balanced sex ratio1</vt:lpstr>
      <vt:lpstr>“I mean, the emotional terror that you go through. The not being able to sleep at night and not being able to breathe and not being able to envision a future”   - IPF-patient1</vt:lpstr>
      <vt:lpstr>Comorbidities are common in ILD1</vt:lpstr>
      <vt:lpstr>Common pathogenic pathways to fibrosis are shared among different types of ILD1,2 </vt:lpstr>
      <vt:lpstr>PowerPoint Presentation</vt:lpstr>
      <vt:lpstr>Patients with CTD at early disease stages may be asymptomatic with regards to their ILD 1 </vt:lpstr>
      <vt:lpstr>Respiratory symptoms are not specific for ILD, and in case they are, might not always reflect the severity of ILD1</vt:lpstr>
      <vt:lpstr>General risk factors for fibrosis</vt:lpstr>
      <vt:lpstr>Risk factors for IPF</vt:lpstr>
      <vt:lpstr>Risk factors for SSc-ILD1</vt:lpstr>
      <vt:lpstr>All patients with SSc should be screened for ILD due to their high risk1,2</vt:lpstr>
      <vt:lpstr>Risk factors for RA-ILD1</vt:lpstr>
      <vt:lpstr>There is limited evidence to guide optimal screening for RA-ILD, however, patients with RA should regularly be assessed for signs of ILD1,2</vt:lpstr>
      <vt:lpstr>Be aware of initial symptoms of ILD and integrate diagnostic data in a multidisciplinary team assessment to come to an ILD diagnosis1 </vt:lpstr>
      <vt:lpstr>Accurate ILD diagnosis by a multidisciplinary team is crucial to inform prognosis and determine optimal management approaches</vt:lpstr>
      <vt:lpstr>Diagnosis of fibrosing ILD is typically achieved through multidisciplinary team assessment of clinical, radiologic and histopathologic features1</vt:lpstr>
      <vt:lpstr>Early diagnosis of F-ILD is important to slow down irreversible lung function decline as much as possible1,2 </vt:lpstr>
      <vt:lpstr>Pathways to a confident multidisciplinary working diagnosis of IPF1 </vt:lpstr>
      <vt:lpstr>“I was told … ‘you’ve got this illness and there’s no cure.’... So, I Googled and up came this site saying life expectation 2-5 years. ... And I knew I’d had it, now for a few years. And I thought ‘oh my god I’m going to die this year!’ It was very, very scary”    – IPF Patient, UK1</vt:lpstr>
      <vt:lpstr>The natural course of untreated IPF is characterized by progression to respiratory failure1,2 (slide 1 of 2)</vt:lpstr>
      <vt:lpstr>The natural course of untreated IPF is characterized by progression to respiratory failure1,2 (slide 2 of 2)</vt:lpstr>
      <vt:lpstr>ILD leads to early mortality in patients with SSc and RA1,2</vt:lpstr>
      <vt:lpstr>Progressive fibrosing ILDs have poor prognosis and high mortality1</vt:lpstr>
      <vt:lpstr>Patients with fibrosing ILDs require close monitoring to ensure that disease progression is identified promptly1 </vt:lpstr>
      <vt:lpstr>Once diagnosis of ILD is confirmed, patients should be monitored for ILD progression</vt:lpstr>
      <vt:lpstr>Risk factors for progressive pulmonary fibrosis in CTD-ILD</vt:lpstr>
      <vt:lpstr>Early diagnosis and prompt initiation of treatment slows down lung function decline as much as possible1,2</vt:lpstr>
      <vt:lpstr>Based on the inevitably progressive nature of IPF, diagnosis may prompt immediate intervention accompanied by regular monitoring1-3</vt:lpstr>
      <vt:lpstr>Algorithm for the treatment of fibrosing ILDs1</vt:lpstr>
      <vt:lpstr>Non-pharmacological interventions are effective in the management of fibrosing ILDs1</vt:lpstr>
      <vt:lpstr>PowerPoint Presentation</vt:lpstr>
      <vt:lpstr>Key messages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Hesselstrand,Roger (HP Med Affairs) BI-SE-S</dc:creator>
  <cp:lastModifiedBy>zxSTO Carlson,Monica (HP Marketing) EXTERNAL</cp:lastModifiedBy>
  <cp:revision>2</cp:revision>
  <dcterms:created xsi:type="dcterms:W3CDTF">2023-06-22T11:56:50Z</dcterms:created>
  <dcterms:modified xsi:type="dcterms:W3CDTF">2024-05-14T12:50:39Z</dcterms:modified>
</cp:coreProperties>
</file>