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5" r:id="rId1"/>
    <p:sldMasterId id="2147483797" r:id="rId2"/>
    <p:sldMasterId id="2147483799" r:id="rId3"/>
  </p:sldMasterIdLst>
  <p:notesMasterIdLst>
    <p:notesMasterId r:id="rId64"/>
  </p:notesMasterIdLst>
  <p:handoutMasterIdLst>
    <p:handoutMasterId r:id="rId65"/>
  </p:handoutMasterIdLst>
  <p:sldIdLst>
    <p:sldId id="9582" r:id="rId4"/>
    <p:sldId id="256" r:id="rId5"/>
    <p:sldId id="262" r:id="rId6"/>
    <p:sldId id="9390" r:id="rId7"/>
    <p:sldId id="1731" r:id="rId8"/>
    <p:sldId id="9581" r:id="rId9"/>
    <p:sldId id="258" r:id="rId10"/>
    <p:sldId id="9529" r:id="rId11"/>
    <p:sldId id="9531" r:id="rId12"/>
    <p:sldId id="9530" r:id="rId13"/>
    <p:sldId id="9591" r:id="rId14"/>
    <p:sldId id="1746" r:id="rId15"/>
    <p:sldId id="9639" r:id="rId16"/>
    <p:sldId id="1740" r:id="rId17"/>
    <p:sldId id="1742" r:id="rId18"/>
    <p:sldId id="1718" r:id="rId19"/>
    <p:sldId id="1752" r:id="rId20"/>
    <p:sldId id="1700" r:id="rId21"/>
    <p:sldId id="1717" r:id="rId22"/>
    <p:sldId id="1738" r:id="rId23"/>
    <p:sldId id="9542" r:id="rId24"/>
    <p:sldId id="9548" r:id="rId25"/>
    <p:sldId id="268" r:id="rId26"/>
    <p:sldId id="1712" r:id="rId27"/>
    <p:sldId id="1724" r:id="rId28"/>
    <p:sldId id="1699" r:id="rId29"/>
    <p:sldId id="1725" r:id="rId30"/>
    <p:sldId id="264" r:id="rId31"/>
    <p:sldId id="263" r:id="rId32"/>
    <p:sldId id="9616" r:id="rId33"/>
    <p:sldId id="9543" r:id="rId34"/>
    <p:sldId id="1743" r:id="rId35"/>
    <p:sldId id="9618" r:id="rId36"/>
    <p:sldId id="9610" r:id="rId37"/>
    <p:sldId id="9617" r:id="rId38"/>
    <p:sldId id="1682" r:id="rId39"/>
    <p:sldId id="9634" r:id="rId40"/>
    <p:sldId id="9619" r:id="rId41"/>
    <p:sldId id="9583" r:id="rId42"/>
    <p:sldId id="9620" r:id="rId43"/>
    <p:sldId id="9587" r:id="rId44"/>
    <p:sldId id="9635" r:id="rId45"/>
    <p:sldId id="1685" r:id="rId46"/>
    <p:sldId id="9636" r:id="rId47"/>
    <p:sldId id="9621" r:id="rId48"/>
    <p:sldId id="1745" r:id="rId49"/>
    <p:sldId id="9600" r:id="rId50"/>
    <p:sldId id="9624" r:id="rId51"/>
    <p:sldId id="1688" r:id="rId52"/>
    <p:sldId id="9607" r:id="rId53"/>
    <p:sldId id="9608" r:id="rId54"/>
    <p:sldId id="9625" r:id="rId55"/>
    <p:sldId id="1737" r:id="rId56"/>
    <p:sldId id="1727" r:id="rId57"/>
    <p:sldId id="9626" r:id="rId58"/>
    <p:sldId id="9486" r:id="rId59"/>
    <p:sldId id="9622" r:id="rId60"/>
    <p:sldId id="1729" r:id="rId61"/>
    <p:sldId id="9578" r:id="rId62"/>
    <p:sldId id="9569" r:id="rId6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1AAF0A-8186-AE67-893F-652AC8548361}" name="Gabry Mies" initials="GM" userId="Gabry Mies" providerId="None"/>
  <p188:author id="{FA874D28-B8EF-0FD7-FAEE-328282FD77A0}" name="Matty Postma | BKC Media" initials="MP|BM" userId="S::m.postma@bkcmedia.nl::c759a6d2-a3fd-45d0-8204-6c66e74c821e" providerId="AD"/>
  <p188:author id="{2236F634-A81F-BE45-75BB-344F3CA7880B}" name="Gabry Mies | BKC Media" initials="GM|BM" userId="S::g.mies@bkcmedia.nl::c1636e39-bc3d-40de-bb78-98aee7dec042" providerId="AD"/>
  <p188:author id="{C294054F-187A-A8C7-056A-06F83A3B63BD}" name="Gabry Mies" initials="GM" userId="S-1-5-21-2262799747-4154453254-716066307-1182" providerId="AD"/>
  <p188:author id="{B1C6089A-1776-709A-AA09-19E7B4F6B853}" name="Pinheiro_Martins,Pedro (HP Med Affairs) BIM-NL-A" initials="P(MAB" userId="S::pedro.pinheiro_martins@boehringer-ingelheim.com::f38e0d33-7377-4ad5-8a3d-99b942e50eba" providerId="AD"/>
  <p188:author id="{8C7661EF-34A3-4B4D-07CE-70431F5745E6}" name="Nicole Sterk | BKC Media" initials="NS|BM" userId="S::n.sterk@bkcmedia.nl::4faf53e3-2d22-44a8-a16a-5f71562522bd" providerId="AD"/>
  <p188:author id="{2578D5F6-0D21-C89A-16FB-E723F5F420BC}" name="Carmen Paus | BKC Media" initials="CP|BM" userId="S::c.paus@bkcmedia.nl::9475270f-5d86-4671-841f-98e6a9464d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E"/>
    <a:srgbClr val="E3E9EC"/>
    <a:srgbClr val="F2650F"/>
    <a:srgbClr val="A1B9C2"/>
    <a:srgbClr val="F3F6F7"/>
    <a:srgbClr val="2B333A"/>
    <a:srgbClr val="CC3333"/>
    <a:srgbClr val="9CDAE8"/>
    <a:srgbClr val="FFDA65"/>
    <a:srgbClr val="729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A81A8-C989-4F7A-A9AB-46747D7E7BE2}" v="60" dt="2023-10-23T13:57:59.9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6357" autoAdjust="0"/>
  </p:normalViewPr>
  <p:slideViewPr>
    <p:cSldViewPr snapToGrid="0">
      <p:cViewPr varScale="1">
        <p:scale>
          <a:sx n="114" d="100"/>
          <a:sy n="114" d="100"/>
        </p:scale>
        <p:origin x="414" y="120"/>
      </p:cViewPr>
      <p:guideLst/>
    </p:cSldViewPr>
  </p:slideViewPr>
  <p:notesTextViewPr>
    <p:cViewPr>
      <p:scale>
        <a:sx n="3" d="2"/>
        <a:sy n="3" d="2"/>
      </p:scale>
      <p:origin x="0" y="0"/>
    </p:cViewPr>
  </p:notesTextViewPr>
  <p:sorterViewPr>
    <p:cViewPr>
      <p:scale>
        <a:sx n="100" d="100"/>
        <a:sy n="100" d="100"/>
      </p:scale>
      <p:origin x="0" y="-1180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71"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FD80E9-A641-A844-8086-3EAA8E45A3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42DCC268-8AB5-C442-A495-8E55FCB6B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D24321-7ACA-574C-8760-AF5AB488DA75}" type="datetimeFigureOut">
              <a:rPr lang="en-NL" smtClean="0"/>
              <a:t>05/14/2024</a:t>
            </a:fld>
            <a:endParaRPr lang="en-NL"/>
          </a:p>
        </p:txBody>
      </p:sp>
      <p:sp>
        <p:nvSpPr>
          <p:cNvPr id="4" name="Footer Placeholder 3">
            <a:extLst>
              <a:ext uri="{FF2B5EF4-FFF2-40B4-BE49-F238E27FC236}">
                <a16:creationId xmlns:a16="http://schemas.microsoft.com/office/drawing/2014/main" id="{CC82EFD9-2E20-134F-BB82-FE4FC873E0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C9021271-7F97-154B-A17B-61986C724A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1CD37E-3267-9F43-8E27-CE8E97B9F255}" type="slidenum">
              <a:rPr lang="en-NL" smtClean="0"/>
              <a:t>‹#›</a:t>
            </a:fld>
            <a:endParaRPr lang="en-NL"/>
          </a:p>
        </p:txBody>
      </p:sp>
    </p:spTree>
    <p:extLst>
      <p:ext uri="{BB962C8B-B14F-4D97-AF65-F5344CB8AC3E}">
        <p14:creationId xmlns:p14="http://schemas.microsoft.com/office/powerpoint/2010/main" val="1679552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4B3A7-9B77-4163-87AE-E88C04A239E5}" type="datetimeFigureOut">
              <a:rPr lang="nl-NL" smtClean="0"/>
              <a:t>14-5-2024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273B2-D4A5-499F-BB34-81CAA7BF9344}" type="slidenum">
              <a:rPr lang="nl-NL" smtClean="0"/>
              <a:t>‹#›</a:t>
            </a:fld>
            <a:endParaRPr lang="nl-NL"/>
          </a:p>
        </p:txBody>
      </p:sp>
    </p:spTree>
    <p:extLst>
      <p:ext uri="{BB962C8B-B14F-4D97-AF65-F5344CB8AC3E}">
        <p14:creationId xmlns:p14="http://schemas.microsoft.com/office/powerpoint/2010/main" val="654242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1</a:t>
            </a:fld>
            <a:endParaRPr lang="nl-NL"/>
          </a:p>
        </p:txBody>
      </p:sp>
    </p:spTree>
    <p:extLst>
      <p:ext uri="{BB962C8B-B14F-4D97-AF65-F5344CB8AC3E}">
        <p14:creationId xmlns:p14="http://schemas.microsoft.com/office/powerpoint/2010/main" val="273678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12</a:t>
            </a:fld>
            <a:endParaRPr lang="nl-NL"/>
          </a:p>
        </p:txBody>
      </p:sp>
    </p:spTree>
    <p:extLst>
      <p:ext uri="{BB962C8B-B14F-4D97-AF65-F5344CB8AC3E}">
        <p14:creationId xmlns:p14="http://schemas.microsoft.com/office/powerpoint/2010/main" val="429310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1" indent="0">
              <a:buFont typeface="Arial" panose="020B0604020202020204" pitchFamily="34" charset="0"/>
              <a:buNone/>
            </a:pPr>
            <a:endParaRPr lang="en-GB" sz="1200"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589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en-US" b="0" i="0" dirty="0">
              <a:solidFill>
                <a:srgbClr val="000000"/>
              </a:solidFill>
              <a:effectLst/>
              <a:latin typeface="Times New Roman" panose="02020603050405020304" pitchFamily="18" charset="0"/>
            </a:endParaRPr>
          </a:p>
          <a:p>
            <a:pPr algn="l"/>
            <a:r>
              <a:rPr lang="nl-NL" sz="1800" b="0" i="0" u="none" strike="noStrike" baseline="0" dirty="0" err="1">
                <a:latin typeface="AdvOT46dcae81"/>
              </a:rPr>
              <a:t>Once</a:t>
            </a:r>
            <a:r>
              <a:rPr lang="nl-NL" sz="1800" b="0" i="0" u="none" strike="noStrike" baseline="0" dirty="0">
                <a:latin typeface="AdvOT46dcae81"/>
              </a:rPr>
              <a:t> non-</a:t>
            </a:r>
            <a:r>
              <a:rPr lang="nl-NL" sz="1800" b="0" i="0" u="none" strike="noStrike" baseline="0" dirty="0" err="1">
                <a:latin typeface="AdvOT46dcae81"/>
              </a:rPr>
              <a:t>respiratory</a:t>
            </a:r>
            <a:r>
              <a:rPr lang="nl-NL" sz="1800" b="0" i="0" u="none" strike="noStrike" baseline="0" dirty="0">
                <a:latin typeface="AdvOT46dcae81"/>
              </a:rPr>
              <a:t> </a:t>
            </a:r>
            <a:r>
              <a:rPr lang="nl-NL" sz="1800" b="0" i="0" u="none" strike="noStrike" baseline="0" dirty="0" err="1">
                <a:latin typeface="AdvOT46dcae81"/>
              </a:rPr>
              <a:t>causes</a:t>
            </a:r>
            <a:r>
              <a:rPr lang="nl-NL" sz="1800" b="0" i="0" u="none" strike="noStrike" baseline="0" dirty="0">
                <a:latin typeface="AdvOT46dcae81"/>
              </a:rPr>
              <a:t> of</a:t>
            </a:r>
          </a:p>
          <a:p>
            <a:pPr algn="l"/>
            <a:r>
              <a:rPr lang="en-US" sz="1800" b="0" i="0" u="none" strike="noStrike" baseline="0" dirty="0">
                <a:latin typeface="AdvOT46dcae81"/>
              </a:rPr>
              <a:t>breathlessness have been excluded, PCPs should consider the</a:t>
            </a:r>
          </a:p>
          <a:p>
            <a:pPr algn="l"/>
            <a:r>
              <a:rPr lang="en-US" sz="1800" b="0" i="0" u="none" strike="noStrike" baseline="0" dirty="0">
                <a:latin typeface="AdvOT46dcae81"/>
              </a:rPr>
              <a:t>possibility of ILD in all middle-aged or elderly patients who</a:t>
            </a:r>
          </a:p>
          <a:p>
            <a:pPr algn="l"/>
            <a:r>
              <a:rPr lang="en-US" sz="1800" b="0" i="0" u="none" strike="noStrike" baseline="0" dirty="0">
                <a:latin typeface="AdvOT46dcae81"/>
              </a:rPr>
              <a:t>present with unexplained chronic </a:t>
            </a:r>
            <a:r>
              <a:rPr lang="en-US" sz="1800" b="0" i="0" u="none" strike="noStrike" baseline="0" dirty="0" err="1">
                <a:latin typeface="AdvOT46dcae81"/>
              </a:rPr>
              <a:t>dyspnoea</a:t>
            </a:r>
            <a:r>
              <a:rPr lang="en-US" sz="1800" b="0" i="0" u="none" strike="noStrike" baseline="0" dirty="0">
                <a:latin typeface="AdvOT46dcae81"/>
              </a:rPr>
              <a:t> on exertion, particularly</a:t>
            </a:r>
          </a:p>
          <a:p>
            <a:pPr algn="l"/>
            <a:r>
              <a:rPr lang="en-US" sz="1800" b="0" i="0" u="none" strike="noStrike" baseline="0" dirty="0">
                <a:latin typeface="AdvOT46dcae81"/>
              </a:rPr>
              <a:t>those who are more breathless than would be expected</a:t>
            </a:r>
          </a:p>
          <a:p>
            <a:pPr algn="l"/>
            <a:r>
              <a:rPr lang="en-US" sz="1800" b="0" i="0" u="none" strike="noStrike" baseline="0" dirty="0">
                <a:latin typeface="AdvOT46dcae81"/>
              </a:rPr>
              <a:t>based on their lung function and other contributory factors such</a:t>
            </a:r>
          </a:p>
          <a:p>
            <a:pPr algn="l"/>
            <a:r>
              <a:rPr lang="en-US" sz="1800" b="0" i="0" u="none" strike="noStrike" baseline="0" dirty="0">
                <a:latin typeface="AdvOT46dcae81"/>
              </a:rPr>
              <a:t>as obesity, or who have a cough of more than several months</a:t>
            </a:r>
            <a:r>
              <a:rPr lang="en-US" sz="1800" b="0" i="0" u="none" strike="noStrike" baseline="0" dirty="0">
                <a:latin typeface="AdvOT46dcae81+20"/>
              </a:rPr>
              <a:t>’</a:t>
            </a:r>
          </a:p>
          <a:p>
            <a:pPr algn="l"/>
            <a:r>
              <a:rPr lang="nl-NL" sz="1800" b="0" i="0" u="none" strike="noStrike" baseline="0" dirty="0" err="1">
                <a:latin typeface="AdvOT46dcae81"/>
              </a:rPr>
              <a:t>duration</a:t>
            </a:r>
            <a:r>
              <a:rPr lang="nl-NL" sz="1800" b="0" i="0" u="none" strike="noStrike" baseline="0" dirty="0">
                <a:latin typeface="AdvOT46dcae81"/>
              </a:rPr>
              <a:t>.</a:t>
            </a:r>
          </a:p>
          <a:p>
            <a:pPr algn="l"/>
            <a:endParaRPr lang="nl-NL" sz="1800" b="0" i="0" u="none" strike="noStrike" baseline="0" dirty="0">
              <a:solidFill>
                <a:srgbClr val="000000"/>
              </a:solidFill>
              <a:effectLst/>
              <a:latin typeface="AdvOT46dcae81"/>
            </a:endParaRPr>
          </a:p>
          <a:p>
            <a:pPr algn="l"/>
            <a:r>
              <a:rPr lang="en-US" sz="1800" b="0" i="0" u="none" strike="noStrike" baseline="0" dirty="0">
                <a:latin typeface="AdvOT46dcae81"/>
              </a:rPr>
              <a:t>Unlike the crackles occasionally heard in</a:t>
            </a:r>
          </a:p>
          <a:p>
            <a:pPr algn="l"/>
            <a:r>
              <a:rPr lang="en-US" sz="1800" b="0" i="0" u="none" strike="noStrike" baseline="0" dirty="0">
                <a:latin typeface="AdvOT46dcae81"/>
              </a:rPr>
              <a:t>healthy elderly subjects, which disappear after several deep</a:t>
            </a:r>
          </a:p>
          <a:p>
            <a:pPr algn="l"/>
            <a:r>
              <a:rPr lang="en-US" sz="1800" b="0" i="0" u="none" strike="noStrike" baseline="0" dirty="0">
                <a:latin typeface="AdvOT46dcae81"/>
              </a:rPr>
              <a:t>breaths, these </a:t>
            </a:r>
            <a:r>
              <a:rPr lang="en-US" sz="1800" b="0" i="0" u="none" strike="noStrike" baseline="0" dirty="0">
                <a:latin typeface="AdvOT46dcae81+fb"/>
              </a:rPr>
              <a:t>fi</a:t>
            </a:r>
            <a:r>
              <a:rPr lang="en-US" sz="1800" b="0" i="0" u="none" strike="noStrike" baseline="0" dirty="0">
                <a:latin typeface="AdvOT46dcae81"/>
              </a:rPr>
              <a:t>ne crackles are heard consistently at end</a:t>
            </a:r>
          </a:p>
          <a:p>
            <a:pPr algn="l"/>
            <a:r>
              <a:rPr lang="en-US" sz="1800" b="0" i="0" u="none" strike="noStrike" baseline="0" dirty="0">
                <a:latin typeface="AdvOT46dcae81"/>
              </a:rPr>
              <a:t>inspiration and originate from the basal areas of the lung,</a:t>
            </a:r>
          </a:p>
          <a:p>
            <a:pPr algn="l"/>
            <a:r>
              <a:rPr lang="en-US" sz="1800" b="0" i="0" u="none" strike="noStrike" baseline="0" dirty="0">
                <a:latin typeface="AdvOT46dcae81"/>
              </a:rPr>
              <a:t>progressing to the upper zones as disease becomes more</a:t>
            </a:r>
          </a:p>
          <a:p>
            <a:pPr algn="l"/>
            <a:r>
              <a:rPr lang="en-US" sz="1800" b="0" i="0" u="none" strike="noStrike" baseline="0" dirty="0">
                <a:latin typeface="AdvOT46dcae81"/>
              </a:rPr>
              <a:t>severe.21 Although higher in frequency,21 crackles associated with</a:t>
            </a:r>
          </a:p>
          <a:p>
            <a:pPr algn="l"/>
            <a:r>
              <a:rPr lang="en-US" sz="1800" b="0" i="0" u="none" strike="noStrike" baseline="0" dirty="0">
                <a:latin typeface="AdvOT46dcae81"/>
              </a:rPr>
              <a:t>ILD may be confused with the crackles heard in patients with heart</a:t>
            </a:r>
          </a:p>
          <a:p>
            <a:pPr algn="l"/>
            <a:r>
              <a:rPr lang="nl-NL" sz="1800" b="0" i="0" u="none" strike="noStrike" baseline="0" dirty="0">
                <a:latin typeface="AdvOT46dcae81"/>
              </a:rPr>
              <a:t>failure.</a:t>
            </a:r>
            <a:endParaRPr lang="en-US" b="0" i="0" dirty="0">
              <a:solidFill>
                <a:srgbClr val="000000"/>
              </a:solidFill>
              <a:effectLst/>
              <a:latin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882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dirty="0"/>
          </a:p>
          <a:p>
            <a:pPr algn="l"/>
            <a:r>
              <a:rPr lang="en-US" sz="1800" b="0" i="0" u="none" strike="noStrike" baseline="0" dirty="0">
                <a:latin typeface="URWPalladioL-Roma"/>
              </a:rPr>
              <a:t>The hands in patients with Interstitial Lung Disease (ILD) secondary to rheumatic conditions.</a:t>
            </a:r>
          </a:p>
          <a:p>
            <a:pPr algn="l"/>
            <a:r>
              <a:rPr lang="en-US" sz="1800" b="0" i="0" u="none" strike="noStrike" baseline="0" dirty="0">
                <a:latin typeface="URWPalladioL-Roma"/>
              </a:rPr>
              <a:t>(</a:t>
            </a:r>
            <a:r>
              <a:rPr lang="en-US" sz="1800" b="1" i="0" u="none" strike="noStrike" baseline="0" dirty="0">
                <a:latin typeface="URWPalladioL-Bold"/>
              </a:rPr>
              <a:t>A</a:t>
            </a:r>
            <a:r>
              <a:rPr lang="en-US" sz="1800" b="0" i="0" u="none" strike="noStrike" baseline="0" dirty="0">
                <a:latin typeface="URWPalladioL-Roma"/>
              </a:rPr>
              <a:t>): Raynaud’s phenomenon in ischemic phase during a provocation test; (</a:t>
            </a:r>
            <a:r>
              <a:rPr lang="en-US" sz="1800" b="1" i="0" u="none" strike="noStrike" baseline="0" dirty="0">
                <a:latin typeface="URWPalladioL-Bold"/>
              </a:rPr>
              <a:t>B</a:t>
            </a:r>
            <a:r>
              <a:rPr lang="en-US" sz="1800" b="0" i="0" u="none" strike="noStrike" baseline="0" dirty="0">
                <a:latin typeface="URWPalladioL-Roma"/>
              </a:rPr>
              <a:t>): mechanic’s hands; </a:t>
            </a:r>
            <a:r>
              <a:rPr lang="nl-NL" sz="1800" b="0" i="0" u="none" strike="noStrike" baseline="0" dirty="0">
                <a:latin typeface="URWPalladioL-Roma"/>
              </a:rPr>
              <a:t>(</a:t>
            </a:r>
            <a:r>
              <a:rPr lang="nl-NL" sz="1800" b="1" i="0" u="none" strike="noStrike" baseline="0" dirty="0">
                <a:latin typeface="URWPalladioL-Bold"/>
              </a:rPr>
              <a:t>E</a:t>
            </a:r>
            <a:r>
              <a:rPr lang="nl-NL" sz="1800" b="0" i="0" u="none" strike="noStrike" baseline="0" dirty="0">
                <a:latin typeface="URWPalladioL-Roma"/>
              </a:rPr>
              <a:t>): </a:t>
            </a:r>
            <a:r>
              <a:rPr lang="nl-NL" sz="1800" b="0" i="0" u="none" strike="noStrike" baseline="0" dirty="0" err="1">
                <a:latin typeface="URWPalladioL-Roma"/>
              </a:rPr>
              <a:t>Gottron</a:t>
            </a:r>
            <a:r>
              <a:rPr lang="nl-NL" sz="1800" b="0" i="0" u="none" strike="noStrike" baseline="0" dirty="0">
                <a:latin typeface="URWPalladioL-Roma"/>
              </a:rPr>
              <a:t> </a:t>
            </a:r>
            <a:r>
              <a:rPr lang="nl-NL" sz="1800" b="0" i="0" u="none" strike="noStrike" baseline="0" dirty="0" err="1">
                <a:latin typeface="URWPalladioL-Roma"/>
              </a:rPr>
              <a:t>papules</a:t>
            </a:r>
            <a:r>
              <a:rPr lang="nl-NL" sz="1800" b="0" i="0" u="none" strike="noStrike" baseline="0" dirty="0">
                <a:latin typeface="URWPalladioL-Roma"/>
              </a:rPr>
              <a:t>; (</a:t>
            </a:r>
            <a:r>
              <a:rPr lang="nl-NL" sz="1800" b="1" i="0" u="none" strike="noStrike" baseline="0" dirty="0">
                <a:latin typeface="URWPalladioL-Bold"/>
              </a:rPr>
              <a:t>F</a:t>
            </a:r>
            <a:r>
              <a:rPr lang="nl-NL" sz="1800" b="0" i="0" u="none" strike="noStrike" baseline="0" dirty="0">
                <a:latin typeface="URWPalladioL-Roma"/>
              </a:rPr>
              <a:t>): </a:t>
            </a:r>
            <a:r>
              <a:rPr lang="nl-NL" sz="1800" b="0" i="0" u="none" strike="noStrike" baseline="0" dirty="0" err="1">
                <a:latin typeface="URWPalladioL-Roma"/>
              </a:rPr>
              <a:t>sclerodactyly</a:t>
            </a:r>
            <a:r>
              <a:rPr lang="nl-NL" sz="1800" b="0" i="0" u="none" strike="noStrike" baseline="0" dirty="0">
                <a:latin typeface="URWPalladioL-Roma"/>
              </a:rPr>
              <a:t> </a:t>
            </a:r>
            <a:r>
              <a:rPr lang="nl-NL" sz="1800" b="0" i="0" u="none" strike="noStrike" baseline="0" dirty="0" err="1">
                <a:latin typeface="URWPalladioL-Roma"/>
              </a:rPr>
              <a:t>with</a:t>
            </a:r>
            <a:r>
              <a:rPr lang="nl-NL" sz="1800" b="0" i="0" u="none" strike="noStrike" baseline="0" dirty="0">
                <a:latin typeface="URWPalladioL-Roma"/>
              </a:rPr>
              <a:t> </a:t>
            </a:r>
            <a:r>
              <a:rPr lang="nl-NL" sz="1800" b="0" i="0" u="none" strike="noStrike" baseline="0" dirty="0" err="1">
                <a:latin typeface="URWPalladioL-Roma"/>
              </a:rPr>
              <a:t>clawed</a:t>
            </a:r>
            <a:r>
              <a:rPr lang="nl-NL" sz="1800" b="0" i="0" u="none" strike="noStrike" baseline="0" dirty="0">
                <a:latin typeface="URWPalladioL-Roma"/>
              </a:rPr>
              <a:t> </a:t>
            </a:r>
            <a:r>
              <a:rPr lang="nl-NL" sz="1800" b="0" i="0" u="none" strike="noStrike" baseline="0" dirty="0" err="1">
                <a:latin typeface="URWPalladioL-Roma"/>
              </a:rPr>
              <a:t>shape</a:t>
            </a:r>
            <a:r>
              <a:rPr lang="nl-NL" sz="1800" b="0" i="0" u="none" strike="noStrike" baseline="0" dirty="0">
                <a:latin typeface="URWPalladioL-Roma"/>
              </a:rPr>
              <a:t> in </a:t>
            </a:r>
            <a:r>
              <a:rPr lang="nl-NL" sz="1800" b="0" i="0" u="none" strike="noStrike" baseline="0" dirty="0" err="1">
                <a:latin typeface="URWPalladioL-Roma"/>
              </a:rPr>
              <a:t>systemic</a:t>
            </a:r>
            <a:r>
              <a:rPr lang="nl-NL" sz="1800" b="0" i="0" u="none" strike="noStrike" baseline="0" dirty="0">
                <a:latin typeface="URWPalladioL-Roma"/>
              </a:rPr>
              <a:t> sclerosis;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507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17</a:t>
            </a:fld>
            <a:endParaRPr lang="nl-NL"/>
          </a:p>
        </p:txBody>
      </p:sp>
    </p:spTree>
    <p:extLst>
      <p:ext uri="{BB962C8B-B14F-4D97-AF65-F5344CB8AC3E}">
        <p14:creationId xmlns:p14="http://schemas.microsoft.com/office/powerpoint/2010/main" val="114183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Diagnosis of IPF is challenging and requires specialist expertise to exclude other conditions that have a similar clinical and radiological presentation, such as chronic hypersensitivity pneumonitis or ILDs related to autoimmune diseases</a:t>
            </a:r>
            <a:endParaRPr lang="nl-NL" dirty="0"/>
          </a:p>
          <a:p>
            <a:pPr marL="0" indent="0">
              <a:buNone/>
            </a:pPr>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When IPF is suspected, promptly referring patients to specialized centers experienced in the diagnosis and management of IPF is of paramount importance.</a:t>
            </a:r>
            <a:br>
              <a:rPr lang="en-US" b="0" i="0" dirty="0">
                <a:solidFill>
                  <a:srgbClr val="000000"/>
                </a:solidFill>
                <a:effectLst/>
                <a:latin typeface="Times New Roman" panose="02020603050405020304" pitchFamily="18" charset="0"/>
              </a:rPr>
            </a:br>
            <a:r>
              <a:rPr lang="en-US" b="0" i="0" dirty="0">
                <a:solidFill>
                  <a:srgbClr val="000000"/>
                </a:solidFill>
                <a:effectLst/>
                <a:latin typeface="Times New Roman" panose="02020603050405020304" pitchFamily="18" charset="0"/>
              </a:rPr>
              <a:t>Many types of ILD significantly overlap with IPF and resources, including serological tests, HRCT, and other tests needed to establish the diagnosis of IPF, are not readily available in every hospital. In addition, identifying and managing comorbidities and discussing every ILD case in a multidisciplinary meeting that involves experts in various specialties can be very challenging for clinicians not experienced in managing ILD cases.</a:t>
            </a:r>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18</a:t>
            </a:fld>
            <a:endParaRPr lang="nl-NL"/>
          </a:p>
        </p:txBody>
      </p:sp>
    </p:spTree>
    <p:extLst>
      <p:ext uri="{BB962C8B-B14F-4D97-AF65-F5344CB8AC3E}">
        <p14:creationId xmlns:p14="http://schemas.microsoft.com/office/powerpoint/2010/main" val="86143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a:t>
            </a:r>
            <a:r>
              <a:rPr lang="nl-NL" dirty="0" err="1"/>
              <a:t>Bosello</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19</a:t>
            </a:fld>
            <a:endParaRPr lang="nl-NL"/>
          </a:p>
        </p:txBody>
      </p:sp>
    </p:spTree>
    <p:extLst>
      <p:ext uri="{BB962C8B-B14F-4D97-AF65-F5344CB8AC3E}">
        <p14:creationId xmlns:p14="http://schemas.microsoft.com/office/powerpoint/2010/main" val="10811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20</a:t>
            </a:fld>
            <a:endParaRPr lang="nl-NL"/>
          </a:p>
        </p:txBody>
      </p:sp>
    </p:spTree>
    <p:extLst>
      <p:ext uri="{BB962C8B-B14F-4D97-AF65-F5344CB8AC3E}">
        <p14:creationId xmlns:p14="http://schemas.microsoft.com/office/powerpoint/2010/main" val="3281392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da-DK" sz="12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21</a:t>
            </a:fld>
            <a:endParaRPr lang="nl-NL"/>
          </a:p>
        </p:txBody>
      </p:sp>
    </p:spTree>
    <p:extLst>
      <p:ext uri="{BB962C8B-B14F-4D97-AF65-F5344CB8AC3E}">
        <p14:creationId xmlns:p14="http://schemas.microsoft.com/office/powerpoint/2010/main" val="1047847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solidFill>
                  <a:srgbClr val="131413"/>
                </a:solidFill>
                <a:latin typeface="TbhsbdAdvTT86d47313"/>
              </a:rPr>
              <a:t>Patients are often delayed in receiving a diagnosis of IPF, as its non-specific symptoms are easily mistaken for those of more common diseases such as chronic obstructive </a:t>
            </a:r>
            <a:r>
              <a:rPr lang="nl-NL" sz="1800" b="0" i="0" u="none" strike="noStrike" baseline="0" dirty="0" err="1">
                <a:solidFill>
                  <a:srgbClr val="131413"/>
                </a:solidFill>
                <a:latin typeface="TbhsbdAdvTT86d47313"/>
              </a:rPr>
              <a:t>pulmonary</a:t>
            </a:r>
            <a:r>
              <a:rPr lang="nl-NL" sz="1800" b="0" i="0" u="none" strike="noStrike" baseline="0" dirty="0">
                <a:solidFill>
                  <a:srgbClr val="131413"/>
                </a:solidFill>
                <a:latin typeface="TbhsbdAdvTT86d47313"/>
              </a:rPr>
              <a:t> </a:t>
            </a:r>
            <a:r>
              <a:rPr lang="nl-NL" sz="1800" b="0" i="0" u="none" strike="noStrike" baseline="0" dirty="0" err="1">
                <a:solidFill>
                  <a:srgbClr val="131413"/>
                </a:solidFill>
                <a:latin typeface="TbhsbdAdvTT86d47313"/>
              </a:rPr>
              <a:t>disease</a:t>
            </a:r>
            <a:r>
              <a:rPr lang="nl-NL" sz="1800" b="0" i="0" u="none" strike="noStrike" baseline="0" dirty="0">
                <a:solidFill>
                  <a:srgbClr val="131413"/>
                </a:solidFill>
                <a:latin typeface="TbhsbdAdvTT86d47313"/>
              </a:rPr>
              <a:t> (COPD), </a:t>
            </a:r>
            <a:r>
              <a:rPr lang="nl-NL" sz="1800" b="0" i="0" u="none" strike="noStrike" baseline="0" dirty="0" err="1">
                <a:solidFill>
                  <a:srgbClr val="131413"/>
                </a:solidFill>
                <a:latin typeface="TbhsbdAdvTT86d47313"/>
              </a:rPr>
              <a:t>gastroesophageal</a:t>
            </a:r>
            <a:r>
              <a:rPr lang="nl-NL" sz="1800" b="0" i="0" u="none" strike="noStrike" baseline="0" dirty="0">
                <a:solidFill>
                  <a:srgbClr val="131413"/>
                </a:solidFill>
                <a:latin typeface="TbhsbdAdvTT86d47313"/>
              </a:rPr>
              <a:t> </a:t>
            </a:r>
            <a:r>
              <a:rPr lang="en-US" sz="1800" b="0" i="0" u="none" strike="noStrike" baseline="0" dirty="0">
                <a:solidFill>
                  <a:srgbClr val="131413"/>
                </a:solidFill>
                <a:latin typeface="TbhsbdAdvTT86d47313"/>
              </a:rPr>
              <a:t>reflux disease (GERD), or heart disease [</a:t>
            </a:r>
            <a:r>
              <a:rPr lang="en-US" sz="1800" b="0" i="0" u="none" strike="noStrike" baseline="0" dirty="0">
                <a:solidFill>
                  <a:srgbClr val="0000FF"/>
                </a:solidFill>
                <a:latin typeface="TbhsbdAdvTT86d47313"/>
              </a:rPr>
              <a:t>11</a:t>
            </a:r>
            <a:r>
              <a:rPr lang="en-US" sz="1800" b="0" i="0" u="none" strike="noStrike" baseline="0" dirty="0">
                <a:solidFill>
                  <a:srgbClr val="131413"/>
                </a:solidFill>
                <a:latin typeface="TbhsbdAdvTT86d47313"/>
              </a:rPr>
              <a:t>, </a:t>
            </a:r>
            <a:r>
              <a:rPr lang="en-US" sz="1800" b="0" i="0" u="none" strike="noStrike" baseline="0" dirty="0">
                <a:solidFill>
                  <a:srgbClr val="0000FF"/>
                </a:solidFill>
                <a:latin typeface="TbhsbdAdvTT86d47313"/>
              </a:rPr>
              <a:t>12</a:t>
            </a:r>
            <a:r>
              <a:rPr lang="en-US" sz="1800" b="0" i="0" u="none" strike="noStrike" baseline="0" dirty="0">
                <a:solidFill>
                  <a:srgbClr val="131413"/>
                </a:solidFill>
                <a:latin typeface="TbhsbdAdvTT86d47313"/>
              </a:rPr>
              <a:t>]. It is important that healthcare professionals consider IPF as a potential diagnosis in middle-aged/elderly patients who present with unexplained chronic dyspnea and/or cough.</a:t>
            </a:r>
          </a:p>
          <a:p>
            <a:pPr algn="l"/>
            <a:r>
              <a:rPr lang="en-US" sz="1800" b="0" i="0" u="none" strike="noStrike" baseline="0" dirty="0">
                <a:solidFill>
                  <a:srgbClr val="131413"/>
                </a:solidFill>
                <a:latin typeface="TbhsbdAdvTT86d47313"/>
              </a:rPr>
              <a:t>Bilateral inspiratory crackles that sound like </a:t>
            </a:r>
            <a:r>
              <a:rPr lang="en-US" sz="1800" b="0" i="0" u="none" strike="noStrike" baseline="0" dirty="0">
                <a:solidFill>
                  <a:srgbClr val="131413"/>
                </a:solidFill>
                <a:latin typeface="RlctdwAdvTT86d47313+20"/>
              </a:rPr>
              <a:t>“</a:t>
            </a:r>
            <a:r>
              <a:rPr lang="en-US" sz="1800" b="0" i="0" u="none" strike="noStrike" baseline="0" dirty="0">
                <a:solidFill>
                  <a:srgbClr val="131413"/>
                </a:solidFill>
                <a:latin typeface="TbhsbdAdvTT86d47313"/>
              </a:rPr>
              <a:t>Velcro</a:t>
            </a:r>
            <a:r>
              <a:rPr lang="en-US" sz="1800" b="0" i="0" u="none" strike="noStrike" baseline="0" dirty="0">
                <a:solidFill>
                  <a:srgbClr val="131413"/>
                </a:solidFill>
                <a:latin typeface="RlctdwAdvTT86d47313+20"/>
              </a:rPr>
              <a:t>” </a:t>
            </a:r>
            <a:r>
              <a:rPr lang="en-US" sz="1800" b="0" i="0" u="none" strike="noStrike" baseline="0" dirty="0">
                <a:solidFill>
                  <a:srgbClr val="131413"/>
                </a:solidFill>
                <a:latin typeface="TbhsbdAdvTT86d47313"/>
              </a:rPr>
              <a:t>being torn apart on chest auscultation are an early sign of IPF and should increase a clinician</a:t>
            </a:r>
            <a:r>
              <a:rPr lang="en-US" sz="1800" b="0" i="0" u="none" strike="noStrike" baseline="0" dirty="0">
                <a:solidFill>
                  <a:srgbClr val="131413"/>
                </a:solidFill>
                <a:latin typeface="RlctdwAdvTT86d47313+20"/>
              </a:rPr>
              <a:t>’</a:t>
            </a:r>
            <a:r>
              <a:rPr lang="en-US" sz="1800" b="0" i="0" u="none" strike="noStrike" baseline="0" dirty="0">
                <a:solidFill>
                  <a:srgbClr val="131413"/>
                </a:solidFill>
                <a:latin typeface="TbhsbdAdvTT86d47313"/>
              </a:rPr>
              <a:t>s index of suspicion for this disease [</a:t>
            </a:r>
            <a:r>
              <a:rPr lang="en-US" sz="1800" b="0" i="0" u="none" strike="noStrike" baseline="0" dirty="0">
                <a:solidFill>
                  <a:srgbClr val="0000FF"/>
                </a:solidFill>
                <a:latin typeface="TbhsbdAdvTT86d47313"/>
              </a:rPr>
              <a:t>13</a:t>
            </a:r>
            <a:r>
              <a:rPr lang="en-US" sz="1800" b="0" i="0" u="none" strike="noStrike" baseline="0" dirty="0">
                <a:solidFill>
                  <a:srgbClr val="131413"/>
                </a:solidFill>
                <a:latin typeface="TbhsbdAdvTT86d47313"/>
              </a:rPr>
              <a:t>]. Patients with a suspected ILD should be promptly referred to a pulmonologist with expertise in the diagnosis of ILDs. Making a diagnosis of IPF is challenging and requires specialist expertise to exclude other conditions that have a similar clinical and radiological presentation, such as chronic hypersensitivity pneumonitis or ILDs related to autoimmune diseases </a:t>
            </a:r>
            <a:r>
              <a:rPr lang="nl-NL" sz="1800" b="0" i="0" u="none" strike="noStrike" baseline="0" dirty="0">
                <a:solidFill>
                  <a:srgbClr val="131413"/>
                </a:solidFill>
                <a:latin typeface="TbhsbdAdvTT86d47313"/>
              </a:rPr>
              <a:t>[</a:t>
            </a:r>
            <a:r>
              <a:rPr lang="nl-NL" sz="1800" b="0" i="0" u="none" strike="noStrike" baseline="0" dirty="0">
                <a:solidFill>
                  <a:srgbClr val="0000FF"/>
                </a:solidFill>
                <a:latin typeface="TbhsbdAdvTT86d47313"/>
              </a:rPr>
              <a:t>14</a:t>
            </a:r>
            <a:r>
              <a:rPr lang="nl-NL" sz="1800" b="0" i="0" u="none" strike="noStrike" baseline="0" dirty="0">
                <a:solidFill>
                  <a:srgbClr val="131413"/>
                </a:solidFill>
                <a:latin typeface="TbhsbdAdvTT86d47313"/>
              </a:rPr>
              <a:t>]. </a:t>
            </a:r>
            <a:r>
              <a:rPr lang="nl-NL" sz="1800" b="0" i="0" u="none" strike="noStrike" baseline="0" dirty="0" err="1">
                <a:solidFill>
                  <a:srgbClr val="131413"/>
                </a:solidFill>
                <a:latin typeface="TbhsbdAdvTT86d47313"/>
              </a:rPr>
              <a:t>Multidisciplinary</a:t>
            </a:r>
            <a:r>
              <a:rPr lang="nl-NL" sz="1800" b="0" i="0" u="none" strike="noStrike" baseline="0" dirty="0">
                <a:solidFill>
                  <a:srgbClr val="131413"/>
                </a:solidFill>
                <a:latin typeface="TbhsbdAdvTT86d47313"/>
              </a:rPr>
              <a:t> </a:t>
            </a:r>
            <a:r>
              <a:rPr lang="nl-NL" sz="1800" b="0" i="0" u="none" strike="noStrike" baseline="0" dirty="0" err="1">
                <a:solidFill>
                  <a:srgbClr val="131413"/>
                </a:solidFill>
                <a:latin typeface="TbhsbdAdvTT86d47313"/>
              </a:rPr>
              <a:t>discussion</a:t>
            </a:r>
            <a:r>
              <a:rPr lang="nl-NL" sz="1800" b="0" i="0" u="none" strike="noStrike" baseline="0" dirty="0">
                <a:solidFill>
                  <a:srgbClr val="131413"/>
                </a:solidFill>
                <a:latin typeface="TbhsbdAdvTT86d47313"/>
              </a:rPr>
              <a:t>, </a:t>
            </a:r>
            <a:r>
              <a:rPr lang="nl-NL" sz="1800" b="0" i="0" u="none" strike="noStrike" baseline="0" dirty="0" err="1">
                <a:solidFill>
                  <a:srgbClr val="131413"/>
                </a:solidFill>
                <a:latin typeface="TbhsbdAdvTT86d47313"/>
              </a:rPr>
              <a:t>involving</a:t>
            </a:r>
            <a:r>
              <a:rPr lang="nl-NL" sz="1800" b="0" i="0" u="none" strike="noStrike" baseline="0" dirty="0">
                <a:solidFill>
                  <a:srgbClr val="131413"/>
                </a:solidFill>
                <a:latin typeface="TbhsbdAdvTT86d47313"/>
              </a:rPr>
              <a:t> a </a:t>
            </a:r>
            <a:r>
              <a:rPr lang="nl-NL" sz="1800" b="0" i="0" u="none" strike="noStrike" baseline="0" dirty="0" err="1">
                <a:solidFill>
                  <a:srgbClr val="131413"/>
                </a:solidFill>
                <a:latin typeface="TbhsbdAdvTT86d47313"/>
              </a:rPr>
              <a:t>pulmonologist</a:t>
            </a:r>
            <a:r>
              <a:rPr lang="nl-NL" sz="1800" b="0" i="0" u="none" strike="noStrike" baseline="0" dirty="0">
                <a:solidFill>
                  <a:srgbClr val="131413"/>
                </a:solidFill>
                <a:latin typeface="TbhsbdAdvTT86d47313"/>
              </a:rPr>
              <a:t>, </a:t>
            </a:r>
            <a:r>
              <a:rPr lang="en-US" sz="1800" b="0" i="0" u="none" strike="noStrike" baseline="0" dirty="0">
                <a:solidFill>
                  <a:srgbClr val="131413"/>
                </a:solidFill>
                <a:latin typeface="TbhsbdAdvTT86d47313"/>
              </a:rPr>
              <a:t>radiologist and, when appropriate, a pathologist and/or rheumatologist, is recommended to enable the most accurate diagnosis to be made.</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22</a:t>
            </a:fld>
            <a:endParaRPr lang="nl-NL"/>
          </a:p>
        </p:txBody>
      </p:sp>
    </p:spTree>
    <p:extLst>
      <p:ext uri="{BB962C8B-B14F-4D97-AF65-F5344CB8AC3E}">
        <p14:creationId xmlns:p14="http://schemas.microsoft.com/office/powerpoint/2010/main" val="1565672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nl-NL" dirty="0"/>
              <a:t>  </a:t>
            </a:r>
          </a:p>
        </p:txBody>
      </p:sp>
      <p:sp>
        <p:nvSpPr>
          <p:cNvPr id="4" name="Tijdelijke aanduiding voor dianummer 3"/>
          <p:cNvSpPr>
            <a:spLocks noGrp="1"/>
          </p:cNvSpPr>
          <p:nvPr>
            <p:ph type="sldNum" sz="quarter" idx="5"/>
          </p:nvPr>
        </p:nvSpPr>
        <p:spPr/>
        <p:txBody>
          <a:bodyPr/>
          <a:lstStyle/>
          <a:p>
            <a:fld id="{A5F925F0-482B-4D33-BDE1-3B68DE81A53F}" type="slidenum">
              <a:rPr lang="nl-NL" smtClean="0"/>
              <a:t>4</a:t>
            </a:fld>
            <a:endParaRPr lang="nl-NL"/>
          </a:p>
        </p:txBody>
      </p:sp>
    </p:spTree>
    <p:extLst>
      <p:ext uri="{BB962C8B-B14F-4D97-AF65-F5344CB8AC3E}">
        <p14:creationId xmlns:p14="http://schemas.microsoft.com/office/powerpoint/2010/main" val="2272979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23</a:t>
            </a:fld>
            <a:endParaRPr lang="nl-NL"/>
          </a:p>
        </p:txBody>
      </p:sp>
    </p:spTree>
    <p:extLst>
      <p:ext uri="{BB962C8B-B14F-4D97-AF65-F5344CB8AC3E}">
        <p14:creationId xmlns:p14="http://schemas.microsoft.com/office/powerpoint/2010/main" val="3030444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101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Document </a:t>
            </a:r>
            <a:r>
              <a:rPr lang="nl-NL" dirty="0" err="1"/>
              <a:t>results</a:t>
            </a:r>
            <a:r>
              <a:rPr lang="nl-NL" dirty="0"/>
              <a:t> </a:t>
            </a:r>
            <a:r>
              <a:rPr lang="nl-NL" dirty="0" err="1"/>
              <a:t>and</a:t>
            </a:r>
            <a:r>
              <a:rPr lang="nl-NL" dirty="0"/>
              <a:t> </a:t>
            </a:r>
            <a:r>
              <a:rPr lang="nl-NL" dirty="0" err="1"/>
              <a:t>communicate</a:t>
            </a:r>
            <a:r>
              <a:rPr lang="nl-NL" dirty="0"/>
              <a:t>, </a:t>
            </a:r>
            <a:r>
              <a:rPr lang="nl-NL" dirty="0" err="1"/>
              <a:t>not</a:t>
            </a:r>
            <a:r>
              <a:rPr lang="nl-NL" dirty="0"/>
              <a:t> </a:t>
            </a:r>
            <a:r>
              <a:rPr lang="nl-NL" dirty="0" err="1"/>
              <a:t>only</a:t>
            </a:r>
            <a:r>
              <a:rPr lang="nl-NL" dirty="0"/>
              <a:t> </a:t>
            </a:r>
            <a:r>
              <a:rPr lang="nl-NL" dirty="0" err="1"/>
              <a:t>to</a:t>
            </a:r>
            <a:r>
              <a:rPr lang="nl-NL" dirty="0"/>
              <a:t> </a:t>
            </a:r>
            <a:r>
              <a:rPr lang="nl-NL" dirty="0" err="1"/>
              <a:t>patients</a:t>
            </a:r>
            <a:r>
              <a:rPr lang="nl-NL" dirty="0"/>
              <a:t> </a:t>
            </a:r>
            <a:r>
              <a:rPr lang="nl-NL" dirty="0" err="1"/>
              <a:t>and</a:t>
            </a:r>
            <a:r>
              <a:rPr lang="nl-NL" dirty="0"/>
              <a:t> </a:t>
            </a:r>
            <a:r>
              <a:rPr lang="nl-NL" dirty="0" err="1"/>
              <a:t>their</a:t>
            </a:r>
            <a:r>
              <a:rPr lang="nl-NL" dirty="0"/>
              <a:t> family, but </a:t>
            </a:r>
            <a:r>
              <a:rPr lang="nl-NL" dirty="0" err="1"/>
              <a:t>to</a:t>
            </a:r>
            <a:r>
              <a:rPr lang="nl-NL" dirty="0"/>
              <a:t> </a:t>
            </a:r>
            <a:r>
              <a:rPr lang="nl-NL" dirty="0" err="1"/>
              <a:t>all</a:t>
            </a:r>
            <a:r>
              <a:rPr lang="nl-NL" dirty="0"/>
              <a:t> collaborating </a:t>
            </a:r>
            <a:r>
              <a:rPr lang="nl-NL" dirty="0" err="1"/>
              <a:t>individuals</a:t>
            </a:r>
            <a:r>
              <a:rPr lang="nl-NL" dirty="0"/>
              <a:t> </a:t>
            </a:r>
            <a:r>
              <a:rPr lang="nl-NL" dirty="0" err="1"/>
              <a:t>that</a:t>
            </a:r>
            <a:r>
              <a:rPr lang="nl-NL" dirty="0"/>
              <a:t> manage </a:t>
            </a:r>
            <a:r>
              <a:rPr lang="nl-NL" dirty="0" err="1"/>
              <a:t>the</a:t>
            </a:r>
            <a:r>
              <a:rPr lang="nl-NL" dirty="0"/>
              <a:t> care of </a:t>
            </a:r>
            <a:r>
              <a:rPr lang="nl-NL" dirty="0" err="1"/>
              <a:t>the</a:t>
            </a:r>
            <a:r>
              <a:rPr lang="nl-NL" dirty="0"/>
              <a:t> </a:t>
            </a:r>
            <a:r>
              <a:rPr lang="nl-NL" dirty="0" err="1"/>
              <a:t>patient</a:t>
            </a:r>
            <a:br>
              <a:rPr lang="nl-NL" dirty="0"/>
            </a:br>
            <a:br>
              <a:rPr lang="nl-NL" dirty="0"/>
            </a:br>
            <a:br>
              <a:rPr lang="nl-NL" dirty="0"/>
            </a:br>
            <a:r>
              <a:rPr lang="nl-NL" dirty="0" err="1"/>
              <a:t>Figure</a:t>
            </a:r>
            <a:r>
              <a:rPr lang="nl-NL" dirty="0"/>
              <a:t> displays </a:t>
            </a:r>
            <a:r>
              <a:rPr lang="nl-NL" dirty="0" err="1"/>
              <a:t>the</a:t>
            </a:r>
            <a:r>
              <a:rPr lang="nl-NL" dirty="0">
                <a:sym typeface="Wingdings" panose="05000000000000000000" pitchFamily="2" charset="2"/>
              </a:rPr>
              <a:t> </a:t>
            </a:r>
            <a:r>
              <a:rPr lang="en-US" sz="1800" dirty="0">
                <a:effectLst/>
                <a:latin typeface="Segoe UI" panose="020B0502040204020203" pitchFamily="34" charset="0"/>
              </a:rPr>
              <a:t>considerations for MDT discussions in general. This not only applies to ILD but to many diseases.</a:t>
            </a:r>
            <a:endParaRPr lang="en-US" sz="1800" dirty="0">
              <a:effectLst/>
              <a:latin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5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Interactive element </a:t>
            </a:r>
            <a:r>
              <a:rPr lang="nl-NL" dirty="0" err="1"/>
              <a:t>to</a:t>
            </a:r>
            <a:r>
              <a:rPr lang="nl-NL" dirty="0"/>
              <a:t> </a:t>
            </a:r>
            <a:r>
              <a:rPr lang="nl-NL" dirty="0" err="1"/>
              <a:t>provoke</a:t>
            </a:r>
            <a:r>
              <a:rPr lang="nl-NL" dirty="0"/>
              <a:t> </a:t>
            </a:r>
            <a:r>
              <a:rPr lang="nl-NL" dirty="0" err="1"/>
              <a:t>discussion</a:t>
            </a:r>
            <a:r>
              <a:rPr lang="nl-NL" dirty="0"/>
              <a:t>. </a:t>
            </a:r>
            <a:r>
              <a:rPr lang="nl-NL" dirty="0" err="1"/>
              <a:t>Answers</a:t>
            </a:r>
            <a:r>
              <a:rPr lang="nl-NL" dirty="0"/>
              <a:t> </a:t>
            </a:r>
            <a:r>
              <a:rPr lang="nl-NL" dirty="0" err="1"/>
              <a:t>to</a:t>
            </a:r>
            <a:r>
              <a:rPr lang="nl-NL" dirty="0"/>
              <a:t> </a:t>
            </a:r>
            <a:r>
              <a:rPr lang="nl-NL" dirty="0" err="1"/>
              <a:t>the</a:t>
            </a:r>
            <a:r>
              <a:rPr lang="nl-NL" dirty="0"/>
              <a:t> </a:t>
            </a:r>
            <a:r>
              <a:rPr lang="nl-NL" dirty="0" err="1"/>
              <a:t>questions</a:t>
            </a:r>
            <a:r>
              <a:rPr lang="nl-NL" dirty="0"/>
              <a:t> are </a:t>
            </a:r>
            <a:r>
              <a:rPr lang="nl-NL" dirty="0" err="1"/>
              <a:t>clarified</a:t>
            </a:r>
            <a:r>
              <a:rPr lang="nl-NL" dirty="0"/>
              <a:t> in </a:t>
            </a:r>
            <a:r>
              <a:rPr lang="nl-NL" dirty="0" err="1"/>
              <a:t>the</a:t>
            </a:r>
            <a:r>
              <a:rPr lang="nl-NL" dirty="0"/>
              <a:t> next slides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3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864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err="1">
                <a:effectLst/>
                <a:latin typeface="Calibri" panose="020F0502020204030204" pitchFamily="34" charset="0"/>
                <a:ea typeface="Calibri" panose="020F0502020204030204" pitchFamily="34" charset="0"/>
                <a:cs typeface="Times New Roman" panose="02020603050405020304" pitchFamily="18" charset="0"/>
              </a:rPr>
              <a:t>Sverzellati</a:t>
            </a:r>
            <a:r>
              <a:rPr lang="nl-NL" sz="1800" dirty="0">
                <a:effectLst/>
                <a:latin typeface="Calibri" panose="020F0502020204030204" pitchFamily="34" charset="0"/>
                <a:ea typeface="Calibri" panose="020F0502020204030204" pitchFamily="34" charset="0"/>
                <a:cs typeface="Times New Roman" panose="02020603050405020304" pitchFamily="18" charset="0"/>
              </a:rPr>
              <a:t> 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Highlights</a:t>
            </a:r>
            <a:r>
              <a:rPr lang="nl-NL" sz="1800" dirty="0">
                <a:effectLst/>
                <a:latin typeface="Calibri" panose="020F0502020204030204" pitchFamily="34" charset="0"/>
                <a:ea typeface="Calibri" panose="020F0502020204030204" pitchFamily="34" charset="0"/>
                <a:cs typeface="Times New Roman" panose="02020603050405020304" pitchFamily="18" charset="0"/>
              </a:rPr>
              <a:t> of HRCT imaging in IPF.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Respir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Res</a:t>
            </a:r>
            <a:r>
              <a:rPr lang="nl-NL" sz="1800" dirty="0">
                <a:effectLst/>
                <a:latin typeface="Calibri" panose="020F0502020204030204" pitchFamily="34" charset="0"/>
                <a:ea typeface="Calibri" panose="020F0502020204030204" pitchFamily="34" charset="0"/>
                <a:cs typeface="Times New Roman" panose="02020603050405020304" pitchFamily="18" charset="0"/>
              </a:rPr>
              <a:t>. 2013;14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Suppl</a:t>
            </a:r>
            <a:r>
              <a:rPr lang="nl-NL" sz="1800" dirty="0">
                <a:effectLst/>
                <a:latin typeface="Calibri" panose="020F0502020204030204" pitchFamily="34" charset="0"/>
                <a:ea typeface="Calibri" panose="020F0502020204030204" pitchFamily="34" charset="0"/>
                <a:cs typeface="Times New Roman" panose="02020603050405020304" pitchFamily="18" charset="0"/>
              </a:rPr>
              <a:t> 1(</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Suppl</a:t>
            </a:r>
            <a:r>
              <a:rPr lang="nl-NL" sz="1800" dirty="0">
                <a:effectLst/>
                <a:latin typeface="Calibri" panose="020F0502020204030204" pitchFamily="34" charset="0"/>
                <a:ea typeface="Calibri" panose="020F0502020204030204" pitchFamily="34" charset="0"/>
                <a:cs typeface="Times New Roman" panose="02020603050405020304" pitchFamily="18" charset="0"/>
              </a:rPr>
              <a:t> 1):S3.</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28</a:t>
            </a:fld>
            <a:endParaRPr lang="nl-NL"/>
          </a:p>
        </p:txBody>
      </p:sp>
    </p:spTree>
    <p:extLst>
      <p:ext uri="{BB962C8B-B14F-4D97-AF65-F5344CB8AC3E}">
        <p14:creationId xmlns:p14="http://schemas.microsoft.com/office/powerpoint/2010/main" val="3370686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aseline="0" dirty="0">
                <a:latin typeface="BISansNEXT" panose="02000503040000020004"/>
                <a:sym typeface="Wingdings" panose="05000000000000000000" pitchFamily="2" charset="2"/>
              </a:rPr>
              <a:t>In 51% of </a:t>
            </a:r>
            <a:r>
              <a:rPr lang="nl-NL" sz="1200" baseline="0" dirty="0" err="1">
                <a:latin typeface="BISansNEXT" panose="02000503040000020004"/>
                <a:sym typeface="Wingdings" panose="05000000000000000000" pitchFamily="2" charset="2"/>
              </a:rPr>
              <a:t>the</a:t>
            </a:r>
            <a:r>
              <a:rPr lang="nl-NL" sz="1200" baseline="0" dirty="0">
                <a:latin typeface="BISansNEXT" panose="02000503040000020004"/>
                <a:sym typeface="Wingdings" panose="05000000000000000000" pitchFamily="2" charset="2"/>
              </a:rPr>
              <a:t> cases </a:t>
            </a:r>
            <a:r>
              <a:rPr lang="nl-NL" sz="1200" baseline="0" dirty="0" err="1">
                <a:latin typeface="BISansNEXT" panose="02000503040000020004"/>
                <a:sym typeface="Wingdings" panose="05000000000000000000" pitchFamily="2" charset="2"/>
              </a:rPr>
              <a:t>the</a:t>
            </a:r>
            <a:r>
              <a:rPr lang="nl-NL" sz="1200" baseline="0" dirty="0">
                <a:latin typeface="BISansNEXT" panose="02000503040000020004"/>
                <a:sym typeface="Wingdings" panose="05000000000000000000" pitchFamily="2" charset="2"/>
              </a:rPr>
              <a:t> </a:t>
            </a:r>
            <a:r>
              <a:rPr lang="nl-NL" sz="1200" baseline="0" dirty="0" err="1">
                <a:latin typeface="BISansNEXT" panose="02000503040000020004"/>
                <a:sym typeface="Wingdings" panose="05000000000000000000" pitchFamily="2" charset="2"/>
              </a:rPr>
              <a:t>clinicians</a:t>
            </a:r>
            <a:r>
              <a:rPr lang="nl-NL" sz="1200" baseline="0" dirty="0">
                <a:latin typeface="BISansNEXT" panose="02000503040000020004"/>
                <a:sym typeface="Wingdings" panose="05000000000000000000" pitchFamily="2" charset="2"/>
              </a:rPr>
              <a:t> </a:t>
            </a:r>
            <a:r>
              <a:rPr lang="nl-NL" sz="1200" baseline="0" dirty="0" err="1">
                <a:latin typeface="BISansNEXT" panose="02000503040000020004"/>
                <a:sym typeface="Wingdings" panose="05000000000000000000" pitchFamily="2" charset="2"/>
              </a:rPr>
              <a:t>changed</a:t>
            </a:r>
            <a:r>
              <a:rPr lang="nl-NL" sz="1200" baseline="0" dirty="0">
                <a:latin typeface="BISansNEXT" panose="02000503040000020004"/>
                <a:sym typeface="Wingdings" panose="05000000000000000000" pitchFamily="2" charset="2"/>
              </a:rPr>
              <a:t> </a:t>
            </a:r>
            <a:r>
              <a:rPr lang="nl-NL" sz="1200" baseline="0" dirty="0" err="1">
                <a:latin typeface="BISansNEXT" panose="02000503040000020004"/>
                <a:sym typeface="Wingdings" panose="05000000000000000000" pitchFamily="2" charset="2"/>
              </a:rPr>
              <a:t>their</a:t>
            </a:r>
            <a:r>
              <a:rPr lang="nl-NL" sz="1200" baseline="0" dirty="0">
                <a:latin typeface="BISansNEXT" panose="02000503040000020004"/>
                <a:sym typeface="Wingdings" panose="05000000000000000000" pitchFamily="2" charset="2"/>
              </a:rPr>
              <a:t> mind </a:t>
            </a:r>
            <a:r>
              <a:rPr lang="nl-NL" sz="1200" baseline="0" dirty="0" err="1">
                <a:latin typeface="BISansNEXT" panose="02000503040000020004"/>
                <a:sym typeface="Wingdings" panose="05000000000000000000" pitchFamily="2" charset="2"/>
              </a:rPr>
              <a:t>about</a:t>
            </a:r>
            <a:r>
              <a:rPr lang="nl-NL" sz="1200" baseline="0" dirty="0">
                <a:latin typeface="BISansNEXT" panose="02000503040000020004"/>
                <a:sym typeface="Wingdings" panose="05000000000000000000" pitchFamily="2" charset="2"/>
              </a:rPr>
              <a:t> </a:t>
            </a:r>
            <a:r>
              <a:rPr lang="nl-NL" sz="1200" baseline="0" dirty="0" err="1">
                <a:latin typeface="BISansNEXT" panose="02000503040000020004"/>
                <a:sym typeface="Wingdings" panose="05000000000000000000" pitchFamily="2" charset="2"/>
              </a:rPr>
              <a:t>the</a:t>
            </a:r>
            <a:r>
              <a:rPr lang="nl-NL" sz="1200" baseline="0" dirty="0">
                <a:latin typeface="BISansNEXT" panose="02000503040000020004"/>
                <a:sym typeface="Wingdings" panose="05000000000000000000" pitchFamily="2" charset="2"/>
              </a:rPr>
              <a:t> diagnosis </a:t>
            </a:r>
            <a:r>
              <a:rPr lang="nl-NL" sz="1200" baseline="0" dirty="0" err="1">
                <a:latin typeface="BISansNEXT" panose="02000503040000020004"/>
                <a:sym typeface="Wingdings" panose="05000000000000000000" pitchFamily="2" charset="2"/>
              </a:rPr>
              <a:t>when</a:t>
            </a:r>
            <a:r>
              <a:rPr lang="nl-NL" sz="1200" baseline="0" dirty="0">
                <a:latin typeface="BISansNEXT" panose="02000503040000020004"/>
                <a:sym typeface="Wingdings" panose="05000000000000000000" pitchFamily="2" charset="2"/>
              </a:rPr>
              <a:t> </a:t>
            </a:r>
            <a:r>
              <a:rPr lang="nl-NL" sz="1200" baseline="0" dirty="0" err="1">
                <a:latin typeface="BISansNEXT" panose="02000503040000020004"/>
                <a:sym typeface="Wingdings" panose="05000000000000000000" pitchFamily="2" charset="2"/>
              </a:rPr>
              <a:t>looking</a:t>
            </a:r>
            <a:r>
              <a:rPr lang="nl-NL" sz="1200" baseline="0" dirty="0">
                <a:latin typeface="BISansNEXT" panose="02000503040000020004"/>
                <a:sym typeface="Wingdings" panose="05000000000000000000" pitchFamily="2" charset="2"/>
              </a:rPr>
              <a:t> at </a:t>
            </a:r>
            <a:r>
              <a:rPr lang="nl-NL" sz="1200" baseline="0" dirty="0" err="1">
                <a:latin typeface="BISansNEXT" panose="02000503040000020004"/>
                <a:sym typeface="Wingdings" panose="05000000000000000000" pitchFamily="2" charset="2"/>
              </a:rPr>
              <a:t>the</a:t>
            </a:r>
            <a:r>
              <a:rPr lang="nl-NL" sz="1200" baseline="0" dirty="0">
                <a:latin typeface="BISansNEXT" panose="02000503040000020004"/>
                <a:sym typeface="Wingdings" panose="05000000000000000000" pitchFamily="2" charset="2"/>
              </a:rPr>
              <a:t> HRCT data.</a:t>
            </a:r>
            <a:endParaRPr lang="da-DK" sz="12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29</a:t>
            </a:fld>
            <a:endParaRPr lang="nl-NL"/>
          </a:p>
        </p:txBody>
      </p:sp>
    </p:spTree>
    <p:extLst>
      <p:ext uri="{BB962C8B-B14F-4D97-AF65-F5344CB8AC3E}">
        <p14:creationId xmlns:p14="http://schemas.microsoft.com/office/powerpoint/2010/main" val="2036274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Full </a:t>
            </a:r>
            <a:r>
              <a:rPr lang="nl-NL" dirty="0" err="1"/>
              <a:t>inspiration</a:t>
            </a:r>
            <a:r>
              <a:rPr lang="nl-NL" dirty="0"/>
              <a:t> is </a:t>
            </a:r>
            <a:r>
              <a:rPr lang="nl-NL" dirty="0" err="1"/>
              <a:t>needed</a:t>
            </a:r>
            <a:r>
              <a:rPr lang="nl-NL" dirty="0"/>
              <a:t>, as inadequate </a:t>
            </a:r>
            <a:r>
              <a:rPr lang="nl-NL" dirty="0" err="1"/>
              <a:t>inspiration</a:t>
            </a:r>
            <a:r>
              <a:rPr lang="nl-NL" dirty="0"/>
              <a:t> </a:t>
            </a:r>
            <a:r>
              <a:rPr lang="nl-NL" dirty="0" err="1"/>
              <a:t>can</a:t>
            </a:r>
            <a:r>
              <a:rPr lang="nl-NL" dirty="0"/>
              <a:t> lead </a:t>
            </a:r>
            <a:r>
              <a:rPr lang="nl-NL" dirty="0" err="1"/>
              <a:t>to</a:t>
            </a:r>
            <a:r>
              <a:rPr lang="nl-NL" dirty="0"/>
              <a:t> a </a:t>
            </a:r>
            <a:r>
              <a:rPr lang="nl-NL" dirty="0" err="1"/>
              <a:t>misinterpretation</a:t>
            </a:r>
            <a:r>
              <a:rPr lang="nl-NL" dirty="0"/>
              <a:t> of </a:t>
            </a:r>
            <a:r>
              <a:rPr lang="nl-NL" dirty="0" err="1"/>
              <a:t>findings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Expiratory</a:t>
            </a:r>
            <a:r>
              <a:rPr lang="nl-NL" dirty="0"/>
              <a:t> scans </a:t>
            </a:r>
            <a:r>
              <a:rPr lang="nl-NL" dirty="0" err="1"/>
              <a:t>can</a:t>
            </a:r>
            <a:r>
              <a:rPr lang="nl-NL" dirty="0"/>
              <a:t> </a:t>
            </a:r>
            <a:r>
              <a:rPr lang="nl-NL" dirty="0" err="1"/>
              <a:t>identify</a:t>
            </a:r>
            <a:r>
              <a:rPr lang="nl-NL" dirty="0"/>
              <a:t> air trapping, a feature </a:t>
            </a:r>
            <a:r>
              <a:rPr lang="nl-NL" dirty="0" err="1"/>
              <a:t>that</a:t>
            </a:r>
            <a:r>
              <a:rPr lang="nl-NL" dirty="0"/>
              <a:t> </a:t>
            </a:r>
            <a:r>
              <a:rPr lang="nl-NL" dirty="0" err="1"/>
              <a:t>commonly</a:t>
            </a:r>
            <a:r>
              <a:rPr lang="nl-NL" dirty="0"/>
              <a:t> </a:t>
            </a:r>
            <a:r>
              <a:rPr lang="nl-NL" dirty="0" err="1"/>
              <a:t>occurs</a:t>
            </a:r>
            <a:r>
              <a:rPr lang="nl-NL" dirty="0"/>
              <a:t> in </a:t>
            </a:r>
            <a:r>
              <a:rPr lang="nl-NL" dirty="0" err="1"/>
              <a:t>hypersensitivity</a:t>
            </a:r>
            <a:r>
              <a:rPr lang="nl-NL" dirty="0"/>
              <a:t> pneumonitis</a:t>
            </a:r>
            <a:r>
              <a:rPr lang="nl-NL" baseline="30000" dirty="0"/>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aseline="30000" dirty="0"/>
          </a:p>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30</a:t>
            </a:fld>
            <a:endParaRPr lang="nl-NL"/>
          </a:p>
        </p:txBody>
      </p:sp>
    </p:spTree>
    <p:extLst>
      <p:ext uri="{BB962C8B-B14F-4D97-AF65-F5344CB8AC3E}">
        <p14:creationId xmlns:p14="http://schemas.microsoft.com/office/powerpoint/2010/main" val="4281195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31</a:t>
            </a:fld>
            <a:endParaRPr lang="nl-NL"/>
          </a:p>
        </p:txBody>
      </p:sp>
    </p:spTree>
    <p:extLst>
      <p:ext uri="{BB962C8B-B14F-4D97-AF65-F5344CB8AC3E}">
        <p14:creationId xmlns:p14="http://schemas.microsoft.com/office/powerpoint/2010/main" val="378866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32</a:t>
            </a:fld>
            <a:endParaRPr lang="nl-NL"/>
          </a:p>
        </p:txBody>
      </p:sp>
    </p:spTree>
    <p:extLst>
      <p:ext uri="{BB962C8B-B14F-4D97-AF65-F5344CB8AC3E}">
        <p14:creationId xmlns:p14="http://schemas.microsoft.com/office/powerpoint/2010/main" val="21029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sz="1200" dirty="0">
              <a:latin typeface="BISansNEXT" panose="02000503040000020004"/>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kern="1200" dirty="0">
                <a:solidFill>
                  <a:schemeClr val="tx1"/>
                </a:solidFill>
                <a:effectLst/>
                <a:latin typeface="Corbel" panose="020B0503020204020204" pitchFamily="34" charset="0"/>
                <a:ea typeface="+mn-ea"/>
                <a:cs typeface="+mn-cs"/>
              </a:rPr>
            </a:br>
            <a:endParaRPr lang="nl-NL" sz="1200" b="0" i="0" kern="1200" dirty="0">
              <a:solidFill>
                <a:schemeClr val="tx1"/>
              </a:solidFill>
              <a:effectLst/>
              <a:latin typeface="Helvetica Neue" panose="02000503000000020004" pitchFamily="2" charset="0"/>
              <a:ea typeface="+mn-ea"/>
              <a:cs typeface="+mn-cs"/>
            </a:endParaRPr>
          </a:p>
          <a:p>
            <a:pPr marL="228600" lvl="1" indent="-228600">
              <a:buFont typeface="Arial" panose="020B0604020202020204" pitchFamily="34" charset="0"/>
              <a:buAutoNum type="arabicPeriod"/>
            </a:pPr>
            <a:endParaRPr lang="en-US" sz="1200" b="0" i="0" kern="1200" dirty="0">
              <a:solidFill>
                <a:schemeClr val="tx1"/>
              </a:solidFill>
              <a:effectLst/>
              <a:latin typeface="Helvetica Neue" panose="02000503000000020004" pitchFamily="2" charset="0"/>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5</a:t>
            </a:fld>
            <a:endParaRPr lang="nl-NL"/>
          </a:p>
        </p:txBody>
      </p:sp>
    </p:spTree>
    <p:extLst>
      <p:ext uri="{BB962C8B-B14F-4D97-AF65-F5344CB8AC3E}">
        <p14:creationId xmlns:p14="http://schemas.microsoft.com/office/powerpoint/2010/main" val="26549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There</a:t>
            </a:r>
            <a:r>
              <a:rPr lang="nl-NL" dirty="0"/>
              <a:t> are 4 </a:t>
            </a:r>
            <a:r>
              <a:rPr lang="nl-NL" dirty="0" err="1"/>
              <a:t>pillars</a:t>
            </a:r>
            <a:r>
              <a:rPr lang="nl-NL" dirty="0"/>
              <a:t> </a:t>
            </a:r>
            <a:r>
              <a:rPr lang="nl-NL" dirty="0" err="1"/>
              <a:t>to</a:t>
            </a:r>
            <a:r>
              <a:rPr lang="nl-NL" dirty="0"/>
              <a:t> </a:t>
            </a:r>
            <a:r>
              <a:rPr lang="nl-NL" dirty="0" err="1"/>
              <a:t>identify</a:t>
            </a:r>
            <a:r>
              <a:rPr lang="nl-NL" dirty="0"/>
              <a:t> </a:t>
            </a:r>
            <a:r>
              <a:rPr lang="nl-NL" dirty="0" err="1"/>
              <a:t>the</a:t>
            </a:r>
            <a:r>
              <a:rPr lang="nl-NL" dirty="0"/>
              <a:t> HRCT </a:t>
            </a:r>
            <a:r>
              <a:rPr lang="nl-NL" dirty="0" err="1"/>
              <a:t>pattern</a:t>
            </a:r>
            <a:r>
              <a:rPr lang="nl-NL" dirty="0"/>
              <a:t> </a:t>
            </a:r>
            <a:r>
              <a:rPr lang="nl-NL" dirty="0" err="1"/>
              <a:t>that</a:t>
            </a:r>
            <a:r>
              <a:rPr lang="nl-NL" dirty="0"/>
              <a:t> </a:t>
            </a:r>
            <a:r>
              <a:rPr lang="nl-NL" dirty="0" err="1"/>
              <a:t>could</a:t>
            </a:r>
            <a:r>
              <a:rPr lang="nl-NL" dirty="0"/>
              <a:t> </a:t>
            </a:r>
            <a:r>
              <a:rPr lang="nl-NL" dirty="0" err="1"/>
              <a:t>aid</a:t>
            </a:r>
            <a:r>
              <a:rPr lang="nl-NL" dirty="0"/>
              <a:t> diagnosis: </a:t>
            </a:r>
            <a:r>
              <a:rPr lang="nl-NL" dirty="0" err="1"/>
              <a:t>Determing</a:t>
            </a:r>
            <a:r>
              <a:rPr lang="nl-NL" dirty="0"/>
              <a:t> </a:t>
            </a:r>
            <a:r>
              <a:rPr lang="nl-NL" dirty="0" err="1"/>
              <a:t>the</a:t>
            </a:r>
            <a:r>
              <a:rPr lang="nl-NL" dirty="0"/>
              <a:t> </a:t>
            </a:r>
            <a:r>
              <a:rPr lang="nl-NL" dirty="0" err="1"/>
              <a:t>pattern</a:t>
            </a:r>
            <a:r>
              <a:rPr lang="nl-NL" dirty="0"/>
              <a:t>, </a:t>
            </a:r>
            <a:r>
              <a:rPr lang="nl-NL" dirty="0" err="1"/>
              <a:t>ancillary</a:t>
            </a:r>
            <a:r>
              <a:rPr lang="nl-NL" dirty="0"/>
              <a:t> </a:t>
            </a:r>
            <a:r>
              <a:rPr lang="nl-NL" dirty="0" err="1"/>
              <a:t>findings</a:t>
            </a:r>
            <a:r>
              <a:rPr lang="nl-NL" dirty="0"/>
              <a:t>, </a:t>
            </a:r>
            <a:r>
              <a:rPr lang="nl-NL" dirty="0" err="1"/>
              <a:t>distribution</a:t>
            </a:r>
            <a:r>
              <a:rPr lang="nl-NL" dirty="0"/>
              <a:t> </a:t>
            </a:r>
            <a:r>
              <a:rPr lang="nl-NL" dirty="0" err="1"/>
              <a:t>and</a:t>
            </a:r>
            <a:r>
              <a:rPr lang="nl-NL" dirty="0"/>
              <a:t> </a:t>
            </a:r>
            <a:r>
              <a:rPr lang="nl-NL" dirty="0" err="1"/>
              <a:t>finally</a:t>
            </a:r>
            <a:r>
              <a:rPr lang="nl-NL" dirty="0"/>
              <a:t> </a:t>
            </a:r>
            <a:r>
              <a:rPr lang="nl-NL" dirty="0" err="1"/>
              <a:t>exclude</a:t>
            </a:r>
            <a:r>
              <a:rPr lang="nl-NL" dirty="0"/>
              <a:t> </a:t>
            </a:r>
            <a:r>
              <a:rPr lang="nl-NL" dirty="0" err="1"/>
              <a:t>alternative</a:t>
            </a:r>
            <a:r>
              <a:rPr lang="nl-NL" dirty="0"/>
              <a:t> diagnosis. </a:t>
            </a:r>
            <a:br>
              <a:rPr lang="nl-NL" dirty="0"/>
            </a:br>
            <a:br>
              <a:rPr lang="nl-NL" dirty="0"/>
            </a:br>
            <a:endParaRPr lang="nl-NL" dirty="0"/>
          </a:p>
        </p:txBody>
      </p:sp>
      <p:sp>
        <p:nvSpPr>
          <p:cNvPr id="4" name="Slide Number Placeholder 3"/>
          <p:cNvSpPr>
            <a:spLocks noGrp="1"/>
          </p:cNvSpPr>
          <p:nvPr>
            <p:ph type="sldNum" sz="quarter" idx="5"/>
          </p:nvPr>
        </p:nvSpPr>
        <p:spPr/>
        <p:txBody>
          <a:bodyPr/>
          <a:lstStyle/>
          <a:p>
            <a:fld id="{140273B2-D4A5-499F-BB34-81CAA7BF9344}" type="slidenum">
              <a:rPr lang="nl-NL" smtClean="0"/>
              <a:t>33</a:t>
            </a:fld>
            <a:endParaRPr lang="nl-NL"/>
          </a:p>
        </p:txBody>
      </p:sp>
    </p:spTree>
    <p:extLst>
      <p:ext uri="{BB962C8B-B14F-4D97-AF65-F5344CB8AC3E}">
        <p14:creationId xmlns:p14="http://schemas.microsoft.com/office/powerpoint/2010/main" val="3036054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These are </a:t>
            </a:r>
            <a:r>
              <a:rPr lang="nl-NL" dirty="0" err="1"/>
              <a:t>patterns</a:t>
            </a:r>
            <a:r>
              <a:rPr lang="nl-NL" dirty="0"/>
              <a:t> </a:t>
            </a:r>
            <a:r>
              <a:rPr lang="nl-NL" dirty="0" err="1"/>
              <a:t>belonging</a:t>
            </a:r>
            <a:r>
              <a:rPr lang="nl-NL" dirty="0"/>
              <a:t> </a:t>
            </a:r>
            <a:r>
              <a:rPr lang="nl-NL" dirty="0" err="1"/>
              <a:t>to</a:t>
            </a:r>
            <a:r>
              <a:rPr lang="nl-NL" dirty="0"/>
              <a:t> </a:t>
            </a:r>
            <a:r>
              <a:rPr lang="nl-NL" dirty="0" err="1"/>
              <a:t>increased</a:t>
            </a:r>
            <a:r>
              <a:rPr lang="nl-NL" dirty="0"/>
              <a:t> </a:t>
            </a:r>
            <a:r>
              <a:rPr lang="nl-NL" dirty="0" err="1"/>
              <a:t>and</a:t>
            </a:r>
            <a:r>
              <a:rPr lang="nl-NL" dirty="0"/>
              <a:t> </a:t>
            </a:r>
            <a:r>
              <a:rPr lang="nl-NL" dirty="0" err="1"/>
              <a:t>decreased</a:t>
            </a:r>
            <a:r>
              <a:rPr lang="nl-NL" dirty="0"/>
              <a:t> </a:t>
            </a:r>
            <a:r>
              <a:rPr lang="nl-NL" dirty="0" err="1"/>
              <a:t>attenuation</a:t>
            </a:r>
            <a:r>
              <a:rPr lang="nl-NL" dirty="0"/>
              <a:t>. The </a:t>
            </a:r>
            <a:r>
              <a:rPr lang="nl-NL" dirty="0" err="1"/>
              <a:t>pattern</a:t>
            </a:r>
            <a:r>
              <a:rPr lang="nl-NL" dirty="0"/>
              <a:t> </a:t>
            </a:r>
            <a:r>
              <a:rPr lang="nl-NL" dirty="0" err="1"/>
              <a:t>can</a:t>
            </a:r>
            <a:r>
              <a:rPr lang="nl-NL" dirty="0"/>
              <a:t> </a:t>
            </a:r>
            <a:r>
              <a:rPr lang="nl-NL" dirty="0" err="1"/>
              <a:t>tell</a:t>
            </a:r>
            <a:r>
              <a:rPr lang="nl-NL" dirty="0"/>
              <a:t> </a:t>
            </a:r>
            <a:r>
              <a:rPr lang="nl-NL" dirty="0" err="1"/>
              <a:t>something</a:t>
            </a:r>
            <a:r>
              <a:rPr lang="nl-NL" dirty="0"/>
              <a:t> </a:t>
            </a:r>
            <a:r>
              <a:rPr lang="nl-NL" dirty="0" err="1"/>
              <a:t>about</a:t>
            </a:r>
            <a:r>
              <a:rPr lang="nl-NL" dirty="0"/>
              <a:t> </a:t>
            </a:r>
            <a:r>
              <a:rPr lang="nl-NL" dirty="0" err="1"/>
              <a:t>the</a:t>
            </a:r>
            <a:r>
              <a:rPr lang="nl-NL" dirty="0"/>
              <a:t> </a:t>
            </a:r>
            <a:r>
              <a:rPr lang="nl-NL" dirty="0" err="1"/>
              <a:t>underlying</a:t>
            </a:r>
            <a:r>
              <a:rPr lang="nl-NL" dirty="0"/>
              <a:t> </a:t>
            </a:r>
            <a:r>
              <a:rPr lang="nl-NL" dirty="0" err="1"/>
              <a:t>disease</a:t>
            </a:r>
            <a:r>
              <a:rPr lang="nl-NL" dirty="0"/>
              <a:t>. </a:t>
            </a:r>
            <a:br>
              <a:rPr lang="nl-NL" dirty="0"/>
            </a:br>
            <a:r>
              <a:rPr lang="nl-NL" dirty="0"/>
              <a:t>…</a:t>
            </a:r>
            <a:br>
              <a:rPr lang="nl-NL" dirty="0"/>
            </a:br>
            <a:br>
              <a:rPr lang="nl-NL" dirty="0"/>
            </a:br>
            <a:r>
              <a:rPr lang="nl-NL" dirty="0" err="1"/>
              <a:t>ground</a:t>
            </a:r>
            <a:r>
              <a:rPr lang="nl-NL" dirty="0"/>
              <a:t> </a:t>
            </a:r>
            <a:r>
              <a:rPr lang="nl-NL" dirty="0" err="1"/>
              <a:t>glass</a:t>
            </a:r>
            <a:r>
              <a:rPr lang="nl-NL" dirty="0"/>
              <a:t> </a:t>
            </a:r>
            <a:r>
              <a:rPr lang="nl-NL" dirty="0" err="1"/>
              <a:t>and</a:t>
            </a:r>
            <a:r>
              <a:rPr lang="nl-NL" dirty="0"/>
              <a:t> </a:t>
            </a:r>
            <a:r>
              <a:rPr lang="nl-NL" dirty="0" err="1"/>
              <a:t>reticulations</a:t>
            </a:r>
            <a:r>
              <a:rPr lang="nl-NL" dirty="0"/>
              <a:t> are important </a:t>
            </a:r>
            <a:r>
              <a:rPr lang="nl-NL" dirty="0" err="1"/>
              <a:t>signs</a:t>
            </a:r>
            <a:r>
              <a:rPr lang="nl-NL" dirty="0"/>
              <a:t> </a:t>
            </a:r>
            <a:r>
              <a:rPr lang="nl-NL" dirty="0" err="1"/>
              <a:t>that</a:t>
            </a:r>
            <a:r>
              <a:rPr lang="nl-NL" dirty="0"/>
              <a:t> </a:t>
            </a:r>
            <a:r>
              <a:rPr lang="nl-NL" dirty="0" err="1"/>
              <a:t>there</a:t>
            </a:r>
            <a:r>
              <a:rPr lang="nl-NL" dirty="0"/>
              <a:t> </a:t>
            </a:r>
            <a:r>
              <a:rPr lang="nl-NL" dirty="0" err="1"/>
              <a:t>may</a:t>
            </a:r>
            <a:r>
              <a:rPr lang="nl-NL" dirty="0"/>
              <a:t> </a:t>
            </a:r>
            <a:r>
              <a:rPr lang="nl-NL" dirty="0" err="1"/>
              <a:t>be</a:t>
            </a:r>
            <a:r>
              <a:rPr lang="nl-NL" dirty="0"/>
              <a:t> fibrosis. We </a:t>
            </a:r>
            <a:r>
              <a:rPr lang="nl-NL" dirty="0" err="1"/>
              <a:t>will</a:t>
            </a:r>
            <a:r>
              <a:rPr lang="nl-NL" dirty="0"/>
              <a:t> focus on these in </a:t>
            </a:r>
            <a:r>
              <a:rPr lang="nl-NL" dirty="0" err="1"/>
              <a:t>the</a:t>
            </a:r>
            <a:r>
              <a:rPr lang="nl-NL" dirty="0"/>
              <a:t> next slides.  </a:t>
            </a:r>
          </a:p>
        </p:txBody>
      </p:sp>
      <p:sp>
        <p:nvSpPr>
          <p:cNvPr id="4" name="Tijdelijke aanduiding voor dianummer 3"/>
          <p:cNvSpPr>
            <a:spLocks noGrp="1"/>
          </p:cNvSpPr>
          <p:nvPr>
            <p:ph type="sldNum" sz="quarter" idx="5"/>
          </p:nvPr>
        </p:nvSpPr>
        <p:spPr/>
        <p:txBody>
          <a:bodyPr/>
          <a:lstStyle/>
          <a:p>
            <a:fld id="{2BA1134F-6D54-45D3-B3D3-C73F1E4D8E96}" type="slidenum">
              <a:rPr lang="nl-NL" smtClean="0"/>
              <a:t>34</a:t>
            </a:fld>
            <a:endParaRPr lang="nl-NL"/>
          </a:p>
        </p:txBody>
      </p:sp>
    </p:spTree>
    <p:extLst>
      <p:ext uri="{BB962C8B-B14F-4D97-AF65-F5344CB8AC3E}">
        <p14:creationId xmlns:p14="http://schemas.microsoft.com/office/powerpoint/2010/main" val="2193657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35</a:t>
            </a:fld>
            <a:endParaRPr lang="nl-NL"/>
          </a:p>
        </p:txBody>
      </p:sp>
    </p:spTree>
    <p:extLst>
      <p:ext uri="{BB962C8B-B14F-4D97-AF65-F5344CB8AC3E}">
        <p14:creationId xmlns:p14="http://schemas.microsoft.com/office/powerpoint/2010/main" val="32921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BISansNEXT" panose="02000503040000020004"/>
              </a:rPr>
              <a:t>There are two types of reticular (linear) patterns. A coarser pattern, formed by thickened interlobular septa, and a finer pattern formed by intralobular lines. Visible interlobular septa result from thickened </a:t>
            </a:r>
            <a:r>
              <a:rPr lang="en-US" sz="1800" b="0" i="0" u="none" strike="noStrike" baseline="0" dirty="0" err="1">
                <a:solidFill>
                  <a:srgbClr val="000000"/>
                </a:solidFill>
                <a:latin typeface="BISansNEXT" panose="02000503040000020004"/>
              </a:rPr>
              <a:t>interstitium</a:t>
            </a:r>
            <a:r>
              <a:rPr lang="en-US" sz="1800" b="0" i="0" u="none" strike="noStrike" baseline="0" dirty="0">
                <a:solidFill>
                  <a:srgbClr val="000000"/>
                </a:solidFill>
                <a:latin typeface="BISansNEXT" panose="02000503040000020004"/>
              </a:rPr>
              <a:t>, lymph vessels or veins that run in the periphery of the lobules. Intralobular lines consist of thickening of the </a:t>
            </a:r>
            <a:r>
              <a:rPr lang="en-US" sz="1800" b="0" i="0" u="none" strike="noStrike" baseline="0" dirty="0" err="1">
                <a:solidFill>
                  <a:srgbClr val="000000"/>
                </a:solidFill>
                <a:latin typeface="BISansNEXT" panose="02000503040000020004"/>
              </a:rPr>
              <a:t>interstitium</a:t>
            </a:r>
            <a:r>
              <a:rPr lang="en-US" sz="1800" b="0" i="0" u="none" strike="noStrike" baseline="0" dirty="0">
                <a:solidFill>
                  <a:srgbClr val="000000"/>
                </a:solidFill>
                <a:latin typeface="BISansNEXT" panose="02000503040000020004"/>
              </a:rPr>
              <a:t> and form a fine reticular network.</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36</a:t>
            </a:fld>
            <a:endParaRPr lang="nl-NL"/>
          </a:p>
        </p:txBody>
      </p:sp>
    </p:spTree>
    <p:extLst>
      <p:ext uri="{BB962C8B-B14F-4D97-AF65-F5344CB8AC3E}">
        <p14:creationId xmlns:p14="http://schemas.microsoft.com/office/powerpoint/2010/main" val="4038599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dirty="0"/>
            </a:br>
            <a:endParaRPr lang="nl-NL" dirty="0"/>
          </a:p>
        </p:txBody>
      </p:sp>
      <p:sp>
        <p:nvSpPr>
          <p:cNvPr id="4" name="Slide Number Placeholder 3"/>
          <p:cNvSpPr>
            <a:spLocks noGrp="1"/>
          </p:cNvSpPr>
          <p:nvPr>
            <p:ph type="sldNum" sz="quarter" idx="5"/>
          </p:nvPr>
        </p:nvSpPr>
        <p:spPr/>
        <p:txBody>
          <a:bodyPr/>
          <a:lstStyle/>
          <a:p>
            <a:fld id="{140273B2-D4A5-499F-BB34-81CAA7BF9344}" type="slidenum">
              <a:rPr lang="nl-NL" smtClean="0"/>
              <a:t>37</a:t>
            </a:fld>
            <a:endParaRPr lang="nl-NL"/>
          </a:p>
        </p:txBody>
      </p:sp>
    </p:spTree>
    <p:extLst>
      <p:ext uri="{BB962C8B-B14F-4D97-AF65-F5344CB8AC3E}">
        <p14:creationId xmlns:p14="http://schemas.microsoft.com/office/powerpoint/2010/main" val="133927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BISansNEXT" panose="02000503040000020004"/>
              </a:rPr>
              <a:t>Bronchiectasis and </a:t>
            </a:r>
            <a:r>
              <a:rPr lang="en-US" sz="1800" b="0" i="0" u="none" strike="noStrike" baseline="0" dirty="0" err="1">
                <a:solidFill>
                  <a:srgbClr val="000000"/>
                </a:solidFill>
                <a:latin typeface="BISansNEXT" panose="02000503040000020004"/>
              </a:rPr>
              <a:t>bronchiolectasis</a:t>
            </a:r>
            <a:r>
              <a:rPr lang="en-US" sz="1800" b="0" i="0" u="none" strike="noStrike" baseline="0" dirty="0">
                <a:solidFill>
                  <a:srgbClr val="000000"/>
                </a:solidFill>
                <a:latin typeface="BISansNEXT" panose="02000503040000020004"/>
              </a:rPr>
              <a:t> may also occur in bronchial diseases, which signifies to look for other signs of fibrosis in the lung parenchyma. Loss of volume may indicate </a:t>
            </a:r>
            <a:r>
              <a:rPr lang="en-US" sz="1800" b="0" i="0" u="none" strike="noStrike" baseline="0" dirty="0" err="1">
                <a:solidFill>
                  <a:srgbClr val="000000"/>
                </a:solidFill>
                <a:latin typeface="BISansNEXT" panose="02000503040000020004"/>
              </a:rPr>
              <a:t>fibrosos</a:t>
            </a:r>
            <a:r>
              <a:rPr lang="en-US" sz="1800" b="0" i="0" u="none" strike="noStrike" baseline="0" dirty="0">
                <a:solidFill>
                  <a:srgbClr val="000000"/>
                </a:solidFill>
                <a:latin typeface="BISansNEXT" panose="02000503040000020004"/>
              </a:rPr>
              <a:t>. Honeycombing is the most important feature of fibrosis</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38</a:t>
            </a:fld>
            <a:endParaRPr lang="nl-NL"/>
          </a:p>
        </p:txBody>
      </p:sp>
    </p:spTree>
    <p:extLst>
      <p:ext uri="{BB962C8B-B14F-4D97-AF65-F5344CB8AC3E}">
        <p14:creationId xmlns:p14="http://schemas.microsoft.com/office/powerpoint/2010/main" val="4141440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BISansNEXT" panose="02000503040000020004"/>
              </a:rPr>
              <a:t>Loss of volume may indicate fibrosis. </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39</a:t>
            </a:fld>
            <a:endParaRPr lang="nl-NL"/>
          </a:p>
        </p:txBody>
      </p:sp>
    </p:spTree>
    <p:extLst>
      <p:ext uri="{BB962C8B-B14F-4D97-AF65-F5344CB8AC3E}">
        <p14:creationId xmlns:p14="http://schemas.microsoft.com/office/powerpoint/2010/main" val="1799308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BISansNEXT" panose="02000503040000020004"/>
              </a:rPr>
              <a:t>Honeycombing is the most important feature of fibrosis</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40</a:t>
            </a:fld>
            <a:endParaRPr lang="nl-NL"/>
          </a:p>
        </p:txBody>
      </p:sp>
    </p:spTree>
    <p:extLst>
      <p:ext uri="{BB962C8B-B14F-4D97-AF65-F5344CB8AC3E}">
        <p14:creationId xmlns:p14="http://schemas.microsoft.com/office/powerpoint/2010/main" val="27842017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BISansNEXT" panose="02000503040000020004"/>
              </a:rPr>
              <a:t>Bronchiectasis and </a:t>
            </a:r>
            <a:r>
              <a:rPr lang="en-US" sz="1800" b="0" i="0" u="none" strike="noStrike" baseline="0" dirty="0" err="1">
                <a:solidFill>
                  <a:srgbClr val="000000"/>
                </a:solidFill>
                <a:latin typeface="BISansNEXT" panose="02000503040000020004"/>
              </a:rPr>
              <a:t>bronchiolectasis</a:t>
            </a:r>
            <a:r>
              <a:rPr lang="en-US" sz="1800" b="0" i="0" u="none" strike="noStrike" baseline="0" dirty="0">
                <a:solidFill>
                  <a:srgbClr val="000000"/>
                </a:solidFill>
                <a:latin typeface="BISansNEXT" panose="02000503040000020004"/>
              </a:rPr>
              <a:t> may also occur in bronchial diseases, which signifies to look for other signs of fibrosis in the lung parenchyma. </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41</a:t>
            </a:fld>
            <a:endParaRPr lang="nl-NL"/>
          </a:p>
        </p:txBody>
      </p:sp>
    </p:spTree>
    <p:extLst>
      <p:ext uri="{BB962C8B-B14F-4D97-AF65-F5344CB8AC3E}">
        <p14:creationId xmlns:p14="http://schemas.microsoft.com/office/powerpoint/2010/main" val="3042332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endParaRPr lang="nl-NL" dirty="0"/>
          </a:p>
        </p:txBody>
      </p:sp>
      <p:sp>
        <p:nvSpPr>
          <p:cNvPr id="4" name="Slide Number Placeholder 3"/>
          <p:cNvSpPr>
            <a:spLocks noGrp="1"/>
          </p:cNvSpPr>
          <p:nvPr>
            <p:ph type="sldNum" sz="quarter" idx="5"/>
          </p:nvPr>
        </p:nvSpPr>
        <p:spPr/>
        <p:txBody>
          <a:bodyPr/>
          <a:lstStyle/>
          <a:p>
            <a:fld id="{140273B2-D4A5-499F-BB34-81CAA7BF9344}" type="slidenum">
              <a:rPr lang="nl-NL" smtClean="0"/>
              <a:t>42</a:t>
            </a:fld>
            <a:endParaRPr lang="nl-NL"/>
          </a:p>
        </p:txBody>
      </p:sp>
    </p:spTree>
    <p:extLst>
      <p:ext uri="{BB962C8B-B14F-4D97-AF65-F5344CB8AC3E}">
        <p14:creationId xmlns:p14="http://schemas.microsoft.com/office/powerpoint/2010/main" val="1492274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series of presentations focuses on the ILD journey from </a:t>
            </a:r>
            <a:r>
              <a:rPr lang="en-US" b="1" dirty="0"/>
              <a:t>screening for ILD </a:t>
            </a:r>
            <a:r>
              <a:rPr lang="en-US" dirty="0"/>
              <a:t>in patients at high risk, such as patients with systemic sclerosis and rheumatoid arthritis, to </a:t>
            </a:r>
            <a:r>
              <a:rPr lang="en-US" b="1" dirty="0"/>
              <a:t>screening for progression of ILD </a:t>
            </a:r>
            <a:r>
              <a:rPr lang="en-US" dirty="0"/>
              <a:t>in patients who have developed </a:t>
            </a:r>
            <a:r>
              <a:rPr lang="en-US" b="1" dirty="0"/>
              <a:t>fibrosing ILD </a:t>
            </a:r>
            <a:r>
              <a:rPr lang="en-US" dirty="0"/>
              <a:t>to </a:t>
            </a:r>
            <a:r>
              <a:rPr lang="en-US" b="1" dirty="0"/>
              <a:t>monitoring progression </a:t>
            </a:r>
            <a:r>
              <a:rPr lang="en-US" dirty="0"/>
              <a:t>in patients who have </a:t>
            </a:r>
            <a:r>
              <a:rPr lang="en-US" b="1" dirty="0"/>
              <a:t>progressive pulmonary fibrosis</a:t>
            </a:r>
            <a:r>
              <a:rPr lang="en-US" b="0" dirty="0"/>
              <a:t>. </a:t>
            </a:r>
            <a:r>
              <a:rPr lang="en-US" dirty="0"/>
              <a:t>Across this whole patient journey, </a:t>
            </a:r>
            <a:r>
              <a:rPr lang="en-US" b="1" dirty="0"/>
              <a:t>holistic care</a:t>
            </a:r>
            <a:r>
              <a:rPr lang="en-US" dirty="0"/>
              <a:t>, focusing on the needs of the patients and their caregivers, is essential. In session 4 this latter topic will be covered in detail.</a:t>
            </a:r>
          </a:p>
        </p:txBody>
      </p:sp>
      <p:sp>
        <p:nvSpPr>
          <p:cNvPr id="4" name="Tijdelijke aanduiding voor dianummer 3"/>
          <p:cNvSpPr>
            <a:spLocks noGrp="1"/>
          </p:cNvSpPr>
          <p:nvPr>
            <p:ph type="sldNum" sz="quarter" idx="5"/>
          </p:nvPr>
        </p:nvSpPr>
        <p:spPr/>
        <p:txBody>
          <a:bodyPr/>
          <a:lstStyle/>
          <a:p>
            <a:fld id="{27D7E39C-BA15-4CFE-AD02-CE47EB3C18C4}" type="slidenum">
              <a:rPr lang="nl-NL" smtClean="0"/>
              <a:t>6</a:t>
            </a:fld>
            <a:endParaRPr lang="nl-NL"/>
          </a:p>
        </p:txBody>
      </p:sp>
    </p:spTree>
    <p:extLst>
      <p:ext uri="{BB962C8B-B14F-4D97-AF65-F5344CB8AC3E}">
        <p14:creationId xmlns:p14="http://schemas.microsoft.com/office/powerpoint/2010/main" val="3132131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BISansNEXT" panose="02000503040000020004"/>
              </a:rPr>
              <a:t>There are two types of reticular (linear) patterns. A coarser pattern, formed by thickened interlobular septa, and a finer pattern formed by intralobular lines. Visible interlobular septa result from thickened </a:t>
            </a:r>
            <a:r>
              <a:rPr lang="en-US" sz="1800" b="0" i="0" u="none" strike="noStrike" baseline="0" dirty="0" err="1">
                <a:solidFill>
                  <a:srgbClr val="000000"/>
                </a:solidFill>
                <a:latin typeface="BISansNEXT" panose="02000503040000020004"/>
              </a:rPr>
              <a:t>interstitium</a:t>
            </a:r>
            <a:r>
              <a:rPr lang="en-US" sz="1800" b="0" i="0" u="none" strike="noStrike" baseline="0" dirty="0">
                <a:solidFill>
                  <a:srgbClr val="000000"/>
                </a:solidFill>
                <a:latin typeface="BISansNEXT" panose="02000503040000020004"/>
              </a:rPr>
              <a:t>, lymph vessels or veins that run in the periphery of the </a:t>
            </a:r>
            <a:r>
              <a:rPr lang="en-US" sz="1800" b="0" i="0" u="none" strike="noStrike" baseline="0" dirty="0" err="1">
                <a:solidFill>
                  <a:srgbClr val="000000"/>
                </a:solidFill>
                <a:latin typeface="BISansNEXT" panose="02000503040000020004"/>
              </a:rPr>
              <a:t>lubules</a:t>
            </a:r>
            <a:r>
              <a:rPr lang="en-US" sz="1800" b="0" i="0" u="none" strike="noStrike" baseline="0" dirty="0">
                <a:solidFill>
                  <a:srgbClr val="000000"/>
                </a:solidFill>
                <a:latin typeface="BISansNEXT" panose="02000503040000020004"/>
              </a:rPr>
              <a:t>. Intralobular lines consist of thickening of the </a:t>
            </a:r>
            <a:r>
              <a:rPr lang="en-US" sz="1800" b="0" i="0" u="none" strike="noStrike" baseline="0" dirty="0" err="1">
                <a:solidFill>
                  <a:srgbClr val="000000"/>
                </a:solidFill>
                <a:latin typeface="BISansNEXT" panose="02000503040000020004"/>
              </a:rPr>
              <a:t>interstitium</a:t>
            </a:r>
            <a:r>
              <a:rPr lang="en-US" sz="1800" b="0" i="0" u="none" strike="noStrike" baseline="0" dirty="0">
                <a:solidFill>
                  <a:srgbClr val="000000"/>
                </a:solidFill>
                <a:latin typeface="BISansNEXT" panose="02000503040000020004"/>
              </a:rPr>
              <a:t> and form a fine reticular network.</a:t>
            </a:r>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43</a:t>
            </a:fld>
            <a:endParaRPr lang="nl-NL"/>
          </a:p>
        </p:txBody>
      </p:sp>
    </p:spTree>
    <p:extLst>
      <p:ext uri="{BB962C8B-B14F-4D97-AF65-F5344CB8AC3E}">
        <p14:creationId xmlns:p14="http://schemas.microsoft.com/office/powerpoint/2010/main" val="288470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endParaRPr lang="nl-NL" dirty="0"/>
          </a:p>
        </p:txBody>
      </p:sp>
      <p:sp>
        <p:nvSpPr>
          <p:cNvPr id="4" name="Slide Number Placeholder 3"/>
          <p:cNvSpPr>
            <a:spLocks noGrp="1"/>
          </p:cNvSpPr>
          <p:nvPr>
            <p:ph type="sldNum" sz="quarter" idx="5"/>
          </p:nvPr>
        </p:nvSpPr>
        <p:spPr/>
        <p:txBody>
          <a:bodyPr/>
          <a:lstStyle/>
          <a:p>
            <a:fld id="{140273B2-D4A5-499F-BB34-81CAA7BF9344}" type="slidenum">
              <a:rPr lang="nl-NL" smtClean="0"/>
              <a:t>44</a:t>
            </a:fld>
            <a:endParaRPr lang="nl-NL"/>
          </a:p>
        </p:txBody>
      </p:sp>
    </p:spTree>
    <p:extLst>
      <p:ext uri="{BB962C8B-B14F-4D97-AF65-F5344CB8AC3E}">
        <p14:creationId xmlns:p14="http://schemas.microsoft.com/office/powerpoint/2010/main" val="932569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313537"/>
                </a:solidFill>
                <a:effectLst/>
                <a:latin typeface="Roboto" panose="02000000000000000000" pitchFamily="2" charset="0"/>
              </a:rPr>
              <a:t>Sharepoint</a:t>
            </a:r>
            <a:r>
              <a:rPr lang="en-US" b="0" i="0">
                <a:solidFill>
                  <a:srgbClr val="313537"/>
                </a:solidFill>
                <a:effectLst/>
                <a:latin typeface="Roboto" panose="02000000000000000000" pitchFamily="2" charset="0"/>
              </a:rPr>
              <a:t> poster</a:t>
            </a:r>
          </a:p>
          <a:p>
            <a:endParaRPr lang="nl-NL"/>
          </a:p>
          <a:p>
            <a:pPr algn="l"/>
            <a:endParaRPr lang="nl-NL" sz="1800" b="0" i="0" u="none" strike="noStrike" baseline="0">
              <a:solidFill>
                <a:srgbClr val="000000"/>
              </a:solidFill>
              <a:latin typeface="BISansNEXT" panose="02000503040000020004"/>
            </a:endParaRPr>
          </a:p>
          <a:p>
            <a:r>
              <a:rPr lang="en-US" sz="1800" b="0" i="0" u="none" strike="noStrike" baseline="0">
                <a:solidFill>
                  <a:srgbClr val="000000"/>
                </a:solidFill>
                <a:latin typeface="BISansNEXT" panose="02000503040000020004"/>
              </a:rPr>
              <a:t> There are two types of reticular (linear) patterns. A coarser pattern, formed by thickened interlobular septa, and a finer pattern formed by intralobular lines. Visible interlobular septa result from thickened </a:t>
            </a:r>
            <a:r>
              <a:rPr lang="en-US" sz="1800" b="0" i="0" u="none" strike="noStrike" baseline="0" err="1">
                <a:solidFill>
                  <a:srgbClr val="000000"/>
                </a:solidFill>
                <a:latin typeface="BISansNEXT" panose="02000503040000020004"/>
              </a:rPr>
              <a:t>interstitium</a:t>
            </a:r>
            <a:r>
              <a:rPr lang="en-US" sz="1800" b="0" i="0" u="none" strike="noStrike" baseline="0">
                <a:solidFill>
                  <a:srgbClr val="000000"/>
                </a:solidFill>
                <a:latin typeface="BISansNEXT" panose="02000503040000020004"/>
              </a:rPr>
              <a:t>, lymph vessels or veins that run in the periphery of the </a:t>
            </a:r>
            <a:r>
              <a:rPr lang="en-US" sz="1800" b="0" i="0" u="none" strike="noStrike" baseline="0" err="1">
                <a:solidFill>
                  <a:srgbClr val="000000"/>
                </a:solidFill>
                <a:latin typeface="BISansNEXT" panose="02000503040000020004"/>
              </a:rPr>
              <a:t>lubules</a:t>
            </a:r>
            <a:r>
              <a:rPr lang="en-US" sz="1800" b="0" i="0" u="none" strike="noStrike" baseline="0">
                <a:solidFill>
                  <a:srgbClr val="000000"/>
                </a:solidFill>
                <a:latin typeface="BISansNEXT" panose="02000503040000020004"/>
              </a:rPr>
              <a:t>. Intralobular lines consist of thickening of the </a:t>
            </a:r>
            <a:r>
              <a:rPr lang="en-US" sz="1800" b="0" i="0" u="none" strike="noStrike" baseline="0" err="1">
                <a:solidFill>
                  <a:srgbClr val="000000"/>
                </a:solidFill>
                <a:latin typeface="BISansNEXT" panose="02000503040000020004"/>
              </a:rPr>
              <a:t>interstitium</a:t>
            </a:r>
            <a:r>
              <a:rPr lang="en-US" sz="1800" b="0" i="0" u="none" strike="noStrike" baseline="0">
                <a:solidFill>
                  <a:srgbClr val="000000"/>
                </a:solidFill>
                <a:latin typeface="BISansNEXT" panose="02000503040000020004"/>
              </a:rPr>
              <a:t> and form a fine reticular network.</a:t>
            </a:r>
            <a:endParaRPr lang="nl-NL"/>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45</a:t>
            </a:fld>
            <a:endParaRPr lang="nl-NL"/>
          </a:p>
        </p:txBody>
      </p:sp>
    </p:spTree>
    <p:extLst>
      <p:ext uri="{BB962C8B-B14F-4D97-AF65-F5344CB8AC3E}">
        <p14:creationId xmlns:p14="http://schemas.microsoft.com/office/powerpoint/2010/main" val="2010568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46</a:t>
            </a:fld>
            <a:endParaRPr lang="nl-NL"/>
          </a:p>
        </p:txBody>
      </p:sp>
    </p:spTree>
    <p:extLst>
      <p:ext uri="{BB962C8B-B14F-4D97-AF65-F5344CB8AC3E}">
        <p14:creationId xmlns:p14="http://schemas.microsoft.com/office/powerpoint/2010/main" val="1088542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48</a:t>
            </a:fld>
            <a:endParaRPr lang="nl-NL"/>
          </a:p>
        </p:txBody>
      </p:sp>
    </p:spTree>
    <p:extLst>
      <p:ext uri="{BB962C8B-B14F-4D97-AF65-F5344CB8AC3E}">
        <p14:creationId xmlns:p14="http://schemas.microsoft.com/office/powerpoint/2010/main" val="1449756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200" b="0" i="0" u="none" strike="noStrike" baseline="0" dirty="0">
                <a:latin typeface="BISansNEXT" panose="02000503040000020004"/>
              </a:rPr>
              <a:t>If the clinical context is indeterminate for IPF, or the CT pattern is not indicative of typical or probable UIP, biopsy should be considered to confirm the presence of a UIP histological pattern, and a confident diagnosis of IPF could then be made on the basis of a multidisciplinary evaluation.</a:t>
            </a:r>
            <a:br>
              <a:rPr lang="en-US" sz="1200" b="0" i="0" u="none" strike="noStrike" baseline="0" dirty="0">
                <a:latin typeface="BISansNEXT" panose="02000503040000020004"/>
              </a:rPr>
            </a:br>
            <a:endParaRPr lang="en-US" sz="1200" b="0" i="0" u="none" strike="noStrike" baseline="0" dirty="0">
              <a:latin typeface="BISansNEXT" panose="02000503040000020004"/>
            </a:endParaRPr>
          </a:p>
          <a:p>
            <a:pPr marL="0" indent="0" algn="l">
              <a:buNone/>
            </a:pPr>
            <a:r>
              <a:rPr lang="en-US" sz="1200" b="0" i="0" u="none" strike="noStrike" baseline="0" dirty="0">
                <a:latin typeface="BISansNEXT" panose="02000503040000020004"/>
              </a:rPr>
              <a:t>If diagnostic tissue is not available, a working diagnosis of IPF could be made after a careful multidisciplinary evaluation.</a:t>
            </a:r>
            <a:br>
              <a:rPr lang="en-US" sz="1200" b="0" i="0" u="none" strike="noStrike" baseline="0" dirty="0">
                <a:latin typeface="BISansNEXT" panose="02000503040000020004"/>
              </a:rPr>
            </a:br>
            <a:endParaRPr lang="en-US" sz="1200" b="0" i="0" u="none" strike="noStrike" baseline="0" dirty="0">
              <a:latin typeface="BISansNEXT" panose="02000503040000020004"/>
            </a:endParaRPr>
          </a:p>
          <a:p>
            <a:r>
              <a:rPr lang="en-US" sz="1200" b="0" i="0" u="none" strike="noStrike" baseline="0" dirty="0">
                <a:latin typeface="BISansNEXT" panose="02000503040000020004"/>
              </a:rPr>
              <a:t>All patients with an IPF diagnosis, particularly those with a working diagnosis, should have this diagnosis reviewed at </a:t>
            </a:r>
            <a:r>
              <a:rPr lang="nl-NL" sz="1200" b="0" i="0" u="none" strike="noStrike" baseline="0" dirty="0" err="1">
                <a:latin typeface="BISansNEXT" panose="02000503040000020004"/>
              </a:rPr>
              <a:t>regular</a:t>
            </a:r>
            <a:r>
              <a:rPr lang="nl-NL" sz="1200" b="0" i="0" u="none" strike="noStrike" baseline="0" dirty="0">
                <a:latin typeface="BISansNEXT" panose="02000503040000020004"/>
              </a:rPr>
              <a:t> </a:t>
            </a:r>
            <a:r>
              <a:rPr lang="nl-NL" sz="1200" b="0" i="0" u="none" strike="noStrike" baseline="0" dirty="0" err="1">
                <a:latin typeface="BISansNEXT" panose="02000503040000020004"/>
              </a:rPr>
              <a:t>intervals</a:t>
            </a:r>
            <a:r>
              <a:rPr lang="nl-NL" sz="1200" b="0" i="0" u="none" strike="noStrike" baseline="0" dirty="0">
                <a:latin typeface="BISansNEXT" panose="02000503040000020004"/>
              </a:rPr>
              <a:t>.</a:t>
            </a:r>
            <a:endParaRPr lang="nl-NL" sz="1200" dirty="0">
              <a:latin typeface="BISansNEXT" panose="02000503040000020004"/>
            </a:endParaRPr>
          </a:p>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49</a:t>
            </a:fld>
            <a:endParaRPr lang="nl-NL"/>
          </a:p>
        </p:txBody>
      </p:sp>
    </p:spTree>
    <p:extLst>
      <p:ext uri="{BB962C8B-B14F-4D97-AF65-F5344CB8AC3E}">
        <p14:creationId xmlns:p14="http://schemas.microsoft.com/office/powerpoint/2010/main" val="620110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BA1134F-6D54-45D3-B3D3-C73F1E4D8E96}" type="slidenum">
              <a:rPr lang="nl-NL" smtClean="0"/>
              <a:t>50</a:t>
            </a:fld>
            <a:endParaRPr lang="nl-NL"/>
          </a:p>
        </p:txBody>
      </p:sp>
    </p:spTree>
    <p:extLst>
      <p:ext uri="{BB962C8B-B14F-4D97-AF65-F5344CB8AC3E}">
        <p14:creationId xmlns:p14="http://schemas.microsoft.com/office/powerpoint/2010/main" val="2714507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AdvPSHV-L"/>
              </a:rPr>
              <a:t>Diagnostic algorithm for idiopathic pulmonary fibrosis (IPF), developed using consensus by discussion. *Patients with a radiological pattern of probable usual interstitial pneumonia (UIP) can receive a diagnosis of IPF after multidisciplinary discussion (MDD) without confirmation by lung biopsy in the appropriate clinical setting (e.g., 60 </a:t>
            </a:r>
            <a:r>
              <a:rPr lang="en-US" sz="1800" b="0" i="0" u="none" strike="noStrike" baseline="0" dirty="0" err="1">
                <a:latin typeface="AdvPSHV-L"/>
              </a:rPr>
              <a:t>yr</a:t>
            </a:r>
            <a:r>
              <a:rPr lang="en-US" sz="1800" b="0" i="0" u="none" strike="noStrike" baseline="0" dirty="0">
                <a:latin typeface="AdvPSHV-L"/>
              </a:rPr>
              <a:t> old, male, smoker). BAL may be appropriate in some patients with a probable UIP pattern. †BAL may be performed before MDD in some patients evaluated in experienced centers. ‡Transbronchial lung </a:t>
            </a:r>
            <a:r>
              <a:rPr lang="en-US" sz="1800" b="0" i="0" u="none" strike="noStrike" baseline="0" dirty="0" err="1">
                <a:latin typeface="AdvPSHV-L"/>
              </a:rPr>
              <a:t>cryobiopsy</a:t>
            </a:r>
            <a:r>
              <a:rPr lang="en-US" sz="1800" b="0" i="0" u="none" strike="noStrike" baseline="0" dirty="0">
                <a:latin typeface="AdvPSHV-L"/>
              </a:rPr>
              <a:t> (TBLC) may be preferred to surgical lung biopsy (SLB) in centers with appropriate expertise and/or in some patient populations. A subsequent SLB may be justified in some patients with nondiagnostic findings on TBLC. </a:t>
            </a:r>
            <a:endParaRPr lang="nl-NL" dirty="0"/>
          </a:p>
        </p:txBody>
      </p:sp>
      <p:sp>
        <p:nvSpPr>
          <p:cNvPr id="4" name="Tijdelijke aanduiding voor dianummer 3"/>
          <p:cNvSpPr>
            <a:spLocks noGrp="1"/>
          </p:cNvSpPr>
          <p:nvPr>
            <p:ph type="sldNum" sz="quarter" idx="5"/>
          </p:nvPr>
        </p:nvSpPr>
        <p:spPr/>
        <p:txBody>
          <a:bodyPr/>
          <a:lstStyle/>
          <a:p>
            <a:fld id="{2BA1134F-6D54-45D3-B3D3-C73F1E4D8E96}" type="slidenum">
              <a:rPr lang="nl-NL" smtClean="0"/>
              <a:t>51</a:t>
            </a:fld>
            <a:endParaRPr lang="nl-NL"/>
          </a:p>
        </p:txBody>
      </p:sp>
    </p:spTree>
    <p:extLst>
      <p:ext uri="{BB962C8B-B14F-4D97-AF65-F5344CB8AC3E}">
        <p14:creationId xmlns:p14="http://schemas.microsoft.com/office/powerpoint/2010/main" val="2917659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52</a:t>
            </a:fld>
            <a:endParaRPr lang="nl-NL"/>
          </a:p>
        </p:txBody>
      </p:sp>
    </p:spTree>
    <p:extLst>
      <p:ext uri="{BB962C8B-B14F-4D97-AF65-F5344CB8AC3E}">
        <p14:creationId xmlns:p14="http://schemas.microsoft.com/office/powerpoint/2010/main" val="1918457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5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7</a:t>
            </a:fld>
            <a:endParaRPr lang="nl-NL"/>
          </a:p>
        </p:txBody>
      </p:sp>
    </p:spTree>
    <p:extLst>
      <p:ext uri="{BB962C8B-B14F-4D97-AF65-F5344CB8AC3E}">
        <p14:creationId xmlns:p14="http://schemas.microsoft.com/office/powerpoint/2010/main" val="18226492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Differences</a:t>
            </a:r>
            <a:r>
              <a:rPr lang="nl-NL" dirty="0"/>
              <a:t>:</a:t>
            </a:r>
            <a:br>
              <a:rPr lang="nl-NL" dirty="0"/>
            </a:br>
            <a:r>
              <a:rPr lang="en-US" sz="1200" dirty="0">
                <a:solidFill>
                  <a:schemeClr val="bg1"/>
                </a:solidFill>
                <a:latin typeface="Arial" panose="020B0604020202020204" pitchFamily="34" charset="0"/>
                <a:cs typeface="Arial" panose="020B0604020202020204" pitchFamily="34" charset="0"/>
              </a:rPr>
              <a:t>INBUILD</a:t>
            </a:r>
            <a:r>
              <a:rPr lang="en-US" sz="1200" baseline="30000" dirty="0">
                <a:solidFill>
                  <a:schemeClr val="bg1"/>
                </a:solidFill>
                <a:latin typeface="Arial" panose="020B0604020202020204" pitchFamily="34" charset="0"/>
                <a:cs typeface="Arial" panose="020B0604020202020204" pitchFamily="34" charset="0"/>
              </a:rPr>
              <a:t>®</a:t>
            </a:r>
            <a:r>
              <a:rPr lang="en-US" sz="1200" dirty="0">
                <a:solidFill>
                  <a:schemeClr val="bg1"/>
                </a:solidFill>
                <a:latin typeface="Arial" panose="020B0604020202020204" pitchFamily="34" charset="0"/>
                <a:cs typeface="Arial" panose="020B0604020202020204" pitchFamily="34" charset="0"/>
              </a:rPr>
              <a:t> criteria require  </a:t>
            </a:r>
            <a:r>
              <a:rPr lang="en-US" sz="1200" b="1" dirty="0">
                <a:solidFill>
                  <a:schemeClr val="bg1"/>
                </a:solidFill>
                <a:latin typeface="Arial" panose="020B0604020202020204" pitchFamily="34" charset="0"/>
                <a:cs typeface="Arial" panose="020B0604020202020204" pitchFamily="34" charset="0"/>
              </a:rPr>
              <a:t>≥1 measure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within 2 years, </a:t>
            </a:r>
            <a:r>
              <a:rPr lang="en-US" sz="1200" dirty="0">
                <a:solidFill>
                  <a:schemeClr val="bg1"/>
                </a:solidFill>
                <a:latin typeface="Arial" panose="020B0604020202020204" pitchFamily="34" charset="0"/>
                <a:cs typeface="Arial" panose="020B0604020202020204" pitchFamily="34" charset="0"/>
              </a:rPr>
              <a:t>whereas the PPF guideline stipulates </a:t>
            </a:r>
            <a:r>
              <a:rPr lang="en-US" sz="1200" b="1" dirty="0">
                <a:solidFill>
                  <a:schemeClr val="bg1"/>
                </a:solidFill>
                <a:latin typeface="Arial" panose="020B0604020202020204" pitchFamily="34" charset="0"/>
                <a:cs typeface="Arial" panose="020B0604020202020204" pitchFamily="34" charset="0"/>
              </a:rPr>
              <a:t>≥2 criteria in the past year</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INBUILD® criteria are based on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relative decline in FVC whereas the PPF guideline criteria use absolute decline in FVC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INBUILD® criteria count relative decline in FVC ≥10% predicted alone, but similar to the PPF guideline criteria, ≥5–&lt;10% can be used when worsening respiratory symptoms or increased extent of fibrosis on HRCT are also present</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The PPF criteria include absolute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decline in DLCO ≥10%</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INBUILD® criteria do not provide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specific guidance on radiological progression, which is given in the PPF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55</a:t>
            </a:fld>
            <a:endParaRPr lang="nl-NL"/>
          </a:p>
        </p:txBody>
      </p:sp>
    </p:spTree>
    <p:extLst>
      <p:ext uri="{BB962C8B-B14F-4D97-AF65-F5344CB8AC3E}">
        <p14:creationId xmlns:p14="http://schemas.microsoft.com/office/powerpoint/2010/main" val="34477399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the variable and unpredictable nature of pulmonary fibrosis in </a:t>
            </a:r>
            <a:r>
              <a:rPr lang="en-US" dirty="0" err="1"/>
              <a:t>SSc</a:t>
            </a:r>
            <a:r>
              <a:rPr lang="en-US" dirty="0"/>
              <a:t>, vigilant ongoing monitoring should be conducted, with HRCT repeated upon worsening of  PFT scores, or respiratory symptoms</a:t>
            </a:r>
          </a:p>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56</a:t>
            </a:fld>
            <a:endParaRPr lang="nl-NL"/>
          </a:p>
        </p:txBody>
      </p:sp>
    </p:spTree>
    <p:extLst>
      <p:ext uri="{BB962C8B-B14F-4D97-AF65-F5344CB8AC3E}">
        <p14:creationId xmlns:p14="http://schemas.microsoft.com/office/powerpoint/2010/main" val="2277380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ar(--typography-p-xs-font-family)"/>
              </a:rPr>
              <a:t>Why is monitoring important? Because you can start antifibrotic therapy early when PPF is there. (bridge to session 3)</a:t>
            </a:r>
            <a:br>
              <a:rPr lang="en-US" b="0" i="0" dirty="0">
                <a:solidFill>
                  <a:srgbClr val="000000"/>
                </a:solidFill>
                <a:effectLst/>
                <a:latin typeface="var(--typography-p-xs-font-family)"/>
              </a:rPr>
            </a:br>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57</a:t>
            </a:fld>
            <a:endParaRPr lang="nl-NL"/>
          </a:p>
        </p:txBody>
      </p:sp>
    </p:spTree>
    <p:extLst>
      <p:ext uri="{BB962C8B-B14F-4D97-AF65-F5344CB8AC3E}">
        <p14:creationId xmlns:p14="http://schemas.microsoft.com/office/powerpoint/2010/main" val="1430670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en-US"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59</a:t>
            </a:fld>
            <a:endParaRPr lang="nl-NL"/>
          </a:p>
        </p:txBody>
      </p:sp>
    </p:spTree>
    <p:extLst>
      <p:ext uri="{BB962C8B-B14F-4D97-AF65-F5344CB8AC3E}">
        <p14:creationId xmlns:p14="http://schemas.microsoft.com/office/powerpoint/2010/main" val="1661104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15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err="1"/>
              <a:t>Older</a:t>
            </a:r>
            <a:r>
              <a:rPr lang="nl-NL" dirty="0"/>
              <a:t> </a:t>
            </a:r>
            <a:r>
              <a:rPr lang="nl-NL" dirty="0" err="1"/>
              <a:t>age</a:t>
            </a:r>
            <a:r>
              <a:rPr lang="nl-NL" dirty="0"/>
              <a:t> at </a:t>
            </a:r>
            <a:r>
              <a:rPr lang="nl-NL" dirty="0" err="1"/>
              <a:t>disease</a:t>
            </a:r>
            <a:r>
              <a:rPr lang="nl-NL" dirty="0"/>
              <a:t> </a:t>
            </a:r>
            <a:r>
              <a:rPr lang="nl-NL" dirty="0" err="1"/>
              <a:t>onset</a:t>
            </a:r>
            <a:r>
              <a:rPr lang="nl-NL" dirty="0"/>
              <a:t>. </a:t>
            </a:r>
            <a:r>
              <a:rPr lang="nl-NL" sz="1800" b="0" i="0" u="none" strike="noStrike" baseline="0" dirty="0" err="1">
                <a:solidFill>
                  <a:srgbClr val="131413"/>
                </a:solidFill>
                <a:latin typeface="LmprhqAdvTT86d47313"/>
              </a:rPr>
              <a:t>However</a:t>
            </a:r>
            <a:r>
              <a:rPr lang="nl-NL" sz="1800" b="0" i="0" u="none" strike="noStrike" baseline="0" dirty="0">
                <a:solidFill>
                  <a:srgbClr val="131413"/>
                </a:solidFill>
                <a:latin typeface="LmprhqAdvTT86d47313"/>
              </a:rPr>
              <a:t>, none of </a:t>
            </a:r>
            <a:r>
              <a:rPr lang="en-US" sz="1800" b="0" i="0" u="none" strike="noStrike" baseline="0" dirty="0">
                <a:solidFill>
                  <a:srgbClr val="131413"/>
                </a:solidFill>
                <a:latin typeface="LmprhqAdvTT86d47313"/>
              </a:rPr>
              <a:t>these risk factors is absolute. (</a:t>
            </a:r>
            <a:r>
              <a:rPr lang="en-US" sz="1800" b="0" i="0" u="none" strike="noStrike" baseline="0" dirty="0" err="1">
                <a:solidFill>
                  <a:srgbClr val="131413"/>
                </a:solidFill>
                <a:latin typeface="LmprhqAdvTT86d47313"/>
              </a:rPr>
              <a:t>Cottin</a:t>
            </a:r>
            <a:r>
              <a:rPr lang="en-US" sz="1800" b="0" i="0" u="none" strike="noStrike" baseline="0" dirty="0">
                <a:solidFill>
                  <a:srgbClr val="131413"/>
                </a:solidFill>
                <a:latin typeface="LmprhqAdvTT86d47313"/>
              </a:rPr>
              <a:t> 2019)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549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b="0" i="0" u="none" strike="noStrike" baseline="0" dirty="0">
              <a:solidFill>
                <a:srgbClr val="000000"/>
              </a:solidFill>
              <a:latin typeface="Times New Roman" panose="02020603050405020304" pitchFamily="18" charset="0"/>
            </a:endParaRPr>
          </a:p>
          <a:p>
            <a:endParaRPr lang="nl-NL" sz="1800" b="0" i="0" u="none" strike="noStrike" baseline="0" dirty="0">
              <a:solidFill>
                <a:srgbClr val="000000"/>
              </a:solidFill>
              <a:latin typeface="Times New Roman" panose="02020603050405020304" pitchFamily="18" charset="0"/>
            </a:endParaRPr>
          </a:p>
          <a:p>
            <a:endParaRPr lang="nl-NL" sz="1800" b="0" i="0" u="none" strike="noStrike" baseline="0" dirty="0">
              <a:solidFill>
                <a:srgbClr val="000000"/>
              </a:solidFill>
              <a:latin typeface="Times New Roman" panose="02020603050405020304" pitchFamily="18" charset="0"/>
            </a:endParaRPr>
          </a:p>
          <a:p>
            <a:r>
              <a:rPr lang="en-US" sz="1800" b="0" i="0" u="none" strike="noStrike" baseline="0" dirty="0">
                <a:solidFill>
                  <a:srgbClr val="000000"/>
                </a:solidFill>
                <a:latin typeface="Times New Roman" panose="02020603050405020304" pitchFamily="18" charset="0"/>
              </a:rPr>
              <a:t>Several clinical RA factors are associated with RA-ILD. Elevation of rheumatoid factor (RF) and anti-citrullinated protein antibodies are risk factors for RA-ILD[6, 30, 31, 34]. Seropositivity for these antibodies portends a more severe articular course and higher risk of extra-articular manifestations including RA-ILD. RA severity factors including prednisone use [31, 35, 36] and rheumatoid nodules[33] are associated with increased RA-ILD risk, as have elevated erythrocyte sedimentation rate (ESR)[31–33] and longer RA duration[37] are additional RA-ILD risk factors. Articular disease activity was recently associated with incident RA-ILD in a prospective study[19]. Specifically, moderate to high disease activity was associated with 2-fold increased risk for RA-ILD compared to low disease activity or remission[19].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64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40273B2-D4A5-499F-BB34-81CAA7BF9344}" type="slidenum">
              <a:rPr lang="nl-NL" smtClean="0"/>
              <a:t>11</a:t>
            </a:fld>
            <a:endParaRPr lang="nl-NL"/>
          </a:p>
        </p:txBody>
      </p:sp>
    </p:spTree>
    <p:extLst>
      <p:ext uri="{BB962C8B-B14F-4D97-AF65-F5344CB8AC3E}">
        <p14:creationId xmlns:p14="http://schemas.microsoft.com/office/powerpoint/2010/main" val="3296957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11.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41A5F16-705A-4123-8A99-E042A05E66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5529" y="2656028"/>
            <a:ext cx="2867631" cy="3006591"/>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2148396" y="1605353"/>
            <a:ext cx="9205404" cy="2387600"/>
          </a:xfrm>
        </p:spPr>
        <p:txBody>
          <a:bodyPr anchor="b">
            <a:normAutofit/>
          </a:bodyPr>
          <a:lstStyle>
            <a:lvl1pPr algn="l">
              <a:defRPr sz="2800" b="1" i="0">
                <a:solidFill>
                  <a:schemeClr val="bg1"/>
                </a:solidFill>
                <a:latin typeface="BISansNEXT" panose="0200050304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8B9F2E2E-BBA5-2D4E-A2A7-EBBBCF2C76AB}"/>
              </a:ext>
            </a:extLst>
          </p:cNvPr>
          <p:cNvSpPr>
            <a:spLocks noGrp="1"/>
          </p:cNvSpPr>
          <p:nvPr>
            <p:ph type="subTitle" idx="1"/>
          </p:nvPr>
        </p:nvSpPr>
        <p:spPr>
          <a:xfrm>
            <a:off x="2148396" y="4134178"/>
            <a:ext cx="9205404" cy="94004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829600"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3" name="Picture 12">
            <a:extLst>
              <a:ext uri="{FF2B5EF4-FFF2-40B4-BE49-F238E27FC236}">
                <a16:creationId xmlns:a16="http://schemas.microsoft.com/office/drawing/2014/main" id="{95171A85-81DB-4CB8-9402-0E26E8709565}"/>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26757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Text content (no background ima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3ABE9C31-931B-4F77-A17B-2893BA036C82}"/>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54229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able of content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A0F1CD-443D-4236-B34E-B025DD500102}"/>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t="39845" r="51126" b="19773"/>
          <a:stretch/>
        </p:blipFill>
        <p:spPr>
          <a:xfrm>
            <a:off x="4225309" y="0"/>
            <a:ext cx="7966692" cy="6901545"/>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3941528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eedback">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FD7461C-E022-40EF-8D64-0E33A21B36B3}"/>
              </a:ext>
            </a:extLst>
          </p:cNvPr>
          <p:cNvPicPr>
            <a:picLocks noChangeAspect="1"/>
          </p:cNvPicPr>
          <p:nvPr userDrawn="1"/>
        </p:nvPicPr>
        <p:blipFill rotWithShape="1">
          <a:blip r:embed="rId3"/>
          <a:srcRect l="50014" t="9169" b="5117"/>
          <a:stretch/>
        </p:blipFill>
        <p:spPr>
          <a:xfrm>
            <a:off x="6096000" y="-2"/>
            <a:ext cx="6094227" cy="6858000"/>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105400" cy="911987"/>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51054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6198780" y="5858890"/>
            <a:ext cx="584082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51054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Content Placeholder 2">
            <a:extLst>
              <a:ext uri="{FF2B5EF4-FFF2-40B4-BE49-F238E27FC236}">
                <a16:creationId xmlns:a16="http://schemas.microsoft.com/office/drawing/2014/main" id="{FF97478E-2316-40EB-9E09-CC93E678938E}"/>
              </a:ext>
            </a:extLst>
          </p:cNvPr>
          <p:cNvSpPr>
            <a:spLocks noGrp="1"/>
          </p:cNvSpPr>
          <p:nvPr>
            <p:ph idx="19"/>
          </p:nvPr>
        </p:nvSpPr>
        <p:spPr>
          <a:xfrm>
            <a:off x="6601800" y="699092"/>
            <a:ext cx="5257800" cy="498676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6" name="Picture 15">
            <a:extLst>
              <a:ext uri="{FF2B5EF4-FFF2-40B4-BE49-F238E27FC236}">
                <a16:creationId xmlns:a16="http://schemas.microsoft.com/office/drawing/2014/main" id="{0B912563-4B30-40D8-9564-EC3988DB9BC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198391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2253162"/>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2253162"/>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2253162"/>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2253162"/>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2253162"/>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882588"/>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2453928"/>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2453928"/>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2453928"/>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2453928"/>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2453928"/>
            <a:ext cx="1136153" cy="1134664"/>
          </a:xfrm>
        </p:spPr>
        <p:txBody>
          <a:bodyPr>
            <a:normAutofit/>
          </a:bodyPr>
          <a:lstStyle>
            <a:lvl1pPr marL="0" indent="0">
              <a:buNone/>
              <a:defRPr sz="1400"/>
            </a:lvl1pPr>
          </a:lstStyle>
          <a:p>
            <a:endParaRPr lang="nl-NL"/>
          </a:p>
        </p:txBody>
      </p:sp>
      <p:pic>
        <p:nvPicPr>
          <p:cNvPr id="36" name="Picture 35">
            <a:extLst>
              <a:ext uri="{FF2B5EF4-FFF2-40B4-BE49-F238E27FC236}">
                <a16:creationId xmlns:a16="http://schemas.microsoft.com/office/drawing/2014/main" id="{8EF52A41-4F4C-4185-B9A5-6CD726B006BA}"/>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8296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756949"/>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756949"/>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756949"/>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756949"/>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756949"/>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386375"/>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1957715"/>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1957715"/>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1957715"/>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1957715"/>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1957715"/>
            <a:ext cx="1136153" cy="1134664"/>
          </a:xfrm>
        </p:spPr>
        <p:txBody>
          <a:bodyPr>
            <a:normAutofit/>
          </a:bodyPr>
          <a:lstStyle>
            <a:lvl1pPr marL="0" indent="0">
              <a:buNone/>
              <a:defRPr sz="1400"/>
            </a:lvl1pPr>
          </a:lstStyle>
          <a:p>
            <a:endParaRPr lang="nl-NL"/>
          </a:p>
        </p:txBody>
      </p:sp>
      <p:pic>
        <p:nvPicPr>
          <p:cNvPr id="36" name="Picture 35">
            <a:extLst>
              <a:ext uri="{FF2B5EF4-FFF2-40B4-BE49-F238E27FC236}">
                <a16:creationId xmlns:a16="http://schemas.microsoft.com/office/drawing/2014/main" id="{484B6DC5-0966-4AEA-B57C-417EC57D4C48}"/>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737354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in 5 rows">
    <p:spTree>
      <p:nvGrpSpPr>
        <p:cNvPr id="1" name=""/>
        <p:cNvGrpSpPr/>
        <p:nvPr/>
      </p:nvGrpSpPr>
      <p:grpSpPr>
        <a:xfrm>
          <a:off x="0" y="0"/>
          <a:ext cx="0" cy="0"/>
          <a:chOff x="0" y="0"/>
          <a:chExt cx="0" cy="0"/>
        </a:xfrm>
      </p:grpSpPr>
      <p:sp>
        <p:nvSpPr>
          <p:cNvPr id="18" name="Rechthoek 3">
            <a:extLst>
              <a:ext uri="{FF2B5EF4-FFF2-40B4-BE49-F238E27FC236}">
                <a16:creationId xmlns:a16="http://schemas.microsoft.com/office/drawing/2014/main" id="{42ADFAFE-C668-2F44-8D6F-F12A37612BA3}"/>
              </a:ext>
            </a:extLst>
          </p:cNvPr>
          <p:cNvSpPr/>
          <p:nvPr userDrawn="1"/>
        </p:nvSpPr>
        <p:spPr>
          <a:xfrm>
            <a:off x="838199" y="2120716"/>
            <a:ext cx="3374957" cy="3547628"/>
          </a:xfrm>
          <a:prstGeom prst="roundRect">
            <a:avLst>
              <a:gd name="adj" fmla="val 3544"/>
            </a:avLst>
          </a:prstGeom>
          <a:blipFill dpi="0" rotWithShape="1">
            <a:blip r:embed="rId2"/>
            <a:srcRect/>
            <a:stretch>
              <a:fillRect l="-24836" t="-77543" r="-236414"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3">
            <a:extLst>
              <a:ext uri="{FF2B5EF4-FFF2-40B4-BE49-F238E27FC236}">
                <a16:creationId xmlns:a16="http://schemas.microsoft.com/office/drawing/2014/main" id="{2AC93578-985D-6A46-8978-C8A9808F6AE7}"/>
              </a:ext>
            </a:extLst>
          </p:cNvPr>
          <p:cNvSpPr/>
          <p:nvPr userDrawn="1"/>
        </p:nvSpPr>
        <p:spPr>
          <a:xfrm>
            <a:off x="4408521" y="2120716"/>
            <a:ext cx="3374957" cy="3547628"/>
          </a:xfrm>
          <a:prstGeom prst="roundRect">
            <a:avLst>
              <a:gd name="adj" fmla="val 3544"/>
            </a:avLst>
          </a:prstGeom>
          <a:blipFill dpi="0" rotWithShape="1">
            <a:blip r:embed="rId2"/>
            <a:srcRect/>
            <a:stretch>
              <a:fillRect l="-130625" t="-77543" r="-130625"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3">
            <a:extLst>
              <a:ext uri="{FF2B5EF4-FFF2-40B4-BE49-F238E27FC236}">
                <a16:creationId xmlns:a16="http://schemas.microsoft.com/office/drawing/2014/main" id="{5C429B63-2525-154A-A0D2-133F1EE1594A}"/>
              </a:ext>
            </a:extLst>
          </p:cNvPr>
          <p:cNvSpPr/>
          <p:nvPr userDrawn="1"/>
        </p:nvSpPr>
        <p:spPr>
          <a:xfrm>
            <a:off x="7978843" y="2120716"/>
            <a:ext cx="3374957" cy="3547628"/>
          </a:xfrm>
          <a:prstGeom prst="roundRect">
            <a:avLst>
              <a:gd name="adj" fmla="val 3544"/>
            </a:avLst>
          </a:prstGeom>
          <a:blipFill dpi="0" rotWithShape="1">
            <a:blip r:embed="rId2"/>
            <a:srcRect/>
            <a:stretch>
              <a:fillRect l="-236413" t="-77543" r="-24837"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39" name="Tijdelijke aanduiding voor tekst 5">
            <a:extLst>
              <a:ext uri="{FF2B5EF4-FFF2-40B4-BE49-F238E27FC236}">
                <a16:creationId xmlns:a16="http://schemas.microsoft.com/office/drawing/2014/main" id="{101D8FD8-BA3C-4051-BB2C-4F3FA809C1CF}"/>
              </a:ext>
            </a:extLst>
          </p:cNvPr>
          <p:cNvSpPr>
            <a:spLocks noGrp="1"/>
          </p:cNvSpPr>
          <p:nvPr>
            <p:ph type="body" sz="quarter" idx="21"/>
          </p:nvPr>
        </p:nvSpPr>
        <p:spPr>
          <a:xfrm>
            <a:off x="440852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7978841"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20" name="Picture 19">
            <a:extLst>
              <a:ext uri="{FF2B5EF4-FFF2-40B4-BE49-F238E27FC236}">
                <a16:creationId xmlns:a16="http://schemas.microsoft.com/office/drawing/2014/main" id="{9A6C6D25-371A-4C34-8FE8-2012FA9F4B0C}"/>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643688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1134043"/>
            <a:ext cx="5164495" cy="4534302"/>
          </a:xfrm>
          <a:prstGeom prst="roundRect">
            <a:avLst>
              <a:gd name="adj" fmla="val 1857"/>
            </a:avLst>
          </a:prstGeom>
          <a:blipFill dpi="0" rotWithShape="1">
            <a:blip r:embed="rId2"/>
            <a:srcRect/>
            <a:stretch>
              <a:fillRect l="-119842" t="-38910" r="-16230"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1134043"/>
            <a:ext cx="5164495" cy="4534302"/>
          </a:xfrm>
          <a:prstGeom prst="roundRect">
            <a:avLst>
              <a:gd name="adj" fmla="val 1857"/>
            </a:avLst>
          </a:prstGeom>
          <a:blipFill dpi="0" rotWithShape="1">
            <a:blip r:embed="rId2"/>
            <a:srcRect/>
            <a:stretch>
              <a:fillRect l="-16229" t="-38910" r="-119843"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79BC89F6-8C15-4616-8256-BD7A9EF8D235}"/>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65041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big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2578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36525"/>
            <a:ext cx="5736336" cy="5722365"/>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1" name="Picture 10">
            <a:extLst>
              <a:ext uri="{FF2B5EF4-FFF2-40B4-BE49-F238E27FC236}">
                <a16:creationId xmlns:a16="http://schemas.microsoft.com/office/drawing/2014/main" id="{355AEB34-816E-4DD4-83DF-34737B5A44D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59613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994136"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123200"/>
            <a:ext cx="5736336" cy="47429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1" name="Picture 10">
            <a:extLst>
              <a:ext uri="{FF2B5EF4-FFF2-40B4-BE49-F238E27FC236}">
                <a16:creationId xmlns:a16="http://schemas.microsoft.com/office/drawing/2014/main" id="{FB71A4A9-8AB0-46A7-8A28-30466E21F1EC}"/>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120797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2171700"/>
            <a:ext cx="5124450" cy="368718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229350" y="2171700"/>
            <a:ext cx="5124450" cy="36944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sp>
        <p:nvSpPr>
          <p:cNvPr id="11" name="Tijdelijke aanduiding voor tekst 5">
            <a:extLst>
              <a:ext uri="{FF2B5EF4-FFF2-40B4-BE49-F238E27FC236}">
                <a16:creationId xmlns:a16="http://schemas.microsoft.com/office/drawing/2014/main" id="{2DB62ADE-6665-4679-81BA-421844EBD28A}"/>
              </a:ext>
            </a:extLst>
          </p:cNvPr>
          <p:cNvSpPr>
            <a:spLocks noGrp="1"/>
          </p:cNvSpPr>
          <p:nvPr>
            <p:ph type="body" sz="quarter" idx="19"/>
          </p:nvPr>
        </p:nvSpPr>
        <p:spPr>
          <a:xfrm>
            <a:off x="83820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Tijdelijke aanduiding voor tekst 5">
            <a:extLst>
              <a:ext uri="{FF2B5EF4-FFF2-40B4-BE49-F238E27FC236}">
                <a16:creationId xmlns:a16="http://schemas.microsoft.com/office/drawing/2014/main" id="{3FA416A6-A41F-4464-8A69-201FEE622B67}"/>
              </a:ext>
            </a:extLst>
          </p:cNvPr>
          <p:cNvSpPr>
            <a:spLocks noGrp="1"/>
          </p:cNvSpPr>
          <p:nvPr>
            <p:ph type="body" sz="quarter" idx="20"/>
          </p:nvPr>
        </p:nvSpPr>
        <p:spPr>
          <a:xfrm>
            <a:off x="622935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5" name="Picture 14">
            <a:extLst>
              <a:ext uri="{FF2B5EF4-FFF2-40B4-BE49-F238E27FC236}">
                <a16:creationId xmlns:a16="http://schemas.microsoft.com/office/drawing/2014/main" id="{0FDB8EAA-31B8-471C-A58C-5F7E4F06445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3635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E4368FB-9B93-4970-B2DC-C100D076949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9134" r="40899" b="52381"/>
          <a:stretch/>
        </p:blipFill>
        <p:spPr>
          <a:xfrm>
            <a:off x="-1379247" y="0"/>
            <a:ext cx="13571247"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40582" y="1935911"/>
            <a:ext cx="1667256" cy="1648743"/>
          </a:xfrm>
        </p:spPr>
        <p:txBody>
          <a:bodyPr anchor="b"/>
          <a:lstStyle>
            <a:lvl1pPr>
              <a:defRPr>
                <a:solidFill>
                  <a:schemeClr val="bg1"/>
                </a:solidFill>
              </a:defRPr>
            </a:lvl1pPr>
          </a:lstStyle>
          <a:p>
            <a:endParaRPr lang="en-NL"/>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hasCustomPrompt="1"/>
          </p:nvPr>
        </p:nvSpPr>
        <p:spPr>
          <a:xfrm>
            <a:off x="2919301" y="1935910"/>
            <a:ext cx="2736000" cy="1648743"/>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marL="1257300" indent="-342900">
              <a:lnSpc>
                <a:spcPts val="2100"/>
              </a:lnSpc>
              <a:spcBef>
                <a:spcPts val="100"/>
              </a:spcBef>
              <a:buFont typeface="Arial" panose="020B0604020202020204" pitchFamily="34" charset="0"/>
              <a:buChar char="•"/>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hasCustomPrompt="1"/>
          </p:nvPr>
        </p:nvSpPr>
        <p:spPr>
          <a:xfrm>
            <a:off x="840582" y="3659798"/>
            <a:ext cx="4814719"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Picture Placeholder 4">
            <a:extLst>
              <a:ext uri="{FF2B5EF4-FFF2-40B4-BE49-F238E27FC236}">
                <a16:creationId xmlns:a16="http://schemas.microsoft.com/office/drawing/2014/main" id="{988B0509-0FF2-44D2-B49D-D34C54AE190E}"/>
              </a:ext>
            </a:extLst>
          </p:cNvPr>
          <p:cNvSpPr>
            <a:spLocks noGrp="1"/>
          </p:cNvSpPr>
          <p:nvPr>
            <p:ph type="pic" sz="quarter" idx="18"/>
          </p:nvPr>
        </p:nvSpPr>
        <p:spPr>
          <a:xfrm>
            <a:off x="6276474" y="1880433"/>
            <a:ext cx="1640305" cy="1704221"/>
          </a:xfrm>
        </p:spPr>
        <p:txBody>
          <a:bodyPr anchor="b"/>
          <a:lstStyle>
            <a:lvl1pPr>
              <a:defRPr>
                <a:solidFill>
                  <a:schemeClr val="bg1"/>
                </a:solidFill>
              </a:defRPr>
            </a:lvl1pPr>
          </a:lstStyle>
          <a:p>
            <a:endParaRPr lang="en-NL"/>
          </a:p>
        </p:txBody>
      </p:sp>
      <p:sp>
        <p:nvSpPr>
          <p:cNvPr id="14" name="Text Placeholder 15">
            <a:extLst>
              <a:ext uri="{FF2B5EF4-FFF2-40B4-BE49-F238E27FC236}">
                <a16:creationId xmlns:a16="http://schemas.microsoft.com/office/drawing/2014/main" id="{AF0F96C9-0CED-4C8C-8CC4-00491B4ACA50}"/>
              </a:ext>
            </a:extLst>
          </p:cNvPr>
          <p:cNvSpPr>
            <a:spLocks noGrp="1"/>
          </p:cNvSpPr>
          <p:nvPr>
            <p:ph type="body" sz="quarter" idx="19" hasCustomPrompt="1"/>
          </p:nvPr>
        </p:nvSpPr>
        <p:spPr>
          <a:xfrm>
            <a:off x="8269903" y="1880432"/>
            <a:ext cx="2736000" cy="1704222"/>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a:lnSpc>
                <a:spcPts val="2100"/>
              </a:lnSpc>
              <a:spcBef>
                <a:spcPts val="100"/>
              </a:spcBef>
              <a:buNone/>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5" name="Text Placeholder 17">
            <a:extLst>
              <a:ext uri="{FF2B5EF4-FFF2-40B4-BE49-F238E27FC236}">
                <a16:creationId xmlns:a16="http://schemas.microsoft.com/office/drawing/2014/main" id="{418A3583-FAC7-498B-AA8C-63A5658B0DAB}"/>
              </a:ext>
            </a:extLst>
          </p:cNvPr>
          <p:cNvSpPr>
            <a:spLocks noGrp="1"/>
          </p:cNvSpPr>
          <p:nvPr>
            <p:ph type="body" sz="quarter" idx="20" hasCustomPrompt="1"/>
          </p:nvPr>
        </p:nvSpPr>
        <p:spPr>
          <a:xfrm>
            <a:off x="6276474" y="3659798"/>
            <a:ext cx="4699577"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AED85CA-7225-48E9-8FB4-B94186F14E56}"/>
              </a:ext>
            </a:extLst>
          </p:cNvPr>
          <p:cNvPicPr>
            <a:picLocks noChangeAspect="1"/>
          </p:cNvPicPr>
          <p:nvPr userDrawn="1"/>
        </p:nvPicPr>
        <p:blipFill>
          <a:blip r:embed="rId7">
            <a:alphaModFix/>
            <a:biLevel thresh="25000"/>
          </a:blip>
          <a:stretch>
            <a:fillRect/>
          </a:stretch>
        </p:blipFill>
        <p:spPr>
          <a:xfrm>
            <a:off x="10625066" y="282860"/>
            <a:ext cx="728734" cy="225465"/>
          </a:xfrm>
          <a:prstGeom prst="rect">
            <a:avLst/>
          </a:prstGeom>
        </p:spPr>
      </p:pic>
    </p:spTree>
    <p:custDataLst>
      <p:tags r:id="rId1"/>
    </p:custDataLst>
    <p:extLst>
      <p:ext uri="{BB962C8B-B14F-4D97-AF65-F5344CB8AC3E}">
        <p14:creationId xmlns:p14="http://schemas.microsoft.com/office/powerpoint/2010/main" val="3458734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ummary">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CB0DF92-ECDA-49BA-B07F-4F679F8376DF}"/>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l="41230" t="40202" r="80" b="19671"/>
          <a:stretch/>
        </p:blipFill>
        <p:spPr>
          <a:xfrm flipH="1">
            <a:off x="2625108" y="0"/>
            <a:ext cx="9566892" cy="6858000"/>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1374102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79998"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4" name="Title 1">
            <a:extLst>
              <a:ext uri="{FF2B5EF4-FFF2-40B4-BE49-F238E27FC236}">
                <a16:creationId xmlns:a16="http://schemas.microsoft.com/office/drawing/2014/main" id="{CAE9D81A-6782-6A46-8BE3-813CF07ECFEE}"/>
              </a:ext>
            </a:extLst>
          </p:cNvPr>
          <p:cNvSpPr>
            <a:spLocks noGrp="1"/>
          </p:cNvSpPr>
          <p:nvPr>
            <p:ph type="ctrTitle"/>
          </p:nvPr>
        </p:nvSpPr>
        <p:spPr>
          <a:xfrm>
            <a:off x="4811697" y="1283284"/>
            <a:ext cx="6542102" cy="2387600"/>
          </a:xfrm>
        </p:spPr>
        <p:txBody>
          <a:bodyPr anchor="b">
            <a:normAutofit/>
          </a:bodyPr>
          <a:lstStyle>
            <a:lvl1pPr algn="l">
              <a:defRPr sz="2800" b="1">
                <a:solidFill>
                  <a:srgbClr val="2B333A"/>
                </a:solidFill>
                <a:latin typeface="BIAntiquaIIMl" panose="02000503050000020003" pitchFamily="2" charset="77"/>
              </a:defRPr>
            </a:lvl1pPr>
          </a:lstStyle>
          <a:p>
            <a:r>
              <a:rPr lang="en-GB"/>
              <a:t>Click to edit Master title style</a:t>
            </a:r>
            <a:endParaRPr lang="en-NL"/>
          </a:p>
        </p:txBody>
      </p:sp>
      <p:sp>
        <p:nvSpPr>
          <p:cNvPr id="15" name="Subtitle 2">
            <a:extLst>
              <a:ext uri="{FF2B5EF4-FFF2-40B4-BE49-F238E27FC236}">
                <a16:creationId xmlns:a16="http://schemas.microsoft.com/office/drawing/2014/main" id="{525755D9-8669-4944-A6D9-C049A2FD0FFE}"/>
              </a:ext>
            </a:extLst>
          </p:cNvPr>
          <p:cNvSpPr>
            <a:spLocks noGrp="1"/>
          </p:cNvSpPr>
          <p:nvPr>
            <p:ph type="subTitle" idx="1"/>
          </p:nvPr>
        </p:nvSpPr>
        <p:spPr>
          <a:xfrm>
            <a:off x="4811697" y="3812109"/>
            <a:ext cx="6542102" cy="940048"/>
          </a:xfrm>
        </p:spPr>
        <p:txBody>
          <a:bodyPr>
            <a:normAutofit/>
          </a:bodyPr>
          <a:lstStyle>
            <a:lvl1pPr marL="0" indent="0" algn="l">
              <a:buNone/>
              <a:defRPr sz="1600">
                <a:solidFill>
                  <a:srgbClr val="2B33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16" name="Picture 15" descr="A person wearing glasses&#10;&#10;Description automatically generated with medium confidence">
            <a:extLst>
              <a:ext uri="{FF2B5EF4-FFF2-40B4-BE49-F238E27FC236}">
                <a16:creationId xmlns:a16="http://schemas.microsoft.com/office/drawing/2014/main" id="{0FAE9BE3-666F-BA4A-B61F-B7FAB61D9857}"/>
              </a:ext>
            </a:extLst>
          </p:cNvPr>
          <p:cNvPicPr>
            <a:picLocks noChangeAspect="1"/>
          </p:cNvPicPr>
          <p:nvPr userDrawn="1"/>
        </p:nvPicPr>
        <p:blipFill rotWithShape="1">
          <a:blip r:embed="rId4"/>
          <a:srcRect l="25522" t="1368" r="14063" b="1368"/>
          <a:stretch/>
        </p:blipFill>
        <p:spPr>
          <a:xfrm flipH="1">
            <a:off x="838200" y="1674131"/>
            <a:ext cx="3535609" cy="3794760"/>
          </a:xfrm>
          <a:prstGeom prst="roundRect">
            <a:avLst>
              <a:gd name="adj" fmla="val 3801"/>
            </a:avLst>
          </a:prstGeom>
        </p:spPr>
      </p:pic>
      <p:pic>
        <p:nvPicPr>
          <p:cNvPr id="17" name="Picture 16">
            <a:extLst>
              <a:ext uri="{FF2B5EF4-FFF2-40B4-BE49-F238E27FC236}">
                <a16:creationId xmlns:a16="http://schemas.microsoft.com/office/drawing/2014/main" id="{FC99D310-1C1D-48D7-9A88-19C9A4ED2533}"/>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83941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800" y="1121665"/>
            <a:ext cx="10515600" cy="4751272"/>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2" name="Picture 11">
            <a:extLst>
              <a:ext uri="{FF2B5EF4-FFF2-40B4-BE49-F238E27FC236}">
                <a16:creationId xmlns:a16="http://schemas.microsoft.com/office/drawing/2014/main" id="{7FE8DEB2-EE6A-469D-A010-5D463FE8A585}"/>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268562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C5484C-8184-4509-B731-9446CCFB8364}"/>
              </a:ext>
            </a:extLst>
          </p:cNvPr>
          <p:cNvSpPr>
            <a:spLocks noGrp="1"/>
          </p:cNvSpPr>
          <p:nvPr>
            <p:ph type="pic" sz="quarter" idx="18"/>
          </p:nvPr>
        </p:nvSpPr>
        <p:spPr>
          <a:xfrm>
            <a:off x="1308100" y="1587500"/>
            <a:ext cx="4635500" cy="4200525"/>
          </a:xfrm>
        </p:spPr>
        <p:txBody>
          <a:bodyPr/>
          <a:lstStyle/>
          <a:p>
            <a:endParaRPr lang="en-US"/>
          </a:p>
        </p:txBody>
      </p:sp>
      <p:pic>
        <p:nvPicPr>
          <p:cNvPr id="14" name="Picture 18">
            <a:extLst>
              <a:ext uri="{FF2B5EF4-FFF2-40B4-BE49-F238E27FC236}">
                <a16:creationId xmlns:a16="http://schemas.microsoft.com/office/drawing/2014/main" id="{17FD715E-9177-4FAD-87DB-90E414E916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925"/>
          <a:stretch/>
        </p:blipFill>
        <p:spPr>
          <a:xfrm rot="223429">
            <a:off x="4853445" y="47371"/>
            <a:ext cx="5597796" cy="662129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260489">
            <a:off x="5511800" y="1702215"/>
            <a:ext cx="4152900" cy="417072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6" name="Picture 15">
            <a:extLst>
              <a:ext uri="{FF2B5EF4-FFF2-40B4-BE49-F238E27FC236}">
                <a16:creationId xmlns:a16="http://schemas.microsoft.com/office/drawing/2014/main" id="{B06B7383-12FC-4374-8267-E5A57016F909}"/>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43525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18" descr="Shape&#10;&#10;Description automatically generated">
            <a:extLst>
              <a:ext uri="{FF2B5EF4-FFF2-40B4-BE49-F238E27FC236}">
                <a16:creationId xmlns:a16="http://schemas.microsoft.com/office/drawing/2014/main" id="{039361A4-062C-42B1-A54B-F446184D95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5991"/>
          <a:stretch/>
        </p:blipFill>
        <p:spPr>
          <a:xfrm>
            <a:off x="469901" y="1160627"/>
            <a:ext cx="11252198" cy="5362057"/>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60000">
            <a:off x="1130659" y="2183906"/>
            <a:ext cx="9988429" cy="383540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040204" y="5872937"/>
            <a:ext cx="1017825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2" name="Picture 11">
            <a:extLst>
              <a:ext uri="{FF2B5EF4-FFF2-40B4-BE49-F238E27FC236}">
                <a16:creationId xmlns:a16="http://schemas.microsoft.com/office/drawing/2014/main" id="{2E24289A-B53B-4A93-AA1A-8A734F8C972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630955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3031" t="12241" r="1444" b="23350"/>
          <a:stretch/>
        </p:blipFill>
        <p:spPr>
          <a:xfrm>
            <a:off x="0" y="0"/>
            <a:ext cx="5638800" cy="6858000"/>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3340100" y="2744994"/>
            <a:ext cx="8528812" cy="938919"/>
          </a:xfrm>
        </p:spPr>
        <p:txBody>
          <a:bodyPr anchor="t">
            <a:normAutofit/>
          </a:bodyPr>
          <a:lstStyle>
            <a:lvl1pPr algn="l">
              <a:defRPr sz="2400" b="1" i="0">
                <a:solidFill>
                  <a:schemeClr val="bg1"/>
                </a:solidFill>
                <a:latin typeface="BISansNEXT" panose="02000503040000020004" pitchFamily="2" charset="0"/>
              </a:defRPr>
            </a:lvl1pPr>
          </a:lstStyle>
          <a:p>
            <a:r>
              <a:rPr lang="en-GB" dirty="0"/>
              <a:t>Click to edit Master title style</a:t>
            </a:r>
            <a:endParaRPr lang="en-NL" dirty="0"/>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688912"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1895B150-45D4-41E8-B2E8-6A965788C8AD}"/>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1165174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Graph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CCA636-707A-3F19-176F-5B5435B291BE}"/>
              </a:ext>
            </a:extLst>
          </p:cNvPr>
          <p:cNvSpPr/>
          <p:nvPr userDrawn="1"/>
        </p:nvSpPr>
        <p:spPr>
          <a:xfrm>
            <a:off x="0" y="1289244"/>
            <a:ext cx="12192000" cy="4562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6E895FE-D67F-1D1D-77C7-ECCBDCF64B3A}"/>
              </a:ext>
            </a:extLst>
          </p:cNvPr>
          <p:cNvSpPr>
            <a:spLocks noGrp="1"/>
          </p:cNvSpPr>
          <p:nvPr>
            <p:ph type="title"/>
          </p:nvPr>
        </p:nvSpPr>
        <p:spPr>
          <a:xfrm>
            <a:off x="838200" y="365125"/>
            <a:ext cx="10515600" cy="900000"/>
          </a:xfrm>
          <a:prstGeom prst="rect">
            <a:avLst/>
          </a:prstGeo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C8DC20B-3B7E-B464-8CF5-08C693CD1A11}"/>
              </a:ext>
            </a:extLst>
          </p:cNvPr>
          <p:cNvSpPr>
            <a:spLocks noGrp="1"/>
          </p:cNvSpPr>
          <p:nvPr>
            <p:ph idx="1" hasCustomPrompt="1"/>
          </p:nvPr>
        </p:nvSpPr>
        <p:spPr>
          <a:xfrm>
            <a:off x="838200" y="1465021"/>
            <a:ext cx="10515600" cy="4211066"/>
          </a:xfrm>
        </p:spPr>
        <p:txBody>
          <a:bodyPr/>
          <a:lstStyle>
            <a:lvl1pPr>
              <a:defRPr/>
            </a:lvl1pPr>
          </a:lstStyle>
          <a:p>
            <a:pPr lvl="0"/>
            <a:r>
              <a:rPr lang="nl-NL" dirty="0" err="1"/>
              <a:t>Graphs</a:t>
            </a:r>
            <a:endParaRPr lang="nl-NL" dirty="0"/>
          </a:p>
        </p:txBody>
      </p:sp>
      <p:sp>
        <p:nvSpPr>
          <p:cNvPr id="7" name="Rectangle 6">
            <a:extLst>
              <a:ext uri="{FF2B5EF4-FFF2-40B4-BE49-F238E27FC236}">
                <a16:creationId xmlns:a16="http://schemas.microsoft.com/office/drawing/2014/main" id="{2986D3AB-2CA3-DA84-4740-A029A3C25772}"/>
              </a:ext>
            </a:extLst>
          </p:cNvPr>
          <p:cNvSpPr/>
          <p:nvPr userDrawn="1"/>
        </p:nvSpPr>
        <p:spPr>
          <a:xfrm>
            <a:off x="0" y="6492874"/>
            <a:ext cx="12192000" cy="365126"/>
          </a:xfrm>
          <a:prstGeom prst="rect">
            <a:avLst/>
          </a:prstGeom>
          <a:gradFill flip="none" rotWithShape="1">
            <a:gsLst>
              <a:gs pos="0">
                <a:srgbClr val="D2093C"/>
              </a:gs>
              <a:gs pos="50000">
                <a:srgbClr val="ECB0AB"/>
              </a:gs>
              <a:gs pos="100000">
                <a:srgbClr val="D7E7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8" name="Tijdelijke aanduiding voor tekst 7">
            <a:extLst>
              <a:ext uri="{FF2B5EF4-FFF2-40B4-BE49-F238E27FC236}">
                <a16:creationId xmlns:a16="http://schemas.microsoft.com/office/drawing/2014/main" id="{D25AFACA-DCC7-3C98-66B4-B54A940EC9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800" b="0" i="1">
                <a:latin typeface="Segoe UI" panose="020B0502040204020203" pitchFamily="34" charset="0"/>
                <a:cs typeface="Segoe UI" panose="020B0502040204020203" pitchFamily="34" charset="0"/>
              </a:defRPr>
            </a:lvl1pPr>
          </a:lstStyle>
          <a:p>
            <a:pPr lvl="0"/>
            <a:r>
              <a:rPr lang="nl-NL" dirty="0" err="1"/>
              <a:t>References</a:t>
            </a:r>
            <a:r>
              <a:rPr lang="nl-NL" dirty="0"/>
              <a:t>:</a:t>
            </a:r>
            <a:endParaRPr lang="en-US" dirty="0"/>
          </a:p>
        </p:txBody>
      </p:sp>
      <p:pic>
        <p:nvPicPr>
          <p:cNvPr id="10" name="Picture 9" descr="Text&#10;&#10;Description automatically generated with medium confidence">
            <a:extLst>
              <a:ext uri="{FF2B5EF4-FFF2-40B4-BE49-F238E27FC236}">
                <a16:creationId xmlns:a16="http://schemas.microsoft.com/office/drawing/2014/main" id="{64D73B81-D93C-3225-5B8D-F2E34DB9EC02}"/>
              </a:ext>
            </a:extLst>
          </p:cNvPr>
          <p:cNvPicPr>
            <a:picLocks noChangeAspect="1"/>
          </p:cNvPicPr>
          <p:nvPr userDrawn="1"/>
        </p:nvPicPr>
        <p:blipFill>
          <a:blip r:embed="rId2"/>
          <a:stretch>
            <a:fillRect/>
          </a:stretch>
        </p:blipFill>
        <p:spPr>
          <a:xfrm>
            <a:off x="838200" y="6578404"/>
            <a:ext cx="640093" cy="194065"/>
          </a:xfrm>
          <a:prstGeom prst="rect">
            <a:avLst/>
          </a:prstGeom>
        </p:spPr>
      </p:pic>
    </p:spTree>
    <p:extLst>
      <p:ext uri="{BB962C8B-B14F-4D97-AF65-F5344CB8AC3E}">
        <p14:creationId xmlns:p14="http://schemas.microsoft.com/office/powerpoint/2010/main" val="1477358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95FE-D67F-1D1D-77C7-ECCBDCF64B3A}"/>
              </a:ext>
            </a:extLst>
          </p:cNvPr>
          <p:cNvSpPr>
            <a:spLocks noGrp="1"/>
          </p:cNvSpPr>
          <p:nvPr>
            <p:ph type="title"/>
          </p:nvPr>
        </p:nvSpPr>
        <p:spPr>
          <a:xfrm>
            <a:off x="838200" y="365125"/>
            <a:ext cx="10515600" cy="900000"/>
          </a:xfrm>
          <a:prstGeom prst="rect">
            <a:avLst/>
          </a:prstGeo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C8DC20B-3B7E-B464-8CF5-08C693CD1A11}"/>
              </a:ext>
            </a:extLst>
          </p:cNvPr>
          <p:cNvSpPr>
            <a:spLocks noGrp="1"/>
          </p:cNvSpPr>
          <p:nvPr>
            <p:ph idx="1"/>
          </p:nvPr>
        </p:nvSpPr>
        <p:spPr>
          <a:xfrm>
            <a:off x="838200" y="1914962"/>
            <a:ext cx="10515600" cy="39439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Rectangle 6">
            <a:extLst>
              <a:ext uri="{FF2B5EF4-FFF2-40B4-BE49-F238E27FC236}">
                <a16:creationId xmlns:a16="http://schemas.microsoft.com/office/drawing/2014/main" id="{2986D3AB-2CA3-DA84-4740-A029A3C25772}"/>
              </a:ext>
            </a:extLst>
          </p:cNvPr>
          <p:cNvSpPr/>
          <p:nvPr userDrawn="1"/>
        </p:nvSpPr>
        <p:spPr>
          <a:xfrm>
            <a:off x="0" y="6492874"/>
            <a:ext cx="12192000" cy="365126"/>
          </a:xfrm>
          <a:prstGeom prst="rect">
            <a:avLst/>
          </a:prstGeom>
          <a:gradFill flip="none" rotWithShape="1">
            <a:gsLst>
              <a:gs pos="0">
                <a:srgbClr val="D2093C"/>
              </a:gs>
              <a:gs pos="50000">
                <a:srgbClr val="ECB0AB"/>
              </a:gs>
              <a:gs pos="100000">
                <a:srgbClr val="D7E7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8" name="Tijdelijke aanduiding voor tekst 7">
            <a:extLst>
              <a:ext uri="{FF2B5EF4-FFF2-40B4-BE49-F238E27FC236}">
                <a16:creationId xmlns:a16="http://schemas.microsoft.com/office/drawing/2014/main" id="{D25AFACA-DCC7-3C98-66B4-B54A940EC9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800" b="0" i="1">
                <a:latin typeface="Segoe UI" panose="020B0502040204020203" pitchFamily="34" charset="0"/>
                <a:cs typeface="Segoe UI" panose="020B0502040204020203" pitchFamily="34" charset="0"/>
              </a:defRPr>
            </a:lvl1pPr>
          </a:lstStyle>
          <a:p>
            <a:pPr lvl="0"/>
            <a:r>
              <a:rPr lang="nl-NL" dirty="0" err="1"/>
              <a:t>References</a:t>
            </a:r>
            <a:r>
              <a:rPr lang="nl-NL" dirty="0"/>
              <a:t>:</a:t>
            </a:r>
            <a:endParaRPr lang="en-US" dirty="0"/>
          </a:p>
        </p:txBody>
      </p:sp>
      <p:pic>
        <p:nvPicPr>
          <p:cNvPr id="10" name="Picture 9" descr="Text&#10;&#10;Description automatically generated with medium confidence">
            <a:extLst>
              <a:ext uri="{FF2B5EF4-FFF2-40B4-BE49-F238E27FC236}">
                <a16:creationId xmlns:a16="http://schemas.microsoft.com/office/drawing/2014/main" id="{64D73B81-D93C-3225-5B8D-F2E34DB9EC02}"/>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12" name="Text Placeholder 2">
            <a:extLst>
              <a:ext uri="{FF2B5EF4-FFF2-40B4-BE49-F238E27FC236}">
                <a16:creationId xmlns:a16="http://schemas.microsoft.com/office/drawing/2014/main" id="{6B4BAD78-0271-8895-E388-D5862D98444F}"/>
              </a:ext>
            </a:extLst>
          </p:cNvPr>
          <p:cNvSpPr>
            <a:spLocks noGrp="1"/>
          </p:cNvSpPr>
          <p:nvPr>
            <p:ph type="body" idx="14"/>
          </p:nvPr>
        </p:nvSpPr>
        <p:spPr>
          <a:xfrm>
            <a:off x="839788" y="1282217"/>
            <a:ext cx="10514012" cy="618693"/>
          </a:xfrm>
        </p:spPr>
        <p:txBody>
          <a:bodyPr anchor="b">
            <a:normAutofit/>
          </a:bodyPr>
          <a:lstStyle>
            <a:lvl1pPr marL="0" indent="0">
              <a:buNone/>
              <a:defRPr sz="1600" b="1">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8366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95FE-D67F-1D1D-77C7-ECCBDCF64B3A}"/>
              </a:ext>
            </a:extLst>
          </p:cNvPr>
          <p:cNvSpPr>
            <a:spLocks noGrp="1"/>
          </p:cNvSpPr>
          <p:nvPr>
            <p:ph type="title"/>
          </p:nvPr>
        </p:nvSpPr>
        <p:spPr>
          <a:xfrm>
            <a:off x="838200" y="365125"/>
            <a:ext cx="10515600" cy="900000"/>
          </a:xfrm>
          <a:prstGeom prst="rect">
            <a:avLst/>
          </a:prstGeo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C8DC20B-3B7E-B464-8CF5-08C693CD1A11}"/>
              </a:ext>
            </a:extLst>
          </p:cNvPr>
          <p:cNvSpPr>
            <a:spLocks noGrp="1"/>
          </p:cNvSpPr>
          <p:nvPr>
            <p:ph idx="1"/>
          </p:nvPr>
        </p:nvSpPr>
        <p:spPr>
          <a:xfrm>
            <a:off x="838200" y="1279178"/>
            <a:ext cx="10515600" cy="4579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Rectangle 6">
            <a:extLst>
              <a:ext uri="{FF2B5EF4-FFF2-40B4-BE49-F238E27FC236}">
                <a16:creationId xmlns:a16="http://schemas.microsoft.com/office/drawing/2014/main" id="{2986D3AB-2CA3-DA84-4740-A029A3C25772}"/>
              </a:ext>
            </a:extLst>
          </p:cNvPr>
          <p:cNvSpPr/>
          <p:nvPr userDrawn="1"/>
        </p:nvSpPr>
        <p:spPr>
          <a:xfrm>
            <a:off x="0" y="6492874"/>
            <a:ext cx="12192000" cy="365126"/>
          </a:xfrm>
          <a:prstGeom prst="rect">
            <a:avLst/>
          </a:prstGeom>
          <a:gradFill flip="none" rotWithShape="1">
            <a:gsLst>
              <a:gs pos="0">
                <a:srgbClr val="D2093C"/>
              </a:gs>
              <a:gs pos="50000">
                <a:srgbClr val="ECB0AB"/>
              </a:gs>
              <a:gs pos="100000">
                <a:srgbClr val="D7E7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8" name="Tijdelijke aanduiding voor tekst 7">
            <a:extLst>
              <a:ext uri="{FF2B5EF4-FFF2-40B4-BE49-F238E27FC236}">
                <a16:creationId xmlns:a16="http://schemas.microsoft.com/office/drawing/2014/main" id="{D25AFACA-DCC7-3C98-66B4-B54A940EC9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800" b="0" i="1">
                <a:latin typeface="Segoe UI" panose="020B0502040204020203" pitchFamily="34" charset="0"/>
                <a:cs typeface="Segoe UI" panose="020B0502040204020203" pitchFamily="34" charset="0"/>
              </a:defRPr>
            </a:lvl1pPr>
          </a:lstStyle>
          <a:p>
            <a:pPr lvl="0"/>
            <a:r>
              <a:rPr lang="nl-NL" dirty="0" err="1"/>
              <a:t>References</a:t>
            </a:r>
            <a:r>
              <a:rPr lang="nl-NL" dirty="0"/>
              <a:t>:</a:t>
            </a:r>
            <a:endParaRPr lang="en-US" dirty="0"/>
          </a:p>
        </p:txBody>
      </p:sp>
      <p:pic>
        <p:nvPicPr>
          <p:cNvPr id="10" name="Picture 9" descr="Text&#10;&#10;Description automatically generated with medium confidence">
            <a:extLst>
              <a:ext uri="{FF2B5EF4-FFF2-40B4-BE49-F238E27FC236}">
                <a16:creationId xmlns:a16="http://schemas.microsoft.com/office/drawing/2014/main" id="{64D73B81-D93C-3225-5B8D-F2E34DB9EC02}"/>
              </a:ext>
            </a:extLst>
          </p:cNvPr>
          <p:cNvPicPr>
            <a:picLocks noChangeAspect="1"/>
          </p:cNvPicPr>
          <p:nvPr userDrawn="1"/>
        </p:nvPicPr>
        <p:blipFill>
          <a:blip r:embed="rId2"/>
          <a:stretch>
            <a:fillRect/>
          </a:stretch>
        </p:blipFill>
        <p:spPr>
          <a:xfrm>
            <a:off x="838200" y="6578404"/>
            <a:ext cx="640093" cy="194065"/>
          </a:xfrm>
          <a:prstGeom prst="rect">
            <a:avLst/>
          </a:prstGeom>
        </p:spPr>
      </p:pic>
    </p:spTree>
    <p:extLst>
      <p:ext uri="{BB962C8B-B14F-4D97-AF65-F5344CB8AC3E}">
        <p14:creationId xmlns:p14="http://schemas.microsoft.com/office/powerpoint/2010/main" val="836247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2" name="Picture 11" descr="Shape, square&#10;&#10;Description automatically generated">
            <a:extLst>
              <a:ext uri="{FF2B5EF4-FFF2-40B4-BE49-F238E27FC236}">
                <a16:creationId xmlns:a16="http://schemas.microsoft.com/office/drawing/2014/main" id="{1F759FF8-7B55-B441-AAE7-61BA494C279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0399"/>
          <a:stretch/>
        </p:blipFill>
        <p:spPr>
          <a:xfrm>
            <a:off x="522325" y="938306"/>
            <a:ext cx="11147350" cy="5554563"/>
          </a:xfrm>
          <a:prstGeom prst="rect">
            <a:avLst/>
          </a:prstGeom>
          <a:effectLst>
            <a:outerShdw blurRad="292100" dist="38100" dir="8700000" algn="br" rotWithShape="0">
              <a:prstClr val="black">
                <a:alpha val="13000"/>
              </a:prstClr>
            </a:outerShdw>
          </a:effectLst>
        </p:spPr>
      </p:pic>
      <p:pic>
        <p:nvPicPr>
          <p:cNvPr id="11" name="Picture 10">
            <a:extLst>
              <a:ext uri="{FF2B5EF4-FFF2-40B4-BE49-F238E27FC236}">
                <a16:creationId xmlns:a16="http://schemas.microsoft.com/office/drawing/2014/main" id="{CC8918CA-0404-46E8-9377-C976ED8ACB6C}"/>
              </a:ext>
            </a:extLst>
          </p:cNvPr>
          <p:cNvPicPr>
            <a:picLocks noChangeAspect="1"/>
          </p:cNvPicPr>
          <p:nvPr userDrawn="1"/>
        </p:nvPicPr>
        <p:blipFill>
          <a:blip r:embed="rId4">
            <a:duotone>
              <a:prstClr val="black"/>
              <a:srgbClr val="001E55">
                <a:tint val="45000"/>
                <a:satMod val="400000"/>
              </a:srgbClr>
            </a:duotone>
            <a:alphaModFix amt="5000"/>
          </a:blip>
          <a:stretch>
            <a:fillRect/>
          </a:stretch>
        </p:blipFill>
        <p:spPr>
          <a:xfrm>
            <a:off x="6556191" y="5034614"/>
            <a:ext cx="4824006" cy="1492512"/>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5"/>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838200" y="5872937"/>
            <a:ext cx="10515599"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8" name="Picture 17">
            <a:extLst>
              <a:ext uri="{FF2B5EF4-FFF2-40B4-BE49-F238E27FC236}">
                <a16:creationId xmlns:a16="http://schemas.microsoft.com/office/drawing/2014/main" id="{0B618CB2-1770-461E-8B34-D1A08BF4A42B}"/>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
        <p:nvSpPr>
          <p:cNvPr id="19" name="Title 1">
            <a:extLst>
              <a:ext uri="{FF2B5EF4-FFF2-40B4-BE49-F238E27FC236}">
                <a16:creationId xmlns:a16="http://schemas.microsoft.com/office/drawing/2014/main" id="{4FD7768F-0F71-5940-BFDC-02EA5FF8DE5F}"/>
              </a:ext>
            </a:extLst>
          </p:cNvPr>
          <p:cNvSpPr>
            <a:spLocks noGrp="1"/>
          </p:cNvSpPr>
          <p:nvPr>
            <p:ph type="title" hasCustomPrompt="1"/>
          </p:nvPr>
        </p:nvSpPr>
        <p:spPr>
          <a:xfrm>
            <a:off x="838200" y="136525"/>
            <a:ext cx="10515600" cy="911987"/>
          </a:xfrm>
          <a:noFill/>
        </p:spPr>
        <p:txBody>
          <a:bodyPr/>
          <a:lstStyle>
            <a:lvl1pPr>
              <a:defRPr>
                <a:solidFill>
                  <a:srgbClr val="2B333A"/>
                </a:solidFill>
              </a:defRPr>
            </a:lvl1pPr>
          </a:lstStyle>
          <a:p>
            <a:r>
              <a:rPr lang="en-GB" dirty="0"/>
              <a:t>Case overview</a:t>
            </a:r>
            <a:endParaRPr lang="en-NL" dirty="0"/>
          </a:p>
        </p:txBody>
      </p:sp>
      <p:sp>
        <p:nvSpPr>
          <p:cNvPr id="20" name="Content Placeholder 2">
            <a:extLst>
              <a:ext uri="{FF2B5EF4-FFF2-40B4-BE49-F238E27FC236}">
                <a16:creationId xmlns:a16="http://schemas.microsoft.com/office/drawing/2014/main" id="{7846FE0C-6C01-4F46-B530-145E8A599989}"/>
              </a:ext>
            </a:extLst>
          </p:cNvPr>
          <p:cNvSpPr>
            <a:spLocks noGrp="1"/>
          </p:cNvSpPr>
          <p:nvPr>
            <p:ph idx="1" hasCustomPrompt="1"/>
          </p:nvPr>
        </p:nvSpPr>
        <p:spPr>
          <a:xfrm>
            <a:off x="1120290" y="1493519"/>
            <a:ext cx="9951420" cy="4379417"/>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dirty="0"/>
              <a:t>Please provide a brief narrative of the case</a:t>
            </a:r>
          </a:p>
          <a:p>
            <a:pPr lvl="1"/>
            <a:r>
              <a:rPr lang="en-GB" dirty="0" err="1"/>
              <a:t>sdaf</a:t>
            </a:r>
            <a:endParaRPr lang="en-NL" dirty="0"/>
          </a:p>
        </p:txBody>
      </p:sp>
    </p:spTree>
    <p:extLst>
      <p:ext uri="{BB962C8B-B14F-4D97-AF65-F5344CB8AC3E}">
        <p14:creationId xmlns:p14="http://schemas.microsoft.com/office/powerpoint/2010/main" val="3679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8ADCA94-EF33-41CA-9836-78B804166916}"/>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l="41447" t="50148" r="81" b="10579"/>
          <a:stretch/>
        </p:blipFill>
        <p:spPr>
          <a:xfrm>
            <a:off x="0" y="0"/>
            <a:ext cx="9738360" cy="6858000"/>
          </a:xfrm>
          <a:prstGeom prst="rect">
            <a:avLst/>
          </a:prstGeom>
          <a:effectLst/>
        </p:spPr>
      </p:pic>
      <p:sp>
        <p:nvSpPr>
          <p:cNvPr id="13" name="Title 1">
            <a:extLst>
              <a:ext uri="{FF2B5EF4-FFF2-40B4-BE49-F238E27FC236}">
                <a16:creationId xmlns:a16="http://schemas.microsoft.com/office/drawing/2014/main" id="{9363CFA6-08A4-EE44-A21D-53D658132FE0}"/>
              </a:ext>
            </a:extLst>
          </p:cNvPr>
          <p:cNvSpPr>
            <a:spLocks noGrp="1"/>
          </p:cNvSpPr>
          <p:nvPr>
            <p:ph type="ctrTitle" hasCustomPrompt="1"/>
          </p:nvPr>
        </p:nvSpPr>
        <p:spPr>
          <a:xfrm>
            <a:off x="2667000" y="1216119"/>
            <a:ext cx="9062515" cy="2387600"/>
          </a:xfrm>
        </p:spPr>
        <p:txBody>
          <a:bodyPr anchor="t">
            <a:normAutofit/>
          </a:bodyPr>
          <a:lstStyle>
            <a:lvl1pPr algn="r">
              <a:defRPr sz="1600" b="1">
                <a:solidFill>
                  <a:schemeClr val="bg1">
                    <a:alpha val="85000"/>
                  </a:schemeClr>
                </a:solidFill>
                <a:latin typeface="BISansNEXT" panose="02000503040000020004" pitchFamily="50" charset="0"/>
              </a:defRPr>
            </a:lvl1pPr>
          </a:lstStyle>
          <a:p>
            <a:r>
              <a:rPr lang="en-GB" dirty="0"/>
              <a:t>Click to edit quote</a:t>
            </a:r>
            <a:endParaRPr lang="en-NL" dirty="0"/>
          </a:p>
        </p:txBody>
      </p:sp>
      <p:sp>
        <p:nvSpPr>
          <p:cNvPr id="14" name="Subtitle 2">
            <a:extLst>
              <a:ext uri="{FF2B5EF4-FFF2-40B4-BE49-F238E27FC236}">
                <a16:creationId xmlns:a16="http://schemas.microsoft.com/office/drawing/2014/main" id="{AC04F32A-F72D-3D45-8B85-15556C30EBE6}"/>
              </a:ext>
            </a:extLst>
          </p:cNvPr>
          <p:cNvSpPr>
            <a:spLocks noGrp="1"/>
          </p:cNvSpPr>
          <p:nvPr>
            <p:ph type="subTitle" idx="1" hasCustomPrompt="1"/>
          </p:nvPr>
        </p:nvSpPr>
        <p:spPr>
          <a:xfrm>
            <a:off x="838200" y="3929746"/>
            <a:ext cx="10515600" cy="1121222"/>
          </a:xfrm>
        </p:spPr>
        <p:txBody>
          <a:bodyPr anchor="ctr">
            <a:normAutofit/>
          </a:bodyPr>
          <a:lstStyle>
            <a:lvl1pPr marL="0" indent="0" algn="ctr">
              <a:lnSpc>
                <a:spcPct val="100000"/>
              </a:lnSpc>
              <a:spcBef>
                <a:spcPts val="1200"/>
              </a:spcBef>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slide title</a:t>
            </a:r>
            <a:endParaRPr lang="en-NL" dirty="0"/>
          </a:p>
        </p:txBody>
      </p:sp>
      <p:pic>
        <p:nvPicPr>
          <p:cNvPr id="17" name="Picture 7" descr="Text&#10;&#10;Description automatically generated with medium confidence">
            <a:extLst>
              <a:ext uri="{FF2B5EF4-FFF2-40B4-BE49-F238E27FC236}">
                <a16:creationId xmlns:a16="http://schemas.microsoft.com/office/drawing/2014/main" id="{7AB16E9B-307C-4DD0-BDEB-B8B9952DADD6}"/>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8" name="Straight Connector 9">
            <a:extLst>
              <a:ext uri="{FF2B5EF4-FFF2-40B4-BE49-F238E27FC236}">
                <a16:creationId xmlns:a16="http://schemas.microsoft.com/office/drawing/2014/main" id="{FD99AB98-7496-47B4-B842-58B320C48AB6}"/>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4105990F-7C74-45BE-8371-27351DE3FAE5}"/>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3" name="Text Placeholder 2">
            <a:extLst>
              <a:ext uri="{FF2B5EF4-FFF2-40B4-BE49-F238E27FC236}">
                <a16:creationId xmlns:a16="http://schemas.microsoft.com/office/drawing/2014/main" id="{76E67046-0577-4FB9-BC22-51A751DF9BF6}"/>
              </a:ext>
            </a:extLst>
          </p:cNvPr>
          <p:cNvSpPr>
            <a:spLocks noGrp="1"/>
          </p:cNvSpPr>
          <p:nvPr>
            <p:ph type="body" sz="quarter" idx="18" hasCustomPrompt="1"/>
          </p:nvPr>
        </p:nvSpPr>
        <p:spPr>
          <a:xfrm>
            <a:off x="2597036" y="4582884"/>
            <a:ext cx="6997928" cy="914400"/>
          </a:xfrm>
        </p:spPr>
        <p:txBody>
          <a:bodyPr vert="horz" lIns="91440" tIns="45720" rIns="91440" bIns="45720" rtlCol="0" anchor="ctr">
            <a:normAutofit/>
          </a:bodyPr>
          <a:lstStyle>
            <a:lvl1pPr>
              <a:defRPr lang="en-US" sz="2000" b="1" smtClean="0">
                <a:solidFill>
                  <a:schemeClr val="bg1"/>
                </a:solidFill>
              </a:defRPr>
            </a:lvl1pPr>
            <a:lvl2pPr>
              <a:defRPr lang="en-US" sz="2000" smtClean="0"/>
            </a:lvl2pPr>
            <a:lvl3pPr>
              <a:defRPr lang="en-US" sz="1800" smtClean="0"/>
            </a:lvl3pPr>
            <a:lvl4pPr>
              <a:defRPr lang="en-US" sz="1600" smtClean="0"/>
            </a:lvl4pPr>
            <a:lvl5pPr>
              <a:defRPr lang="nl-NL" sz="1600"/>
            </a:lvl5pPr>
          </a:lstStyle>
          <a:p>
            <a:pPr marL="0" lvl="0" indent="0" algn="ctr">
              <a:lnSpc>
                <a:spcPct val="100000"/>
              </a:lnSpc>
              <a:spcBef>
                <a:spcPts val="1200"/>
              </a:spcBef>
              <a:buNone/>
            </a:pPr>
            <a:r>
              <a:rPr lang="en-US" dirty="0"/>
              <a:t>Click to edit subtitle</a:t>
            </a:r>
          </a:p>
        </p:txBody>
      </p:sp>
      <p:pic>
        <p:nvPicPr>
          <p:cNvPr id="11" name="Picture 10">
            <a:extLst>
              <a:ext uri="{FF2B5EF4-FFF2-40B4-BE49-F238E27FC236}">
                <a16:creationId xmlns:a16="http://schemas.microsoft.com/office/drawing/2014/main" id="{223CE969-BD70-4AC4-9143-18E25855F6D5}"/>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1061431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5529" y="2656028"/>
            <a:ext cx="2867631" cy="3006591"/>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2148396" y="1605353"/>
            <a:ext cx="9205404" cy="2387600"/>
          </a:xfrm>
        </p:spPr>
        <p:txBody>
          <a:bodyPr anchor="b">
            <a:normAutofit/>
          </a:bodyPr>
          <a:lstStyle>
            <a:lvl1pPr algn="l">
              <a:defRPr sz="2800" b="1" i="0">
                <a:solidFill>
                  <a:schemeClr val="bg1"/>
                </a:solidFill>
                <a:latin typeface="BISansNEXT" panose="0200050304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8B9F2E2E-BBA5-2D4E-A2A7-EBBBCF2C76AB}"/>
              </a:ext>
            </a:extLst>
          </p:cNvPr>
          <p:cNvSpPr>
            <a:spLocks noGrp="1"/>
          </p:cNvSpPr>
          <p:nvPr>
            <p:ph type="subTitle" idx="1"/>
          </p:nvPr>
        </p:nvSpPr>
        <p:spPr>
          <a:xfrm>
            <a:off x="2148396" y="4134178"/>
            <a:ext cx="9205404" cy="94004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688912"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6045DDF3-6680-4E3F-A20D-09FCC8084FA4}"/>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3972989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900" b="0"/>
            </a:lvl1pPr>
          </a:lstStyle>
          <a:p>
            <a:pPr lvl="0"/>
            <a:r>
              <a:rPr lang="nl-NL" dirty="0" err="1"/>
              <a:t>References</a:t>
            </a:r>
            <a:r>
              <a:rPr lang="nl-NL" dirty="0"/>
              <a:t>:</a:t>
            </a:r>
            <a:endParaRPr lang="en-US" dirty="0"/>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87C0848B-87B0-414B-A9B8-53EFAFBEAB2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437769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B05B6801-F49D-453D-BBDC-31F674C0BB4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277691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86F4D270-9F97-4972-BD0B-68CC88F9EFFE}"/>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617636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D9B643CB-7AB0-45F9-ACD6-EFE88D97140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274039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BDE488F4-C99A-40FE-BE4C-51A894AB3ED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602439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8D49D02B-69A8-4079-9AA2-B03AB1DAC69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820428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EFF234AB-47A8-4A42-A6AE-323ACFF2E54E}"/>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441735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B4B7BA59-626C-4F55-A244-4DBDA952FF9F}"/>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62027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D3C97819-3009-4728-83A7-40D58B3403B9}"/>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49996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E6F5B5D4-8423-44CF-BBFF-9D4548DE921A}"/>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263838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5047488" y="1123200"/>
            <a:ext cx="6306312" cy="598360"/>
          </a:xfrm>
        </p:spPr>
        <p:txBody>
          <a:bodyPr anchor="ctr">
            <a:normAutofit/>
          </a:bodyPr>
          <a:lstStyle>
            <a:lvl1pPr marL="0" indent="0" algn="ctr">
              <a:buNone/>
              <a:defRPr lang="nl-NL" sz="1400" b="1" i="0" kern="1200" spc="0" baseline="0" dirty="0" smtClean="0">
                <a:solidFill>
                  <a:srgbClr val="000000"/>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203847CD-F8F8-47AA-B0C0-187B5BD9A09C}"/>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751912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content (no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FDEC464F-78B8-4140-8259-4BE0D4FE7DB3}"/>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831247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content (no background ima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23E9ABE7-682B-4FCD-9E0E-38C5BA82C166}"/>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6634513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able of content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F33BEA2-A43D-48D1-8D88-69E66F7E961E}"/>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t="39845" r="51126" b="19773"/>
          <a:stretch/>
        </p:blipFill>
        <p:spPr>
          <a:xfrm>
            <a:off x="4225309" y="0"/>
            <a:ext cx="7966692" cy="6901545"/>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123247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feedback">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FD7461C-E022-40EF-8D64-0E33A21B36B3}"/>
              </a:ext>
            </a:extLst>
          </p:cNvPr>
          <p:cNvPicPr>
            <a:picLocks noChangeAspect="1"/>
          </p:cNvPicPr>
          <p:nvPr userDrawn="1"/>
        </p:nvPicPr>
        <p:blipFill rotWithShape="1">
          <a:blip r:embed="rId3"/>
          <a:srcRect l="50014" t="9169" b="5117"/>
          <a:stretch/>
        </p:blipFill>
        <p:spPr>
          <a:xfrm>
            <a:off x="6096000" y="-2"/>
            <a:ext cx="6094227" cy="6858000"/>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105400" cy="911987"/>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51054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6198780" y="5858890"/>
            <a:ext cx="566082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51054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Content Placeholder 2">
            <a:extLst>
              <a:ext uri="{FF2B5EF4-FFF2-40B4-BE49-F238E27FC236}">
                <a16:creationId xmlns:a16="http://schemas.microsoft.com/office/drawing/2014/main" id="{FF97478E-2316-40EB-9E09-CC93E678938E}"/>
              </a:ext>
            </a:extLst>
          </p:cNvPr>
          <p:cNvSpPr>
            <a:spLocks noGrp="1"/>
          </p:cNvSpPr>
          <p:nvPr>
            <p:ph idx="19"/>
          </p:nvPr>
        </p:nvSpPr>
        <p:spPr>
          <a:xfrm>
            <a:off x="6601800" y="699092"/>
            <a:ext cx="5257800" cy="498676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7" name="Picture 16">
            <a:extLst>
              <a:ext uri="{FF2B5EF4-FFF2-40B4-BE49-F238E27FC236}">
                <a16:creationId xmlns:a16="http://schemas.microsoft.com/office/drawing/2014/main" id="{A5CEB6A8-7F33-4AD0-856A-990BB09D48C1}"/>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445040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2253162"/>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2253162"/>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2253162"/>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2253162"/>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2253162"/>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882588"/>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2453928"/>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2453928"/>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2453928"/>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2453928"/>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2453928"/>
            <a:ext cx="1136153" cy="1134664"/>
          </a:xfrm>
        </p:spPr>
        <p:txBody>
          <a:bodyPr>
            <a:normAutofit/>
          </a:bodyPr>
          <a:lstStyle>
            <a:lvl1pPr marL="0" indent="0">
              <a:buNone/>
              <a:defRPr sz="1400"/>
            </a:lvl1pPr>
          </a:lstStyle>
          <a:p>
            <a:endParaRPr lang="nl-NL"/>
          </a:p>
        </p:txBody>
      </p:sp>
      <p:pic>
        <p:nvPicPr>
          <p:cNvPr id="38" name="Picture 37">
            <a:extLst>
              <a:ext uri="{FF2B5EF4-FFF2-40B4-BE49-F238E27FC236}">
                <a16:creationId xmlns:a16="http://schemas.microsoft.com/office/drawing/2014/main" id="{CE239151-EF5F-4AE0-8681-54D33DA80F81}"/>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7920980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756949"/>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756949"/>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756949"/>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756949"/>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756949"/>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386375"/>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1957715"/>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1957715"/>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1957715"/>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1957715"/>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1957715"/>
            <a:ext cx="1136153" cy="1134664"/>
          </a:xfrm>
        </p:spPr>
        <p:txBody>
          <a:bodyPr>
            <a:normAutofit/>
          </a:bodyPr>
          <a:lstStyle>
            <a:lvl1pPr marL="0" indent="0">
              <a:buNone/>
              <a:defRPr sz="1400"/>
            </a:lvl1pPr>
          </a:lstStyle>
          <a:p>
            <a:endParaRPr lang="nl-NL"/>
          </a:p>
        </p:txBody>
      </p:sp>
      <p:pic>
        <p:nvPicPr>
          <p:cNvPr id="38" name="Picture 37">
            <a:extLst>
              <a:ext uri="{FF2B5EF4-FFF2-40B4-BE49-F238E27FC236}">
                <a16:creationId xmlns:a16="http://schemas.microsoft.com/office/drawing/2014/main" id="{5FABAEC7-2408-4CA6-9432-5F4BDD21286D}"/>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666085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in 5 rows">
    <p:spTree>
      <p:nvGrpSpPr>
        <p:cNvPr id="1" name=""/>
        <p:cNvGrpSpPr/>
        <p:nvPr/>
      </p:nvGrpSpPr>
      <p:grpSpPr>
        <a:xfrm>
          <a:off x="0" y="0"/>
          <a:ext cx="0" cy="0"/>
          <a:chOff x="0" y="0"/>
          <a:chExt cx="0" cy="0"/>
        </a:xfrm>
      </p:grpSpPr>
      <p:sp>
        <p:nvSpPr>
          <p:cNvPr id="18" name="Rechthoek 3">
            <a:extLst>
              <a:ext uri="{FF2B5EF4-FFF2-40B4-BE49-F238E27FC236}">
                <a16:creationId xmlns:a16="http://schemas.microsoft.com/office/drawing/2014/main" id="{42ADFAFE-C668-2F44-8D6F-F12A37612BA3}"/>
              </a:ext>
            </a:extLst>
          </p:cNvPr>
          <p:cNvSpPr/>
          <p:nvPr userDrawn="1"/>
        </p:nvSpPr>
        <p:spPr>
          <a:xfrm>
            <a:off x="838199" y="2120716"/>
            <a:ext cx="3374957" cy="3547628"/>
          </a:xfrm>
          <a:prstGeom prst="roundRect">
            <a:avLst>
              <a:gd name="adj" fmla="val 3544"/>
            </a:avLst>
          </a:prstGeom>
          <a:blipFill dpi="0" rotWithShape="1">
            <a:blip r:embed="rId2"/>
            <a:srcRect/>
            <a:stretch>
              <a:fillRect l="-24836" t="-77543" r="-236414"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3">
            <a:extLst>
              <a:ext uri="{FF2B5EF4-FFF2-40B4-BE49-F238E27FC236}">
                <a16:creationId xmlns:a16="http://schemas.microsoft.com/office/drawing/2014/main" id="{2AC93578-985D-6A46-8978-C8A9808F6AE7}"/>
              </a:ext>
            </a:extLst>
          </p:cNvPr>
          <p:cNvSpPr/>
          <p:nvPr userDrawn="1"/>
        </p:nvSpPr>
        <p:spPr>
          <a:xfrm>
            <a:off x="4408521" y="2120716"/>
            <a:ext cx="3374957" cy="3547628"/>
          </a:xfrm>
          <a:prstGeom prst="roundRect">
            <a:avLst>
              <a:gd name="adj" fmla="val 3544"/>
            </a:avLst>
          </a:prstGeom>
          <a:blipFill dpi="0" rotWithShape="1">
            <a:blip r:embed="rId2"/>
            <a:srcRect/>
            <a:stretch>
              <a:fillRect l="-130625" t="-77543" r="-130625"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3">
            <a:extLst>
              <a:ext uri="{FF2B5EF4-FFF2-40B4-BE49-F238E27FC236}">
                <a16:creationId xmlns:a16="http://schemas.microsoft.com/office/drawing/2014/main" id="{5C429B63-2525-154A-A0D2-133F1EE1594A}"/>
              </a:ext>
            </a:extLst>
          </p:cNvPr>
          <p:cNvSpPr/>
          <p:nvPr userDrawn="1"/>
        </p:nvSpPr>
        <p:spPr>
          <a:xfrm>
            <a:off x="7978843" y="2120716"/>
            <a:ext cx="3374957" cy="3547628"/>
          </a:xfrm>
          <a:prstGeom prst="roundRect">
            <a:avLst>
              <a:gd name="adj" fmla="val 3544"/>
            </a:avLst>
          </a:prstGeom>
          <a:blipFill dpi="0" rotWithShape="1">
            <a:blip r:embed="rId2"/>
            <a:srcRect/>
            <a:stretch>
              <a:fillRect l="-236413" t="-77543" r="-24837"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39" name="Tijdelijke aanduiding voor tekst 5">
            <a:extLst>
              <a:ext uri="{FF2B5EF4-FFF2-40B4-BE49-F238E27FC236}">
                <a16:creationId xmlns:a16="http://schemas.microsoft.com/office/drawing/2014/main" id="{101D8FD8-BA3C-4051-BB2C-4F3FA809C1CF}"/>
              </a:ext>
            </a:extLst>
          </p:cNvPr>
          <p:cNvSpPr>
            <a:spLocks noGrp="1"/>
          </p:cNvSpPr>
          <p:nvPr>
            <p:ph type="body" sz="quarter" idx="21"/>
          </p:nvPr>
        </p:nvSpPr>
        <p:spPr>
          <a:xfrm>
            <a:off x="440852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7978841"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22" name="Picture 21">
            <a:extLst>
              <a:ext uri="{FF2B5EF4-FFF2-40B4-BE49-F238E27FC236}">
                <a16:creationId xmlns:a16="http://schemas.microsoft.com/office/drawing/2014/main" id="{676388F3-1660-4B48-A7B6-3D93F2B2E591}"/>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186478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1134043"/>
            <a:ext cx="5164495" cy="4534302"/>
          </a:xfrm>
          <a:prstGeom prst="roundRect">
            <a:avLst>
              <a:gd name="adj" fmla="val 1857"/>
            </a:avLst>
          </a:prstGeom>
          <a:blipFill dpi="0" rotWithShape="1">
            <a:blip r:embed="rId2"/>
            <a:srcRect/>
            <a:stretch>
              <a:fillRect l="-119842" t="-38910" r="-16230"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1134043"/>
            <a:ext cx="5164495" cy="4534302"/>
          </a:xfrm>
          <a:prstGeom prst="roundRect">
            <a:avLst>
              <a:gd name="adj" fmla="val 1857"/>
            </a:avLst>
          </a:prstGeom>
          <a:blipFill dpi="0" rotWithShape="1">
            <a:blip r:embed="rId2"/>
            <a:srcRect/>
            <a:stretch>
              <a:fillRect l="-16229" t="-38910" r="-119843"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125129B0-E818-4442-8994-1ABF53892207}"/>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557543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big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2578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36525"/>
            <a:ext cx="5736336" cy="5722365"/>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5" name="Picture 14">
            <a:extLst>
              <a:ext uri="{FF2B5EF4-FFF2-40B4-BE49-F238E27FC236}">
                <a16:creationId xmlns:a16="http://schemas.microsoft.com/office/drawing/2014/main" id="{D4054570-8C0D-4CD4-9DBA-8E02CEBACB17}"/>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7266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1" name="Picture 10">
            <a:extLst>
              <a:ext uri="{FF2B5EF4-FFF2-40B4-BE49-F238E27FC236}">
                <a16:creationId xmlns:a16="http://schemas.microsoft.com/office/drawing/2014/main" id="{78339B60-8076-421E-8E19-AA0282177B96}"/>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400904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994136"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123200"/>
            <a:ext cx="5736336" cy="47429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5" name="Picture 14">
            <a:extLst>
              <a:ext uri="{FF2B5EF4-FFF2-40B4-BE49-F238E27FC236}">
                <a16:creationId xmlns:a16="http://schemas.microsoft.com/office/drawing/2014/main" id="{AF161BA9-657E-44EE-BCDD-53A8A2AEA4D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4065905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2171700"/>
            <a:ext cx="5124450" cy="368718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229350" y="2171700"/>
            <a:ext cx="5124450" cy="36944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sp>
        <p:nvSpPr>
          <p:cNvPr id="11" name="Tijdelijke aanduiding voor tekst 5">
            <a:extLst>
              <a:ext uri="{FF2B5EF4-FFF2-40B4-BE49-F238E27FC236}">
                <a16:creationId xmlns:a16="http://schemas.microsoft.com/office/drawing/2014/main" id="{2DB62ADE-6665-4679-81BA-421844EBD28A}"/>
              </a:ext>
            </a:extLst>
          </p:cNvPr>
          <p:cNvSpPr>
            <a:spLocks noGrp="1"/>
          </p:cNvSpPr>
          <p:nvPr>
            <p:ph type="body" sz="quarter" idx="19"/>
          </p:nvPr>
        </p:nvSpPr>
        <p:spPr>
          <a:xfrm>
            <a:off x="83820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Tijdelijke aanduiding voor tekst 5">
            <a:extLst>
              <a:ext uri="{FF2B5EF4-FFF2-40B4-BE49-F238E27FC236}">
                <a16:creationId xmlns:a16="http://schemas.microsoft.com/office/drawing/2014/main" id="{3FA416A6-A41F-4464-8A69-201FEE622B67}"/>
              </a:ext>
            </a:extLst>
          </p:cNvPr>
          <p:cNvSpPr>
            <a:spLocks noGrp="1"/>
          </p:cNvSpPr>
          <p:nvPr>
            <p:ph type="body" sz="quarter" idx="20"/>
          </p:nvPr>
        </p:nvSpPr>
        <p:spPr>
          <a:xfrm>
            <a:off x="622935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7" name="Picture 16">
            <a:extLst>
              <a:ext uri="{FF2B5EF4-FFF2-40B4-BE49-F238E27FC236}">
                <a16:creationId xmlns:a16="http://schemas.microsoft.com/office/drawing/2014/main" id="{284A5965-CF95-40E9-933E-441BA1534633}"/>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19927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80828C5-5154-4028-A64A-F7DBFD7875D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9134" r="40899" b="52381"/>
          <a:stretch/>
        </p:blipFill>
        <p:spPr>
          <a:xfrm>
            <a:off x="-1379247" y="6531"/>
            <a:ext cx="13571247"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40582" y="1935911"/>
            <a:ext cx="1667256" cy="1648743"/>
          </a:xfrm>
        </p:spPr>
        <p:txBody>
          <a:bodyPr anchor="b"/>
          <a:lstStyle>
            <a:lvl1pPr>
              <a:defRPr>
                <a:solidFill>
                  <a:schemeClr val="bg1"/>
                </a:solidFill>
              </a:defRPr>
            </a:lvl1pPr>
          </a:lstStyle>
          <a:p>
            <a:endParaRPr lang="en-NL"/>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hasCustomPrompt="1"/>
          </p:nvPr>
        </p:nvSpPr>
        <p:spPr>
          <a:xfrm>
            <a:off x="2919301" y="1935910"/>
            <a:ext cx="2736000" cy="1648743"/>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marL="1257300" indent="-342900">
              <a:lnSpc>
                <a:spcPts val="2100"/>
              </a:lnSpc>
              <a:spcBef>
                <a:spcPts val="100"/>
              </a:spcBef>
              <a:buFont typeface="Arial" panose="020B0604020202020204" pitchFamily="34" charset="0"/>
              <a:buChar char="•"/>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hasCustomPrompt="1"/>
          </p:nvPr>
        </p:nvSpPr>
        <p:spPr>
          <a:xfrm>
            <a:off x="840582" y="3659798"/>
            <a:ext cx="4814719"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Picture Placeholder 4">
            <a:extLst>
              <a:ext uri="{FF2B5EF4-FFF2-40B4-BE49-F238E27FC236}">
                <a16:creationId xmlns:a16="http://schemas.microsoft.com/office/drawing/2014/main" id="{988B0509-0FF2-44D2-B49D-D34C54AE190E}"/>
              </a:ext>
            </a:extLst>
          </p:cNvPr>
          <p:cNvSpPr>
            <a:spLocks noGrp="1"/>
          </p:cNvSpPr>
          <p:nvPr>
            <p:ph type="pic" sz="quarter" idx="18"/>
          </p:nvPr>
        </p:nvSpPr>
        <p:spPr>
          <a:xfrm>
            <a:off x="6276474" y="1880433"/>
            <a:ext cx="1640305" cy="1704221"/>
          </a:xfrm>
        </p:spPr>
        <p:txBody>
          <a:bodyPr anchor="b"/>
          <a:lstStyle>
            <a:lvl1pPr>
              <a:defRPr>
                <a:solidFill>
                  <a:schemeClr val="bg1"/>
                </a:solidFill>
              </a:defRPr>
            </a:lvl1pPr>
          </a:lstStyle>
          <a:p>
            <a:endParaRPr lang="en-NL"/>
          </a:p>
        </p:txBody>
      </p:sp>
      <p:sp>
        <p:nvSpPr>
          <p:cNvPr id="14" name="Text Placeholder 15">
            <a:extLst>
              <a:ext uri="{FF2B5EF4-FFF2-40B4-BE49-F238E27FC236}">
                <a16:creationId xmlns:a16="http://schemas.microsoft.com/office/drawing/2014/main" id="{AF0F96C9-0CED-4C8C-8CC4-00491B4ACA50}"/>
              </a:ext>
            </a:extLst>
          </p:cNvPr>
          <p:cNvSpPr>
            <a:spLocks noGrp="1"/>
          </p:cNvSpPr>
          <p:nvPr>
            <p:ph type="body" sz="quarter" idx="19" hasCustomPrompt="1"/>
          </p:nvPr>
        </p:nvSpPr>
        <p:spPr>
          <a:xfrm>
            <a:off x="8269903" y="1880432"/>
            <a:ext cx="2736000" cy="1704222"/>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a:lnSpc>
                <a:spcPts val="2100"/>
              </a:lnSpc>
              <a:spcBef>
                <a:spcPts val="100"/>
              </a:spcBef>
              <a:buNone/>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5" name="Text Placeholder 17">
            <a:extLst>
              <a:ext uri="{FF2B5EF4-FFF2-40B4-BE49-F238E27FC236}">
                <a16:creationId xmlns:a16="http://schemas.microsoft.com/office/drawing/2014/main" id="{418A3583-FAC7-498B-AA8C-63A5658B0DAB}"/>
              </a:ext>
            </a:extLst>
          </p:cNvPr>
          <p:cNvSpPr>
            <a:spLocks noGrp="1"/>
          </p:cNvSpPr>
          <p:nvPr>
            <p:ph type="body" sz="quarter" idx="20" hasCustomPrompt="1"/>
          </p:nvPr>
        </p:nvSpPr>
        <p:spPr>
          <a:xfrm>
            <a:off x="6276474" y="3659798"/>
            <a:ext cx="4699577"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97BA283-1ADF-455C-B58D-45B8353248A1}"/>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1296021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rip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39D4C0A-7083-4B35-B737-91FA8977800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8" t="19134" r="50259" b="52381"/>
          <a:stretch/>
        </p:blipFill>
        <p:spPr>
          <a:xfrm flipH="1">
            <a:off x="-2" y="0"/>
            <a:ext cx="11460481"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38200" y="1748098"/>
            <a:ext cx="1196036" cy="1474315"/>
          </a:xfrm>
        </p:spPr>
        <p:txBody>
          <a:bodyPr anchor="b"/>
          <a:lstStyle>
            <a:lvl1pPr>
              <a:defRPr>
                <a:solidFill>
                  <a:schemeClr val="bg1"/>
                </a:solidFill>
              </a:defRPr>
            </a:lvl1pPr>
          </a:lstStyle>
          <a:p>
            <a:endParaRPr lang="en-NL" dirty="0"/>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p:nvPr>
        </p:nvSpPr>
        <p:spPr>
          <a:xfrm>
            <a:off x="2113355" y="174809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p:nvPr>
        </p:nvSpPr>
        <p:spPr>
          <a:xfrm>
            <a:off x="4384421" y="1748097"/>
            <a:ext cx="6969380" cy="1474313"/>
          </a:xfrm>
        </p:spPr>
        <p:txBody>
          <a:bodyPr numCol="1" anchor="ctr">
            <a:normAutofit/>
          </a:bodyPr>
          <a:lstStyle>
            <a:lvl1pPr>
              <a:lnSpc>
                <a:spcPct val="100000"/>
              </a:lnSpc>
              <a:spcBef>
                <a:spcPts val="600"/>
              </a:spcBef>
              <a:defRPr sz="1200">
                <a:solidFill>
                  <a:schemeClr val="bg1"/>
                </a:solidFill>
              </a:defRPr>
            </a:lvl1pPr>
            <a:lvl2pPr>
              <a:lnSpc>
                <a:spcPct val="100000"/>
              </a:lnSpc>
              <a:spcBef>
                <a:spcPts val="600"/>
              </a:spcBef>
              <a:defRPr sz="1200" i="1">
                <a:solidFill>
                  <a:schemeClr val="bg1"/>
                </a:solidFill>
              </a:defRPr>
            </a:lvl2pPr>
            <a:lvl3pPr>
              <a:lnSpc>
                <a:spcPct val="100000"/>
              </a:lnSpc>
              <a:spcBef>
                <a:spcPts val="600"/>
              </a:spcBef>
              <a:defRPr sz="1200">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Picture Placeholder 4">
            <a:extLst>
              <a:ext uri="{FF2B5EF4-FFF2-40B4-BE49-F238E27FC236}">
                <a16:creationId xmlns:a16="http://schemas.microsoft.com/office/drawing/2014/main" id="{53541323-828C-4A74-9536-E2A99E606F7C}"/>
              </a:ext>
            </a:extLst>
          </p:cNvPr>
          <p:cNvSpPr>
            <a:spLocks noGrp="1"/>
          </p:cNvSpPr>
          <p:nvPr>
            <p:ph type="pic" sz="quarter" idx="24"/>
          </p:nvPr>
        </p:nvSpPr>
        <p:spPr>
          <a:xfrm>
            <a:off x="838200" y="3420639"/>
            <a:ext cx="1196036" cy="1474315"/>
          </a:xfrm>
        </p:spPr>
        <p:txBody>
          <a:bodyPr anchor="b"/>
          <a:lstStyle>
            <a:lvl1pPr>
              <a:defRPr>
                <a:solidFill>
                  <a:schemeClr val="bg1"/>
                </a:solidFill>
              </a:defRPr>
            </a:lvl1pPr>
          </a:lstStyle>
          <a:p>
            <a:endParaRPr lang="en-NL" dirty="0"/>
          </a:p>
        </p:txBody>
      </p:sp>
      <p:sp>
        <p:nvSpPr>
          <p:cNvPr id="35" name="Text Placeholder 15">
            <a:extLst>
              <a:ext uri="{FF2B5EF4-FFF2-40B4-BE49-F238E27FC236}">
                <a16:creationId xmlns:a16="http://schemas.microsoft.com/office/drawing/2014/main" id="{2D1E62C1-44F9-484B-8919-BA50926CF4F8}"/>
              </a:ext>
            </a:extLst>
          </p:cNvPr>
          <p:cNvSpPr>
            <a:spLocks noGrp="1"/>
          </p:cNvSpPr>
          <p:nvPr>
            <p:ph type="body" sz="quarter" idx="25"/>
          </p:nvPr>
        </p:nvSpPr>
        <p:spPr>
          <a:xfrm>
            <a:off x="2113355" y="3420640"/>
            <a:ext cx="2191945"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6" name="Picture Placeholder 4">
            <a:extLst>
              <a:ext uri="{FF2B5EF4-FFF2-40B4-BE49-F238E27FC236}">
                <a16:creationId xmlns:a16="http://schemas.microsoft.com/office/drawing/2014/main" id="{21BB72D6-037B-47AF-BFEC-ECD1FAEDA073}"/>
              </a:ext>
            </a:extLst>
          </p:cNvPr>
          <p:cNvSpPr>
            <a:spLocks noGrp="1"/>
          </p:cNvSpPr>
          <p:nvPr>
            <p:ph type="pic" sz="quarter" idx="26"/>
          </p:nvPr>
        </p:nvSpPr>
        <p:spPr>
          <a:xfrm>
            <a:off x="838200" y="5083928"/>
            <a:ext cx="1196036" cy="1474315"/>
          </a:xfrm>
        </p:spPr>
        <p:txBody>
          <a:bodyPr anchor="b"/>
          <a:lstStyle>
            <a:lvl1pPr>
              <a:defRPr>
                <a:solidFill>
                  <a:schemeClr val="bg1"/>
                </a:solidFill>
              </a:defRPr>
            </a:lvl1pPr>
          </a:lstStyle>
          <a:p>
            <a:endParaRPr lang="en-NL" dirty="0"/>
          </a:p>
        </p:txBody>
      </p:sp>
      <p:sp>
        <p:nvSpPr>
          <p:cNvPr id="37" name="Text Placeholder 15">
            <a:extLst>
              <a:ext uri="{FF2B5EF4-FFF2-40B4-BE49-F238E27FC236}">
                <a16:creationId xmlns:a16="http://schemas.microsoft.com/office/drawing/2014/main" id="{5DBFA3BC-8773-46DC-AF1A-6C84214F7C10}"/>
              </a:ext>
            </a:extLst>
          </p:cNvPr>
          <p:cNvSpPr>
            <a:spLocks noGrp="1"/>
          </p:cNvSpPr>
          <p:nvPr>
            <p:ph type="body" sz="quarter" idx="27"/>
          </p:nvPr>
        </p:nvSpPr>
        <p:spPr>
          <a:xfrm>
            <a:off x="2113355" y="508392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8" name="Text Placeholder 17">
            <a:extLst>
              <a:ext uri="{FF2B5EF4-FFF2-40B4-BE49-F238E27FC236}">
                <a16:creationId xmlns:a16="http://schemas.microsoft.com/office/drawing/2014/main" id="{D9202B71-7819-42BE-B836-3F67E65801D3}"/>
              </a:ext>
            </a:extLst>
          </p:cNvPr>
          <p:cNvSpPr>
            <a:spLocks noGrp="1"/>
          </p:cNvSpPr>
          <p:nvPr>
            <p:ph type="body" sz="quarter" idx="28"/>
          </p:nvPr>
        </p:nvSpPr>
        <p:spPr>
          <a:xfrm>
            <a:off x="4384421" y="3420639"/>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sp>
        <p:nvSpPr>
          <p:cNvPr id="39" name="Text Placeholder 17">
            <a:extLst>
              <a:ext uri="{FF2B5EF4-FFF2-40B4-BE49-F238E27FC236}">
                <a16:creationId xmlns:a16="http://schemas.microsoft.com/office/drawing/2014/main" id="{B7857BEC-8FBC-4119-984B-F21940FE1B24}"/>
              </a:ext>
            </a:extLst>
          </p:cNvPr>
          <p:cNvSpPr>
            <a:spLocks noGrp="1"/>
          </p:cNvSpPr>
          <p:nvPr>
            <p:ph type="body" sz="quarter" idx="29"/>
          </p:nvPr>
        </p:nvSpPr>
        <p:spPr>
          <a:xfrm>
            <a:off x="4384421" y="5083928"/>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pic>
        <p:nvPicPr>
          <p:cNvPr id="19" name="Picture 18">
            <a:extLst>
              <a:ext uri="{FF2B5EF4-FFF2-40B4-BE49-F238E27FC236}">
                <a16:creationId xmlns:a16="http://schemas.microsoft.com/office/drawing/2014/main" id="{C2B98722-10AE-43B9-9261-1BEDC34C5BE5}"/>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2466478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Summary">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D3E7AB6-66AB-43A7-949F-62D67EBA3DD9}"/>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l="41230" t="40202" r="80" b="19671"/>
          <a:stretch/>
        </p:blipFill>
        <p:spPr>
          <a:xfrm flipH="1">
            <a:off x="2625108" y="0"/>
            <a:ext cx="9566892" cy="6858000"/>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7" name="Picture 6">
            <a:extLst>
              <a:ext uri="{FF2B5EF4-FFF2-40B4-BE49-F238E27FC236}">
                <a16:creationId xmlns:a16="http://schemas.microsoft.com/office/drawing/2014/main" id="{5F028270-3DB6-4726-8658-C7C4213E3919}"/>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84269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79998"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4" name="Title 1">
            <a:extLst>
              <a:ext uri="{FF2B5EF4-FFF2-40B4-BE49-F238E27FC236}">
                <a16:creationId xmlns:a16="http://schemas.microsoft.com/office/drawing/2014/main" id="{CAE9D81A-6782-6A46-8BE3-813CF07ECFEE}"/>
              </a:ext>
            </a:extLst>
          </p:cNvPr>
          <p:cNvSpPr>
            <a:spLocks noGrp="1"/>
          </p:cNvSpPr>
          <p:nvPr>
            <p:ph type="ctrTitle"/>
          </p:nvPr>
        </p:nvSpPr>
        <p:spPr>
          <a:xfrm>
            <a:off x="4811697" y="1283284"/>
            <a:ext cx="6542102" cy="2387600"/>
          </a:xfrm>
        </p:spPr>
        <p:txBody>
          <a:bodyPr anchor="b">
            <a:normAutofit/>
          </a:bodyPr>
          <a:lstStyle>
            <a:lvl1pPr algn="l">
              <a:defRPr sz="2800" b="1">
                <a:solidFill>
                  <a:srgbClr val="2B333A"/>
                </a:solidFill>
                <a:latin typeface="BIAntiquaIIMl" panose="02000503050000020003" pitchFamily="2" charset="77"/>
              </a:defRPr>
            </a:lvl1pPr>
          </a:lstStyle>
          <a:p>
            <a:r>
              <a:rPr lang="en-GB"/>
              <a:t>Click to edit Master title style</a:t>
            </a:r>
            <a:endParaRPr lang="en-NL"/>
          </a:p>
        </p:txBody>
      </p:sp>
      <p:sp>
        <p:nvSpPr>
          <p:cNvPr id="15" name="Subtitle 2">
            <a:extLst>
              <a:ext uri="{FF2B5EF4-FFF2-40B4-BE49-F238E27FC236}">
                <a16:creationId xmlns:a16="http://schemas.microsoft.com/office/drawing/2014/main" id="{525755D9-8669-4944-A6D9-C049A2FD0FFE}"/>
              </a:ext>
            </a:extLst>
          </p:cNvPr>
          <p:cNvSpPr>
            <a:spLocks noGrp="1"/>
          </p:cNvSpPr>
          <p:nvPr>
            <p:ph type="subTitle" idx="1"/>
          </p:nvPr>
        </p:nvSpPr>
        <p:spPr>
          <a:xfrm>
            <a:off x="4811697" y="3812109"/>
            <a:ext cx="6542102" cy="940048"/>
          </a:xfrm>
        </p:spPr>
        <p:txBody>
          <a:bodyPr>
            <a:normAutofit/>
          </a:bodyPr>
          <a:lstStyle>
            <a:lvl1pPr marL="0" indent="0" algn="l">
              <a:buNone/>
              <a:defRPr sz="1600">
                <a:solidFill>
                  <a:srgbClr val="2B33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16" name="Picture 15" descr="A person wearing glasses&#10;&#10;Description automatically generated with medium confidence">
            <a:extLst>
              <a:ext uri="{FF2B5EF4-FFF2-40B4-BE49-F238E27FC236}">
                <a16:creationId xmlns:a16="http://schemas.microsoft.com/office/drawing/2014/main" id="{0FAE9BE3-666F-BA4A-B61F-B7FAB61D9857}"/>
              </a:ext>
            </a:extLst>
          </p:cNvPr>
          <p:cNvPicPr>
            <a:picLocks noChangeAspect="1"/>
          </p:cNvPicPr>
          <p:nvPr userDrawn="1"/>
        </p:nvPicPr>
        <p:blipFill rotWithShape="1">
          <a:blip r:embed="rId4"/>
          <a:srcRect l="25522" t="1368" r="14063" b="1368"/>
          <a:stretch/>
        </p:blipFill>
        <p:spPr>
          <a:xfrm flipH="1">
            <a:off x="838200" y="1674131"/>
            <a:ext cx="3535609" cy="3794760"/>
          </a:xfrm>
          <a:prstGeom prst="roundRect">
            <a:avLst>
              <a:gd name="adj" fmla="val 3801"/>
            </a:avLst>
          </a:prstGeom>
        </p:spPr>
      </p:pic>
      <p:pic>
        <p:nvPicPr>
          <p:cNvPr id="18" name="Picture 17">
            <a:extLst>
              <a:ext uri="{FF2B5EF4-FFF2-40B4-BE49-F238E27FC236}">
                <a16:creationId xmlns:a16="http://schemas.microsoft.com/office/drawing/2014/main" id="{0B618CB2-1770-461E-8B34-D1A08BF4A42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729724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800" y="1121665"/>
            <a:ext cx="10515600" cy="4751272"/>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5" name="Picture 14">
            <a:extLst>
              <a:ext uri="{FF2B5EF4-FFF2-40B4-BE49-F238E27FC236}">
                <a16:creationId xmlns:a16="http://schemas.microsoft.com/office/drawing/2014/main" id="{5DB0DA31-51A7-4FFB-9BD9-9DE4C086355B}"/>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613130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C5484C-8184-4509-B731-9446CCFB8364}"/>
              </a:ext>
            </a:extLst>
          </p:cNvPr>
          <p:cNvSpPr>
            <a:spLocks noGrp="1"/>
          </p:cNvSpPr>
          <p:nvPr>
            <p:ph type="pic" sz="quarter" idx="18"/>
          </p:nvPr>
        </p:nvSpPr>
        <p:spPr>
          <a:xfrm>
            <a:off x="1308100" y="1587500"/>
            <a:ext cx="4635500" cy="4200525"/>
          </a:xfrm>
        </p:spPr>
        <p:txBody>
          <a:bodyPr/>
          <a:lstStyle/>
          <a:p>
            <a:endParaRPr lang="en-US"/>
          </a:p>
        </p:txBody>
      </p:sp>
      <p:pic>
        <p:nvPicPr>
          <p:cNvPr id="14" name="Picture 18">
            <a:extLst>
              <a:ext uri="{FF2B5EF4-FFF2-40B4-BE49-F238E27FC236}">
                <a16:creationId xmlns:a16="http://schemas.microsoft.com/office/drawing/2014/main" id="{17FD715E-9177-4FAD-87DB-90E414E916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925"/>
          <a:stretch/>
        </p:blipFill>
        <p:spPr>
          <a:xfrm rot="223429">
            <a:off x="4853445" y="47371"/>
            <a:ext cx="5597796" cy="662129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260489">
            <a:off x="5511800" y="1702215"/>
            <a:ext cx="4152900" cy="417072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7" name="Picture 16">
            <a:extLst>
              <a:ext uri="{FF2B5EF4-FFF2-40B4-BE49-F238E27FC236}">
                <a16:creationId xmlns:a16="http://schemas.microsoft.com/office/drawing/2014/main" id="{2147DFD6-7D1C-4B55-A5C9-0CCAB3A7B44A}"/>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21308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18" descr="Shape&#10;&#10;Description automatically generated">
            <a:extLst>
              <a:ext uri="{FF2B5EF4-FFF2-40B4-BE49-F238E27FC236}">
                <a16:creationId xmlns:a16="http://schemas.microsoft.com/office/drawing/2014/main" id="{039361A4-062C-42B1-A54B-F446184D95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5991"/>
          <a:stretch/>
        </p:blipFill>
        <p:spPr>
          <a:xfrm>
            <a:off x="469901" y="1160627"/>
            <a:ext cx="11252198" cy="5362057"/>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60000">
            <a:off x="1130659" y="2183906"/>
            <a:ext cx="9988429" cy="383540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6" name="Picture 15">
            <a:extLst>
              <a:ext uri="{FF2B5EF4-FFF2-40B4-BE49-F238E27FC236}">
                <a16:creationId xmlns:a16="http://schemas.microsoft.com/office/drawing/2014/main" id="{CF707C69-823C-4EBE-A87F-982420ADB76D}"/>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91326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108950E-597E-4E91-BFCE-93752343D998}"/>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l="41447" t="50148" r="81" b="10579"/>
          <a:stretch/>
        </p:blipFill>
        <p:spPr>
          <a:xfrm>
            <a:off x="0" y="0"/>
            <a:ext cx="9738360" cy="6858000"/>
          </a:xfrm>
          <a:prstGeom prst="rect">
            <a:avLst/>
          </a:prstGeom>
          <a:effectLst/>
        </p:spPr>
      </p:pic>
      <p:sp>
        <p:nvSpPr>
          <p:cNvPr id="13" name="Title 1">
            <a:extLst>
              <a:ext uri="{FF2B5EF4-FFF2-40B4-BE49-F238E27FC236}">
                <a16:creationId xmlns:a16="http://schemas.microsoft.com/office/drawing/2014/main" id="{9363CFA6-08A4-EE44-A21D-53D658132FE0}"/>
              </a:ext>
            </a:extLst>
          </p:cNvPr>
          <p:cNvSpPr>
            <a:spLocks noGrp="1"/>
          </p:cNvSpPr>
          <p:nvPr>
            <p:ph type="ctrTitle"/>
          </p:nvPr>
        </p:nvSpPr>
        <p:spPr>
          <a:xfrm>
            <a:off x="7565570" y="1216119"/>
            <a:ext cx="4163945" cy="2387600"/>
          </a:xfrm>
        </p:spPr>
        <p:txBody>
          <a:bodyPr anchor="t">
            <a:normAutofit/>
          </a:bodyPr>
          <a:lstStyle>
            <a:lvl1pPr algn="r">
              <a:defRPr sz="2000" b="1">
                <a:solidFill>
                  <a:schemeClr val="bg1">
                    <a:alpha val="85000"/>
                  </a:schemeClr>
                </a:solidFill>
                <a:latin typeface="BISansNEXT" panose="02000503040000020004" pitchFamily="50" charset="0"/>
              </a:defRPr>
            </a:lvl1pPr>
          </a:lstStyle>
          <a:p>
            <a:r>
              <a:rPr lang="en-GB" dirty="0"/>
              <a:t>Click to edit Master title style</a:t>
            </a:r>
            <a:endParaRPr lang="en-NL" dirty="0"/>
          </a:p>
        </p:txBody>
      </p:sp>
      <p:sp>
        <p:nvSpPr>
          <p:cNvPr id="14" name="Subtitle 2">
            <a:extLst>
              <a:ext uri="{FF2B5EF4-FFF2-40B4-BE49-F238E27FC236}">
                <a16:creationId xmlns:a16="http://schemas.microsoft.com/office/drawing/2014/main" id="{AC04F32A-F72D-3D45-8B85-15556C30EBE6}"/>
              </a:ext>
            </a:extLst>
          </p:cNvPr>
          <p:cNvSpPr>
            <a:spLocks noGrp="1"/>
          </p:cNvSpPr>
          <p:nvPr>
            <p:ph type="subTitle" idx="1"/>
          </p:nvPr>
        </p:nvSpPr>
        <p:spPr>
          <a:xfrm>
            <a:off x="838200" y="3929746"/>
            <a:ext cx="10515600" cy="1121222"/>
          </a:xfrm>
        </p:spPr>
        <p:txBody>
          <a:bodyPr anchor="ctr">
            <a:normAutofit/>
          </a:bodyPr>
          <a:lstStyle>
            <a:lvl1pPr marL="0" indent="0" algn="ctr">
              <a:lnSpc>
                <a:spcPct val="100000"/>
              </a:lnSpc>
              <a:spcBef>
                <a:spcPts val="1200"/>
              </a:spcBef>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pic>
        <p:nvPicPr>
          <p:cNvPr id="17" name="Picture 7" descr="Text&#10;&#10;Description automatically generated with medium confidence">
            <a:extLst>
              <a:ext uri="{FF2B5EF4-FFF2-40B4-BE49-F238E27FC236}">
                <a16:creationId xmlns:a16="http://schemas.microsoft.com/office/drawing/2014/main" id="{7AB16E9B-307C-4DD0-BDEB-B8B9952DADD6}"/>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8" name="Straight Connector 9">
            <a:extLst>
              <a:ext uri="{FF2B5EF4-FFF2-40B4-BE49-F238E27FC236}">
                <a16:creationId xmlns:a16="http://schemas.microsoft.com/office/drawing/2014/main" id="{FD99AB98-7496-47B4-B842-58B320C48AB6}"/>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B3F1035-A9AA-4416-98FF-3A3410390F3A}"/>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Click to add code</a:t>
            </a:r>
          </a:p>
        </p:txBody>
      </p:sp>
      <p:pic>
        <p:nvPicPr>
          <p:cNvPr id="10" name="Picture 9">
            <a:extLst>
              <a:ext uri="{FF2B5EF4-FFF2-40B4-BE49-F238E27FC236}">
                <a16:creationId xmlns:a16="http://schemas.microsoft.com/office/drawing/2014/main" id="{AE8E22EF-EA16-40AD-BCAF-9C568908A2DB}"/>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64478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D42F8AAE-7053-458F-8DF8-EAF571C7B731}"/>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40452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3031" t="12241" r="1444" b="23350"/>
          <a:stretch/>
        </p:blipFill>
        <p:spPr>
          <a:xfrm>
            <a:off x="0" y="0"/>
            <a:ext cx="5638800" cy="6858000"/>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3340100" y="2744994"/>
            <a:ext cx="8528812" cy="938919"/>
          </a:xfrm>
        </p:spPr>
        <p:txBody>
          <a:bodyPr anchor="t">
            <a:normAutofit/>
          </a:bodyPr>
          <a:lstStyle>
            <a:lvl1pPr algn="l">
              <a:defRPr sz="2400" b="1" i="0">
                <a:solidFill>
                  <a:schemeClr val="bg1"/>
                </a:solidFill>
                <a:latin typeface="BISansNEXT" panose="02000503040000020004" pitchFamily="2" charset="0"/>
              </a:defRPr>
            </a:lvl1pPr>
          </a:lstStyle>
          <a:p>
            <a:r>
              <a:rPr lang="en-GB" dirty="0"/>
              <a:t>Click to edit Master title style</a:t>
            </a:r>
            <a:endParaRPr lang="en-NL" dirty="0"/>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829600"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CA6DF177-FF12-4844-BD99-0ECDDC00AFCC}"/>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19798257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t>Click to edit Master title style</a:t>
            </a:r>
          </a:p>
        </p:txBody>
      </p:sp>
      <p:sp>
        <p:nvSpPr>
          <p:cNvPr id="6" name="Text Placeholder 8">
            <a:extLst>
              <a:ext uri="{FF2B5EF4-FFF2-40B4-BE49-F238E27FC236}">
                <a16:creationId xmlns:a16="http://schemas.microsoft.com/office/drawing/2014/main" id="{7F00E0B0-AF9B-4429-8F07-956BDC4B6772}"/>
              </a:ext>
            </a:extLst>
          </p:cNvPr>
          <p:cNvSpPr>
            <a:spLocks noGrp="1"/>
          </p:cNvSpPr>
          <p:nvPr>
            <p:ph idx="1"/>
          </p:nvPr>
        </p:nvSpPr>
        <p:spPr>
          <a:xfrm>
            <a:off x="609600" y="1687513"/>
            <a:ext cx="10972800" cy="4438651"/>
          </a:xfrm>
          <a:prstGeom prst="rect">
            <a:avLst/>
          </a:prstGeom>
        </p:spPr>
        <p:txBody>
          <a:bodyPr vert="horz" lIns="130032" tIns="65016" rIns="130032" bIns="65016"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3314696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1B013666-BEB8-49A2-99ED-E3F1AFEC6E5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895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1" name="Picture 10">
            <a:extLst>
              <a:ext uri="{FF2B5EF4-FFF2-40B4-BE49-F238E27FC236}">
                <a16:creationId xmlns:a16="http://schemas.microsoft.com/office/drawing/2014/main" id="{93C06B24-E044-4AE0-B53C-6C3A2735595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949471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5047488" y="1123200"/>
            <a:ext cx="6306312" cy="598360"/>
          </a:xfrm>
        </p:spPr>
        <p:txBody>
          <a:bodyPr anchor="ctr">
            <a:normAutofit/>
          </a:bodyPr>
          <a:lstStyle>
            <a:lvl1pPr marL="0" indent="0" algn="ctr">
              <a:buNone/>
              <a:defRPr lang="nl-NL" sz="1400" b="1" i="0" kern="1200" spc="0" baseline="0" dirty="0" smtClean="0">
                <a:solidFill>
                  <a:srgbClr val="000000"/>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1670E89E-CF98-44B9-9D33-BE1ED6F51666}"/>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68526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981702488"/>
      </p:ext>
    </p:extLst>
  </p:cSld>
  <p:clrMap bg1="lt1" tx1="dk1" bg2="lt2" tx2="dk2" accent1="accent1" accent2="accent2" accent3="accent3" accent4="accent4" accent5="accent5" accent6="accent6" hlink="hlink" folHlink="folHlink"/>
  <p:sldLayoutIdLst>
    <p:sldLayoutId id="2147483756" r:id="rId1"/>
    <p:sldLayoutId id="2147483781" r:id="rId2"/>
    <p:sldLayoutId id="2147483791" r:id="rId3"/>
    <p:sldLayoutId id="2147483757" r:id="rId4"/>
    <p:sldLayoutId id="2147483759" r:id="rId5"/>
    <p:sldLayoutId id="2147483760" r:id="rId6"/>
    <p:sldLayoutId id="2147483761" r:id="rId7"/>
    <p:sldLayoutId id="2147483762" r:id="rId8"/>
    <p:sldLayoutId id="2147483766"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84" r:id="rId20"/>
    <p:sldLayoutId id="2147483787" r:id="rId21"/>
    <p:sldLayoutId id="2147483788" r:id="rId22"/>
    <p:sldLayoutId id="2147483789" r:id="rId23"/>
    <p:sldLayoutId id="2147483790" r:id="rId24"/>
    <p:sldLayoutId id="2147483796" r:id="rId25"/>
    <p:sldLayoutId id="2147483848" r:id="rId26"/>
    <p:sldLayoutId id="2147483849" r:id="rId27"/>
    <p:sldLayoutId id="2147483850" r:id="rId28"/>
  </p:sldLayoutIdLst>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710726145"/>
      </p:ext>
    </p:extLst>
  </p:cSld>
  <p:clrMap bg1="lt1" tx1="dk1" bg2="lt2" tx2="dk2" accent1="accent1" accent2="accent2" accent3="accent3" accent4="accent4" accent5="accent5" accent6="accent6" hlink="hlink" folHlink="folHlink"/>
  <p:sldLayoutIdLst>
    <p:sldLayoutId id="2147483798" r:id="rId1"/>
  </p:sldLayoutIdLst>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29244190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Lst>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6.emf"/></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5.svg"/><Relationship Id="rId5" Type="http://schemas.openxmlformats.org/officeDocument/2006/relationships/image" Target="../media/image36.svg"/><Relationship Id="rId10"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image" Target="../media/image43.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emf"/><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emf"/><Relationship Id="rId15" Type="http://schemas.openxmlformats.org/officeDocument/2006/relationships/image" Target="../media/image21.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21.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84.emf"/><Relationship Id="rId4" Type="http://schemas.openxmlformats.org/officeDocument/2006/relationships/image" Target="../media/image83.emf"/></Relationships>
</file>

<file path=ppt/slides/_rels/slide31.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 Id="rId9"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5.sv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53.png"/><Relationship Id="rId7" Type="http://schemas.openxmlformats.org/officeDocument/2006/relationships/image" Target="../media/image109.sv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svg"/><Relationship Id="rId10" Type="http://schemas.openxmlformats.org/officeDocument/2006/relationships/image" Target="../media/image21.png"/><Relationship Id="rId4" Type="http://schemas.openxmlformats.org/officeDocument/2006/relationships/image" Target="../media/image106.png"/><Relationship Id="rId9" Type="http://schemas.openxmlformats.org/officeDocument/2006/relationships/image" Target="../media/image111.sv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19.svg"/><Relationship Id="rId1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14.png"/><Relationship Id="rId12" Type="http://schemas.openxmlformats.org/officeDocument/2006/relationships/image" Target="../media/image118.png"/><Relationship Id="rId17" Type="http://schemas.openxmlformats.org/officeDocument/2006/relationships/image" Target="../media/image123.svg"/><Relationship Id="rId2" Type="http://schemas.openxmlformats.org/officeDocument/2006/relationships/notesSlide" Target="../notesSlides/notesSlide53.xml"/><Relationship Id="rId16" Type="http://schemas.openxmlformats.org/officeDocument/2006/relationships/image" Target="../media/image122.png"/><Relationship Id="rId1" Type="http://schemas.openxmlformats.org/officeDocument/2006/relationships/slideLayout" Target="../slideLayouts/slideLayout20.xml"/><Relationship Id="rId6" Type="http://schemas.openxmlformats.org/officeDocument/2006/relationships/image" Target="../media/image113.svg"/><Relationship Id="rId11" Type="http://schemas.openxmlformats.org/officeDocument/2006/relationships/image" Target="../media/image117.svg"/><Relationship Id="rId5" Type="http://schemas.openxmlformats.org/officeDocument/2006/relationships/image" Target="../media/image112.png"/><Relationship Id="rId15" Type="http://schemas.openxmlformats.org/officeDocument/2006/relationships/image" Target="../media/image121.svg"/><Relationship Id="rId10" Type="http://schemas.openxmlformats.org/officeDocument/2006/relationships/image" Target="../media/image116.png"/><Relationship Id="rId4" Type="http://schemas.openxmlformats.org/officeDocument/2006/relationships/image" Target="../media/image9.png"/><Relationship Id="rId9" Type="http://schemas.openxmlformats.org/officeDocument/2006/relationships/image" Target="../media/image4.png"/><Relationship Id="rId1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32.sv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1.svg"/><Relationship Id="rId5" Type="http://schemas.openxmlformats.org/officeDocument/2006/relationships/image" Target="../media/image36.sv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31A7F82-D9D8-4F83-9D63-F1AB5F1C31B7}"/>
              </a:ext>
            </a:extLst>
          </p:cNvPr>
          <p:cNvPicPr>
            <a:picLocks noChangeAspect="1"/>
          </p:cNvPicPr>
          <p:nvPr/>
        </p:nvPicPr>
        <p:blipFill>
          <a:blip r:embed="rId3">
            <a:alphaModFix amt="40000"/>
          </a:blip>
          <a:stretch>
            <a:fillRect/>
          </a:stretch>
        </p:blipFill>
        <p:spPr>
          <a:xfrm>
            <a:off x="640504" y="1379425"/>
            <a:ext cx="6773243" cy="3700593"/>
          </a:xfrm>
          <a:prstGeom prst="rect">
            <a:avLst/>
          </a:prstGeom>
        </p:spPr>
      </p:pic>
      <p:sp>
        <p:nvSpPr>
          <p:cNvPr id="8" name="Text Placeholder 7">
            <a:extLst>
              <a:ext uri="{FF2B5EF4-FFF2-40B4-BE49-F238E27FC236}">
                <a16:creationId xmlns:a16="http://schemas.microsoft.com/office/drawing/2014/main" id="{7EBBBC9C-CE0E-4F99-95BC-D9ACCDC76774}"/>
              </a:ext>
            </a:extLst>
          </p:cNvPr>
          <p:cNvSpPr>
            <a:spLocks noGrp="1"/>
          </p:cNvSpPr>
          <p:nvPr>
            <p:ph type="body" sz="quarter" idx="17"/>
          </p:nvPr>
        </p:nvSpPr>
        <p:spPr/>
        <p:txBody>
          <a:bodyPr/>
          <a:lstStyle/>
          <a:p>
            <a:endParaRPr lang="nl-NL"/>
          </a:p>
        </p:txBody>
      </p:sp>
      <p:pic>
        <p:nvPicPr>
          <p:cNvPr id="5" name="Picture 4">
            <a:extLst>
              <a:ext uri="{FF2B5EF4-FFF2-40B4-BE49-F238E27FC236}">
                <a16:creationId xmlns:a16="http://schemas.microsoft.com/office/drawing/2014/main" id="{7E02442C-57DD-4E34-88C2-C6BF3213A904}"/>
              </a:ext>
            </a:extLst>
          </p:cNvPr>
          <p:cNvPicPr>
            <a:picLocks noChangeAspect="1"/>
          </p:cNvPicPr>
          <p:nvPr/>
        </p:nvPicPr>
        <p:blipFill>
          <a:blip r:embed="rId4">
            <a:alphaModFix/>
          </a:blip>
          <a:stretch>
            <a:fillRect/>
          </a:stretch>
        </p:blipFill>
        <p:spPr>
          <a:xfrm>
            <a:off x="2134554" y="2847633"/>
            <a:ext cx="5172834" cy="1600434"/>
          </a:xfrm>
          <a:prstGeom prst="rect">
            <a:avLst/>
          </a:prstGeom>
        </p:spPr>
      </p:pic>
      <p:cxnSp>
        <p:nvCxnSpPr>
          <p:cNvPr id="3" name="Rechte verbindingslijn 2">
            <a:extLst>
              <a:ext uri="{FF2B5EF4-FFF2-40B4-BE49-F238E27FC236}">
                <a16:creationId xmlns:a16="http://schemas.microsoft.com/office/drawing/2014/main" id="{B3B11852-51C3-45A0-B0D6-4829BAA01227}"/>
              </a:ext>
            </a:extLst>
          </p:cNvPr>
          <p:cNvCxnSpPr>
            <a:cxnSpLocks/>
          </p:cNvCxnSpPr>
          <p:nvPr/>
        </p:nvCxnSpPr>
        <p:spPr>
          <a:xfrm>
            <a:off x="7905138" y="2296347"/>
            <a:ext cx="0" cy="2265306"/>
          </a:xfrm>
          <a:prstGeom prst="line">
            <a:avLst/>
          </a:prstGeom>
          <a:ln>
            <a:solidFill>
              <a:srgbClr val="6EC7DC"/>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851846F8-76C3-7F21-3357-E520C9833B83}"/>
              </a:ext>
            </a:extLst>
          </p:cNvPr>
          <p:cNvSpPr txBox="1"/>
          <p:nvPr/>
        </p:nvSpPr>
        <p:spPr>
          <a:xfrm>
            <a:off x="8069923" y="3194996"/>
            <a:ext cx="3245601" cy="830997"/>
          </a:xfrm>
          <a:prstGeom prst="rect">
            <a:avLst/>
          </a:prstGeom>
          <a:noFill/>
        </p:spPr>
        <p:txBody>
          <a:bodyPr wrap="square">
            <a:spAutoFit/>
          </a:bodyPr>
          <a:lstStyle/>
          <a:p>
            <a:r>
              <a:rPr lang="en-US" sz="1600" dirty="0">
                <a:solidFill>
                  <a:schemeClr val="bg1"/>
                </a:solidFill>
                <a:latin typeface="BISansNEXT" panose="02000503040000020004" pitchFamily="2" charset="0"/>
              </a:rPr>
              <a:t>During this session we will be </a:t>
            </a:r>
            <a:r>
              <a:rPr lang="en-NL" sz="1600" dirty="0">
                <a:solidFill>
                  <a:schemeClr val="bg1"/>
                </a:solidFill>
                <a:latin typeface="BISansNEXT" panose="02000503040000020004" pitchFamily="2" charset="0"/>
              </a:rPr>
              <a:t>providing tools and exchang</a:t>
            </a:r>
            <a:r>
              <a:rPr lang="en-US" sz="1600" dirty="0" err="1">
                <a:solidFill>
                  <a:schemeClr val="bg1"/>
                </a:solidFill>
                <a:latin typeface="BISansNEXT" panose="02000503040000020004" pitchFamily="2" charset="0"/>
              </a:rPr>
              <a:t>ing</a:t>
            </a:r>
            <a:r>
              <a:rPr lang="en-NL" sz="1600" dirty="0">
                <a:solidFill>
                  <a:schemeClr val="bg1"/>
                </a:solidFill>
                <a:latin typeface="BISansNEXT" panose="02000503040000020004" pitchFamily="2" charset="0"/>
              </a:rPr>
              <a:t> ideas </a:t>
            </a:r>
            <a:r>
              <a:rPr lang="en-US" sz="1600" dirty="0">
                <a:solidFill>
                  <a:schemeClr val="bg1"/>
                </a:solidFill>
                <a:latin typeface="BISansNEXT" panose="02000503040000020004" pitchFamily="2" charset="0"/>
              </a:rPr>
              <a:t>on</a:t>
            </a:r>
            <a:r>
              <a:rPr lang="en-NL" sz="1600" dirty="0">
                <a:solidFill>
                  <a:schemeClr val="bg1"/>
                </a:solidFill>
                <a:latin typeface="BISansNEXT" panose="02000503040000020004" pitchFamily="2" charset="0"/>
              </a:rPr>
              <a:t> </a:t>
            </a:r>
            <a:r>
              <a:rPr lang="en-US" sz="1600" dirty="0">
                <a:solidFill>
                  <a:schemeClr val="bg1"/>
                </a:solidFill>
                <a:latin typeface="BISansNEXT" panose="02000503040000020004" pitchFamily="2" charset="0"/>
              </a:rPr>
              <a:t>ILD </a:t>
            </a:r>
            <a:r>
              <a:rPr lang="en-NL" sz="1600" dirty="0">
                <a:solidFill>
                  <a:schemeClr val="bg1"/>
                </a:solidFill>
                <a:latin typeface="BISansNEXT" panose="02000503040000020004" pitchFamily="2" charset="0"/>
              </a:rPr>
              <a:t>patient care</a:t>
            </a:r>
            <a:endParaRPr lang="nl-NL" sz="1600" dirty="0">
              <a:solidFill>
                <a:schemeClr val="bg1"/>
              </a:solidFill>
              <a:latin typeface="BISansNEXT" panose="02000503040000020004" pitchFamily="2" charset="0"/>
            </a:endParaRPr>
          </a:p>
        </p:txBody>
      </p:sp>
      <p:sp>
        <p:nvSpPr>
          <p:cNvPr id="10" name="Title 5">
            <a:extLst>
              <a:ext uri="{FF2B5EF4-FFF2-40B4-BE49-F238E27FC236}">
                <a16:creationId xmlns:a16="http://schemas.microsoft.com/office/drawing/2014/main" id="{516A2115-B98F-B9F9-0DB7-F40ACDC498C2}"/>
              </a:ext>
            </a:extLst>
          </p:cNvPr>
          <p:cNvSpPr txBox="1">
            <a:spLocks/>
          </p:cNvSpPr>
          <p:nvPr/>
        </p:nvSpPr>
        <p:spPr>
          <a:xfrm>
            <a:off x="8222323" y="2495848"/>
            <a:ext cx="3373390" cy="9389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i="0" kern="1200" spc="0" baseline="0">
                <a:solidFill>
                  <a:schemeClr val="bg1"/>
                </a:solidFill>
                <a:latin typeface="BISansNEXT" panose="02000503040000020004" pitchFamily="2" charset="0"/>
                <a:ea typeface="+mj-ea"/>
                <a:cs typeface="+mj-cs"/>
              </a:defRPr>
            </a:lvl1pPr>
          </a:lstStyle>
          <a:p>
            <a:r>
              <a:rPr lang="nl-NL"/>
              <a:t>Welcome!</a:t>
            </a:r>
            <a:endParaRPr lang="nl-NL" dirty="0"/>
          </a:p>
        </p:txBody>
      </p:sp>
      <p:pic>
        <p:nvPicPr>
          <p:cNvPr id="6" name="Picture 5">
            <a:extLst>
              <a:ext uri="{FF2B5EF4-FFF2-40B4-BE49-F238E27FC236}">
                <a16:creationId xmlns:a16="http://schemas.microsoft.com/office/drawing/2014/main" id="{24653971-0A02-1AB5-FCD9-E449CC9235D1}"/>
              </a:ext>
            </a:extLst>
          </p:cNvPr>
          <p:cNvPicPr>
            <a:picLocks noChangeAspect="1"/>
          </p:cNvPicPr>
          <p:nvPr/>
        </p:nvPicPr>
        <p:blipFill>
          <a:blip r:embed="rId5"/>
          <a:stretch>
            <a:fillRect/>
          </a:stretch>
        </p:blipFill>
        <p:spPr>
          <a:xfrm>
            <a:off x="10800523" y="6561191"/>
            <a:ext cx="1487553" cy="231668"/>
          </a:xfrm>
          <a:prstGeom prst="rect">
            <a:avLst/>
          </a:prstGeom>
        </p:spPr>
      </p:pic>
    </p:spTree>
    <p:extLst>
      <p:ext uri="{BB962C8B-B14F-4D97-AF65-F5344CB8AC3E}">
        <p14:creationId xmlns:p14="http://schemas.microsoft.com/office/powerpoint/2010/main" val="30700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64" presetClass="path" presetSubtype="0" accel="50000" decel="50000" fill="hold" nodeType="withEffect">
                                  <p:stCondLst>
                                    <p:cond delay="0"/>
                                  </p:stCondLst>
                                  <p:childTnLst>
                                    <p:animMotion origin="layout" path="M 4.16667E-7 -4.44444E-6 L 4.16667E-7 -0.03194 " pathEditMode="relative" rAng="0" ptsTypes="AA">
                                      <p:cBhvr>
                                        <p:cTn id="14" dur="2000" fill="hold"/>
                                        <p:tgtEl>
                                          <p:spTgt spid="5"/>
                                        </p:tgtEl>
                                        <p:attrNameLst>
                                          <p:attrName>ppt_x</p:attrName>
                                          <p:attrName>ppt_y</p:attrName>
                                        </p:attrNameLst>
                                      </p:cBhvr>
                                      <p:rCtr x="0" y="-1597"/>
                                    </p:animMotion>
                                  </p:childTnLst>
                                </p:cTn>
                              </p:par>
                              <p:par>
                                <p:cTn id="15" presetID="22" presetClass="entr" presetSubtype="4"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afgeronde hoeken 14">
            <a:extLst>
              <a:ext uri="{FF2B5EF4-FFF2-40B4-BE49-F238E27FC236}">
                <a16:creationId xmlns:a16="http://schemas.microsoft.com/office/drawing/2014/main" id="{9779773B-1A92-47EC-9D6F-76E088E950E5}"/>
              </a:ext>
            </a:extLst>
          </p:cNvPr>
          <p:cNvSpPr/>
          <p:nvPr/>
        </p:nvSpPr>
        <p:spPr>
          <a:xfrm>
            <a:off x="838200" y="1869309"/>
            <a:ext cx="10515600" cy="3784805"/>
          </a:xfrm>
          <a:prstGeom prst="roundRect">
            <a:avLst>
              <a:gd name="adj" fmla="val 2467"/>
            </a:avLst>
          </a:prstGeom>
          <a:blipFill>
            <a:blip r:embed="rId3"/>
            <a:stretch>
              <a:fillRect l="-10546" t="-148434" r="-35760" b="-17290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5" name="Titel 1">
            <a:extLst>
              <a:ext uri="{FF2B5EF4-FFF2-40B4-BE49-F238E27FC236}">
                <a16:creationId xmlns:a16="http://schemas.microsoft.com/office/drawing/2014/main" id="{7D124BFD-0975-4515-B6F2-BE9B489CE882}"/>
              </a:ext>
            </a:extLst>
          </p:cNvPr>
          <p:cNvSpPr>
            <a:spLocks noGrp="1"/>
          </p:cNvSpPr>
          <p:nvPr>
            <p:ph type="title"/>
          </p:nvPr>
        </p:nvSpPr>
        <p:spPr/>
        <p:txBody>
          <a:bodyPr>
            <a:normAutofit/>
          </a:bodyPr>
          <a:lstStyle/>
          <a:p>
            <a:r>
              <a:rPr lang="nl-NL" dirty="0"/>
              <a:t>Risk factors </a:t>
            </a:r>
            <a:r>
              <a:rPr lang="nl-NL" dirty="0" err="1"/>
              <a:t>for</a:t>
            </a:r>
            <a:r>
              <a:rPr lang="nl-NL" dirty="0"/>
              <a:t> RA-ILD guide screening </a:t>
            </a:r>
            <a:r>
              <a:rPr lang="nl-NL" dirty="0" err="1"/>
              <a:t>techniques</a:t>
            </a:r>
            <a:r>
              <a:rPr lang="nl-NL" dirty="0"/>
              <a:t> </a:t>
            </a:r>
            <a:r>
              <a:rPr lang="nl-NL" dirty="0" err="1"/>
              <a:t>and</a:t>
            </a:r>
            <a:r>
              <a:rPr lang="nl-NL" dirty="0"/>
              <a:t> frequency</a:t>
            </a:r>
            <a:r>
              <a:rPr lang="nl-NL" baseline="30000" dirty="0"/>
              <a:t>1,2</a:t>
            </a:r>
            <a:endParaRPr lang="nl-NL" dirty="0"/>
          </a:p>
        </p:txBody>
      </p:sp>
      <p:sp>
        <p:nvSpPr>
          <p:cNvPr id="15" name="Text Placeholder 14">
            <a:extLst>
              <a:ext uri="{FF2B5EF4-FFF2-40B4-BE49-F238E27FC236}">
                <a16:creationId xmlns:a16="http://schemas.microsoft.com/office/drawing/2014/main" id="{83916499-CFF4-47A8-A891-91C5B70C516F}"/>
              </a:ext>
            </a:extLst>
          </p:cNvPr>
          <p:cNvSpPr>
            <a:spLocks noGrp="1"/>
          </p:cNvSpPr>
          <p:nvPr>
            <p:ph idx="1"/>
          </p:nvPr>
        </p:nvSpPr>
        <p:spPr>
          <a:xfrm>
            <a:off x="1550529" y="3282352"/>
            <a:ext cx="1866625" cy="2305686"/>
          </a:xfrm>
        </p:spPr>
        <p:txBody>
          <a:bodyPr>
            <a:normAutofit/>
          </a:bodyPr>
          <a:lstStyle/>
          <a:p>
            <a:pPr marL="0" indent="0" algn="ctr">
              <a:buNone/>
            </a:pPr>
            <a:r>
              <a:rPr lang="nl-NL" b="1" dirty="0"/>
              <a:t>Patient-related risk factors</a:t>
            </a:r>
            <a:r>
              <a:rPr lang="nl-NL" b="1" baseline="30000" dirty="0"/>
              <a:t>3-5</a:t>
            </a:r>
            <a:endParaRPr lang="nl-NL" b="1" dirty="0"/>
          </a:p>
          <a:p>
            <a:pPr marL="0" indent="0" algn="ctr">
              <a:buNone/>
            </a:pPr>
            <a:r>
              <a:rPr lang="nl-NL" dirty="0" err="1"/>
              <a:t>Older</a:t>
            </a:r>
            <a:r>
              <a:rPr lang="nl-NL" dirty="0"/>
              <a:t> </a:t>
            </a:r>
            <a:r>
              <a:rPr lang="nl-NL" dirty="0" err="1"/>
              <a:t>age</a:t>
            </a:r>
            <a:endParaRPr lang="nl-NL" baseline="30000" dirty="0"/>
          </a:p>
          <a:p>
            <a:pPr marL="0" indent="0" algn="ctr">
              <a:buNone/>
            </a:pPr>
            <a:r>
              <a:rPr lang="nl-NL" dirty="0"/>
              <a:t>Male </a:t>
            </a:r>
            <a:r>
              <a:rPr lang="nl-NL" dirty="0" err="1"/>
              <a:t>sex</a:t>
            </a:r>
            <a:endParaRPr lang="nl-NL" baseline="30000" dirty="0"/>
          </a:p>
          <a:p>
            <a:pPr marL="0" indent="0" algn="ctr">
              <a:buNone/>
            </a:pPr>
            <a:r>
              <a:rPr lang="nl-NL" dirty="0" err="1"/>
              <a:t>History</a:t>
            </a:r>
            <a:r>
              <a:rPr lang="nl-NL" dirty="0"/>
              <a:t> of smoking</a:t>
            </a:r>
            <a:endParaRPr lang="nl-NL" baseline="30000" dirty="0"/>
          </a:p>
        </p:txBody>
      </p:sp>
      <p:sp>
        <p:nvSpPr>
          <p:cNvPr id="3" name="Tijdelijke aanduiding voor tekst 2">
            <a:extLst>
              <a:ext uri="{FF2B5EF4-FFF2-40B4-BE49-F238E27FC236}">
                <a16:creationId xmlns:a16="http://schemas.microsoft.com/office/drawing/2014/main" id="{0B94D636-EEBC-4E5E-9835-73D053EA783E}"/>
              </a:ext>
            </a:extLst>
          </p:cNvPr>
          <p:cNvSpPr>
            <a:spLocks noGrp="1"/>
          </p:cNvSpPr>
          <p:nvPr>
            <p:ph type="body" sz="quarter" idx="13"/>
          </p:nvPr>
        </p:nvSpPr>
        <p:spPr/>
        <p:txBody>
          <a:bodyPr>
            <a:noAutofit/>
          </a:bodyPr>
          <a:lstStyle/>
          <a:p>
            <a:r>
              <a:rPr lang="nl-NL" dirty="0"/>
              <a:t>ACPA=Anti-Cyclic </a:t>
            </a:r>
            <a:r>
              <a:rPr lang="nl-NL" dirty="0" err="1"/>
              <a:t>Citrullinated</a:t>
            </a:r>
            <a:r>
              <a:rPr lang="nl-NL" dirty="0"/>
              <a:t> Peptide </a:t>
            </a:r>
            <a:r>
              <a:rPr lang="nl-NL" dirty="0" err="1"/>
              <a:t>Antibodies</a:t>
            </a:r>
            <a:r>
              <a:rPr lang="nl-NL" dirty="0"/>
              <a:t>; </a:t>
            </a:r>
            <a:r>
              <a:rPr lang="en-US" sz="900" dirty="0"/>
              <a:t>CCP=Cyclic Citrullinated Peptide; </a:t>
            </a:r>
            <a:r>
              <a:rPr lang="nl-NL" dirty="0"/>
              <a:t>MUC5B=</a:t>
            </a:r>
            <a:r>
              <a:rPr lang="nl-NL" dirty="0" err="1"/>
              <a:t>Mucin</a:t>
            </a:r>
            <a:r>
              <a:rPr lang="nl-NL" dirty="0"/>
              <a:t> 5B, </a:t>
            </a:r>
            <a:r>
              <a:rPr lang="nl-NL" dirty="0" err="1"/>
              <a:t>Oligomeric</a:t>
            </a:r>
            <a:r>
              <a:rPr lang="nl-NL" dirty="0"/>
              <a:t> Mucus/gel-</a:t>
            </a:r>
            <a:r>
              <a:rPr lang="nl-NL" dirty="0" err="1"/>
              <a:t>forming</a:t>
            </a:r>
            <a:r>
              <a:rPr lang="nl-NL" dirty="0"/>
              <a:t>; HLA=Human </a:t>
            </a:r>
            <a:r>
              <a:rPr lang="nl-NL" dirty="0" err="1"/>
              <a:t>Leukocyte</a:t>
            </a:r>
            <a:r>
              <a:rPr lang="nl-NL" dirty="0"/>
              <a:t> Antigen; MMP=Matrix Metalloproteinase-7; PARC=</a:t>
            </a:r>
            <a:r>
              <a:rPr lang="nl-NL" dirty="0" err="1"/>
              <a:t>Pulmonary</a:t>
            </a:r>
            <a:r>
              <a:rPr lang="nl-NL" dirty="0"/>
              <a:t> and </a:t>
            </a:r>
            <a:r>
              <a:rPr lang="nl-NL" dirty="0" err="1"/>
              <a:t>Activation-Regulated</a:t>
            </a:r>
            <a:r>
              <a:rPr lang="nl-NL" dirty="0"/>
              <a:t> Chemokine; SP-D=</a:t>
            </a:r>
            <a:r>
              <a:rPr lang="nl-NL" dirty="0" err="1"/>
              <a:t>Surfactant</a:t>
            </a:r>
            <a:r>
              <a:rPr lang="nl-NL" dirty="0"/>
              <a:t> </a:t>
            </a:r>
            <a:r>
              <a:rPr lang="nl-NL" dirty="0" err="1"/>
              <a:t>Protein</a:t>
            </a:r>
            <a:r>
              <a:rPr lang="nl-NL" dirty="0"/>
              <a:t> D; ESR=</a:t>
            </a:r>
            <a:r>
              <a:rPr lang="nl-NL" dirty="0" err="1"/>
              <a:t>Erythrocyte</a:t>
            </a:r>
            <a:r>
              <a:rPr lang="nl-NL" dirty="0"/>
              <a:t> </a:t>
            </a:r>
            <a:r>
              <a:rPr lang="nl-NL" dirty="0" err="1"/>
              <a:t>Sedimentation</a:t>
            </a:r>
            <a:r>
              <a:rPr lang="nl-NL" dirty="0"/>
              <a:t> </a:t>
            </a:r>
            <a:r>
              <a:rPr lang="nl-NL" dirty="0" err="1"/>
              <a:t>Rate</a:t>
            </a:r>
            <a:r>
              <a:rPr lang="nl-NL" dirty="0"/>
              <a:t>; 1. </a:t>
            </a:r>
            <a:r>
              <a:rPr lang="nl-NL" dirty="0" err="1"/>
              <a:t>Esposito</a:t>
            </a:r>
            <a:r>
              <a:rPr lang="nl-NL" dirty="0"/>
              <a:t> AJ, </a:t>
            </a:r>
            <a:r>
              <a:rPr lang="nl-NL" dirty="0" err="1"/>
              <a:t>Chu</a:t>
            </a:r>
            <a:r>
              <a:rPr lang="nl-NL" dirty="0"/>
              <a:t> SG, </a:t>
            </a:r>
            <a:r>
              <a:rPr lang="nl-NL" dirty="0" err="1"/>
              <a:t>Madan</a:t>
            </a:r>
            <a:r>
              <a:rPr lang="nl-NL" dirty="0"/>
              <a:t> R, et al. </a:t>
            </a:r>
            <a:r>
              <a:rPr lang="nl-NL" dirty="0" err="1"/>
              <a:t>Thoracic</a:t>
            </a:r>
            <a:r>
              <a:rPr lang="nl-NL" dirty="0"/>
              <a:t> </a:t>
            </a:r>
            <a:r>
              <a:rPr lang="nl-NL" dirty="0" err="1"/>
              <a:t>Manifestations</a:t>
            </a:r>
            <a:r>
              <a:rPr lang="nl-NL" dirty="0"/>
              <a:t> of </a:t>
            </a:r>
            <a:r>
              <a:rPr lang="nl-NL" dirty="0" err="1"/>
              <a:t>Rheumatoid</a:t>
            </a:r>
            <a:r>
              <a:rPr lang="nl-NL" dirty="0"/>
              <a:t> </a:t>
            </a:r>
            <a:r>
              <a:rPr lang="nl-NL" dirty="0" err="1"/>
              <a:t>Arthritis</a:t>
            </a:r>
            <a:r>
              <a:rPr lang="nl-NL" dirty="0"/>
              <a:t>. </a:t>
            </a:r>
            <a:r>
              <a:rPr lang="nl-NL" dirty="0" err="1"/>
              <a:t>Clin</a:t>
            </a:r>
            <a:r>
              <a:rPr lang="nl-NL" dirty="0"/>
              <a:t> </a:t>
            </a:r>
            <a:r>
              <a:rPr lang="nl-NL" dirty="0" err="1"/>
              <a:t>Chest</a:t>
            </a:r>
            <a:r>
              <a:rPr lang="nl-NL" dirty="0"/>
              <a:t> </a:t>
            </a:r>
            <a:r>
              <a:rPr lang="nl-NL" dirty="0" err="1"/>
              <a:t>Med</a:t>
            </a:r>
            <a:r>
              <a:rPr lang="nl-NL" dirty="0"/>
              <a:t>. 2019;40(3):545-60; 2. </a:t>
            </a:r>
            <a:r>
              <a:rPr lang="nl-NL" dirty="0" err="1"/>
              <a:t>Bosello</a:t>
            </a:r>
            <a:r>
              <a:rPr lang="nl-NL" dirty="0"/>
              <a:t> SL, </a:t>
            </a:r>
            <a:r>
              <a:rPr lang="nl-NL" dirty="0" err="1"/>
              <a:t>Beretta</a:t>
            </a:r>
            <a:r>
              <a:rPr lang="nl-NL" dirty="0"/>
              <a:t> L, Del Papa N, et al. </a:t>
            </a:r>
            <a:r>
              <a:rPr lang="nl-NL" dirty="0" err="1"/>
              <a:t>Interstitial</a:t>
            </a:r>
            <a:r>
              <a:rPr lang="nl-NL" dirty="0"/>
              <a:t> </a:t>
            </a:r>
            <a:r>
              <a:rPr lang="nl-NL" dirty="0" err="1"/>
              <a:t>Lung</a:t>
            </a:r>
            <a:r>
              <a:rPr lang="nl-NL" dirty="0"/>
              <a:t> </a:t>
            </a:r>
            <a:r>
              <a:rPr lang="nl-NL" dirty="0" err="1"/>
              <a:t>Disease</a:t>
            </a:r>
            <a:r>
              <a:rPr lang="nl-NL" dirty="0"/>
              <a:t> </a:t>
            </a:r>
            <a:r>
              <a:rPr lang="nl-NL" dirty="0" err="1"/>
              <a:t>Associated</a:t>
            </a:r>
            <a:r>
              <a:rPr lang="nl-NL" dirty="0"/>
              <a:t> </a:t>
            </a:r>
            <a:r>
              <a:rPr lang="nl-NL" dirty="0" err="1"/>
              <a:t>With</a:t>
            </a:r>
            <a:r>
              <a:rPr lang="nl-NL" dirty="0"/>
              <a:t> </a:t>
            </a:r>
            <a:r>
              <a:rPr lang="nl-NL" dirty="0" err="1"/>
              <a:t>Autoimmune</a:t>
            </a:r>
            <a:r>
              <a:rPr lang="nl-NL" dirty="0"/>
              <a:t> </a:t>
            </a:r>
            <a:r>
              <a:rPr lang="nl-NL" dirty="0" err="1"/>
              <a:t>Rheumatic</a:t>
            </a:r>
            <a:r>
              <a:rPr lang="nl-NL" dirty="0"/>
              <a:t> </a:t>
            </a:r>
            <a:r>
              <a:rPr lang="nl-NL" dirty="0" err="1"/>
              <a:t>Diseases</a:t>
            </a:r>
            <a:r>
              <a:rPr lang="nl-NL" dirty="0"/>
              <a:t>: Checklists </a:t>
            </a:r>
            <a:r>
              <a:rPr lang="nl-NL" dirty="0" err="1"/>
              <a:t>for</a:t>
            </a:r>
            <a:r>
              <a:rPr lang="nl-NL" dirty="0"/>
              <a:t> </a:t>
            </a:r>
            <a:r>
              <a:rPr lang="nl-NL" dirty="0" err="1"/>
              <a:t>Clinical</a:t>
            </a:r>
            <a:r>
              <a:rPr lang="nl-NL" dirty="0"/>
              <a:t> </a:t>
            </a:r>
            <a:r>
              <a:rPr lang="nl-NL" dirty="0" err="1"/>
              <a:t>Practice</a:t>
            </a:r>
            <a:r>
              <a:rPr lang="nl-NL" dirty="0"/>
              <a:t>. Front Med (Lausanne). 2021;8:732761; 3. Dai Y, Wang W, </a:t>
            </a:r>
            <a:r>
              <a:rPr lang="nl-NL" dirty="0" err="1"/>
              <a:t>Yu</a:t>
            </a:r>
            <a:r>
              <a:rPr lang="nl-NL" dirty="0"/>
              <a:t> Y, et al. </a:t>
            </a:r>
            <a:r>
              <a:rPr lang="nl-NL" dirty="0" err="1"/>
              <a:t>Rheumatoid</a:t>
            </a:r>
            <a:r>
              <a:rPr lang="nl-NL" dirty="0"/>
              <a:t> </a:t>
            </a:r>
            <a:r>
              <a:rPr lang="nl-NL" dirty="0" err="1"/>
              <a:t>arthritis-associated</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an</a:t>
            </a:r>
            <a:r>
              <a:rPr lang="nl-NL" dirty="0"/>
              <a:t> </a:t>
            </a:r>
            <a:r>
              <a:rPr lang="nl-NL" dirty="0" err="1"/>
              <a:t>overview</a:t>
            </a:r>
            <a:r>
              <a:rPr lang="nl-NL" dirty="0"/>
              <a:t> of </a:t>
            </a:r>
            <a:r>
              <a:rPr lang="nl-NL" dirty="0" err="1"/>
              <a:t>epidemiology</a:t>
            </a:r>
            <a:r>
              <a:rPr lang="nl-NL" dirty="0"/>
              <a:t>, </a:t>
            </a:r>
            <a:r>
              <a:rPr lang="nl-NL" dirty="0" err="1"/>
              <a:t>pathogenesis</a:t>
            </a:r>
            <a:r>
              <a:rPr lang="nl-NL" dirty="0"/>
              <a:t> and management. </a:t>
            </a:r>
            <a:r>
              <a:rPr lang="nl-NL" dirty="0" err="1"/>
              <a:t>Clin</a:t>
            </a:r>
            <a:r>
              <a:rPr lang="nl-NL" dirty="0"/>
              <a:t> </a:t>
            </a:r>
            <a:r>
              <a:rPr lang="nl-NL" dirty="0" err="1"/>
              <a:t>Rheumatol</a:t>
            </a:r>
            <a:r>
              <a:rPr lang="nl-NL" dirty="0"/>
              <a:t>. 2021;40(4):1211-20; 4. </a:t>
            </a:r>
            <a:r>
              <a:rPr lang="nl-NL" dirty="0" err="1"/>
              <a:t>Taha</a:t>
            </a:r>
            <a:r>
              <a:rPr lang="nl-NL" dirty="0"/>
              <a:t> R, </a:t>
            </a:r>
            <a:r>
              <a:rPr lang="nl-NL" dirty="0" err="1"/>
              <a:t>Feteih</a:t>
            </a:r>
            <a:r>
              <a:rPr lang="nl-NL" dirty="0"/>
              <a:t> M. in Skills in </a:t>
            </a:r>
            <a:r>
              <a:rPr lang="nl-NL" dirty="0" err="1"/>
              <a:t>rheumatology</a:t>
            </a:r>
            <a:r>
              <a:rPr lang="nl-NL" dirty="0"/>
              <a:t>. Springer 2021; 5. </a:t>
            </a:r>
            <a:r>
              <a:rPr lang="nl-NL" dirty="0" err="1"/>
              <a:t>Huang</a:t>
            </a:r>
            <a:r>
              <a:rPr lang="nl-NL" dirty="0"/>
              <a:t> S, </a:t>
            </a:r>
            <a:r>
              <a:rPr lang="nl-NL" dirty="0" err="1"/>
              <a:t>Kronzer</a:t>
            </a:r>
            <a:r>
              <a:rPr lang="nl-NL" dirty="0"/>
              <a:t> VL, </a:t>
            </a:r>
            <a:r>
              <a:rPr lang="nl-NL" dirty="0" err="1"/>
              <a:t>Dellaripa</a:t>
            </a:r>
            <a:r>
              <a:rPr lang="nl-NL" dirty="0"/>
              <a:t> PF, et al. </a:t>
            </a:r>
            <a:r>
              <a:rPr lang="nl-NL" dirty="0" err="1"/>
              <a:t>Rheumatoid</a:t>
            </a:r>
            <a:r>
              <a:rPr lang="nl-NL" dirty="0"/>
              <a:t> </a:t>
            </a:r>
            <a:r>
              <a:rPr lang="nl-NL" dirty="0" err="1"/>
              <a:t>arthritis-associated</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Current</a:t>
            </a:r>
            <a:r>
              <a:rPr lang="nl-NL" dirty="0"/>
              <a:t> update on </a:t>
            </a:r>
            <a:r>
              <a:rPr lang="nl-NL" dirty="0" err="1"/>
              <a:t>prevalence</a:t>
            </a:r>
            <a:r>
              <a:rPr lang="nl-NL" dirty="0"/>
              <a:t>, risk factors, </a:t>
            </a:r>
            <a:r>
              <a:rPr lang="nl-NL" dirty="0" err="1"/>
              <a:t>and</a:t>
            </a:r>
            <a:r>
              <a:rPr lang="nl-NL" dirty="0"/>
              <a:t> </a:t>
            </a:r>
            <a:r>
              <a:rPr lang="nl-NL" dirty="0" err="1"/>
              <a:t>pharmacologic</a:t>
            </a:r>
            <a:r>
              <a:rPr lang="nl-NL" dirty="0"/>
              <a:t> treatment. </a:t>
            </a:r>
            <a:r>
              <a:rPr lang="nl-NL" dirty="0" err="1"/>
              <a:t>Curr</a:t>
            </a:r>
            <a:r>
              <a:rPr lang="nl-NL" dirty="0"/>
              <a:t> </a:t>
            </a:r>
            <a:r>
              <a:rPr lang="nl-NL" dirty="0" err="1"/>
              <a:t>Treatm</a:t>
            </a:r>
            <a:r>
              <a:rPr lang="nl-NL" dirty="0"/>
              <a:t> </a:t>
            </a:r>
            <a:r>
              <a:rPr lang="nl-NL" dirty="0" err="1"/>
              <a:t>Opt</a:t>
            </a:r>
            <a:r>
              <a:rPr lang="nl-NL" dirty="0"/>
              <a:t> </a:t>
            </a:r>
            <a:r>
              <a:rPr lang="nl-NL" dirty="0" err="1"/>
              <a:t>Rheumatol</a:t>
            </a:r>
            <a:r>
              <a:rPr lang="nl-NL" dirty="0"/>
              <a:t>. 2020;6(4):337-53.</a:t>
            </a:r>
          </a:p>
        </p:txBody>
      </p:sp>
      <p:sp>
        <p:nvSpPr>
          <p:cNvPr id="14" name="Text Placeholder 13">
            <a:extLst>
              <a:ext uri="{FF2B5EF4-FFF2-40B4-BE49-F238E27FC236}">
                <a16:creationId xmlns:a16="http://schemas.microsoft.com/office/drawing/2014/main" id="{AEAECDB1-9CAE-498C-93DF-F964686BA498}"/>
              </a:ext>
            </a:extLst>
          </p:cNvPr>
          <p:cNvSpPr>
            <a:spLocks noGrp="1"/>
          </p:cNvSpPr>
          <p:nvPr>
            <p:ph type="body" sz="quarter" idx="17"/>
          </p:nvPr>
        </p:nvSpPr>
        <p:spPr/>
        <p:txBody>
          <a:bodyPr/>
          <a:lstStyle/>
          <a:p>
            <a:r>
              <a:rPr lang="nl-NL" dirty="0"/>
              <a:t>B3</a:t>
            </a:r>
          </a:p>
        </p:txBody>
      </p:sp>
      <p:sp>
        <p:nvSpPr>
          <p:cNvPr id="34" name="Text Placeholder 9">
            <a:extLst>
              <a:ext uri="{FF2B5EF4-FFF2-40B4-BE49-F238E27FC236}">
                <a16:creationId xmlns:a16="http://schemas.microsoft.com/office/drawing/2014/main" id="{7CDCE97A-CEE7-4514-A8CB-5BCEFE4978D3}"/>
              </a:ext>
            </a:extLst>
          </p:cNvPr>
          <p:cNvSpPr txBox="1">
            <a:spLocks/>
          </p:cNvSpPr>
          <p:nvPr/>
        </p:nvSpPr>
        <p:spPr>
          <a:xfrm>
            <a:off x="838200" y="1123200"/>
            <a:ext cx="10515600" cy="59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BI Sans" pitchFamily="2" charset="0"/>
                <a:ea typeface="+mn-ea"/>
                <a:cs typeface="+mn-cs"/>
              </a:rPr>
              <a:t>ILD may precede the development of articular manifestations</a:t>
            </a:r>
            <a:r>
              <a:rPr kumimoji="0" lang="en-US" sz="1600" b="0" i="0" u="none" strike="noStrike" kern="1200" cap="none" spc="0" normalizeH="0" baseline="30000" noProof="0" dirty="0">
                <a:ln>
                  <a:noFill/>
                </a:ln>
                <a:solidFill>
                  <a:schemeClr val="tx1"/>
                </a:solidFill>
                <a:effectLst/>
                <a:uLnTx/>
                <a:uFillTx/>
                <a:latin typeface="BI Sans" pitchFamily="2" charset="0"/>
                <a:ea typeface="+mn-ea"/>
                <a:cs typeface="+mn-cs"/>
              </a:rPr>
              <a:t>3</a:t>
            </a:r>
            <a:r>
              <a:rPr kumimoji="0" lang="en-US" sz="1600" b="0" i="0" u="none" strike="noStrike" kern="1200" cap="none" spc="0" normalizeH="0" baseline="0" noProof="0" dirty="0">
                <a:ln>
                  <a:noFill/>
                </a:ln>
                <a:solidFill>
                  <a:schemeClr val="tx1"/>
                </a:solidFill>
                <a:effectLst/>
                <a:uLnTx/>
                <a:uFillTx/>
                <a:latin typeface="BI Sans"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chemeClr val="tx1"/>
                </a:solidFill>
                <a:effectLst/>
                <a:uLnTx/>
                <a:uFillTx/>
                <a:latin typeface="BI Sans" pitchFamily="2" charset="0"/>
                <a:ea typeface="+mn-ea"/>
                <a:cs typeface="+mn-cs"/>
              </a:rPr>
              <a:t>7.7-67% of RA </a:t>
            </a:r>
            <a:r>
              <a:rPr kumimoji="0" lang="nl-NL" sz="1600" b="0" i="0" u="none" strike="noStrike" kern="1200" cap="none" spc="0" normalizeH="0" baseline="0" noProof="0" dirty="0" err="1">
                <a:ln>
                  <a:noFill/>
                </a:ln>
                <a:solidFill>
                  <a:schemeClr val="tx1"/>
                </a:solidFill>
                <a:effectLst/>
                <a:uLnTx/>
                <a:uFillTx/>
                <a:latin typeface="BI Sans" pitchFamily="2" charset="0"/>
                <a:ea typeface="+mn-ea"/>
                <a:cs typeface="+mn-cs"/>
              </a:rPr>
              <a:t>patients</a:t>
            </a:r>
            <a:r>
              <a:rPr kumimoji="0" lang="nl-NL" sz="1600" b="0" i="0" u="none" strike="noStrike" kern="1200" cap="none" spc="0" normalizeH="0" baseline="0" noProof="0" dirty="0">
                <a:ln>
                  <a:noFill/>
                </a:ln>
                <a:solidFill>
                  <a:schemeClr val="tx1"/>
                </a:solidFill>
                <a:effectLst/>
                <a:uLnTx/>
                <a:uFillTx/>
                <a:latin typeface="BI Sans" pitchFamily="2" charset="0"/>
                <a:ea typeface="+mn-ea"/>
                <a:cs typeface="+mn-cs"/>
              </a:rPr>
              <a:t> </a:t>
            </a:r>
            <a:r>
              <a:rPr kumimoji="0" lang="nl-NL" sz="1600" b="0" i="0" u="none" strike="noStrike" kern="1200" cap="none" spc="0" normalizeH="0" baseline="0" noProof="0" dirty="0" err="1">
                <a:ln>
                  <a:noFill/>
                </a:ln>
                <a:solidFill>
                  <a:schemeClr val="tx1"/>
                </a:solidFill>
                <a:effectLst/>
                <a:uLnTx/>
                <a:uFillTx/>
                <a:latin typeface="BI Sans" pitchFamily="2" charset="0"/>
                <a:ea typeface="+mn-ea"/>
                <a:cs typeface="+mn-cs"/>
              </a:rPr>
              <a:t>develop</a:t>
            </a:r>
            <a:r>
              <a:rPr kumimoji="0" lang="nl-NL" sz="1600" b="0" i="0" u="none" strike="noStrike" kern="1200" cap="none" spc="0" normalizeH="0" baseline="0" noProof="0" dirty="0">
                <a:ln>
                  <a:noFill/>
                </a:ln>
                <a:solidFill>
                  <a:schemeClr val="tx1"/>
                </a:solidFill>
                <a:effectLst/>
                <a:uLnTx/>
                <a:uFillTx/>
                <a:latin typeface="BI Sans" pitchFamily="2" charset="0"/>
                <a:ea typeface="+mn-ea"/>
                <a:cs typeface="+mn-cs"/>
              </a:rPr>
              <a:t> ILD</a:t>
            </a:r>
            <a:r>
              <a:rPr kumimoji="0" lang="nl-NL" sz="1600" b="0" i="0" u="none" strike="noStrike" kern="1200" cap="none" spc="0" normalizeH="0" baseline="30000" noProof="0" dirty="0">
                <a:ln>
                  <a:noFill/>
                </a:ln>
                <a:solidFill>
                  <a:schemeClr val="tx1"/>
                </a:solidFill>
                <a:effectLst/>
                <a:uLnTx/>
                <a:uFillTx/>
                <a:latin typeface="BI Sans" pitchFamily="2" charset="0"/>
                <a:ea typeface="+mn-ea"/>
                <a:cs typeface="+mn-cs"/>
              </a:rPr>
              <a:t>3</a:t>
            </a:r>
            <a:r>
              <a:rPr kumimoji="0" lang="nl-NL" sz="1600" b="0" i="0" u="none" strike="noStrike" kern="1200" cap="none" spc="0" normalizeH="0" baseline="0" noProof="0" dirty="0">
                <a:ln>
                  <a:noFill/>
                </a:ln>
                <a:solidFill>
                  <a:schemeClr val="tx1"/>
                </a:solidFill>
                <a:effectLst/>
                <a:uLnTx/>
                <a:uFillTx/>
                <a:latin typeface="BI Sans"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B333A"/>
              </a:solidFill>
              <a:effectLst/>
              <a:uLnTx/>
              <a:uFillTx/>
              <a:latin typeface="BI Sans" pitchFamily="2" charset="0"/>
              <a:ea typeface="+mn-ea"/>
              <a:cs typeface="+mn-cs"/>
            </a:endParaRPr>
          </a:p>
        </p:txBody>
      </p:sp>
      <p:sp>
        <p:nvSpPr>
          <p:cNvPr id="35" name="Rectangle 2">
            <a:extLst>
              <a:ext uri="{FF2B5EF4-FFF2-40B4-BE49-F238E27FC236}">
                <a16:creationId xmlns:a16="http://schemas.microsoft.com/office/drawing/2014/main" id="{44927A70-9EC5-4F0A-A2DF-11066FB31D7A}"/>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dirty="0">
              <a:ln>
                <a:noFill/>
              </a:ln>
              <a:solidFill>
                <a:srgbClr val="000000"/>
              </a:solidFill>
              <a:effectLst/>
              <a:uLnTx/>
              <a:uFillTx/>
              <a:latin typeface="BI Sans" pitchFamily="2" charset="0"/>
              <a:ea typeface="+mn-ea"/>
              <a:cs typeface="+mn-cs"/>
            </a:endParaRPr>
          </a:p>
        </p:txBody>
      </p:sp>
      <p:pic>
        <p:nvPicPr>
          <p:cNvPr id="41" name="Graphic 40">
            <a:extLst>
              <a:ext uri="{FF2B5EF4-FFF2-40B4-BE49-F238E27FC236}">
                <a16:creationId xmlns:a16="http://schemas.microsoft.com/office/drawing/2014/main" id="{3C550A2B-F402-4651-B645-DDD0ED9CDA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5585" y="2296230"/>
            <a:ext cx="347407" cy="913182"/>
          </a:xfrm>
          <a:prstGeom prst="rect">
            <a:avLst/>
          </a:prstGeom>
        </p:spPr>
      </p:pic>
      <p:grpSp>
        <p:nvGrpSpPr>
          <p:cNvPr id="4" name="Group 3">
            <a:extLst>
              <a:ext uri="{FF2B5EF4-FFF2-40B4-BE49-F238E27FC236}">
                <a16:creationId xmlns:a16="http://schemas.microsoft.com/office/drawing/2014/main" id="{7B3E2B49-4FA4-0903-5C68-5448161F3367}"/>
              </a:ext>
            </a:extLst>
          </p:cNvPr>
          <p:cNvGrpSpPr/>
          <p:nvPr/>
        </p:nvGrpSpPr>
        <p:grpSpPr>
          <a:xfrm>
            <a:off x="4543298" y="1872748"/>
            <a:ext cx="3060913" cy="3784805"/>
            <a:chOff x="4638454" y="1872748"/>
            <a:chExt cx="3060913" cy="3784805"/>
          </a:xfrm>
        </p:grpSpPr>
        <p:sp>
          <p:nvSpPr>
            <p:cNvPr id="20" name="Text Placeholder 14">
              <a:extLst>
                <a:ext uri="{FF2B5EF4-FFF2-40B4-BE49-F238E27FC236}">
                  <a16:creationId xmlns:a16="http://schemas.microsoft.com/office/drawing/2014/main" id="{F1863C49-B587-4CCE-BAE9-D1EF68678A71}"/>
                </a:ext>
              </a:extLst>
            </p:cNvPr>
            <p:cNvSpPr txBox="1">
              <a:spLocks/>
            </p:cNvSpPr>
            <p:nvPr/>
          </p:nvSpPr>
          <p:spPr>
            <a:xfrm>
              <a:off x="5741805" y="1872748"/>
              <a:ext cx="1957562" cy="3784805"/>
            </a:xfrm>
            <a:prstGeom prst="rect">
              <a:avLst/>
            </a:prstGeom>
          </p:spPr>
          <p:txBody>
            <a:bodyPr vert="horz" lIns="180000" tIns="180000" rIns="180000" bIns="18000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nl-NL" sz="1400" b="0" i="0" kern="1200" dirty="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en-US" dirty="0"/>
                <a:t>ACPA/Anti-CCP antibodies</a:t>
              </a:r>
            </a:p>
            <a:p>
              <a:pPr algn="l">
                <a:lnSpc>
                  <a:spcPct val="150000"/>
                </a:lnSpc>
              </a:pPr>
              <a:endParaRPr lang="en-US" dirty="0"/>
            </a:p>
            <a:p>
              <a:pPr algn="l">
                <a:lnSpc>
                  <a:spcPct val="150000"/>
                </a:lnSpc>
              </a:pPr>
              <a:r>
                <a:rPr lang="en-US" dirty="0"/>
                <a:t>MUC5B</a:t>
              </a:r>
              <a:br>
                <a:rPr lang="en-US" dirty="0"/>
              </a:br>
              <a:r>
                <a:rPr lang="en-US" dirty="0"/>
                <a:t>HLA alleles</a:t>
              </a:r>
            </a:p>
            <a:p>
              <a:pPr algn="l">
                <a:lnSpc>
                  <a:spcPct val="150000"/>
                </a:lnSpc>
              </a:pPr>
              <a:endParaRPr lang="en-US" dirty="0"/>
            </a:p>
            <a:p>
              <a:pPr algn="l">
                <a:lnSpc>
                  <a:spcPct val="150000"/>
                </a:lnSpc>
              </a:pPr>
              <a:r>
                <a:rPr lang="en-US" dirty="0"/>
                <a:t>IL-18, IL-33, MMP-7, </a:t>
              </a:r>
              <a:br>
                <a:rPr lang="en-US" dirty="0"/>
              </a:br>
              <a:r>
                <a:rPr lang="en-US" dirty="0"/>
                <a:t>PARC, SP-D</a:t>
              </a:r>
            </a:p>
          </p:txBody>
        </p:sp>
        <p:pic>
          <p:nvPicPr>
            <p:cNvPr id="21" name="Afbeelding 26">
              <a:extLst>
                <a:ext uri="{FF2B5EF4-FFF2-40B4-BE49-F238E27FC236}">
                  <a16:creationId xmlns:a16="http://schemas.microsoft.com/office/drawing/2014/main" id="{DDA95229-0F30-456C-BD6D-31B8449DE9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5843" b="36180" l="7011" r="17343">
                          <a14:foregroundMark x1="12669" y1="27865" x2="14145" y2="33034"/>
                          <a14:foregroundMark x1="14637" y1="34831" x2="14637" y2="31236"/>
                          <a14:foregroundMark x1="14268" y1="35730" x2="14637" y2="31685"/>
                          <a14:foregroundMark x1="14760" y1="35730" x2="13038" y2="28539"/>
                          <a14:foregroundMark x1="13038" y1="28539" x2="12669" y2="28315"/>
                          <a14:foregroundMark x1="14637" y1="30787" x2="15498" y2="29438"/>
                          <a14:foregroundMark x1="7257" y1="28764" x2="9102" y2="36404"/>
                          <a14:foregroundMark x1="9102" y1="36404" x2="10701" y2="29213"/>
                          <a14:foregroundMark x1="7011" y1="27865" x2="8733" y2="32135"/>
                          <a14:foregroundMark x1="7257" y1="28764" x2="9225" y2="31236"/>
                        </a14:backgroundRemoval>
                      </a14:imgEffect>
                    </a14:imgLayer>
                  </a14:imgProps>
                </a:ext>
              </a:extLst>
            </a:blip>
            <a:srcRect l="6484" t="24763" r="83288" b="62520"/>
            <a:stretch/>
          </p:blipFill>
          <p:spPr>
            <a:xfrm>
              <a:off x="4680544" y="2239424"/>
              <a:ext cx="879144" cy="598335"/>
            </a:xfrm>
            <a:prstGeom prst="rect">
              <a:avLst/>
            </a:prstGeom>
          </p:spPr>
        </p:pic>
        <p:pic>
          <p:nvPicPr>
            <p:cNvPr id="22" name="Graphic 21" descr="DNA met effen opvulling">
              <a:extLst>
                <a:ext uri="{FF2B5EF4-FFF2-40B4-BE49-F238E27FC236}">
                  <a16:creationId xmlns:a16="http://schemas.microsoft.com/office/drawing/2014/main" id="{0CCC39A3-A476-4E32-B655-C3ED75F974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4771177" y="3302196"/>
              <a:ext cx="697879" cy="697879"/>
            </a:xfrm>
            <a:prstGeom prst="rect">
              <a:avLst/>
            </a:prstGeom>
          </p:spPr>
        </p:pic>
        <p:grpSp>
          <p:nvGrpSpPr>
            <p:cNvPr id="24" name="Groep 18">
              <a:extLst>
                <a:ext uri="{FF2B5EF4-FFF2-40B4-BE49-F238E27FC236}">
                  <a16:creationId xmlns:a16="http://schemas.microsoft.com/office/drawing/2014/main" id="{527A808D-A8BA-4E45-89F8-B9618DC4D824}"/>
                </a:ext>
              </a:extLst>
            </p:cNvPr>
            <p:cNvGrpSpPr/>
            <p:nvPr/>
          </p:nvGrpSpPr>
          <p:grpSpPr>
            <a:xfrm>
              <a:off x="4638454" y="4536704"/>
              <a:ext cx="963324" cy="703527"/>
              <a:chOff x="6232173" y="4150087"/>
              <a:chExt cx="963324" cy="703527"/>
            </a:xfrm>
          </p:grpSpPr>
          <p:sp>
            <p:nvSpPr>
              <p:cNvPr id="26" name="Ovaal 12">
                <a:extLst>
                  <a:ext uri="{FF2B5EF4-FFF2-40B4-BE49-F238E27FC236}">
                    <a16:creationId xmlns:a16="http://schemas.microsoft.com/office/drawing/2014/main" id="{18BB33CE-0695-4EC4-8EDC-435F4066C501}"/>
                  </a:ext>
                </a:extLst>
              </p:cNvPr>
              <p:cNvSpPr/>
              <p:nvPr/>
            </p:nvSpPr>
            <p:spPr>
              <a:xfrm>
                <a:off x="6232173" y="4579277"/>
                <a:ext cx="192210" cy="1922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al 27">
                <a:extLst>
                  <a:ext uri="{FF2B5EF4-FFF2-40B4-BE49-F238E27FC236}">
                    <a16:creationId xmlns:a16="http://schemas.microsoft.com/office/drawing/2014/main" id="{462D0A62-D359-45CF-8FAA-5B4BD814F4B6}"/>
                  </a:ext>
                </a:extLst>
              </p:cNvPr>
              <p:cNvSpPr/>
              <p:nvPr/>
            </p:nvSpPr>
            <p:spPr>
              <a:xfrm>
                <a:off x="6473859" y="4150087"/>
                <a:ext cx="192210" cy="192210"/>
              </a:xfrm>
              <a:prstGeom prst="ellipse">
                <a:avLst/>
              </a:prstGeom>
              <a:solidFill>
                <a:srgbClr val="ED7D31">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al 28">
                <a:extLst>
                  <a:ext uri="{FF2B5EF4-FFF2-40B4-BE49-F238E27FC236}">
                    <a16:creationId xmlns:a16="http://schemas.microsoft.com/office/drawing/2014/main" id="{F1AA653C-4017-4854-81C7-CE962271345A}"/>
                  </a:ext>
                </a:extLst>
              </p:cNvPr>
              <p:cNvSpPr/>
              <p:nvPr/>
            </p:nvSpPr>
            <p:spPr>
              <a:xfrm>
                <a:off x="6489561" y="4446925"/>
                <a:ext cx="192210" cy="1922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al 29">
                <a:extLst>
                  <a:ext uri="{FF2B5EF4-FFF2-40B4-BE49-F238E27FC236}">
                    <a16:creationId xmlns:a16="http://schemas.microsoft.com/office/drawing/2014/main" id="{C4527FD2-1EDC-43ED-8767-3D67E1447FB7}"/>
                  </a:ext>
                </a:extLst>
              </p:cNvPr>
              <p:cNvSpPr/>
              <p:nvPr/>
            </p:nvSpPr>
            <p:spPr>
              <a:xfrm>
                <a:off x="6805259" y="4306201"/>
                <a:ext cx="192210" cy="1922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al 30">
                <a:extLst>
                  <a:ext uri="{FF2B5EF4-FFF2-40B4-BE49-F238E27FC236}">
                    <a16:creationId xmlns:a16="http://schemas.microsoft.com/office/drawing/2014/main" id="{82E9579B-4E39-42CF-821C-2877649B6657}"/>
                  </a:ext>
                </a:extLst>
              </p:cNvPr>
              <p:cNvSpPr/>
              <p:nvPr/>
            </p:nvSpPr>
            <p:spPr>
              <a:xfrm>
                <a:off x="6702312" y="4661404"/>
                <a:ext cx="192210" cy="192210"/>
              </a:xfrm>
              <a:prstGeom prst="ellipse">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al 31">
                <a:extLst>
                  <a:ext uri="{FF2B5EF4-FFF2-40B4-BE49-F238E27FC236}">
                    <a16:creationId xmlns:a16="http://schemas.microsoft.com/office/drawing/2014/main" id="{D3772D12-6B4C-4B20-8D44-79A68DF9FA0D}"/>
                  </a:ext>
                </a:extLst>
              </p:cNvPr>
              <p:cNvSpPr/>
              <p:nvPr/>
            </p:nvSpPr>
            <p:spPr>
              <a:xfrm>
                <a:off x="7003287" y="4568541"/>
                <a:ext cx="192210" cy="1922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Text Placeholder 14">
            <a:extLst>
              <a:ext uri="{FF2B5EF4-FFF2-40B4-BE49-F238E27FC236}">
                <a16:creationId xmlns:a16="http://schemas.microsoft.com/office/drawing/2014/main" id="{90FDE349-AE89-0256-FC5A-4530C7D06F1D}"/>
              </a:ext>
            </a:extLst>
          </p:cNvPr>
          <p:cNvSpPr txBox="1">
            <a:spLocks/>
          </p:cNvSpPr>
          <p:nvPr/>
        </p:nvSpPr>
        <p:spPr>
          <a:xfrm>
            <a:off x="8196154" y="3157539"/>
            <a:ext cx="2816202" cy="2278960"/>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Longer disease duration</a:t>
            </a:r>
          </a:p>
          <a:p>
            <a:pPr marL="0" indent="0" algn="ctr">
              <a:buNone/>
            </a:pPr>
            <a:r>
              <a:rPr lang="en-US" dirty="0"/>
              <a:t>Higher disease activity</a:t>
            </a:r>
          </a:p>
          <a:p>
            <a:pPr marL="0" indent="0" algn="ctr">
              <a:buNone/>
            </a:pPr>
            <a:r>
              <a:rPr lang="en-US" dirty="0"/>
              <a:t>Elevated ESR</a:t>
            </a:r>
          </a:p>
          <a:p>
            <a:pPr marL="0" indent="0" algn="ctr">
              <a:buNone/>
            </a:pPr>
            <a:r>
              <a:rPr lang="en-US" dirty="0"/>
              <a:t>Prednisone use</a:t>
            </a:r>
          </a:p>
          <a:p>
            <a:pPr marL="0" indent="0" algn="ctr">
              <a:buNone/>
            </a:pPr>
            <a:r>
              <a:rPr lang="en-US" dirty="0"/>
              <a:t>Rheumatoid nodules</a:t>
            </a:r>
          </a:p>
        </p:txBody>
      </p:sp>
      <p:pic>
        <p:nvPicPr>
          <p:cNvPr id="8" name="Graphic 7">
            <a:extLst>
              <a:ext uri="{FF2B5EF4-FFF2-40B4-BE49-F238E27FC236}">
                <a16:creationId xmlns:a16="http://schemas.microsoft.com/office/drawing/2014/main" id="{29A5DBE3-F0B5-F952-E2C4-501E7AFB020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64683" y="2247003"/>
            <a:ext cx="879144" cy="867800"/>
          </a:xfrm>
          <a:prstGeom prst="rect">
            <a:avLst/>
          </a:prstGeom>
        </p:spPr>
      </p:pic>
      <p:pic>
        <p:nvPicPr>
          <p:cNvPr id="2" name="Picture 1">
            <a:extLst>
              <a:ext uri="{FF2B5EF4-FFF2-40B4-BE49-F238E27FC236}">
                <a16:creationId xmlns:a16="http://schemas.microsoft.com/office/drawing/2014/main" id="{F7932CF3-00C8-ACA5-416B-843F76FA75E9}"/>
              </a:ext>
            </a:extLst>
          </p:cNvPr>
          <p:cNvPicPr>
            <a:picLocks noChangeAspect="1"/>
          </p:cNvPicPr>
          <p:nvPr/>
        </p:nvPicPr>
        <p:blipFill>
          <a:blip r:embed="rId12"/>
          <a:stretch>
            <a:fillRect/>
          </a:stretch>
        </p:blipFill>
        <p:spPr>
          <a:xfrm>
            <a:off x="10867198" y="6298812"/>
            <a:ext cx="1487553" cy="231668"/>
          </a:xfrm>
          <a:prstGeom prst="rect">
            <a:avLst/>
          </a:prstGeom>
        </p:spPr>
      </p:pic>
    </p:spTree>
    <p:extLst>
      <p:ext uri="{BB962C8B-B14F-4D97-AF65-F5344CB8AC3E}">
        <p14:creationId xmlns:p14="http://schemas.microsoft.com/office/powerpoint/2010/main" val="15009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500"/>
                                        <p:tgtEl>
                                          <p:spTgt spid="15">
                                            <p:txEl>
                                              <p:pRg st="1" end="1"/>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5">
                                            <p:txEl>
                                              <p:pRg st="2" end="2"/>
                                            </p:txEl>
                                          </p:spTgt>
                                        </p:tgtEl>
                                        <p:attrNameLst>
                                          <p:attrName>style.visibility</p:attrName>
                                        </p:attrNameLst>
                                      </p:cBhvr>
                                      <p:to>
                                        <p:strVal val="visible"/>
                                      </p:to>
                                    </p:set>
                                    <p:animEffect transition="in" filter="fade">
                                      <p:cBhvr>
                                        <p:cTn id="16" dur="500"/>
                                        <p:tgtEl>
                                          <p:spTgt spid="15">
                                            <p:txEl>
                                              <p:pRg st="2" end="2"/>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fade">
                                      <p:cBhvr>
                                        <p:cTn id="26" dur="500"/>
                                        <p:tgtEl>
                                          <p:spTgt spid="46">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6">
                                            <p:txEl>
                                              <p:pRg st="1" end="1"/>
                                            </p:txEl>
                                          </p:spTgt>
                                        </p:tgtEl>
                                        <p:attrNameLst>
                                          <p:attrName>style.visibility</p:attrName>
                                        </p:attrNameLst>
                                      </p:cBhvr>
                                      <p:to>
                                        <p:strVal val="visible"/>
                                      </p:to>
                                    </p:set>
                                    <p:animEffect transition="in" filter="fade">
                                      <p:cBhvr>
                                        <p:cTn id="29" dur="500"/>
                                        <p:tgtEl>
                                          <p:spTgt spid="46">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xEl>
                                              <p:pRg st="2" end="2"/>
                                            </p:txEl>
                                          </p:spTgt>
                                        </p:tgtEl>
                                        <p:attrNameLst>
                                          <p:attrName>style.visibility</p:attrName>
                                        </p:attrNameLst>
                                      </p:cBhvr>
                                      <p:to>
                                        <p:strVal val="visible"/>
                                      </p:to>
                                    </p:set>
                                    <p:animEffect transition="in" filter="fade">
                                      <p:cBhvr>
                                        <p:cTn id="32" dur="500"/>
                                        <p:tgtEl>
                                          <p:spTgt spid="46">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xEl>
                                              <p:pRg st="3" end="3"/>
                                            </p:txEl>
                                          </p:spTgt>
                                        </p:tgtEl>
                                        <p:attrNameLst>
                                          <p:attrName>style.visibility</p:attrName>
                                        </p:attrNameLst>
                                      </p:cBhvr>
                                      <p:to>
                                        <p:strVal val="visible"/>
                                      </p:to>
                                    </p:set>
                                    <p:animEffect transition="in" filter="fade">
                                      <p:cBhvr>
                                        <p:cTn id="35" dur="500"/>
                                        <p:tgtEl>
                                          <p:spTgt spid="46">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xEl>
                                              <p:pRg st="4" end="4"/>
                                            </p:txEl>
                                          </p:spTgt>
                                        </p:tgtEl>
                                        <p:attrNameLst>
                                          <p:attrName>style.visibility</p:attrName>
                                        </p:attrNameLst>
                                      </p:cBhvr>
                                      <p:to>
                                        <p:strVal val="visible"/>
                                      </p:to>
                                    </p:set>
                                    <p:animEffect transition="in" filter="fade">
                                      <p:cBhvr>
                                        <p:cTn id="38"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4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hoek: afgeronde hoeken 14">
            <a:extLst>
              <a:ext uri="{FF2B5EF4-FFF2-40B4-BE49-F238E27FC236}">
                <a16:creationId xmlns:a16="http://schemas.microsoft.com/office/drawing/2014/main" id="{5B5DD499-B4B5-3600-B265-2F4C4A4FED85}"/>
              </a:ext>
            </a:extLst>
          </p:cNvPr>
          <p:cNvSpPr/>
          <p:nvPr/>
        </p:nvSpPr>
        <p:spPr>
          <a:xfrm>
            <a:off x="838199" y="2538963"/>
            <a:ext cx="10624455" cy="2919210"/>
          </a:xfrm>
          <a:prstGeom prst="roundRect">
            <a:avLst>
              <a:gd name="adj" fmla="val 2467"/>
            </a:avLst>
          </a:prstGeom>
          <a:blipFill>
            <a:blip r:embed="rId3"/>
            <a:stretch>
              <a:fillRect l="-10546" t="-148434" r="-35760" b="-17290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51" name="Rectangle: Top Corners Rounded 21">
            <a:extLst>
              <a:ext uri="{FF2B5EF4-FFF2-40B4-BE49-F238E27FC236}">
                <a16:creationId xmlns:a16="http://schemas.microsoft.com/office/drawing/2014/main" id="{048ABF2B-30FA-7DED-5FA8-8AE86C098E24}"/>
              </a:ext>
            </a:extLst>
          </p:cNvPr>
          <p:cNvSpPr/>
          <p:nvPr/>
        </p:nvSpPr>
        <p:spPr>
          <a:xfrm>
            <a:off x="838199" y="2427517"/>
            <a:ext cx="10624456" cy="272142"/>
          </a:xfrm>
          <a:prstGeom prst="round2SameRect">
            <a:avLst>
              <a:gd name="adj1" fmla="val 30049"/>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3AEAE0E-AFED-448C-5209-7356D86E698C}"/>
              </a:ext>
            </a:extLst>
          </p:cNvPr>
          <p:cNvSpPr>
            <a:spLocks noGrp="1"/>
          </p:cNvSpPr>
          <p:nvPr>
            <p:ph type="title"/>
          </p:nvPr>
        </p:nvSpPr>
        <p:spPr/>
        <p:txBody>
          <a:bodyPr/>
          <a:lstStyle/>
          <a:p>
            <a:r>
              <a:rPr lang="nl-NL" dirty="0" err="1"/>
              <a:t>Predictive</a:t>
            </a:r>
            <a:r>
              <a:rPr lang="nl-NL" dirty="0"/>
              <a:t> scores have been </a:t>
            </a:r>
            <a:r>
              <a:rPr lang="nl-NL" dirty="0" err="1"/>
              <a:t>developed</a:t>
            </a:r>
            <a:r>
              <a:rPr lang="nl-NL" dirty="0"/>
              <a:t> </a:t>
            </a:r>
            <a:r>
              <a:rPr lang="nl-NL" dirty="0" err="1"/>
              <a:t>to</a:t>
            </a:r>
            <a:r>
              <a:rPr lang="nl-NL" dirty="0"/>
              <a:t> </a:t>
            </a:r>
            <a:r>
              <a:rPr lang="nl-NL" dirty="0" err="1"/>
              <a:t>identify</a:t>
            </a:r>
            <a:r>
              <a:rPr lang="nl-NL" dirty="0"/>
              <a:t> </a:t>
            </a:r>
            <a:r>
              <a:rPr lang="nl-NL" dirty="0" err="1"/>
              <a:t>patients</a:t>
            </a:r>
            <a:r>
              <a:rPr lang="nl-NL" dirty="0"/>
              <a:t> at risk </a:t>
            </a:r>
            <a:r>
              <a:rPr lang="nl-NL" dirty="0" err="1"/>
              <a:t>for</a:t>
            </a:r>
            <a:r>
              <a:rPr lang="nl-NL" dirty="0"/>
              <a:t> RA-ILD</a:t>
            </a:r>
          </a:p>
        </p:txBody>
      </p:sp>
      <p:sp>
        <p:nvSpPr>
          <p:cNvPr id="201" name="Tijdelijke aanduiding voor inhoud 200">
            <a:extLst>
              <a:ext uri="{FF2B5EF4-FFF2-40B4-BE49-F238E27FC236}">
                <a16:creationId xmlns:a16="http://schemas.microsoft.com/office/drawing/2014/main" id="{B3C51949-ECA5-176A-36D7-6E7E243C9AB9}"/>
              </a:ext>
            </a:extLst>
          </p:cNvPr>
          <p:cNvSpPr>
            <a:spLocks noGrp="1"/>
          </p:cNvSpPr>
          <p:nvPr>
            <p:ph idx="1"/>
          </p:nvPr>
        </p:nvSpPr>
        <p:spPr/>
        <p:txBody>
          <a:bodyPr/>
          <a:lstStyle/>
          <a:p>
            <a:r>
              <a:rPr lang="nl-NL" dirty="0" err="1"/>
              <a:t>Juge</a:t>
            </a:r>
            <a:r>
              <a:rPr lang="nl-NL" dirty="0"/>
              <a:t> et al. developed and validated a risk score for subclinical RA-ILD, which allows the identification of RA patients with high risk for ILD</a:t>
            </a:r>
            <a:r>
              <a:rPr lang="nl-NL" baseline="30000" dirty="0"/>
              <a:t>1,2</a:t>
            </a:r>
            <a:endParaRPr lang="nl-NL" dirty="0"/>
          </a:p>
        </p:txBody>
      </p:sp>
      <p:sp>
        <p:nvSpPr>
          <p:cNvPr id="202" name="Tijdelijke aanduiding voor tekst 201">
            <a:extLst>
              <a:ext uri="{FF2B5EF4-FFF2-40B4-BE49-F238E27FC236}">
                <a16:creationId xmlns:a16="http://schemas.microsoft.com/office/drawing/2014/main" id="{03651779-4F78-90DF-5C51-60EA31515E5E}"/>
              </a:ext>
            </a:extLst>
          </p:cNvPr>
          <p:cNvSpPr>
            <a:spLocks noGrp="1"/>
          </p:cNvSpPr>
          <p:nvPr>
            <p:ph type="body" sz="quarter" idx="13"/>
          </p:nvPr>
        </p:nvSpPr>
        <p:spPr/>
        <p:txBody>
          <a:bodyPr/>
          <a:lstStyle/>
          <a:p>
            <a:r>
              <a:rPr lang="en-US" sz="900" dirty="0"/>
              <a:t>DAS 28=Disease Activity Score 28; CDAI=Crohn’s Disease Activity Index; RF=Rheumatoid Factor; 1. </a:t>
            </a:r>
            <a:r>
              <a:rPr lang="en-US" sz="900" dirty="0" err="1"/>
              <a:t>Juge</a:t>
            </a:r>
            <a:r>
              <a:rPr lang="en-US" sz="900" dirty="0"/>
              <a:t> PA, Granger B, </a:t>
            </a:r>
            <a:r>
              <a:rPr lang="en-US" sz="900" dirty="0" err="1"/>
              <a:t>Debray</a:t>
            </a:r>
            <a:r>
              <a:rPr lang="en-US" sz="900" dirty="0"/>
              <a:t> MP, et al. Developing a score to predict preclinical interstitial lung disease in patients with rheumatoid arthritis – a cross-sectional study from the ESPOIR cohort. Poster POS0095; </a:t>
            </a:r>
            <a:r>
              <a:rPr lang="nl-NL"/>
              <a:t>2. </a:t>
            </a:r>
            <a:r>
              <a:rPr lang="nl-NL" dirty="0"/>
              <a:t>Juge PA, Granger B, Debray MP, et al. A Risk Score to Detect Subclinical Rheumatoid Arthritis-Associated Interstitial Lung Disease [published online ahead of print]. Arthritis Rheumatol. 2022;10.1002/art.42162. doi:10.1002/art.42162; </a:t>
            </a:r>
            <a:r>
              <a:rPr lang="nl-NL" sz="900" dirty="0"/>
              <a:t>3</a:t>
            </a:r>
            <a:r>
              <a:rPr lang="nl-NL" dirty="0"/>
              <a:t>. </a:t>
            </a:r>
            <a:r>
              <a:rPr lang="nl-NL" dirty="0" err="1"/>
              <a:t>Paulin</a:t>
            </a:r>
            <a:r>
              <a:rPr lang="nl-NL" dirty="0"/>
              <a:t> F, Doyle TJ, </a:t>
            </a:r>
            <a:r>
              <a:rPr lang="nl-NL" dirty="0" err="1"/>
              <a:t>Mercado</a:t>
            </a:r>
            <a:r>
              <a:rPr lang="nl-NL" dirty="0"/>
              <a:t> JF, et al. Development of a risk indicator score </a:t>
            </a:r>
            <a:r>
              <a:rPr lang="nl-NL" dirty="0" err="1"/>
              <a:t>for</a:t>
            </a:r>
            <a:r>
              <a:rPr lang="nl-NL" dirty="0"/>
              <a:t> </a:t>
            </a:r>
            <a:r>
              <a:rPr lang="nl-NL" dirty="0" err="1"/>
              <a:t>the</a:t>
            </a:r>
            <a:r>
              <a:rPr lang="nl-NL" dirty="0"/>
              <a:t> </a:t>
            </a:r>
            <a:r>
              <a:rPr lang="nl-NL" dirty="0" err="1"/>
              <a:t>identification</a:t>
            </a:r>
            <a:r>
              <a:rPr lang="nl-NL" dirty="0"/>
              <a:t> of </a:t>
            </a:r>
            <a:r>
              <a:rPr lang="nl-NL" dirty="0" err="1"/>
              <a:t>interstitial</a:t>
            </a:r>
            <a:r>
              <a:rPr lang="nl-NL" dirty="0"/>
              <a:t> </a:t>
            </a:r>
            <a:r>
              <a:rPr lang="nl-NL" dirty="0" err="1"/>
              <a:t>lung</a:t>
            </a:r>
            <a:r>
              <a:rPr lang="nl-NL" dirty="0"/>
              <a:t> </a:t>
            </a:r>
            <a:r>
              <a:rPr lang="nl-NL" dirty="0" err="1"/>
              <a:t>disease</a:t>
            </a:r>
            <a:r>
              <a:rPr lang="nl-NL" dirty="0"/>
              <a:t> in </a:t>
            </a:r>
            <a:r>
              <a:rPr lang="nl-NL" dirty="0" err="1"/>
              <a:t>patients</a:t>
            </a:r>
            <a:r>
              <a:rPr lang="nl-NL" dirty="0"/>
              <a:t> </a:t>
            </a:r>
            <a:r>
              <a:rPr lang="nl-NL" dirty="0" err="1"/>
              <a:t>with</a:t>
            </a:r>
            <a:r>
              <a:rPr lang="nl-NL" dirty="0"/>
              <a:t> </a:t>
            </a:r>
            <a:r>
              <a:rPr lang="nl-NL" dirty="0" err="1"/>
              <a:t>rheumatoid</a:t>
            </a:r>
            <a:r>
              <a:rPr lang="nl-NL" dirty="0"/>
              <a:t> </a:t>
            </a:r>
            <a:r>
              <a:rPr lang="nl-NL" dirty="0" err="1"/>
              <a:t>arthritis</a:t>
            </a:r>
            <a:r>
              <a:rPr lang="nl-NL" dirty="0"/>
              <a:t>. Reumatol </a:t>
            </a:r>
            <a:r>
              <a:rPr lang="nl-NL" dirty="0" err="1"/>
              <a:t>Clin</a:t>
            </a:r>
            <a:r>
              <a:rPr lang="nl-NL" dirty="0"/>
              <a:t> (</a:t>
            </a:r>
            <a:r>
              <a:rPr lang="nl-NL" dirty="0" err="1"/>
              <a:t>Engl</a:t>
            </a:r>
            <a:r>
              <a:rPr lang="nl-NL" dirty="0"/>
              <a:t> Ed). 2021;17(4):207-11.</a:t>
            </a:r>
          </a:p>
        </p:txBody>
      </p:sp>
      <p:sp>
        <p:nvSpPr>
          <p:cNvPr id="5" name="Tijdelijke aanduiding voor tekst 4">
            <a:extLst>
              <a:ext uri="{FF2B5EF4-FFF2-40B4-BE49-F238E27FC236}">
                <a16:creationId xmlns:a16="http://schemas.microsoft.com/office/drawing/2014/main" id="{FA20565A-8F6D-78B9-F4D6-5A02A5C9EED2}"/>
              </a:ext>
            </a:extLst>
          </p:cNvPr>
          <p:cNvSpPr>
            <a:spLocks noGrp="1"/>
          </p:cNvSpPr>
          <p:nvPr>
            <p:ph type="body" sz="quarter" idx="17"/>
          </p:nvPr>
        </p:nvSpPr>
        <p:spPr/>
        <p:txBody>
          <a:bodyPr/>
          <a:lstStyle/>
          <a:p>
            <a:r>
              <a:rPr lang="nl-NL" dirty="0"/>
              <a:t>B4</a:t>
            </a:r>
          </a:p>
        </p:txBody>
      </p:sp>
      <p:sp>
        <p:nvSpPr>
          <p:cNvPr id="52" name="Rectangle: Top Corners Rounded 21">
            <a:extLst>
              <a:ext uri="{FF2B5EF4-FFF2-40B4-BE49-F238E27FC236}">
                <a16:creationId xmlns:a16="http://schemas.microsoft.com/office/drawing/2014/main" id="{3305085B-C5C9-8297-C50B-BB5A615FD2B1}"/>
              </a:ext>
            </a:extLst>
          </p:cNvPr>
          <p:cNvSpPr/>
          <p:nvPr/>
        </p:nvSpPr>
        <p:spPr>
          <a:xfrm rot="10800000">
            <a:off x="838197" y="5179105"/>
            <a:ext cx="10624456" cy="272142"/>
          </a:xfrm>
          <a:prstGeom prst="round2SameRect">
            <a:avLst>
              <a:gd name="adj1" fmla="val 23884"/>
              <a:gd name="adj2" fmla="val 0"/>
            </a:avLst>
          </a:prstGeom>
          <a:solidFill>
            <a:srgbClr val="ED7D31">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Rectangle 2">
            <a:extLst>
              <a:ext uri="{FF2B5EF4-FFF2-40B4-BE49-F238E27FC236}">
                <a16:creationId xmlns:a16="http://schemas.microsoft.com/office/drawing/2014/main" id="{6581E339-3C07-5346-2066-1A49229ECC2A}"/>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dirty="0">
              <a:ln>
                <a:noFill/>
              </a:ln>
              <a:solidFill>
                <a:srgbClr val="000000"/>
              </a:solidFill>
              <a:effectLst/>
              <a:uLnTx/>
              <a:uFillTx/>
              <a:latin typeface="BI Sans" pitchFamily="2" charset="0"/>
              <a:ea typeface="+mn-ea"/>
              <a:cs typeface="+mn-cs"/>
            </a:endParaRPr>
          </a:p>
        </p:txBody>
      </p:sp>
      <p:graphicFrame>
        <p:nvGraphicFramePr>
          <p:cNvPr id="49" name="Tabel 6">
            <a:extLst>
              <a:ext uri="{FF2B5EF4-FFF2-40B4-BE49-F238E27FC236}">
                <a16:creationId xmlns:a16="http://schemas.microsoft.com/office/drawing/2014/main" id="{14BF4C9E-C932-10F1-9442-6B0572F0C358}"/>
              </a:ext>
            </a:extLst>
          </p:cNvPr>
          <p:cNvGraphicFramePr>
            <a:graphicFrameLocks/>
          </p:cNvGraphicFramePr>
          <p:nvPr>
            <p:extLst>
              <p:ext uri="{D42A27DB-BD31-4B8C-83A1-F6EECF244321}">
                <p14:modId xmlns:p14="http://schemas.microsoft.com/office/powerpoint/2010/main" val="1486810428"/>
              </p:ext>
            </p:extLst>
          </p:nvPr>
        </p:nvGraphicFramePr>
        <p:xfrm>
          <a:off x="838199" y="1568503"/>
          <a:ext cx="10624454" cy="3896127"/>
        </p:xfrm>
        <a:graphic>
          <a:graphicData uri="http://schemas.openxmlformats.org/drawingml/2006/table">
            <a:tbl>
              <a:tblPr firstRow="1" bandRow="1">
                <a:tableStyleId>{5C22544A-7EE6-4342-B048-85BDC9FD1C3A}</a:tableStyleId>
              </a:tblPr>
              <a:tblGrid>
                <a:gridCol w="4082513">
                  <a:extLst>
                    <a:ext uri="{9D8B030D-6E8A-4147-A177-3AD203B41FA5}">
                      <a16:colId xmlns:a16="http://schemas.microsoft.com/office/drawing/2014/main" val="1680080354"/>
                    </a:ext>
                  </a:extLst>
                </a:gridCol>
                <a:gridCol w="2180647">
                  <a:extLst>
                    <a:ext uri="{9D8B030D-6E8A-4147-A177-3AD203B41FA5}">
                      <a16:colId xmlns:a16="http://schemas.microsoft.com/office/drawing/2014/main" val="3436435525"/>
                    </a:ext>
                  </a:extLst>
                </a:gridCol>
                <a:gridCol w="2180647">
                  <a:extLst>
                    <a:ext uri="{9D8B030D-6E8A-4147-A177-3AD203B41FA5}">
                      <a16:colId xmlns:a16="http://schemas.microsoft.com/office/drawing/2014/main" val="3748852970"/>
                    </a:ext>
                  </a:extLst>
                </a:gridCol>
                <a:gridCol w="2180647">
                  <a:extLst>
                    <a:ext uri="{9D8B030D-6E8A-4147-A177-3AD203B41FA5}">
                      <a16:colId xmlns:a16="http://schemas.microsoft.com/office/drawing/2014/main" val="3129302652"/>
                    </a:ext>
                  </a:extLst>
                </a:gridCol>
              </a:tblGrid>
              <a:tr h="848127">
                <a:tc>
                  <a:txBody>
                    <a:bodyPr/>
                    <a:lstStyle/>
                    <a:p>
                      <a:pPr algn="l"/>
                      <a:endParaRPr lang="nl-NL" sz="1200" b="0" dirty="0">
                        <a:solidFill>
                          <a:schemeClr val="tx2"/>
                        </a:solidFill>
                        <a:latin typeface="BISansNEXT" panose="02000503040000020004" pitchFamily="50"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nl-NL" sz="900" b="0" baseline="0" dirty="0" err="1">
                          <a:solidFill>
                            <a:schemeClr val="tx1"/>
                          </a:solidFill>
                          <a:latin typeface="BISansNEXT" panose="02000503040000020004" pitchFamily="50" charset="0"/>
                        </a:rPr>
                        <a:t>Prospective</a:t>
                      </a:r>
                      <a:r>
                        <a:rPr lang="nl-NL" sz="900" b="0" baseline="0" dirty="0">
                          <a:solidFill>
                            <a:schemeClr val="tx1"/>
                          </a:solidFill>
                          <a:latin typeface="BISansNEXT" panose="02000503040000020004" pitchFamily="50" charset="0"/>
                        </a:rPr>
                        <a:t> cross-</a:t>
                      </a:r>
                      <a:r>
                        <a:rPr lang="nl-NL" sz="900" b="0" baseline="0" dirty="0" err="1">
                          <a:solidFill>
                            <a:schemeClr val="tx1"/>
                          </a:solidFill>
                          <a:latin typeface="BISansNEXT" panose="02000503040000020004" pitchFamily="50" charset="0"/>
                        </a:rPr>
                        <a:t>sectional</a:t>
                      </a:r>
                      <a:endParaRPr lang="nl-NL" sz="900" b="0" baseline="0" dirty="0">
                        <a:solidFill>
                          <a:schemeClr val="tx1"/>
                        </a:solidFill>
                        <a:latin typeface="BISansNEXT" panose="02000503040000020004" pitchFamily="50" charset="0"/>
                      </a:endParaRPr>
                    </a:p>
                    <a:p>
                      <a:pPr algn="ctr"/>
                      <a:r>
                        <a:rPr lang="nl-NL" sz="900" b="0" baseline="0" dirty="0">
                          <a:solidFill>
                            <a:schemeClr val="tx1"/>
                          </a:solidFill>
                          <a:latin typeface="BISansNEXT" panose="02000503040000020004" pitchFamily="50" charset="0"/>
                        </a:rPr>
                        <a:t>RA 10 </a:t>
                      </a:r>
                      <a:r>
                        <a:rPr lang="nl-NL" sz="900" b="0" baseline="0" dirty="0" err="1">
                          <a:solidFill>
                            <a:schemeClr val="tx1"/>
                          </a:solidFill>
                          <a:latin typeface="BISansNEXT" panose="02000503040000020004" pitchFamily="50" charset="0"/>
                        </a:rPr>
                        <a:t>yr</a:t>
                      </a:r>
                      <a:r>
                        <a:rPr lang="nl-NL" sz="900" b="0" baseline="0" dirty="0">
                          <a:solidFill>
                            <a:schemeClr val="tx1"/>
                          </a:solidFill>
                          <a:latin typeface="BISansNEXT" panose="02000503040000020004" pitchFamily="50" charset="0"/>
                        </a:rPr>
                        <a:t> </a:t>
                      </a:r>
                      <a:r>
                        <a:rPr lang="nl-NL" sz="900" b="0" baseline="0" dirty="0" err="1">
                          <a:solidFill>
                            <a:schemeClr val="tx1"/>
                          </a:solidFill>
                          <a:latin typeface="BISansNEXT" panose="02000503040000020004" pitchFamily="50" charset="0"/>
                        </a:rPr>
                        <a:t>duration</a:t>
                      </a:r>
                      <a:r>
                        <a:rPr lang="nl-NL" sz="900" b="0" baseline="0" dirty="0">
                          <a:solidFill>
                            <a:schemeClr val="tx1"/>
                          </a:solidFill>
                          <a:latin typeface="BISansNEXT" panose="02000503040000020004" pitchFamily="50" charset="0"/>
                        </a:rPr>
                        <a:t> + no </a:t>
                      </a:r>
                      <a:r>
                        <a:rPr lang="nl-NL" sz="900" b="0" baseline="0" dirty="0" err="1">
                          <a:solidFill>
                            <a:schemeClr val="tx1"/>
                          </a:solidFill>
                          <a:latin typeface="BISansNEXT" panose="02000503040000020004" pitchFamily="50" charset="0"/>
                        </a:rPr>
                        <a:t>symptoms</a:t>
                      </a:r>
                      <a:endParaRPr lang="nl-NL" sz="900" b="0" baseline="0" dirty="0">
                        <a:solidFill>
                          <a:schemeClr val="tx1"/>
                        </a:solidFill>
                        <a:latin typeface="BISansNEXT" panose="02000503040000020004" pitchFamily="50" charset="0"/>
                      </a:endParaRPr>
                    </a:p>
                    <a:p>
                      <a:pPr algn="ctr"/>
                      <a:r>
                        <a:rPr lang="nl-NL" sz="900" b="0" baseline="0" dirty="0" err="1">
                          <a:solidFill>
                            <a:schemeClr val="tx1"/>
                          </a:solidFill>
                          <a:latin typeface="BISansNEXT" panose="02000503040000020004" pitchFamily="50" charset="0"/>
                        </a:rPr>
                        <a:t>Consecutive</a:t>
                      </a:r>
                      <a:r>
                        <a:rPr lang="nl-NL" sz="900" b="0" baseline="0" dirty="0">
                          <a:solidFill>
                            <a:schemeClr val="tx1"/>
                          </a:solidFill>
                          <a:latin typeface="BISansNEXT" panose="02000503040000020004" pitchFamily="50" charset="0"/>
                        </a:rPr>
                        <a:t> recruitment</a:t>
                      </a:r>
                    </a:p>
                    <a:p>
                      <a:pPr algn="ctr"/>
                      <a:r>
                        <a:rPr lang="nl-NL" sz="900" b="0" baseline="0" dirty="0">
                          <a:solidFill>
                            <a:schemeClr val="tx1"/>
                          </a:solidFill>
                          <a:latin typeface="BISansNEXT" panose="02000503040000020004" pitchFamily="50" charset="0"/>
                        </a:rPr>
                        <a:t>France</a:t>
                      </a:r>
                    </a:p>
                  </a:txBody>
                  <a:tcPr anchor="b">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nl-NL" sz="900" b="0" baseline="0" dirty="0" err="1">
                          <a:solidFill>
                            <a:schemeClr val="tx1"/>
                          </a:solidFill>
                          <a:latin typeface="BISansNEXT" panose="02000503040000020004" pitchFamily="50" charset="0"/>
                        </a:rPr>
                        <a:t>Prospective</a:t>
                      </a:r>
                      <a:r>
                        <a:rPr lang="nl-NL" sz="900" b="0" baseline="0" dirty="0">
                          <a:solidFill>
                            <a:schemeClr val="tx1"/>
                          </a:solidFill>
                          <a:latin typeface="BISansNEXT" panose="02000503040000020004" pitchFamily="50" charset="0"/>
                        </a:rPr>
                        <a:t> cross-</a:t>
                      </a:r>
                      <a:r>
                        <a:rPr lang="nl-NL" sz="900" b="0" baseline="0" dirty="0" err="1">
                          <a:solidFill>
                            <a:schemeClr val="tx1"/>
                          </a:solidFill>
                          <a:latin typeface="BISansNEXT" panose="02000503040000020004" pitchFamily="50" charset="0"/>
                        </a:rPr>
                        <a:t>sectional</a:t>
                      </a:r>
                      <a:r>
                        <a:rPr lang="nl-NL" sz="900" b="0" baseline="0" dirty="0">
                          <a:solidFill>
                            <a:schemeClr val="tx1"/>
                          </a:solidFill>
                          <a:latin typeface="BISansNEXT" panose="02000503040000020004" pitchFamily="50" charset="0"/>
                        </a:rPr>
                        <a:t> RA &lt;2 </a:t>
                      </a:r>
                      <a:r>
                        <a:rPr lang="nl-NL" sz="900" b="0" baseline="0" dirty="0" err="1">
                          <a:solidFill>
                            <a:schemeClr val="tx1"/>
                          </a:solidFill>
                          <a:latin typeface="BISansNEXT" panose="02000503040000020004" pitchFamily="50" charset="0"/>
                        </a:rPr>
                        <a:t>yr</a:t>
                      </a:r>
                      <a:r>
                        <a:rPr lang="nl-NL" sz="900" b="0" baseline="0" dirty="0">
                          <a:solidFill>
                            <a:schemeClr val="tx1"/>
                          </a:solidFill>
                          <a:latin typeface="BISansNEXT" panose="02000503040000020004" pitchFamily="50" charset="0"/>
                        </a:rPr>
                        <a:t> </a:t>
                      </a:r>
                      <a:r>
                        <a:rPr lang="nl-NL" sz="900" b="0" baseline="0" dirty="0" err="1">
                          <a:solidFill>
                            <a:schemeClr val="tx1"/>
                          </a:solidFill>
                          <a:latin typeface="BISansNEXT" panose="02000503040000020004" pitchFamily="50" charset="0"/>
                        </a:rPr>
                        <a:t>duration</a:t>
                      </a:r>
                      <a:endParaRPr lang="nl-NL" sz="900" b="0" baseline="0" dirty="0">
                        <a:solidFill>
                          <a:schemeClr val="tx1"/>
                        </a:solidFill>
                        <a:latin typeface="BISansNEXT" panose="02000503040000020004" pitchFamily="50" charset="0"/>
                      </a:endParaRPr>
                    </a:p>
                    <a:p>
                      <a:pPr algn="ctr"/>
                      <a:r>
                        <a:rPr lang="nl-NL" sz="900" b="0" baseline="0" dirty="0" err="1">
                          <a:solidFill>
                            <a:schemeClr val="tx1"/>
                          </a:solidFill>
                          <a:latin typeface="BISansNEXT" panose="02000503040000020004" pitchFamily="50" charset="0"/>
                        </a:rPr>
                        <a:t>Consecutive</a:t>
                      </a:r>
                      <a:r>
                        <a:rPr lang="nl-NL" sz="900" b="0" baseline="0" dirty="0">
                          <a:solidFill>
                            <a:schemeClr val="tx1"/>
                          </a:solidFill>
                          <a:latin typeface="BISansNEXT" panose="02000503040000020004" pitchFamily="50" charset="0"/>
                        </a:rPr>
                        <a:t> recruitment</a:t>
                      </a:r>
                    </a:p>
                    <a:p>
                      <a:pPr algn="ctr"/>
                      <a:r>
                        <a:rPr lang="nl-NL" sz="900" b="0" baseline="0" dirty="0">
                          <a:solidFill>
                            <a:schemeClr val="tx1"/>
                          </a:solidFill>
                          <a:latin typeface="BISansNEXT" panose="02000503040000020004" pitchFamily="50" charset="0"/>
                        </a:rPr>
                        <a:t>Argentina</a:t>
                      </a:r>
                    </a:p>
                  </a:txBody>
                  <a:tcPr anchor="b">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900" b="0" baseline="0" dirty="0">
                          <a:solidFill>
                            <a:schemeClr val="tx1"/>
                          </a:solidFill>
                          <a:latin typeface="BISansNEXT" panose="02000503040000020004" pitchFamily="50" charset="0"/>
                        </a:rPr>
                        <a:t>Pooled analysis of 2 studies</a:t>
                      </a:r>
                    </a:p>
                  </a:txBody>
                  <a:tcPr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8015999"/>
                  </a:ext>
                </a:extLst>
              </a:tr>
              <a:tr h="304800">
                <a:tc>
                  <a:txBody>
                    <a:bodyPr/>
                    <a:lstStyle/>
                    <a:p>
                      <a:pPr algn="l"/>
                      <a:r>
                        <a:rPr lang="nl-NL" sz="1400" b="1" dirty="0">
                          <a:solidFill>
                            <a:schemeClr val="bg1"/>
                          </a:solidFill>
                          <a:latin typeface="BISansNEXT" panose="02000503040000020004" pitchFamily="50" charset="0"/>
                        </a:rPr>
                        <a:t>Risk factor </a:t>
                      </a:r>
                      <a:r>
                        <a:rPr lang="nl-NL" sz="1400" b="1" dirty="0" err="1">
                          <a:solidFill>
                            <a:schemeClr val="bg1"/>
                          </a:solidFill>
                          <a:latin typeface="BISansNEXT" panose="02000503040000020004" pitchFamily="50" charset="0"/>
                        </a:rPr>
                        <a:t>included</a:t>
                      </a:r>
                      <a:r>
                        <a:rPr lang="nl-NL" sz="1400" b="1" dirty="0">
                          <a:solidFill>
                            <a:schemeClr val="bg1"/>
                          </a:solidFill>
                          <a:latin typeface="BISansNEXT" panose="02000503040000020004" pitchFamily="50" charset="0"/>
                        </a:rPr>
                        <a:t> in </a:t>
                      </a:r>
                      <a:r>
                        <a:rPr lang="nl-NL" sz="1400" b="1" dirty="0" err="1">
                          <a:solidFill>
                            <a:schemeClr val="bg1"/>
                          </a:solidFill>
                          <a:latin typeface="BISansNEXT" panose="02000503040000020004" pitchFamily="50" charset="0"/>
                        </a:rPr>
                        <a:t>predictive</a:t>
                      </a:r>
                      <a:r>
                        <a:rPr lang="nl-NL" sz="1400" b="1" dirty="0">
                          <a:solidFill>
                            <a:schemeClr val="bg1"/>
                          </a:solidFill>
                          <a:latin typeface="BISansNEXT" panose="02000503040000020004" pitchFamily="50" charset="0"/>
                        </a:rPr>
                        <a:t> model</a:t>
                      </a:r>
                    </a:p>
                  </a:txBody>
                  <a:tcPr anchor="ctr">
                    <a:lnL w="12700" cap="flat" cmpd="sng" algn="ctr">
                      <a:noFill/>
                      <a:prstDash val="solid"/>
                      <a:round/>
                      <a:headEnd type="none" w="med" len="med"/>
                      <a:tailEnd type="none" w="med" len="med"/>
                    </a:lnL>
                    <a:lnT w="38100" cmpd="sng">
                      <a:noFill/>
                    </a:lnT>
                    <a:lnB w="28575" cap="flat" cmpd="sng" algn="ctr">
                      <a:solidFill>
                        <a:schemeClr val="bg1"/>
                      </a:solidFill>
                      <a:prstDash val="solid"/>
                      <a:round/>
                      <a:headEnd type="none" w="med" len="med"/>
                      <a:tailEnd type="none" w="med" len="med"/>
                    </a:lnB>
                    <a:noFill/>
                  </a:tcPr>
                </a:tc>
                <a:tc>
                  <a:txBody>
                    <a:bodyPr/>
                    <a:lstStyle/>
                    <a:p>
                      <a:pPr algn="ctr"/>
                      <a:r>
                        <a:rPr lang="nl-NL" sz="1400" b="1" dirty="0" err="1">
                          <a:solidFill>
                            <a:schemeClr val="bg1"/>
                          </a:solidFill>
                          <a:latin typeface="BISansNEXT" panose="02000503040000020004" pitchFamily="50" charset="0"/>
                        </a:rPr>
                        <a:t>Juge</a:t>
                      </a:r>
                      <a:r>
                        <a:rPr lang="nl-NL" sz="1400" b="1" dirty="0">
                          <a:solidFill>
                            <a:schemeClr val="bg1"/>
                          </a:solidFill>
                          <a:latin typeface="BISansNEXT" panose="02000503040000020004" pitchFamily="50" charset="0"/>
                        </a:rPr>
                        <a:t> 2021</a:t>
                      </a:r>
                      <a:r>
                        <a:rPr lang="nl-NL" sz="1400" b="1" baseline="30000" dirty="0">
                          <a:solidFill>
                            <a:schemeClr val="bg1"/>
                          </a:solidFill>
                          <a:latin typeface="BISansNEXT" panose="02000503040000020004" pitchFamily="50" charset="0"/>
                        </a:rPr>
                        <a:t>1</a:t>
                      </a:r>
                    </a:p>
                  </a:txBody>
                  <a:tcPr anchor="ctr">
                    <a:lnT w="38100" cmpd="sng">
                      <a:noFill/>
                    </a:lnT>
                    <a:lnB w="28575" cap="flat" cmpd="sng" algn="ctr">
                      <a:solidFill>
                        <a:schemeClr val="bg1"/>
                      </a:solidFill>
                      <a:prstDash val="solid"/>
                      <a:round/>
                      <a:headEnd type="none" w="med" len="med"/>
                      <a:tailEnd type="none" w="med" len="med"/>
                    </a:lnB>
                    <a:noFill/>
                  </a:tcPr>
                </a:tc>
                <a:tc>
                  <a:txBody>
                    <a:bodyPr/>
                    <a:lstStyle/>
                    <a:p>
                      <a:pPr algn="ctr"/>
                      <a:r>
                        <a:rPr lang="nl-NL" sz="1400" b="1" dirty="0">
                          <a:solidFill>
                            <a:schemeClr val="bg1"/>
                          </a:solidFill>
                          <a:latin typeface="BISansNEXT" panose="02000503040000020004" pitchFamily="50" charset="0"/>
                        </a:rPr>
                        <a:t>Paulin 2021</a:t>
                      </a:r>
                      <a:r>
                        <a:rPr lang="nl-NL" sz="1400" b="1" baseline="30000" dirty="0">
                          <a:solidFill>
                            <a:schemeClr val="bg1"/>
                          </a:solidFill>
                          <a:latin typeface="BISansNEXT" panose="02000503040000020004" pitchFamily="50" charset="0"/>
                        </a:rPr>
                        <a:t>3</a:t>
                      </a:r>
                    </a:p>
                  </a:txBody>
                  <a:tcPr anchor="ctr">
                    <a:lnT w="38100" cmpd="sng">
                      <a:noFill/>
                    </a:lnT>
                    <a:lnB w="28575" cap="flat" cmpd="sng" algn="ctr">
                      <a:solidFill>
                        <a:schemeClr val="bg1"/>
                      </a:solidFill>
                      <a:prstDash val="solid"/>
                      <a:round/>
                      <a:headEnd type="none" w="med" len="med"/>
                      <a:tailEnd type="none" w="med" len="med"/>
                    </a:lnB>
                    <a:noFill/>
                  </a:tcPr>
                </a:tc>
                <a:tc>
                  <a:txBody>
                    <a:bodyPr/>
                    <a:lstStyle/>
                    <a:p>
                      <a:pPr algn="ctr"/>
                      <a:r>
                        <a:rPr lang="nl-NL" sz="1400" b="1" dirty="0">
                          <a:solidFill>
                            <a:schemeClr val="bg1"/>
                          </a:solidFill>
                          <a:latin typeface="BISansNEXT" panose="02000503040000020004" pitchFamily="50" charset="0"/>
                        </a:rPr>
                        <a:t>Juge 2022</a:t>
                      </a:r>
                      <a:r>
                        <a:rPr lang="nl-NL" sz="1400" b="1" baseline="30000" dirty="0">
                          <a:solidFill>
                            <a:schemeClr val="bg1"/>
                          </a:solidFill>
                          <a:latin typeface="BISansNEXT" panose="02000503040000020004" pitchFamily="50" charset="0"/>
                        </a:rPr>
                        <a:t>2</a:t>
                      </a:r>
                    </a:p>
                  </a:txBody>
                  <a:tcPr anchor="ctr">
                    <a:lnR w="12700" cap="flat" cmpd="sng" algn="ctr">
                      <a:no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70517802"/>
                  </a:ext>
                </a:extLst>
              </a:tr>
              <a:tr h="304800">
                <a:tc>
                  <a:txBody>
                    <a:bodyPr/>
                    <a:lstStyle/>
                    <a:p>
                      <a:pPr algn="l"/>
                      <a:r>
                        <a:rPr lang="nl-NL" sz="1200" b="1" dirty="0" err="1">
                          <a:solidFill>
                            <a:schemeClr val="tx1"/>
                          </a:solidFill>
                          <a:latin typeface="BISansNEXT" panose="02000503040000020004" pitchFamily="50" charset="0"/>
                        </a:rPr>
                        <a:t>Sex</a:t>
                      </a:r>
                      <a:endParaRPr lang="nl-NL" sz="1200" b="1" dirty="0">
                        <a:solidFill>
                          <a:schemeClr val="tx1"/>
                        </a:solidFill>
                        <a:latin typeface="BISansNEXT" panose="02000503040000020004" pitchFamily="50" charset="0"/>
                      </a:endParaRPr>
                    </a:p>
                  </a:txBody>
                  <a:tcPr anchor="ctr">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lnT w="28575" cap="flat" cmpd="sng" algn="ctr">
                      <a:solidFill>
                        <a:schemeClr val="bg1"/>
                      </a:solidFill>
                      <a:prstDash val="solid"/>
                      <a:round/>
                      <a:headEnd type="none" w="med" len="med"/>
                      <a:tailEnd type="none" w="med" len="med"/>
                    </a:lnT>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lnT w="28575" cap="flat" cmpd="sng" algn="ctr">
                      <a:solidFill>
                        <a:schemeClr val="bg1"/>
                      </a:solidFill>
                      <a:prstDash val="solid"/>
                      <a:round/>
                      <a:headEnd type="none" w="med" len="med"/>
                      <a:tailEnd type="none" w="med" len="med"/>
                    </a:lnT>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390034658"/>
                  </a:ext>
                </a:extLst>
              </a:tr>
              <a:tr h="304800">
                <a:tc>
                  <a:txBody>
                    <a:bodyPr/>
                    <a:lstStyle/>
                    <a:p>
                      <a:pPr algn="l"/>
                      <a:r>
                        <a:rPr lang="nl-NL" sz="1200" b="1" dirty="0">
                          <a:solidFill>
                            <a:schemeClr val="tx1"/>
                          </a:solidFill>
                          <a:latin typeface="BISansNEXT" panose="02000503040000020004" pitchFamily="50" charset="0"/>
                        </a:rPr>
                        <a:t>Smoking</a:t>
                      </a:r>
                    </a:p>
                  </a:txBody>
                  <a:tcPr anchor="ctr">
                    <a:lnL w="12700" cap="flat" cmpd="sng" algn="ctr">
                      <a:noFill/>
                      <a:prstDash val="solid"/>
                      <a:round/>
                      <a:headEnd type="none" w="med" len="med"/>
                      <a:tailEnd type="none" w="med" len="med"/>
                    </a:lnL>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345733877"/>
                  </a:ext>
                </a:extLst>
              </a:tr>
              <a:tr h="304800">
                <a:tc>
                  <a:txBody>
                    <a:bodyPr/>
                    <a:lstStyle/>
                    <a:p>
                      <a:pPr algn="l"/>
                      <a:r>
                        <a:rPr lang="nl-NL" sz="1200" b="1" dirty="0">
                          <a:solidFill>
                            <a:schemeClr val="tx1"/>
                          </a:solidFill>
                          <a:latin typeface="BISansNEXT" panose="02000503040000020004" pitchFamily="50" charset="0"/>
                        </a:rPr>
                        <a:t>Age</a:t>
                      </a:r>
                    </a:p>
                  </a:txBody>
                  <a:tcPr anchor="ctr">
                    <a:lnL w="12700" cap="flat" cmpd="sng" algn="ctr">
                      <a:noFill/>
                      <a:prstDash val="solid"/>
                      <a:round/>
                      <a:headEnd type="none" w="med" len="med"/>
                      <a:tailEnd type="none" w="med" len="med"/>
                    </a:lnL>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014580748"/>
                  </a:ext>
                </a:extLst>
              </a:tr>
              <a:tr h="304800">
                <a:tc>
                  <a:txBody>
                    <a:bodyPr/>
                    <a:lstStyle/>
                    <a:p>
                      <a:pPr algn="l"/>
                      <a:r>
                        <a:rPr lang="nl-NL" sz="1200" b="1" dirty="0">
                          <a:solidFill>
                            <a:schemeClr val="tx1"/>
                          </a:solidFill>
                          <a:latin typeface="BISansNEXT" panose="02000503040000020004" pitchFamily="50" charset="0"/>
                        </a:rPr>
                        <a:t>Age at RA </a:t>
                      </a:r>
                      <a:r>
                        <a:rPr lang="nl-NL" sz="1200" b="1" dirty="0" err="1">
                          <a:solidFill>
                            <a:schemeClr val="tx1"/>
                          </a:solidFill>
                          <a:latin typeface="BISansNEXT" panose="02000503040000020004" pitchFamily="50" charset="0"/>
                        </a:rPr>
                        <a:t>onset</a:t>
                      </a:r>
                      <a:endParaRPr lang="nl-NL" sz="1200" b="1" dirty="0">
                        <a:solidFill>
                          <a:schemeClr val="tx1"/>
                        </a:solidFill>
                        <a:latin typeface="BISansNEXT" panose="02000503040000020004" pitchFamily="50" charset="0"/>
                      </a:endParaRPr>
                    </a:p>
                  </a:txBody>
                  <a:tcPr anchor="ctr">
                    <a:lnL w="12700" cap="flat" cmpd="sng" algn="ctr">
                      <a:noFill/>
                      <a:prstDash val="solid"/>
                      <a:round/>
                      <a:headEnd type="none" w="med" len="med"/>
                      <a:tailEnd type="none" w="med" len="med"/>
                    </a:lnL>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572587707"/>
                  </a:ext>
                </a:extLst>
              </a:tr>
              <a:tr h="304800">
                <a:tc>
                  <a:txBody>
                    <a:bodyPr/>
                    <a:lstStyle/>
                    <a:p>
                      <a:pPr algn="l"/>
                      <a:r>
                        <a:rPr lang="nl-NL" sz="1200" b="1" dirty="0">
                          <a:solidFill>
                            <a:schemeClr val="tx1"/>
                          </a:solidFill>
                          <a:latin typeface="BISansNEXT" panose="02000503040000020004" pitchFamily="50" charset="0"/>
                        </a:rPr>
                        <a:t>MUC5B </a:t>
                      </a:r>
                      <a:r>
                        <a:rPr lang="nl-NL" sz="1200" b="1" dirty="0" err="1">
                          <a:solidFill>
                            <a:schemeClr val="tx1"/>
                          </a:solidFill>
                          <a:latin typeface="BISansNEXT" panose="02000503040000020004" pitchFamily="50" charset="0"/>
                        </a:rPr>
                        <a:t>allele</a:t>
                      </a:r>
                      <a:endParaRPr lang="nl-NL" sz="1200" b="1" dirty="0">
                        <a:solidFill>
                          <a:schemeClr val="tx1"/>
                        </a:solidFill>
                        <a:latin typeface="BISansNEXT" panose="02000503040000020004" pitchFamily="50" charset="0"/>
                      </a:endParaRPr>
                    </a:p>
                  </a:txBody>
                  <a:tcPr anchor="ctr">
                    <a:lnL w="12700" cap="flat" cmpd="sng" algn="ctr">
                      <a:noFill/>
                      <a:prstDash val="solid"/>
                      <a:round/>
                      <a:headEnd type="none" w="med" len="med"/>
                      <a:tailEnd type="none" w="med" len="med"/>
                    </a:lnL>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430125004"/>
                  </a:ext>
                </a:extLst>
              </a:tr>
              <a:tr h="304800">
                <a:tc>
                  <a:txBody>
                    <a:bodyPr/>
                    <a:lstStyle/>
                    <a:p>
                      <a:pPr algn="l"/>
                      <a:r>
                        <a:rPr lang="nl-NL" sz="1200" b="1" dirty="0">
                          <a:solidFill>
                            <a:schemeClr val="tx1"/>
                          </a:solidFill>
                          <a:latin typeface="BISansNEXT" panose="02000503040000020004" pitchFamily="50" charset="0"/>
                        </a:rPr>
                        <a:t>Extra-</a:t>
                      </a:r>
                      <a:r>
                        <a:rPr lang="nl-NL" sz="1200" b="1" dirty="0" err="1">
                          <a:solidFill>
                            <a:schemeClr val="tx1"/>
                          </a:solidFill>
                          <a:latin typeface="BISansNEXT" panose="02000503040000020004" pitchFamily="50" charset="0"/>
                        </a:rPr>
                        <a:t>articular</a:t>
                      </a:r>
                      <a:r>
                        <a:rPr lang="nl-NL" sz="1200" b="1" dirty="0">
                          <a:solidFill>
                            <a:schemeClr val="tx1"/>
                          </a:solidFill>
                          <a:latin typeface="BISansNEXT" panose="02000503040000020004" pitchFamily="50" charset="0"/>
                        </a:rPr>
                        <a:t> </a:t>
                      </a:r>
                      <a:r>
                        <a:rPr lang="nl-NL" sz="1200" b="1" dirty="0" err="1">
                          <a:solidFill>
                            <a:schemeClr val="tx1"/>
                          </a:solidFill>
                          <a:latin typeface="BISansNEXT" panose="02000503040000020004" pitchFamily="50" charset="0"/>
                        </a:rPr>
                        <a:t>manifestations</a:t>
                      </a:r>
                      <a:endParaRPr lang="nl-NL" sz="1200" b="1" dirty="0">
                        <a:solidFill>
                          <a:schemeClr val="tx1"/>
                        </a:solidFill>
                        <a:latin typeface="BISansNEXT" panose="02000503040000020004" pitchFamily="50" charset="0"/>
                      </a:endParaRPr>
                    </a:p>
                  </a:txBody>
                  <a:tcPr anchor="ctr">
                    <a:lnL w="12700" cap="flat" cmpd="sng" algn="ctr">
                      <a:noFill/>
                      <a:prstDash val="solid"/>
                      <a:round/>
                      <a:headEnd type="none" w="med" len="med"/>
                      <a:tailEnd type="none" w="med" len="med"/>
                    </a:lnL>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288591232"/>
                  </a:ext>
                </a:extLst>
              </a:tr>
              <a:tr h="304800">
                <a:tc>
                  <a:txBody>
                    <a:bodyPr/>
                    <a:lstStyle/>
                    <a:p>
                      <a:pPr algn="l"/>
                      <a:r>
                        <a:rPr lang="nl-NL" sz="1200" b="1" dirty="0" err="1">
                          <a:solidFill>
                            <a:schemeClr val="tx1"/>
                          </a:solidFill>
                          <a:latin typeface="BISansNEXT" panose="02000503040000020004" pitchFamily="50" charset="0"/>
                        </a:rPr>
                        <a:t>Disease</a:t>
                      </a:r>
                      <a:r>
                        <a:rPr lang="nl-NL" sz="1200" b="1" dirty="0">
                          <a:solidFill>
                            <a:schemeClr val="tx1"/>
                          </a:solidFill>
                          <a:latin typeface="BISansNEXT" panose="02000503040000020004" pitchFamily="50" charset="0"/>
                        </a:rPr>
                        <a:t> </a:t>
                      </a:r>
                      <a:r>
                        <a:rPr lang="nl-NL" sz="1200" b="1" dirty="0" err="1">
                          <a:solidFill>
                            <a:schemeClr val="tx1"/>
                          </a:solidFill>
                          <a:latin typeface="BISansNEXT" panose="02000503040000020004" pitchFamily="50" charset="0"/>
                        </a:rPr>
                        <a:t>activity</a:t>
                      </a:r>
                      <a:r>
                        <a:rPr lang="nl-NL" sz="1200" b="1" dirty="0">
                          <a:solidFill>
                            <a:schemeClr val="tx1"/>
                          </a:solidFill>
                          <a:latin typeface="BISansNEXT" panose="02000503040000020004" pitchFamily="50" charset="0"/>
                        </a:rPr>
                        <a:t> indices (DAS28 or CDAI)</a:t>
                      </a:r>
                    </a:p>
                  </a:txBody>
                  <a:tcPr anchor="ctr">
                    <a:lnL w="12700" cap="flat" cmpd="sng" algn="ctr">
                      <a:noFill/>
                      <a:prstDash val="solid"/>
                      <a:round/>
                      <a:headEnd type="none" w="med" len="med"/>
                      <a:tailEnd type="none" w="med" len="med"/>
                    </a:lnL>
                    <a:noFill/>
                  </a:tcPr>
                </a:tc>
                <a:tc>
                  <a:txBody>
                    <a:bodyPr/>
                    <a:lstStyle/>
                    <a:p>
                      <a:pPr algn="ctr"/>
                      <a:r>
                        <a:rPr lang="nl-NL" sz="1400" b="1" dirty="0">
                          <a:solidFill>
                            <a:schemeClr val="tx1"/>
                          </a:solidFill>
                          <a:latin typeface="BISansNEXT" panose="02000503040000020004" pitchFamily="50" charset="0"/>
                        </a:rPr>
                        <a:t>✓</a:t>
                      </a:r>
                    </a:p>
                  </a:txBody>
                  <a:tcPr anchor="ctr">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171553554"/>
                  </a:ext>
                </a:extLst>
              </a:tr>
              <a:tr h="304800">
                <a:tc>
                  <a:txBody>
                    <a:bodyPr/>
                    <a:lstStyle/>
                    <a:p>
                      <a:pPr algn="l"/>
                      <a:r>
                        <a:rPr lang="nl-NL" sz="1200" b="1" dirty="0" err="1">
                          <a:solidFill>
                            <a:schemeClr val="tx1"/>
                          </a:solidFill>
                          <a:latin typeface="BISansNEXT" panose="02000503040000020004" pitchFamily="50" charset="0"/>
                        </a:rPr>
                        <a:t>Other</a:t>
                      </a:r>
                      <a:r>
                        <a:rPr lang="nl-NL" sz="1200" b="1" dirty="0">
                          <a:solidFill>
                            <a:schemeClr val="tx1"/>
                          </a:solidFill>
                          <a:latin typeface="BISansNEXT" panose="02000503040000020004" pitchFamily="50" charset="0"/>
                        </a:rPr>
                        <a:t> markers of </a:t>
                      </a:r>
                      <a:r>
                        <a:rPr lang="nl-NL" sz="1200" b="1" dirty="0" err="1">
                          <a:solidFill>
                            <a:schemeClr val="tx1"/>
                          </a:solidFill>
                          <a:latin typeface="BISansNEXT" panose="02000503040000020004" pitchFamily="50" charset="0"/>
                        </a:rPr>
                        <a:t>disease</a:t>
                      </a:r>
                      <a:r>
                        <a:rPr lang="nl-NL" sz="1200" b="1" dirty="0">
                          <a:solidFill>
                            <a:schemeClr val="tx1"/>
                          </a:solidFill>
                          <a:latin typeface="BISansNEXT" panose="02000503040000020004" pitchFamily="50" charset="0"/>
                        </a:rPr>
                        <a:t> </a:t>
                      </a:r>
                      <a:r>
                        <a:rPr lang="nl-NL" sz="1200" b="1" dirty="0" err="1">
                          <a:solidFill>
                            <a:schemeClr val="tx1"/>
                          </a:solidFill>
                          <a:latin typeface="BISansNEXT" panose="02000503040000020004" pitchFamily="50" charset="0"/>
                        </a:rPr>
                        <a:t>activity</a:t>
                      </a:r>
                      <a:r>
                        <a:rPr lang="nl-NL" sz="1200" b="1" dirty="0">
                          <a:solidFill>
                            <a:schemeClr val="tx1"/>
                          </a:solidFill>
                          <a:latin typeface="BISansNEXT" panose="02000503040000020004" pitchFamily="50" charset="0"/>
                        </a:rPr>
                        <a:t> (CCP, RF, ESR)</a:t>
                      </a:r>
                    </a:p>
                  </a:txBody>
                  <a:tcPr anchor="ctr">
                    <a:lnL w="12700" cap="flat" cmpd="sng" algn="ctr">
                      <a:noFill/>
                      <a:prstDash val="solid"/>
                      <a:round/>
                      <a:headEnd type="none" w="med" len="med"/>
                      <a:tailEnd type="none" w="med" len="med"/>
                    </a:lnL>
                    <a:noFill/>
                  </a:tcPr>
                </a:tc>
                <a:tc>
                  <a:txBody>
                    <a:bodyPr/>
                    <a:lstStyle/>
                    <a:p>
                      <a:pPr algn="ctr"/>
                      <a:endParaRPr lang="nl-NL" sz="1400" b="1" dirty="0">
                        <a:solidFill>
                          <a:schemeClr val="tx1"/>
                        </a:solidFill>
                        <a:latin typeface="BISansNEXT" panose="02000503040000020004" pitchFamily="50" charset="0"/>
                      </a:endParaRPr>
                    </a:p>
                  </a:txBody>
                  <a:tcPr anchor="ctr">
                    <a:noFill/>
                  </a:tcPr>
                </a:tc>
                <a:tc>
                  <a:txBody>
                    <a:bodyPr/>
                    <a:lstStyle/>
                    <a:p>
                      <a:pPr algn="ctr"/>
                      <a:r>
                        <a:rPr lang="nl-NL" sz="1400" b="1" i="0" kern="1200" dirty="0">
                          <a:solidFill>
                            <a:schemeClr val="tx1"/>
                          </a:solidFill>
                          <a:effectLst/>
                          <a:latin typeface="BISansNEXT" panose="02000503040000020004" pitchFamily="50" charset="0"/>
                          <a:ea typeface="+mn-ea"/>
                          <a:cs typeface="+mn-cs"/>
                        </a:rPr>
                        <a:t>✓</a:t>
                      </a:r>
                      <a:endParaRPr lang="nl-NL" sz="1400" b="1" dirty="0">
                        <a:solidFill>
                          <a:schemeClr val="tx1"/>
                        </a:solidFill>
                        <a:latin typeface="BISansNEXT" panose="02000503040000020004" pitchFamily="50" charset="0"/>
                      </a:endParaRPr>
                    </a:p>
                  </a:txBody>
                  <a:tcPr anchor="ctr">
                    <a:noFill/>
                  </a:tcPr>
                </a:tc>
                <a:tc>
                  <a:txBody>
                    <a:bodyPr/>
                    <a:lstStyle/>
                    <a:p>
                      <a:pPr algn="ctr"/>
                      <a:endParaRPr lang="nl-NL" sz="1400" b="1" dirty="0">
                        <a:solidFill>
                          <a:schemeClr val="tx1"/>
                        </a:solidFill>
                        <a:latin typeface="BISansNEXT" panose="02000503040000020004" pitchFamily="50"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792092287"/>
                  </a:ext>
                </a:extLst>
              </a:tr>
              <a:tr h="304800">
                <a:tc>
                  <a:txBody>
                    <a:bodyPr/>
                    <a:lstStyle/>
                    <a:p>
                      <a:pPr algn="l"/>
                      <a:r>
                        <a:rPr lang="nl-NL" sz="1200" b="1" dirty="0" err="1">
                          <a:solidFill>
                            <a:schemeClr val="tx1"/>
                          </a:solidFill>
                          <a:latin typeface="BISansNEXT" panose="02000503040000020004" pitchFamily="50" charset="0"/>
                        </a:rPr>
                        <a:t>Number</a:t>
                      </a:r>
                      <a:r>
                        <a:rPr lang="nl-NL" sz="1200" b="1" dirty="0">
                          <a:solidFill>
                            <a:schemeClr val="tx1"/>
                          </a:solidFill>
                          <a:latin typeface="BISansNEXT" panose="02000503040000020004" pitchFamily="50" charset="0"/>
                        </a:rPr>
                        <a:t> </a:t>
                      </a:r>
                      <a:r>
                        <a:rPr lang="nl-NL" sz="1200" b="1" dirty="0" err="1">
                          <a:solidFill>
                            <a:schemeClr val="tx1"/>
                          </a:solidFill>
                          <a:latin typeface="BISansNEXT" panose="02000503040000020004" pitchFamily="50" charset="0"/>
                        </a:rPr>
                        <a:t>with</a:t>
                      </a:r>
                      <a:r>
                        <a:rPr lang="nl-NL" sz="1200" b="1" dirty="0">
                          <a:solidFill>
                            <a:schemeClr val="tx1"/>
                          </a:solidFill>
                          <a:latin typeface="BISansNEXT" panose="02000503040000020004" pitchFamily="50" charset="0"/>
                        </a:rPr>
                        <a:t> ILD</a:t>
                      </a:r>
                    </a:p>
                  </a:txBody>
                  <a:tcPr anchor="ctr">
                    <a:lnL w="12700" cap="flat" cmpd="sng" algn="ctr">
                      <a:noFill/>
                      <a:prstDash val="solid"/>
                      <a:round/>
                      <a:headEnd type="none" w="med" len="med"/>
                      <a:tailEnd type="none" w="med" len="med"/>
                    </a:lnL>
                    <a:noFill/>
                  </a:tcPr>
                </a:tc>
                <a:tc>
                  <a:txBody>
                    <a:bodyPr/>
                    <a:lstStyle/>
                    <a:p>
                      <a:pPr algn="ctr"/>
                      <a:r>
                        <a:rPr lang="nl-NL" sz="1200" b="1" dirty="0">
                          <a:solidFill>
                            <a:schemeClr val="tx1"/>
                          </a:solidFill>
                          <a:latin typeface="BISansNEXT" panose="02000503040000020004" pitchFamily="50" charset="0"/>
                        </a:rPr>
                        <a:t>19% of 163</a:t>
                      </a:r>
                    </a:p>
                  </a:txBody>
                  <a:tcPr anchor="ctr">
                    <a:noFill/>
                  </a:tcPr>
                </a:tc>
                <a:tc>
                  <a:txBody>
                    <a:bodyPr/>
                    <a:lstStyle/>
                    <a:p>
                      <a:pPr algn="ctr"/>
                      <a:r>
                        <a:rPr lang="nl-NL" sz="1200" b="1" i="0" kern="1200" dirty="0">
                          <a:solidFill>
                            <a:schemeClr val="tx1"/>
                          </a:solidFill>
                          <a:effectLst/>
                          <a:latin typeface="BISansNEXT" panose="02000503040000020004" pitchFamily="50" charset="0"/>
                          <a:ea typeface="+mn-ea"/>
                          <a:cs typeface="+mn-cs"/>
                        </a:rPr>
                        <a:t>7.5% of 83</a:t>
                      </a:r>
                      <a:endParaRPr lang="nl-NL" sz="1200" b="1" dirty="0">
                        <a:solidFill>
                          <a:schemeClr val="tx1"/>
                        </a:solidFill>
                        <a:latin typeface="BISansNEXT" panose="02000503040000020004" pitchFamily="50" charset="0"/>
                      </a:endParaRPr>
                    </a:p>
                  </a:txBody>
                  <a:tcPr anchor="ctr">
                    <a:noFill/>
                  </a:tcPr>
                </a:tc>
                <a:tc>
                  <a:txBody>
                    <a:bodyPr/>
                    <a:lstStyle/>
                    <a:p>
                      <a:pPr algn="ctr"/>
                      <a:r>
                        <a:rPr lang="nl-NL" sz="1200" b="1" dirty="0">
                          <a:solidFill>
                            <a:schemeClr val="tx1"/>
                          </a:solidFill>
                          <a:latin typeface="BISansNEXT" panose="02000503040000020004" pitchFamily="50" charset="0"/>
                        </a:rPr>
                        <a:t>19% of 163; 16.9% of 89</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3253210175"/>
                  </a:ext>
                </a:extLst>
              </a:tr>
            </a:tbl>
          </a:graphicData>
        </a:graphic>
      </p:graphicFrame>
      <p:pic>
        <p:nvPicPr>
          <p:cNvPr id="3" name="Picture 2">
            <a:extLst>
              <a:ext uri="{FF2B5EF4-FFF2-40B4-BE49-F238E27FC236}">
                <a16:creationId xmlns:a16="http://schemas.microsoft.com/office/drawing/2014/main" id="{B80E96FB-4024-400C-04FF-F284FFA37377}"/>
              </a:ext>
            </a:extLst>
          </p:cNvPr>
          <p:cNvPicPr>
            <a:picLocks noChangeAspect="1"/>
          </p:cNvPicPr>
          <p:nvPr/>
        </p:nvPicPr>
        <p:blipFill>
          <a:blip r:embed="rId4"/>
          <a:stretch>
            <a:fillRect/>
          </a:stretch>
        </p:blipFill>
        <p:spPr>
          <a:xfrm>
            <a:off x="10761428" y="6284821"/>
            <a:ext cx="1487553" cy="231668"/>
          </a:xfrm>
          <a:prstGeom prst="rect">
            <a:avLst/>
          </a:prstGeom>
        </p:spPr>
      </p:pic>
    </p:spTree>
    <p:extLst>
      <p:ext uri="{BB962C8B-B14F-4D97-AF65-F5344CB8AC3E}">
        <p14:creationId xmlns:p14="http://schemas.microsoft.com/office/powerpoint/2010/main" val="262304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CBB3C-2A7E-41A1-A305-A8720029CB5B}"/>
              </a:ext>
            </a:extLst>
          </p:cNvPr>
          <p:cNvSpPr>
            <a:spLocks noGrp="1"/>
          </p:cNvSpPr>
          <p:nvPr>
            <p:ph type="ctrTitle"/>
          </p:nvPr>
        </p:nvSpPr>
        <p:spPr/>
        <p:txBody>
          <a:bodyPr/>
          <a:lstStyle/>
          <a:p>
            <a:r>
              <a:rPr lang="en-US" i="1" dirty="0"/>
              <a:t>A multidisciplinary approach including rheumatologists and pulmonologists facilitates early recognition of CTD-ILD</a:t>
            </a:r>
            <a:r>
              <a:rPr lang="en-US" i="1" baseline="30000" dirty="0"/>
              <a:t>1</a:t>
            </a:r>
          </a:p>
        </p:txBody>
      </p:sp>
      <p:sp>
        <p:nvSpPr>
          <p:cNvPr id="3" name="Tijdelijke aanduiding voor tekst 2">
            <a:extLst>
              <a:ext uri="{FF2B5EF4-FFF2-40B4-BE49-F238E27FC236}">
                <a16:creationId xmlns:a16="http://schemas.microsoft.com/office/drawing/2014/main" id="{A37C4D00-68E2-40D8-A7DF-85AB983A656A}"/>
              </a:ext>
            </a:extLst>
          </p:cNvPr>
          <p:cNvSpPr>
            <a:spLocks noGrp="1"/>
          </p:cNvSpPr>
          <p:nvPr>
            <p:ph type="subTitle" idx="1"/>
          </p:nvPr>
        </p:nvSpPr>
        <p:spPr/>
        <p:txBody>
          <a:bodyPr/>
          <a:lstStyle/>
          <a:p>
            <a:r>
              <a:rPr lang="nl-NL" dirty="0" err="1"/>
              <a:t>Signs</a:t>
            </a:r>
            <a:r>
              <a:rPr lang="nl-NL" dirty="0"/>
              <a:t> </a:t>
            </a:r>
            <a:r>
              <a:rPr lang="nl-NL" dirty="0" err="1"/>
              <a:t>and</a:t>
            </a:r>
            <a:r>
              <a:rPr lang="nl-NL" dirty="0"/>
              <a:t> </a:t>
            </a:r>
            <a:r>
              <a:rPr lang="nl-NL" dirty="0" err="1"/>
              <a:t>symptoms</a:t>
            </a:r>
            <a:r>
              <a:rPr lang="nl-NL" dirty="0"/>
              <a:t> of ILD </a:t>
            </a:r>
            <a:r>
              <a:rPr lang="nl-NL" dirty="0" err="1"/>
              <a:t>and</a:t>
            </a:r>
            <a:r>
              <a:rPr lang="nl-NL" dirty="0"/>
              <a:t> CTD</a:t>
            </a:r>
          </a:p>
        </p:txBody>
      </p:sp>
      <p:sp>
        <p:nvSpPr>
          <p:cNvPr id="7" name="Text Placeholder 6">
            <a:extLst>
              <a:ext uri="{FF2B5EF4-FFF2-40B4-BE49-F238E27FC236}">
                <a16:creationId xmlns:a16="http://schemas.microsoft.com/office/drawing/2014/main" id="{CAEB375E-3880-4980-BA0F-E9D09B277A73}"/>
              </a:ext>
            </a:extLst>
          </p:cNvPr>
          <p:cNvSpPr>
            <a:spLocks noGrp="1"/>
          </p:cNvSpPr>
          <p:nvPr>
            <p:ph type="body" sz="quarter" idx="17"/>
          </p:nvPr>
        </p:nvSpPr>
        <p:spPr/>
        <p:txBody>
          <a:bodyPr/>
          <a:lstStyle/>
          <a:p>
            <a:r>
              <a:rPr lang="nl-NL" dirty="0"/>
              <a:t>C0</a:t>
            </a:r>
          </a:p>
        </p:txBody>
      </p:sp>
      <p:sp>
        <p:nvSpPr>
          <p:cNvPr id="8" name="Text Placeholder 10">
            <a:extLst>
              <a:ext uri="{FF2B5EF4-FFF2-40B4-BE49-F238E27FC236}">
                <a16:creationId xmlns:a16="http://schemas.microsoft.com/office/drawing/2014/main" id="{C1D46E3F-9E8E-40D8-AC9F-C5707F31ED6F}"/>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Bosello</a:t>
            </a:r>
            <a:r>
              <a:rPr lang="en-US" sz="900" dirty="0">
                <a:solidFill>
                  <a:schemeClr val="bg1"/>
                </a:solidFill>
              </a:rPr>
              <a:t> SL, Beretta L, Del Papa N, et al. Interstitial Lung Disease Associated With Autoimmune Rheumatic Diseases: Checklists for Clinical Practice. Front Med (Lausanne). 2021;8:732761.</a:t>
            </a:r>
          </a:p>
        </p:txBody>
      </p:sp>
      <p:pic>
        <p:nvPicPr>
          <p:cNvPr id="4" name="Picture 3">
            <a:extLst>
              <a:ext uri="{FF2B5EF4-FFF2-40B4-BE49-F238E27FC236}">
                <a16:creationId xmlns:a16="http://schemas.microsoft.com/office/drawing/2014/main" id="{6A28A0E4-1472-998F-9A64-C2900C9F0401}"/>
              </a:ext>
            </a:extLst>
          </p:cNvPr>
          <p:cNvPicPr>
            <a:picLocks noChangeAspect="1"/>
          </p:cNvPicPr>
          <p:nvPr/>
        </p:nvPicPr>
        <p:blipFill>
          <a:blip r:embed="rId3"/>
          <a:stretch>
            <a:fillRect/>
          </a:stretch>
        </p:blipFill>
        <p:spPr>
          <a:xfrm>
            <a:off x="10704447" y="6548034"/>
            <a:ext cx="1487553" cy="231668"/>
          </a:xfrm>
          <a:prstGeom prst="rect">
            <a:avLst/>
          </a:prstGeom>
        </p:spPr>
      </p:pic>
    </p:spTree>
    <p:extLst>
      <p:ext uri="{BB962C8B-B14F-4D97-AF65-F5344CB8AC3E}">
        <p14:creationId xmlns:p14="http://schemas.microsoft.com/office/powerpoint/2010/main" val="2382933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afgeronde hoeken 14">
            <a:extLst>
              <a:ext uri="{FF2B5EF4-FFF2-40B4-BE49-F238E27FC236}">
                <a16:creationId xmlns:a16="http://schemas.microsoft.com/office/drawing/2014/main" id="{C1FE928E-E2CA-B9FC-98C2-2B52F771394B}"/>
              </a:ext>
            </a:extLst>
          </p:cNvPr>
          <p:cNvSpPr/>
          <p:nvPr/>
        </p:nvSpPr>
        <p:spPr>
          <a:xfrm>
            <a:off x="711576" y="2823393"/>
            <a:ext cx="10881710" cy="2641654"/>
          </a:xfrm>
          <a:prstGeom prst="roundRect">
            <a:avLst>
              <a:gd name="adj" fmla="val 4595"/>
            </a:avLst>
          </a:prstGeom>
          <a:blipFill>
            <a:blip r:embed="rId3"/>
            <a:stretch>
              <a:fillRect l="-6540" t="-124827" r="-5502" b="-5863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srgbClr val="2B333A"/>
              </a:solidFill>
              <a:effectLst/>
              <a:uLnTx/>
              <a:uFillTx/>
              <a:latin typeface="BI Sans" pitchFamily="2" charset="77"/>
              <a:ea typeface="+mn-ea"/>
              <a:cs typeface="+mn-cs"/>
            </a:endParaRPr>
          </a:p>
        </p:txBody>
      </p:sp>
      <p:sp>
        <p:nvSpPr>
          <p:cNvPr id="2" name="Titel 1">
            <a:extLst>
              <a:ext uri="{FF2B5EF4-FFF2-40B4-BE49-F238E27FC236}">
                <a16:creationId xmlns:a16="http://schemas.microsoft.com/office/drawing/2014/main" id="{2ACDFF6C-37DA-4DBB-A84C-5B48DF6C4C0E}"/>
              </a:ext>
            </a:extLst>
          </p:cNvPr>
          <p:cNvSpPr>
            <a:spLocks noGrp="1"/>
          </p:cNvSpPr>
          <p:nvPr>
            <p:ph type="title"/>
          </p:nvPr>
        </p:nvSpPr>
        <p:spPr/>
        <p:txBody>
          <a:bodyPr/>
          <a:lstStyle/>
          <a:p>
            <a:r>
              <a:rPr lang="nl-NL" b="1" i="0" u="none" strike="noStrike" dirty="0" err="1">
                <a:solidFill>
                  <a:srgbClr val="001E55"/>
                </a:solidFill>
                <a:effectLst/>
                <a:latin typeface="BISansNEXT" panose="02000503040000020004" pitchFamily="50" charset="0"/>
              </a:rPr>
              <a:t>Respiratory</a:t>
            </a:r>
            <a:r>
              <a:rPr lang="nl-NL" b="1" i="0" u="none" strike="noStrike" dirty="0">
                <a:solidFill>
                  <a:srgbClr val="001E55"/>
                </a:solidFill>
                <a:effectLst/>
                <a:latin typeface="BISansNEXT" panose="02000503040000020004" pitchFamily="50" charset="0"/>
              </a:rPr>
              <a:t> </a:t>
            </a:r>
            <a:r>
              <a:rPr lang="nl-NL" b="1" i="0" u="none" strike="noStrike" dirty="0" err="1">
                <a:solidFill>
                  <a:srgbClr val="001E55"/>
                </a:solidFill>
                <a:effectLst/>
                <a:latin typeface="BISansNEXT" panose="02000503040000020004" pitchFamily="50" charset="0"/>
              </a:rPr>
              <a:t>symptoms</a:t>
            </a:r>
            <a:r>
              <a:rPr lang="nl-NL" b="1" i="0" u="none" strike="noStrike" dirty="0">
                <a:solidFill>
                  <a:srgbClr val="001E55"/>
                </a:solidFill>
                <a:effectLst/>
                <a:latin typeface="BISansNEXT" panose="02000503040000020004" pitchFamily="50" charset="0"/>
              </a:rPr>
              <a:t> are </a:t>
            </a:r>
            <a:r>
              <a:rPr lang="nl-NL" b="1" i="0" u="none" strike="noStrike" dirty="0" err="1">
                <a:solidFill>
                  <a:srgbClr val="001E55"/>
                </a:solidFill>
                <a:effectLst/>
                <a:latin typeface="BISansNEXT" panose="02000503040000020004" pitchFamily="50" charset="0"/>
              </a:rPr>
              <a:t>not</a:t>
            </a:r>
            <a:r>
              <a:rPr lang="nl-NL" b="1" i="0" u="none" strike="noStrike" dirty="0">
                <a:solidFill>
                  <a:srgbClr val="001E55"/>
                </a:solidFill>
                <a:effectLst/>
                <a:latin typeface="BISansNEXT" panose="02000503040000020004" pitchFamily="50" charset="0"/>
              </a:rPr>
              <a:t> </a:t>
            </a:r>
            <a:r>
              <a:rPr lang="nl-NL" b="1" i="0" u="none" strike="noStrike" dirty="0" err="1">
                <a:solidFill>
                  <a:srgbClr val="001E55"/>
                </a:solidFill>
                <a:effectLst/>
                <a:latin typeface="BISansNEXT" panose="02000503040000020004" pitchFamily="50" charset="0"/>
              </a:rPr>
              <a:t>specific</a:t>
            </a:r>
            <a:r>
              <a:rPr lang="nl-NL" b="1" i="0" u="none" strike="noStrike" dirty="0">
                <a:solidFill>
                  <a:srgbClr val="001E55"/>
                </a:solidFill>
                <a:effectLst/>
                <a:latin typeface="BISansNEXT" panose="02000503040000020004" pitchFamily="50" charset="0"/>
              </a:rPr>
              <a:t> </a:t>
            </a:r>
            <a:r>
              <a:rPr lang="nl-NL" b="1" i="0" u="none" strike="noStrike" dirty="0" err="1">
                <a:solidFill>
                  <a:srgbClr val="001E55"/>
                </a:solidFill>
                <a:effectLst/>
                <a:latin typeface="BISansNEXT" panose="02000503040000020004" pitchFamily="50" charset="0"/>
              </a:rPr>
              <a:t>for</a:t>
            </a:r>
            <a:r>
              <a:rPr lang="nl-NL" b="1" i="0" u="none" strike="noStrike" dirty="0">
                <a:solidFill>
                  <a:srgbClr val="001E55"/>
                </a:solidFill>
                <a:effectLst/>
                <a:latin typeface="BISansNEXT" panose="02000503040000020004" pitchFamily="50" charset="0"/>
              </a:rPr>
              <a:t> ILD, </a:t>
            </a:r>
            <a:r>
              <a:rPr lang="nl-NL" b="1" i="0" u="none" strike="noStrike" dirty="0" err="1">
                <a:solidFill>
                  <a:srgbClr val="001E55"/>
                </a:solidFill>
                <a:effectLst/>
                <a:latin typeface="BISansNEXT" panose="02000503040000020004" pitchFamily="50" charset="0"/>
              </a:rPr>
              <a:t>and</a:t>
            </a:r>
            <a:r>
              <a:rPr lang="nl-NL" b="1" i="0" u="none" strike="noStrike" dirty="0">
                <a:solidFill>
                  <a:srgbClr val="001E55"/>
                </a:solidFill>
                <a:effectLst/>
                <a:latin typeface="BISansNEXT" panose="02000503040000020004" pitchFamily="50" charset="0"/>
              </a:rPr>
              <a:t> in case </a:t>
            </a:r>
            <a:r>
              <a:rPr lang="nl-NL" b="1" i="0" u="none" strike="noStrike" dirty="0" err="1">
                <a:solidFill>
                  <a:srgbClr val="001E55"/>
                </a:solidFill>
                <a:effectLst/>
                <a:latin typeface="BISansNEXT" panose="02000503040000020004" pitchFamily="50" charset="0"/>
              </a:rPr>
              <a:t>they</a:t>
            </a:r>
            <a:r>
              <a:rPr lang="nl-NL" b="1" i="0" u="none" strike="noStrike" dirty="0">
                <a:solidFill>
                  <a:srgbClr val="001E55"/>
                </a:solidFill>
                <a:effectLst/>
                <a:latin typeface="BISansNEXT" panose="02000503040000020004" pitchFamily="50" charset="0"/>
              </a:rPr>
              <a:t> are, </a:t>
            </a:r>
            <a:r>
              <a:rPr lang="en-US" b="1" i="0" u="none" strike="noStrike" dirty="0">
                <a:solidFill>
                  <a:srgbClr val="001E55"/>
                </a:solidFill>
                <a:effectLst/>
                <a:latin typeface="BISansNEXT" panose="02000503040000020004" pitchFamily="50" charset="0"/>
              </a:rPr>
              <a:t>might not always reflect the severity of ILD</a:t>
            </a:r>
            <a:r>
              <a:rPr lang="en-US" b="1" i="0" u="none" strike="noStrike" baseline="30000" dirty="0">
                <a:solidFill>
                  <a:srgbClr val="001E55"/>
                </a:solidFill>
                <a:effectLst/>
                <a:latin typeface="BISansNEXT" panose="02000503040000020004" pitchFamily="50" charset="0"/>
              </a:rPr>
              <a:t>1</a:t>
            </a:r>
            <a:endParaRPr lang="nl-NL" baseline="30000" dirty="0"/>
          </a:p>
        </p:txBody>
      </p:sp>
      <p:sp>
        <p:nvSpPr>
          <p:cNvPr id="22" name="Tijdelijke aanduiding voor inhoud 21">
            <a:extLst>
              <a:ext uri="{FF2B5EF4-FFF2-40B4-BE49-F238E27FC236}">
                <a16:creationId xmlns:a16="http://schemas.microsoft.com/office/drawing/2014/main" id="{031AFD84-1604-4871-883E-E3BD5057A034}"/>
              </a:ext>
            </a:extLst>
          </p:cNvPr>
          <p:cNvSpPr>
            <a:spLocks noGrp="1"/>
          </p:cNvSpPr>
          <p:nvPr>
            <p:ph idx="1"/>
          </p:nvPr>
        </p:nvSpPr>
        <p:spPr>
          <a:xfrm>
            <a:off x="838200" y="1735612"/>
            <a:ext cx="10515600" cy="815804"/>
          </a:xfrm>
        </p:spPr>
        <p:txBody>
          <a:bodyPr>
            <a:noAutofit/>
          </a:bodyPr>
          <a:lstStyle/>
          <a:p>
            <a:pPr marL="0" indent="0" algn="l">
              <a:lnSpc>
                <a:spcPct val="150000"/>
              </a:lnSpc>
              <a:buNone/>
            </a:pPr>
            <a:endParaRPr lang="en-US" sz="1600" dirty="0">
              <a:solidFill>
                <a:schemeClr val="tx2">
                  <a:lumMod val="75000"/>
                </a:schemeClr>
              </a:solidFill>
            </a:endParaRPr>
          </a:p>
          <a:p>
            <a:endParaRPr lang="en-US" sz="1600" dirty="0"/>
          </a:p>
        </p:txBody>
      </p:sp>
      <p:sp>
        <p:nvSpPr>
          <p:cNvPr id="4" name="Tijdelijke aanduiding voor tekst 3">
            <a:extLst>
              <a:ext uri="{FF2B5EF4-FFF2-40B4-BE49-F238E27FC236}">
                <a16:creationId xmlns:a16="http://schemas.microsoft.com/office/drawing/2014/main" id="{CEB0F5A9-1B4F-46DD-87AC-5015D6AAAB56}"/>
              </a:ext>
            </a:extLst>
          </p:cNvPr>
          <p:cNvSpPr>
            <a:spLocks noGrp="1"/>
          </p:cNvSpPr>
          <p:nvPr>
            <p:ph type="body" sz="quarter" idx="13"/>
          </p:nvPr>
        </p:nvSpPr>
        <p:spPr/>
        <p:txBody>
          <a:bodyPr>
            <a:normAutofit/>
          </a:bodyPr>
          <a:lstStyle/>
          <a:p>
            <a:r>
              <a:rPr lang="nl-NL" dirty="0"/>
              <a:t>1. </a:t>
            </a:r>
            <a:r>
              <a:rPr lang="nl-NL" dirty="0" err="1"/>
              <a:t>Spagnolo</a:t>
            </a:r>
            <a:r>
              <a:rPr lang="nl-NL" dirty="0"/>
              <a:t> P, </a:t>
            </a:r>
            <a:r>
              <a:rPr lang="nl-NL" dirty="0" err="1"/>
              <a:t>Ryerson</a:t>
            </a:r>
            <a:r>
              <a:rPr lang="nl-NL" dirty="0"/>
              <a:t> CJ, Putman R, et al. </a:t>
            </a:r>
            <a:r>
              <a:rPr lang="nl-NL" dirty="0" err="1"/>
              <a:t>Early</a:t>
            </a:r>
            <a:r>
              <a:rPr lang="nl-NL" dirty="0"/>
              <a:t> diagnosis of </a:t>
            </a:r>
            <a:r>
              <a:rPr lang="nl-NL" dirty="0" err="1"/>
              <a:t>fibrotic</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challenges</a:t>
            </a:r>
            <a:r>
              <a:rPr lang="nl-NL" dirty="0"/>
              <a:t> </a:t>
            </a:r>
            <a:r>
              <a:rPr lang="nl-NL" dirty="0" err="1"/>
              <a:t>and</a:t>
            </a:r>
            <a:r>
              <a:rPr lang="nl-NL" dirty="0"/>
              <a:t> </a:t>
            </a:r>
            <a:r>
              <a:rPr lang="nl-NL" dirty="0" err="1"/>
              <a:t>opportunities</a:t>
            </a:r>
            <a:r>
              <a:rPr lang="nl-NL" dirty="0"/>
              <a:t>. Lancet </a:t>
            </a:r>
            <a:r>
              <a:rPr lang="nl-NL" dirty="0" err="1"/>
              <a:t>Respir</a:t>
            </a:r>
            <a:r>
              <a:rPr lang="nl-NL" dirty="0"/>
              <a:t> Med. 2021;9(9):1065-76; 2. </a:t>
            </a:r>
            <a:r>
              <a:rPr lang="en-US" dirty="0"/>
              <a:t>Ley B, Collard HR, King Jr TE. Clinical course and prediction of survival in idiopathic pulmonary fibrosis. Am J Respir Crit Care Med. 2011;183(4):431-40; 3. </a:t>
            </a:r>
            <a:r>
              <a:rPr lang="en-US" dirty="0" err="1"/>
              <a:t>Jeganathan</a:t>
            </a:r>
            <a:r>
              <a:rPr lang="en-US" dirty="0"/>
              <a:t> N, </a:t>
            </a:r>
            <a:r>
              <a:rPr lang="en-US" dirty="0" err="1"/>
              <a:t>Sathananthan</a:t>
            </a:r>
            <a:r>
              <a:rPr lang="en-US" dirty="0"/>
              <a:t> M. Connective tissue disease-related interstitial lung disease: prevalence, patterns, predictors, prognosis, and treatment. Lung. 2020;198(5):735-59; 4. Wallace B, </a:t>
            </a:r>
            <a:r>
              <a:rPr lang="en-US" dirty="0" err="1"/>
              <a:t>Vummidi</a:t>
            </a:r>
            <a:r>
              <a:rPr lang="en-US" dirty="0"/>
              <a:t> D, Khanna D. Management of connective tissue diseases associated interstitial lung disease: a review of the published literature. </a:t>
            </a:r>
            <a:r>
              <a:rPr lang="en-US" dirty="0" err="1"/>
              <a:t>Curr</a:t>
            </a:r>
            <a:r>
              <a:rPr lang="en-US" dirty="0"/>
              <a:t> </a:t>
            </a:r>
            <a:r>
              <a:rPr lang="en-US" dirty="0" err="1"/>
              <a:t>Opin</a:t>
            </a:r>
            <a:r>
              <a:rPr lang="en-US" dirty="0"/>
              <a:t> </a:t>
            </a:r>
            <a:r>
              <a:rPr lang="en-US" dirty="0" err="1"/>
              <a:t>Rheumatol</a:t>
            </a:r>
            <a:r>
              <a:rPr lang="en-US" dirty="0"/>
              <a:t>. 2016;28(3):236-45. </a:t>
            </a:r>
            <a:endParaRPr lang="nl-NL" dirty="0"/>
          </a:p>
        </p:txBody>
      </p:sp>
      <p:sp>
        <p:nvSpPr>
          <p:cNvPr id="29" name="Text Placeholder 28">
            <a:extLst>
              <a:ext uri="{FF2B5EF4-FFF2-40B4-BE49-F238E27FC236}">
                <a16:creationId xmlns:a16="http://schemas.microsoft.com/office/drawing/2014/main" id="{0B9FF8C3-708E-407A-A8A9-28CC9A0722EA}"/>
              </a:ext>
            </a:extLst>
          </p:cNvPr>
          <p:cNvSpPr>
            <a:spLocks noGrp="1"/>
          </p:cNvSpPr>
          <p:nvPr>
            <p:ph type="body" sz="quarter" idx="17"/>
          </p:nvPr>
        </p:nvSpPr>
        <p:spPr/>
        <p:txBody>
          <a:bodyPr/>
          <a:lstStyle/>
          <a:p>
            <a:r>
              <a:rPr lang="nl-NL" dirty="0"/>
              <a:t>C2 </a:t>
            </a:r>
          </a:p>
        </p:txBody>
      </p:sp>
      <p:grpSp>
        <p:nvGrpSpPr>
          <p:cNvPr id="5" name="Groep 4">
            <a:extLst>
              <a:ext uri="{FF2B5EF4-FFF2-40B4-BE49-F238E27FC236}">
                <a16:creationId xmlns:a16="http://schemas.microsoft.com/office/drawing/2014/main" id="{4963DBF6-C8AD-44D6-B952-4BF6E9C42A28}"/>
              </a:ext>
            </a:extLst>
          </p:cNvPr>
          <p:cNvGrpSpPr/>
          <p:nvPr/>
        </p:nvGrpSpPr>
        <p:grpSpPr>
          <a:xfrm>
            <a:off x="8576295" y="3358494"/>
            <a:ext cx="2777505" cy="1632002"/>
            <a:chOff x="8576295" y="3184124"/>
            <a:chExt cx="2777505" cy="1632002"/>
          </a:xfrm>
        </p:grpSpPr>
        <p:sp>
          <p:nvSpPr>
            <p:cNvPr id="32" name="Right Brace 19">
              <a:extLst>
                <a:ext uri="{FF2B5EF4-FFF2-40B4-BE49-F238E27FC236}">
                  <a16:creationId xmlns:a16="http://schemas.microsoft.com/office/drawing/2014/main" id="{715F4A2B-0DC6-4196-AC93-F0EB95DC5157}"/>
                </a:ext>
              </a:extLst>
            </p:cNvPr>
            <p:cNvSpPr/>
            <p:nvPr/>
          </p:nvSpPr>
          <p:spPr>
            <a:xfrm>
              <a:off x="8576295" y="3184126"/>
              <a:ext cx="144000" cy="1632000"/>
            </a:xfrm>
            <a:prstGeom prst="righ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B333A"/>
                </a:solidFill>
                <a:effectLst/>
                <a:uLnTx/>
                <a:uFillTx/>
                <a:latin typeface="Calibri" panose="020F0502020204030204"/>
                <a:ea typeface="+mn-ea"/>
                <a:cs typeface="+mn-cs"/>
              </a:endParaRPr>
            </a:p>
          </p:txBody>
        </p:sp>
        <p:sp>
          <p:nvSpPr>
            <p:cNvPr id="33" name="TextBox 20">
              <a:extLst>
                <a:ext uri="{FF2B5EF4-FFF2-40B4-BE49-F238E27FC236}">
                  <a16:creationId xmlns:a16="http://schemas.microsoft.com/office/drawing/2014/main" id="{34A4742D-D74D-4091-9870-E5A174FE835F}"/>
                </a:ext>
              </a:extLst>
            </p:cNvPr>
            <p:cNvSpPr txBox="1"/>
            <p:nvPr/>
          </p:nvSpPr>
          <p:spPr>
            <a:xfrm>
              <a:off x="8771800" y="3184124"/>
              <a:ext cx="2582000" cy="1632001"/>
            </a:xfrm>
            <a:prstGeom prst="rect">
              <a:avLst/>
            </a:prstGeom>
            <a:noFill/>
            <a:ln>
              <a:noFill/>
            </a:ln>
            <a:effectLst/>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333A"/>
                  </a:solidFill>
                  <a:effectLst/>
                  <a:uLnTx/>
                  <a:uFillTx/>
                  <a:latin typeface="Calibri" panose="020F0502020204030204"/>
                  <a:ea typeface="+mn-ea"/>
                  <a:cs typeface="+mn-cs"/>
                </a:rPr>
                <a:t>Such symptoms can be the result of underlying ILD, other pulmonary manifestations, or extra‑pulmonary causes, e.g. </a:t>
              </a:r>
              <a:r>
                <a:rPr kumimoji="0" lang="en-US" sz="1600" b="1" i="0" u="none" strike="noStrike" kern="1200" cap="none" spc="0" normalizeH="0" baseline="0" noProof="0" dirty="0" err="1">
                  <a:ln>
                    <a:noFill/>
                  </a:ln>
                  <a:solidFill>
                    <a:srgbClr val="2B333A"/>
                  </a:solidFill>
                  <a:effectLst/>
                  <a:uLnTx/>
                  <a:uFillTx/>
                  <a:latin typeface="Calibri" panose="020F0502020204030204"/>
                  <a:ea typeface="+mn-ea"/>
                  <a:cs typeface="+mn-cs"/>
                </a:rPr>
                <a:t>muscoskeletal</a:t>
              </a:r>
              <a:r>
                <a:rPr kumimoji="0" lang="en-US" sz="1600" b="1" i="0" u="none" strike="noStrike" kern="1200" cap="none" spc="0" normalizeH="0" baseline="0" noProof="0" dirty="0">
                  <a:ln>
                    <a:noFill/>
                  </a:ln>
                  <a:solidFill>
                    <a:srgbClr val="2B333A"/>
                  </a:solidFill>
                  <a:effectLst/>
                  <a:uLnTx/>
                  <a:uFillTx/>
                  <a:latin typeface="Calibri" panose="020F0502020204030204"/>
                  <a:ea typeface="+mn-ea"/>
                  <a:cs typeface="+mn-cs"/>
                </a:rPr>
                <a:t> limitations</a:t>
              </a:r>
              <a:r>
                <a:rPr kumimoji="0" lang="en-US" sz="1600" b="1" i="0" u="none" strike="noStrike" kern="1200" cap="none" spc="0" normalizeH="0" baseline="30000" noProof="0" dirty="0">
                  <a:ln>
                    <a:noFill/>
                  </a:ln>
                  <a:solidFill>
                    <a:srgbClr val="2B333A"/>
                  </a:solidFill>
                  <a:effectLst/>
                  <a:uLnTx/>
                  <a:uFillTx/>
                  <a:latin typeface="Calibri" panose="020F0502020204030204"/>
                  <a:ea typeface="+mn-ea"/>
                  <a:cs typeface="+mn-cs"/>
                </a:rPr>
                <a:t>1,3,4</a:t>
              </a:r>
              <a:endParaRPr kumimoji="0" lang="en-US" sz="1600" b="0" i="0" u="none" strike="noStrike" kern="1200" cap="none" spc="0" normalizeH="0" baseline="30000" noProof="0" dirty="0">
                <a:ln>
                  <a:noFill/>
                </a:ln>
                <a:solidFill>
                  <a:srgbClr val="2B333A"/>
                </a:solidFill>
                <a:effectLst/>
                <a:uLnTx/>
                <a:uFillTx/>
                <a:latin typeface="Calibri" panose="020F0502020204030204"/>
                <a:ea typeface="+mn-ea"/>
                <a:cs typeface="+mn-cs"/>
              </a:endParaRPr>
            </a:p>
          </p:txBody>
        </p:sp>
      </p:grpSp>
      <p:grpSp>
        <p:nvGrpSpPr>
          <p:cNvPr id="3" name="Groep 2">
            <a:extLst>
              <a:ext uri="{FF2B5EF4-FFF2-40B4-BE49-F238E27FC236}">
                <a16:creationId xmlns:a16="http://schemas.microsoft.com/office/drawing/2014/main" id="{A7396540-F984-4F5D-879F-5046035AE60A}"/>
              </a:ext>
            </a:extLst>
          </p:cNvPr>
          <p:cNvGrpSpPr/>
          <p:nvPr/>
        </p:nvGrpSpPr>
        <p:grpSpPr>
          <a:xfrm>
            <a:off x="5667941" y="3369941"/>
            <a:ext cx="2766840" cy="1599734"/>
            <a:chOff x="5667941" y="3195571"/>
            <a:chExt cx="2766840" cy="1599734"/>
          </a:xfrm>
        </p:grpSpPr>
        <p:sp>
          <p:nvSpPr>
            <p:cNvPr id="26" name="TextBox 14">
              <a:extLst>
                <a:ext uri="{FF2B5EF4-FFF2-40B4-BE49-F238E27FC236}">
                  <a16:creationId xmlns:a16="http://schemas.microsoft.com/office/drawing/2014/main" id="{B6D616A3-987B-48C6-B492-0AE98FAD3358}"/>
                </a:ext>
              </a:extLst>
            </p:cNvPr>
            <p:cNvSpPr txBox="1"/>
            <p:nvPr/>
          </p:nvSpPr>
          <p:spPr>
            <a:xfrm>
              <a:off x="5769431" y="3195571"/>
              <a:ext cx="2665350" cy="480000"/>
            </a:xfrm>
            <a:prstGeom prst="rect">
              <a:avLst/>
            </a:prstGeom>
            <a:solidFill>
              <a:srgbClr val="EBF5F5"/>
            </a:solidFill>
            <a:ln>
              <a:noFill/>
            </a:ln>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55"/>
                  </a:solidFill>
                  <a:effectLst/>
                  <a:uLnTx/>
                  <a:uFillTx/>
                  <a:latin typeface="Calibri" panose="020F0502020204030204"/>
                  <a:ea typeface="+mn-ea"/>
                  <a:cs typeface="+mn-cs"/>
                </a:rPr>
                <a:t>Fatigue</a:t>
              </a:r>
            </a:p>
          </p:txBody>
        </p:sp>
        <p:sp>
          <p:nvSpPr>
            <p:cNvPr id="27" name="TextBox 15">
              <a:extLst>
                <a:ext uri="{FF2B5EF4-FFF2-40B4-BE49-F238E27FC236}">
                  <a16:creationId xmlns:a16="http://schemas.microsoft.com/office/drawing/2014/main" id="{509D5A09-C486-4D11-B434-B46BBA588970}"/>
                </a:ext>
              </a:extLst>
            </p:cNvPr>
            <p:cNvSpPr txBox="1"/>
            <p:nvPr/>
          </p:nvSpPr>
          <p:spPr>
            <a:xfrm>
              <a:off x="5769431" y="4315305"/>
              <a:ext cx="2665350" cy="480000"/>
            </a:xfrm>
            <a:prstGeom prst="rect">
              <a:avLst/>
            </a:prstGeom>
            <a:solidFill>
              <a:srgbClr val="EBF5F5"/>
            </a:solidFill>
            <a:ln>
              <a:noFill/>
            </a:ln>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E55"/>
                  </a:solidFill>
                  <a:effectLst/>
                  <a:uLnTx/>
                  <a:uFillTx/>
                  <a:latin typeface="Calibri" panose="020F0502020204030204"/>
                  <a:ea typeface="+mn-ea"/>
                  <a:cs typeface="+mn-cs"/>
                </a:rPr>
                <a:t>Dyspnea on exertion</a:t>
              </a:r>
            </a:p>
          </p:txBody>
        </p:sp>
        <p:sp>
          <p:nvSpPr>
            <p:cNvPr id="28" name="TextBox 17">
              <a:extLst>
                <a:ext uri="{FF2B5EF4-FFF2-40B4-BE49-F238E27FC236}">
                  <a16:creationId xmlns:a16="http://schemas.microsoft.com/office/drawing/2014/main" id="{DC1B0030-3AB1-4C93-8FB6-8AF4493221B5}"/>
                </a:ext>
              </a:extLst>
            </p:cNvPr>
            <p:cNvSpPr txBox="1"/>
            <p:nvPr/>
          </p:nvSpPr>
          <p:spPr>
            <a:xfrm>
              <a:off x="5769431" y="3760126"/>
              <a:ext cx="2665350" cy="480000"/>
            </a:xfrm>
            <a:prstGeom prst="rect">
              <a:avLst/>
            </a:prstGeom>
            <a:solidFill>
              <a:srgbClr val="EBF5F5"/>
            </a:solidFill>
            <a:ln>
              <a:noFill/>
            </a:ln>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E55"/>
                  </a:solidFill>
                  <a:effectLst/>
                  <a:uLnTx/>
                  <a:uFillTx/>
                  <a:latin typeface="Calibri" panose="020F0502020204030204"/>
                  <a:ea typeface="+mn-ea"/>
                  <a:cs typeface="+mn-cs"/>
                </a:rPr>
                <a:t>Cough</a:t>
              </a:r>
              <a:endParaRPr kumimoji="0" lang="en-US" sz="1600" b="0" i="0" u="none" strike="noStrike" kern="1200" cap="none" spc="0" normalizeH="0" baseline="0" noProof="0">
                <a:ln>
                  <a:noFill/>
                </a:ln>
                <a:solidFill>
                  <a:srgbClr val="001E55"/>
                </a:solidFill>
                <a:effectLst/>
                <a:uLnTx/>
                <a:uFillTx/>
                <a:latin typeface="Calibri" panose="020F0502020204030204"/>
                <a:ea typeface="+mn-ea"/>
                <a:cs typeface="+mn-cs"/>
              </a:endParaRPr>
            </a:p>
          </p:txBody>
        </p:sp>
        <p:pic>
          <p:nvPicPr>
            <p:cNvPr id="34" name="Picture 27" descr="A close up of a logo&#10;&#10;Description automatically generated">
              <a:extLst>
                <a:ext uri="{FF2B5EF4-FFF2-40B4-BE49-F238E27FC236}">
                  <a16:creationId xmlns:a16="http://schemas.microsoft.com/office/drawing/2014/main" id="{7F399672-CB65-4859-A5C0-7E01B829D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941" y="3311430"/>
              <a:ext cx="1353345" cy="1353345"/>
            </a:xfrm>
            <a:prstGeom prst="rect">
              <a:avLst/>
            </a:prstGeom>
          </p:spPr>
        </p:pic>
      </p:grpSp>
      <p:sp>
        <p:nvSpPr>
          <p:cNvPr id="35" name="Tijdelijke aanduiding voor inhoud 21">
            <a:extLst>
              <a:ext uri="{FF2B5EF4-FFF2-40B4-BE49-F238E27FC236}">
                <a16:creationId xmlns:a16="http://schemas.microsoft.com/office/drawing/2014/main" id="{BEF90358-38E7-4DF9-919D-0CB880C64BF2}"/>
              </a:ext>
            </a:extLst>
          </p:cNvPr>
          <p:cNvSpPr txBox="1">
            <a:spLocks/>
          </p:cNvSpPr>
          <p:nvPr/>
        </p:nvSpPr>
        <p:spPr>
          <a:xfrm>
            <a:off x="838200" y="3463259"/>
            <a:ext cx="4664453" cy="2508307"/>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Patients with CTD at early disease stages may be </a:t>
            </a:r>
            <a:r>
              <a:rPr kumimoji="0" lang="en-US" sz="16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asymptomatic</a:t>
            </a:r>
            <a:r>
              <a:rPr kumimoji="0" lang="en-US" sz="16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 with regards to their ILD</a:t>
            </a:r>
            <a:r>
              <a:rPr kumimoji="0" lang="en-US" sz="1600" b="0"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 </a:t>
            </a:r>
            <a:r>
              <a:rPr kumimoji="0" lang="en-US" sz="16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or have symptoms that are </a:t>
            </a:r>
            <a:r>
              <a:rPr kumimoji="0" lang="en-US" sz="1600" b="1" i="0" u="none" strike="noStrike" kern="1200" cap="none" spc="0" normalizeH="0" baseline="0" noProof="0" dirty="0">
                <a:ln>
                  <a:noFill/>
                </a:ln>
                <a:solidFill>
                  <a:srgbClr val="2B333A"/>
                </a:solidFill>
                <a:effectLst/>
                <a:uLnTx/>
                <a:uFillTx/>
                <a:latin typeface="BISansNEXT" panose="02000503040000020004" pitchFamily="2" charset="0"/>
                <a:ea typeface="+mn-ea"/>
                <a:cs typeface="+mn-cs"/>
              </a:rPr>
              <a:t>non-specific</a:t>
            </a:r>
            <a:r>
              <a:rPr kumimoji="0" lang="en-US" sz="1600" b="1"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rPr>
              <a:t>2-4</a:t>
            </a:r>
            <a:endParaRPr kumimoji="0" lang="en-US" sz="1600" b="0" i="0" u="none" strike="noStrike" kern="1200" cap="none" spc="0" normalizeH="0" baseline="30000" noProof="0" dirty="0">
              <a:ln>
                <a:noFill/>
              </a:ln>
              <a:solidFill>
                <a:srgbClr val="2B333A"/>
              </a:solidFill>
              <a:effectLst/>
              <a:uLnTx/>
              <a:uFillTx/>
              <a:latin typeface="BISansNEXT" panose="02000503040000020004" pitchFamily="2" charset="0"/>
              <a:ea typeface="+mn-ea"/>
              <a:cs typeface="+mn-cs"/>
            </a:endParaRPr>
          </a:p>
        </p:txBody>
      </p:sp>
      <p:sp>
        <p:nvSpPr>
          <p:cNvPr id="18" name="Text Placeholder 9">
            <a:extLst>
              <a:ext uri="{FF2B5EF4-FFF2-40B4-BE49-F238E27FC236}">
                <a16:creationId xmlns:a16="http://schemas.microsoft.com/office/drawing/2014/main" id="{3E3E97BC-495A-D71E-7168-8D767B2957B7}"/>
              </a:ext>
            </a:extLst>
          </p:cNvPr>
          <p:cNvSpPr txBox="1">
            <a:spLocks/>
          </p:cNvSpPr>
          <p:nvPr/>
        </p:nvSpPr>
        <p:spPr>
          <a:xfrm>
            <a:off x="838200" y="1344907"/>
            <a:ext cx="10515600" cy="59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As the degree of dyspnea might not always reflect the severity of ILD, active screening for ILD in patients with CTD is important</a:t>
            </a:r>
            <a:r>
              <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1</a:t>
            </a:r>
            <a:br>
              <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br>
            <a:endPar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rPr>
              <a:t>A physiology-based screening for ILD outperforms use of ILD symptoms and may detect ILD at an earlier stage</a:t>
            </a:r>
            <a:r>
              <a:rPr kumimoji="0" lang="en-US" sz="1600" b="0" i="0" u="none" strike="noStrike" kern="1200" cap="none" spc="0" normalizeH="0" baseline="30000" noProof="0" dirty="0">
                <a:ln>
                  <a:noFill/>
                </a:ln>
                <a:solidFill>
                  <a:srgbClr val="000000"/>
                </a:solidFill>
                <a:effectLst/>
                <a:uLnTx/>
                <a:uFillTx/>
                <a:latin typeface="BISansNEXT" panose="02000503040000020004" pitchFamily="50" charset="0"/>
                <a:ea typeface="+mn-ea"/>
                <a:cs typeface="+mn-cs"/>
              </a:rPr>
              <a:t>1</a:t>
            </a:r>
            <a:endParaRPr kumimoji="0" lang="en-US" sz="1600" b="0" i="0" u="none" strike="noStrike" kern="1200" cap="none" spc="0" normalizeH="0" baseline="0" noProof="0" dirty="0">
              <a:ln>
                <a:noFill/>
              </a:ln>
              <a:solidFill>
                <a:srgbClr val="000000"/>
              </a:solidFill>
              <a:effectLst/>
              <a:uLnTx/>
              <a:uFillTx/>
              <a:latin typeface="BISansNEXT" panose="02000503040000020004" pitchFamily="50" charset="0"/>
              <a:ea typeface="+mn-ea"/>
              <a:cs typeface="+mn-cs"/>
            </a:endParaRPr>
          </a:p>
        </p:txBody>
      </p:sp>
      <p:pic>
        <p:nvPicPr>
          <p:cNvPr id="6" name="Picture 5">
            <a:extLst>
              <a:ext uri="{FF2B5EF4-FFF2-40B4-BE49-F238E27FC236}">
                <a16:creationId xmlns:a16="http://schemas.microsoft.com/office/drawing/2014/main" id="{E89B5026-693F-A44B-9D2F-D6E8C6C433CB}"/>
              </a:ext>
            </a:extLst>
          </p:cNvPr>
          <p:cNvPicPr>
            <a:picLocks noChangeAspect="1"/>
          </p:cNvPicPr>
          <p:nvPr/>
        </p:nvPicPr>
        <p:blipFill>
          <a:blip r:embed="rId5"/>
          <a:stretch>
            <a:fillRect/>
          </a:stretch>
        </p:blipFill>
        <p:spPr>
          <a:xfrm>
            <a:off x="11095799" y="6345173"/>
            <a:ext cx="1267652" cy="197421"/>
          </a:xfrm>
          <a:prstGeom prst="rect">
            <a:avLst/>
          </a:prstGeom>
        </p:spPr>
      </p:pic>
    </p:spTree>
    <p:extLst>
      <p:ext uri="{BB962C8B-B14F-4D97-AF65-F5344CB8AC3E}">
        <p14:creationId xmlns:p14="http://schemas.microsoft.com/office/powerpoint/2010/main" val="171264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Content Placeholder 26">
            <a:extLst>
              <a:ext uri="{FF2B5EF4-FFF2-40B4-BE49-F238E27FC236}">
                <a16:creationId xmlns:a16="http://schemas.microsoft.com/office/drawing/2014/main" id="{67FE7382-1293-4C58-9ABB-876C569B3987}"/>
              </a:ext>
            </a:extLst>
          </p:cNvPr>
          <p:cNvPicPr>
            <a:picLocks noChangeAspect="1"/>
          </p:cNvPicPr>
          <p:nvPr/>
        </p:nvPicPr>
        <p:blipFill>
          <a:blip r:embed="rId3"/>
          <a:srcRect/>
          <a:stretch/>
        </p:blipFill>
        <p:spPr>
          <a:xfrm>
            <a:off x="9962475" y="-81702"/>
            <a:ext cx="2204125" cy="1708092"/>
          </a:xfrm>
          <a:prstGeom prst="rect">
            <a:avLst/>
          </a:prstGeom>
        </p:spPr>
      </p:pic>
      <p:sp>
        <p:nvSpPr>
          <p:cNvPr id="2" name="Titel 1">
            <a:extLst>
              <a:ext uri="{FF2B5EF4-FFF2-40B4-BE49-F238E27FC236}">
                <a16:creationId xmlns:a16="http://schemas.microsoft.com/office/drawing/2014/main" id="{B3E93F39-62AF-481C-AE3D-9EDD6CDC5829}"/>
              </a:ext>
            </a:extLst>
          </p:cNvPr>
          <p:cNvSpPr>
            <a:spLocks noGrp="1"/>
          </p:cNvSpPr>
          <p:nvPr>
            <p:ph type="title"/>
          </p:nvPr>
        </p:nvSpPr>
        <p:spPr/>
        <p:txBody>
          <a:bodyPr/>
          <a:lstStyle/>
          <a:p>
            <a:r>
              <a:rPr lang="nl-NL" dirty="0" err="1"/>
              <a:t>Findings</a:t>
            </a:r>
            <a:r>
              <a:rPr lang="nl-NL" dirty="0"/>
              <a:t> </a:t>
            </a:r>
            <a:r>
              <a:rPr lang="nl-NL" dirty="0" err="1"/>
              <a:t>that</a:t>
            </a:r>
            <a:r>
              <a:rPr lang="nl-NL" dirty="0"/>
              <a:t> </a:t>
            </a:r>
            <a:r>
              <a:rPr lang="nl-NL" dirty="0" err="1"/>
              <a:t>raise</a:t>
            </a:r>
            <a:r>
              <a:rPr lang="nl-NL" dirty="0"/>
              <a:t> </a:t>
            </a:r>
            <a:r>
              <a:rPr lang="nl-NL" dirty="0" err="1"/>
              <a:t>suspicion</a:t>
            </a:r>
            <a:r>
              <a:rPr lang="nl-NL" dirty="0"/>
              <a:t> of ILD</a:t>
            </a:r>
            <a:r>
              <a:rPr lang="nl-NL" baseline="30000" dirty="0"/>
              <a:t>1</a:t>
            </a:r>
            <a:endParaRPr lang="nl-NL" dirty="0"/>
          </a:p>
        </p:txBody>
      </p:sp>
      <p:sp>
        <p:nvSpPr>
          <p:cNvPr id="54" name="Tijdelijke aanduiding voor tekst 4">
            <a:extLst>
              <a:ext uri="{FF2B5EF4-FFF2-40B4-BE49-F238E27FC236}">
                <a16:creationId xmlns:a16="http://schemas.microsoft.com/office/drawing/2014/main" id="{53A96811-5DF0-4312-91DB-48E2B9A145AE}"/>
              </a:ext>
            </a:extLst>
          </p:cNvPr>
          <p:cNvSpPr>
            <a:spLocks noGrp="1"/>
          </p:cNvSpPr>
          <p:nvPr>
            <p:ph type="body" sz="quarter" idx="13"/>
          </p:nvPr>
        </p:nvSpPr>
        <p:spPr/>
        <p:txBody>
          <a:bodyPr/>
          <a:lstStyle/>
          <a:p>
            <a:r>
              <a:rPr lang="en-US" dirty="0"/>
              <a:t>FVC=Forced Vital Capacity; COPD=Chronic Obstructive Pulmonary Disease; 1. </a:t>
            </a:r>
            <a:r>
              <a:rPr lang="en-US" dirty="0" err="1"/>
              <a:t>Zibrak</a:t>
            </a:r>
            <a:r>
              <a:rPr lang="en-US" dirty="0"/>
              <a:t> JD, Price D. Interstitial lung disease: raising the index of suspicion in primary care. NPJ Prim Care Respir Med. </a:t>
            </a:r>
            <a:r>
              <a:rPr lang="en-US" dirty="0">
                <a:solidFill>
                  <a:schemeClr val="tx1"/>
                </a:solidFill>
              </a:rPr>
              <a:t>2014;24:14054; 2. </a:t>
            </a:r>
            <a:r>
              <a:rPr lang="en-US" sz="900" b="0" i="0" kern="1200" dirty="0" err="1">
                <a:solidFill>
                  <a:schemeClr val="tx1"/>
                </a:solidFill>
                <a:effectLst/>
                <a:latin typeface="BISansNEXT" panose="02000503040000020004"/>
              </a:rPr>
              <a:t>Bosello</a:t>
            </a:r>
            <a:r>
              <a:rPr lang="en-US" sz="900" b="0" i="0" kern="1200" dirty="0">
                <a:solidFill>
                  <a:schemeClr val="tx1"/>
                </a:solidFill>
                <a:effectLst/>
                <a:latin typeface="BISansNEXT" panose="02000503040000020004"/>
              </a:rPr>
              <a:t> SL, Beretta L, Del Papa N, et al. Interstitial Lung Disease Associated With Autoimmune Rheumatic Diseases: Checklists for Clinical Practice. Front Med (Lausanne). 2021;8:732761.</a:t>
            </a:r>
          </a:p>
        </p:txBody>
      </p:sp>
      <p:sp>
        <p:nvSpPr>
          <p:cNvPr id="26" name="Tijdelijke aanduiding voor tekst 25">
            <a:extLst>
              <a:ext uri="{FF2B5EF4-FFF2-40B4-BE49-F238E27FC236}">
                <a16:creationId xmlns:a16="http://schemas.microsoft.com/office/drawing/2014/main" id="{98E5A8D0-51D0-4A17-BC0A-E326FAF4505B}"/>
              </a:ext>
            </a:extLst>
          </p:cNvPr>
          <p:cNvSpPr>
            <a:spLocks noGrp="1"/>
          </p:cNvSpPr>
          <p:nvPr>
            <p:ph type="body" sz="quarter" idx="17"/>
          </p:nvPr>
        </p:nvSpPr>
        <p:spPr/>
        <p:txBody>
          <a:bodyPr/>
          <a:lstStyle/>
          <a:p>
            <a:r>
              <a:rPr lang="en-US" dirty="0"/>
              <a:t>C4</a:t>
            </a:r>
          </a:p>
        </p:txBody>
      </p:sp>
      <p:sp>
        <p:nvSpPr>
          <p:cNvPr id="30" name="Text Placeholder 9">
            <a:extLst>
              <a:ext uri="{FF2B5EF4-FFF2-40B4-BE49-F238E27FC236}">
                <a16:creationId xmlns:a16="http://schemas.microsoft.com/office/drawing/2014/main" id="{D96B097A-5C8B-4058-9E1E-D403E4F0E54E}"/>
              </a:ext>
            </a:extLst>
          </p:cNvPr>
          <p:cNvSpPr txBox="1">
            <a:spLocks/>
          </p:cNvSpPr>
          <p:nvPr/>
        </p:nvSpPr>
        <p:spPr>
          <a:xfrm>
            <a:off x="838199" y="1333465"/>
            <a:ext cx="5257801" cy="4526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err="1">
                <a:ln>
                  <a:noFill/>
                </a:ln>
                <a:solidFill>
                  <a:prstClr val="black"/>
                </a:solidFill>
                <a:effectLst/>
                <a:uLnTx/>
                <a:uFillTx/>
                <a:latin typeface="BISansNEXT" panose="02000503040000020004"/>
                <a:ea typeface="+mn-ea"/>
                <a:cs typeface="+mn-cs"/>
              </a:rPr>
              <a:t>Clinical</a:t>
            </a:r>
            <a:r>
              <a:rPr kumimoji="0" lang="nl-NL" b="1"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1" i="0" u="none" strike="noStrike" kern="1200" cap="none" spc="0" normalizeH="0" baseline="0" noProof="0" dirty="0" err="1">
                <a:ln>
                  <a:noFill/>
                </a:ln>
                <a:solidFill>
                  <a:prstClr val="black"/>
                </a:solidFill>
                <a:effectLst/>
                <a:uLnTx/>
                <a:uFillTx/>
                <a:latin typeface="BISansNEXT" panose="02000503040000020004"/>
                <a:ea typeface="+mn-ea"/>
                <a:cs typeface="+mn-cs"/>
              </a:rPr>
              <a:t>symptoms</a:t>
            </a:r>
            <a:endParaRPr kumimoji="0" lang="nl-NL" b="1"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Unexplained</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breathlessness</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and</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dry</a:t>
            </a:r>
            <a:b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b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cough</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in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middle-aged</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or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elderly</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patients</a:t>
            </a:r>
            <a:endPar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History</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of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environmental</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and</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drug exposure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t>Presumptive obstructive lung disease or congestive heart failure and failure to benefit from regular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t>Finger clubbing</a:t>
            </a:r>
            <a:b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br>
            <a:endPar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BISansNEXT" panose="02000503040000020004"/>
                <a:ea typeface="+mn-ea"/>
                <a:cs typeface="+mn-cs"/>
              </a:rPr>
              <a:t>Clinical tests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t>Reduced FVC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t>Oxygen desaturation with only minimal exertion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456BC1"/>
                </a:solidFill>
                <a:effectLst/>
                <a:uLnTx/>
                <a:uFillTx/>
                <a:latin typeface="BISansNEXT" panose="02000503040000020004"/>
                <a:ea typeface="+mn-ea"/>
                <a:cs typeface="+mn-cs"/>
              </a:rPr>
              <a:t>Inspiratory ‘crackles’ in lung auscultation</a:t>
            </a:r>
            <a:r>
              <a:rPr kumimoji="0" lang="en-US" b="0" i="0" u="none" strike="noStrike" kern="1200" cap="none" spc="0" normalizeH="0" baseline="0" noProof="0" dirty="0">
                <a:ln>
                  <a:noFill/>
                </a:ln>
                <a:solidFill>
                  <a:srgbClr val="456BC1"/>
                </a:solidFill>
                <a:effectLst/>
                <a:uLnTx/>
                <a:uFillTx/>
                <a:latin typeface="BISansNEXT" panose="020005030400000200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br>
            <a:r>
              <a:rPr kumimoji="0" lang="en-US" b="1" i="0" u="none" strike="noStrike" kern="1200" cap="none" spc="0" normalizeH="0" baseline="0" noProof="0" dirty="0">
                <a:ln>
                  <a:noFill/>
                </a:ln>
                <a:solidFill>
                  <a:prstClr val="black"/>
                </a:solidFill>
                <a:effectLst/>
                <a:uLnTx/>
                <a:uFillTx/>
                <a:latin typeface="BISansNEXT" panose="02000503040000020004"/>
                <a:ea typeface="+mn-ea"/>
                <a:cs typeface="+mn-cs"/>
              </a:rPr>
              <a:t>Imaging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BISansNEXT" panose="02000503040000020004"/>
                <a:ea typeface="+mn-ea"/>
                <a:cs typeface="+mn-cs"/>
              </a:rPr>
              <a:t>Non-specific chest X-ray</a:t>
            </a:r>
            <a:endPar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Interstitial</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lung</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b="0" i="0" u="none" strike="noStrike" kern="1200" cap="none" spc="0" normalizeH="0" baseline="0" noProof="0" dirty="0" err="1">
                <a:ln>
                  <a:noFill/>
                </a:ln>
                <a:solidFill>
                  <a:prstClr val="black"/>
                </a:solidFill>
                <a:effectLst/>
                <a:uLnTx/>
                <a:uFillTx/>
                <a:latin typeface="BISansNEXT" panose="02000503040000020004"/>
                <a:ea typeface="+mn-ea"/>
                <a:cs typeface="+mn-cs"/>
              </a:rPr>
              <a:t>abnormalities</a:t>
            </a:r>
            <a:r>
              <a:rPr kumimoji="0" lang="nl-NL" b="0" i="0" u="none" strike="noStrike" kern="1200" cap="none" spc="0" normalizeH="0" baseline="0" noProof="0" dirty="0">
                <a:ln>
                  <a:noFill/>
                </a:ln>
                <a:solidFill>
                  <a:prstClr val="black"/>
                </a:solidFill>
                <a:effectLst/>
                <a:uLnTx/>
                <a:uFillTx/>
                <a:latin typeface="BISansNEXT" panose="02000503040000020004"/>
                <a:ea typeface="+mn-ea"/>
                <a:cs typeface="+mn-cs"/>
              </a:rPr>
              <a:t> on HRCT</a:t>
            </a:r>
          </a:p>
        </p:txBody>
      </p:sp>
      <p:grpSp>
        <p:nvGrpSpPr>
          <p:cNvPr id="34" name="Group 33">
            <a:extLst>
              <a:ext uri="{FF2B5EF4-FFF2-40B4-BE49-F238E27FC236}">
                <a16:creationId xmlns:a16="http://schemas.microsoft.com/office/drawing/2014/main" id="{4972249C-32EF-4E02-97B4-6405CC8D5E37}"/>
              </a:ext>
            </a:extLst>
          </p:cNvPr>
          <p:cNvGrpSpPr/>
          <p:nvPr/>
        </p:nvGrpSpPr>
        <p:grpSpPr>
          <a:xfrm>
            <a:off x="4042229" y="1461408"/>
            <a:ext cx="7311571" cy="1291618"/>
            <a:chOff x="4042229" y="1588836"/>
            <a:chExt cx="7311571" cy="1291618"/>
          </a:xfrm>
        </p:grpSpPr>
        <p:sp>
          <p:nvSpPr>
            <p:cNvPr id="31" name="Rechthoek: afgeronde hoeken 14">
              <a:extLst>
                <a:ext uri="{FF2B5EF4-FFF2-40B4-BE49-F238E27FC236}">
                  <a16:creationId xmlns:a16="http://schemas.microsoft.com/office/drawing/2014/main" id="{68730F06-175D-4462-833E-DED0587F9C10}"/>
                </a:ext>
              </a:extLst>
            </p:cNvPr>
            <p:cNvSpPr/>
            <p:nvPr/>
          </p:nvSpPr>
          <p:spPr>
            <a:xfrm>
              <a:off x="6438900" y="1588836"/>
              <a:ext cx="4914900" cy="1291618"/>
            </a:xfrm>
            <a:prstGeom prst="roundRect">
              <a:avLst>
                <a:gd name="adj" fmla="val 8367"/>
              </a:avLst>
            </a:prstGeom>
            <a:blipFill>
              <a:blip r:embed="rId4"/>
              <a:stretch>
                <a:fillRect l="-120198" t="-195662" r="-16255" b="-284095"/>
              </a:stretch>
            </a:blip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32" name="Text Placeholder 9">
              <a:extLst>
                <a:ext uri="{FF2B5EF4-FFF2-40B4-BE49-F238E27FC236}">
                  <a16:creationId xmlns:a16="http://schemas.microsoft.com/office/drawing/2014/main" id="{16D88525-E500-4ECD-BF5B-7679411FC8AA}"/>
                </a:ext>
              </a:extLst>
            </p:cNvPr>
            <p:cNvSpPr txBox="1">
              <a:spLocks/>
            </p:cNvSpPr>
            <p:nvPr/>
          </p:nvSpPr>
          <p:spPr>
            <a:xfrm>
              <a:off x="6817657" y="1923598"/>
              <a:ext cx="4157386" cy="622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Particularly</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those</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who</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are more </a:t>
              </a: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breathless</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than</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expected</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i="0" u="none" strike="noStrike" kern="1200" cap="none" spc="0" normalizeH="0" baseline="0" noProof="0" dirty="0" err="1">
                  <a:ln>
                    <a:noFill/>
                  </a:ln>
                  <a:solidFill>
                    <a:prstClr val="black"/>
                  </a:solidFill>
                  <a:effectLst/>
                  <a:uLnTx/>
                  <a:uFillTx/>
                  <a:latin typeface="BISansNEXT" panose="02000503040000020004"/>
                  <a:ea typeface="+mn-ea"/>
                  <a:cs typeface="+mn-cs"/>
                </a:rPr>
                <a:t>based</a:t>
              </a:r>
              <a:r>
                <a:rPr kumimoji="0" lang="nl-NL" sz="1600" i="0" u="none" strike="noStrike" kern="1200" cap="none" spc="0" normalizeH="0" baseline="0" noProof="0" dirty="0">
                  <a:ln>
                    <a:noFill/>
                  </a:ln>
                  <a:solidFill>
                    <a:prstClr val="black"/>
                  </a:solidFill>
                  <a:effectLst/>
                  <a:uLnTx/>
                  <a:uFillTx/>
                  <a:latin typeface="BISansNEXT" panose="02000503040000020004"/>
                  <a:ea typeface="+mn-ea"/>
                  <a:cs typeface="+mn-cs"/>
                </a:rPr>
                <a:t> on FVC</a:t>
              </a:r>
            </a:p>
          </p:txBody>
        </p:sp>
        <p:cxnSp>
          <p:nvCxnSpPr>
            <p:cNvPr id="33" name="Straight Connector 32">
              <a:extLst>
                <a:ext uri="{FF2B5EF4-FFF2-40B4-BE49-F238E27FC236}">
                  <a16:creationId xmlns:a16="http://schemas.microsoft.com/office/drawing/2014/main" id="{C2688861-AF96-4E82-B700-E3318D4186AE}"/>
                </a:ext>
              </a:extLst>
            </p:cNvPr>
            <p:cNvCxnSpPr>
              <a:cxnSpLocks/>
            </p:cNvCxnSpPr>
            <p:nvPr/>
          </p:nvCxnSpPr>
          <p:spPr>
            <a:xfrm>
              <a:off x="4042229" y="1847176"/>
              <a:ext cx="239667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6D24F563-F595-4E62-8F6D-3805BDE945DA}"/>
              </a:ext>
            </a:extLst>
          </p:cNvPr>
          <p:cNvGrpSpPr/>
          <p:nvPr/>
        </p:nvGrpSpPr>
        <p:grpSpPr>
          <a:xfrm>
            <a:off x="4042229" y="1461726"/>
            <a:ext cx="7311572" cy="4275243"/>
            <a:chOff x="4042229" y="1589154"/>
            <a:chExt cx="7311572" cy="4275243"/>
          </a:xfrm>
        </p:grpSpPr>
        <p:grpSp>
          <p:nvGrpSpPr>
            <p:cNvPr id="36" name="Group 35">
              <a:extLst>
                <a:ext uri="{FF2B5EF4-FFF2-40B4-BE49-F238E27FC236}">
                  <a16:creationId xmlns:a16="http://schemas.microsoft.com/office/drawing/2014/main" id="{62BB47E1-8FCB-4D47-8C2B-EA98E84E8C3B}"/>
                </a:ext>
              </a:extLst>
            </p:cNvPr>
            <p:cNvGrpSpPr/>
            <p:nvPr/>
          </p:nvGrpSpPr>
          <p:grpSpPr>
            <a:xfrm>
              <a:off x="4042229" y="1589154"/>
              <a:ext cx="7311571" cy="4272732"/>
              <a:chOff x="4042229" y="1588837"/>
              <a:chExt cx="7311571" cy="4272732"/>
            </a:xfrm>
          </p:grpSpPr>
          <p:sp>
            <p:nvSpPr>
              <p:cNvPr id="37" name="Rechthoek: afgeronde hoeken 14">
                <a:extLst>
                  <a:ext uri="{FF2B5EF4-FFF2-40B4-BE49-F238E27FC236}">
                    <a16:creationId xmlns:a16="http://schemas.microsoft.com/office/drawing/2014/main" id="{0A685030-76AF-4ECD-AC31-E17927A37C62}"/>
                  </a:ext>
                </a:extLst>
              </p:cNvPr>
              <p:cNvSpPr/>
              <p:nvPr/>
            </p:nvSpPr>
            <p:spPr>
              <a:xfrm>
                <a:off x="6438900" y="1588837"/>
                <a:ext cx="4914900" cy="4272732"/>
              </a:xfrm>
              <a:prstGeom prst="roundRect">
                <a:avLst>
                  <a:gd name="adj" fmla="val 1650"/>
                </a:avLst>
              </a:prstGeom>
              <a:blipFill>
                <a:blip r:embed="rId4"/>
                <a:stretch>
                  <a:fillRect l="-131006" t="-51945" r="-17055" b="-23313"/>
                </a:stretch>
              </a:blip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38" name="Text Placeholder 9">
                <a:extLst>
                  <a:ext uri="{FF2B5EF4-FFF2-40B4-BE49-F238E27FC236}">
                    <a16:creationId xmlns:a16="http://schemas.microsoft.com/office/drawing/2014/main" id="{529FE5E1-38A8-43DC-AA3E-8663447EAC0C}"/>
                  </a:ext>
                </a:extLst>
              </p:cNvPr>
              <p:cNvSpPr txBox="1">
                <a:spLocks/>
              </p:cNvSpPr>
              <p:nvPr/>
            </p:nvSpPr>
            <p:spPr>
              <a:xfrm>
                <a:off x="6449357" y="1668170"/>
                <a:ext cx="4157386" cy="2955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prstClr val="black"/>
                    </a:solidFill>
                    <a:effectLst/>
                    <a:uLnTx/>
                    <a:uFillTx/>
                    <a:latin typeface="BISansNEXT" panose="02000503040000020004"/>
                    <a:ea typeface="+mn-ea"/>
                    <a:cs typeface="+mn-cs"/>
                  </a:rPr>
                  <a:t>Differential</a:t>
                </a:r>
                <a:r>
                  <a:rPr kumimoji="0" lang="nl-NL" sz="1600" b="1" i="0" u="none" strike="noStrike" kern="1200" cap="none" spc="0" normalizeH="0" baseline="0" noProof="0" dirty="0">
                    <a:ln>
                      <a:noFill/>
                    </a:ln>
                    <a:solidFill>
                      <a:prstClr val="black"/>
                    </a:solidFill>
                    <a:effectLst/>
                    <a:uLnTx/>
                    <a:uFillTx/>
                    <a:latin typeface="BISansNEXT" panose="02000503040000020004"/>
                    <a:ea typeface="+mn-ea"/>
                    <a:cs typeface="+mn-cs"/>
                  </a:rPr>
                  <a:t> features of ILD </a:t>
                </a:r>
                <a:r>
                  <a:rPr kumimoji="0" lang="nl-NL" sz="1600" b="1" i="0" u="none" strike="noStrike" kern="1200" cap="none" spc="0" normalizeH="0" baseline="0" noProof="0" dirty="0" err="1">
                    <a:ln>
                      <a:noFill/>
                    </a:ln>
                    <a:solidFill>
                      <a:prstClr val="black"/>
                    </a:solidFill>
                    <a:effectLst/>
                    <a:uLnTx/>
                    <a:uFillTx/>
                    <a:latin typeface="BISansNEXT" panose="02000503040000020004"/>
                    <a:ea typeface="+mn-ea"/>
                    <a:cs typeface="+mn-cs"/>
                  </a:rPr>
                  <a:t>and</a:t>
                </a:r>
                <a:r>
                  <a:rPr kumimoji="0" lang="nl-NL" sz="1600" b="1" i="0" u="none" strike="noStrike" kern="1200" cap="none" spc="0" normalizeH="0" baseline="0" noProof="0" dirty="0">
                    <a:ln>
                      <a:noFill/>
                    </a:ln>
                    <a:solidFill>
                      <a:prstClr val="black"/>
                    </a:solidFill>
                    <a:effectLst/>
                    <a:uLnTx/>
                    <a:uFillTx/>
                    <a:latin typeface="BISansNEXT" panose="02000503040000020004"/>
                    <a:ea typeface="+mn-ea"/>
                    <a:cs typeface="+mn-cs"/>
                  </a:rPr>
                  <a:t> COPD</a:t>
                </a:r>
              </a:p>
            </p:txBody>
          </p:sp>
          <p:cxnSp>
            <p:nvCxnSpPr>
              <p:cNvPr id="39" name="Straight Connector 38">
                <a:extLst>
                  <a:ext uri="{FF2B5EF4-FFF2-40B4-BE49-F238E27FC236}">
                    <a16:creationId xmlns:a16="http://schemas.microsoft.com/office/drawing/2014/main" id="{5BC6CAC3-1449-453C-8DBB-0E2DF39DDC46}"/>
                  </a:ext>
                </a:extLst>
              </p:cNvPr>
              <p:cNvCxnSpPr>
                <a:cxnSpLocks/>
              </p:cNvCxnSpPr>
              <p:nvPr/>
            </p:nvCxnSpPr>
            <p:spPr>
              <a:xfrm>
                <a:off x="4042229" y="1847176"/>
                <a:ext cx="239667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42" name="Tabel 6">
              <a:extLst>
                <a:ext uri="{FF2B5EF4-FFF2-40B4-BE49-F238E27FC236}">
                  <a16:creationId xmlns:a16="http://schemas.microsoft.com/office/drawing/2014/main" id="{31DF6550-6487-4087-9208-BFED85A12E67}"/>
                </a:ext>
              </a:extLst>
            </p:cNvPr>
            <p:cNvGraphicFramePr>
              <a:graphicFrameLocks/>
            </p:cNvGraphicFramePr>
            <p:nvPr>
              <p:extLst>
                <p:ext uri="{D42A27DB-BD31-4B8C-83A1-F6EECF244321}">
                  <p14:modId xmlns:p14="http://schemas.microsoft.com/office/powerpoint/2010/main" val="2894925380"/>
                </p:ext>
              </p:extLst>
            </p:nvPr>
          </p:nvGraphicFramePr>
          <p:xfrm>
            <a:off x="6438901" y="2045394"/>
            <a:ext cx="4914900" cy="3819003"/>
          </p:xfrm>
          <a:graphic>
            <a:graphicData uri="http://schemas.openxmlformats.org/drawingml/2006/table">
              <a:tbl>
                <a:tblPr firstRow="1" bandRow="1">
                  <a:tableStyleId>{5C22544A-7EE6-4342-B048-85BDC9FD1C3A}</a:tableStyleId>
                </a:tblPr>
                <a:tblGrid>
                  <a:gridCol w="2185900">
                    <a:extLst>
                      <a:ext uri="{9D8B030D-6E8A-4147-A177-3AD203B41FA5}">
                        <a16:colId xmlns:a16="http://schemas.microsoft.com/office/drawing/2014/main" val="1680080354"/>
                      </a:ext>
                    </a:extLst>
                  </a:gridCol>
                  <a:gridCol w="1364500">
                    <a:extLst>
                      <a:ext uri="{9D8B030D-6E8A-4147-A177-3AD203B41FA5}">
                        <a16:colId xmlns:a16="http://schemas.microsoft.com/office/drawing/2014/main" val="3436435525"/>
                      </a:ext>
                    </a:extLst>
                  </a:gridCol>
                  <a:gridCol w="1364500">
                    <a:extLst>
                      <a:ext uri="{9D8B030D-6E8A-4147-A177-3AD203B41FA5}">
                        <a16:colId xmlns:a16="http://schemas.microsoft.com/office/drawing/2014/main" val="3748852970"/>
                      </a:ext>
                    </a:extLst>
                  </a:gridCol>
                </a:tblGrid>
                <a:tr h="269478">
                  <a:tc>
                    <a:txBody>
                      <a:bodyPr/>
                      <a:lstStyle/>
                      <a:p>
                        <a:pPr algn="ctr"/>
                        <a:endParaRPr lang="nl-NL" sz="1200" dirty="0">
                          <a:latin typeface="BI Sans" pitchFamily="2" charset="0"/>
                        </a:endParaRP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accent2"/>
                      </a:solidFill>
                    </a:tcPr>
                  </a:tc>
                  <a:tc>
                    <a:txBody>
                      <a:bodyPr/>
                      <a:lstStyle/>
                      <a:p>
                        <a:pPr algn="ctr"/>
                        <a:r>
                          <a:rPr lang="nl-NL" sz="1200" dirty="0">
                            <a:latin typeface="BI Sans" pitchFamily="2" charset="0"/>
                          </a:rPr>
                          <a:t>ILD</a:t>
                        </a:r>
                      </a:p>
                    </a:txBody>
                    <a:tcPr anchor="ctr">
                      <a:lnT w="12700" cap="flat" cmpd="sng" algn="ctr">
                        <a:noFill/>
                        <a:prstDash val="solid"/>
                        <a:round/>
                        <a:headEnd type="none" w="med" len="med"/>
                        <a:tailEnd type="none" w="med" len="med"/>
                      </a:lnT>
                      <a:solidFill>
                        <a:schemeClr val="accent2"/>
                      </a:solidFill>
                    </a:tcPr>
                  </a:tc>
                  <a:tc>
                    <a:txBody>
                      <a:bodyPr/>
                      <a:lstStyle/>
                      <a:p>
                        <a:pPr algn="ctr"/>
                        <a:r>
                          <a:rPr lang="nl-NL" sz="1200" dirty="0">
                            <a:latin typeface="BI Sans" pitchFamily="2" charset="0"/>
                          </a:rPr>
                          <a:t>COPD</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870517802"/>
                    </a:ext>
                  </a:extLst>
                </a:tr>
                <a:tr h="323373">
                  <a:tc>
                    <a:txBody>
                      <a:bodyPr/>
                      <a:lstStyle/>
                      <a:p>
                        <a:pPr algn="l"/>
                        <a:r>
                          <a:rPr lang="nl-NL" sz="1200" b="1" dirty="0" err="1">
                            <a:solidFill>
                              <a:srgbClr val="2B333A"/>
                            </a:solidFill>
                            <a:latin typeface="BI Sans" pitchFamily="2" charset="0"/>
                          </a:rPr>
                          <a:t>Physical</a:t>
                        </a:r>
                        <a:r>
                          <a:rPr lang="nl-NL" sz="1200" b="1" dirty="0">
                            <a:solidFill>
                              <a:srgbClr val="2B333A"/>
                            </a:solidFill>
                            <a:latin typeface="BI Sans" pitchFamily="2" charset="0"/>
                          </a:rPr>
                          <a:t> examination</a:t>
                        </a:r>
                      </a:p>
                    </a:txBody>
                    <a:tcPr anchor="ctr">
                      <a:lnL w="12700" cap="flat" cmpd="sng" algn="ctr">
                        <a:noFill/>
                        <a:prstDash val="solid"/>
                        <a:round/>
                        <a:headEnd type="none" w="med" len="med"/>
                        <a:tailEnd type="none" w="med" len="med"/>
                      </a:lnL>
                      <a:noFill/>
                    </a:tcPr>
                  </a:tc>
                  <a:tc>
                    <a:txBody>
                      <a:bodyPr/>
                      <a:lstStyle/>
                      <a:p>
                        <a:pPr marL="0" indent="0" algn="ctr">
                          <a:buFont typeface="Arial" panose="020B0604020202020204" pitchFamily="34" charset="0"/>
                          <a:buNone/>
                        </a:pPr>
                        <a:r>
                          <a:rPr lang="nl-NL" sz="1200" b="1" i="0" kern="1200" dirty="0">
                            <a:solidFill>
                              <a:schemeClr val="dk1"/>
                            </a:solidFill>
                            <a:effectLst/>
                            <a:latin typeface="+mn-lt"/>
                            <a:ea typeface="+mn-ea"/>
                            <a:cs typeface="+mn-cs"/>
                          </a:rPr>
                          <a:t>✓</a:t>
                        </a:r>
                        <a:endParaRPr lang="nl-NL" sz="1200" b="1" dirty="0">
                          <a:solidFill>
                            <a:srgbClr val="2B333A"/>
                          </a:solidFill>
                          <a:latin typeface="BI Sans" pitchFamily="2" charset="0"/>
                        </a:endParaRPr>
                      </a:p>
                    </a:txBody>
                    <a:tcPr anchor="ctr">
                      <a:noFill/>
                    </a:tcPr>
                  </a:tc>
                  <a:tc>
                    <a:txBody>
                      <a:bodyPr/>
                      <a:lstStyle/>
                      <a:p>
                        <a:pPr algn="ctr"/>
                        <a:r>
                          <a:rPr lang="nl-NL" sz="1200" b="1" dirty="0">
                            <a:solidFill>
                              <a:srgbClr val="2B333A"/>
                            </a:solidFill>
                            <a:latin typeface="BI Sans" pitchFamily="2" charset="0"/>
                          </a:rPr>
                          <a:t>X</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390034658"/>
                    </a:ext>
                  </a:extLst>
                </a:tr>
                <a:tr h="323373">
                  <a:tc>
                    <a:txBody>
                      <a:bodyPr/>
                      <a:lstStyle/>
                      <a:p>
                        <a:pPr algn="l"/>
                        <a:r>
                          <a:rPr lang="nl-NL" sz="1200" dirty="0" err="1">
                            <a:solidFill>
                              <a:srgbClr val="456BC1"/>
                            </a:solidFill>
                            <a:latin typeface="BI Sans" pitchFamily="2" charset="0"/>
                          </a:rPr>
                          <a:t>Inspiratory</a:t>
                        </a:r>
                        <a:r>
                          <a:rPr lang="nl-NL" sz="1200" dirty="0">
                            <a:solidFill>
                              <a:srgbClr val="456BC1"/>
                            </a:solidFill>
                            <a:latin typeface="BI Sans" pitchFamily="2" charset="0"/>
                          </a:rPr>
                          <a:t> </a:t>
                        </a:r>
                        <a:r>
                          <a:rPr lang="nl-NL" sz="1200" dirty="0" err="1">
                            <a:solidFill>
                              <a:srgbClr val="456BC1"/>
                            </a:solidFill>
                            <a:latin typeface="BI Sans" pitchFamily="2" charset="0"/>
                          </a:rPr>
                          <a:t>crackles</a:t>
                        </a:r>
                        <a:endParaRPr lang="nl-NL" sz="1200" dirty="0">
                          <a:solidFill>
                            <a:srgbClr val="456BC1"/>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r>
                          <a:rPr lang="nl-NL" sz="1200" b="1" dirty="0">
                            <a:solidFill>
                              <a:srgbClr val="456BC1"/>
                            </a:solidFill>
                            <a:latin typeface="BI Sans" pitchFamily="2" charset="0"/>
                          </a:rPr>
                          <a:t>X</a:t>
                        </a:r>
                      </a:p>
                    </a:txBody>
                    <a:tcPr anchor="ctr">
                      <a:noFill/>
                    </a:tcPr>
                  </a:tc>
                  <a:tc>
                    <a:txBody>
                      <a:bodyPr/>
                      <a:lstStyle/>
                      <a:p>
                        <a:pPr algn="ctr"/>
                        <a:r>
                          <a:rPr lang="nl-NL" sz="1200" b="1" i="0" kern="1200" dirty="0">
                            <a:solidFill>
                              <a:srgbClr val="456BC1"/>
                            </a:solidFill>
                            <a:effectLst/>
                            <a:latin typeface="+mn-lt"/>
                            <a:ea typeface="+mn-ea"/>
                            <a:cs typeface="+mn-cs"/>
                          </a:rPr>
                          <a:t>✓</a:t>
                        </a:r>
                        <a:endParaRPr lang="nl-NL" sz="1200" b="1" dirty="0">
                          <a:solidFill>
                            <a:srgbClr val="456BC1"/>
                          </a:solidFill>
                          <a:latin typeface="BI Sans" pitchFamily="2"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345733877"/>
                    </a:ext>
                  </a:extLst>
                </a:tr>
                <a:tr h="323373">
                  <a:tc>
                    <a:txBody>
                      <a:bodyPr/>
                      <a:lstStyle/>
                      <a:p>
                        <a:pPr algn="l"/>
                        <a:r>
                          <a:rPr lang="nl-NL" sz="1200" dirty="0" err="1">
                            <a:solidFill>
                              <a:srgbClr val="2B333A"/>
                            </a:solidFill>
                            <a:latin typeface="BI Sans" pitchFamily="2" charset="0"/>
                          </a:rPr>
                          <a:t>Wheezing</a:t>
                        </a:r>
                        <a:endParaRPr lang="nl-NL" sz="1200" dirty="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r>
                          <a:rPr lang="nl-NL" sz="1200" b="1" i="0" kern="1200" dirty="0">
                            <a:solidFill>
                              <a:schemeClr val="dk1"/>
                            </a:solidFill>
                            <a:effectLst/>
                            <a:latin typeface="+mn-lt"/>
                            <a:ea typeface="+mn-ea"/>
                            <a:cs typeface="+mn-cs"/>
                          </a:rPr>
                          <a:t>✓</a:t>
                        </a:r>
                        <a:endParaRPr lang="nl-NL" sz="1200" b="1" dirty="0">
                          <a:solidFill>
                            <a:srgbClr val="2B333A"/>
                          </a:solidFill>
                          <a:latin typeface="BI Sans" pitchFamily="2" charset="0"/>
                        </a:endParaRPr>
                      </a:p>
                    </a:txBody>
                    <a:tcPr anchor="ctr">
                      <a:noFill/>
                    </a:tcPr>
                  </a:tc>
                  <a:tc>
                    <a:txBody>
                      <a:bodyPr/>
                      <a:lstStyle/>
                      <a:p>
                        <a:pPr algn="ctr"/>
                        <a:r>
                          <a:rPr lang="nl-NL" sz="1200" b="1" dirty="0">
                            <a:solidFill>
                              <a:srgbClr val="2B333A"/>
                            </a:solidFill>
                            <a:latin typeface="BI Sans" pitchFamily="2" charset="0"/>
                          </a:rPr>
                          <a:t>X</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014580748"/>
                    </a:ext>
                  </a:extLst>
                </a:tr>
                <a:tr h="269478">
                  <a:tc>
                    <a:txBody>
                      <a:bodyPr/>
                      <a:lstStyle/>
                      <a:p>
                        <a:pPr algn="l"/>
                        <a:r>
                          <a:rPr lang="nl-NL" sz="1200" dirty="0" err="1">
                            <a:solidFill>
                              <a:srgbClr val="2B333A"/>
                            </a:solidFill>
                            <a:latin typeface="BI Sans" pitchFamily="2" charset="0"/>
                          </a:rPr>
                          <a:t>Finger</a:t>
                        </a:r>
                        <a:r>
                          <a:rPr lang="nl-NL" sz="1200" dirty="0">
                            <a:solidFill>
                              <a:srgbClr val="2B333A"/>
                            </a:solidFill>
                            <a:latin typeface="BI Sans" pitchFamily="2" charset="0"/>
                          </a:rPr>
                          <a:t> </a:t>
                        </a:r>
                        <a:r>
                          <a:rPr lang="nl-NL" sz="1200" dirty="0" err="1">
                            <a:solidFill>
                              <a:srgbClr val="2B333A"/>
                            </a:solidFill>
                            <a:latin typeface="BI Sans" pitchFamily="2" charset="0"/>
                          </a:rPr>
                          <a:t>clubbing</a:t>
                        </a:r>
                        <a:endParaRPr lang="nl-NL" sz="1200" dirty="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endParaRPr lang="nl-NL" sz="1200" b="1" dirty="0">
                          <a:solidFill>
                            <a:srgbClr val="2B333A"/>
                          </a:solidFill>
                          <a:latin typeface="BI Sans" pitchFamily="2" charset="0"/>
                        </a:endParaRPr>
                      </a:p>
                    </a:txBody>
                    <a:tcPr anchor="ctr">
                      <a:noFill/>
                    </a:tcPr>
                  </a:tc>
                  <a:tc>
                    <a:txBody>
                      <a:bodyPr/>
                      <a:lstStyle/>
                      <a:p>
                        <a:pPr algn="ctr"/>
                        <a:endParaRPr lang="nl-NL" sz="1200" b="1" dirty="0">
                          <a:solidFill>
                            <a:srgbClr val="2B333A"/>
                          </a:solidFill>
                          <a:latin typeface="BI Sans" pitchFamily="2"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2572587707"/>
                    </a:ext>
                  </a:extLst>
                </a:tr>
                <a:tr h="269478">
                  <a:tc>
                    <a:txBody>
                      <a:bodyPr/>
                      <a:lstStyle/>
                      <a:p>
                        <a:pPr algn="l"/>
                        <a:r>
                          <a:rPr lang="nl-NL" sz="1200" b="1" dirty="0" err="1">
                            <a:solidFill>
                              <a:srgbClr val="2B333A"/>
                            </a:solidFill>
                            <a:latin typeface="BI Sans" pitchFamily="2" charset="0"/>
                          </a:rPr>
                          <a:t>Spirometry</a:t>
                        </a:r>
                        <a:endParaRPr lang="nl-NL" sz="1200" b="1" dirty="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endParaRPr lang="nl-NL" sz="1200" b="1" dirty="0">
                          <a:solidFill>
                            <a:srgbClr val="2B333A"/>
                          </a:solidFill>
                          <a:latin typeface="BI Sans" pitchFamily="2" charset="0"/>
                        </a:endParaRPr>
                      </a:p>
                    </a:txBody>
                    <a:tcPr anchor="ctr">
                      <a:noFill/>
                    </a:tcPr>
                  </a:tc>
                  <a:tc>
                    <a:txBody>
                      <a:bodyPr/>
                      <a:lstStyle/>
                      <a:p>
                        <a:pPr algn="ctr"/>
                        <a:endParaRPr lang="nl-NL" sz="1200" b="1" dirty="0">
                          <a:solidFill>
                            <a:srgbClr val="2B333A"/>
                          </a:solidFill>
                          <a:latin typeface="BI Sans" pitchFamily="2"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430125004"/>
                    </a:ext>
                  </a:extLst>
                </a:tr>
                <a:tr h="323373">
                  <a:tc>
                    <a:txBody>
                      <a:bodyPr/>
                      <a:lstStyle/>
                      <a:p>
                        <a:pPr algn="l"/>
                        <a:r>
                          <a:rPr lang="nl-NL" sz="1200" dirty="0" err="1">
                            <a:solidFill>
                              <a:srgbClr val="2B333A"/>
                            </a:solidFill>
                            <a:latin typeface="BI Sans" pitchFamily="2" charset="0"/>
                          </a:rPr>
                          <a:t>Reduction</a:t>
                        </a:r>
                        <a:r>
                          <a:rPr lang="nl-NL" sz="1200" dirty="0">
                            <a:solidFill>
                              <a:srgbClr val="2B333A"/>
                            </a:solidFill>
                            <a:latin typeface="BI Sans" pitchFamily="2" charset="0"/>
                          </a:rPr>
                          <a:t> in TLC</a:t>
                        </a:r>
                      </a:p>
                    </a:txBody>
                    <a:tcPr anchor="ctr">
                      <a:lnL w="12700" cap="flat" cmpd="sng" algn="ctr">
                        <a:noFill/>
                        <a:prstDash val="solid"/>
                        <a:round/>
                        <a:headEnd type="none" w="med" len="med"/>
                        <a:tailEnd type="none" w="med" len="med"/>
                      </a:lnL>
                      <a:noFill/>
                    </a:tcPr>
                  </a:tc>
                  <a:tc>
                    <a:txBody>
                      <a:bodyPr/>
                      <a:lstStyle/>
                      <a:p>
                        <a:pPr algn="ctr"/>
                        <a:r>
                          <a:rPr lang="nl-NL" sz="1200" b="1" i="0" kern="1200" dirty="0">
                            <a:solidFill>
                              <a:schemeClr val="dk1"/>
                            </a:solidFill>
                            <a:effectLst/>
                            <a:latin typeface="+mn-lt"/>
                            <a:ea typeface="+mn-ea"/>
                            <a:cs typeface="+mn-cs"/>
                          </a:rPr>
                          <a:t>✓</a:t>
                        </a:r>
                        <a:endParaRPr lang="nl-NL" sz="1200" b="1" dirty="0">
                          <a:solidFill>
                            <a:srgbClr val="2B333A"/>
                          </a:solidFill>
                          <a:latin typeface="BI Sans" pitchFamily="2" charset="0"/>
                        </a:endParaRPr>
                      </a:p>
                    </a:txBody>
                    <a:tcPr anchor="ctr">
                      <a:noFill/>
                    </a:tcPr>
                  </a:tc>
                  <a:tc>
                    <a:txBody>
                      <a:bodyPr/>
                      <a:lstStyle/>
                      <a:p>
                        <a:pPr algn="ctr"/>
                        <a:r>
                          <a:rPr lang="nl-NL" sz="1200" b="1" dirty="0">
                            <a:solidFill>
                              <a:srgbClr val="2B333A"/>
                            </a:solidFill>
                            <a:latin typeface="BI Sans" pitchFamily="2" charset="0"/>
                          </a:rPr>
                          <a:t>X</a:t>
                        </a: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288591232"/>
                    </a:ext>
                  </a:extLst>
                </a:tr>
                <a:tr h="323373">
                  <a:tc>
                    <a:txBody>
                      <a:bodyPr/>
                      <a:lstStyle/>
                      <a:p>
                        <a:pPr algn="l"/>
                        <a:r>
                          <a:rPr lang="nl-NL" sz="1200" dirty="0" err="1">
                            <a:solidFill>
                              <a:srgbClr val="2B333A"/>
                            </a:solidFill>
                            <a:latin typeface="BI Sans" pitchFamily="2" charset="0"/>
                          </a:rPr>
                          <a:t>Reduced</a:t>
                        </a:r>
                        <a:r>
                          <a:rPr lang="nl-NL" sz="1200" dirty="0">
                            <a:solidFill>
                              <a:srgbClr val="2B333A"/>
                            </a:solidFill>
                            <a:latin typeface="BI Sans" pitchFamily="2" charset="0"/>
                          </a:rPr>
                          <a:t> FEV</a:t>
                        </a:r>
                        <a:r>
                          <a:rPr lang="nl-NL" sz="1200" baseline="-25000" dirty="0">
                            <a:solidFill>
                              <a:srgbClr val="2B333A"/>
                            </a:solidFill>
                            <a:latin typeface="BI Sans" pitchFamily="2" charset="0"/>
                          </a:rPr>
                          <a:t>1</a:t>
                        </a:r>
                        <a:r>
                          <a:rPr lang="nl-NL" sz="1200" dirty="0">
                            <a:solidFill>
                              <a:srgbClr val="2B333A"/>
                            </a:solidFill>
                            <a:latin typeface="BI Sans" pitchFamily="2" charset="0"/>
                          </a:rPr>
                          <a:t>/FVC ratio</a:t>
                        </a:r>
                      </a:p>
                    </a:txBody>
                    <a:tcPr anchor="ctr">
                      <a:lnL w="12700" cap="flat" cmpd="sng" algn="ctr">
                        <a:noFill/>
                        <a:prstDash val="solid"/>
                        <a:round/>
                        <a:headEnd type="none" w="med" len="med"/>
                        <a:tailEnd type="none" w="med" len="med"/>
                      </a:lnL>
                      <a:noFill/>
                    </a:tcPr>
                  </a:tc>
                  <a:tc>
                    <a:txBody>
                      <a:bodyPr/>
                      <a:lstStyle/>
                      <a:p>
                        <a:pPr algn="ctr"/>
                        <a:r>
                          <a:rPr lang="nl-NL" sz="1200" b="1" dirty="0">
                            <a:solidFill>
                              <a:srgbClr val="2B333A"/>
                            </a:solidFill>
                            <a:latin typeface="BI Sans" pitchFamily="2" charset="0"/>
                          </a:rPr>
                          <a:t>X</a:t>
                        </a:r>
                      </a:p>
                    </a:txBody>
                    <a:tcPr anchor="ctr">
                      <a:noFill/>
                    </a:tcPr>
                  </a:tc>
                  <a:tc>
                    <a:txBody>
                      <a:bodyPr/>
                      <a:lstStyle/>
                      <a:p>
                        <a:pPr algn="ctr"/>
                        <a:r>
                          <a:rPr lang="nl-NL" sz="1200" b="1" i="0" kern="1200" dirty="0">
                            <a:solidFill>
                              <a:schemeClr val="dk1"/>
                            </a:solidFill>
                            <a:effectLst/>
                            <a:latin typeface="+mn-lt"/>
                            <a:ea typeface="+mn-ea"/>
                            <a:cs typeface="+mn-cs"/>
                          </a:rPr>
                          <a:t>✓</a:t>
                        </a:r>
                        <a:endParaRPr lang="nl-NL" sz="1200" b="1" dirty="0">
                          <a:solidFill>
                            <a:srgbClr val="2B333A"/>
                          </a:solidFill>
                          <a:latin typeface="BI Sans" pitchFamily="2"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1171553554"/>
                    </a:ext>
                  </a:extLst>
                </a:tr>
                <a:tr h="269478">
                  <a:tc>
                    <a:txBody>
                      <a:bodyPr/>
                      <a:lstStyle/>
                      <a:p>
                        <a:pPr algn="l"/>
                        <a:endParaRPr lang="nl-NL" sz="1200" dirty="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endParaRPr lang="nl-NL" sz="1200" b="1" dirty="0">
                          <a:solidFill>
                            <a:srgbClr val="2B333A"/>
                          </a:solidFill>
                          <a:latin typeface="BI Sans" pitchFamily="2" charset="0"/>
                        </a:endParaRPr>
                      </a:p>
                    </a:txBody>
                    <a:tcPr anchor="ctr">
                      <a:noFill/>
                    </a:tcPr>
                  </a:tc>
                  <a:tc>
                    <a:txBody>
                      <a:bodyPr/>
                      <a:lstStyle/>
                      <a:p>
                        <a:pPr algn="ctr"/>
                        <a:endParaRPr lang="nl-NL" sz="1200" b="1" dirty="0">
                          <a:solidFill>
                            <a:srgbClr val="2B333A"/>
                          </a:solidFill>
                          <a:latin typeface="BI Sans" pitchFamily="2"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792092287"/>
                    </a:ext>
                  </a:extLst>
                </a:tr>
                <a:tr h="458112">
                  <a:tc>
                    <a:txBody>
                      <a:bodyPr/>
                      <a:lstStyle/>
                      <a:p>
                        <a:pPr algn="l"/>
                        <a:r>
                          <a:rPr lang="nl-NL" sz="1200" dirty="0" err="1">
                            <a:solidFill>
                              <a:srgbClr val="2B333A"/>
                            </a:solidFill>
                            <a:latin typeface="BI Sans" pitchFamily="2" charset="0"/>
                          </a:rPr>
                          <a:t>Resonse</a:t>
                        </a:r>
                        <a:r>
                          <a:rPr lang="nl-NL" sz="1200" dirty="0">
                            <a:solidFill>
                              <a:srgbClr val="2B333A"/>
                            </a:solidFill>
                            <a:latin typeface="BI Sans" pitchFamily="2" charset="0"/>
                          </a:rPr>
                          <a:t> </a:t>
                        </a:r>
                        <a:r>
                          <a:rPr lang="nl-NL" sz="1200" dirty="0" err="1">
                            <a:solidFill>
                              <a:srgbClr val="2B333A"/>
                            </a:solidFill>
                            <a:latin typeface="BI Sans" pitchFamily="2" charset="0"/>
                          </a:rPr>
                          <a:t>to</a:t>
                        </a:r>
                        <a:r>
                          <a:rPr lang="nl-NL" sz="1200" dirty="0">
                            <a:solidFill>
                              <a:srgbClr val="2B333A"/>
                            </a:solidFill>
                            <a:latin typeface="BI Sans" pitchFamily="2" charset="0"/>
                          </a:rPr>
                          <a:t> </a:t>
                        </a:r>
                        <a:r>
                          <a:rPr lang="nl-NL" sz="1200" dirty="0" err="1">
                            <a:solidFill>
                              <a:srgbClr val="2B333A"/>
                            </a:solidFill>
                            <a:latin typeface="BI Sans" pitchFamily="2" charset="0"/>
                          </a:rPr>
                          <a:t>bronchodilators</a:t>
                        </a:r>
                        <a:endParaRPr lang="nl-NL" sz="1200" dirty="0">
                          <a:solidFill>
                            <a:srgbClr val="2B333A"/>
                          </a:solidFill>
                          <a:latin typeface="BI Sans" pitchFamily="2" charset="0"/>
                        </a:endParaRPr>
                      </a:p>
                    </a:txBody>
                    <a:tcPr anchor="ctr">
                      <a:lnL w="12700" cap="flat" cmpd="sng" algn="ctr">
                        <a:noFill/>
                        <a:prstDash val="solid"/>
                        <a:round/>
                        <a:headEnd type="none" w="med" len="med"/>
                        <a:tailEnd type="none" w="med" len="med"/>
                      </a:lnL>
                      <a:noFill/>
                    </a:tcPr>
                  </a:tc>
                  <a:tc>
                    <a:txBody>
                      <a:bodyPr/>
                      <a:lstStyle/>
                      <a:p>
                        <a:pPr algn="ctr"/>
                        <a:r>
                          <a:rPr lang="nl-NL" sz="1200" b="1" dirty="0">
                            <a:solidFill>
                              <a:srgbClr val="2B333A"/>
                            </a:solidFill>
                            <a:latin typeface="BI Sans" pitchFamily="2" charset="0"/>
                          </a:rPr>
                          <a:t>X</a:t>
                        </a:r>
                      </a:p>
                    </a:txBody>
                    <a:tcPr anchor="ctr">
                      <a:noFill/>
                    </a:tcPr>
                  </a:tc>
                  <a:tc>
                    <a:txBody>
                      <a:bodyPr/>
                      <a:lstStyle/>
                      <a:p>
                        <a:pPr algn="ctr"/>
                        <a:r>
                          <a:rPr lang="nl-NL" sz="1200" b="1" i="0" kern="1200" dirty="0">
                            <a:solidFill>
                              <a:schemeClr val="dk1"/>
                            </a:solidFill>
                            <a:effectLst/>
                            <a:latin typeface="+mn-lt"/>
                            <a:ea typeface="+mn-ea"/>
                            <a:cs typeface="+mn-cs"/>
                          </a:rPr>
                          <a:t>✓</a:t>
                        </a:r>
                        <a:endParaRPr lang="nl-NL" sz="1200" b="1" dirty="0">
                          <a:solidFill>
                            <a:srgbClr val="2B333A"/>
                          </a:solidFill>
                          <a:latin typeface="BI Sans" pitchFamily="2" charset="0"/>
                        </a:endParaRPr>
                      </a:p>
                    </a:txBody>
                    <a:tcPr anchor="ctr">
                      <a:lnR w="12700" cap="flat" cmpd="sng" algn="ctr">
                        <a:noFill/>
                        <a:prstDash val="solid"/>
                        <a:round/>
                        <a:headEnd type="none" w="med" len="med"/>
                        <a:tailEnd type="none" w="med" len="med"/>
                      </a:lnR>
                      <a:noFill/>
                    </a:tcPr>
                  </a:tc>
                  <a:extLst>
                    <a:ext uri="{0D108BD9-81ED-4DB2-BD59-A6C34878D82A}">
                      <a16:rowId xmlns:a16="http://schemas.microsoft.com/office/drawing/2014/main" val="3253210175"/>
                    </a:ext>
                  </a:extLst>
                </a:tr>
                <a:tr h="646746">
                  <a:tc>
                    <a:txBody>
                      <a:bodyPr/>
                      <a:lstStyle/>
                      <a:p>
                        <a:pPr algn="l"/>
                        <a:r>
                          <a:rPr lang="nl-NL" sz="1200" dirty="0" err="1">
                            <a:solidFill>
                              <a:srgbClr val="2B333A"/>
                            </a:solidFill>
                            <a:latin typeface="BI Sans" pitchFamily="2" charset="0"/>
                          </a:rPr>
                          <a:t>Chest</a:t>
                        </a:r>
                        <a:r>
                          <a:rPr lang="nl-NL" sz="1200" dirty="0">
                            <a:solidFill>
                              <a:srgbClr val="2B333A"/>
                            </a:solidFill>
                            <a:latin typeface="BI Sans" pitchFamily="2" charset="0"/>
                          </a:rPr>
                          <a:t> </a:t>
                        </a:r>
                        <a:r>
                          <a:rPr lang="nl-NL" sz="1200" dirty="0" err="1">
                            <a:solidFill>
                              <a:srgbClr val="2B333A"/>
                            </a:solidFill>
                            <a:latin typeface="BI Sans" pitchFamily="2" charset="0"/>
                          </a:rPr>
                          <a:t>radiographs</a:t>
                        </a:r>
                        <a:endParaRPr lang="nl-NL" sz="1200" dirty="0">
                          <a:solidFill>
                            <a:srgbClr val="2B333A"/>
                          </a:solidFill>
                          <a:latin typeface="BI Sans" pitchFamily="2" charset="0"/>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noFill/>
                    </a:tcPr>
                  </a:tc>
                  <a:tc>
                    <a:txBody>
                      <a:bodyPr/>
                      <a:lstStyle/>
                      <a:p>
                        <a:pPr algn="ctr"/>
                        <a:r>
                          <a:rPr lang="nl-NL" sz="1200" b="0" dirty="0">
                            <a:solidFill>
                              <a:srgbClr val="2B333A"/>
                            </a:solidFill>
                            <a:latin typeface="BI Sans" pitchFamily="2" charset="0"/>
                          </a:rPr>
                          <a:t>Show </a:t>
                        </a:r>
                        <a:r>
                          <a:rPr lang="nl-NL" sz="1200" b="0" dirty="0" err="1">
                            <a:solidFill>
                              <a:srgbClr val="2B333A"/>
                            </a:solidFill>
                            <a:latin typeface="BI Sans" pitchFamily="2" charset="0"/>
                          </a:rPr>
                          <a:t>specific</a:t>
                        </a:r>
                        <a:r>
                          <a:rPr lang="nl-NL" sz="1200" b="0" dirty="0">
                            <a:solidFill>
                              <a:srgbClr val="2B333A"/>
                            </a:solidFill>
                            <a:latin typeface="BI Sans" pitchFamily="2" charset="0"/>
                          </a:rPr>
                          <a:t> </a:t>
                        </a:r>
                        <a:r>
                          <a:rPr lang="nl-NL" sz="1200" b="0" dirty="0" err="1">
                            <a:solidFill>
                              <a:srgbClr val="2B333A"/>
                            </a:solidFill>
                            <a:latin typeface="BI Sans" pitchFamily="2" charset="0"/>
                          </a:rPr>
                          <a:t>patterns</a:t>
                        </a:r>
                        <a:r>
                          <a:rPr lang="nl-NL" sz="1200" b="0" dirty="0">
                            <a:solidFill>
                              <a:srgbClr val="2B333A"/>
                            </a:solidFill>
                            <a:latin typeface="BI Sans" pitchFamily="2" charset="0"/>
                          </a:rPr>
                          <a:t> of </a:t>
                        </a:r>
                        <a:r>
                          <a:rPr lang="nl-NL" sz="1200" b="0" dirty="0" err="1">
                            <a:solidFill>
                              <a:srgbClr val="2B333A"/>
                            </a:solidFill>
                            <a:latin typeface="BI Sans" pitchFamily="2" charset="0"/>
                          </a:rPr>
                          <a:t>abnormality</a:t>
                        </a:r>
                        <a:endParaRPr lang="nl-NL" sz="1200" b="0" dirty="0">
                          <a:solidFill>
                            <a:srgbClr val="2B333A"/>
                          </a:solidFill>
                          <a:latin typeface="BI Sans" pitchFamily="2" charset="0"/>
                        </a:endParaRPr>
                      </a:p>
                    </a:txBody>
                    <a:tcPr anchor="ctr">
                      <a:lnB w="12700" cap="flat" cmpd="sng" algn="ctr">
                        <a:noFill/>
                        <a:prstDash val="solid"/>
                        <a:round/>
                        <a:headEnd type="none" w="med" len="med"/>
                        <a:tailEnd type="none" w="med" len="med"/>
                      </a:lnB>
                      <a:noFill/>
                    </a:tcPr>
                  </a:tc>
                  <a:tc>
                    <a:txBody>
                      <a:bodyPr/>
                      <a:lstStyle/>
                      <a:p>
                        <a:pPr algn="ctr"/>
                        <a:r>
                          <a:rPr lang="nl-NL" sz="1200" b="0" dirty="0" err="1">
                            <a:solidFill>
                              <a:srgbClr val="2B333A"/>
                            </a:solidFill>
                            <a:latin typeface="BI Sans" pitchFamily="2" charset="0"/>
                          </a:rPr>
                          <a:t>Largely</a:t>
                        </a:r>
                        <a:r>
                          <a:rPr lang="nl-NL" sz="1200" b="0" dirty="0">
                            <a:solidFill>
                              <a:srgbClr val="2B333A"/>
                            </a:solidFill>
                            <a:latin typeface="BI Sans" pitchFamily="2" charset="0"/>
                          </a:rPr>
                          <a:t> </a:t>
                        </a:r>
                        <a:r>
                          <a:rPr lang="nl-NL" sz="1200" b="0" dirty="0" err="1">
                            <a:solidFill>
                              <a:srgbClr val="2B333A"/>
                            </a:solidFill>
                            <a:latin typeface="BI Sans" pitchFamily="2" charset="0"/>
                          </a:rPr>
                          <a:t>normal</a:t>
                        </a:r>
                        <a:endParaRPr lang="nl-NL" sz="1200" b="0" dirty="0">
                          <a:solidFill>
                            <a:srgbClr val="2B333A"/>
                          </a:solidFill>
                          <a:latin typeface="BI Sans" pitchFamily="2" charset="0"/>
                        </a:endParaRP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noFill/>
                    </a:tcPr>
                  </a:tc>
                  <a:extLst>
                    <a:ext uri="{0D108BD9-81ED-4DB2-BD59-A6C34878D82A}">
                      <a16:rowId xmlns:a16="http://schemas.microsoft.com/office/drawing/2014/main" val="1243795441"/>
                    </a:ext>
                  </a:extLst>
                </a:tr>
              </a:tbl>
            </a:graphicData>
          </a:graphic>
        </p:graphicFrame>
      </p:grpSp>
      <p:grpSp>
        <p:nvGrpSpPr>
          <p:cNvPr id="44" name="Group 43">
            <a:extLst>
              <a:ext uri="{FF2B5EF4-FFF2-40B4-BE49-F238E27FC236}">
                <a16:creationId xmlns:a16="http://schemas.microsoft.com/office/drawing/2014/main" id="{CBC3841B-84E9-464D-A69C-F9D36D82E243}"/>
              </a:ext>
            </a:extLst>
          </p:cNvPr>
          <p:cNvGrpSpPr/>
          <p:nvPr/>
        </p:nvGrpSpPr>
        <p:grpSpPr>
          <a:xfrm>
            <a:off x="2300068" y="2986730"/>
            <a:ext cx="9053732" cy="1291618"/>
            <a:chOff x="2300068" y="1588836"/>
            <a:chExt cx="9053732" cy="1291618"/>
          </a:xfrm>
        </p:grpSpPr>
        <p:sp>
          <p:nvSpPr>
            <p:cNvPr id="45" name="Rechthoek: afgeronde hoeken 14">
              <a:extLst>
                <a:ext uri="{FF2B5EF4-FFF2-40B4-BE49-F238E27FC236}">
                  <a16:creationId xmlns:a16="http://schemas.microsoft.com/office/drawing/2014/main" id="{7A9B36CA-C5DE-4D5B-9E8C-B1EBA55F2BF7}"/>
                </a:ext>
              </a:extLst>
            </p:cNvPr>
            <p:cNvSpPr/>
            <p:nvPr/>
          </p:nvSpPr>
          <p:spPr>
            <a:xfrm>
              <a:off x="6438900" y="1588836"/>
              <a:ext cx="4914900" cy="1291618"/>
            </a:xfrm>
            <a:prstGeom prst="roundRect">
              <a:avLst>
                <a:gd name="adj" fmla="val 8367"/>
              </a:avLst>
            </a:prstGeom>
            <a:blipFill>
              <a:blip r:embed="rId4"/>
              <a:stretch>
                <a:fillRect l="-131008" t="-323318" r="-17054" b="-158691"/>
              </a:stretch>
            </a:blip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46" name="Text Placeholder 9">
              <a:extLst>
                <a:ext uri="{FF2B5EF4-FFF2-40B4-BE49-F238E27FC236}">
                  <a16:creationId xmlns:a16="http://schemas.microsoft.com/office/drawing/2014/main" id="{4BDC5880-FF52-4473-AC01-444C4C4F0CC9}"/>
                </a:ext>
              </a:extLst>
            </p:cNvPr>
            <p:cNvSpPr txBox="1">
              <a:spLocks/>
            </p:cNvSpPr>
            <p:nvPr/>
          </p:nvSpPr>
          <p:spPr>
            <a:xfrm>
              <a:off x="6817657" y="1923598"/>
              <a:ext cx="4157386" cy="622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BISansNEXT" panose="02000503040000020004"/>
                  <a:ea typeface="+mn-ea"/>
                  <a:cs typeface="+mn-cs"/>
                </a:rPr>
                <a:t>Spirometry results may be normal in early phases of ILD</a:t>
              </a:r>
              <a:r>
                <a:rPr kumimoji="0" lang="en-US" sz="1600" i="0" u="none" strike="noStrike" kern="1200" cap="none" spc="0" normalizeH="0" baseline="30000" noProof="0" dirty="0">
                  <a:ln>
                    <a:noFill/>
                  </a:ln>
                  <a:solidFill>
                    <a:prstClr val="black"/>
                  </a:solidFill>
                  <a:effectLst/>
                  <a:uLnTx/>
                  <a:uFillTx/>
                  <a:latin typeface="BISansNEXT" panose="02000503040000020004"/>
                  <a:ea typeface="+mn-ea"/>
                  <a:cs typeface="+mn-cs"/>
                </a:rPr>
                <a:t>1</a:t>
              </a:r>
            </a:p>
          </p:txBody>
        </p:sp>
        <p:cxnSp>
          <p:nvCxnSpPr>
            <p:cNvPr id="47" name="Straight Connector 46">
              <a:extLst>
                <a:ext uri="{FF2B5EF4-FFF2-40B4-BE49-F238E27FC236}">
                  <a16:creationId xmlns:a16="http://schemas.microsoft.com/office/drawing/2014/main" id="{180FD42C-5416-4FE9-BCD3-79D352F6B3C5}"/>
                </a:ext>
              </a:extLst>
            </p:cNvPr>
            <p:cNvCxnSpPr>
              <a:cxnSpLocks/>
            </p:cNvCxnSpPr>
            <p:nvPr/>
          </p:nvCxnSpPr>
          <p:spPr>
            <a:xfrm>
              <a:off x="2300068" y="2006567"/>
              <a:ext cx="41388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8A798375-05A6-495F-9E9B-E7AACDCE781D}"/>
              </a:ext>
            </a:extLst>
          </p:cNvPr>
          <p:cNvGrpSpPr/>
          <p:nvPr/>
        </p:nvGrpSpPr>
        <p:grpSpPr>
          <a:xfrm>
            <a:off x="4461933" y="3424939"/>
            <a:ext cx="6891867" cy="1498475"/>
            <a:chOff x="4461933" y="1588835"/>
            <a:chExt cx="6891867" cy="1498475"/>
          </a:xfrm>
        </p:grpSpPr>
        <p:sp>
          <p:nvSpPr>
            <p:cNvPr id="50" name="Rechthoek: afgeronde hoeken 14">
              <a:extLst>
                <a:ext uri="{FF2B5EF4-FFF2-40B4-BE49-F238E27FC236}">
                  <a16:creationId xmlns:a16="http://schemas.microsoft.com/office/drawing/2014/main" id="{8EAD8FF1-D9F8-4FB9-8447-CA7DDD35F8DA}"/>
                </a:ext>
              </a:extLst>
            </p:cNvPr>
            <p:cNvSpPr/>
            <p:nvPr/>
          </p:nvSpPr>
          <p:spPr>
            <a:xfrm>
              <a:off x="6438900" y="1588835"/>
              <a:ext cx="4914900" cy="1498475"/>
            </a:xfrm>
            <a:prstGeom prst="roundRect">
              <a:avLst>
                <a:gd name="adj" fmla="val 8367"/>
              </a:avLst>
            </a:prstGeom>
            <a:blipFill>
              <a:blip r:embed="rId4"/>
              <a:stretch>
                <a:fillRect l="-131008" t="-323318" r="-17054" b="-158691"/>
              </a:stretch>
            </a:blip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51" name="Text Placeholder 9">
              <a:extLst>
                <a:ext uri="{FF2B5EF4-FFF2-40B4-BE49-F238E27FC236}">
                  <a16:creationId xmlns:a16="http://schemas.microsoft.com/office/drawing/2014/main" id="{F092333F-7CDA-4B08-B60F-D230ECF49CF9}"/>
                </a:ext>
              </a:extLst>
            </p:cNvPr>
            <p:cNvSpPr txBox="1">
              <a:spLocks/>
            </p:cNvSpPr>
            <p:nvPr/>
          </p:nvSpPr>
          <p:spPr>
            <a:xfrm>
              <a:off x="6817657" y="1923598"/>
              <a:ext cx="4157386" cy="622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Consistently</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end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inspiration</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originating</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from</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basal</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areas</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of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the</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lung</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and</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progressing</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to</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600" b="0" i="0" u="none" strike="noStrike" kern="1200" cap="none" spc="0" normalizeH="0" baseline="0" noProof="0" dirty="0" err="1">
                  <a:ln>
                    <a:noFill/>
                  </a:ln>
                  <a:solidFill>
                    <a:prstClr val="black"/>
                  </a:solidFill>
                  <a:effectLst/>
                  <a:uLnTx/>
                  <a:uFillTx/>
                  <a:latin typeface="BISansNEXT" panose="02000503040000020004"/>
                  <a:ea typeface="+mn-ea"/>
                  <a:cs typeface="+mn-cs"/>
                </a:rPr>
                <a:t>upper</a:t>
              </a:r>
              <a:r>
                <a:rPr kumimoji="0" lang="nl-NL" sz="1600" b="0" i="0" u="none" strike="noStrike" kern="1200" cap="none" spc="0" normalizeH="0" baseline="0" noProof="0" dirty="0">
                  <a:ln>
                    <a:noFill/>
                  </a:ln>
                  <a:solidFill>
                    <a:prstClr val="black"/>
                  </a:solidFill>
                  <a:effectLst/>
                  <a:uLnTx/>
                  <a:uFillTx/>
                  <a:latin typeface="BISansNEXT" panose="02000503040000020004"/>
                  <a:ea typeface="+mn-ea"/>
                  <a:cs typeface="+mn-cs"/>
                </a:rPr>
                <a:t> zones </a:t>
              </a:r>
            </a:p>
          </p:txBody>
        </p:sp>
        <p:cxnSp>
          <p:nvCxnSpPr>
            <p:cNvPr id="52" name="Straight Connector 51">
              <a:extLst>
                <a:ext uri="{FF2B5EF4-FFF2-40B4-BE49-F238E27FC236}">
                  <a16:creationId xmlns:a16="http://schemas.microsoft.com/office/drawing/2014/main" id="{A34DABE0-C93A-4A3A-9FC6-590455D5F0E2}"/>
                </a:ext>
              </a:extLst>
            </p:cNvPr>
            <p:cNvCxnSpPr>
              <a:cxnSpLocks/>
            </p:cNvCxnSpPr>
            <p:nvPr/>
          </p:nvCxnSpPr>
          <p:spPr>
            <a:xfrm>
              <a:off x="4461933" y="2006567"/>
              <a:ext cx="197696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623779E7-3BC1-65D3-A07A-C3B8AFB77634}"/>
              </a:ext>
            </a:extLst>
          </p:cNvPr>
          <p:cNvPicPr>
            <a:picLocks noChangeAspect="1"/>
          </p:cNvPicPr>
          <p:nvPr/>
        </p:nvPicPr>
        <p:blipFill>
          <a:blip r:embed="rId5"/>
          <a:stretch>
            <a:fillRect/>
          </a:stretch>
        </p:blipFill>
        <p:spPr>
          <a:xfrm>
            <a:off x="10838623" y="6282521"/>
            <a:ext cx="1487553" cy="231668"/>
          </a:xfrm>
          <a:prstGeom prst="rect">
            <a:avLst/>
          </a:prstGeom>
        </p:spPr>
      </p:pic>
    </p:spTree>
    <p:extLst>
      <p:ext uri="{BB962C8B-B14F-4D97-AF65-F5344CB8AC3E}">
        <p14:creationId xmlns:p14="http://schemas.microsoft.com/office/powerpoint/2010/main" val="117094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animEffect transition="in" filter="fade">
                                      <p:cBhvr>
                                        <p:cTn id="11" dur="500"/>
                                        <p:tgtEl>
                                          <p:spTgt spid="30">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nodeType="clickEffect">
                                  <p:stCondLst>
                                    <p:cond delay="0"/>
                                  </p:stCondLst>
                                  <p:childTnLst>
                                    <p:animEffect transition="out" filter="wipe(right)">
                                      <p:cBhvr>
                                        <p:cTn id="19" dur="500"/>
                                        <p:tgtEl>
                                          <p:spTgt spid="34"/>
                                        </p:tgtEl>
                                      </p:cBhvr>
                                    </p:animEffect>
                                    <p:set>
                                      <p:cBhvr>
                                        <p:cTn id="20" dur="1" fill="hold">
                                          <p:stCondLst>
                                            <p:cond delay="499"/>
                                          </p:stCondLst>
                                        </p:cTn>
                                        <p:tgtEl>
                                          <p:spTgt spid="34"/>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2" fill="hold" nodeType="clickEffect">
                                  <p:stCondLst>
                                    <p:cond delay="0"/>
                                  </p:stCondLst>
                                  <p:childTnLst>
                                    <p:animEffect transition="out" filter="wipe(right)">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0">
                                            <p:txEl>
                                              <p:pRg st="2" end="2"/>
                                            </p:txEl>
                                          </p:spTgt>
                                        </p:tgtEl>
                                        <p:attrNameLst>
                                          <p:attrName>style.visibility</p:attrName>
                                        </p:attrNameLst>
                                      </p:cBhvr>
                                      <p:to>
                                        <p:strVal val="visible"/>
                                      </p:to>
                                    </p:set>
                                    <p:animEffect transition="in" filter="fade">
                                      <p:cBhvr>
                                        <p:cTn id="33" dur="500"/>
                                        <p:tgtEl>
                                          <p:spTgt spid="30">
                                            <p:txEl>
                                              <p:pRg st="2" end="2"/>
                                            </p:tx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fade">
                                      <p:cBhvr>
                                        <p:cTn id="37" dur="500"/>
                                        <p:tgtEl>
                                          <p:spTgt spid="30">
                                            <p:txEl>
                                              <p:pRg st="3" end="3"/>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30">
                                            <p:txEl>
                                              <p:pRg st="4" end="4"/>
                                            </p:txEl>
                                          </p:spTgt>
                                        </p:tgtEl>
                                        <p:attrNameLst>
                                          <p:attrName>style.visibility</p:attrName>
                                        </p:attrNameLst>
                                      </p:cBhvr>
                                      <p:to>
                                        <p:strVal val="visible"/>
                                      </p:to>
                                    </p:set>
                                    <p:animEffect transition="in" filter="fade">
                                      <p:cBhvr>
                                        <p:cTn id="41" dur="500"/>
                                        <p:tgtEl>
                                          <p:spTgt spid="30">
                                            <p:txEl>
                                              <p:pRg st="4" end="4"/>
                                            </p:txEl>
                                          </p:spTgt>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0">
                                            <p:txEl>
                                              <p:pRg st="5" end="5"/>
                                            </p:txEl>
                                          </p:spTgt>
                                        </p:tgtEl>
                                        <p:attrNameLst>
                                          <p:attrName>style.visibility</p:attrName>
                                        </p:attrNameLst>
                                      </p:cBhvr>
                                      <p:to>
                                        <p:strVal val="visible"/>
                                      </p:to>
                                    </p:set>
                                    <p:animEffect transition="in" filter="fade">
                                      <p:cBhvr>
                                        <p:cTn id="45" dur="500"/>
                                        <p:tgtEl>
                                          <p:spTgt spid="30">
                                            <p:txEl>
                                              <p:pRg st="5" end="5"/>
                                            </p:txEl>
                                          </p:spTgt>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0">
                                            <p:txEl>
                                              <p:pRg st="6" end="6"/>
                                            </p:txEl>
                                          </p:spTgt>
                                        </p:tgtEl>
                                        <p:attrNameLst>
                                          <p:attrName>style.visibility</p:attrName>
                                        </p:attrNameLst>
                                      </p:cBhvr>
                                      <p:to>
                                        <p:strVal val="visible"/>
                                      </p:to>
                                    </p:set>
                                    <p:animEffect transition="in" filter="fade">
                                      <p:cBhvr>
                                        <p:cTn id="49" dur="500"/>
                                        <p:tgtEl>
                                          <p:spTgt spid="30">
                                            <p:txEl>
                                              <p:pRg st="6" end="6"/>
                                            </p:txEl>
                                          </p:spTgt>
                                        </p:tgtEl>
                                      </p:cBhvr>
                                    </p:animEffect>
                                  </p:childTnLst>
                                </p:cTn>
                              </p:par>
                            </p:childTnLst>
                          </p:cTn>
                        </p:par>
                        <p:par>
                          <p:cTn id="50" fill="hold">
                            <p:stCondLst>
                              <p:cond delay="3000"/>
                            </p:stCondLst>
                            <p:childTnLst>
                              <p:par>
                                <p:cTn id="51" presetID="22" presetClass="entr" presetSubtype="8"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xit" presetSubtype="2" fill="hold" nodeType="clickEffect">
                                  <p:stCondLst>
                                    <p:cond delay="0"/>
                                  </p:stCondLst>
                                  <p:childTnLst>
                                    <p:animEffect transition="out" filter="wipe(right)">
                                      <p:cBhvr>
                                        <p:cTn id="57" dur="500"/>
                                        <p:tgtEl>
                                          <p:spTgt spid="44"/>
                                        </p:tgtEl>
                                      </p:cBhvr>
                                    </p:animEffect>
                                    <p:set>
                                      <p:cBhvr>
                                        <p:cTn id="58" dur="1" fill="hold">
                                          <p:stCondLst>
                                            <p:cond delay="49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0">
                                            <p:txEl>
                                              <p:pRg st="7" end="7"/>
                                            </p:txEl>
                                          </p:spTgt>
                                        </p:tgtEl>
                                        <p:attrNameLst>
                                          <p:attrName>style.visibility</p:attrName>
                                        </p:attrNameLst>
                                      </p:cBhvr>
                                      <p:to>
                                        <p:strVal val="visible"/>
                                      </p:to>
                                    </p:set>
                                    <p:animEffect transition="in" filter="fade">
                                      <p:cBhvr>
                                        <p:cTn id="62" dur="500"/>
                                        <p:tgtEl>
                                          <p:spTgt spid="30">
                                            <p:txEl>
                                              <p:pRg st="7" end="7"/>
                                            </p:txEl>
                                          </p:spTgt>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30">
                                            <p:txEl>
                                              <p:pRg st="8" end="8"/>
                                            </p:txEl>
                                          </p:spTgt>
                                        </p:tgtEl>
                                        <p:attrNameLst>
                                          <p:attrName>style.visibility</p:attrName>
                                        </p:attrNameLst>
                                      </p:cBhvr>
                                      <p:to>
                                        <p:strVal val="visible"/>
                                      </p:to>
                                    </p:set>
                                    <p:animEffect transition="in" filter="fade">
                                      <p:cBhvr>
                                        <p:cTn id="66" dur="500"/>
                                        <p:tgtEl>
                                          <p:spTgt spid="30">
                                            <p:txEl>
                                              <p:pRg st="8" end="8"/>
                                            </p:txEl>
                                          </p:spTgt>
                                        </p:tgtEl>
                                      </p:cBhvr>
                                    </p:animEffect>
                                  </p:childTnLst>
                                </p:cTn>
                              </p:par>
                            </p:childTnLst>
                          </p:cTn>
                        </p:par>
                        <p:par>
                          <p:cTn id="67" fill="hold">
                            <p:stCondLst>
                              <p:cond delay="1500"/>
                            </p:stCondLst>
                            <p:childTnLst>
                              <p:par>
                                <p:cTn id="68" presetID="22" presetClass="entr" presetSubtype="8"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lef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xit" presetSubtype="2" fill="hold" nodeType="clickEffect">
                                  <p:stCondLst>
                                    <p:cond delay="0"/>
                                  </p:stCondLst>
                                  <p:childTnLst>
                                    <p:animEffect transition="out" filter="wipe(right)">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30">
                                            <p:txEl>
                                              <p:pRg st="9" end="9"/>
                                            </p:txEl>
                                          </p:spTgt>
                                        </p:tgtEl>
                                        <p:attrNameLst>
                                          <p:attrName>style.visibility</p:attrName>
                                        </p:attrNameLst>
                                      </p:cBhvr>
                                      <p:to>
                                        <p:strVal val="visible"/>
                                      </p:to>
                                    </p:set>
                                    <p:animEffect transition="in" filter="fade">
                                      <p:cBhvr>
                                        <p:cTn id="79" dur="500"/>
                                        <p:tgtEl>
                                          <p:spTgt spid="30">
                                            <p:txEl>
                                              <p:pRg st="9" end="9"/>
                                            </p:txEl>
                                          </p:spTgt>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30">
                                            <p:txEl>
                                              <p:pRg st="10" end="10"/>
                                            </p:txEl>
                                          </p:spTgt>
                                        </p:tgtEl>
                                        <p:attrNameLst>
                                          <p:attrName>style.visibility</p:attrName>
                                        </p:attrNameLst>
                                      </p:cBhvr>
                                      <p:to>
                                        <p:strVal val="visible"/>
                                      </p:to>
                                    </p:set>
                                    <p:animEffect transition="in" filter="fade">
                                      <p:cBhvr>
                                        <p:cTn id="83" dur="500"/>
                                        <p:tgtEl>
                                          <p:spTgt spid="30">
                                            <p:txEl>
                                              <p:pRg st="10" end="10"/>
                                            </p:txEl>
                                          </p:spTgt>
                                        </p:tgtEl>
                                      </p:cBhvr>
                                    </p:animEffect>
                                  </p:childTnLst>
                                </p:cTn>
                              </p:par>
                            </p:childTnLst>
                          </p:cTn>
                        </p:par>
                        <p:par>
                          <p:cTn id="84" fill="hold">
                            <p:stCondLst>
                              <p:cond delay="1500"/>
                            </p:stCondLst>
                            <p:childTnLst>
                              <p:par>
                                <p:cTn id="85" presetID="10" presetClass="entr" presetSubtype="0" fill="hold" grpId="0" nodeType="afterEffect">
                                  <p:stCondLst>
                                    <p:cond delay="0"/>
                                  </p:stCondLst>
                                  <p:childTnLst>
                                    <p:set>
                                      <p:cBhvr>
                                        <p:cTn id="86" dur="1" fill="hold">
                                          <p:stCondLst>
                                            <p:cond delay="0"/>
                                          </p:stCondLst>
                                        </p:cTn>
                                        <p:tgtEl>
                                          <p:spTgt spid="30">
                                            <p:txEl>
                                              <p:pRg st="11" end="11"/>
                                            </p:txEl>
                                          </p:spTgt>
                                        </p:tgtEl>
                                        <p:attrNameLst>
                                          <p:attrName>style.visibility</p:attrName>
                                        </p:attrNameLst>
                                      </p:cBhvr>
                                      <p:to>
                                        <p:strVal val="visible"/>
                                      </p:to>
                                    </p:set>
                                    <p:animEffect transition="in" filter="fade">
                                      <p:cBhvr>
                                        <p:cTn id="87" dur="500"/>
                                        <p:tgtEl>
                                          <p:spTgt spid="3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D28E9-8E51-45B0-B607-8B1F233BBD1C}"/>
              </a:ext>
            </a:extLst>
          </p:cNvPr>
          <p:cNvSpPr>
            <a:spLocks noGrp="1"/>
          </p:cNvSpPr>
          <p:nvPr>
            <p:ph type="title"/>
          </p:nvPr>
        </p:nvSpPr>
        <p:spPr/>
        <p:txBody>
          <a:bodyPr/>
          <a:lstStyle/>
          <a:p>
            <a:r>
              <a:rPr lang="nl-NL" sz="2000" dirty="0">
                <a:latin typeface="+mn-lt"/>
              </a:rPr>
              <a:t>ILD </a:t>
            </a:r>
            <a:r>
              <a:rPr lang="nl-NL" sz="2000" dirty="0" err="1">
                <a:latin typeface="+mn-lt"/>
              </a:rPr>
              <a:t>may</a:t>
            </a:r>
            <a:r>
              <a:rPr lang="nl-NL" sz="2000" dirty="0">
                <a:latin typeface="+mn-lt"/>
              </a:rPr>
              <a:t> </a:t>
            </a:r>
            <a:r>
              <a:rPr lang="nl-NL" sz="2000" dirty="0" err="1">
                <a:latin typeface="+mn-lt"/>
              </a:rPr>
              <a:t>precede</a:t>
            </a:r>
            <a:r>
              <a:rPr lang="nl-NL" sz="2000" dirty="0">
                <a:latin typeface="+mn-lt"/>
              </a:rPr>
              <a:t> </a:t>
            </a:r>
            <a:r>
              <a:rPr lang="nl-NL" sz="2000" dirty="0" err="1">
                <a:latin typeface="+mn-lt"/>
              </a:rPr>
              <a:t>the</a:t>
            </a:r>
            <a:r>
              <a:rPr lang="nl-NL" sz="2000" dirty="0">
                <a:latin typeface="+mn-lt"/>
              </a:rPr>
              <a:t> development of CTD manifestations</a:t>
            </a:r>
            <a:r>
              <a:rPr lang="nl-NL" sz="2000" baseline="30000" dirty="0">
                <a:latin typeface="+mn-lt"/>
              </a:rPr>
              <a:t>1,2</a:t>
            </a:r>
            <a:endParaRPr lang="nl-NL" sz="1600" dirty="0"/>
          </a:p>
        </p:txBody>
      </p:sp>
      <p:sp>
        <p:nvSpPr>
          <p:cNvPr id="6" name="Tijdelijke aanduiding voor tekst 5">
            <a:extLst>
              <a:ext uri="{FF2B5EF4-FFF2-40B4-BE49-F238E27FC236}">
                <a16:creationId xmlns:a16="http://schemas.microsoft.com/office/drawing/2014/main" id="{8EEDB604-056F-405B-8109-674E4D017751}"/>
              </a:ext>
            </a:extLst>
          </p:cNvPr>
          <p:cNvSpPr>
            <a:spLocks noGrp="1"/>
          </p:cNvSpPr>
          <p:nvPr>
            <p:ph type="body" sz="quarter" idx="13"/>
          </p:nvPr>
        </p:nvSpPr>
        <p:spPr/>
        <p:txBody>
          <a:bodyPr/>
          <a:lstStyle/>
          <a:p>
            <a:r>
              <a:rPr lang="en-US" dirty="0">
                <a:latin typeface="BISansNEXT" panose="02000503040000020004"/>
              </a:rPr>
              <a:t>CPK=Creatinine Phosphokinase; 1. </a:t>
            </a:r>
            <a:r>
              <a:rPr lang="nl-NL" dirty="0">
                <a:effectLst/>
                <a:latin typeface="BISansNEXT" panose="02000503040000020004"/>
                <a:ea typeface="Calibri" panose="020F0502020204030204" pitchFamily="34" charset="0"/>
                <a:cs typeface="Times New Roman" panose="02020603050405020304" pitchFamily="18" charset="0"/>
              </a:rPr>
              <a:t>Dai Y, Wang W, </a:t>
            </a:r>
            <a:r>
              <a:rPr lang="nl-NL" dirty="0" err="1">
                <a:effectLst/>
                <a:latin typeface="BISansNEXT" panose="02000503040000020004"/>
                <a:ea typeface="Calibri" panose="020F0502020204030204" pitchFamily="34" charset="0"/>
                <a:cs typeface="Times New Roman" panose="02020603050405020304" pitchFamily="18" charset="0"/>
              </a:rPr>
              <a:t>Yu</a:t>
            </a:r>
            <a:r>
              <a:rPr lang="nl-NL" dirty="0">
                <a:effectLst/>
                <a:latin typeface="BISansNEXT" panose="02000503040000020004"/>
                <a:ea typeface="Calibri" panose="020F0502020204030204" pitchFamily="34" charset="0"/>
                <a:cs typeface="Times New Roman" panose="02020603050405020304" pitchFamily="18" charset="0"/>
              </a:rPr>
              <a:t> Y, et al. </a:t>
            </a:r>
            <a:r>
              <a:rPr lang="nl-NL" dirty="0" err="1">
                <a:effectLst/>
                <a:latin typeface="BISansNEXT" panose="02000503040000020004"/>
                <a:ea typeface="Calibri" panose="020F0502020204030204" pitchFamily="34" charset="0"/>
                <a:cs typeface="Times New Roman" panose="02020603050405020304" pitchFamily="18" charset="0"/>
              </a:rPr>
              <a:t>Rheumatoid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arthritis-associated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interstitial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lung</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an</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overview</a:t>
            </a:r>
            <a:r>
              <a:rPr lang="nl-NL" dirty="0">
                <a:effectLst/>
                <a:latin typeface="BISansNEXT" panose="02000503040000020004"/>
                <a:ea typeface="Calibri" panose="020F0502020204030204" pitchFamily="34" charset="0"/>
                <a:cs typeface="Times New Roman" panose="02020603050405020304" pitchFamily="18" charset="0"/>
              </a:rPr>
              <a:t> of </a:t>
            </a:r>
            <a:r>
              <a:rPr lang="nl-NL" dirty="0" err="1">
                <a:effectLst/>
                <a:latin typeface="BISansNEXT" panose="02000503040000020004"/>
                <a:ea typeface="Calibri" panose="020F0502020204030204" pitchFamily="34" charset="0"/>
                <a:cs typeface="Times New Roman" panose="02020603050405020304" pitchFamily="18" charset="0"/>
              </a:rPr>
              <a:t>epidemiology</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pathogenesis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management. </a:t>
            </a:r>
            <a:r>
              <a:rPr lang="nl-NL" dirty="0" err="1">
                <a:effectLst/>
                <a:latin typeface="BISansNEXT" panose="02000503040000020004"/>
                <a:ea typeface="Calibri" panose="020F0502020204030204" pitchFamily="34" charset="0"/>
                <a:cs typeface="Times New Roman" panose="02020603050405020304" pitchFamily="18" charset="0"/>
              </a:rPr>
              <a:t>Clin</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Rheumatol</a:t>
            </a:r>
            <a:r>
              <a:rPr lang="nl-NL" dirty="0">
                <a:effectLst/>
                <a:latin typeface="BISansNEXT" panose="02000503040000020004"/>
                <a:ea typeface="Calibri" panose="020F0502020204030204" pitchFamily="34" charset="0"/>
                <a:cs typeface="Times New Roman" panose="02020603050405020304" pitchFamily="18" charset="0"/>
              </a:rPr>
              <a:t>. 2021;40(4):1211-20; 2. </a:t>
            </a:r>
            <a:r>
              <a:rPr lang="en-US" dirty="0">
                <a:effectLst/>
                <a:latin typeface="BISansNEXT" panose="02000503040000020004"/>
                <a:ea typeface="Calibri" panose="020F0502020204030204" pitchFamily="34" charset="0"/>
                <a:cs typeface="Times New Roman" panose="02020603050405020304" pitchFamily="18" charset="0"/>
              </a:rPr>
              <a:t>Fischer A, Brown KK. Interstitial lung disease in undifferentiated forms of connective tissue disease. Arthritis Care Res (Hoboken). 2015;67(1):4-11; 3.</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Bosello</a:t>
            </a:r>
            <a:r>
              <a:rPr lang="nl-NL" dirty="0">
                <a:effectLst/>
                <a:latin typeface="BISansNEXT" panose="02000503040000020004"/>
                <a:ea typeface="Calibri" panose="020F0502020204030204" pitchFamily="34" charset="0"/>
                <a:cs typeface="Times New Roman" panose="02020603050405020304" pitchFamily="18" charset="0"/>
              </a:rPr>
              <a:t> SL, </a:t>
            </a:r>
            <a:r>
              <a:rPr lang="nl-NL" dirty="0" err="1">
                <a:effectLst/>
                <a:latin typeface="BISansNEXT" panose="02000503040000020004"/>
                <a:ea typeface="Calibri" panose="020F0502020204030204" pitchFamily="34" charset="0"/>
                <a:cs typeface="Times New Roman" panose="02020603050405020304" pitchFamily="18" charset="0"/>
              </a:rPr>
              <a:t>Beretta</a:t>
            </a:r>
            <a:r>
              <a:rPr lang="nl-NL" dirty="0">
                <a:effectLst/>
                <a:latin typeface="BISansNEXT" panose="02000503040000020004"/>
                <a:ea typeface="Calibri" panose="020F0502020204030204" pitchFamily="34" charset="0"/>
                <a:cs typeface="Times New Roman" panose="02020603050405020304" pitchFamily="18" charset="0"/>
              </a:rPr>
              <a:t> L, Del Papa N, et al. </a:t>
            </a:r>
            <a:r>
              <a:rPr lang="nl-NL" dirty="0" err="1">
                <a:effectLst/>
                <a:latin typeface="BISansNEXT" panose="02000503040000020004"/>
                <a:ea typeface="Calibri" panose="020F0502020204030204" pitchFamily="34" charset="0"/>
                <a:cs typeface="Times New Roman" panose="02020603050405020304" pitchFamily="18" charset="0"/>
              </a:rPr>
              <a:t>Interstitial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Lung</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Associated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With</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Autoimmune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Rheumatic</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Diseases</a:t>
            </a:r>
            <a:r>
              <a:rPr lang="nl-NL" dirty="0">
                <a:effectLst/>
                <a:latin typeface="BISansNEXT" panose="02000503040000020004"/>
                <a:ea typeface="Calibri" panose="020F0502020204030204" pitchFamily="34" charset="0"/>
                <a:cs typeface="Times New Roman" panose="02020603050405020304" pitchFamily="18" charset="0"/>
              </a:rPr>
              <a:t>: Checklists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Clinical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Practice</a:t>
            </a:r>
            <a:r>
              <a:rPr lang="nl-NL" dirty="0">
                <a:effectLst/>
                <a:latin typeface="BISansNEXT" panose="02000503040000020004"/>
                <a:ea typeface="Calibri" panose="020F0502020204030204" pitchFamily="34" charset="0"/>
                <a:cs typeface="Times New Roman" panose="02020603050405020304" pitchFamily="18" charset="0"/>
              </a:rPr>
              <a:t>. Front </a:t>
            </a:r>
            <a:r>
              <a:rPr lang="nl-NL" dirty="0" err="1">
                <a:effectLst/>
                <a:latin typeface="BISansNEXT" panose="02000503040000020004"/>
                <a:ea typeface="Calibri" panose="020F0502020204030204" pitchFamily="34" charset="0"/>
                <a:cs typeface="Times New Roman" panose="02020603050405020304" pitchFamily="18" charset="0"/>
              </a:rPr>
              <a:t>Med</a:t>
            </a:r>
            <a:r>
              <a:rPr lang="nl-NL" dirty="0">
                <a:effectLst/>
                <a:latin typeface="BISansNEXT" panose="02000503040000020004"/>
                <a:ea typeface="Calibri" panose="020F0502020204030204" pitchFamily="34" charset="0"/>
                <a:cs typeface="Times New Roman" panose="02020603050405020304" pitchFamily="18" charset="0"/>
              </a:rPr>
              <a:t> (Lausanne). 2021;8:732761</a:t>
            </a:r>
            <a:r>
              <a:rPr lang="nl-NL">
                <a:effectLst/>
                <a:latin typeface="BISansNEXT" panose="02000503040000020004"/>
                <a:ea typeface="Calibri" panose="020F0502020204030204" pitchFamily="34" charset="0"/>
                <a:cs typeface="Times New Roman" panose="02020603050405020304" pitchFamily="18" charset="0"/>
              </a:rPr>
              <a:t>; 4. </a:t>
            </a:r>
            <a:r>
              <a:rPr lang="nl-NL" dirty="0" err="1">
                <a:effectLst/>
                <a:latin typeface="BISansNEXT" panose="02000503040000020004"/>
                <a:ea typeface="Calibri" panose="020F0502020204030204" pitchFamily="34" charset="0"/>
                <a:cs typeface="Times New Roman" panose="02020603050405020304" pitchFamily="18" charset="0"/>
              </a:rPr>
              <a:t>Sambataro</a:t>
            </a:r>
            <a:r>
              <a:rPr lang="nl-NL" dirty="0">
                <a:effectLst/>
                <a:latin typeface="BISansNEXT" panose="02000503040000020004"/>
                <a:ea typeface="Calibri" panose="020F0502020204030204" pitchFamily="34" charset="0"/>
                <a:cs typeface="Times New Roman" panose="02020603050405020304" pitchFamily="18" charset="0"/>
              </a:rPr>
              <a:t> D, </a:t>
            </a:r>
            <a:r>
              <a:rPr lang="nl-NL" dirty="0" err="1">
                <a:effectLst/>
                <a:latin typeface="BISansNEXT" panose="02000503040000020004"/>
                <a:ea typeface="Calibri" panose="020F0502020204030204" pitchFamily="34" charset="0"/>
                <a:cs typeface="Times New Roman" panose="02020603050405020304" pitchFamily="18" charset="0"/>
              </a:rPr>
              <a:t>Sambataro</a:t>
            </a:r>
            <a:r>
              <a:rPr lang="nl-NL" dirty="0">
                <a:effectLst/>
                <a:latin typeface="BISansNEXT" panose="02000503040000020004"/>
                <a:ea typeface="Calibri" panose="020F0502020204030204" pitchFamily="34" charset="0"/>
                <a:cs typeface="Times New Roman" panose="02020603050405020304" pitchFamily="18" charset="0"/>
              </a:rPr>
              <a:t> G, </a:t>
            </a:r>
            <a:r>
              <a:rPr lang="nl-NL" dirty="0" err="1">
                <a:effectLst/>
                <a:latin typeface="BISansNEXT" panose="02000503040000020004"/>
                <a:ea typeface="Calibri" panose="020F0502020204030204" pitchFamily="34" charset="0"/>
                <a:cs typeface="Times New Roman" panose="02020603050405020304" pitchFamily="18" charset="0"/>
              </a:rPr>
              <a:t>Pignataro</a:t>
            </a:r>
            <a:r>
              <a:rPr lang="nl-NL" dirty="0">
                <a:effectLst/>
                <a:latin typeface="BISansNEXT" panose="02000503040000020004"/>
                <a:ea typeface="Calibri" panose="020F0502020204030204" pitchFamily="34" charset="0"/>
                <a:cs typeface="Times New Roman" panose="02020603050405020304" pitchFamily="18" charset="0"/>
              </a:rPr>
              <a:t> F, et al. </a:t>
            </a:r>
            <a:r>
              <a:rPr lang="nl-NL" dirty="0" err="1">
                <a:effectLst/>
                <a:latin typeface="BISansNEXT" panose="02000503040000020004"/>
                <a:ea typeface="Calibri" panose="020F0502020204030204" pitchFamily="34" charset="0"/>
                <a:cs typeface="Times New Roman" panose="02020603050405020304" pitchFamily="18" charset="0"/>
              </a:rPr>
              <a:t>Patients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with</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Interstitial</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Lung</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Secondary</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to</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Autoimmune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Diseases</a:t>
            </a:r>
            <a:r>
              <a:rPr lang="nl-NL" dirty="0">
                <a:effectLst/>
                <a:latin typeface="BISansNEXT" panose="02000503040000020004"/>
                <a:ea typeface="Calibri" panose="020F0502020204030204" pitchFamily="34" charset="0"/>
                <a:cs typeface="Times New Roman" panose="02020603050405020304" pitchFamily="18" charset="0"/>
              </a:rPr>
              <a:t>: How </a:t>
            </a:r>
            <a:r>
              <a:rPr lang="nl-NL" dirty="0" err="1">
                <a:effectLst/>
                <a:latin typeface="BISansNEXT" panose="02000503040000020004"/>
                <a:ea typeface="Calibri" panose="020F0502020204030204" pitchFamily="34" charset="0"/>
                <a:cs typeface="Times New Roman" panose="02020603050405020304" pitchFamily="18" charset="0"/>
              </a:rPr>
              <a:t>to</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Recognize</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Them</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Diagnostics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Basel</a:t>
            </a:r>
            <a:r>
              <a:rPr lang="nl-NL" dirty="0">
                <a:effectLst/>
                <a:latin typeface="BISansNEXT" panose="02000503040000020004"/>
                <a:ea typeface="Calibri" panose="020F0502020204030204" pitchFamily="34" charset="0"/>
                <a:cs typeface="Times New Roman" panose="02020603050405020304" pitchFamily="18" charset="0"/>
              </a:rPr>
              <a:t>). 2020;10(4).</a:t>
            </a:r>
            <a:endParaRPr lang="en-US" dirty="0">
              <a:latin typeface="BISansNEXT" panose="02000503040000020004"/>
            </a:endParaRPr>
          </a:p>
        </p:txBody>
      </p:sp>
      <p:sp>
        <p:nvSpPr>
          <p:cNvPr id="9" name="Tijdelijke aanduiding voor tekst 8">
            <a:extLst>
              <a:ext uri="{FF2B5EF4-FFF2-40B4-BE49-F238E27FC236}">
                <a16:creationId xmlns:a16="http://schemas.microsoft.com/office/drawing/2014/main" id="{41DBBE06-C0F3-4C5B-A176-000323BBF3B0}"/>
              </a:ext>
            </a:extLst>
          </p:cNvPr>
          <p:cNvSpPr>
            <a:spLocks noGrp="1"/>
          </p:cNvSpPr>
          <p:nvPr>
            <p:ph type="body" sz="quarter" idx="17"/>
          </p:nvPr>
        </p:nvSpPr>
        <p:spPr/>
        <p:txBody>
          <a:bodyPr/>
          <a:lstStyle/>
          <a:p>
            <a:r>
              <a:rPr lang="en-US" dirty="0"/>
              <a:t>C6</a:t>
            </a:r>
          </a:p>
        </p:txBody>
      </p:sp>
      <p:pic>
        <p:nvPicPr>
          <p:cNvPr id="22" name="Content Placeholder 26">
            <a:extLst>
              <a:ext uri="{FF2B5EF4-FFF2-40B4-BE49-F238E27FC236}">
                <a16:creationId xmlns:a16="http://schemas.microsoft.com/office/drawing/2014/main" id="{D109291A-D36F-43F7-823F-90D4193262F5}"/>
              </a:ext>
            </a:extLst>
          </p:cNvPr>
          <p:cNvPicPr>
            <a:picLocks noChangeAspect="1"/>
          </p:cNvPicPr>
          <p:nvPr/>
        </p:nvPicPr>
        <p:blipFill>
          <a:blip r:embed="rId3"/>
          <a:srcRect/>
          <a:stretch/>
        </p:blipFill>
        <p:spPr>
          <a:xfrm>
            <a:off x="9962475" y="-81292"/>
            <a:ext cx="2204125" cy="1707271"/>
          </a:xfrm>
          <a:prstGeom prst="rect">
            <a:avLst/>
          </a:prstGeom>
        </p:spPr>
      </p:pic>
      <p:sp>
        <p:nvSpPr>
          <p:cNvPr id="23" name="Text Placeholder 9">
            <a:extLst>
              <a:ext uri="{FF2B5EF4-FFF2-40B4-BE49-F238E27FC236}">
                <a16:creationId xmlns:a16="http://schemas.microsoft.com/office/drawing/2014/main" id="{1FE4DCFB-CF2A-4EC4-BB5F-E2489D61E97B}"/>
              </a:ext>
            </a:extLst>
          </p:cNvPr>
          <p:cNvSpPr txBox="1">
            <a:spLocks/>
          </p:cNvSpPr>
          <p:nvPr/>
        </p:nvSpPr>
        <p:spPr>
          <a:xfrm>
            <a:off x="838200" y="1134041"/>
            <a:ext cx="5410200" cy="47248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700"/>
              </a:lnSpc>
              <a:spcBef>
                <a:spcPts val="0"/>
              </a:spcBef>
              <a:buNone/>
              <a:defRPr/>
            </a:pPr>
            <a:r>
              <a:rPr lang="nl-NL" sz="1600" b="1" dirty="0" err="1">
                <a:solidFill>
                  <a:srgbClr val="001E55"/>
                </a:solidFill>
                <a:ea typeface="+mj-ea"/>
                <a:cs typeface="+mj-cs"/>
              </a:rPr>
              <a:t>Signs</a:t>
            </a:r>
            <a:r>
              <a:rPr lang="nl-NL" sz="1600" b="1" dirty="0">
                <a:solidFill>
                  <a:srgbClr val="001E55"/>
                </a:solidFill>
                <a:ea typeface="+mj-ea"/>
                <a:cs typeface="+mj-cs"/>
              </a:rPr>
              <a:t> </a:t>
            </a:r>
            <a:r>
              <a:rPr lang="nl-NL" sz="1600" b="1" dirty="0" err="1">
                <a:solidFill>
                  <a:srgbClr val="001E55"/>
                </a:solidFill>
                <a:ea typeface="+mj-ea"/>
                <a:cs typeface="+mj-cs"/>
              </a:rPr>
              <a:t>and</a:t>
            </a:r>
            <a:r>
              <a:rPr lang="nl-NL" sz="1600" b="1" dirty="0">
                <a:solidFill>
                  <a:srgbClr val="001E55"/>
                </a:solidFill>
                <a:ea typeface="+mj-ea"/>
                <a:cs typeface="+mj-cs"/>
              </a:rPr>
              <a:t> </a:t>
            </a:r>
            <a:r>
              <a:rPr lang="nl-NL" sz="1600" b="1" dirty="0" err="1">
                <a:solidFill>
                  <a:srgbClr val="001E55"/>
                </a:solidFill>
                <a:ea typeface="+mj-ea"/>
                <a:cs typeface="+mj-cs"/>
              </a:rPr>
              <a:t>symptoms</a:t>
            </a:r>
            <a:r>
              <a:rPr lang="nl-NL" sz="1600" b="1" dirty="0">
                <a:solidFill>
                  <a:srgbClr val="001E55"/>
                </a:solidFill>
                <a:ea typeface="+mj-ea"/>
                <a:cs typeface="+mj-cs"/>
              </a:rPr>
              <a:t> </a:t>
            </a:r>
            <a:r>
              <a:rPr lang="nl-NL" sz="1600" b="1" dirty="0" err="1">
                <a:solidFill>
                  <a:srgbClr val="001E55"/>
                </a:solidFill>
                <a:ea typeface="+mj-ea"/>
                <a:cs typeface="+mj-cs"/>
              </a:rPr>
              <a:t>suggestive</a:t>
            </a:r>
            <a:r>
              <a:rPr lang="nl-NL" sz="1600" b="1" dirty="0">
                <a:solidFill>
                  <a:srgbClr val="001E55"/>
                </a:solidFill>
                <a:ea typeface="+mj-ea"/>
                <a:cs typeface="+mj-cs"/>
              </a:rPr>
              <a:t> of CTD</a:t>
            </a:r>
            <a:r>
              <a:rPr lang="nl-NL" sz="1600" b="1" baseline="30000" dirty="0">
                <a:solidFill>
                  <a:srgbClr val="001E55"/>
                </a:solidFill>
                <a:ea typeface="+mj-ea"/>
                <a:cs typeface="+mj-cs"/>
              </a:rPr>
              <a:t>3,4</a:t>
            </a:r>
            <a:r>
              <a:rPr lang="nl-NL" sz="1600" b="1" dirty="0">
                <a:solidFill>
                  <a:srgbClr val="001E55"/>
                </a:solidFill>
                <a:ea typeface="+mj-ea"/>
                <a:cs typeface="+mj-cs"/>
              </a:rPr>
              <a:t>:</a:t>
            </a:r>
            <a:endParaRPr lang="nl-NL" sz="1600" b="1" dirty="0">
              <a:solidFill>
                <a:prstClr val="black"/>
              </a:solidFill>
              <a:latin typeface="BISansNEXT" panose="02000503040000020004"/>
            </a:endParaRPr>
          </a:p>
          <a:p>
            <a:pPr>
              <a:lnSpc>
                <a:spcPts val="2700"/>
              </a:lnSpc>
              <a:spcBef>
                <a:spcPts val="0"/>
              </a:spcBef>
              <a:defRPr/>
            </a:pPr>
            <a:r>
              <a:rPr kumimoji="0" lang="nl-NL" i="0" u="none" strike="noStrike" kern="1200" cap="none" spc="0" normalizeH="0" baseline="0" noProof="0" dirty="0">
                <a:ln>
                  <a:noFill/>
                </a:ln>
                <a:solidFill>
                  <a:prstClr val="black"/>
                </a:solidFill>
                <a:effectLst/>
                <a:uLnTx/>
                <a:uFillTx/>
                <a:latin typeface="BISansNEXT" panose="02000503040000020004"/>
              </a:rPr>
              <a:t>Skin </a:t>
            </a:r>
            <a:r>
              <a:rPr kumimoji="0" lang="nl-NL" i="0" u="none" strike="noStrike" kern="1200" cap="none" spc="0" normalizeH="0" baseline="0" noProof="0" dirty="0" err="1">
                <a:ln>
                  <a:noFill/>
                </a:ln>
                <a:solidFill>
                  <a:prstClr val="black"/>
                </a:solidFill>
                <a:effectLst/>
                <a:uLnTx/>
                <a:uFillTx/>
                <a:latin typeface="BISansNEXT" panose="02000503040000020004"/>
              </a:rPr>
              <a:t>manifestations</a:t>
            </a:r>
            <a:r>
              <a:rPr kumimoji="0" lang="nl-NL" i="0" u="none" strike="noStrike" kern="1200" cap="none" spc="0" normalizeH="0" baseline="0" noProof="0" dirty="0">
                <a:ln>
                  <a:noFill/>
                </a:ln>
                <a:solidFill>
                  <a:prstClr val="black"/>
                </a:solidFill>
                <a:effectLst/>
                <a:uLnTx/>
                <a:uFillTx/>
                <a:latin typeface="BISansNEXT" panose="02000503040000020004"/>
              </a:rPr>
              <a:t> (A,B,C)</a:t>
            </a:r>
          </a:p>
          <a:p>
            <a:pPr>
              <a:lnSpc>
                <a:spcPts val="2700"/>
              </a:lnSpc>
              <a:spcBef>
                <a:spcPts val="0"/>
              </a:spcBef>
              <a:defRPr/>
            </a:pPr>
            <a:r>
              <a:rPr lang="nl-NL" dirty="0" err="1">
                <a:solidFill>
                  <a:prstClr val="black"/>
                </a:solidFill>
                <a:latin typeface="BISansNEXT" panose="02000503040000020004"/>
              </a:rPr>
              <a:t>Raynaud’s</a:t>
            </a:r>
            <a:r>
              <a:rPr lang="nl-NL" dirty="0">
                <a:solidFill>
                  <a:prstClr val="black"/>
                </a:solidFill>
                <a:latin typeface="BISansNEXT" panose="02000503040000020004"/>
              </a:rPr>
              <a:t> </a:t>
            </a:r>
            <a:r>
              <a:rPr lang="nl-NL" dirty="0" err="1">
                <a:solidFill>
                  <a:prstClr val="black"/>
                </a:solidFill>
                <a:latin typeface="BISansNEXT" panose="02000503040000020004"/>
              </a:rPr>
              <a:t>phenomenon</a:t>
            </a:r>
            <a:r>
              <a:rPr lang="nl-NL" dirty="0">
                <a:solidFill>
                  <a:prstClr val="black"/>
                </a:solidFill>
                <a:latin typeface="BISansNEXT" panose="02000503040000020004"/>
              </a:rPr>
              <a:t> (D)</a:t>
            </a:r>
          </a:p>
          <a:p>
            <a:pPr>
              <a:lnSpc>
                <a:spcPts val="2700"/>
              </a:lnSpc>
              <a:spcBef>
                <a:spcPts val="0"/>
              </a:spcBef>
              <a:defRPr/>
            </a:pPr>
            <a:r>
              <a:rPr kumimoji="0" lang="nl-NL" i="0" u="none" strike="noStrike" kern="1200" cap="none" spc="0" normalizeH="0" baseline="0" noProof="0" dirty="0">
                <a:ln>
                  <a:noFill/>
                </a:ln>
                <a:solidFill>
                  <a:prstClr val="black"/>
                </a:solidFill>
                <a:effectLst/>
                <a:uLnTx/>
                <a:uFillTx/>
                <a:latin typeface="BISansNEXT" panose="02000503040000020004"/>
              </a:rPr>
              <a:t>Digital</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ulcers</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and</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telangiectasias</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alone</a:t>
            </a:r>
            <a:r>
              <a:rPr kumimoji="0" lang="nl-NL" i="0" u="none" strike="noStrike" kern="1200" cap="none" spc="0" normalizeH="0" noProof="0" dirty="0">
                <a:ln>
                  <a:noFill/>
                </a:ln>
                <a:solidFill>
                  <a:prstClr val="black"/>
                </a:solidFill>
                <a:effectLst/>
                <a:uLnTx/>
                <a:uFillTx/>
                <a:latin typeface="BISansNEXT" panose="02000503040000020004"/>
              </a:rPr>
              <a:t> or in </a:t>
            </a:r>
            <a:r>
              <a:rPr kumimoji="0" lang="nl-NL" i="0" u="none" strike="noStrike" kern="1200" cap="none" spc="0" normalizeH="0" noProof="0" dirty="0" err="1">
                <a:ln>
                  <a:noFill/>
                </a:ln>
                <a:solidFill>
                  <a:prstClr val="black"/>
                </a:solidFill>
                <a:effectLst/>
                <a:uLnTx/>
                <a:uFillTx/>
                <a:latin typeface="BISansNEXT" panose="02000503040000020004"/>
              </a:rPr>
              <a:t>combination</a:t>
            </a:r>
            <a:endParaRPr kumimoji="0" lang="nl-NL" i="0" u="none" strike="noStrike" kern="1200" cap="none" spc="0" normalizeH="0" noProof="0" dirty="0">
              <a:ln>
                <a:noFill/>
              </a:ln>
              <a:solidFill>
                <a:prstClr val="black"/>
              </a:solidFill>
              <a:effectLst/>
              <a:uLnTx/>
              <a:uFillTx/>
              <a:latin typeface="BISansNEXT" panose="02000503040000020004"/>
            </a:endParaRPr>
          </a:p>
          <a:p>
            <a:pPr>
              <a:lnSpc>
                <a:spcPts val="2700"/>
              </a:lnSpc>
              <a:spcBef>
                <a:spcPts val="0"/>
              </a:spcBef>
              <a:defRPr/>
            </a:pPr>
            <a:r>
              <a:rPr lang="nl-NL" baseline="0" dirty="0" err="1">
                <a:solidFill>
                  <a:prstClr val="black"/>
                </a:solidFill>
                <a:latin typeface="BISansNEXT" panose="02000503040000020004"/>
              </a:rPr>
              <a:t>Positivity</a:t>
            </a:r>
            <a:r>
              <a:rPr lang="nl-NL" dirty="0">
                <a:solidFill>
                  <a:prstClr val="black"/>
                </a:solidFill>
                <a:latin typeface="BISansNEXT" panose="02000503040000020004"/>
              </a:rPr>
              <a:t> </a:t>
            </a:r>
            <a:r>
              <a:rPr lang="nl-NL" dirty="0" err="1">
                <a:solidFill>
                  <a:prstClr val="black"/>
                </a:solidFill>
                <a:latin typeface="BISansNEXT" panose="02000503040000020004"/>
              </a:rPr>
              <a:t>to</a:t>
            </a:r>
            <a:r>
              <a:rPr lang="nl-NL" dirty="0">
                <a:solidFill>
                  <a:prstClr val="black"/>
                </a:solidFill>
                <a:latin typeface="BISansNEXT" panose="02000503040000020004"/>
              </a:rPr>
              <a:t> anti-</a:t>
            </a:r>
            <a:r>
              <a:rPr lang="nl-NL" dirty="0" err="1">
                <a:solidFill>
                  <a:prstClr val="black"/>
                </a:solidFill>
                <a:latin typeface="BISansNEXT" panose="02000503040000020004"/>
              </a:rPr>
              <a:t>nuclear</a:t>
            </a:r>
            <a:r>
              <a:rPr lang="nl-NL" dirty="0">
                <a:solidFill>
                  <a:prstClr val="black"/>
                </a:solidFill>
                <a:latin typeface="BISansNEXT" panose="02000503040000020004"/>
              </a:rPr>
              <a:t> </a:t>
            </a:r>
            <a:r>
              <a:rPr lang="nl-NL" dirty="0" err="1">
                <a:solidFill>
                  <a:prstClr val="black"/>
                </a:solidFill>
                <a:latin typeface="BISansNEXT" panose="02000503040000020004"/>
              </a:rPr>
              <a:t>antibodies</a:t>
            </a:r>
            <a:r>
              <a:rPr lang="nl-NL" dirty="0">
                <a:solidFill>
                  <a:prstClr val="black"/>
                </a:solidFill>
                <a:latin typeface="BISansNEXT" panose="02000503040000020004"/>
              </a:rPr>
              <a:t> </a:t>
            </a:r>
            <a:r>
              <a:rPr lang="nl-NL" dirty="0" err="1">
                <a:solidFill>
                  <a:prstClr val="black"/>
                </a:solidFill>
                <a:latin typeface="BISansNEXT" panose="02000503040000020004"/>
              </a:rPr>
              <a:t>with</a:t>
            </a:r>
            <a:r>
              <a:rPr lang="nl-NL" dirty="0">
                <a:solidFill>
                  <a:prstClr val="black"/>
                </a:solidFill>
                <a:latin typeface="BISansNEXT" panose="02000503040000020004"/>
              </a:rPr>
              <a:t> significant titer (</a:t>
            </a:r>
            <a:r>
              <a:rPr lang="nl-NL" u="sng" dirty="0">
                <a:solidFill>
                  <a:prstClr val="black"/>
                </a:solidFill>
                <a:latin typeface="BISansNEXT" panose="02000503040000020004"/>
              </a:rPr>
              <a:t>&gt;</a:t>
            </a:r>
            <a:r>
              <a:rPr lang="nl-NL" dirty="0">
                <a:solidFill>
                  <a:prstClr val="black"/>
                </a:solidFill>
                <a:latin typeface="BISansNEXT" panose="02000503040000020004"/>
              </a:rPr>
              <a:t>1/160)</a:t>
            </a:r>
          </a:p>
          <a:p>
            <a:pPr>
              <a:lnSpc>
                <a:spcPts val="2700"/>
              </a:lnSpc>
              <a:spcBef>
                <a:spcPts val="0"/>
              </a:spcBef>
              <a:defRPr/>
            </a:pPr>
            <a:r>
              <a:rPr kumimoji="0" lang="nl-NL" i="0" u="none" strike="noStrike" kern="1200" cap="none" spc="0" normalizeH="0" baseline="0" noProof="0" dirty="0" err="1">
                <a:ln>
                  <a:noFill/>
                </a:ln>
                <a:solidFill>
                  <a:prstClr val="black"/>
                </a:solidFill>
                <a:effectLst/>
                <a:uLnTx/>
                <a:uFillTx/>
                <a:latin typeface="BISansNEXT" panose="02000503040000020004"/>
              </a:rPr>
              <a:t>Presence</a:t>
            </a:r>
            <a:r>
              <a:rPr kumimoji="0" lang="nl-NL" i="0" u="none" strike="noStrike" kern="1200" cap="none" spc="0" normalizeH="0" noProof="0" dirty="0">
                <a:ln>
                  <a:noFill/>
                </a:ln>
                <a:solidFill>
                  <a:prstClr val="black"/>
                </a:solidFill>
                <a:effectLst/>
                <a:uLnTx/>
                <a:uFillTx/>
                <a:latin typeface="BISansNEXT" panose="02000503040000020004"/>
              </a:rPr>
              <a:t> of </a:t>
            </a:r>
            <a:r>
              <a:rPr kumimoji="0" lang="nl-NL" i="0" u="none" strike="noStrike" kern="1200" cap="none" spc="0" normalizeH="0" noProof="0" dirty="0" err="1">
                <a:ln>
                  <a:noFill/>
                </a:ln>
                <a:solidFill>
                  <a:prstClr val="black"/>
                </a:solidFill>
                <a:effectLst/>
                <a:uLnTx/>
                <a:uFillTx/>
                <a:latin typeface="BISansNEXT" panose="02000503040000020004"/>
              </a:rPr>
              <a:t>muscle</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weakness</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associated</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with</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an</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increase</a:t>
            </a:r>
            <a:r>
              <a:rPr kumimoji="0" lang="nl-NL" i="0" u="none" strike="noStrike" kern="1200" cap="none" spc="0" normalizeH="0" noProof="0" dirty="0">
                <a:ln>
                  <a:noFill/>
                </a:ln>
                <a:solidFill>
                  <a:prstClr val="black"/>
                </a:solidFill>
                <a:effectLst/>
                <a:uLnTx/>
                <a:uFillTx/>
                <a:latin typeface="BISansNEXT" panose="02000503040000020004"/>
              </a:rPr>
              <a:t> in CPK</a:t>
            </a:r>
          </a:p>
          <a:p>
            <a:pPr>
              <a:lnSpc>
                <a:spcPts val="2700"/>
              </a:lnSpc>
              <a:spcBef>
                <a:spcPts val="0"/>
              </a:spcBef>
              <a:defRPr/>
            </a:pPr>
            <a:r>
              <a:rPr lang="nl-NL" baseline="0" dirty="0" err="1">
                <a:solidFill>
                  <a:prstClr val="black"/>
                </a:solidFill>
                <a:latin typeface="BISansNEXT" panose="02000503040000020004"/>
              </a:rPr>
              <a:t>Arthralgia</a:t>
            </a:r>
            <a:r>
              <a:rPr lang="nl-NL" dirty="0">
                <a:solidFill>
                  <a:prstClr val="black"/>
                </a:solidFill>
                <a:latin typeface="BISansNEXT" panose="02000503040000020004"/>
              </a:rPr>
              <a:t>, joint </a:t>
            </a:r>
            <a:r>
              <a:rPr lang="nl-NL" dirty="0" err="1">
                <a:solidFill>
                  <a:prstClr val="black"/>
                </a:solidFill>
                <a:latin typeface="BISansNEXT" panose="02000503040000020004"/>
              </a:rPr>
              <a:t>swelling</a:t>
            </a:r>
            <a:r>
              <a:rPr lang="nl-NL" dirty="0">
                <a:solidFill>
                  <a:prstClr val="black"/>
                </a:solidFill>
                <a:latin typeface="BISansNEXT" panose="02000503040000020004"/>
              </a:rPr>
              <a:t> or </a:t>
            </a:r>
            <a:r>
              <a:rPr lang="nl-NL" dirty="0" err="1">
                <a:solidFill>
                  <a:prstClr val="black"/>
                </a:solidFill>
                <a:latin typeface="BISansNEXT" panose="02000503040000020004"/>
              </a:rPr>
              <a:t>swelling</a:t>
            </a:r>
            <a:r>
              <a:rPr lang="nl-NL" dirty="0">
                <a:solidFill>
                  <a:prstClr val="black"/>
                </a:solidFill>
                <a:latin typeface="BISansNEXT" panose="02000503040000020004"/>
              </a:rPr>
              <a:t> of </a:t>
            </a:r>
            <a:r>
              <a:rPr lang="nl-NL" dirty="0" err="1">
                <a:solidFill>
                  <a:prstClr val="black"/>
                </a:solidFill>
                <a:latin typeface="BISansNEXT" panose="02000503040000020004"/>
              </a:rPr>
              <a:t>the</a:t>
            </a:r>
            <a:r>
              <a:rPr lang="nl-NL" dirty="0">
                <a:solidFill>
                  <a:prstClr val="black"/>
                </a:solidFill>
                <a:latin typeface="BISansNEXT" panose="02000503040000020004"/>
              </a:rPr>
              <a:t> hands, </a:t>
            </a:r>
            <a:r>
              <a:rPr lang="nl-NL" dirty="0" err="1">
                <a:solidFill>
                  <a:prstClr val="black"/>
                </a:solidFill>
                <a:latin typeface="BISansNEXT" panose="02000503040000020004"/>
              </a:rPr>
              <a:t>morning</a:t>
            </a:r>
            <a:r>
              <a:rPr lang="nl-NL" dirty="0">
                <a:solidFill>
                  <a:prstClr val="black"/>
                </a:solidFill>
                <a:latin typeface="BISansNEXT" panose="02000503040000020004"/>
              </a:rPr>
              <a:t> </a:t>
            </a:r>
            <a:r>
              <a:rPr lang="nl-NL" dirty="0" err="1">
                <a:solidFill>
                  <a:prstClr val="black"/>
                </a:solidFill>
                <a:latin typeface="BISansNEXT" panose="02000503040000020004"/>
              </a:rPr>
              <a:t>stiffness</a:t>
            </a:r>
            <a:endParaRPr lang="nl-NL" dirty="0">
              <a:solidFill>
                <a:prstClr val="black"/>
              </a:solidFill>
              <a:latin typeface="BISansNEXT" panose="02000503040000020004"/>
            </a:endParaRPr>
          </a:p>
          <a:p>
            <a:pPr>
              <a:lnSpc>
                <a:spcPts val="2700"/>
              </a:lnSpc>
              <a:spcBef>
                <a:spcPts val="0"/>
              </a:spcBef>
              <a:defRPr/>
            </a:pPr>
            <a:r>
              <a:rPr kumimoji="0" lang="nl-NL" i="0" u="none" strike="noStrike" kern="1200" cap="none" spc="0" normalizeH="0" baseline="0" noProof="0" dirty="0">
                <a:ln>
                  <a:noFill/>
                </a:ln>
                <a:solidFill>
                  <a:prstClr val="black"/>
                </a:solidFill>
                <a:effectLst/>
                <a:uLnTx/>
                <a:uFillTx/>
                <a:latin typeface="BISansNEXT" panose="02000503040000020004"/>
              </a:rPr>
              <a:t>Dry</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eyes</a:t>
            </a:r>
            <a:r>
              <a:rPr kumimoji="0" lang="nl-NL" i="0" u="none" strike="noStrike" kern="1200" cap="none" spc="0" normalizeH="0" noProof="0" dirty="0">
                <a:ln>
                  <a:noFill/>
                </a:ln>
                <a:solidFill>
                  <a:prstClr val="black"/>
                </a:solidFill>
                <a:effectLst/>
                <a:uLnTx/>
                <a:uFillTx/>
                <a:latin typeface="BISansNEXT" panose="02000503040000020004"/>
              </a:rPr>
              <a:t> </a:t>
            </a:r>
            <a:r>
              <a:rPr kumimoji="0" lang="nl-NL" i="0" u="none" strike="noStrike" kern="1200" cap="none" spc="0" normalizeH="0" noProof="0" dirty="0" err="1">
                <a:ln>
                  <a:noFill/>
                </a:ln>
                <a:solidFill>
                  <a:prstClr val="black"/>
                </a:solidFill>
                <a:effectLst/>
                <a:uLnTx/>
                <a:uFillTx/>
                <a:latin typeface="BISansNEXT" panose="02000503040000020004"/>
              </a:rPr>
              <a:t>and</a:t>
            </a:r>
            <a:r>
              <a:rPr kumimoji="0" lang="nl-NL" i="0" u="none" strike="noStrike" kern="1200" cap="none" spc="0" normalizeH="0" noProof="0" dirty="0">
                <a:ln>
                  <a:noFill/>
                </a:ln>
                <a:solidFill>
                  <a:prstClr val="black"/>
                </a:solidFill>
                <a:effectLst/>
                <a:uLnTx/>
                <a:uFillTx/>
                <a:latin typeface="BISansNEXT" panose="02000503040000020004"/>
              </a:rPr>
              <a:t> dry </a:t>
            </a:r>
            <a:r>
              <a:rPr kumimoji="0" lang="nl-NL" i="0" u="none" strike="noStrike" kern="1200" cap="none" spc="0" normalizeH="0" noProof="0" dirty="0" err="1">
                <a:ln>
                  <a:noFill/>
                </a:ln>
                <a:solidFill>
                  <a:prstClr val="black"/>
                </a:solidFill>
                <a:effectLst/>
                <a:uLnTx/>
                <a:uFillTx/>
                <a:latin typeface="BISansNEXT" panose="02000503040000020004"/>
              </a:rPr>
              <a:t>mouth</a:t>
            </a:r>
            <a:endParaRPr kumimoji="0" lang="nl-NL" i="0" u="none" strike="noStrike" kern="1200" cap="none" spc="0" normalizeH="0" noProof="0" dirty="0">
              <a:ln>
                <a:noFill/>
              </a:ln>
              <a:solidFill>
                <a:prstClr val="black"/>
              </a:solidFill>
              <a:effectLst/>
              <a:uLnTx/>
              <a:uFillTx/>
              <a:latin typeface="BISansNEXT" panose="02000503040000020004"/>
            </a:endParaRPr>
          </a:p>
          <a:p>
            <a:pPr>
              <a:lnSpc>
                <a:spcPts val="2700"/>
              </a:lnSpc>
              <a:spcBef>
                <a:spcPts val="0"/>
              </a:spcBef>
              <a:defRPr/>
            </a:pPr>
            <a:r>
              <a:rPr lang="nl-NL" baseline="0" dirty="0" err="1">
                <a:solidFill>
                  <a:prstClr val="black"/>
                </a:solidFill>
                <a:latin typeface="BISansNEXT" panose="02000503040000020004"/>
              </a:rPr>
              <a:t>Sicca</a:t>
            </a:r>
            <a:r>
              <a:rPr lang="nl-NL" baseline="0" dirty="0">
                <a:solidFill>
                  <a:prstClr val="black"/>
                </a:solidFill>
                <a:latin typeface="BISansNEXT" panose="02000503040000020004"/>
              </a:rPr>
              <a:t> </a:t>
            </a:r>
            <a:r>
              <a:rPr lang="nl-NL" baseline="0" dirty="0" err="1">
                <a:solidFill>
                  <a:prstClr val="black"/>
                </a:solidFill>
                <a:latin typeface="BISansNEXT" panose="02000503040000020004"/>
              </a:rPr>
              <a:t>syndrome</a:t>
            </a:r>
            <a:r>
              <a:rPr lang="nl-NL" baseline="0" dirty="0">
                <a:solidFill>
                  <a:prstClr val="black"/>
                </a:solidFill>
                <a:latin typeface="BISansNEXT" panose="02000503040000020004"/>
              </a:rPr>
              <a:t> </a:t>
            </a:r>
            <a:r>
              <a:rPr lang="nl-NL" baseline="0" dirty="0" err="1">
                <a:solidFill>
                  <a:prstClr val="black"/>
                </a:solidFill>
                <a:latin typeface="BISansNEXT" panose="02000503040000020004"/>
              </a:rPr>
              <a:t>and</a:t>
            </a:r>
            <a:r>
              <a:rPr lang="nl-NL" baseline="0" dirty="0">
                <a:solidFill>
                  <a:prstClr val="black"/>
                </a:solidFill>
                <a:latin typeface="BISansNEXT" panose="02000503040000020004"/>
              </a:rPr>
              <a:t> </a:t>
            </a:r>
            <a:r>
              <a:rPr lang="nl-NL" baseline="0" dirty="0" err="1">
                <a:solidFill>
                  <a:prstClr val="black"/>
                </a:solidFill>
                <a:latin typeface="BISansNEXT" panose="02000503040000020004"/>
              </a:rPr>
              <a:t>Glandular</a:t>
            </a:r>
            <a:r>
              <a:rPr lang="nl-NL" dirty="0">
                <a:solidFill>
                  <a:prstClr val="black"/>
                </a:solidFill>
                <a:latin typeface="BISansNEXT" panose="02000503040000020004"/>
              </a:rPr>
              <a:t> </a:t>
            </a:r>
            <a:r>
              <a:rPr lang="nl-NL" dirty="0" err="1">
                <a:solidFill>
                  <a:prstClr val="black"/>
                </a:solidFill>
                <a:latin typeface="BISansNEXT" panose="02000503040000020004"/>
              </a:rPr>
              <a:t>swelling</a:t>
            </a:r>
            <a:endParaRPr kumimoji="0" lang="nl-NL" i="0" u="none" strike="noStrike" kern="1200" cap="none" spc="0" normalizeH="0" baseline="0" noProof="0" dirty="0">
              <a:ln>
                <a:noFill/>
              </a:ln>
              <a:solidFill>
                <a:prstClr val="black"/>
              </a:solidFill>
              <a:effectLst/>
              <a:uLnTx/>
              <a:uFillTx/>
              <a:latin typeface="BISansNEXT" panose="02000503040000020004"/>
            </a:endParaRPr>
          </a:p>
        </p:txBody>
      </p:sp>
      <p:sp>
        <p:nvSpPr>
          <p:cNvPr id="12" name="Tekstvak 15">
            <a:extLst>
              <a:ext uri="{FF2B5EF4-FFF2-40B4-BE49-F238E27FC236}">
                <a16:creationId xmlns:a16="http://schemas.microsoft.com/office/drawing/2014/main" id="{675AECB1-E607-4B90-B8EA-BD270C9A24FB}"/>
              </a:ext>
            </a:extLst>
          </p:cNvPr>
          <p:cNvSpPr txBox="1"/>
          <p:nvPr/>
        </p:nvSpPr>
        <p:spPr>
          <a:xfrm>
            <a:off x="1143321" y="5028642"/>
            <a:ext cx="4787403" cy="738664"/>
          </a:xfrm>
          <a:prstGeom prst="rect">
            <a:avLst/>
          </a:prstGeom>
          <a:solidFill>
            <a:schemeClr val="accent6">
              <a:lumMod val="20000"/>
              <a:lumOff val="80000"/>
            </a:schemeClr>
          </a:solidFill>
          <a:ln>
            <a:no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nl-NL" sz="1400" b="1" i="0" u="none" strike="noStrike" kern="0" cap="none" spc="0" normalizeH="0" baseline="0" noProof="0" dirty="0">
                <a:ln>
                  <a:noFill/>
                </a:ln>
                <a:solidFill>
                  <a:prstClr val="black"/>
                </a:solidFill>
                <a:effectLst/>
                <a:uLnTx/>
                <a:uFillTx/>
                <a:latin typeface="BISansNEXT" panose="02000503040000020004"/>
              </a:rPr>
              <a:t>A. </a:t>
            </a:r>
            <a:r>
              <a:rPr kumimoji="0" lang="nl-NL" sz="1400" i="0" u="none" strike="noStrike" kern="0" cap="none" spc="0" normalizeH="0" baseline="0" noProof="0" dirty="0" err="1">
                <a:ln>
                  <a:noFill/>
                </a:ln>
                <a:solidFill>
                  <a:prstClr val="black"/>
                </a:solidFill>
                <a:effectLst/>
                <a:uLnTx/>
                <a:uFillTx/>
                <a:latin typeface="BISansNEXT" panose="02000503040000020004"/>
              </a:rPr>
              <a:t>Mechanics</a:t>
            </a:r>
            <a:r>
              <a:rPr kumimoji="0" lang="nl-NL" sz="1400" i="0" u="none" strike="noStrike" kern="0" cap="none" spc="0" normalizeH="0" baseline="0" noProof="0" dirty="0">
                <a:ln>
                  <a:noFill/>
                </a:ln>
                <a:solidFill>
                  <a:prstClr val="black"/>
                </a:solidFill>
                <a:effectLst/>
                <a:uLnTx/>
                <a:uFillTx/>
                <a:latin typeface="BISansNEXT" panose="02000503040000020004"/>
              </a:rPr>
              <a:t> hands</a:t>
            </a:r>
            <a:r>
              <a:rPr kumimoji="0" lang="nl-NL" sz="1400" b="1" i="0" u="none" strike="noStrike" kern="0" cap="none" spc="0" normalizeH="0" baseline="0" noProof="0" dirty="0">
                <a:ln>
                  <a:noFill/>
                </a:ln>
                <a:solidFill>
                  <a:prstClr val="black"/>
                </a:solidFill>
                <a:effectLst/>
                <a:uLnTx/>
                <a:uFillTx/>
                <a:latin typeface="BISansNEXT" panose="02000503040000020004"/>
              </a:rPr>
              <a:t>, B. </a:t>
            </a:r>
            <a:r>
              <a:rPr lang="nl-NL" sz="1400" b="0" i="0" u="none" strike="noStrike" baseline="0" dirty="0" err="1">
                <a:latin typeface="BISansNEXT" panose="02000503040000020004"/>
              </a:rPr>
              <a:t>Gottron</a:t>
            </a:r>
            <a:r>
              <a:rPr lang="nl-NL" sz="1400" b="0" i="0" u="none" strike="noStrike" baseline="0" dirty="0">
                <a:latin typeface="BISansNEXT" panose="02000503040000020004"/>
              </a:rPr>
              <a:t> </a:t>
            </a:r>
            <a:r>
              <a:rPr lang="nl-NL" sz="1400" b="0" i="0" u="none" strike="noStrike" baseline="0" dirty="0" err="1">
                <a:latin typeface="BISansNEXT" panose="02000503040000020004"/>
              </a:rPr>
              <a:t>papules</a:t>
            </a:r>
            <a:r>
              <a:rPr lang="nl-NL" sz="1400" b="0" i="0" u="none" strike="noStrike" baseline="0" dirty="0">
                <a:latin typeface="BISansNEXT" panose="02000503040000020004"/>
              </a:rPr>
              <a:t> </a:t>
            </a:r>
            <a:r>
              <a:rPr lang="nl-NL" sz="1400" b="1" i="0" u="none" strike="noStrike" baseline="0" dirty="0">
                <a:latin typeface="BISansNEXT" panose="02000503040000020004"/>
              </a:rPr>
              <a:t>C.</a:t>
            </a:r>
            <a:r>
              <a:rPr lang="nl-NL" sz="1400" b="0" i="0" u="none" strike="noStrike" baseline="0" dirty="0">
                <a:latin typeface="BISansNEXT" panose="02000503040000020004"/>
              </a:rPr>
              <a:t> </a:t>
            </a:r>
            <a:r>
              <a:rPr lang="nl-NL" sz="1400" b="0" i="0" u="none" strike="noStrike" baseline="0" dirty="0" err="1">
                <a:latin typeface="BISansNEXT" panose="02000503040000020004"/>
              </a:rPr>
              <a:t>sclerodactyly</a:t>
            </a:r>
            <a:r>
              <a:rPr lang="nl-NL" sz="1400" b="0" i="0" u="none" strike="noStrike" baseline="0" dirty="0">
                <a:latin typeface="BISansNEXT" panose="02000503040000020004"/>
              </a:rPr>
              <a:t> with </a:t>
            </a:r>
            <a:r>
              <a:rPr lang="nl-NL" sz="1400" b="0" i="0" u="none" strike="noStrike" baseline="0" dirty="0" err="1">
                <a:latin typeface="BISansNEXT" panose="02000503040000020004"/>
              </a:rPr>
              <a:t>clawed</a:t>
            </a:r>
            <a:r>
              <a:rPr lang="nl-NL" sz="1400" b="0" i="0" u="none" strike="noStrike" baseline="0" dirty="0">
                <a:latin typeface="BISansNEXT" panose="02000503040000020004"/>
              </a:rPr>
              <a:t> </a:t>
            </a:r>
            <a:r>
              <a:rPr lang="nl-NL" sz="1400" b="0" i="0" u="none" strike="noStrike" baseline="0" dirty="0" err="1">
                <a:latin typeface="BISansNEXT" panose="02000503040000020004"/>
              </a:rPr>
              <a:t>shape</a:t>
            </a:r>
            <a:r>
              <a:rPr lang="nl-NL" sz="1400" b="0" i="0" u="none" strike="noStrike" baseline="0" dirty="0">
                <a:latin typeface="BISansNEXT" panose="02000503040000020004"/>
              </a:rPr>
              <a:t> in </a:t>
            </a:r>
            <a:r>
              <a:rPr lang="nl-NL" sz="1400" b="0" i="0" u="none" strike="noStrike" baseline="0" dirty="0" err="1">
                <a:latin typeface="BISansNEXT" panose="02000503040000020004"/>
              </a:rPr>
              <a:t>systemic</a:t>
            </a:r>
            <a:r>
              <a:rPr lang="nl-NL" sz="1400" b="0" i="0" u="none" strike="noStrike" baseline="0" dirty="0">
                <a:latin typeface="BISansNEXT" panose="02000503040000020004"/>
              </a:rPr>
              <a:t> sclerosis</a:t>
            </a:r>
            <a:br>
              <a:rPr lang="nl-NL" sz="1400" b="0" i="0" u="none" strike="noStrike" baseline="0" dirty="0">
                <a:latin typeface="BISansNEXT" panose="02000503040000020004"/>
              </a:rPr>
            </a:br>
            <a:endParaRPr kumimoji="0" lang="nl-NL" sz="1400" b="1" i="0" u="none" strike="noStrike" kern="0" cap="none" spc="0" normalizeH="0" baseline="0" noProof="0" dirty="0">
              <a:ln>
                <a:noFill/>
              </a:ln>
              <a:solidFill>
                <a:prstClr val="black"/>
              </a:solidFill>
              <a:effectLst/>
              <a:uLnTx/>
              <a:uFillTx/>
              <a:latin typeface="BISansNEXT" panose="02000503040000020004"/>
            </a:endParaRPr>
          </a:p>
        </p:txBody>
      </p:sp>
      <p:grpSp>
        <p:nvGrpSpPr>
          <p:cNvPr id="5" name="Group 4">
            <a:extLst>
              <a:ext uri="{FF2B5EF4-FFF2-40B4-BE49-F238E27FC236}">
                <a16:creationId xmlns:a16="http://schemas.microsoft.com/office/drawing/2014/main" id="{F5CA9018-D3EC-4889-A2ED-101891DDCD3E}"/>
              </a:ext>
            </a:extLst>
          </p:cNvPr>
          <p:cNvGrpSpPr/>
          <p:nvPr/>
        </p:nvGrpSpPr>
        <p:grpSpPr>
          <a:xfrm>
            <a:off x="6530076" y="1626281"/>
            <a:ext cx="1636776" cy="2221041"/>
            <a:chOff x="6530076" y="1532965"/>
            <a:chExt cx="1705545" cy="2314358"/>
          </a:xfrm>
        </p:grpSpPr>
        <p:pic>
          <p:nvPicPr>
            <p:cNvPr id="42" name="Afbeelding 11">
              <a:extLst>
                <a:ext uri="{FF2B5EF4-FFF2-40B4-BE49-F238E27FC236}">
                  <a16:creationId xmlns:a16="http://schemas.microsoft.com/office/drawing/2014/main" id="{0B82717C-CAC8-4AB4-9E47-72D02ECFAA0B}"/>
                </a:ext>
              </a:extLst>
            </p:cNvPr>
            <p:cNvPicPr>
              <a:picLocks noChangeAspect="1"/>
            </p:cNvPicPr>
            <p:nvPr/>
          </p:nvPicPr>
          <p:blipFill rotWithShape="1">
            <a:blip r:embed="rId4"/>
            <a:srcRect l="37590" r="31645"/>
            <a:stretch/>
          </p:blipFill>
          <p:spPr>
            <a:xfrm>
              <a:off x="6530076" y="1532965"/>
              <a:ext cx="1705545" cy="2314358"/>
            </a:xfrm>
            <a:prstGeom prst="rect">
              <a:avLst/>
            </a:prstGeom>
          </p:spPr>
        </p:pic>
        <p:sp>
          <p:nvSpPr>
            <p:cNvPr id="3" name="Rechthoek 2">
              <a:extLst>
                <a:ext uri="{FF2B5EF4-FFF2-40B4-BE49-F238E27FC236}">
                  <a16:creationId xmlns:a16="http://schemas.microsoft.com/office/drawing/2014/main" id="{0E5A2677-5DCD-4E10-A909-157AB37381DD}"/>
                </a:ext>
              </a:extLst>
            </p:cNvPr>
            <p:cNvSpPr/>
            <p:nvPr/>
          </p:nvSpPr>
          <p:spPr>
            <a:xfrm>
              <a:off x="7830486" y="3442188"/>
              <a:ext cx="405135" cy="4051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p>
          </p:txBody>
        </p:sp>
      </p:grpSp>
      <p:grpSp>
        <p:nvGrpSpPr>
          <p:cNvPr id="7" name="Group 6">
            <a:extLst>
              <a:ext uri="{FF2B5EF4-FFF2-40B4-BE49-F238E27FC236}">
                <a16:creationId xmlns:a16="http://schemas.microsoft.com/office/drawing/2014/main" id="{72D44AC0-4A34-41F7-B743-CDEB86A11E51}"/>
              </a:ext>
            </a:extLst>
          </p:cNvPr>
          <p:cNvGrpSpPr/>
          <p:nvPr/>
        </p:nvGrpSpPr>
        <p:grpSpPr>
          <a:xfrm>
            <a:off x="8318377" y="1630938"/>
            <a:ext cx="2925530" cy="2213852"/>
            <a:chOff x="8318377" y="2027436"/>
            <a:chExt cx="2401571" cy="1817354"/>
          </a:xfrm>
        </p:grpSpPr>
        <p:pic>
          <p:nvPicPr>
            <p:cNvPr id="43" name="Afbeelding 13">
              <a:extLst>
                <a:ext uri="{FF2B5EF4-FFF2-40B4-BE49-F238E27FC236}">
                  <a16:creationId xmlns:a16="http://schemas.microsoft.com/office/drawing/2014/main" id="{5D1F3F9A-AE4E-4DEC-B289-22F49BBABD95}"/>
                </a:ext>
              </a:extLst>
            </p:cNvPr>
            <p:cNvPicPr>
              <a:picLocks noChangeAspect="1"/>
            </p:cNvPicPr>
            <p:nvPr/>
          </p:nvPicPr>
          <p:blipFill rotWithShape="1">
            <a:blip r:embed="rId5"/>
            <a:srcRect r="54285"/>
            <a:stretch/>
          </p:blipFill>
          <p:spPr>
            <a:xfrm>
              <a:off x="8318377" y="2027436"/>
              <a:ext cx="2401571" cy="1817354"/>
            </a:xfrm>
            <a:prstGeom prst="rect">
              <a:avLst/>
            </a:prstGeom>
          </p:spPr>
        </p:pic>
        <p:sp>
          <p:nvSpPr>
            <p:cNvPr id="14" name="Rechthoek 13">
              <a:extLst>
                <a:ext uri="{FF2B5EF4-FFF2-40B4-BE49-F238E27FC236}">
                  <a16:creationId xmlns:a16="http://schemas.microsoft.com/office/drawing/2014/main" id="{F93D6CAB-AA82-460F-92AF-7F35C102886E}"/>
                </a:ext>
              </a:extLst>
            </p:cNvPr>
            <p:cNvSpPr/>
            <p:nvPr/>
          </p:nvSpPr>
          <p:spPr>
            <a:xfrm>
              <a:off x="10400782" y="3525624"/>
              <a:ext cx="319166" cy="31916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t>
              </a:r>
            </a:p>
          </p:txBody>
        </p:sp>
      </p:grpSp>
      <p:grpSp>
        <p:nvGrpSpPr>
          <p:cNvPr id="8" name="Group 7">
            <a:extLst>
              <a:ext uri="{FF2B5EF4-FFF2-40B4-BE49-F238E27FC236}">
                <a16:creationId xmlns:a16="http://schemas.microsoft.com/office/drawing/2014/main" id="{91347AA4-7F6C-411D-9310-DB76DF21531C}"/>
              </a:ext>
            </a:extLst>
          </p:cNvPr>
          <p:cNvGrpSpPr/>
          <p:nvPr/>
        </p:nvGrpSpPr>
        <p:grpSpPr>
          <a:xfrm>
            <a:off x="6530076" y="3949952"/>
            <a:ext cx="2773315" cy="1813403"/>
            <a:chOff x="6530076" y="3964292"/>
            <a:chExt cx="2804845" cy="1799094"/>
          </a:xfrm>
        </p:grpSpPr>
        <p:pic>
          <p:nvPicPr>
            <p:cNvPr id="11" name="Afbeelding 13">
              <a:extLst>
                <a:ext uri="{FF2B5EF4-FFF2-40B4-BE49-F238E27FC236}">
                  <a16:creationId xmlns:a16="http://schemas.microsoft.com/office/drawing/2014/main" id="{C80BA7D8-BF4D-498F-9947-E670CAE40DEE}"/>
                </a:ext>
              </a:extLst>
            </p:cNvPr>
            <p:cNvPicPr>
              <a:picLocks noChangeAspect="1"/>
            </p:cNvPicPr>
            <p:nvPr/>
          </p:nvPicPr>
          <p:blipFill rotWithShape="1">
            <a:blip r:embed="rId5"/>
            <a:srcRect l="46286" t="1004" r="319" b="1"/>
            <a:stretch/>
          </p:blipFill>
          <p:spPr>
            <a:xfrm>
              <a:off x="6530076" y="3964292"/>
              <a:ext cx="2804845" cy="1799094"/>
            </a:xfrm>
            <a:prstGeom prst="rect">
              <a:avLst/>
            </a:prstGeom>
          </p:spPr>
        </p:pic>
        <p:sp>
          <p:nvSpPr>
            <p:cNvPr id="15" name="Rechthoek 14">
              <a:extLst>
                <a:ext uri="{FF2B5EF4-FFF2-40B4-BE49-F238E27FC236}">
                  <a16:creationId xmlns:a16="http://schemas.microsoft.com/office/drawing/2014/main" id="{8C45E689-8C26-440F-8BD5-A49E8E55A4BC}"/>
                </a:ext>
              </a:extLst>
            </p:cNvPr>
            <p:cNvSpPr/>
            <p:nvPr/>
          </p:nvSpPr>
          <p:spPr>
            <a:xfrm>
              <a:off x="8941701" y="5377654"/>
              <a:ext cx="393220" cy="3857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grpSp>
      <p:grpSp>
        <p:nvGrpSpPr>
          <p:cNvPr id="13" name="Group 12">
            <a:extLst>
              <a:ext uri="{FF2B5EF4-FFF2-40B4-BE49-F238E27FC236}">
                <a16:creationId xmlns:a16="http://schemas.microsoft.com/office/drawing/2014/main" id="{385C5F12-9033-4755-954D-DBAEB0567CA6}"/>
              </a:ext>
            </a:extLst>
          </p:cNvPr>
          <p:cNvGrpSpPr/>
          <p:nvPr/>
        </p:nvGrpSpPr>
        <p:grpSpPr>
          <a:xfrm>
            <a:off x="9435655" y="3946032"/>
            <a:ext cx="1808252" cy="1821274"/>
            <a:chOff x="9435655" y="3946032"/>
            <a:chExt cx="1808252" cy="1821274"/>
          </a:xfrm>
        </p:grpSpPr>
        <p:pic>
          <p:nvPicPr>
            <p:cNvPr id="10" name="Afbeelding 11">
              <a:extLst>
                <a:ext uri="{FF2B5EF4-FFF2-40B4-BE49-F238E27FC236}">
                  <a16:creationId xmlns:a16="http://schemas.microsoft.com/office/drawing/2014/main" id="{38378EB5-C0DB-4E5D-8A54-BA467A9C42FB}"/>
                </a:ext>
              </a:extLst>
            </p:cNvPr>
            <p:cNvPicPr>
              <a:picLocks noChangeAspect="1"/>
            </p:cNvPicPr>
            <p:nvPr/>
          </p:nvPicPr>
          <p:blipFill rotWithShape="1">
            <a:blip r:embed="rId4"/>
            <a:srcRect l="4819" r="62564" b="21475"/>
            <a:stretch/>
          </p:blipFill>
          <p:spPr>
            <a:xfrm>
              <a:off x="9435655" y="3946032"/>
              <a:ext cx="1808252" cy="1817354"/>
            </a:xfrm>
            <a:prstGeom prst="rect">
              <a:avLst/>
            </a:prstGeom>
          </p:spPr>
        </p:pic>
        <p:sp>
          <p:nvSpPr>
            <p:cNvPr id="16" name="Rechthoek 15">
              <a:extLst>
                <a:ext uri="{FF2B5EF4-FFF2-40B4-BE49-F238E27FC236}">
                  <a16:creationId xmlns:a16="http://schemas.microsoft.com/office/drawing/2014/main" id="{ECC58C1A-D830-47C6-918B-4A6E02E9D160}"/>
                </a:ext>
              </a:extLst>
            </p:cNvPr>
            <p:cNvSpPr/>
            <p:nvPr/>
          </p:nvSpPr>
          <p:spPr>
            <a:xfrm>
              <a:off x="10855024" y="5378423"/>
              <a:ext cx="388883" cy="38888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
              </a:r>
            </a:p>
          </p:txBody>
        </p:sp>
      </p:grpSp>
      <p:sp>
        <p:nvSpPr>
          <p:cNvPr id="24" name="Tekstvak 15">
            <a:extLst>
              <a:ext uri="{FF2B5EF4-FFF2-40B4-BE49-F238E27FC236}">
                <a16:creationId xmlns:a16="http://schemas.microsoft.com/office/drawing/2014/main" id="{AD3A5524-38D4-044F-DFB2-71D9CCB67B5C}"/>
              </a:ext>
            </a:extLst>
          </p:cNvPr>
          <p:cNvSpPr txBox="1"/>
          <p:nvPr/>
        </p:nvSpPr>
        <p:spPr>
          <a:xfrm>
            <a:off x="1143321" y="5028642"/>
            <a:ext cx="4787403" cy="738664"/>
          </a:xfrm>
          <a:prstGeom prst="rect">
            <a:avLst/>
          </a:prstGeom>
          <a:solidFill>
            <a:schemeClr val="accent6">
              <a:lumMod val="20000"/>
              <a:lumOff val="80000"/>
            </a:schemeClr>
          </a:solidFill>
          <a:ln>
            <a:no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nl-NL" sz="1400" b="1" i="0" u="none" strike="noStrike" kern="0" cap="none" spc="0" normalizeH="0" baseline="0" noProof="0" dirty="0">
                <a:ln>
                  <a:noFill/>
                </a:ln>
                <a:solidFill>
                  <a:prstClr val="black"/>
                </a:solidFill>
                <a:effectLst/>
                <a:uLnTx/>
                <a:uFillTx/>
                <a:latin typeface="BISansNEXT" panose="02000503040000020004"/>
              </a:rPr>
              <a:t>A. </a:t>
            </a:r>
            <a:r>
              <a:rPr kumimoji="0" lang="nl-NL" sz="1400" i="0" u="none" strike="noStrike" kern="0" cap="none" spc="0" normalizeH="0" baseline="0" noProof="0" dirty="0" err="1">
                <a:ln>
                  <a:noFill/>
                </a:ln>
                <a:solidFill>
                  <a:prstClr val="black"/>
                </a:solidFill>
                <a:effectLst/>
                <a:uLnTx/>
                <a:uFillTx/>
                <a:latin typeface="BISansNEXT" panose="02000503040000020004"/>
              </a:rPr>
              <a:t>Mechanics</a:t>
            </a:r>
            <a:r>
              <a:rPr kumimoji="0" lang="nl-NL" sz="1400" i="0" u="none" strike="noStrike" kern="0" cap="none" spc="0" normalizeH="0" baseline="0" noProof="0" dirty="0">
                <a:ln>
                  <a:noFill/>
                </a:ln>
                <a:solidFill>
                  <a:prstClr val="black"/>
                </a:solidFill>
                <a:effectLst/>
                <a:uLnTx/>
                <a:uFillTx/>
                <a:latin typeface="BISansNEXT" panose="02000503040000020004"/>
              </a:rPr>
              <a:t> hands</a:t>
            </a:r>
            <a:r>
              <a:rPr kumimoji="0" lang="nl-NL" sz="1400" b="1" i="0" u="none" strike="noStrike" kern="0" cap="none" spc="0" normalizeH="0" baseline="0" noProof="0" dirty="0">
                <a:ln>
                  <a:noFill/>
                </a:ln>
                <a:solidFill>
                  <a:prstClr val="black"/>
                </a:solidFill>
                <a:effectLst/>
                <a:uLnTx/>
                <a:uFillTx/>
                <a:latin typeface="BISansNEXT" panose="02000503040000020004"/>
              </a:rPr>
              <a:t>, B. </a:t>
            </a:r>
            <a:r>
              <a:rPr lang="nl-NL" sz="1400" b="0" i="0" u="none" strike="noStrike" baseline="0" dirty="0" err="1">
                <a:latin typeface="BISansNEXT" panose="02000503040000020004"/>
              </a:rPr>
              <a:t>Gottron</a:t>
            </a:r>
            <a:r>
              <a:rPr lang="nl-NL" sz="1400" b="0" i="0" u="none" strike="noStrike" baseline="0" dirty="0">
                <a:latin typeface="BISansNEXT" panose="02000503040000020004"/>
              </a:rPr>
              <a:t> </a:t>
            </a:r>
            <a:r>
              <a:rPr lang="nl-NL" sz="1400" b="0" i="0" u="none" strike="noStrike" baseline="0" dirty="0" err="1">
                <a:latin typeface="BISansNEXT" panose="02000503040000020004"/>
              </a:rPr>
              <a:t>papules</a:t>
            </a:r>
            <a:r>
              <a:rPr lang="nl-NL" sz="1400" b="0" i="0" u="none" strike="noStrike" baseline="0" dirty="0">
                <a:latin typeface="BISansNEXT" panose="02000503040000020004"/>
              </a:rPr>
              <a:t> </a:t>
            </a:r>
            <a:r>
              <a:rPr lang="nl-NL" sz="1400" b="1" i="0" u="none" strike="noStrike" baseline="0" dirty="0">
                <a:latin typeface="BISansNEXT" panose="02000503040000020004"/>
              </a:rPr>
              <a:t>C.</a:t>
            </a:r>
            <a:r>
              <a:rPr lang="nl-NL" sz="1400" b="0" i="0" u="none" strike="noStrike" baseline="0" dirty="0">
                <a:latin typeface="BISansNEXT" panose="02000503040000020004"/>
              </a:rPr>
              <a:t> </a:t>
            </a:r>
            <a:r>
              <a:rPr lang="nl-NL" sz="1400" b="0" i="0" u="none" strike="noStrike" baseline="0" dirty="0" err="1">
                <a:latin typeface="BISansNEXT" panose="02000503040000020004"/>
              </a:rPr>
              <a:t>sclerodactyly</a:t>
            </a:r>
            <a:r>
              <a:rPr lang="nl-NL" sz="1400" b="0" i="0" u="none" strike="noStrike" baseline="0" dirty="0">
                <a:latin typeface="BISansNEXT" panose="02000503040000020004"/>
              </a:rPr>
              <a:t> with </a:t>
            </a:r>
            <a:r>
              <a:rPr lang="nl-NL" sz="1400" b="0" i="0" u="none" strike="noStrike" baseline="0" dirty="0" err="1">
                <a:latin typeface="BISansNEXT" panose="02000503040000020004"/>
              </a:rPr>
              <a:t>clawed</a:t>
            </a:r>
            <a:r>
              <a:rPr lang="nl-NL" sz="1400" b="0" i="0" u="none" strike="noStrike" baseline="0" dirty="0">
                <a:latin typeface="BISansNEXT" panose="02000503040000020004"/>
              </a:rPr>
              <a:t> </a:t>
            </a:r>
            <a:r>
              <a:rPr lang="nl-NL" sz="1400" b="0" i="0" u="none" strike="noStrike" baseline="0" dirty="0" err="1">
                <a:latin typeface="BISansNEXT" panose="02000503040000020004"/>
              </a:rPr>
              <a:t>shape</a:t>
            </a:r>
            <a:r>
              <a:rPr lang="nl-NL" sz="1400" b="0" i="0" u="none" strike="noStrike" baseline="0" dirty="0">
                <a:latin typeface="BISansNEXT" panose="02000503040000020004"/>
              </a:rPr>
              <a:t> in </a:t>
            </a:r>
            <a:r>
              <a:rPr lang="nl-NL" sz="1400" b="0" i="0" u="none" strike="noStrike" baseline="0" dirty="0" err="1">
                <a:latin typeface="BISansNEXT" panose="02000503040000020004"/>
              </a:rPr>
              <a:t>systemic</a:t>
            </a:r>
            <a:r>
              <a:rPr lang="nl-NL" sz="1400" b="0" i="0" u="none" strike="noStrike" baseline="0" dirty="0">
                <a:latin typeface="BISansNEXT" panose="02000503040000020004"/>
              </a:rPr>
              <a:t> sclerosis, </a:t>
            </a:r>
            <a:r>
              <a:rPr lang="nl-NL" sz="1400" b="1" i="0" u="none" strike="noStrike" baseline="0" dirty="0">
                <a:latin typeface="BISansNEXT" panose="02000503040000020004"/>
              </a:rPr>
              <a:t>D.</a:t>
            </a:r>
            <a:r>
              <a:rPr lang="nl-NL" sz="1400" b="0" i="0" u="none" strike="noStrike" baseline="0" dirty="0">
                <a:latin typeface="BISansNEXT" panose="02000503040000020004"/>
              </a:rPr>
              <a:t> </a:t>
            </a:r>
            <a:r>
              <a:rPr lang="en-US" sz="1400" b="0" i="0" u="none" strike="noStrike" baseline="0" dirty="0">
                <a:latin typeface="BISansNEXT" panose="02000503040000020004"/>
              </a:rPr>
              <a:t>Raynaud’s phenomenon in ischemic phase during a provocation test</a:t>
            </a:r>
            <a:r>
              <a:rPr kumimoji="0" lang="nl-NL" sz="1400" b="1" i="0" u="none" strike="noStrike" kern="0" cap="none" spc="0" normalizeH="0" baseline="0" noProof="0" dirty="0">
                <a:ln>
                  <a:noFill/>
                </a:ln>
                <a:solidFill>
                  <a:prstClr val="black"/>
                </a:solidFill>
                <a:effectLst/>
                <a:uLnTx/>
                <a:uFillTx/>
                <a:latin typeface="BISansNEXT" panose="02000503040000020004"/>
              </a:rPr>
              <a:t> </a:t>
            </a:r>
          </a:p>
        </p:txBody>
      </p:sp>
      <p:pic>
        <p:nvPicPr>
          <p:cNvPr id="4" name="Picture 3">
            <a:extLst>
              <a:ext uri="{FF2B5EF4-FFF2-40B4-BE49-F238E27FC236}">
                <a16:creationId xmlns:a16="http://schemas.microsoft.com/office/drawing/2014/main" id="{91A07C86-9AAD-7CC1-A0DF-5312A698B336}"/>
              </a:ext>
            </a:extLst>
          </p:cNvPr>
          <p:cNvPicPr>
            <a:picLocks noChangeAspect="1"/>
          </p:cNvPicPr>
          <p:nvPr/>
        </p:nvPicPr>
        <p:blipFill>
          <a:blip r:embed="rId6"/>
          <a:stretch>
            <a:fillRect/>
          </a:stretch>
        </p:blipFill>
        <p:spPr>
          <a:xfrm>
            <a:off x="10855024" y="6291948"/>
            <a:ext cx="1487553" cy="231668"/>
          </a:xfrm>
          <a:prstGeom prst="rect">
            <a:avLst/>
          </a:prstGeom>
        </p:spPr>
      </p:pic>
    </p:spTree>
    <p:extLst>
      <p:ext uri="{BB962C8B-B14F-4D97-AF65-F5344CB8AC3E}">
        <p14:creationId xmlns:p14="http://schemas.microsoft.com/office/powerpoint/2010/main" val="28809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fade">
                                      <p:cBhvr>
                                        <p:cTn id="11" dur="1000"/>
                                        <p:tgtEl>
                                          <p:spTgt spid="2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fade">
                                      <p:cBhvr>
                                        <p:cTn id="28" dur="1000"/>
                                        <p:tgtEl>
                                          <p:spTgt spid="23">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xEl>
                                              <p:pRg st="3" end="3"/>
                                            </p:txEl>
                                          </p:spTgt>
                                        </p:tgtEl>
                                        <p:attrNameLst>
                                          <p:attrName>style.visibility</p:attrName>
                                        </p:attrNameLst>
                                      </p:cBhvr>
                                      <p:to>
                                        <p:strVal val="visible"/>
                                      </p:to>
                                    </p:set>
                                    <p:animEffect transition="in" filter="fade">
                                      <p:cBhvr>
                                        <p:cTn id="40" dur="500"/>
                                        <p:tgtEl>
                                          <p:spTgt spid="23">
                                            <p:txEl>
                                              <p:pRg st="3" end="3"/>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3">
                                            <p:txEl>
                                              <p:pRg st="4" end="4"/>
                                            </p:txEl>
                                          </p:spTgt>
                                        </p:tgtEl>
                                        <p:attrNameLst>
                                          <p:attrName>style.visibility</p:attrName>
                                        </p:attrNameLst>
                                      </p:cBhvr>
                                      <p:to>
                                        <p:strVal val="visible"/>
                                      </p:to>
                                    </p:set>
                                    <p:animEffect transition="in" filter="fade">
                                      <p:cBhvr>
                                        <p:cTn id="44" dur="1000"/>
                                        <p:tgtEl>
                                          <p:spTgt spid="23">
                                            <p:txEl>
                                              <p:pRg st="4" end="4"/>
                                            </p:txEl>
                                          </p:spTgt>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3">
                                            <p:txEl>
                                              <p:pRg st="5" end="5"/>
                                            </p:txEl>
                                          </p:spTgt>
                                        </p:tgtEl>
                                        <p:attrNameLst>
                                          <p:attrName>style.visibility</p:attrName>
                                        </p:attrNameLst>
                                      </p:cBhvr>
                                      <p:to>
                                        <p:strVal val="visible"/>
                                      </p:to>
                                    </p:set>
                                    <p:animEffect transition="in" filter="fade">
                                      <p:cBhvr>
                                        <p:cTn id="48" dur="1000"/>
                                        <p:tgtEl>
                                          <p:spTgt spid="23">
                                            <p:txEl>
                                              <p:pRg st="5" end="5"/>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23">
                                            <p:txEl>
                                              <p:pRg st="6" end="6"/>
                                            </p:txEl>
                                          </p:spTgt>
                                        </p:tgtEl>
                                        <p:attrNameLst>
                                          <p:attrName>style.visibility</p:attrName>
                                        </p:attrNameLst>
                                      </p:cBhvr>
                                      <p:to>
                                        <p:strVal val="visible"/>
                                      </p:to>
                                    </p:set>
                                    <p:animEffect transition="in" filter="fade">
                                      <p:cBhvr>
                                        <p:cTn id="52" dur="1000"/>
                                        <p:tgtEl>
                                          <p:spTgt spid="23">
                                            <p:txEl>
                                              <p:pRg st="6" end="6"/>
                                            </p:txEl>
                                          </p:spTgt>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23">
                                            <p:txEl>
                                              <p:pRg st="7" end="7"/>
                                            </p:txEl>
                                          </p:spTgt>
                                        </p:tgtEl>
                                        <p:attrNameLst>
                                          <p:attrName>style.visibility</p:attrName>
                                        </p:attrNameLst>
                                      </p:cBhvr>
                                      <p:to>
                                        <p:strVal val="visible"/>
                                      </p:to>
                                    </p:set>
                                    <p:animEffect transition="in" filter="fade">
                                      <p:cBhvr>
                                        <p:cTn id="56" dur="1000"/>
                                        <p:tgtEl>
                                          <p:spTgt spid="23">
                                            <p:txEl>
                                              <p:pRg st="7" end="7"/>
                                            </p:txEl>
                                          </p:spTgt>
                                        </p:tgtEl>
                                      </p:cBhvr>
                                    </p:animEffect>
                                  </p:childTnLst>
                                </p:cTn>
                              </p:par>
                            </p:childTnLst>
                          </p:cTn>
                        </p:par>
                        <p:par>
                          <p:cTn id="57" fill="hold">
                            <p:stCondLst>
                              <p:cond delay="4500"/>
                            </p:stCondLst>
                            <p:childTnLst>
                              <p:par>
                                <p:cTn id="58" presetID="10" presetClass="entr" presetSubtype="0" fill="hold" grpId="0" nodeType="afterEffect">
                                  <p:stCondLst>
                                    <p:cond delay="0"/>
                                  </p:stCondLst>
                                  <p:childTnLst>
                                    <p:set>
                                      <p:cBhvr>
                                        <p:cTn id="59" dur="1" fill="hold">
                                          <p:stCondLst>
                                            <p:cond delay="0"/>
                                          </p:stCondLst>
                                        </p:cTn>
                                        <p:tgtEl>
                                          <p:spTgt spid="23">
                                            <p:txEl>
                                              <p:pRg st="8" end="8"/>
                                            </p:txEl>
                                          </p:spTgt>
                                        </p:tgtEl>
                                        <p:attrNameLst>
                                          <p:attrName>style.visibility</p:attrName>
                                        </p:attrNameLst>
                                      </p:cBhvr>
                                      <p:to>
                                        <p:strVal val="visible"/>
                                      </p:to>
                                    </p:set>
                                    <p:animEffect transition="in" filter="fade">
                                      <p:cBhvr>
                                        <p:cTn id="60" dur="1000"/>
                                        <p:tgtEl>
                                          <p:spTgt spid="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1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1535D-93BF-4F91-A670-109C67623DCC}"/>
              </a:ext>
            </a:extLst>
          </p:cNvPr>
          <p:cNvSpPr>
            <a:spLocks noGrp="1"/>
          </p:cNvSpPr>
          <p:nvPr>
            <p:ph type="ctrTitle"/>
          </p:nvPr>
        </p:nvSpPr>
        <p:spPr/>
        <p:txBody>
          <a:bodyPr/>
          <a:lstStyle/>
          <a:p>
            <a:r>
              <a:rPr lang="en-US" i="1" dirty="0"/>
              <a:t>“I think all GPs should have a recording of the lungs of a person with pulmonary fibrosis and if they hear that noise, they should send you to the chest clinic as the first port of call”</a:t>
            </a:r>
            <a:br>
              <a:rPr lang="en-US" i="1" dirty="0"/>
            </a:br>
            <a:br>
              <a:rPr lang="en-US" i="1" dirty="0"/>
            </a:br>
            <a:r>
              <a:rPr lang="en-US" b="0" dirty="0"/>
              <a:t> - IPF patient</a:t>
            </a:r>
            <a:r>
              <a:rPr lang="en-US" b="0" baseline="30000" dirty="0"/>
              <a:t>1</a:t>
            </a:r>
            <a:endParaRPr lang="nl-NL" b="0" baseline="30000" dirty="0"/>
          </a:p>
        </p:txBody>
      </p:sp>
      <p:sp>
        <p:nvSpPr>
          <p:cNvPr id="7" name="Ondertitel 6">
            <a:extLst>
              <a:ext uri="{FF2B5EF4-FFF2-40B4-BE49-F238E27FC236}">
                <a16:creationId xmlns:a16="http://schemas.microsoft.com/office/drawing/2014/main" id="{3B237887-AF97-4783-9836-EC2EE1FCDDE4}"/>
              </a:ext>
            </a:extLst>
          </p:cNvPr>
          <p:cNvSpPr>
            <a:spLocks noGrp="1"/>
          </p:cNvSpPr>
          <p:nvPr>
            <p:ph type="subTitle" idx="1"/>
          </p:nvPr>
        </p:nvSpPr>
        <p:spPr/>
        <p:txBody>
          <a:bodyPr/>
          <a:lstStyle/>
          <a:p>
            <a:r>
              <a:rPr lang="nl-NL" dirty="0" err="1"/>
              <a:t>Referral</a:t>
            </a:r>
            <a:r>
              <a:rPr lang="nl-NL" dirty="0"/>
              <a:t> </a:t>
            </a:r>
            <a:r>
              <a:rPr lang="nl-NL" dirty="0" err="1"/>
              <a:t>to</a:t>
            </a:r>
            <a:r>
              <a:rPr lang="nl-NL" dirty="0"/>
              <a:t> </a:t>
            </a:r>
            <a:r>
              <a:rPr lang="nl-NL" dirty="0" err="1"/>
              <a:t>specialists</a:t>
            </a:r>
            <a:endParaRPr lang="en-US" dirty="0"/>
          </a:p>
        </p:txBody>
      </p:sp>
      <p:sp>
        <p:nvSpPr>
          <p:cNvPr id="11" name="Text Placeholder 10">
            <a:extLst>
              <a:ext uri="{FF2B5EF4-FFF2-40B4-BE49-F238E27FC236}">
                <a16:creationId xmlns:a16="http://schemas.microsoft.com/office/drawing/2014/main" id="{ECF50534-7677-40BF-9553-5979E1EDC948}"/>
              </a:ext>
            </a:extLst>
          </p:cNvPr>
          <p:cNvSpPr>
            <a:spLocks noGrp="1"/>
          </p:cNvSpPr>
          <p:nvPr>
            <p:ph type="body" sz="quarter" idx="17"/>
          </p:nvPr>
        </p:nvSpPr>
        <p:spPr/>
        <p:txBody>
          <a:bodyPr/>
          <a:lstStyle/>
          <a:p>
            <a:r>
              <a:rPr lang="nl-NL" dirty="0"/>
              <a:t>D0</a:t>
            </a:r>
          </a:p>
        </p:txBody>
      </p:sp>
      <p:sp>
        <p:nvSpPr>
          <p:cNvPr id="5" name="Text Placeholder 10">
            <a:extLst>
              <a:ext uri="{FF2B5EF4-FFF2-40B4-BE49-F238E27FC236}">
                <a16:creationId xmlns:a16="http://schemas.microsoft.com/office/drawing/2014/main" id="{58F46599-6553-4EF1-9F1C-1D78CD302143}"/>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00" dirty="0">
                <a:solidFill>
                  <a:schemeClr val="bg1"/>
                </a:solidFill>
              </a:rPr>
              <a:t>1. </a:t>
            </a:r>
            <a:r>
              <a:rPr lang="en-GB" sz="900" dirty="0" err="1">
                <a:solidFill>
                  <a:schemeClr val="bg1"/>
                </a:solidFill>
              </a:rPr>
              <a:t>Schoenheit</a:t>
            </a:r>
            <a:r>
              <a:rPr lang="en-GB" sz="900" dirty="0">
                <a:solidFill>
                  <a:schemeClr val="bg1"/>
                </a:solidFill>
              </a:rPr>
              <a:t> G, </a:t>
            </a:r>
            <a:r>
              <a:rPr lang="en-GB" sz="900" dirty="0" err="1">
                <a:solidFill>
                  <a:schemeClr val="bg1"/>
                </a:solidFill>
              </a:rPr>
              <a:t>Becattelli</a:t>
            </a:r>
            <a:r>
              <a:rPr lang="en-GB" sz="900" dirty="0">
                <a:solidFill>
                  <a:schemeClr val="bg1"/>
                </a:solidFill>
              </a:rPr>
              <a:t> I, Cohen A. Living with idiopathic pulmonary fibrosis. Chron Respir Dis. 2011;8(4):225–31.</a:t>
            </a:r>
            <a:endParaRPr lang="en-US" sz="900" dirty="0">
              <a:solidFill>
                <a:schemeClr val="bg1"/>
              </a:solidFill>
            </a:endParaRPr>
          </a:p>
        </p:txBody>
      </p:sp>
      <p:pic>
        <p:nvPicPr>
          <p:cNvPr id="3" name="Picture 2">
            <a:extLst>
              <a:ext uri="{FF2B5EF4-FFF2-40B4-BE49-F238E27FC236}">
                <a16:creationId xmlns:a16="http://schemas.microsoft.com/office/drawing/2014/main" id="{4F98BA93-3F64-641A-83B7-44928EB725D0}"/>
              </a:ext>
            </a:extLst>
          </p:cNvPr>
          <p:cNvPicPr>
            <a:picLocks noChangeAspect="1"/>
          </p:cNvPicPr>
          <p:nvPr/>
        </p:nvPicPr>
        <p:blipFill>
          <a:blip r:embed="rId2"/>
          <a:stretch>
            <a:fillRect/>
          </a:stretch>
        </p:blipFill>
        <p:spPr>
          <a:xfrm>
            <a:off x="10704447" y="6548034"/>
            <a:ext cx="1487553" cy="231668"/>
          </a:xfrm>
          <a:prstGeom prst="rect">
            <a:avLst/>
          </a:prstGeom>
        </p:spPr>
      </p:pic>
    </p:spTree>
    <p:extLst>
      <p:ext uri="{BB962C8B-B14F-4D97-AF65-F5344CB8AC3E}">
        <p14:creationId xmlns:p14="http://schemas.microsoft.com/office/powerpoint/2010/main" val="116216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17DDE-DAA3-4AE5-814E-0D8CB947CFE3}"/>
              </a:ext>
            </a:extLst>
          </p:cNvPr>
          <p:cNvSpPr>
            <a:spLocks noGrp="1"/>
          </p:cNvSpPr>
          <p:nvPr>
            <p:ph type="title"/>
          </p:nvPr>
        </p:nvSpPr>
        <p:spPr/>
        <p:txBody>
          <a:bodyPr/>
          <a:lstStyle/>
          <a:p>
            <a:r>
              <a:rPr lang="nl-NL" dirty="0"/>
              <a:t>Survival of IPF </a:t>
            </a:r>
            <a:r>
              <a:rPr lang="nl-NL" dirty="0" err="1"/>
              <a:t>patients</a:t>
            </a:r>
            <a:r>
              <a:rPr lang="nl-NL" dirty="0"/>
              <a:t> </a:t>
            </a:r>
            <a:r>
              <a:rPr lang="nl-NL" dirty="0" err="1"/>
              <a:t>decreases</a:t>
            </a:r>
            <a:r>
              <a:rPr lang="nl-NL" dirty="0"/>
              <a:t> as </a:t>
            </a:r>
            <a:r>
              <a:rPr lang="nl-NL" dirty="0" err="1"/>
              <a:t>the</a:t>
            </a:r>
            <a:r>
              <a:rPr lang="nl-NL" dirty="0"/>
              <a:t> delay in </a:t>
            </a:r>
            <a:r>
              <a:rPr lang="nl-NL" dirty="0" err="1"/>
              <a:t>referral</a:t>
            </a:r>
            <a:r>
              <a:rPr lang="nl-NL" dirty="0"/>
              <a:t> increases</a:t>
            </a:r>
            <a:r>
              <a:rPr lang="nl-NL" baseline="30000" dirty="0"/>
              <a:t>1</a:t>
            </a:r>
            <a:r>
              <a:rPr lang="nl-NL" dirty="0"/>
              <a:t> </a:t>
            </a:r>
          </a:p>
        </p:txBody>
      </p:sp>
      <p:sp>
        <p:nvSpPr>
          <p:cNvPr id="7" name="Tijdelijke aanduiding voor tekst 6">
            <a:extLst>
              <a:ext uri="{FF2B5EF4-FFF2-40B4-BE49-F238E27FC236}">
                <a16:creationId xmlns:a16="http://schemas.microsoft.com/office/drawing/2014/main" id="{51D46DF5-AA11-4D8B-A320-C7354197169A}"/>
              </a:ext>
            </a:extLst>
          </p:cNvPr>
          <p:cNvSpPr>
            <a:spLocks noGrp="1"/>
          </p:cNvSpPr>
          <p:nvPr>
            <p:ph type="body" sz="quarter" idx="17"/>
          </p:nvPr>
        </p:nvSpPr>
        <p:spPr/>
        <p:txBody>
          <a:bodyPr/>
          <a:lstStyle/>
          <a:p>
            <a:r>
              <a:rPr lang="en-US" dirty="0"/>
              <a:t>D1</a:t>
            </a:r>
          </a:p>
        </p:txBody>
      </p:sp>
      <p:sp>
        <p:nvSpPr>
          <p:cNvPr id="6" name="Tijdelijke aanduiding voor tekst 5">
            <a:extLst>
              <a:ext uri="{FF2B5EF4-FFF2-40B4-BE49-F238E27FC236}">
                <a16:creationId xmlns:a16="http://schemas.microsoft.com/office/drawing/2014/main" id="{8EBA7C85-6F44-464A-BAFB-41D45D032933}"/>
              </a:ext>
            </a:extLst>
          </p:cNvPr>
          <p:cNvSpPr>
            <a:spLocks noGrp="1"/>
          </p:cNvSpPr>
          <p:nvPr>
            <p:ph type="body" sz="quarter" idx="13"/>
          </p:nvPr>
        </p:nvSpPr>
        <p:spPr/>
        <p:txBody>
          <a:bodyPr/>
          <a:lstStyle/>
          <a:p>
            <a:r>
              <a:rPr lang="en-US" dirty="0"/>
              <a:t>1. Lamas D, </a:t>
            </a:r>
            <a:r>
              <a:rPr lang="en-US" dirty="0" err="1"/>
              <a:t>Kawut</a:t>
            </a:r>
            <a:r>
              <a:rPr lang="en-US" dirty="0"/>
              <a:t> SM, </a:t>
            </a:r>
            <a:r>
              <a:rPr lang="en-US" dirty="0" err="1"/>
              <a:t>Bagiella</a:t>
            </a:r>
            <a:r>
              <a:rPr lang="en-US" dirty="0"/>
              <a:t> E, et al. Delayed Access and Survival in Idiopathic Pulmonary Fibrosis. Am J Respir </a:t>
            </a:r>
            <a:r>
              <a:rPr lang="en-US" dirty="0" err="1"/>
              <a:t>CritCare</a:t>
            </a:r>
            <a:r>
              <a:rPr lang="en-US" dirty="0"/>
              <a:t> Med. 2011;184(7):842-47.</a:t>
            </a:r>
          </a:p>
        </p:txBody>
      </p:sp>
      <p:pic>
        <p:nvPicPr>
          <p:cNvPr id="56" name="Graphic 55">
            <a:extLst>
              <a:ext uri="{FF2B5EF4-FFF2-40B4-BE49-F238E27FC236}">
                <a16:creationId xmlns:a16="http://schemas.microsoft.com/office/drawing/2014/main" id="{18F1CF9D-7120-423D-B027-D4D74C167A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1147" y="1654627"/>
            <a:ext cx="6746621" cy="3273924"/>
          </a:xfrm>
          <a:prstGeom prst="rect">
            <a:avLst/>
          </a:prstGeom>
        </p:spPr>
      </p:pic>
      <p:cxnSp>
        <p:nvCxnSpPr>
          <p:cNvPr id="11" name="Straight Connector 10">
            <a:extLst>
              <a:ext uri="{FF2B5EF4-FFF2-40B4-BE49-F238E27FC236}">
                <a16:creationId xmlns:a16="http://schemas.microsoft.com/office/drawing/2014/main" id="{8ECC2A28-965E-45F5-9A17-8FFF1E8D8751}"/>
              </a:ext>
            </a:extLst>
          </p:cNvPr>
          <p:cNvCxnSpPr>
            <a:cxnSpLocks/>
          </p:cNvCxnSpPr>
          <p:nvPr/>
        </p:nvCxnSpPr>
        <p:spPr>
          <a:xfrm flipH="1">
            <a:off x="2620987" y="4958294"/>
            <a:ext cx="730860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D1489D-13A6-4B27-A0C4-0FBF547208BD}"/>
              </a:ext>
            </a:extLst>
          </p:cNvPr>
          <p:cNvCxnSpPr>
            <a:cxnSpLocks/>
          </p:cNvCxnSpPr>
          <p:nvPr/>
        </p:nvCxnSpPr>
        <p:spPr>
          <a:xfrm flipH="1">
            <a:off x="2620987" y="4358512"/>
            <a:ext cx="7200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F7E71C-0287-4E8E-A071-EF0000E5377F}"/>
              </a:ext>
            </a:extLst>
          </p:cNvPr>
          <p:cNvCxnSpPr>
            <a:cxnSpLocks/>
          </p:cNvCxnSpPr>
          <p:nvPr/>
        </p:nvCxnSpPr>
        <p:spPr>
          <a:xfrm flipH="1">
            <a:off x="2620987" y="3732081"/>
            <a:ext cx="7200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30D113-80C6-4FCD-ACD7-767772CB661B}"/>
              </a:ext>
            </a:extLst>
          </p:cNvPr>
          <p:cNvCxnSpPr>
            <a:cxnSpLocks/>
          </p:cNvCxnSpPr>
          <p:nvPr/>
        </p:nvCxnSpPr>
        <p:spPr>
          <a:xfrm flipH="1">
            <a:off x="2620987" y="3063881"/>
            <a:ext cx="7200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9103EBD-DBA6-4A4A-B23C-96059D905B28}"/>
              </a:ext>
            </a:extLst>
          </p:cNvPr>
          <p:cNvCxnSpPr>
            <a:cxnSpLocks/>
          </p:cNvCxnSpPr>
          <p:nvPr/>
        </p:nvCxnSpPr>
        <p:spPr>
          <a:xfrm flipH="1">
            <a:off x="2620987" y="2334310"/>
            <a:ext cx="7200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9CA449-4680-48B0-869A-E779BD8773D1}"/>
              </a:ext>
            </a:extLst>
          </p:cNvPr>
          <p:cNvCxnSpPr>
            <a:cxnSpLocks/>
          </p:cNvCxnSpPr>
          <p:nvPr/>
        </p:nvCxnSpPr>
        <p:spPr>
          <a:xfrm flipH="1">
            <a:off x="2620987" y="1627852"/>
            <a:ext cx="72001"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4CC97B-A65D-4FFC-8260-E212889956FA}"/>
              </a:ext>
            </a:extLst>
          </p:cNvPr>
          <p:cNvCxnSpPr>
            <a:cxnSpLocks/>
          </p:cNvCxnSpPr>
          <p:nvPr/>
        </p:nvCxnSpPr>
        <p:spPr>
          <a:xfrm>
            <a:off x="4048487" y="4958294"/>
            <a:ext cx="0" cy="72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8E6C38-31F4-45EC-81B0-CDD293B5109A}"/>
              </a:ext>
            </a:extLst>
          </p:cNvPr>
          <p:cNvCxnSpPr>
            <a:cxnSpLocks/>
          </p:cNvCxnSpPr>
          <p:nvPr/>
        </p:nvCxnSpPr>
        <p:spPr>
          <a:xfrm>
            <a:off x="5398308" y="4958294"/>
            <a:ext cx="0" cy="72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36A455-98A2-4340-8950-83FF5A3C2245}"/>
              </a:ext>
            </a:extLst>
          </p:cNvPr>
          <p:cNvCxnSpPr>
            <a:cxnSpLocks/>
          </p:cNvCxnSpPr>
          <p:nvPr/>
        </p:nvCxnSpPr>
        <p:spPr>
          <a:xfrm>
            <a:off x="6748131" y="4958294"/>
            <a:ext cx="0" cy="72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971364-CEEA-4775-87E3-28515EAC081A}"/>
              </a:ext>
            </a:extLst>
          </p:cNvPr>
          <p:cNvCxnSpPr>
            <a:cxnSpLocks/>
          </p:cNvCxnSpPr>
          <p:nvPr/>
        </p:nvCxnSpPr>
        <p:spPr>
          <a:xfrm>
            <a:off x="8097952" y="4958294"/>
            <a:ext cx="0" cy="72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339D89-D570-4389-BCC9-8B1C35BCC84C}"/>
              </a:ext>
            </a:extLst>
          </p:cNvPr>
          <p:cNvCxnSpPr>
            <a:cxnSpLocks/>
          </p:cNvCxnSpPr>
          <p:nvPr/>
        </p:nvCxnSpPr>
        <p:spPr>
          <a:xfrm>
            <a:off x="9447770" y="4958294"/>
            <a:ext cx="0" cy="72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itel 1">
            <a:extLst>
              <a:ext uri="{FF2B5EF4-FFF2-40B4-BE49-F238E27FC236}">
                <a16:creationId xmlns:a16="http://schemas.microsoft.com/office/drawing/2014/main" id="{73F1F8A2-20B6-41F5-B902-1BF218BF0D2B}"/>
              </a:ext>
            </a:extLst>
          </p:cNvPr>
          <p:cNvSpPr txBox="1">
            <a:spLocks/>
          </p:cNvSpPr>
          <p:nvPr/>
        </p:nvSpPr>
        <p:spPr>
          <a:xfrm>
            <a:off x="1265154" y="1419435"/>
            <a:ext cx="1252415"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1000" b="0" dirty="0"/>
              <a:t>1.0</a:t>
            </a:r>
          </a:p>
        </p:txBody>
      </p:sp>
      <p:sp>
        <p:nvSpPr>
          <p:cNvPr id="25" name="Titel 1">
            <a:extLst>
              <a:ext uri="{FF2B5EF4-FFF2-40B4-BE49-F238E27FC236}">
                <a16:creationId xmlns:a16="http://schemas.microsoft.com/office/drawing/2014/main" id="{3A6A52BE-E395-4465-9649-007DDB47A861}"/>
              </a:ext>
            </a:extLst>
          </p:cNvPr>
          <p:cNvSpPr txBox="1">
            <a:spLocks/>
          </p:cNvSpPr>
          <p:nvPr/>
        </p:nvSpPr>
        <p:spPr>
          <a:xfrm>
            <a:off x="1265154" y="2088124"/>
            <a:ext cx="1252415"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1000" b="0" dirty="0"/>
              <a:t>0.8</a:t>
            </a:r>
          </a:p>
        </p:txBody>
      </p:sp>
      <p:sp>
        <p:nvSpPr>
          <p:cNvPr id="26" name="Titel 1">
            <a:extLst>
              <a:ext uri="{FF2B5EF4-FFF2-40B4-BE49-F238E27FC236}">
                <a16:creationId xmlns:a16="http://schemas.microsoft.com/office/drawing/2014/main" id="{193DB841-B0B0-464E-88FB-11ED98C89B86}"/>
              </a:ext>
            </a:extLst>
          </p:cNvPr>
          <p:cNvSpPr txBox="1">
            <a:spLocks/>
          </p:cNvSpPr>
          <p:nvPr/>
        </p:nvSpPr>
        <p:spPr>
          <a:xfrm>
            <a:off x="1265154" y="2840248"/>
            <a:ext cx="1252415"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1000" b="0" dirty="0"/>
              <a:t>0.6</a:t>
            </a:r>
          </a:p>
        </p:txBody>
      </p:sp>
      <p:sp>
        <p:nvSpPr>
          <p:cNvPr id="27" name="Titel 1">
            <a:extLst>
              <a:ext uri="{FF2B5EF4-FFF2-40B4-BE49-F238E27FC236}">
                <a16:creationId xmlns:a16="http://schemas.microsoft.com/office/drawing/2014/main" id="{4ACCB4A4-38F3-4088-A097-51930D16FC5E}"/>
              </a:ext>
            </a:extLst>
          </p:cNvPr>
          <p:cNvSpPr txBox="1">
            <a:spLocks/>
          </p:cNvSpPr>
          <p:nvPr/>
        </p:nvSpPr>
        <p:spPr>
          <a:xfrm>
            <a:off x="1265154" y="3513385"/>
            <a:ext cx="1252415"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1000" b="0" dirty="0"/>
              <a:t>0.4</a:t>
            </a:r>
          </a:p>
        </p:txBody>
      </p:sp>
      <p:sp>
        <p:nvSpPr>
          <p:cNvPr id="28" name="Titel 1">
            <a:extLst>
              <a:ext uri="{FF2B5EF4-FFF2-40B4-BE49-F238E27FC236}">
                <a16:creationId xmlns:a16="http://schemas.microsoft.com/office/drawing/2014/main" id="{9FA3BC53-6680-49D4-A9AD-524D291AEDF1}"/>
              </a:ext>
            </a:extLst>
          </p:cNvPr>
          <p:cNvSpPr txBox="1">
            <a:spLocks/>
          </p:cNvSpPr>
          <p:nvPr/>
        </p:nvSpPr>
        <p:spPr>
          <a:xfrm>
            <a:off x="1265154" y="4153067"/>
            <a:ext cx="1252415"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1000" b="0" dirty="0"/>
              <a:t>0.2</a:t>
            </a:r>
          </a:p>
        </p:txBody>
      </p:sp>
      <p:sp>
        <p:nvSpPr>
          <p:cNvPr id="29" name="Titel 1">
            <a:extLst>
              <a:ext uri="{FF2B5EF4-FFF2-40B4-BE49-F238E27FC236}">
                <a16:creationId xmlns:a16="http://schemas.microsoft.com/office/drawing/2014/main" id="{6E78CDEC-13B9-4592-AC54-8E8719C9A23C}"/>
              </a:ext>
            </a:extLst>
          </p:cNvPr>
          <p:cNvSpPr txBox="1">
            <a:spLocks/>
          </p:cNvSpPr>
          <p:nvPr/>
        </p:nvSpPr>
        <p:spPr>
          <a:xfrm>
            <a:off x="1265154" y="4739446"/>
            <a:ext cx="1252415"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1000" b="0" dirty="0"/>
              <a:t>0.0</a:t>
            </a:r>
          </a:p>
        </p:txBody>
      </p:sp>
      <p:sp>
        <p:nvSpPr>
          <p:cNvPr id="30" name="Titel 1">
            <a:extLst>
              <a:ext uri="{FF2B5EF4-FFF2-40B4-BE49-F238E27FC236}">
                <a16:creationId xmlns:a16="http://schemas.microsoft.com/office/drawing/2014/main" id="{A1C08544-C7BC-4DAB-A00C-EA88AFEB1C66}"/>
              </a:ext>
            </a:extLst>
          </p:cNvPr>
          <p:cNvSpPr txBox="1">
            <a:spLocks/>
          </p:cNvSpPr>
          <p:nvPr/>
        </p:nvSpPr>
        <p:spPr>
          <a:xfrm>
            <a:off x="2324535" y="5127115"/>
            <a:ext cx="748262" cy="44820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0</a:t>
            </a:r>
          </a:p>
        </p:txBody>
      </p:sp>
      <p:sp>
        <p:nvSpPr>
          <p:cNvPr id="32" name="Titel 1">
            <a:extLst>
              <a:ext uri="{FF2B5EF4-FFF2-40B4-BE49-F238E27FC236}">
                <a16:creationId xmlns:a16="http://schemas.microsoft.com/office/drawing/2014/main" id="{9481B65F-B069-4F02-9BE1-8E065C645847}"/>
              </a:ext>
            </a:extLst>
          </p:cNvPr>
          <p:cNvSpPr txBox="1">
            <a:spLocks/>
          </p:cNvSpPr>
          <p:nvPr/>
        </p:nvSpPr>
        <p:spPr>
          <a:xfrm>
            <a:off x="5024177" y="5185970"/>
            <a:ext cx="748262" cy="38935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2</a:t>
            </a:r>
          </a:p>
        </p:txBody>
      </p:sp>
      <p:sp>
        <p:nvSpPr>
          <p:cNvPr id="33" name="Titel 1">
            <a:extLst>
              <a:ext uri="{FF2B5EF4-FFF2-40B4-BE49-F238E27FC236}">
                <a16:creationId xmlns:a16="http://schemas.microsoft.com/office/drawing/2014/main" id="{F566E932-6528-45A6-B0AE-62A7E106BD1F}"/>
              </a:ext>
            </a:extLst>
          </p:cNvPr>
          <p:cNvSpPr txBox="1">
            <a:spLocks/>
          </p:cNvSpPr>
          <p:nvPr/>
        </p:nvSpPr>
        <p:spPr>
          <a:xfrm>
            <a:off x="6373998" y="5185970"/>
            <a:ext cx="748262" cy="38935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3</a:t>
            </a:r>
          </a:p>
        </p:txBody>
      </p:sp>
      <p:sp>
        <p:nvSpPr>
          <p:cNvPr id="34" name="Titel 1">
            <a:extLst>
              <a:ext uri="{FF2B5EF4-FFF2-40B4-BE49-F238E27FC236}">
                <a16:creationId xmlns:a16="http://schemas.microsoft.com/office/drawing/2014/main" id="{A6D41BEF-AB1A-459A-AA6C-6B4C9E28C326}"/>
              </a:ext>
            </a:extLst>
          </p:cNvPr>
          <p:cNvSpPr txBox="1">
            <a:spLocks/>
          </p:cNvSpPr>
          <p:nvPr/>
        </p:nvSpPr>
        <p:spPr>
          <a:xfrm>
            <a:off x="3674356" y="5185970"/>
            <a:ext cx="748262" cy="38935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1</a:t>
            </a:r>
          </a:p>
        </p:txBody>
      </p:sp>
      <p:sp>
        <p:nvSpPr>
          <p:cNvPr id="35" name="Titel 1">
            <a:extLst>
              <a:ext uri="{FF2B5EF4-FFF2-40B4-BE49-F238E27FC236}">
                <a16:creationId xmlns:a16="http://schemas.microsoft.com/office/drawing/2014/main" id="{FF14B37A-9D0C-48A5-940E-88A587827FE3}"/>
              </a:ext>
            </a:extLst>
          </p:cNvPr>
          <p:cNvSpPr txBox="1">
            <a:spLocks/>
          </p:cNvSpPr>
          <p:nvPr/>
        </p:nvSpPr>
        <p:spPr>
          <a:xfrm>
            <a:off x="7723818" y="5200455"/>
            <a:ext cx="748262" cy="38935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4</a:t>
            </a:r>
          </a:p>
        </p:txBody>
      </p:sp>
      <p:sp>
        <p:nvSpPr>
          <p:cNvPr id="36" name="Titel 1">
            <a:extLst>
              <a:ext uri="{FF2B5EF4-FFF2-40B4-BE49-F238E27FC236}">
                <a16:creationId xmlns:a16="http://schemas.microsoft.com/office/drawing/2014/main" id="{55519927-40FD-4E1F-B31E-53CADD90CECF}"/>
              </a:ext>
            </a:extLst>
          </p:cNvPr>
          <p:cNvSpPr txBox="1">
            <a:spLocks/>
          </p:cNvSpPr>
          <p:nvPr/>
        </p:nvSpPr>
        <p:spPr>
          <a:xfrm>
            <a:off x="9073639" y="5185970"/>
            <a:ext cx="748262" cy="38935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5</a:t>
            </a:r>
          </a:p>
        </p:txBody>
      </p:sp>
      <p:sp>
        <p:nvSpPr>
          <p:cNvPr id="37" name="Titel 1">
            <a:extLst>
              <a:ext uri="{FF2B5EF4-FFF2-40B4-BE49-F238E27FC236}">
                <a16:creationId xmlns:a16="http://schemas.microsoft.com/office/drawing/2014/main" id="{62288DEE-62AF-424F-9B2A-289771569E9B}"/>
              </a:ext>
            </a:extLst>
          </p:cNvPr>
          <p:cNvSpPr txBox="1">
            <a:spLocks/>
          </p:cNvSpPr>
          <p:nvPr/>
        </p:nvSpPr>
        <p:spPr>
          <a:xfrm rot="16200000">
            <a:off x="-86190" y="2890577"/>
            <a:ext cx="3839425" cy="600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Survival</a:t>
            </a:r>
            <a:endParaRPr lang="nl-NL" sz="1000" b="0" baseline="30000" dirty="0"/>
          </a:p>
        </p:txBody>
      </p:sp>
      <p:cxnSp>
        <p:nvCxnSpPr>
          <p:cNvPr id="39" name="Straight Connector 38">
            <a:extLst>
              <a:ext uri="{FF2B5EF4-FFF2-40B4-BE49-F238E27FC236}">
                <a16:creationId xmlns:a16="http://schemas.microsoft.com/office/drawing/2014/main" id="{3125E314-60A2-440C-AF2D-B974F13E5B0C}"/>
              </a:ext>
            </a:extLst>
          </p:cNvPr>
          <p:cNvCxnSpPr>
            <a:cxnSpLocks/>
          </p:cNvCxnSpPr>
          <p:nvPr/>
        </p:nvCxnSpPr>
        <p:spPr>
          <a:xfrm>
            <a:off x="2698667" y="1623602"/>
            <a:ext cx="0" cy="3394712"/>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24FE1E8-EE92-470F-AEE9-9B4B5AF31024}"/>
              </a:ext>
            </a:extLst>
          </p:cNvPr>
          <p:cNvGrpSpPr/>
          <p:nvPr/>
        </p:nvGrpSpPr>
        <p:grpSpPr>
          <a:xfrm>
            <a:off x="9460250" y="1258290"/>
            <a:ext cx="1448930" cy="1438968"/>
            <a:chOff x="9931671" y="1258290"/>
            <a:chExt cx="995175" cy="1438968"/>
          </a:xfrm>
        </p:grpSpPr>
        <p:sp>
          <p:nvSpPr>
            <p:cNvPr id="40" name="Titel 1">
              <a:extLst>
                <a:ext uri="{FF2B5EF4-FFF2-40B4-BE49-F238E27FC236}">
                  <a16:creationId xmlns:a16="http://schemas.microsoft.com/office/drawing/2014/main" id="{D3B4A2A7-44A4-4047-A95C-85A63B901B9D}"/>
                </a:ext>
              </a:extLst>
            </p:cNvPr>
            <p:cNvSpPr txBox="1">
              <a:spLocks/>
            </p:cNvSpPr>
            <p:nvPr/>
          </p:nvSpPr>
          <p:spPr>
            <a:xfrm>
              <a:off x="10203067" y="1258290"/>
              <a:ext cx="620381" cy="6787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1000" b="0" dirty="0"/>
                <a:t>&lt; 1 </a:t>
              </a:r>
              <a:r>
                <a:rPr lang="nl-NL" sz="1000" b="0" dirty="0" err="1"/>
                <a:t>year</a:t>
              </a:r>
              <a:endParaRPr lang="nl-NL" sz="1000" b="0" dirty="0"/>
            </a:p>
          </p:txBody>
        </p:sp>
        <p:sp>
          <p:nvSpPr>
            <p:cNvPr id="41" name="Titel 1">
              <a:extLst>
                <a:ext uri="{FF2B5EF4-FFF2-40B4-BE49-F238E27FC236}">
                  <a16:creationId xmlns:a16="http://schemas.microsoft.com/office/drawing/2014/main" id="{93E68E17-8198-49E7-AFC4-90F1DF8E31B1}"/>
                </a:ext>
              </a:extLst>
            </p:cNvPr>
            <p:cNvSpPr txBox="1">
              <a:spLocks/>
            </p:cNvSpPr>
            <p:nvPr/>
          </p:nvSpPr>
          <p:spPr>
            <a:xfrm>
              <a:off x="10203067" y="1511704"/>
              <a:ext cx="620381" cy="6787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1000" b="0" dirty="0"/>
                <a:t>1-2 </a:t>
              </a:r>
              <a:r>
                <a:rPr lang="nl-NL" sz="1000" b="0" dirty="0" err="1"/>
                <a:t>years</a:t>
              </a:r>
              <a:endParaRPr lang="nl-NL" sz="1000" b="0" dirty="0"/>
            </a:p>
          </p:txBody>
        </p:sp>
        <p:sp>
          <p:nvSpPr>
            <p:cNvPr id="42" name="Titel 1">
              <a:extLst>
                <a:ext uri="{FF2B5EF4-FFF2-40B4-BE49-F238E27FC236}">
                  <a16:creationId xmlns:a16="http://schemas.microsoft.com/office/drawing/2014/main" id="{E9B09883-7375-4FE0-A7FA-022A1194D743}"/>
                </a:ext>
              </a:extLst>
            </p:cNvPr>
            <p:cNvSpPr txBox="1">
              <a:spLocks/>
            </p:cNvSpPr>
            <p:nvPr/>
          </p:nvSpPr>
          <p:spPr>
            <a:xfrm>
              <a:off x="10203067" y="1765120"/>
              <a:ext cx="723779" cy="6787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1000" b="0" dirty="0"/>
                <a:t>2-4 </a:t>
              </a:r>
              <a:r>
                <a:rPr lang="nl-NL" sz="1000" b="0" dirty="0" err="1"/>
                <a:t>years</a:t>
              </a:r>
              <a:endParaRPr lang="nl-NL" sz="1000" b="0" dirty="0"/>
            </a:p>
          </p:txBody>
        </p:sp>
        <p:cxnSp>
          <p:nvCxnSpPr>
            <p:cNvPr id="43" name="Straight Connector 42">
              <a:extLst>
                <a:ext uri="{FF2B5EF4-FFF2-40B4-BE49-F238E27FC236}">
                  <a16:creationId xmlns:a16="http://schemas.microsoft.com/office/drawing/2014/main" id="{79BB4FBD-796E-464D-81D2-74B4508F3044}"/>
                </a:ext>
              </a:extLst>
            </p:cNvPr>
            <p:cNvCxnSpPr>
              <a:cxnSpLocks/>
            </p:cNvCxnSpPr>
            <p:nvPr/>
          </p:nvCxnSpPr>
          <p:spPr>
            <a:xfrm flipH="1">
              <a:off x="9931671" y="1615722"/>
              <a:ext cx="24103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67A7E30-75C8-45B4-9EBF-35422F80CFDF}"/>
                </a:ext>
              </a:extLst>
            </p:cNvPr>
            <p:cNvCxnSpPr>
              <a:cxnSpLocks/>
            </p:cNvCxnSpPr>
            <p:nvPr/>
          </p:nvCxnSpPr>
          <p:spPr>
            <a:xfrm flipH="1">
              <a:off x="9931684" y="1860755"/>
              <a:ext cx="24103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42F6558-21E6-4B4D-B402-13251EDD7D0C}"/>
                </a:ext>
              </a:extLst>
            </p:cNvPr>
            <p:cNvCxnSpPr>
              <a:cxnSpLocks/>
            </p:cNvCxnSpPr>
            <p:nvPr/>
          </p:nvCxnSpPr>
          <p:spPr>
            <a:xfrm flipH="1">
              <a:off x="9931684" y="2105790"/>
              <a:ext cx="24103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itel 1">
              <a:extLst>
                <a:ext uri="{FF2B5EF4-FFF2-40B4-BE49-F238E27FC236}">
                  <a16:creationId xmlns:a16="http://schemas.microsoft.com/office/drawing/2014/main" id="{C031CE3B-29E7-4174-8FA8-4D521A575571}"/>
                </a:ext>
              </a:extLst>
            </p:cNvPr>
            <p:cNvSpPr txBox="1">
              <a:spLocks/>
            </p:cNvSpPr>
            <p:nvPr/>
          </p:nvSpPr>
          <p:spPr>
            <a:xfrm>
              <a:off x="10203067" y="2018535"/>
              <a:ext cx="723779" cy="6787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1000" b="0" dirty="0"/>
                <a:t>&gt;4 </a:t>
              </a:r>
              <a:r>
                <a:rPr lang="nl-NL" sz="1000" b="0" dirty="0" err="1"/>
                <a:t>years</a:t>
              </a:r>
              <a:endParaRPr lang="nl-NL" sz="1000" b="0" dirty="0"/>
            </a:p>
          </p:txBody>
        </p:sp>
        <p:cxnSp>
          <p:nvCxnSpPr>
            <p:cNvPr id="58" name="Straight Connector 57">
              <a:extLst>
                <a:ext uri="{FF2B5EF4-FFF2-40B4-BE49-F238E27FC236}">
                  <a16:creationId xmlns:a16="http://schemas.microsoft.com/office/drawing/2014/main" id="{2765A70C-C520-4EF5-8B09-D673015E50DB}"/>
                </a:ext>
              </a:extLst>
            </p:cNvPr>
            <p:cNvCxnSpPr>
              <a:cxnSpLocks/>
            </p:cNvCxnSpPr>
            <p:nvPr/>
          </p:nvCxnSpPr>
          <p:spPr>
            <a:xfrm flipH="1">
              <a:off x="9931684" y="2350825"/>
              <a:ext cx="24103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3" name="Titel 1">
            <a:extLst>
              <a:ext uri="{FF2B5EF4-FFF2-40B4-BE49-F238E27FC236}">
                <a16:creationId xmlns:a16="http://schemas.microsoft.com/office/drawing/2014/main" id="{408D99F5-C0BD-4206-BD11-F20F89ED0981}"/>
              </a:ext>
            </a:extLst>
          </p:cNvPr>
          <p:cNvSpPr txBox="1">
            <a:spLocks/>
          </p:cNvSpPr>
          <p:nvPr/>
        </p:nvSpPr>
        <p:spPr>
          <a:xfrm>
            <a:off x="4355575" y="5487139"/>
            <a:ext cx="3839425" cy="37175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000" b="0" dirty="0"/>
              <a:t>Time (</a:t>
            </a:r>
            <a:r>
              <a:rPr lang="nl-NL" sz="1000" b="0" dirty="0" err="1"/>
              <a:t>years</a:t>
            </a:r>
            <a:r>
              <a:rPr lang="nl-NL" sz="1000" b="0" dirty="0"/>
              <a:t>)</a:t>
            </a:r>
            <a:endParaRPr lang="nl-NL" sz="1000" b="0" baseline="30000" dirty="0"/>
          </a:p>
        </p:txBody>
      </p:sp>
      <p:sp>
        <p:nvSpPr>
          <p:cNvPr id="60" name="Titel 1">
            <a:extLst>
              <a:ext uri="{FF2B5EF4-FFF2-40B4-BE49-F238E27FC236}">
                <a16:creationId xmlns:a16="http://schemas.microsoft.com/office/drawing/2014/main" id="{0F130981-5EAD-400B-8485-51FF4AED99D1}"/>
              </a:ext>
            </a:extLst>
          </p:cNvPr>
          <p:cNvSpPr txBox="1">
            <a:spLocks/>
          </p:cNvSpPr>
          <p:nvPr/>
        </p:nvSpPr>
        <p:spPr>
          <a:xfrm>
            <a:off x="2776348" y="4412946"/>
            <a:ext cx="1252414" cy="6787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1000" b="0" dirty="0"/>
              <a:t>P </a:t>
            </a:r>
            <a:r>
              <a:rPr lang="nl-NL" sz="1000" b="0" dirty="0" err="1"/>
              <a:t>for</a:t>
            </a:r>
            <a:r>
              <a:rPr lang="nl-NL" sz="1000" b="0" dirty="0"/>
              <a:t> trend=0.03</a:t>
            </a:r>
          </a:p>
        </p:txBody>
      </p:sp>
      <p:sp>
        <p:nvSpPr>
          <p:cNvPr id="47" name="Rectangle 2">
            <a:extLst>
              <a:ext uri="{FF2B5EF4-FFF2-40B4-BE49-F238E27FC236}">
                <a16:creationId xmlns:a16="http://schemas.microsoft.com/office/drawing/2014/main" id="{37FD3E3F-7E55-81BE-81AA-EC1AD46CA0A1}"/>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BI Sans" pitchFamily="2" charset="0"/>
                <a:ea typeface="+mn-ea"/>
                <a:cs typeface="+mn-cs"/>
              </a:rPr>
              <a:t>IPF</a:t>
            </a:r>
            <a:endParaRPr kumimoji="0" lang="en-NL" sz="1400" b="0" i="0" u="none" strike="noStrike" kern="1200" cap="none" spc="0" normalizeH="0" baseline="0" noProof="0" dirty="0">
              <a:ln>
                <a:noFill/>
              </a:ln>
              <a:solidFill>
                <a:prstClr val="white"/>
              </a:solidFill>
              <a:effectLst/>
              <a:uLnTx/>
              <a:uFillTx/>
              <a:latin typeface="BI Sans" pitchFamily="2" charset="0"/>
              <a:ea typeface="+mn-ea"/>
              <a:cs typeface="+mn-cs"/>
            </a:endParaRPr>
          </a:p>
        </p:txBody>
      </p:sp>
      <p:pic>
        <p:nvPicPr>
          <p:cNvPr id="4" name="Picture 3">
            <a:extLst>
              <a:ext uri="{FF2B5EF4-FFF2-40B4-BE49-F238E27FC236}">
                <a16:creationId xmlns:a16="http://schemas.microsoft.com/office/drawing/2014/main" id="{54B80509-1A28-EA84-25ED-BA20E738303E}"/>
              </a:ext>
            </a:extLst>
          </p:cNvPr>
          <p:cNvPicPr>
            <a:picLocks noChangeAspect="1"/>
          </p:cNvPicPr>
          <p:nvPr/>
        </p:nvPicPr>
        <p:blipFill>
          <a:blip r:embed="rId5"/>
          <a:stretch>
            <a:fillRect/>
          </a:stretch>
        </p:blipFill>
        <p:spPr>
          <a:xfrm>
            <a:off x="10761428" y="6203423"/>
            <a:ext cx="1487553" cy="231668"/>
          </a:xfrm>
          <a:prstGeom prst="rect">
            <a:avLst/>
          </a:prstGeom>
        </p:spPr>
      </p:pic>
    </p:spTree>
    <p:extLst>
      <p:ext uri="{BB962C8B-B14F-4D97-AF65-F5344CB8AC3E}">
        <p14:creationId xmlns:p14="http://schemas.microsoft.com/office/powerpoint/2010/main" val="9123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93F39-62AF-481C-AE3D-9EDD6CDC5829}"/>
              </a:ext>
            </a:extLst>
          </p:cNvPr>
          <p:cNvSpPr>
            <a:spLocks noGrp="1"/>
          </p:cNvSpPr>
          <p:nvPr>
            <p:ph type="title"/>
          </p:nvPr>
        </p:nvSpPr>
        <p:spPr/>
        <p:txBody>
          <a:bodyPr/>
          <a:lstStyle/>
          <a:p>
            <a:r>
              <a:rPr lang="nl-NL" dirty="0" err="1"/>
              <a:t>When</a:t>
            </a:r>
            <a:r>
              <a:rPr lang="nl-NL" dirty="0"/>
              <a:t> </a:t>
            </a:r>
            <a:r>
              <a:rPr lang="nl-NL" dirty="0" err="1"/>
              <a:t>to</a:t>
            </a:r>
            <a:r>
              <a:rPr lang="nl-NL" dirty="0"/>
              <a:t> </a:t>
            </a:r>
            <a:r>
              <a:rPr lang="nl-NL" dirty="0" err="1"/>
              <a:t>refer</a:t>
            </a:r>
            <a:r>
              <a:rPr lang="nl-NL" dirty="0"/>
              <a:t> </a:t>
            </a:r>
            <a:r>
              <a:rPr lang="nl-NL" dirty="0" err="1"/>
              <a:t>patients</a:t>
            </a:r>
            <a:r>
              <a:rPr lang="nl-NL" dirty="0"/>
              <a:t> </a:t>
            </a:r>
            <a:r>
              <a:rPr lang="nl-NL" dirty="0" err="1"/>
              <a:t>to</a:t>
            </a:r>
            <a:r>
              <a:rPr lang="nl-NL" dirty="0"/>
              <a:t> </a:t>
            </a:r>
            <a:r>
              <a:rPr lang="nl-NL" dirty="0" err="1"/>
              <a:t>specialists</a:t>
            </a:r>
            <a:r>
              <a:rPr lang="nl-NL" dirty="0"/>
              <a:t> in ILD? </a:t>
            </a:r>
          </a:p>
        </p:txBody>
      </p:sp>
      <p:sp>
        <p:nvSpPr>
          <p:cNvPr id="5" name="Tijdelijke aanduiding voor tekst 4">
            <a:extLst>
              <a:ext uri="{FF2B5EF4-FFF2-40B4-BE49-F238E27FC236}">
                <a16:creationId xmlns:a16="http://schemas.microsoft.com/office/drawing/2014/main" id="{3B78FBF9-F396-4CAE-B9E0-122102BD5DFE}"/>
              </a:ext>
            </a:extLst>
          </p:cNvPr>
          <p:cNvSpPr>
            <a:spLocks noGrp="1"/>
          </p:cNvSpPr>
          <p:nvPr>
            <p:ph type="body" sz="quarter" idx="13"/>
          </p:nvPr>
        </p:nvSpPr>
        <p:spPr/>
        <p:txBody>
          <a:bodyPr/>
          <a:lstStyle/>
          <a:p>
            <a:r>
              <a:rPr lang="en-US" dirty="0"/>
              <a:t>1. Quinn C, </a:t>
            </a:r>
            <a:r>
              <a:rPr lang="en-US" dirty="0" err="1"/>
              <a:t>Wisse</a:t>
            </a:r>
            <a:r>
              <a:rPr lang="en-US" dirty="0"/>
              <a:t> A, </a:t>
            </a:r>
            <a:r>
              <a:rPr lang="en-US" dirty="0" err="1"/>
              <a:t>Manns</a:t>
            </a:r>
            <a:r>
              <a:rPr lang="en-US" dirty="0"/>
              <a:t> ST. Clinical course and management of idiopathic pulmonary fibrosis. </a:t>
            </a:r>
            <a:r>
              <a:rPr lang="en-US" dirty="0" err="1"/>
              <a:t>Multidiscip</a:t>
            </a:r>
            <a:r>
              <a:rPr lang="en-US" dirty="0"/>
              <a:t> Respir Med. 2019;14:35; 2. </a:t>
            </a:r>
            <a:r>
              <a:rPr lang="en-US" dirty="0" err="1"/>
              <a:t>Zibrak</a:t>
            </a:r>
            <a:r>
              <a:rPr lang="en-US" dirty="0"/>
              <a:t> JD, Price D. Interstitial lung disease: raising the index of suspicion in primary care. NPJ Prim Care Respir Med. 2014;24:14054; 3. </a:t>
            </a:r>
            <a:r>
              <a:rPr lang="en-US" dirty="0" err="1"/>
              <a:t>Alhamad</a:t>
            </a:r>
            <a:r>
              <a:rPr lang="en-US" dirty="0"/>
              <a:t> EH, Cal JG, </a:t>
            </a:r>
            <a:r>
              <a:rPr lang="en-US" dirty="0" err="1"/>
              <a:t>Alrajhi</a:t>
            </a:r>
            <a:r>
              <a:rPr lang="en-US" dirty="0"/>
              <a:t> NN, et al. Clinical characteristics, comorbidities, and outcomes in patients with idiopathic pulmonary fibrosis. Ann </a:t>
            </a:r>
            <a:r>
              <a:rPr lang="en-US" dirty="0" err="1"/>
              <a:t>Thorac</a:t>
            </a:r>
            <a:r>
              <a:rPr lang="en-US" dirty="0"/>
              <a:t> Med. 2020;15(4):208-14; 4. </a:t>
            </a:r>
            <a:r>
              <a:rPr lang="en-US" dirty="0" err="1"/>
              <a:t>Purokivi</a:t>
            </a:r>
            <a:r>
              <a:rPr lang="en-US" dirty="0"/>
              <a:t> M, Hodgson U, </a:t>
            </a:r>
            <a:r>
              <a:rPr lang="en-US" dirty="0" err="1"/>
              <a:t>Myllärniemi</a:t>
            </a:r>
            <a:r>
              <a:rPr lang="en-US" dirty="0"/>
              <a:t> M, et al. Are physicians in primary health care able to recognize pulmonary fibrosis? Eur Clin Respir J. 2017;4(1):1290339; 5. Nambiar AM, Walker CM, Sparks JA. Monitoring and management of fibrosing interstitial lung diseases: a narrative review for practicing clinicians. </a:t>
            </a:r>
            <a:r>
              <a:rPr lang="en-US" dirty="0" err="1"/>
              <a:t>Ther</a:t>
            </a:r>
            <a:r>
              <a:rPr lang="en-US" dirty="0"/>
              <a:t> Adv Respir Dis. 2021;15:17534666211039771.</a:t>
            </a:r>
          </a:p>
        </p:txBody>
      </p:sp>
      <p:sp>
        <p:nvSpPr>
          <p:cNvPr id="7" name="Text Placeholder 6">
            <a:extLst>
              <a:ext uri="{FF2B5EF4-FFF2-40B4-BE49-F238E27FC236}">
                <a16:creationId xmlns:a16="http://schemas.microsoft.com/office/drawing/2014/main" id="{EA5FBD08-1DA6-4775-9D4B-D4832140C89C}"/>
              </a:ext>
            </a:extLst>
          </p:cNvPr>
          <p:cNvSpPr>
            <a:spLocks noGrp="1"/>
          </p:cNvSpPr>
          <p:nvPr>
            <p:ph type="body" sz="quarter" idx="17"/>
          </p:nvPr>
        </p:nvSpPr>
        <p:spPr/>
        <p:txBody>
          <a:bodyPr/>
          <a:lstStyle/>
          <a:p>
            <a:r>
              <a:rPr lang="nl-NL" dirty="0"/>
              <a:t>D2</a:t>
            </a:r>
          </a:p>
        </p:txBody>
      </p:sp>
      <p:sp>
        <p:nvSpPr>
          <p:cNvPr id="8" name="Content Placeholder 7">
            <a:extLst>
              <a:ext uri="{FF2B5EF4-FFF2-40B4-BE49-F238E27FC236}">
                <a16:creationId xmlns:a16="http://schemas.microsoft.com/office/drawing/2014/main" id="{11BB112B-6089-45AC-B961-6FBDACC0E9C8}"/>
              </a:ext>
            </a:extLst>
          </p:cNvPr>
          <p:cNvSpPr>
            <a:spLocks noGrp="1"/>
          </p:cNvSpPr>
          <p:nvPr>
            <p:ph idx="19"/>
          </p:nvPr>
        </p:nvSpPr>
        <p:spPr/>
        <p:txBody>
          <a:bodyPr/>
          <a:lstStyle/>
          <a:p>
            <a:pPr marL="0" indent="0">
              <a:buNone/>
            </a:pPr>
            <a:r>
              <a:rPr lang="en-US" dirty="0"/>
              <a:t>Clinicians should promptly refer patients with a suspected ILD or IPF to experts in the diagnosis of ILDs</a:t>
            </a:r>
            <a:r>
              <a:rPr lang="en-US" baseline="30000" dirty="0"/>
              <a:t>1-5</a:t>
            </a:r>
          </a:p>
          <a:p>
            <a:pPr marL="0" indent="0">
              <a:buNone/>
            </a:pPr>
            <a:endParaRPr lang="en-US" sz="1400" b="1" baseline="30000" dirty="0">
              <a:solidFill>
                <a:srgbClr val="000000"/>
              </a:solidFill>
              <a:latin typeface="BISansNEXT" panose="02000503040000020004"/>
            </a:endParaRPr>
          </a:p>
          <a:p>
            <a:pPr marL="0" indent="0">
              <a:buNone/>
            </a:pPr>
            <a:r>
              <a:rPr lang="en-US" sz="1400" b="1" dirty="0">
                <a:solidFill>
                  <a:srgbClr val="000000"/>
                </a:solidFill>
                <a:latin typeface="BISansNEXT" panose="02000503040000020004"/>
              </a:rPr>
              <a:t>Why is prompt referral needed? </a:t>
            </a:r>
          </a:p>
          <a:p>
            <a:pPr marL="285750" indent="-285750">
              <a:buFont typeface="Arial" panose="020B0604020202020204" pitchFamily="34" charset="0"/>
              <a:buChar char="•"/>
            </a:pPr>
            <a:r>
              <a:rPr lang="nl-NL" sz="1400" dirty="0" err="1"/>
              <a:t>Inappropriate</a:t>
            </a:r>
            <a:r>
              <a:rPr lang="nl-NL" sz="1400" dirty="0"/>
              <a:t> treatment </a:t>
            </a:r>
            <a:r>
              <a:rPr lang="nl-NL" sz="1400" dirty="0" err="1"/>
              <a:t>due</a:t>
            </a:r>
            <a:r>
              <a:rPr lang="nl-NL" sz="1400" dirty="0"/>
              <a:t> </a:t>
            </a:r>
            <a:r>
              <a:rPr lang="nl-NL" sz="1400" dirty="0" err="1"/>
              <a:t>to</a:t>
            </a:r>
            <a:r>
              <a:rPr lang="nl-NL" sz="1400" dirty="0"/>
              <a:t> misdiagnosis </a:t>
            </a:r>
            <a:r>
              <a:rPr lang="nl-NL" sz="1400" dirty="0" err="1"/>
              <a:t>may</a:t>
            </a:r>
            <a:r>
              <a:rPr lang="nl-NL" sz="1400" dirty="0"/>
              <a:t> </a:t>
            </a:r>
            <a:r>
              <a:rPr lang="nl-NL" sz="1400" dirty="0" err="1"/>
              <a:t>be</a:t>
            </a:r>
            <a:r>
              <a:rPr lang="nl-NL" sz="1400" dirty="0"/>
              <a:t> </a:t>
            </a:r>
            <a:r>
              <a:rPr lang="nl-NL" sz="1400" dirty="0" err="1"/>
              <a:t>harmful</a:t>
            </a:r>
            <a:r>
              <a:rPr lang="nl-NL" sz="1400" dirty="0"/>
              <a:t> </a:t>
            </a:r>
          </a:p>
          <a:p>
            <a:pPr marL="285750" indent="-285750">
              <a:buFont typeface="Arial" panose="020B0604020202020204" pitchFamily="34" charset="0"/>
              <a:buChar char="•"/>
            </a:pPr>
            <a:r>
              <a:rPr lang="en-US" sz="1400" dirty="0">
                <a:solidFill>
                  <a:srgbClr val="000000"/>
                </a:solidFill>
                <a:latin typeface="BISansNEXT" panose="02000503040000020004"/>
              </a:rPr>
              <a:t>E</a:t>
            </a:r>
            <a:r>
              <a:rPr lang="en-US" sz="1400" b="0" i="0" dirty="0">
                <a:solidFill>
                  <a:srgbClr val="000000"/>
                </a:solidFill>
                <a:effectLst/>
                <a:latin typeface="BISansNEXT" panose="02000503040000020004"/>
              </a:rPr>
              <a:t>arly diagnosis and treatment slows down lung function decline</a:t>
            </a:r>
          </a:p>
          <a:p>
            <a:pPr marL="285750" indent="-285750">
              <a:buFont typeface="Arial" panose="020B0604020202020204" pitchFamily="34" charset="0"/>
              <a:buChar char="•"/>
            </a:pPr>
            <a:r>
              <a:rPr lang="en-US" sz="1400" dirty="0">
                <a:solidFill>
                  <a:srgbClr val="000000"/>
                </a:solidFill>
                <a:latin typeface="BISansNEXT" panose="02000503040000020004"/>
              </a:rPr>
              <a:t>Early identification of fibrosis has become increasingly important due to the availability of antifibrotic therapy that can slow down progression</a:t>
            </a:r>
            <a:endParaRPr lang="en-US" sz="1400" b="0" i="0" dirty="0">
              <a:solidFill>
                <a:srgbClr val="000000"/>
              </a:solidFill>
              <a:effectLst/>
              <a:latin typeface="BISansNEXT" panose="02000503040000020004"/>
            </a:endParaRPr>
          </a:p>
          <a:p>
            <a:pPr marL="285750" indent="-285750">
              <a:buFont typeface="Wingdings" panose="05000000000000000000" pitchFamily="2" charset="2"/>
              <a:buChar char="à"/>
            </a:pPr>
            <a:r>
              <a:rPr lang="en-US" sz="1400" b="0" i="0" dirty="0">
                <a:solidFill>
                  <a:srgbClr val="000000"/>
                </a:solidFill>
                <a:effectLst/>
                <a:latin typeface="BISansNEXT" panose="02000503040000020004"/>
              </a:rPr>
              <a:t>Due to the lack of specific symptoms and complexity, </a:t>
            </a:r>
            <a:r>
              <a:rPr lang="en-US" sz="1400" b="1" i="0" dirty="0">
                <a:solidFill>
                  <a:srgbClr val="000000"/>
                </a:solidFill>
                <a:effectLst/>
                <a:latin typeface="BISansNEXT" panose="02000503040000020004"/>
              </a:rPr>
              <a:t>diagnosis and management </a:t>
            </a:r>
            <a:r>
              <a:rPr lang="en-US" sz="1400" b="0" i="0" dirty="0">
                <a:solidFill>
                  <a:srgbClr val="000000"/>
                </a:solidFill>
                <a:effectLst/>
                <a:latin typeface="BISansNEXT" panose="02000503040000020004"/>
              </a:rPr>
              <a:t>of ILD </a:t>
            </a:r>
            <a:r>
              <a:rPr lang="en-US" sz="1400" dirty="0">
                <a:latin typeface="BISansNEXT" panose="02000503040000020004"/>
              </a:rPr>
              <a:t>requires </a:t>
            </a:r>
            <a:r>
              <a:rPr lang="en-US" sz="1400" b="0" i="0" dirty="0">
                <a:effectLst/>
                <a:latin typeface="BISansNEXT" panose="02000503040000020004"/>
              </a:rPr>
              <a:t>a multidisciplinary and individualized approach</a:t>
            </a:r>
            <a:endParaRPr lang="en-US" sz="1400" dirty="0">
              <a:solidFill>
                <a:srgbClr val="000000"/>
              </a:solidFill>
              <a:latin typeface="BISansNEXT" panose="02000503040000020004"/>
            </a:endParaRPr>
          </a:p>
        </p:txBody>
      </p:sp>
      <p:sp>
        <p:nvSpPr>
          <p:cNvPr id="13" name="Rechthoek: afgeronde hoeken 14">
            <a:extLst>
              <a:ext uri="{FF2B5EF4-FFF2-40B4-BE49-F238E27FC236}">
                <a16:creationId xmlns:a16="http://schemas.microsoft.com/office/drawing/2014/main" id="{91158A31-0F0D-4A4E-95D4-C293DA09AFDA}"/>
              </a:ext>
            </a:extLst>
          </p:cNvPr>
          <p:cNvSpPr/>
          <p:nvPr/>
        </p:nvSpPr>
        <p:spPr>
          <a:xfrm>
            <a:off x="7380514" y="2387611"/>
            <a:ext cx="3973285" cy="2082778"/>
          </a:xfrm>
          <a:prstGeom prst="roundRect">
            <a:avLst>
              <a:gd name="adj" fmla="val 8367"/>
            </a:avLst>
          </a:prstGeom>
          <a:blipFill>
            <a:blip r:embed="rId3"/>
            <a:stretch>
              <a:fillRect l="-185755" t="-144895" r="-21094" b="-114636"/>
            </a:stretch>
          </a:blip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r>
              <a:rPr lang="en-US" sz="1400" dirty="0">
                <a:solidFill>
                  <a:schemeClr val="tx1"/>
                </a:solidFill>
                <a:latin typeface="BISansNEXT" panose="02000503040000020004"/>
              </a:rPr>
              <a:t>In the decision how patients with ILD should be managed, the MDT considers:</a:t>
            </a:r>
            <a:r>
              <a:rPr lang="en-US" sz="1400" baseline="30000" dirty="0">
                <a:solidFill>
                  <a:schemeClr val="tx1"/>
                </a:solidFill>
                <a:latin typeface="BISansNEXT" panose="02000503040000020004"/>
              </a:rPr>
              <a:t>5</a:t>
            </a:r>
            <a:endParaRPr lang="en-US" sz="1400" dirty="0">
              <a:solidFill>
                <a:schemeClr val="tx1"/>
              </a:solidFill>
              <a:latin typeface="BISansNEXT" panose="02000503040000020004"/>
            </a:endParaRPr>
          </a:p>
          <a:p>
            <a:pPr marL="285750" indent="-285750">
              <a:buFont typeface="Arial" panose="020B0604020202020204" pitchFamily="34" charset="0"/>
              <a:buChar char="•"/>
            </a:pPr>
            <a:r>
              <a:rPr lang="en-US" sz="1400" b="1" dirty="0">
                <a:solidFill>
                  <a:schemeClr val="tx1"/>
                </a:solidFill>
                <a:latin typeface="BISansNEXT" panose="02000503040000020004"/>
              </a:rPr>
              <a:t>severity of ILD</a:t>
            </a:r>
          </a:p>
          <a:p>
            <a:pPr marL="285750" indent="-285750">
              <a:buFont typeface="Arial" panose="020B0604020202020204" pitchFamily="34" charset="0"/>
              <a:buChar char="•"/>
            </a:pPr>
            <a:r>
              <a:rPr lang="en-US" sz="1400" b="1" dirty="0">
                <a:solidFill>
                  <a:schemeClr val="tx1"/>
                </a:solidFill>
                <a:latin typeface="BISansNEXT" panose="02000503040000020004"/>
              </a:rPr>
              <a:t>evidence of progression</a:t>
            </a:r>
          </a:p>
          <a:p>
            <a:pPr marL="285750" indent="-285750">
              <a:buFont typeface="Arial" panose="020B0604020202020204" pitchFamily="34" charset="0"/>
              <a:buChar char="•"/>
            </a:pPr>
            <a:r>
              <a:rPr lang="en-US" sz="1400" b="1" dirty="0">
                <a:solidFill>
                  <a:schemeClr val="tx1"/>
                </a:solidFill>
                <a:latin typeface="BISansNEXT" panose="02000503040000020004"/>
              </a:rPr>
              <a:t>other disease manifestations and comorbidities</a:t>
            </a:r>
          </a:p>
          <a:p>
            <a:pPr marL="285750" indent="-285750">
              <a:buFont typeface="Arial" panose="020B0604020202020204" pitchFamily="34" charset="0"/>
              <a:buChar char="•"/>
            </a:pPr>
            <a:r>
              <a:rPr lang="en-US" sz="1400" b="1" dirty="0">
                <a:solidFill>
                  <a:schemeClr val="tx1"/>
                </a:solidFill>
                <a:latin typeface="BISansNEXT" panose="02000503040000020004"/>
              </a:rPr>
              <a:t>patient’s preferences</a:t>
            </a:r>
            <a:endParaRPr lang="nl-NL" sz="1400" b="1" dirty="0">
              <a:solidFill>
                <a:schemeClr val="tx1"/>
              </a:solidFill>
              <a:latin typeface="BISansNEXT" panose="02000503040000020004"/>
            </a:endParaRPr>
          </a:p>
        </p:txBody>
      </p:sp>
      <p:sp>
        <p:nvSpPr>
          <p:cNvPr id="9" name="Rectangle 2">
            <a:extLst>
              <a:ext uri="{FF2B5EF4-FFF2-40B4-BE49-F238E27FC236}">
                <a16:creationId xmlns:a16="http://schemas.microsoft.com/office/drawing/2014/main" id="{4BC1BA00-07C6-6149-E4AC-292185B21AC4}"/>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rgbClr val="2B333A"/>
                </a:solidFill>
                <a:latin typeface="BI Sans" pitchFamily="2" charset="0"/>
              </a:rPr>
              <a:t>ILD</a:t>
            </a:r>
            <a:endParaRPr lang="en-NL" sz="1400" dirty="0">
              <a:solidFill>
                <a:srgbClr val="2B333A"/>
              </a:solidFill>
              <a:latin typeface="BI Sans" pitchFamily="2" charset="0"/>
            </a:endParaRPr>
          </a:p>
        </p:txBody>
      </p:sp>
      <p:pic>
        <p:nvPicPr>
          <p:cNvPr id="3" name="Picture 2">
            <a:extLst>
              <a:ext uri="{FF2B5EF4-FFF2-40B4-BE49-F238E27FC236}">
                <a16:creationId xmlns:a16="http://schemas.microsoft.com/office/drawing/2014/main" id="{4322EB06-1BD9-9F29-D618-BAF8EA5FEADA}"/>
              </a:ext>
            </a:extLst>
          </p:cNvPr>
          <p:cNvPicPr>
            <a:picLocks noChangeAspect="1"/>
          </p:cNvPicPr>
          <p:nvPr/>
        </p:nvPicPr>
        <p:blipFill>
          <a:blip r:embed="rId4"/>
          <a:stretch>
            <a:fillRect/>
          </a:stretch>
        </p:blipFill>
        <p:spPr>
          <a:xfrm>
            <a:off x="10758425" y="6247155"/>
            <a:ext cx="1487553" cy="231668"/>
          </a:xfrm>
          <a:prstGeom prst="rect">
            <a:avLst/>
          </a:prstGeom>
        </p:spPr>
      </p:pic>
    </p:spTree>
    <p:extLst>
      <p:ext uri="{BB962C8B-B14F-4D97-AF65-F5344CB8AC3E}">
        <p14:creationId xmlns:p14="http://schemas.microsoft.com/office/powerpoint/2010/main" val="874991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7">
            <a:extLst>
              <a:ext uri="{FF2B5EF4-FFF2-40B4-BE49-F238E27FC236}">
                <a16:creationId xmlns:a16="http://schemas.microsoft.com/office/drawing/2014/main" id="{3012734F-B0C0-42DB-87FC-B4E7CA654EB8}"/>
              </a:ext>
            </a:extLst>
          </p:cNvPr>
          <p:cNvSpPr/>
          <p:nvPr/>
        </p:nvSpPr>
        <p:spPr>
          <a:xfrm>
            <a:off x="6118077" y="1469663"/>
            <a:ext cx="5235723" cy="3877875"/>
          </a:xfrm>
          <a:prstGeom prst="roundRect">
            <a:avLst>
              <a:gd name="adj" fmla="val 4446"/>
            </a:avLst>
          </a:prstGeom>
          <a:blipFill>
            <a:blip r:embed="rId3"/>
            <a:stretch>
              <a:fillRect l="-263215" t="-54392" r="-37647" b="-30504"/>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9C667CC4-6F8F-445E-9B15-EF881DA6B56E}"/>
              </a:ext>
            </a:extLst>
          </p:cNvPr>
          <p:cNvSpPr>
            <a:spLocks noGrp="1"/>
          </p:cNvSpPr>
          <p:nvPr>
            <p:ph type="title"/>
          </p:nvPr>
        </p:nvSpPr>
        <p:spPr/>
        <p:txBody>
          <a:bodyPr>
            <a:normAutofit/>
          </a:bodyPr>
          <a:lstStyle/>
          <a:p>
            <a:r>
              <a:rPr lang="nl-NL" dirty="0" err="1"/>
              <a:t>Organisation</a:t>
            </a:r>
            <a:r>
              <a:rPr lang="nl-NL" dirty="0"/>
              <a:t> </a:t>
            </a:r>
            <a:r>
              <a:rPr lang="nl-NL" dirty="0" err="1"/>
              <a:t>around</a:t>
            </a:r>
            <a:r>
              <a:rPr lang="nl-NL" dirty="0"/>
              <a:t> ILD diagnosis</a:t>
            </a:r>
            <a:endParaRPr lang="nl-NL" b="0" dirty="0"/>
          </a:p>
        </p:txBody>
      </p:sp>
      <p:sp>
        <p:nvSpPr>
          <p:cNvPr id="5" name="Tijdelijke aanduiding voor tekst 4">
            <a:extLst>
              <a:ext uri="{FF2B5EF4-FFF2-40B4-BE49-F238E27FC236}">
                <a16:creationId xmlns:a16="http://schemas.microsoft.com/office/drawing/2014/main" id="{E187154E-3C8E-4887-8766-9DC74A3B0CD5}"/>
              </a:ext>
            </a:extLst>
          </p:cNvPr>
          <p:cNvSpPr>
            <a:spLocks noGrp="1"/>
          </p:cNvSpPr>
          <p:nvPr>
            <p:ph type="body" sz="quarter" idx="13"/>
          </p:nvPr>
        </p:nvSpPr>
        <p:spPr/>
        <p:txBody>
          <a:bodyPr/>
          <a:lstStyle/>
          <a:p>
            <a:r>
              <a:rPr lang="en-US" dirty="0"/>
              <a:t>1. </a:t>
            </a:r>
            <a:r>
              <a:rPr lang="en-US" dirty="0" err="1"/>
              <a:t>Bosello</a:t>
            </a:r>
            <a:r>
              <a:rPr lang="en-US" dirty="0"/>
              <a:t> SL, Beretta L, Del Papa N, et al. Interstitial Lung Disease Associated With Autoimmune Rheumatic Diseases: Checklists for Clinical Practice. Front Med (Lausanne). 2021;8:732761.</a:t>
            </a:r>
          </a:p>
        </p:txBody>
      </p:sp>
      <p:sp>
        <p:nvSpPr>
          <p:cNvPr id="7" name="Tijdelijke aanduiding voor tekst 6">
            <a:extLst>
              <a:ext uri="{FF2B5EF4-FFF2-40B4-BE49-F238E27FC236}">
                <a16:creationId xmlns:a16="http://schemas.microsoft.com/office/drawing/2014/main" id="{B93FCDF3-D425-4527-8554-E69FE860AD38}"/>
              </a:ext>
            </a:extLst>
          </p:cNvPr>
          <p:cNvSpPr>
            <a:spLocks noGrp="1"/>
          </p:cNvSpPr>
          <p:nvPr>
            <p:ph type="body" sz="quarter" idx="17"/>
          </p:nvPr>
        </p:nvSpPr>
        <p:spPr/>
        <p:txBody>
          <a:bodyPr/>
          <a:lstStyle/>
          <a:p>
            <a:r>
              <a:rPr lang="en-US" dirty="0"/>
              <a:t>D3</a:t>
            </a:r>
          </a:p>
        </p:txBody>
      </p:sp>
      <p:sp>
        <p:nvSpPr>
          <p:cNvPr id="25" name="Tijdelijke aanduiding voor inhoud 2">
            <a:extLst>
              <a:ext uri="{FF2B5EF4-FFF2-40B4-BE49-F238E27FC236}">
                <a16:creationId xmlns:a16="http://schemas.microsoft.com/office/drawing/2014/main" id="{009B1288-CFC3-43B3-96A0-EECC3E7E3F9F}"/>
              </a:ext>
            </a:extLst>
          </p:cNvPr>
          <p:cNvSpPr>
            <a:spLocks noGrp="1"/>
          </p:cNvSpPr>
          <p:nvPr>
            <p:ph idx="1"/>
          </p:nvPr>
        </p:nvSpPr>
        <p:spPr>
          <a:xfrm>
            <a:off x="838200" y="1469664"/>
            <a:ext cx="4974073" cy="3877874"/>
          </a:xfrm>
        </p:spPr>
        <p:txBody>
          <a:bodyPr anchor="ctr"/>
          <a:lstStyle/>
          <a:p>
            <a:pPr marL="0" indent="0">
              <a:buNone/>
            </a:pPr>
            <a:r>
              <a:rPr lang="nl-NL" sz="1400" dirty="0" err="1">
                <a:latin typeface="BISansNEXT" panose="02000503040000020004"/>
              </a:rPr>
              <a:t>Physicians</a:t>
            </a:r>
            <a:r>
              <a:rPr lang="nl-NL" sz="1400" dirty="0">
                <a:latin typeface="BISansNEXT" panose="02000503040000020004"/>
              </a:rPr>
              <a:t> </a:t>
            </a:r>
            <a:r>
              <a:rPr lang="nl-NL" sz="1400" dirty="0" err="1">
                <a:latin typeface="BISansNEXT" panose="02000503040000020004"/>
              </a:rPr>
              <a:t>agreed</a:t>
            </a:r>
            <a:r>
              <a:rPr lang="nl-NL" sz="1400" dirty="0">
                <a:latin typeface="BISansNEXT" panose="02000503040000020004"/>
              </a:rPr>
              <a:t> </a:t>
            </a:r>
            <a:r>
              <a:rPr lang="nl-NL" sz="1400" dirty="0" err="1">
                <a:latin typeface="BISansNEXT" panose="02000503040000020004"/>
              </a:rPr>
              <a:t>that</a:t>
            </a:r>
            <a:r>
              <a:rPr lang="nl-NL" sz="1400" dirty="0">
                <a:latin typeface="BISansNEXT" panose="02000503040000020004"/>
              </a:rPr>
              <a:t> </a:t>
            </a:r>
            <a:r>
              <a:rPr lang="nl-NL" sz="1400" dirty="0" err="1">
                <a:latin typeface="BISansNEXT" panose="02000503040000020004"/>
              </a:rPr>
              <a:t>s</a:t>
            </a:r>
            <a:r>
              <a:rPr lang="nl-NL" sz="1400" b="0" dirty="0" err="1">
                <a:solidFill>
                  <a:schemeClr val="tx1"/>
                </a:solidFill>
                <a:latin typeface="BISansNEXT" panose="02000503040000020004"/>
              </a:rPr>
              <a:t>ensitivity</a:t>
            </a:r>
            <a:r>
              <a:rPr lang="nl-NL" sz="1400" b="0" dirty="0">
                <a:solidFill>
                  <a:schemeClr val="tx1"/>
                </a:solidFill>
                <a:latin typeface="BISansNEXT" panose="02000503040000020004"/>
              </a:rPr>
              <a:t> and attention </a:t>
            </a:r>
            <a:r>
              <a:rPr lang="nl-NL" sz="1400" b="0" dirty="0" err="1">
                <a:solidFill>
                  <a:schemeClr val="tx1"/>
                </a:solidFill>
                <a:latin typeface="BISansNEXT" panose="02000503040000020004"/>
              </a:rPr>
              <a:t>to</a:t>
            </a:r>
            <a:r>
              <a:rPr lang="nl-NL" sz="1400" b="0" dirty="0">
                <a:solidFill>
                  <a:schemeClr val="tx1"/>
                </a:solidFill>
                <a:latin typeface="BISansNEXT" panose="02000503040000020004"/>
              </a:rPr>
              <a:t> </a:t>
            </a:r>
            <a:r>
              <a:rPr lang="nl-NL" sz="1400" b="0" dirty="0" err="1">
                <a:solidFill>
                  <a:schemeClr val="tx1"/>
                </a:solidFill>
                <a:latin typeface="BISansNEXT" panose="02000503040000020004"/>
              </a:rPr>
              <a:t>the</a:t>
            </a:r>
            <a:r>
              <a:rPr lang="nl-NL" sz="1400" b="0" dirty="0">
                <a:solidFill>
                  <a:schemeClr val="tx1"/>
                </a:solidFill>
                <a:latin typeface="BISansNEXT" panose="02000503040000020004"/>
              </a:rPr>
              <a:t> </a:t>
            </a:r>
            <a:r>
              <a:rPr lang="nl-NL" sz="1400" b="0" dirty="0" err="1">
                <a:solidFill>
                  <a:schemeClr val="tx1"/>
                </a:solidFill>
                <a:latin typeface="BISansNEXT" panose="02000503040000020004"/>
              </a:rPr>
              <a:t>suspicion</a:t>
            </a:r>
            <a:r>
              <a:rPr lang="nl-NL" sz="1400" b="0" dirty="0">
                <a:solidFill>
                  <a:schemeClr val="tx1"/>
                </a:solidFill>
                <a:latin typeface="BISansNEXT" panose="02000503040000020004"/>
              </a:rPr>
              <a:t> of ILD can </a:t>
            </a:r>
            <a:r>
              <a:rPr lang="nl-NL" sz="1400" b="0" dirty="0" err="1">
                <a:solidFill>
                  <a:schemeClr val="tx1"/>
                </a:solidFill>
                <a:latin typeface="BISansNEXT" panose="02000503040000020004"/>
              </a:rPr>
              <a:t>be</a:t>
            </a:r>
            <a:r>
              <a:rPr lang="nl-NL" sz="1400" b="0" dirty="0">
                <a:solidFill>
                  <a:schemeClr val="tx1"/>
                </a:solidFill>
                <a:latin typeface="BISansNEXT" panose="02000503040000020004"/>
              </a:rPr>
              <a:t> </a:t>
            </a:r>
            <a:r>
              <a:rPr lang="nl-NL" sz="1400" b="0" dirty="0" err="1">
                <a:solidFill>
                  <a:schemeClr val="tx1"/>
                </a:solidFill>
                <a:latin typeface="BISansNEXT" panose="02000503040000020004"/>
              </a:rPr>
              <a:t>increased</a:t>
            </a:r>
            <a:r>
              <a:rPr lang="nl-NL" sz="1400" b="0" dirty="0">
                <a:solidFill>
                  <a:schemeClr val="tx1"/>
                </a:solidFill>
                <a:latin typeface="BISansNEXT" panose="02000503040000020004"/>
              </a:rPr>
              <a:t> by</a:t>
            </a:r>
            <a:r>
              <a:rPr lang="nl-NL" sz="1400" b="0" baseline="30000" dirty="0">
                <a:solidFill>
                  <a:schemeClr val="tx1"/>
                </a:solidFill>
                <a:latin typeface="BISansNEXT" panose="02000503040000020004"/>
              </a:rPr>
              <a:t>1</a:t>
            </a:r>
            <a:r>
              <a:rPr lang="nl-NL" sz="1400" b="0" dirty="0">
                <a:solidFill>
                  <a:schemeClr val="tx1"/>
                </a:solidFill>
                <a:latin typeface="BISansNEXT" panose="02000503040000020004"/>
              </a:rPr>
              <a:t> </a:t>
            </a:r>
          </a:p>
          <a:p>
            <a:pPr marL="285750" indent="-285750">
              <a:buFont typeface="Arial" panose="020B0604020202020204" pitchFamily="34" charset="0"/>
              <a:buChar char="•"/>
            </a:pPr>
            <a:r>
              <a:rPr lang="nl-NL" sz="1400" b="1" dirty="0" err="1">
                <a:solidFill>
                  <a:schemeClr val="tx1"/>
                </a:solidFill>
                <a:latin typeface="BISansNEXT" panose="02000503040000020004"/>
              </a:rPr>
              <a:t>creating</a:t>
            </a:r>
            <a:r>
              <a:rPr lang="nl-NL" sz="1400" b="1" dirty="0">
                <a:solidFill>
                  <a:schemeClr val="tx1"/>
                </a:solidFill>
                <a:latin typeface="BISansNEXT" panose="02000503040000020004"/>
              </a:rPr>
              <a:t> a </a:t>
            </a:r>
            <a:r>
              <a:rPr lang="nl-NL" sz="1400" b="1" dirty="0" err="1">
                <a:solidFill>
                  <a:schemeClr val="tx1"/>
                </a:solidFill>
                <a:latin typeface="BISansNEXT" panose="02000503040000020004"/>
              </a:rPr>
              <a:t>network</a:t>
            </a:r>
            <a:r>
              <a:rPr lang="nl-NL" sz="1400" b="1" dirty="0">
                <a:solidFill>
                  <a:schemeClr val="tx1"/>
                </a:solidFill>
                <a:latin typeface="BISansNEXT" panose="02000503040000020004"/>
              </a:rPr>
              <a:t> </a:t>
            </a:r>
            <a:r>
              <a:rPr lang="nl-NL" sz="1400" b="0" dirty="0" err="1">
                <a:solidFill>
                  <a:schemeClr val="tx1"/>
                </a:solidFill>
                <a:latin typeface="BISansNEXT" panose="02000503040000020004"/>
              </a:rPr>
              <a:t>between</a:t>
            </a:r>
            <a:r>
              <a:rPr lang="nl-NL" sz="1400" b="0" dirty="0">
                <a:solidFill>
                  <a:schemeClr val="tx1"/>
                </a:solidFill>
                <a:latin typeface="BISansNEXT" panose="02000503040000020004"/>
              </a:rPr>
              <a:t> different centers </a:t>
            </a:r>
            <a:r>
              <a:rPr lang="nl-NL" sz="1400" b="0" dirty="0" err="1">
                <a:solidFill>
                  <a:schemeClr val="tx1"/>
                </a:solidFill>
                <a:latin typeface="BISansNEXT" panose="02000503040000020004"/>
              </a:rPr>
              <a:t>where</a:t>
            </a:r>
            <a:r>
              <a:rPr lang="nl-NL" sz="1400" b="0" dirty="0">
                <a:solidFill>
                  <a:schemeClr val="tx1"/>
                </a:solidFill>
                <a:latin typeface="BISansNEXT" panose="02000503040000020004"/>
              </a:rPr>
              <a:t> </a:t>
            </a:r>
            <a:r>
              <a:rPr lang="nl-NL" sz="1400" b="1" dirty="0">
                <a:solidFill>
                  <a:schemeClr val="tx1"/>
                </a:solidFill>
                <a:latin typeface="BISansNEXT" panose="02000503040000020004"/>
              </a:rPr>
              <a:t>information is shared</a:t>
            </a:r>
          </a:p>
          <a:p>
            <a:pPr marL="285750" indent="-285750">
              <a:buFont typeface="Arial" panose="020B0604020202020204" pitchFamily="34" charset="0"/>
              <a:buChar char="•"/>
            </a:pPr>
            <a:r>
              <a:rPr lang="nl-NL" sz="1400" dirty="0" err="1">
                <a:latin typeface="BISansNEXT" panose="02000503040000020004"/>
              </a:rPr>
              <a:t>p</a:t>
            </a:r>
            <a:r>
              <a:rPr lang="nl-NL" sz="1400" b="0" dirty="0" err="1">
                <a:solidFill>
                  <a:schemeClr val="tx1"/>
                </a:solidFill>
                <a:latin typeface="BISansNEXT" panose="02000503040000020004"/>
              </a:rPr>
              <a:t>eripheral</a:t>
            </a:r>
            <a:r>
              <a:rPr lang="nl-NL" sz="1400" b="0" dirty="0">
                <a:solidFill>
                  <a:schemeClr val="tx1"/>
                </a:solidFill>
                <a:latin typeface="BISansNEXT" panose="02000503040000020004"/>
              </a:rPr>
              <a:t> centers </a:t>
            </a:r>
            <a:r>
              <a:rPr lang="nl-NL" sz="1400" dirty="0">
                <a:solidFill>
                  <a:schemeClr val="tx1"/>
                </a:solidFill>
                <a:latin typeface="BISansNEXT" panose="02000503040000020004"/>
              </a:rPr>
              <a:t>can </a:t>
            </a:r>
            <a:r>
              <a:rPr lang="nl-NL" sz="1400" b="1" dirty="0">
                <a:latin typeface="BISansNEXT" panose="02000503040000020004"/>
              </a:rPr>
              <a:t>consult</a:t>
            </a:r>
            <a:r>
              <a:rPr lang="nl-NL" sz="1400" b="1" dirty="0">
                <a:solidFill>
                  <a:schemeClr val="tx1"/>
                </a:solidFill>
                <a:latin typeface="BISansNEXT" panose="02000503040000020004"/>
              </a:rPr>
              <a:t> </a:t>
            </a:r>
            <a:r>
              <a:rPr lang="nl-NL" sz="1400" b="0" dirty="0" err="1">
                <a:solidFill>
                  <a:schemeClr val="tx1"/>
                </a:solidFill>
                <a:latin typeface="BISansNEXT" panose="02000503040000020004"/>
              </a:rPr>
              <a:t>specialised</a:t>
            </a:r>
            <a:r>
              <a:rPr lang="nl-NL" sz="1400" b="0" dirty="0">
                <a:solidFill>
                  <a:schemeClr val="tx1"/>
                </a:solidFill>
                <a:latin typeface="BISansNEXT" panose="02000503040000020004"/>
              </a:rPr>
              <a:t> centers </a:t>
            </a:r>
          </a:p>
          <a:p>
            <a:pPr marL="285750" indent="-285750">
              <a:buFont typeface="Arial" panose="020B0604020202020204" pitchFamily="34" charset="0"/>
              <a:buChar char="•"/>
            </a:pPr>
            <a:r>
              <a:rPr lang="nl-NL" sz="1400" dirty="0" err="1">
                <a:latin typeface="BISansNEXT" panose="02000503040000020004"/>
              </a:rPr>
              <a:t>increased</a:t>
            </a:r>
            <a:r>
              <a:rPr lang="nl-NL" sz="1400" dirty="0">
                <a:latin typeface="BISansNEXT" panose="02000503040000020004"/>
              </a:rPr>
              <a:t> opportunity </a:t>
            </a:r>
            <a:r>
              <a:rPr lang="nl-NL" sz="1400" dirty="0" err="1">
                <a:latin typeface="BISansNEXT" panose="02000503040000020004"/>
              </a:rPr>
              <a:t>for</a:t>
            </a:r>
            <a:r>
              <a:rPr lang="nl-NL" sz="1400" dirty="0">
                <a:latin typeface="BISansNEXT" panose="02000503040000020004"/>
              </a:rPr>
              <a:t> meeting with experts with </a:t>
            </a:r>
            <a:r>
              <a:rPr lang="nl-NL" sz="1400" b="0" dirty="0" err="1">
                <a:solidFill>
                  <a:schemeClr val="tx1"/>
                </a:solidFill>
                <a:latin typeface="BISansNEXT" panose="02000503040000020004"/>
              </a:rPr>
              <a:t>simulation</a:t>
            </a:r>
            <a:r>
              <a:rPr lang="nl-NL" sz="1400" b="0" dirty="0">
                <a:solidFill>
                  <a:schemeClr val="tx1"/>
                </a:solidFill>
                <a:latin typeface="BISansNEXT" panose="02000503040000020004"/>
              </a:rPr>
              <a:t> of MDT on </a:t>
            </a:r>
            <a:r>
              <a:rPr lang="nl-NL" sz="1400" b="0" dirty="0" err="1">
                <a:solidFill>
                  <a:schemeClr val="tx1"/>
                </a:solidFill>
                <a:latin typeface="BISansNEXT" panose="02000503040000020004"/>
              </a:rPr>
              <a:t>paradigmatic</a:t>
            </a:r>
            <a:r>
              <a:rPr lang="nl-NL" sz="1400" b="0" dirty="0">
                <a:solidFill>
                  <a:schemeClr val="tx1"/>
                </a:solidFill>
                <a:latin typeface="BISansNEXT" panose="02000503040000020004"/>
              </a:rPr>
              <a:t> cases</a:t>
            </a:r>
          </a:p>
          <a:p>
            <a:endParaRPr lang="en-US" dirty="0"/>
          </a:p>
        </p:txBody>
      </p:sp>
      <p:pic>
        <p:nvPicPr>
          <p:cNvPr id="26" name="Graphic 25">
            <a:extLst>
              <a:ext uri="{FF2B5EF4-FFF2-40B4-BE49-F238E27FC236}">
                <a16:creationId xmlns:a16="http://schemas.microsoft.com/office/drawing/2014/main" id="{D4D07AEE-FA10-476E-8A5C-2835A615325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1018"/>
          <a:stretch/>
        </p:blipFill>
        <p:spPr>
          <a:xfrm>
            <a:off x="7965235" y="2607129"/>
            <a:ext cx="1456737" cy="1250531"/>
          </a:xfrm>
          <a:prstGeom prst="rect">
            <a:avLst/>
          </a:prstGeom>
        </p:spPr>
      </p:pic>
      <p:grpSp>
        <p:nvGrpSpPr>
          <p:cNvPr id="27" name="Group 26">
            <a:extLst>
              <a:ext uri="{FF2B5EF4-FFF2-40B4-BE49-F238E27FC236}">
                <a16:creationId xmlns:a16="http://schemas.microsoft.com/office/drawing/2014/main" id="{309991E6-0571-459C-A98C-CD05BB802C3D}"/>
              </a:ext>
            </a:extLst>
          </p:cNvPr>
          <p:cNvGrpSpPr/>
          <p:nvPr/>
        </p:nvGrpSpPr>
        <p:grpSpPr>
          <a:xfrm>
            <a:off x="6587165" y="3844028"/>
            <a:ext cx="914400" cy="914400"/>
            <a:chOff x="6669916" y="4011304"/>
            <a:chExt cx="914400" cy="914400"/>
          </a:xfrm>
        </p:grpSpPr>
        <p:pic>
          <p:nvPicPr>
            <p:cNvPr id="28" name="Graphic 27" descr="Home with solid fill">
              <a:extLst>
                <a:ext uri="{FF2B5EF4-FFF2-40B4-BE49-F238E27FC236}">
                  <a16:creationId xmlns:a16="http://schemas.microsoft.com/office/drawing/2014/main" id="{929D545D-F63C-4920-AFD1-254BC516C8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9916" y="4011304"/>
              <a:ext cx="914400" cy="914400"/>
            </a:xfrm>
            <a:prstGeom prst="rect">
              <a:avLst/>
            </a:prstGeom>
          </p:spPr>
        </p:pic>
        <p:sp>
          <p:nvSpPr>
            <p:cNvPr id="29" name="Plus Sign 28">
              <a:extLst>
                <a:ext uri="{FF2B5EF4-FFF2-40B4-BE49-F238E27FC236}">
                  <a16:creationId xmlns:a16="http://schemas.microsoft.com/office/drawing/2014/main" id="{A3363062-3398-4ACB-A6D8-FCA3BAC9C8F3}"/>
                </a:ext>
              </a:extLst>
            </p:cNvPr>
            <p:cNvSpPr/>
            <p:nvPr/>
          </p:nvSpPr>
          <p:spPr>
            <a:xfrm>
              <a:off x="7034265" y="4342763"/>
              <a:ext cx="185701" cy="18570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0" name="Group 29">
            <a:extLst>
              <a:ext uri="{FF2B5EF4-FFF2-40B4-BE49-F238E27FC236}">
                <a16:creationId xmlns:a16="http://schemas.microsoft.com/office/drawing/2014/main" id="{8EDA73F3-885A-43C9-B66A-4092536008EB}"/>
              </a:ext>
            </a:extLst>
          </p:cNvPr>
          <p:cNvGrpSpPr/>
          <p:nvPr/>
        </p:nvGrpSpPr>
        <p:grpSpPr>
          <a:xfrm>
            <a:off x="6587165" y="2028101"/>
            <a:ext cx="914400" cy="914400"/>
            <a:chOff x="6669916" y="4011304"/>
            <a:chExt cx="914400" cy="914400"/>
          </a:xfrm>
        </p:grpSpPr>
        <p:pic>
          <p:nvPicPr>
            <p:cNvPr id="31" name="Graphic 30" descr="Home with solid fill">
              <a:extLst>
                <a:ext uri="{FF2B5EF4-FFF2-40B4-BE49-F238E27FC236}">
                  <a16:creationId xmlns:a16="http://schemas.microsoft.com/office/drawing/2014/main" id="{40CF3F72-74B3-404B-8102-282B361859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9916" y="4011304"/>
              <a:ext cx="914400" cy="914400"/>
            </a:xfrm>
            <a:prstGeom prst="rect">
              <a:avLst/>
            </a:prstGeom>
          </p:spPr>
        </p:pic>
        <p:sp>
          <p:nvSpPr>
            <p:cNvPr id="32" name="Plus Sign 31">
              <a:extLst>
                <a:ext uri="{FF2B5EF4-FFF2-40B4-BE49-F238E27FC236}">
                  <a16:creationId xmlns:a16="http://schemas.microsoft.com/office/drawing/2014/main" id="{963B6152-D60C-4C23-AEE3-01C33891B095}"/>
                </a:ext>
              </a:extLst>
            </p:cNvPr>
            <p:cNvSpPr/>
            <p:nvPr/>
          </p:nvSpPr>
          <p:spPr>
            <a:xfrm>
              <a:off x="7034265" y="4342763"/>
              <a:ext cx="185701" cy="18570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3" name="Group 32">
            <a:extLst>
              <a:ext uri="{FF2B5EF4-FFF2-40B4-BE49-F238E27FC236}">
                <a16:creationId xmlns:a16="http://schemas.microsoft.com/office/drawing/2014/main" id="{36CFE1D5-D68A-417C-A36D-C33691631EC3}"/>
              </a:ext>
            </a:extLst>
          </p:cNvPr>
          <p:cNvGrpSpPr/>
          <p:nvPr/>
        </p:nvGrpSpPr>
        <p:grpSpPr>
          <a:xfrm>
            <a:off x="9970312" y="2028101"/>
            <a:ext cx="914400" cy="914400"/>
            <a:chOff x="6669916" y="4011304"/>
            <a:chExt cx="914400" cy="914400"/>
          </a:xfrm>
        </p:grpSpPr>
        <p:pic>
          <p:nvPicPr>
            <p:cNvPr id="34" name="Graphic 33" descr="Home with solid fill">
              <a:extLst>
                <a:ext uri="{FF2B5EF4-FFF2-40B4-BE49-F238E27FC236}">
                  <a16:creationId xmlns:a16="http://schemas.microsoft.com/office/drawing/2014/main" id="{84EF8F03-65C6-4551-9EA6-68506BEDA5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9916" y="4011304"/>
              <a:ext cx="914400" cy="914400"/>
            </a:xfrm>
            <a:prstGeom prst="rect">
              <a:avLst/>
            </a:prstGeom>
          </p:spPr>
        </p:pic>
        <p:sp>
          <p:nvSpPr>
            <p:cNvPr id="35" name="Plus Sign 34">
              <a:extLst>
                <a:ext uri="{FF2B5EF4-FFF2-40B4-BE49-F238E27FC236}">
                  <a16:creationId xmlns:a16="http://schemas.microsoft.com/office/drawing/2014/main" id="{47A0A2A7-7B20-4378-83F4-7059EF4CB46E}"/>
                </a:ext>
              </a:extLst>
            </p:cNvPr>
            <p:cNvSpPr/>
            <p:nvPr/>
          </p:nvSpPr>
          <p:spPr>
            <a:xfrm>
              <a:off x="7034265" y="4342763"/>
              <a:ext cx="185701" cy="18570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6" name="Group 35">
            <a:extLst>
              <a:ext uri="{FF2B5EF4-FFF2-40B4-BE49-F238E27FC236}">
                <a16:creationId xmlns:a16="http://schemas.microsoft.com/office/drawing/2014/main" id="{505F7151-074E-49C0-8761-B5C9F3941FCF}"/>
              </a:ext>
            </a:extLst>
          </p:cNvPr>
          <p:cNvGrpSpPr/>
          <p:nvPr/>
        </p:nvGrpSpPr>
        <p:grpSpPr>
          <a:xfrm>
            <a:off x="9970312" y="3844028"/>
            <a:ext cx="914400" cy="914400"/>
            <a:chOff x="6669916" y="4011304"/>
            <a:chExt cx="914400" cy="914400"/>
          </a:xfrm>
        </p:grpSpPr>
        <p:pic>
          <p:nvPicPr>
            <p:cNvPr id="37" name="Graphic 36" descr="Home with solid fill">
              <a:extLst>
                <a:ext uri="{FF2B5EF4-FFF2-40B4-BE49-F238E27FC236}">
                  <a16:creationId xmlns:a16="http://schemas.microsoft.com/office/drawing/2014/main" id="{3F6C76AF-6F39-4C67-A9E1-C180B11C59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9916" y="4011304"/>
              <a:ext cx="914400" cy="914400"/>
            </a:xfrm>
            <a:prstGeom prst="rect">
              <a:avLst/>
            </a:prstGeom>
          </p:spPr>
        </p:pic>
        <p:sp>
          <p:nvSpPr>
            <p:cNvPr id="38" name="Plus Sign 37">
              <a:extLst>
                <a:ext uri="{FF2B5EF4-FFF2-40B4-BE49-F238E27FC236}">
                  <a16:creationId xmlns:a16="http://schemas.microsoft.com/office/drawing/2014/main" id="{577358E0-D3DC-4721-9A38-F1C5AD29A3EA}"/>
                </a:ext>
              </a:extLst>
            </p:cNvPr>
            <p:cNvSpPr/>
            <p:nvPr/>
          </p:nvSpPr>
          <p:spPr>
            <a:xfrm>
              <a:off x="7034265" y="4342763"/>
              <a:ext cx="185701" cy="18570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39" name="Connector: Elbow 38">
            <a:extLst>
              <a:ext uri="{FF2B5EF4-FFF2-40B4-BE49-F238E27FC236}">
                <a16:creationId xmlns:a16="http://schemas.microsoft.com/office/drawing/2014/main" id="{9FE98BFB-7F71-4ED9-B373-BF7BE79EA4A2}"/>
              </a:ext>
            </a:extLst>
          </p:cNvPr>
          <p:cNvCxnSpPr>
            <a:cxnSpLocks/>
            <a:stCxn id="31" idx="2"/>
          </p:cNvCxnSpPr>
          <p:nvPr/>
        </p:nvCxnSpPr>
        <p:spPr>
          <a:xfrm rot="16200000" flipH="1">
            <a:off x="7261308" y="2725558"/>
            <a:ext cx="349898" cy="7837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3DE75E8B-A5BA-4C6B-850E-6629B52AEA0C}"/>
              </a:ext>
            </a:extLst>
          </p:cNvPr>
          <p:cNvCxnSpPr>
            <a:cxnSpLocks/>
            <a:stCxn id="28" idx="0"/>
          </p:cNvCxnSpPr>
          <p:nvPr/>
        </p:nvCxnSpPr>
        <p:spPr>
          <a:xfrm rot="5400000" flipH="1" flipV="1">
            <a:off x="7274370" y="3290249"/>
            <a:ext cx="323775" cy="7837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DB57CE72-9DFF-4846-AD2B-82B1E1B607C1}"/>
              </a:ext>
            </a:extLst>
          </p:cNvPr>
          <p:cNvCxnSpPr>
            <a:cxnSpLocks/>
            <a:stCxn id="34" idx="2"/>
          </p:cNvCxnSpPr>
          <p:nvPr/>
        </p:nvCxnSpPr>
        <p:spPr>
          <a:xfrm rot="5400000">
            <a:off x="9810406" y="2675293"/>
            <a:ext cx="349898" cy="884315"/>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D4D7A287-98AB-4D70-A099-F4AD76039208}"/>
              </a:ext>
            </a:extLst>
          </p:cNvPr>
          <p:cNvCxnSpPr>
            <a:cxnSpLocks/>
            <a:stCxn id="37" idx="0"/>
          </p:cNvCxnSpPr>
          <p:nvPr/>
        </p:nvCxnSpPr>
        <p:spPr>
          <a:xfrm rot="16200000" flipV="1">
            <a:off x="9823468" y="3239983"/>
            <a:ext cx="323775" cy="884315"/>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kstvak 3">
            <a:extLst>
              <a:ext uri="{FF2B5EF4-FFF2-40B4-BE49-F238E27FC236}">
                <a16:creationId xmlns:a16="http://schemas.microsoft.com/office/drawing/2014/main" id="{723869C4-FD01-44DA-B8D2-64E1F79418E6}"/>
              </a:ext>
            </a:extLst>
          </p:cNvPr>
          <p:cNvSpPr txBox="1"/>
          <p:nvPr/>
        </p:nvSpPr>
        <p:spPr>
          <a:xfrm>
            <a:off x="7886346" y="3890698"/>
            <a:ext cx="1614516" cy="307777"/>
          </a:xfrm>
          <a:prstGeom prst="rect">
            <a:avLst/>
          </a:prstGeom>
          <a:noFill/>
        </p:spPr>
        <p:txBody>
          <a:bodyPr wrap="square" rtlCol="0">
            <a:spAutoFit/>
          </a:bodyPr>
          <a:lstStyle/>
          <a:p>
            <a:pPr algn="ctr"/>
            <a:r>
              <a:rPr lang="nl-NL" sz="1400" dirty="0" err="1">
                <a:latin typeface="BISansNEXT" panose="02000503040000020004"/>
              </a:rPr>
              <a:t>Specialised</a:t>
            </a:r>
            <a:r>
              <a:rPr lang="nl-NL" sz="1400" dirty="0">
                <a:latin typeface="BISansNEXT" panose="02000503040000020004"/>
              </a:rPr>
              <a:t> center </a:t>
            </a:r>
          </a:p>
        </p:txBody>
      </p:sp>
      <p:sp>
        <p:nvSpPr>
          <p:cNvPr id="46" name="Rectangle 2">
            <a:extLst>
              <a:ext uri="{FF2B5EF4-FFF2-40B4-BE49-F238E27FC236}">
                <a16:creationId xmlns:a16="http://schemas.microsoft.com/office/drawing/2014/main" id="{82D8C541-1556-8442-9800-A37F95EBF80E}"/>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rgbClr val="2B333A"/>
                </a:solidFill>
                <a:latin typeface="BI Sans" pitchFamily="2" charset="0"/>
              </a:rPr>
              <a:t>ILD</a:t>
            </a:r>
            <a:endParaRPr lang="en-NL" sz="1400" dirty="0">
              <a:solidFill>
                <a:srgbClr val="2B333A"/>
              </a:solidFill>
              <a:latin typeface="BI Sans" pitchFamily="2" charset="0"/>
            </a:endParaRPr>
          </a:p>
        </p:txBody>
      </p:sp>
      <p:pic>
        <p:nvPicPr>
          <p:cNvPr id="3" name="Picture 2">
            <a:extLst>
              <a:ext uri="{FF2B5EF4-FFF2-40B4-BE49-F238E27FC236}">
                <a16:creationId xmlns:a16="http://schemas.microsoft.com/office/drawing/2014/main" id="{9DE46366-147A-D572-36CA-28794AD7A5F4}"/>
              </a:ext>
            </a:extLst>
          </p:cNvPr>
          <p:cNvPicPr>
            <a:picLocks noChangeAspect="1"/>
          </p:cNvPicPr>
          <p:nvPr/>
        </p:nvPicPr>
        <p:blipFill>
          <a:blip r:embed="rId8"/>
          <a:stretch>
            <a:fillRect/>
          </a:stretch>
        </p:blipFill>
        <p:spPr>
          <a:xfrm>
            <a:off x="10884712" y="6226764"/>
            <a:ext cx="1487553" cy="231668"/>
          </a:xfrm>
          <a:prstGeom prst="rect">
            <a:avLst/>
          </a:prstGeom>
        </p:spPr>
      </p:pic>
    </p:spTree>
    <p:extLst>
      <p:ext uri="{BB962C8B-B14F-4D97-AF65-F5344CB8AC3E}">
        <p14:creationId xmlns:p14="http://schemas.microsoft.com/office/powerpoint/2010/main" val="3434006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36B9D85-A515-4316-B23B-0DD53A8D5B32}"/>
              </a:ext>
            </a:extLst>
          </p:cNvPr>
          <p:cNvSpPr>
            <a:spLocks noGrp="1"/>
          </p:cNvSpPr>
          <p:nvPr>
            <p:ph type="ctrTitle"/>
          </p:nvPr>
        </p:nvSpPr>
        <p:spPr/>
        <p:txBody>
          <a:bodyPr/>
          <a:lstStyle/>
          <a:p>
            <a:r>
              <a:rPr lang="en-US" sz="2800" dirty="0">
                <a:solidFill>
                  <a:schemeClr val="bg1"/>
                </a:solidFill>
              </a:rPr>
              <a:t>Diagnosis of fibrosing ILD</a:t>
            </a:r>
            <a:endParaRPr lang="en-US" dirty="0">
              <a:solidFill>
                <a:schemeClr val="bg1"/>
              </a:solidFill>
            </a:endParaRPr>
          </a:p>
        </p:txBody>
      </p:sp>
      <p:sp>
        <p:nvSpPr>
          <p:cNvPr id="2" name="Subtitle 1">
            <a:extLst>
              <a:ext uri="{FF2B5EF4-FFF2-40B4-BE49-F238E27FC236}">
                <a16:creationId xmlns:a16="http://schemas.microsoft.com/office/drawing/2014/main" id="{FB433029-AE07-40AC-B0E1-0655B42F13A3}"/>
              </a:ext>
            </a:extLst>
          </p:cNvPr>
          <p:cNvSpPr>
            <a:spLocks noGrp="1"/>
          </p:cNvSpPr>
          <p:nvPr>
            <p:ph type="subTitle" idx="1"/>
          </p:nvPr>
        </p:nvSpPr>
        <p:spPr/>
        <p:txBody>
          <a:bodyPr/>
          <a:lstStyle/>
          <a:p>
            <a:endParaRPr lang="nl-NL"/>
          </a:p>
        </p:txBody>
      </p:sp>
      <p:sp>
        <p:nvSpPr>
          <p:cNvPr id="3" name="Text Placeholder 2">
            <a:extLst>
              <a:ext uri="{FF2B5EF4-FFF2-40B4-BE49-F238E27FC236}">
                <a16:creationId xmlns:a16="http://schemas.microsoft.com/office/drawing/2014/main" id="{E330B864-21CF-4162-B72C-2074DE2E382C}"/>
              </a:ext>
            </a:extLst>
          </p:cNvPr>
          <p:cNvSpPr>
            <a:spLocks noGrp="1"/>
          </p:cNvSpPr>
          <p:nvPr>
            <p:ph type="body" sz="quarter" idx="13"/>
          </p:nvPr>
        </p:nvSpPr>
        <p:spPr>
          <a:xfrm>
            <a:off x="180000" y="6101542"/>
            <a:ext cx="10107000" cy="642158"/>
          </a:xfrm>
        </p:spPr>
        <p:txBody>
          <a:bodyPr/>
          <a:lstStyle/>
          <a:p>
            <a:endParaRPr lang="nl-NL" dirty="0"/>
          </a:p>
        </p:txBody>
      </p:sp>
      <p:sp>
        <p:nvSpPr>
          <p:cNvPr id="4" name="Text Placeholder 3">
            <a:extLst>
              <a:ext uri="{FF2B5EF4-FFF2-40B4-BE49-F238E27FC236}">
                <a16:creationId xmlns:a16="http://schemas.microsoft.com/office/drawing/2014/main" id="{0D3E0B37-F044-4677-8130-EE3089A10B1B}"/>
              </a:ext>
            </a:extLst>
          </p:cNvPr>
          <p:cNvSpPr>
            <a:spLocks noGrp="1"/>
          </p:cNvSpPr>
          <p:nvPr>
            <p:ph type="body" sz="quarter" idx="17"/>
          </p:nvPr>
        </p:nvSpPr>
        <p:spPr/>
        <p:txBody>
          <a:bodyPr/>
          <a:lstStyle/>
          <a:p>
            <a:endParaRPr lang="nl-NL"/>
          </a:p>
        </p:txBody>
      </p:sp>
      <p:pic>
        <p:nvPicPr>
          <p:cNvPr id="5" name="Picture 4">
            <a:extLst>
              <a:ext uri="{FF2B5EF4-FFF2-40B4-BE49-F238E27FC236}">
                <a16:creationId xmlns:a16="http://schemas.microsoft.com/office/drawing/2014/main" id="{D9A010F8-2738-7E26-FA69-230BFAAE7625}"/>
              </a:ext>
            </a:extLst>
          </p:cNvPr>
          <p:cNvPicPr>
            <a:picLocks noChangeAspect="1"/>
          </p:cNvPicPr>
          <p:nvPr/>
        </p:nvPicPr>
        <p:blipFill>
          <a:blip r:embed="rId2"/>
          <a:stretch>
            <a:fillRect/>
          </a:stretch>
        </p:blipFill>
        <p:spPr>
          <a:xfrm>
            <a:off x="10705273" y="6523091"/>
            <a:ext cx="1487553" cy="231668"/>
          </a:xfrm>
          <a:prstGeom prst="rect">
            <a:avLst/>
          </a:prstGeom>
        </p:spPr>
      </p:pic>
    </p:spTree>
    <p:extLst>
      <p:ext uri="{BB962C8B-B14F-4D97-AF65-F5344CB8AC3E}">
        <p14:creationId xmlns:p14="http://schemas.microsoft.com/office/powerpoint/2010/main" val="625707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p:txBody>
          <a:bodyPr/>
          <a:lstStyle/>
          <a:p>
            <a:r>
              <a:rPr lang="en-US" i="1" dirty="0"/>
              <a:t>The diagnosis of ILD requires a multidisciplinary and individualized approach</a:t>
            </a:r>
            <a:r>
              <a:rPr lang="en-US" i="1" baseline="30000" dirty="0"/>
              <a:t>1</a:t>
            </a:r>
          </a:p>
        </p:txBody>
      </p:sp>
      <p:sp>
        <p:nvSpPr>
          <p:cNvPr id="3" name="Tijdelijke aanduiding voor tekst 8">
            <a:extLst>
              <a:ext uri="{FF2B5EF4-FFF2-40B4-BE49-F238E27FC236}">
                <a16:creationId xmlns:a16="http://schemas.microsoft.com/office/drawing/2014/main" id="{0584B394-DE1D-4CF9-98E5-A500A5A2FBD0}"/>
              </a:ext>
            </a:extLst>
          </p:cNvPr>
          <p:cNvSpPr>
            <a:spLocks noGrp="1"/>
          </p:cNvSpPr>
          <p:nvPr>
            <p:ph type="subTitle" idx="1"/>
          </p:nvPr>
        </p:nvSpPr>
        <p:spPr/>
        <p:txBody>
          <a:bodyPr/>
          <a:lstStyle/>
          <a:p>
            <a:r>
              <a:rPr lang="nl-NL" dirty="0" err="1"/>
              <a:t>Diagnostics</a:t>
            </a:r>
            <a:endParaRPr lang="nl-NL" dirty="0"/>
          </a:p>
        </p:txBody>
      </p:sp>
      <p:sp>
        <p:nvSpPr>
          <p:cNvPr id="7" name="Text Placeholder 6">
            <a:extLst>
              <a:ext uri="{FF2B5EF4-FFF2-40B4-BE49-F238E27FC236}">
                <a16:creationId xmlns:a16="http://schemas.microsoft.com/office/drawing/2014/main" id="{9062A0FB-BBAD-4659-A164-D29648243412}"/>
              </a:ext>
            </a:extLst>
          </p:cNvPr>
          <p:cNvSpPr>
            <a:spLocks noGrp="1"/>
          </p:cNvSpPr>
          <p:nvPr>
            <p:ph type="body" sz="quarter" idx="17"/>
          </p:nvPr>
        </p:nvSpPr>
        <p:spPr/>
        <p:txBody>
          <a:bodyPr/>
          <a:lstStyle/>
          <a:p>
            <a:r>
              <a:rPr lang="nl-NL" dirty="0"/>
              <a:t>E0</a:t>
            </a:r>
          </a:p>
        </p:txBody>
      </p:sp>
      <p:sp>
        <p:nvSpPr>
          <p:cNvPr id="8" name="Text Placeholder 10">
            <a:extLst>
              <a:ext uri="{FF2B5EF4-FFF2-40B4-BE49-F238E27FC236}">
                <a16:creationId xmlns:a16="http://schemas.microsoft.com/office/drawing/2014/main" id="{00B91BDB-4475-4D53-9027-BF340C471FCD}"/>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Wijsenbeek</a:t>
            </a:r>
            <a:r>
              <a:rPr lang="en-US" sz="900" dirty="0">
                <a:solidFill>
                  <a:schemeClr val="bg1"/>
                </a:solidFill>
              </a:rPr>
              <a:t> M, et al. Spectrum of fibrotic lung diseases. N </a:t>
            </a:r>
            <a:r>
              <a:rPr lang="en-US" sz="900" dirty="0" err="1">
                <a:solidFill>
                  <a:schemeClr val="bg1"/>
                </a:solidFill>
              </a:rPr>
              <a:t>Engl</a:t>
            </a:r>
            <a:r>
              <a:rPr lang="en-US" sz="900" dirty="0">
                <a:solidFill>
                  <a:schemeClr val="bg1"/>
                </a:solidFill>
              </a:rPr>
              <a:t> J Med 2020;383(10):958-68. </a:t>
            </a:r>
          </a:p>
        </p:txBody>
      </p:sp>
      <p:pic>
        <p:nvPicPr>
          <p:cNvPr id="2" name="Picture 1">
            <a:extLst>
              <a:ext uri="{FF2B5EF4-FFF2-40B4-BE49-F238E27FC236}">
                <a16:creationId xmlns:a16="http://schemas.microsoft.com/office/drawing/2014/main" id="{79B77326-9BF4-9914-714D-21877E0853E4}"/>
              </a:ext>
            </a:extLst>
          </p:cNvPr>
          <p:cNvPicPr>
            <a:picLocks noChangeAspect="1"/>
          </p:cNvPicPr>
          <p:nvPr/>
        </p:nvPicPr>
        <p:blipFill>
          <a:blip r:embed="rId3"/>
          <a:stretch>
            <a:fillRect/>
          </a:stretch>
        </p:blipFill>
        <p:spPr>
          <a:xfrm>
            <a:off x="10810048" y="6548034"/>
            <a:ext cx="1487553" cy="231668"/>
          </a:xfrm>
          <a:prstGeom prst="rect">
            <a:avLst/>
          </a:prstGeom>
        </p:spPr>
      </p:pic>
    </p:spTree>
    <p:extLst>
      <p:ext uri="{BB962C8B-B14F-4D97-AF65-F5344CB8AC3E}">
        <p14:creationId xmlns:p14="http://schemas.microsoft.com/office/powerpoint/2010/main" val="429085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title"/>
          </p:nvPr>
        </p:nvSpPr>
        <p:spPr/>
        <p:txBody>
          <a:bodyPr/>
          <a:lstStyle/>
          <a:p>
            <a:r>
              <a:rPr lang="nl-NL" dirty="0"/>
              <a:t>The </a:t>
            </a:r>
            <a:r>
              <a:rPr lang="nl-NL" dirty="0" err="1"/>
              <a:t>diagnostic</a:t>
            </a:r>
            <a:r>
              <a:rPr lang="nl-NL" dirty="0"/>
              <a:t> </a:t>
            </a:r>
            <a:r>
              <a:rPr lang="nl-NL" dirty="0" err="1"/>
              <a:t>process</a:t>
            </a:r>
            <a:r>
              <a:rPr lang="nl-NL" dirty="0"/>
              <a:t> of F-ILD </a:t>
            </a:r>
            <a:r>
              <a:rPr lang="nl-NL" dirty="0" err="1"/>
              <a:t>involves</a:t>
            </a:r>
            <a:r>
              <a:rPr lang="nl-NL" dirty="0"/>
              <a:t> </a:t>
            </a:r>
            <a:r>
              <a:rPr lang="nl-NL" dirty="0" err="1"/>
              <a:t>many</a:t>
            </a:r>
            <a:r>
              <a:rPr lang="nl-NL" dirty="0"/>
              <a:t> </a:t>
            </a:r>
            <a:r>
              <a:rPr lang="nl-NL" dirty="0" err="1"/>
              <a:t>aspects</a:t>
            </a:r>
            <a:r>
              <a:rPr lang="nl-NL" dirty="0"/>
              <a:t> </a:t>
            </a:r>
            <a:r>
              <a:rPr lang="nl-NL" dirty="0" err="1"/>
              <a:t>that</a:t>
            </a:r>
            <a:r>
              <a:rPr lang="nl-NL" dirty="0"/>
              <a:t> </a:t>
            </a:r>
            <a:r>
              <a:rPr lang="nl-NL" dirty="0" err="1"/>
              <a:t>need</a:t>
            </a:r>
            <a:r>
              <a:rPr lang="nl-NL" dirty="0"/>
              <a:t> </a:t>
            </a:r>
            <a:r>
              <a:rPr lang="nl-NL" dirty="0" err="1"/>
              <a:t>evaluation</a:t>
            </a:r>
            <a:r>
              <a:rPr lang="nl-NL" dirty="0"/>
              <a:t> in </a:t>
            </a:r>
            <a:r>
              <a:rPr lang="nl-NL" dirty="0" err="1"/>
              <a:t>the</a:t>
            </a:r>
            <a:r>
              <a:rPr lang="nl-NL" dirty="0"/>
              <a:t> MDT</a:t>
            </a:r>
            <a:r>
              <a:rPr lang="nl-NL" baseline="30000" dirty="0"/>
              <a:t>1-4</a:t>
            </a:r>
          </a:p>
        </p:txBody>
      </p:sp>
      <p:sp>
        <p:nvSpPr>
          <p:cNvPr id="167" name="Text Placeholder 166">
            <a:extLst>
              <a:ext uri="{FF2B5EF4-FFF2-40B4-BE49-F238E27FC236}">
                <a16:creationId xmlns:a16="http://schemas.microsoft.com/office/drawing/2014/main" id="{EC5B9649-98E3-4321-B90C-68605F92FE8D}"/>
              </a:ext>
            </a:extLst>
          </p:cNvPr>
          <p:cNvSpPr>
            <a:spLocks noGrp="1"/>
          </p:cNvSpPr>
          <p:nvPr>
            <p:ph type="body" sz="quarter" idx="13"/>
          </p:nvPr>
        </p:nvSpPr>
        <p:spPr/>
        <p:txBody>
          <a:bodyPr/>
          <a:lstStyle/>
          <a:p>
            <a:r>
              <a:rPr lang="en-US" dirty="0"/>
              <a:t>DL</a:t>
            </a:r>
            <a:r>
              <a:rPr lang="en-US" baseline="-25000" dirty="0"/>
              <a:t>CO</a:t>
            </a:r>
            <a:r>
              <a:rPr lang="en-US" dirty="0"/>
              <a:t>=Diffusing Capacity of the Lungs for Carbon Monoxide; 1. </a:t>
            </a:r>
            <a:r>
              <a:rPr lang="en-US" dirty="0" err="1"/>
              <a:t>Wijsenbeek</a:t>
            </a:r>
            <a:r>
              <a:rPr lang="en-US" dirty="0"/>
              <a:t> M, </a:t>
            </a:r>
            <a:r>
              <a:rPr lang="en-US" dirty="0" err="1"/>
              <a:t>Cottin</a:t>
            </a:r>
            <a:r>
              <a:rPr lang="en-US" dirty="0"/>
              <a:t> V. Spectrum of Fibrotic Lung Diseases. N </a:t>
            </a:r>
            <a:r>
              <a:rPr lang="en-US" dirty="0" err="1"/>
              <a:t>Engl</a:t>
            </a:r>
            <a:r>
              <a:rPr lang="en-US" dirty="0"/>
              <a:t> J Med. 2020;383(10):958-68; 2. Raghu G, Collard HR, Egan JJ, et al. An official ATS/ERS/JRS/ALAT statement: idiopathic pulmonary fibrosis: evidence-based guidelines for diagnosis and management. Am J Respir Crit Care Med. 2011;183(6):788-824; 3. Raghu G, Remy-Jardin M, Myers JL, et al. Diagnosis of Idiopathic Pulmonary Fibrosis. An Official ATS/ERS/JRS/ALAT Clinical Practice Guideline. American Journal of Respiratory and Critical Care Medicine. 2018;198(5):e44-e68; 4. Walsh SLF, Maher TM, Kolb M, et al. Diagnostic accuracy of a clinical diagnosis of idiopathic pulmonary fibrosis: an international case-cohort study. Eur Respir J. 2017;50(2):1700936; 5. Cosgrove GP, Bianchi P, </a:t>
            </a:r>
            <a:r>
              <a:rPr lang="en-US" dirty="0" err="1"/>
              <a:t>Danese</a:t>
            </a:r>
            <a:r>
              <a:rPr lang="en-US" dirty="0"/>
              <a:t> S, et al. Barriers to timely diagnosis of interstitial lung disease in the real world: the INTENSITY survey. BMC </a:t>
            </a:r>
            <a:r>
              <a:rPr lang="en-US" dirty="0" err="1"/>
              <a:t>Pulm</a:t>
            </a:r>
            <a:r>
              <a:rPr lang="en-US" dirty="0"/>
              <a:t> Med. 2018;18(1):9; 6.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 7. </a:t>
            </a:r>
            <a:r>
              <a:rPr lang="en-US" dirty="0" err="1"/>
              <a:t>Stanzel</a:t>
            </a:r>
            <a:r>
              <a:rPr lang="en-US" dirty="0"/>
              <a:t> F. Bronchoalveolar Lavage. Principles and Practice of Interventional Pulmonology. 2013</a:t>
            </a:r>
            <a:endParaRPr lang="nl-NL" dirty="0"/>
          </a:p>
        </p:txBody>
      </p:sp>
      <p:sp>
        <p:nvSpPr>
          <p:cNvPr id="168" name="Text Placeholder 167">
            <a:extLst>
              <a:ext uri="{FF2B5EF4-FFF2-40B4-BE49-F238E27FC236}">
                <a16:creationId xmlns:a16="http://schemas.microsoft.com/office/drawing/2014/main" id="{31F6384B-A0C2-4C6B-B3CD-147129288233}"/>
              </a:ext>
            </a:extLst>
          </p:cNvPr>
          <p:cNvSpPr>
            <a:spLocks noGrp="1"/>
          </p:cNvSpPr>
          <p:nvPr>
            <p:ph type="body" sz="quarter" idx="17"/>
          </p:nvPr>
        </p:nvSpPr>
        <p:spPr/>
        <p:txBody>
          <a:bodyPr/>
          <a:lstStyle/>
          <a:p>
            <a:r>
              <a:rPr lang="nl-NL" dirty="0"/>
              <a:t>E1</a:t>
            </a:r>
          </a:p>
        </p:txBody>
      </p:sp>
      <p:sp>
        <p:nvSpPr>
          <p:cNvPr id="90" name="Oval 89">
            <a:extLst>
              <a:ext uri="{FF2B5EF4-FFF2-40B4-BE49-F238E27FC236}">
                <a16:creationId xmlns:a16="http://schemas.microsoft.com/office/drawing/2014/main" id="{57327567-06C3-4139-9BB9-8F9E254028EE}"/>
              </a:ext>
            </a:extLst>
          </p:cNvPr>
          <p:cNvSpPr/>
          <p:nvPr/>
        </p:nvSpPr>
        <p:spPr>
          <a:xfrm>
            <a:off x="3912755" y="1073825"/>
            <a:ext cx="4366489" cy="4366489"/>
          </a:xfrm>
          <a:prstGeom prst="ellipse">
            <a:avLst/>
          </a:prstGeom>
          <a:solidFill>
            <a:srgbClr val="7293A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924E60E7-5550-4541-9EA6-C495F004026A}"/>
              </a:ext>
            </a:extLst>
          </p:cNvPr>
          <p:cNvSpPr/>
          <p:nvPr/>
        </p:nvSpPr>
        <p:spPr>
          <a:xfrm>
            <a:off x="4692165" y="1853235"/>
            <a:ext cx="2807668" cy="2807668"/>
          </a:xfrm>
          <a:prstGeom prst="ellipse">
            <a:avLst/>
          </a:prstGeom>
          <a:solidFill>
            <a:srgbClr val="7293A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92" name="Group 91">
            <a:extLst>
              <a:ext uri="{FF2B5EF4-FFF2-40B4-BE49-F238E27FC236}">
                <a16:creationId xmlns:a16="http://schemas.microsoft.com/office/drawing/2014/main" id="{9DEE18B0-6392-4AB8-95C5-FA9EC997E6B8}"/>
              </a:ext>
            </a:extLst>
          </p:cNvPr>
          <p:cNvGrpSpPr/>
          <p:nvPr/>
        </p:nvGrpSpPr>
        <p:grpSpPr>
          <a:xfrm>
            <a:off x="5496374" y="2657444"/>
            <a:ext cx="1199251" cy="1199251"/>
            <a:chOff x="2862510" y="2659986"/>
            <a:chExt cx="1199251" cy="1199251"/>
          </a:xfrm>
        </p:grpSpPr>
        <p:sp>
          <p:nvSpPr>
            <p:cNvPr id="93" name="Oval 92">
              <a:extLst>
                <a:ext uri="{FF2B5EF4-FFF2-40B4-BE49-F238E27FC236}">
                  <a16:creationId xmlns:a16="http://schemas.microsoft.com/office/drawing/2014/main" id="{F99A3A9A-98A5-433A-91DE-0DD7A6E3C957}"/>
                </a:ext>
              </a:extLst>
            </p:cNvPr>
            <p:cNvSpPr/>
            <p:nvPr/>
          </p:nvSpPr>
          <p:spPr>
            <a:xfrm>
              <a:off x="2862510" y="2659986"/>
              <a:ext cx="1199251" cy="119925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A6C7C5DB-62E3-4564-8A2E-0722BD7C9361}"/>
                </a:ext>
              </a:extLst>
            </p:cNvPr>
            <p:cNvSpPr txBox="1"/>
            <p:nvPr/>
          </p:nvSpPr>
          <p:spPr>
            <a:xfrm>
              <a:off x="2969751" y="2934620"/>
              <a:ext cx="98235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FFFFFF"/>
                  </a:solidFill>
                  <a:effectLst/>
                  <a:uLnTx/>
                  <a:uFillTx/>
                  <a:latin typeface="BISansNEXT" panose="02000503040000020004" pitchFamily="50" charset="0"/>
                </a:rPr>
                <a:t>Multi-</a:t>
              </a:r>
              <a:r>
                <a:rPr kumimoji="0" lang="nl-NL" sz="1200" b="1" i="0" u="none" strike="noStrike" kern="0" cap="none" spc="0" normalizeH="0" baseline="0" noProof="0" dirty="0" err="1">
                  <a:ln>
                    <a:noFill/>
                  </a:ln>
                  <a:solidFill>
                    <a:srgbClr val="FFFFFF"/>
                  </a:solidFill>
                  <a:effectLst/>
                  <a:uLnTx/>
                  <a:uFillTx/>
                  <a:latin typeface="BISansNEXT" panose="02000503040000020004" pitchFamily="50" charset="0"/>
                </a:rPr>
                <a:t>disciplinary</a:t>
              </a:r>
              <a:r>
                <a:rPr kumimoji="0" lang="nl-NL" sz="1200" b="1" i="0" u="none" strike="noStrike" kern="0" cap="none" spc="0" normalizeH="0" baseline="0" noProof="0" dirty="0">
                  <a:ln>
                    <a:noFill/>
                  </a:ln>
                  <a:solidFill>
                    <a:srgbClr val="FFFFFF"/>
                  </a:solidFill>
                  <a:effectLst/>
                  <a:uLnTx/>
                  <a:uFillTx/>
                  <a:latin typeface="BISansNEXT" panose="02000503040000020004" pitchFamily="50" charset="0"/>
                </a:rPr>
                <a:t> </a:t>
              </a:r>
              <a:r>
                <a:rPr kumimoji="0" lang="nl-NL" sz="1200" b="1" i="0" u="none" strike="noStrike" kern="0" cap="none" spc="0" normalizeH="0" baseline="0" noProof="0" dirty="0" err="1">
                  <a:ln>
                    <a:noFill/>
                  </a:ln>
                  <a:solidFill>
                    <a:srgbClr val="FFFFFF"/>
                  </a:solidFill>
                  <a:effectLst/>
                  <a:uLnTx/>
                  <a:uFillTx/>
                  <a:latin typeface="BISansNEXT" panose="02000503040000020004" pitchFamily="50" charset="0"/>
                </a:rPr>
                <a:t>discussion</a:t>
              </a:r>
              <a:endParaRPr kumimoji="0" lang="nl-NL" sz="12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grpSp>
        <p:nvGrpSpPr>
          <p:cNvPr id="95" name="Group 94">
            <a:extLst>
              <a:ext uri="{FF2B5EF4-FFF2-40B4-BE49-F238E27FC236}">
                <a16:creationId xmlns:a16="http://schemas.microsoft.com/office/drawing/2014/main" id="{98ADB9F8-5C88-4798-9A7B-311596C8B0D1}"/>
              </a:ext>
            </a:extLst>
          </p:cNvPr>
          <p:cNvGrpSpPr/>
          <p:nvPr/>
        </p:nvGrpSpPr>
        <p:grpSpPr>
          <a:xfrm>
            <a:off x="5050965" y="1932131"/>
            <a:ext cx="982351" cy="927798"/>
            <a:chOff x="2417101" y="1934673"/>
            <a:chExt cx="982351" cy="927798"/>
          </a:xfrm>
        </p:grpSpPr>
        <p:sp>
          <p:nvSpPr>
            <p:cNvPr id="96" name="Freeform: Shape 95">
              <a:extLst>
                <a:ext uri="{FF2B5EF4-FFF2-40B4-BE49-F238E27FC236}">
                  <a16:creationId xmlns:a16="http://schemas.microsoft.com/office/drawing/2014/main" id="{E4156246-A3AC-4615-9772-4C6CFD7360B8}"/>
                </a:ext>
              </a:extLst>
            </p:cNvPr>
            <p:cNvSpPr/>
            <p:nvPr/>
          </p:nvSpPr>
          <p:spPr>
            <a:xfrm rot="8964999">
              <a:off x="2528891" y="1934673"/>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FBE5D6"/>
            </a:solidFill>
            <a:ln w="12700" cap="flat" cmpd="sng" algn="ctr">
              <a:solidFill>
                <a:srgbClr val="ED7D31">
                  <a:lumMod val="60000"/>
                  <a:lumOff val="4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308C26FE-F4B3-4821-8686-C432F430FCC5}"/>
                </a:ext>
              </a:extLst>
            </p:cNvPr>
            <p:cNvSpPr txBox="1"/>
            <p:nvPr/>
          </p:nvSpPr>
          <p:spPr>
            <a:xfrm>
              <a:off x="2417101" y="2166109"/>
              <a:ext cx="982351"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First-</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choice</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diagnosis</a:t>
              </a:r>
            </a:p>
          </p:txBody>
        </p:sp>
      </p:grpSp>
      <p:grpSp>
        <p:nvGrpSpPr>
          <p:cNvPr id="98" name="Group 97">
            <a:extLst>
              <a:ext uri="{FF2B5EF4-FFF2-40B4-BE49-F238E27FC236}">
                <a16:creationId xmlns:a16="http://schemas.microsoft.com/office/drawing/2014/main" id="{175C2A98-959A-4A1A-9113-5F31DD69664A}"/>
              </a:ext>
            </a:extLst>
          </p:cNvPr>
          <p:cNvGrpSpPr/>
          <p:nvPr/>
        </p:nvGrpSpPr>
        <p:grpSpPr>
          <a:xfrm>
            <a:off x="6141372" y="1932131"/>
            <a:ext cx="982351" cy="927798"/>
            <a:chOff x="3507508" y="1934673"/>
            <a:chExt cx="982351" cy="927798"/>
          </a:xfrm>
        </p:grpSpPr>
        <p:sp>
          <p:nvSpPr>
            <p:cNvPr id="99" name="Freeform: Shape 98">
              <a:extLst>
                <a:ext uri="{FF2B5EF4-FFF2-40B4-BE49-F238E27FC236}">
                  <a16:creationId xmlns:a16="http://schemas.microsoft.com/office/drawing/2014/main" id="{AC1BC5D1-99DF-4009-A2DD-9F3F0809CF24}"/>
                </a:ext>
              </a:extLst>
            </p:cNvPr>
            <p:cNvSpPr/>
            <p:nvPr/>
          </p:nvSpPr>
          <p:spPr>
            <a:xfrm rot="12635001" flipH="1">
              <a:off x="3562554" y="1934673"/>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F2C7AB">
                <a:lumMod val="90000"/>
              </a:srgbClr>
            </a:solidFill>
            <a:ln w="12700" cap="flat" cmpd="sng" algn="ctr">
              <a:solidFill>
                <a:srgbClr val="ED7D31">
                  <a:shade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D0642B41-13BC-4CD1-B5C5-E00F852239AE}"/>
                </a:ext>
              </a:extLst>
            </p:cNvPr>
            <p:cNvSpPr txBox="1"/>
            <p:nvPr/>
          </p:nvSpPr>
          <p:spPr>
            <a:xfrm>
              <a:off x="3507508" y="2166109"/>
              <a:ext cx="982351"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Alternative</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diagnosis</a:t>
              </a:r>
            </a:p>
          </p:txBody>
        </p:sp>
      </p:grpSp>
      <p:grpSp>
        <p:nvGrpSpPr>
          <p:cNvPr id="101" name="Group 100">
            <a:extLst>
              <a:ext uri="{FF2B5EF4-FFF2-40B4-BE49-F238E27FC236}">
                <a16:creationId xmlns:a16="http://schemas.microsoft.com/office/drawing/2014/main" id="{68CDDB42-8589-431F-9274-A63165FAF4D4}"/>
              </a:ext>
            </a:extLst>
          </p:cNvPr>
          <p:cNvGrpSpPr/>
          <p:nvPr/>
        </p:nvGrpSpPr>
        <p:grpSpPr>
          <a:xfrm>
            <a:off x="5050965" y="3650557"/>
            <a:ext cx="982351" cy="927798"/>
            <a:chOff x="2417101" y="3653099"/>
            <a:chExt cx="982351" cy="927798"/>
          </a:xfrm>
        </p:grpSpPr>
        <p:sp>
          <p:nvSpPr>
            <p:cNvPr id="102" name="Freeform: Shape 101">
              <a:extLst>
                <a:ext uri="{FF2B5EF4-FFF2-40B4-BE49-F238E27FC236}">
                  <a16:creationId xmlns:a16="http://schemas.microsoft.com/office/drawing/2014/main" id="{06842DF9-3290-49CC-B572-518E84B8F442}"/>
                </a:ext>
              </a:extLst>
            </p:cNvPr>
            <p:cNvSpPr/>
            <p:nvPr/>
          </p:nvSpPr>
          <p:spPr>
            <a:xfrm rot="12635001" flipV="1">
              <a:off x="2515361" y="3653099"/>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A1B9C2">
                <a:lumMod val="75000"/>
              </a:srgbClr>
            </a:solidFill>
            <a:ln w="12700" cap="flat" cmpd="sng" algn="ctr">
              <a:solidFill>
                <a:srgbClr val="2B333A">
                  <a:lumMod val="90000"/>
                  <a:lumOff val="1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71C33EAF-AE18-451C-84B2-04E001155C3E}"/>
                </a:ext>
              </a:extLst>
            </p:cNvPr>
            <p:cNvSpPr txBox="1"/>
            <p:nvPr/>
          </p:nvSpPr>
          <p:spPr>
            <a:xfrm>
              <a:off x="2417101" y="3895031"/>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Potential</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for</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disease</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progression</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104" name="Group 103">
            <a:extLst>
              <a:ext uri="{FF2B5EF4-FFF2-40B4-BE49-F238E27FC236}">
                <a16:creationId xmlns:a16="http://schemas.microsoft.com/office/drawing/2014/main" id="{768E08B3-C723-4839-9384-8C455430C320}"/>
              </a:ext>
            </a:extLst>
          </p:cNvPr>
          <p:cNvGrpSpPr/>
          <p:nvPr/>
        </p:nvGrpSpPr>
        <p:grpSpPr>
          <a:xfrm>
            <a:off x="6141372" y="3650557"/>
            <a:ext cx="982351" cy="927798"/>
            <a:chOff x="3507508" y="3653099"/>
            <a:chExt cx="982351" cy="927798"/>
          </a:xfrm>
        </p:grpSpPr>
        <p:sp>
          <p:nvSpPr>
            <p:cNvPr id="105" name="Freeform: Shape 104">
              <a:extLst>
                <a:ext uri="{FF2B5EF4-FFF2-40B4-BE49-F238E27FC236}">
                  <a16:creationId xmlns:a16="http://schemas.microsoft.com/office/drawing/2014/main" id="{D67A27C6-E3F3-4ACD-8C87-69E7E6CBDDC5}"/>
                </a:ext>
              </a:extLst>
            </p:cNvPr>
            <p:cNvSpPr/>
            <p:nvPr/>
          </p:nvSpPr>
          <p:spPr>
            <a:xfrm rot="8964999" flipH="1" flipV="1">
              <a:off x="3549024" y="3653099"/>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7293A0">
                <a:lumMod val="60000"/>
                <a:lumOff val="40000"/>
              </a:srgbClr>
            </a:solidFill>
            <a:ln w="12700" cap="flat" cmpd="sng" algn="ctr">
              <a:solidFill>
                <a:srgbClr val="7293A0">
                  <a:lumMod val="7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3EEE63B2-DBAD-473E-9CE4-57527BB0527F}"/>
                </a:ext>
              </a:extLst>
            </p:cNvPr>
            <p:cNvSpPr txBox="1"/>
            <p:nvPr/>
          </p:nvSpPr>
          <p:spPr>
            <a:xfrm>
              <a:off x="3507508" y="4048919"/>
              <a:ext cx="982351" cy="24622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Prognosis</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107" name="Group 106">
            <a:extLst>
              <a:ext uri="{FF2B5EF4-FFF2-40B4-BE49-F238E27FC236}">
                <a16:creationId xmlns:a16="http://schemas.microsoft.com/office/drawing/2014/main" id="{E9D2444C-17A4-46C3-8AB4-1E9C7E146B55}"/>
              </a:ext>
            </a:extLst>
          </p:cNvPr>
          <p:cNvGrpSpPr/>
          <p:nvPr/>
        </p:nvGrpSpPr>
        <p:grpSpPr>
          <a:xfrm>
            <a:off x="6649978" y="2843412"/>
            <a:ext cx="1018247" cy="827314"/>
            <a:chOff x="4016114" y="2845954"/>
            <a:chExt cx="1018247" cy="827314"/>
          </a:xfrm>
        </p:grpSpPr>
        <p:sp>
          <p:nvSpPr>
            <p:cNvPr id="108" name="Freeform: Shape 107">
              <a:extLst>
                <a:ext uri="{FF2B5EF4-FFF2-40B4-BE49-F238E27FC236}">
                  <a16:creationId xmlns:a16="http://schemas.microsoft.com/office/drawing/2014/main" id="{481D3DEF-8133-424C-88CD-489AA2E271E9}"/>
                </a:ext>
              </a:extLst>
            </p:cNvPr>
            <p:cNvSpPr/>
            <p:nvPr/>
          </p:nvSpPr>
          <p:spPr>
            <a:xfrm rot="16200000" flipH="1">
              <a:off x="4066356" y="2795712"/>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70AD47">
                <a:lumMod val="20000"/>
                <a:lumOff val="80000"/>
              </a:srgbClr>
            </a:solidFill>
            <a:ln w="12700" cap="flat" cmpd="sng" algn="ctr">
              <a:solidFill>
                <a:srgbClr val="70AD47">
                  <a:lumMod val="60000"/>
                  <a:lumOff val="4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5389E508-FEAE-43C5-A979-28EC3438A2F9}"/>
                </a:ext>
              </a:extLst>
            </p:cNvPr>
            <p:cNvSpPr txBox="1"/>
            <p:nvPr/>
          </p:nvSpPr>
          <p:spPr>
            <a:xfrm>
              <a:off x="4052010" y="3064981"/>
              <a:ext cx="982351"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Diagnostic</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confidence</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110" name="Group 109">
            <a:extLst>
              <a:ext uri="{FF2B5EF4-FFF2-40B4-BE49-F238E27FC236}">
                <a16:creationId xmlns:a16="http://schemas.microsoft.com/office/drawing/2014/main" id="{5B0E6F3F-131C-4990-B6DF-D716B4ABA382}"/>
              </a:ext>
            </a:extLst>
          </p:cNvPr>
          <p:cNvGrpSpPr/>
          <p:nvPr/>
        </p:nvGrpSpPr>
        <p:grpSpPr>
          <a:xfrm>
            <a:off x="4537860" y="2843412"/>
            <a:ext cx="1004281" cy="827314"/>
            <a:chOff x="1903996" y="2845954"/>
            <a:chExt cx="1004281" cy="827314"/>
          </a:xfrm>
        </p:grpSpPr>
        <p:sp>
          <p:nvSpPr>
            <p:cNvPr id="111" name="Freeform: Shape 110">
              <a:extLst>
                <a:ext uri="{FF2B5EF4-FFF2-40B4-BE49-F238E27FC236}">
                  <a16:creationId xmlns:a16="http://schemas.microsoft.com/office/drawing/2014/main" id="{4C300354-FD12-46B2-9591-E48B8D1234FD}"/>
                </a:ext>
              </a:extLst>
            </p:cNvPr>
            <p:cNvSpPr/>
            <p:nvPr/>
          </p:nvSpPr>
          <p:spPr>
            <a:xfrm rot="5400000">
              <a:off x="2030721" y="2795712"/>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A9D18E"/>
            </a:solidFill>
            <a:ln w="12700" cap="flat" cmpd="sng" algn="ctr">
              <a:solidFill>
                <a:srgbClr val="548235"/>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12" name="TextBox 111">
              <a:extLst>
                <a:ext uri="{FF2B5EF4-FFF2-40B4-BE49-F238E27FC236}">
                  <a16:creationId xmlns:a16="http://schemas.microsoft.com/office/drawing/2014/main" id="{D9CD0BE9-6E2D-4F8A-8A9E-6BD652D70D86}"/>
                </a:ext>
              </a:extLst>
            </p:cNvPr>
            <p:cNvSpPr txBox="1"/>
            <p:nvPr/>
          </p:nvSpPr>
          <p:spPr>
            <a:xfrm>
              <a:off x="1903996" y="2988037"/>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Possible</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b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b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need</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for</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biopsy</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113" name="Group 112">
            <a:extLst>
              <a:ext uri="{FF2B5EF4-FFF2-40B4-BE49-F238E27FC236}">
                <a16:creationId xmlns:a16="http://schemas.microsoft.com/office/drawing/2014/main" id="{85AADF8D-DC03-49DC-8FBF-AE314B4DE7D7}"/>
              </a:ext>
            </a:extLst>
          </p:cNvPr>
          <p:cNvGrpSpPr/>
          <p:nvPr/>
        </p:nvGrpSpPr>
        <p:grpSpPr>
          <a:xfrm>
            <a:off x="5575209" y="883500"/>
            <a:ext cx="1041580" cy="1781759"/>
            <a:chOff x="2941345" y="886042"/>
            <a:chExt cx="1041580" cy="1781759"/>
          </a:xfrm>
        </p:grpSpPr>
        <p:grpSp>
          <p:nvGrpSpPr>
            <p:cNvPr id="114" name="Group 113">
              <a:extLst>
                <a:ext uri="{FF2B5EF4-FFF2-40B4-BE49-F238E27FC236}">
                  <a16:creationId xmlns:a16="http://schemas.microsoft.com/office/drawing/2014/main" id="{39D3C858-6FC8-4D93-9E1E-E0C41D311086}"/>
                </a:ext>
              </a:extLst>
            </p:cNvPr>
            <p:cNvGrpSpPr/>
            <p:nvPr/>
          </p:nvGrpSpPr>
          <p:grpSpPr>
            <a:xfrm>
              <a:off x="2941345" y="886042"/>
              <a:ext cx="1041580" cy="1041580"/>
              <a:chOff x="2941345" y="886042"/>
              <a:chExt cx="1041580" cy="1041580"/>
            </a:xfrm>
          </p:grpSpPr>
          <p:sp>
            <p:nvSpPr>
              <p:cNvPr id="116" name="Oval 115">
                <a:extLst>
                  <a:ext uri="{FF2B5EF4-FFF2-40B4-BE49-F238E27FC236}">
                    <a16:creationId xmlns:a16="http://schemas.microsoft.com/office/drawing/2014/main" id="{3391AB0E-5B8C-42FF-B023-E58540B55900}"/>
                  </a:ext>
                </a:extLst>
              </p:cNvPr>
              <p:cNvSpPr/>
              <p:nvPr/>
            </p:nvSpPr>
            <p:spPr>
              <a:xfrm>
                <a:off x="2941345" y="886042"/>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0C80D01B-B455-4F43-9A73-CF9AD349817F}"/>
                  </a:ext>
                </a:extLst>
              </p:cNvPr>
              <p:cNvSpPr txBox="1"/>
              <p:nvPr/>
            </p:nvSpPr>
            <p:spPr>
              <a:xfrm>
                <a:off x="2969751" y="1275579"/>
                <a:ext cx="982351" cy="25391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Clinical</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data</a:t>
                </a:r>
              </a:p>
            </p:txBody>
          </p:sp>
        </p:grpSp>
        <p:cxnSp>
          <p:nvCxnSpPr>
            <p:cNvPr id="115" name="Straight Connector 114">
              <a:extLst>
                <a:ext uri="{FF2B5EF4-FFF2-40B4-BE49-F238E27FC236}">
                  <a16:creationId xmlns:a16="http://schemas.microsoft.com/office/drawing/2014/main" id="{BD2D0800-3CBA-49A1-8E1C-CA879B59837A}"/>
                </a:ext>
              </a:extLst>
            </p:cNvPr>
            <p:cNvCxnSpPr>
              <a:cxnSpLocks/>
              <a:stCxn id="116" idx="4"/>
              <a:endCxn id="93" idx="0"/>
            </p:cNvCxnSpPr>
            <p:nvPr/>
          </p:nvCxnSpPr>
          <p:spPr>
            <a:xfrm>
              <a:off x="3462135" y="1927622"/>
              <a:ext cx="1" cy="740179"/>
            </a:xfrm>
            <a:prstGeom prst="line">
              <a:avLst/>
            </a:prstGeom>
            <a:noFill/>
            <a:ln w="12700" cap="flat" cmpd="sng" algn="ctr">
              <a:solidFill>
                <a:srgbClr val="7293A0">
                  <a:lumMod val="50000"/>
                </a:srgbClr>
              </a:solidFill>
              <a:prstDash val="solid"/>
              <a:miter lim="800000"/>
            </a:ln>
            <a:effectLst/>
          </p:spPr>
        </p:cxnSp>
      </p:grpSp>
      <p:grpSp>
        <p:nvGrpSpPr>
          <p:cNvPr id="118" name="Group 117">
            <a:extLst>
              <a:ext uri="{FF2B5EF4-FFF2-40B4-BE49-F238E27FC236}">
                <a16:creationId xmlns:a16="http://schemas.microsoft.com/office/drawing/2014/main" id="{88A210CD-1929-4029-AF61-A5D31463AA8A}"/>
              </a:ext>
            </a:extLst>
          </p:cNvPr>
          <p:cNvGrpSpPr/>
          <p:nvPr/>
        </p:nvGrpSpPr>
        <p:grpSpPr>
          <a:xfrm>
            <a:off x="5575209" y="3856695"/>
            <a:ext cx="1041580" cy="1714485"/>
            <a:chOff x="2941345" y="3856695"/>
            <a:chExt cx="1041580" cy="1714485"/>
          </a:xfrm>
        </p:grpSpPr>
        <p:grpSp>
          <p:nvGrpSpPr>
            <p:cNvPr id="119" name="Group 118">
              <a:extLst>
                <a:ext uri="{FF2B5EF4-FFF2-40B4-BE49-F238E27FC236}">
                  <a16:creationId xmlns:a16="http://schemas.microsoft.com/office/drawing/2014/main" id="{27478E30-A154-411D-9E28-A3F7389B1FAD}"/>
                </a:ext>
              </a:extLst>
            </p:cNvPr>
            <p:cNvGrpSpPr/>
            <p:nvPr/>
          </p:nvGrpSpPr>
          <p:grpSpPr>
            <a:xfrm>
              <a:off x="2941345" y="4529600"/>
              <a:ext cx="1041580" cy="1041580"/>
              <a:chOff x="2941345" y="4529600"/>
              <a:chExt cx="1041580" cy="1041580"/>
            </a:xfrm>
          </p:grpSpPr>
          <p:sp>
            <p:nvSpPr>
              <p:cNvPr id="121" name="Oval 120">
                <a:extLst>
                  <a:ext uri="{FF2B5EF4-FFF2-40B4-BE49-F238E27FC236}">
                    <a16:creationId xmlns:a16="http://schemas.microsoft.com/office/drawing/2014/main" id="{D1575FB6-AC27-4345-89FD-BA86DB7D7FB9}"/>
                  </a:ext>
                </a:extLst>
              </p:cNvPr>
              <p:cNvSpPr/>
              <p:nvPr/>
            </p:nvSpPr>
            <p:spPr>
              <a:xfrm>
                <a:off x="2941345" y="4529600"/>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D1009791-866D-4CB2-9C25-7359073093CD}"/>
                  </a:ext>
                </a:extLst>
              </p:cNvPr>
              <p:cNvSpPr txBox="1"/>
              <p:nvPr/>
            </p:nvSpPr>
            <p:spPr>
              <a:xfrm>
                <a:off x="2941345" y="4773391"/>
                <a:ext cx="1041580"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Biologic</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features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autoimmunity</a:t>
                </a:r>
                <a:endParaRPr kumimoji="0" lang="nl-NL" sz="10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cxnSp>
          <p:nvCxnSpPr>
            <p:cNvPr id="120" name="Straight Connector 119">
              <a:extLst>
                <a:ext uri="{FF2B5EF4-FFF2-40B4-BE49-F238E27FC236}">
                  <a16:creationId xmlns:a16="http://schemas.microsoft.com/office/drawing/2014/main" id="{E0032540-B1E7-4A77-9B03-4D26D52C8BCD}"/>
                </a:ext>
              </a:extLst>
            </p:cNvPr>
            <p:cNvCxnSpPr>
              <a:cxnSpLocks/>
              <a:stCxn id="93" idx="4"/>
              <a:endCxn id="121" idx="0"/>
            </p:cNvCxnSpPr>
            <p:nvPr/>
          </p:nvCxnSpPr>
          <p:spPr>
            <a:xfrm flipH="1">
              <a:off x="3462135" y="3856695"/>
              <a:ext cx="1" cy="672905"/>
            </a:xfrm>
            <a:prstGeom prst="line">
              <a:avLst/>
            </a:prstGeom>
            <a:noFill/>
            <a:ln w="12700" cap="flat" cmpd="sng" algn="ctr">
              <a:solidFill>
                <a:srgbClr val="7293A0">
                  <a:lumMod val="50000"/>
                </a:srgbClr>
              </a:solidFill>
              <a:prstDash val="solid"/>
              <a:miter lim="800000"/>
            </a:ln>
            <a:effectLst/>
          </p:spPr>
        </p:cxnSp>
      </p:grpSp>
      <p:grpSp>
        <p:nvGrpSpPr>
          <p:cNvPr id="123" name="Group 122">
            <a:extLst>
              <a:ext uri="{FF2B5EF4-FFF2-40B4-BE49-F238E27FC236}">
                <a16:creationId xmlns:a16="http://schemas.microsoft.com/office/drawing/2014/main" id="{E90BB400-1957-4B25-92C5-354772DF3F01}"/>
              </a:ext>
            </a:extLst>
          </p:cNvPr>
          <p:cNvGrpSpPr/>
          <p:nvPr/>
        </p:nvGrpSpPr>
        <p:grpSpPr>
          <a:xfrm>
            <a:off x="6644346" y="1859338"/>
            <a:ext cx="1602458" cy="1135347"/>
            <a:chOff x="4010482" y="1861880"/>
            <a:chExt cx="1602458" cy="1135347"/>
          </a:xfrm>
        </p:grpSpPr>
        <p:grpSp>
          <p:nvGrpSpPr>
            <p:cNvPr id="124" name="Group 123">
              <a:extLst>
                <a:ext uri="{FF2B5EF4-FFF2-40B4-BE49-F238E27FC236}">
                  <a16:creationId xmlns:a16="http://schemas.microsoft.com/office/drawing/2014/main" id="{A99E0CBE-7E69-4B9C-914B-779F0BE8A201}"/>
                </a:ext>
              </a:extLst>
            </p:cNvPr>
            <p:cNvGrpSpPr/>
            <p:nvPr/>
          </p:nvGrpSpPr>
          <p:grpSpPr>
            <a:xfrm>
              <a:off x="4571360" y="1861880"/>
              <a:ext cx="1041580" cy="1041580"/>
              <a:chOff x="4571360" y="1861880"/>
              <a:chExt cx="1041580" cy="1041580"/>
            </a:xfrm>
          </p:grpSpPr>
          <p:sp>
            <p:nvSpPr>
              <p:cNvPr id="126" name="Oval 125">
                <a:extLst>
                  <a:ext uri="{FF2B5EF4-FFF2-40B4-BE49-F238E27FC236}">
                    <a16:creationId xmlns:a16="http://schemas.microsoft.com/office/drawing/2014/main" id="{16D8B09A-C767-440A-895C-1E2DC1974D8C}"/>
                  </a:ext>
                </a:extLst>
              </p:cNvPr>
              <p:cNvSpPr/>
              <p:nvPr/>
            </p:nvSpPr>
            <p:spPr>
              <a:xfrm>
                <a:off x="4571360" y="1861880"/>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A0E3E1EA-AAE7-4B50-9F0E-F5A8F5FBF327}"/>
                  </a:ext>
                </a:extLst>
              </p:cNvPr>
              <p:cNvSpPr txBox="1"/>
              <p:nvPr/>
            </p:nvSpPr>
            <p:spPr>
              <a:xfrm>
                <a:off x="4600975" y="2174921"/>
                <a:ext cx="982351" cy="4154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HRCT of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the</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chest</a:t>
                </a:r>
                <a:endParaRPr kumimoji="0" lang="nl-NL" sz="10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cxnSp>
          <p:nvCxnSpPr>
            <p:cNvPr id="125" name="Straight Connector 124">
              <a:extLst>
                <a:ext uri="{FF2B5EF4-FFF2-40B4-BE49-F238E27FC236}">
                  <a16:creationId xmlns:a16="http://schemas.microsoft.com/office/drawing/2014/main" id="{0BB199F6-6F81-4390-B411-11852D6C4394}"/>
                </a:ext>
              </a:extLst>
            </p:cNvPr>
            <p:cNvCxnSpPr>
              <a:cxnSpLocks/>
            </p:cNvCxnSpPr>
            <p:nvPr/>
          </p:nvCxnSpPr>
          <p:spPr>
            <a:xfrm flipV="1">
              <a:off x="4010482" y="2624192"/>
              <a:ext cx="635692" cy="373035"/>
            </a:xfrm>
            <a:prstGeom prst="line">
              <a:avLst/>
            </a:prstGeom>
            <a:noFill/>
            <a:ln w="12700" cap="flat" cmpd="sng" algn="ctr">
              <a:solidFill>
                <a:srgbClr val="7293A0">
                  <a:lumMod val="50000"/>
                </a:srgbClr>
              </a:solidFill>
              <a:prstDash val="solid"/>
              <a:miter lim="800000"/>
            </a:ln>
            <a:effectLst/>
          </p:spPr>
        </p:cxnSp>
      </p:grpSp>
      <p:grpSp>
        <p:nvGrpSpPr>
          <p:cNvPr id="128" name="Group 127">
            <a:extLst>
              <a:ext uri="{FF2B5EF4-FFF2-40B4-BE49-F238E27FC236}">
                <a16:creationId xmlns:a16="http://schemas.microsoft.com/office/drawing/2014/main" id="{BB47F4AD-5A77-43E2-95D7-F90D696206DB}"/>
              </a:ext>
            </a:extLst>
          </p:cNvPr>
          <p:cNvGrpSpPr/>
          <p:nvPr/>
        </p:nvGrpSpPr>
        <p:grpSpPr>
          <a:xfrm>
            <a:off x="3945194" y="1851387"/>
            <a:ext cx="1602128" cy="1152461"/>
            <a:chOff x="1311330" y="1853929"/>
            <a:chExt cx="1602128" cy="1152461"/>
          </a:xfrm>
        </p:grpSpPr>
        <p:grpSp>
          <p:nvGrpSpPr>
            <p:cNvPr id="129" name="Group 128">
              <a:extLst>
                <a:ext uri="{FF2B5EF4-FFF2-40B4-BE49-F238E27FC236}">
                  <a16:creationId xmlns:a16="http://schemas.microsoft.com/office/drawing/2014/main" id="{BD9AA727-75E7-4C81-83ED-8F55C28E5B00}"/>
                </a:ext>
              </a:extLst>
            </p:cNvPr>
            <p:cNvGrpSpPr/>
            <p:nvPr/>
          </p:nvGrpSpPr>
          <p:grpSpPr>
            <a:xfrm>
              <a:off x="1311330" y="1853929"/>
              <a:ext cx="1041580" cy="1041580"/>
              <a:chOff x="1311330" y="1853929"/>
              <a:chExt cx="1041580" cy="1041580"/>
            </a:xfrm>
          </p:grpSpPr>
          <p:sp>
            <p:nvSpPr>
              <p:cNvPr id="131" name="Oval 130">
                <a:extLst>
                  <a:ext uri="{FF2B5EF4-FFF2-40B4-BE49-F238E27FC236}">
                    <a16:creationId xmlns:a16="http://schemas.microsoft.com/office/drawing/2014/main" id="{86C7CFEC-26C1-4DED-830D-48787DEBE829}"/>
                  </a:ext>
                </a:extLst>
              </p:cNvPr>
              <p:cNvSpPr/>
              <p:nvPr/>
            </p:nvSpPr>
            <p:spPr>
              <a:xfrm>
                <a:off x="1311330" y="1853929"/>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F5C9DD01-CD97-4CD7-8076-6C3884CD7B95}"/>
                  </a:ext>
                </a:extLst>
              </p:cNvPr>
              <p:cNvSpPr txBox="1"/>
              <p:nvPr/>
            </p:nvSpPr>
            <p:spPr>
              <a:xfrm>
                <a:off x="1340945" y="2259559"/>
                <a:ext cx="982351" cy="24622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Biopsy</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results</a:t>
                </a:r>
                <a:endParaRPr kumimoji="0" lang="nl-NL" sz="10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cxnSp>
          <p:nvCxnSpPr>
            <p:cNvPr id="130" name="Straight Connector 129">
              <a:extLst>
                <a:ext uri="{FF2B5EF4-FFF2-40B4-BE49-F238E27FC236}">
                  <a16:creationId xmlns:a16="http://schemas.microsoft.com/office/drawing/2014/main" id="{25380BE2-226F-428D-9D57-5837649F1E88}"/>
                </a:ext>
              </a:extLst>
            </p:cNvPr>
            <p:cNvCxnSpPr>
              <a:cxnSpLocks/>
            </p:cNvCxnSpPr>
            <p:nvPr/>
          </p:nvCxnSpPr>
          <p:spPr>
            <a:xfrm>
              <a:off x="2277766" y="2633355"/>
              <a:ext cx="635692" cy="373035"/>
            </a:xfrm>
            <a:prstGeom prst="line">
              <a:avLst/>
            </a:prstGeom>
            <a:noFill/>
            <a:ln w="12700" cap="flat" cmpd="sng" algn="ctr">
              <a:solidFill>
                <a:srgbClr val="7293A0">
                  <a:lumMod val="50000"/>
                </a:srgbClr>
              </a:solidFill>
              <a:prstDash val="solid"/>
              <a:miter lim="800000"/>
            </a:ln>
            <a:effectLst/>
          </p:spPr>
        </p:cxnSp>
      </p:grpSp>
      <p:grpSp>
        <p:nvGrpSpPr>
          <p:cNvPr id="133" name="Group 132">
            <a:extLst>
              <a:ext uri="{FF2B5EF4-FFF2-40B4-BE49-F238E27FC236}">
                <a16:creationId xmlns:a16="http://schemas.microsoft.com/office/drawing/2014/main" id="{8AD33EA9-9DC3-4E9F-A963-4D8A68F13A54}"/>
              </a:ext>
            </a:extLst>
          </p:cNvPr>
          <p:cNvGrpSpPr/>
          <p:nvPr/>
        </p:nvGrpSpPr>
        <p:grpSpPr>
          <a:xfrm>
            <a:off x="6644346" y="3522328"/>
            <a:ext cx="1602458" cy="1183774"/>
            <a:chOff x="4010482" y="3524870"/>
            <a:chExt cx="1602458" cy="1183774"/>
          </a:xfrm>
        </p:grpSpPr>
        <p:grpSp>
          <p:nvGrpSpPr>
            <p:cNvPr id="134" name="Group 133">
              <a:extLst>
                <a:ext uri="{FF2B5EF4-FFF2-40B4-BE49-F238E27FC236}">
                  <a16:creationId xmlns:a16="http://schemas.microsoft.com/office/drawing/2014/main" id="{775A72DB-7D2A-40AB-B36B-AE06ECC3280B}"/>
                </a:ext>
              </a:extLst>
            </p:cNvPr>
            <p:cNvGrpSpPr/>
            <p:nvPr/>
          </p:nvGrpSpPr>
          <p:grpSpPr>
            <a:xfrm>
              <a:off x="4571360" y="3667064"/>
              <a:ext cx="1041580" cy="1041580"/>
              <a:chOff x="4571360" y="3667064"/>
              <a:chExt cx="1041580" cy="1041580"/>
            </a:xfrm>
          </p:grpSpPr>
          <p:sp>
            <p:nvSpPr>
              <p:cNvPr id="136" name="Oval 135">
                <a:extLst>
                  <a:ext uri="{FF2B5EF4-FFF2-40B4-BE49-F238E27FC236}">
                    <a16:creationId xmlns:a16="http://schemas.microsoft.com/office/drawing/2014/main" id="{9D46016A-35CD-4451-B4DB-A7A79A8BD121}"/>
                  </a:ext>
                </a:extLst>
              </p:cNvPr>
              <p:cNvSpPr/>
              <p:nvPr/>
            </p:nvSpPr>
            <p:spPr>
              <a:xfrm>
                <a:off x="4571360" y="3667064"/>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DB06C020-6208-4A2F-BFC6-FBA0D9D6A291}"/>
                  </a:ext>
                </a:extLst>
              </p:cNvPr>
              <p:cNvSpPr txBox="1"/>
              <p:nvPr/>
            </p:nvSpPr>
            <p:spPr>
              <a:xfrm>
                <a:off x="4600975" y="3910855"/>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t>Lung function test </a:t>
                </a:r>
                <a:b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br>
                <a: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t>(FVC, </a:t>
                </a:r>
                <a:r>
                  <a:rPr kumimoji="0" lang="en-US" sz="1000" b="1" i="0" u="none" strike="noStrike" kern="0" cap="none" spc="0" normalizeH="0" baseline="0" noProof="0" dirty="0" err="1">
                    <a:ln>
                      <a:noFill/>
                    </a:ln>
                    <a:solidFill>
                      <a:srgbClr val="FFFFFF"/>
                    </a:solidFill>
                    <a:effectLst/>
                    <a:uLnTx/>
                    <a:uFillTx/>
                    <a:latin typeface="BISansNEXT" panose="02000503040000020004" pitchFamily="50" charset="0"/>
                  </a:rPr>
                  <a:t>DL</a:t>
                </a:r>
                <a:r>
                  <a:rPr kumimoji="0" lang="en-US" sz="1000" b="1" i="0" u="none" strike="noStrike" kern="0" cap="none" spc="0" normalizeH="0" baseline="-25000" noProof="0" dirty="0" err="1">
                    <a:ln>
                      <a:noFill/>
                    </a:ln>
                    <a:solidFill>
                      <a:srgbClr val="FFFFFF"/>
                    </a:solidFill>
                    <a:effectLst/>
                    <a:uLnTx/>
                    <a:uFillTx/>
                    <a:latin typeface="BISansNEXT" panose="02000503040000020004" pitchFamily="50" charset="0"/>
                  </a:rPr>
                  <a:t>co</a:t>
                </a:r>
                <a: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t>)</a:t>
                </a:r>
              </a:p>
            </p:txBody>
          </p:sp>
        </p:grpSp>
        <p:cxnSp>
          <p:nvCxnSpPr>
            <p:cNvPr id="135" name="Straight Connector 134">
              <a:extLst>
                <a:ext uri="{FF2B5EF4-FFF2-40B4-BE49-F238E27FC236}">
                  <a16:creationId xmlns:a16="http://schemas.microsoft.com/office/drawing/2014/main" id="{1BAEABC6-CE44-4178-9B76-66EE801F1CA0}"/>
                </a:ext>
              </a:extLst>
            </p:cNvPr>
            <p:cNvCxnSpPr>
              <a:cxnSpLocks/>
            </p:cNvCxnSpPr>
            <p:nvPr/>
          </p:nvCxnSpPr>
          <p:spPr>
            <a:xfrm>
              <a:off x="4010482" y="3524870"/>
              <a:ext cx="635692" cy="401404"/>
            </a:xfrm>
            <a:prstGeom prst="line">
              <a:avLst/>
            </a:prstGeom>
            <a:noFill/>
            <a:ln w="12700" cap="flat" cmpd="sng" algn="ctr">
              <a:solidFill>
                <a:srgbClr val="7293A0">
                  <a:lumMod val="50000"/>
                </a:srgbClr>
              </a:solidFill>
              <a:prstDash val="solid"/>
              <a:miter lim="800000"/>
            </a:ln>
            <a:effectLst/>
          </p:spPr>
        </p:cxnSp>
      </p:grpSp>
      <p:grpSp>
        <p:nvGrpSpPr>
          <p:cNvPr id="138" name="Group 137">
            <a:extLst>
              <a:ext uri="{FF2B5EF4-FFF2-40B4-BE49-F238E27FC236}">
                <a16:creationId xmlns:a16="http://schemas.microsoft.com/office/drawing/2014/main" id="{B377531A-0529-4278-A348-1D76FF173578}"/>
              </a:ext>
            </a:extLst>
          </p:cNvPr>
          <p:cNvGrpSpPr/>
          <p:nvPr/>
        </p:nvGrpSpPr>
        <p:grpSpPr>
          <a:xfrm>
            <a:off x="3945194" y="3523541"/>
            <a:ext cx="1610079" cy="1190512"/>
            <a:chOff x="1311330" y="3526083"/>
            <a:chExt cx="1610079" cy="1190512"/>
          </a:xfrm>
        </p:grpSpPr>
        <p:grpSp>
          <p:nvGrpSpPr>
            <p:cNvPr id="139" name="Group 138">
              <a:extLst>
                <a:ext uri="{FF2B5EF4-FFF2-40B4-BE49-F238E27FC236}">
                  <a16:creationId xmlns:a16="http://schemas.microsoft.com/office/drawing/2014/main" id="{61260884-1410-4225-9395-11FA40411F29}"/>
                </a:ext>
              </a:extLst>
            </p:cNvPr>
            <p:cNvGrpSpPr/>
            <p:nvPr/>
          </p:nvGrpSpPr>
          <p:grpSpPr>
            <a:xfrm>
              <a:off x="1311330" y="3675015"/>
              <a:ext cx="1041580" cy="1041580"/>
              <a:chOff x="1311330" y="3675015"/>
              <a:chExt cx="1041580" cy="1041580"/>
            </a:xfrm>
          </p:grpSpPr>
          <p:sp>
            <p:nvSpPr>
              <p:cNvPr id="141" name="Oval 140">
                <a:extLst>
                  <a:ext uri="{FF2B5EF4-FFF2-40B4-BE49-F238E27FC236}">
                    <a16:creationId xmlns:a16="http://schemas.microsoft.com/office/drawing/2014/main" id="{0730253C-C3B6-4599-9049-9659CEF1BB2B}"/>
                  </a:ext>
                </a:extLst>
              </p:cNvPr>
              <p:cNvSpPr/>
              <p:nvPr/>
            </p:nvSpPr>
            <p:spPr>
              <a:xfrm>
                <a:off x="1311330" y="3675015"/>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2" name="TextBox 141">
                <a:extLst>
                  <a:ext uri="{FF2B5EF4-FFF2-40B4-BE49-F238E27FC236}">
                    <a16:creationId xmlns:a16="http://schemas.microsoft.com/office/drawing/2014/main" id="{7CAE3D9B-14DF-4B19-9F9B-69505B777F18}"/>
                  </a:ext>
                </a:extLst>
              </p:cNvPr>
              <p:cNvSpPr txBox="1"/>
              <p:nvPr/>
            </p:nvSpPr>
            <p:spPr>
              <a:xfrm>
                <a:off x="1340945" y="3910855"/>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Broncho-alveolar</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lavage</a:t>
                </a:r>
              </a:p>
            </p:txBody>
          </p:sp>
        </p:grpSp>
        <p:cxnSp>
          <p:nvCxnSpPr>
            <p:cNvPr id="140" name="Straight Connector 139">
              <a:extLst>
                <a:ext uri="{FF2B5EF4-FFF2-40B4-BE49-F238E27FC236}">
                  <a16:creationId xmlns:a16="http://schemas.microsoft.com/office/drawing/2014/main" id="{AFA6E2B3-9332-48EA-AF81-DB840A041AB4}"/>
                </a:ext>
              </a:extLst>
            </p:cNvPr>
            <p:cNvCxnSpPr>
              <a:cxnSpLocks/>
            </p:cNvCxnSpPr>
            <p:nvPr/>
          </p:nvCxnSpPr>
          <p:spPr>
            <a:xfrm flipV="1">
              <a:off x="2262200" y="3526083"/>
              <a:ext cx="659209" cy="400191"/>
            </a:xfrm>
            <a:prstGeom prst="line">
              <a:avLst/>
            </a:prstGeom>
            <a:noFill/>
            <a:ln w="12700" cap="flat" cmpd="sng" algn="ctr">
              <a:solidFill>
                <a:srgbClr val="7293A0">
                  <a:lumMod val="50000"/>
                </a:srgbClr>
              </a:solidFill>
              <a:prstDash val="solid"/>
              <a:miter lim="800000"/>
            </a:ln>
            <a:effectLst/>
          </p:spPr>
        </p:cxnSp>
      </p:grpSp>
      <p:grpSp>
        <p:nvGrpSpPr>
          <p:cNvPr id="143" name="Group 142">
            <a:extLst>
              <a:ext uri="{FF2B5EF4-FFF2-40B4-BE49-F238E27FC236}">
                <a16:creationId xmlns:a16="http://schemas.microsoft.com/office/drawing/2014/main" id="{F2B3993F-8FFD-4C5D-BC0A-40F3F4E48227}"/>
              </a:ext>
            </a:extLst>
          </p:cNvPr>
          <p:cNvGrpSpPr/>
          <p:nvPr/>
        </p:nvGrpSpPr>
        <p:grpSpPr>
          <a:xfrm>
            <a:off x="6616789" y="883500"/>
            <a:ext cx="5023980" cy="1426031"/>
            <a:chOff x="6616789" y="886042"/>
            <a:chExt cx="5023980" cy="1426031"/>
          </a:xfrm>
        </p:grpSpPr>
        <p:sp>
          <p:nvSpPr>
            <p:cNvPr id="144" name="Tekstvak 17">
              <a:extLst>
                <a:ext uri="{FF2B5EF4-FFF2-40B4-BE49-F238E27FC236}">
                  <a16:creationId xmlns:a16="http://schemas.microsoft.com/office/drawing/2014/main" id="{7270FA54-7C1A-45D4-84A8-B2538B159261}"/>
                </a:ext>
              </a:extLst>
            </p:cNvPr>
            <p:cNvSpPr txBox="1"/>
            <p:nvPr/>
          </p:nvSpPr>
          <p:spPr>
            <a:xfrm>
              <a:off x="8867679" y="886042"/>
              <a:ext cx="2773090" cy="1426031"/>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prstClr val="black"/>
                  </a:solidFill>
                  <a:effectLst/>
                  <a:uLnTx/>
                  <a:uFillTx/>
                  <a:latin typeface="BI Sans" pitchFamily="2" charset="0"/>
                </a:rPr>
                <a:t>Clinical</a:t>
              </a:r>
              <a:r>
                <a:rPr kumimoji="0" lang="nl-NL" sz="1000" b="1" i="0" u="none" strike="noStrike" kern="0" cap="none" spc="0" normalizeH="0" baseline="0" noProof="0" dirty="0">
                  <a:ln>
                    <a:noFill/>
                  </a:ln>
                  <a:solidFill>
                    <a:prstClr val="black"/>
                  </a:solidFill>
                  <a:effectLst/>
                  <a:uLnTx/>
                  <a:uFillTx/>
                  <a:latin typeface="BI Sans" pitchFamily="2" charset="0"/>
                </a:rPr>
                <a:t> evaluation</a:t>
              </a:r>
              <a:r>
                <a:rPr kumimoji="0" lang="nl-NL" sz="1000" b="1" i="0" u="none" strike="noStrike" kern="0" cap="none" spc="0" normalizeH="0" baseline="30000" noProof="0" dirty="0">
                  <a:ln>
                    <a:noFill/>
                  </a:ln>
                  <a:solidFill>
                    <a:prstClr val="black"/>
                  </a:solidFill>
                  <a:effectLst/>
                  <a:uLnTx/>
                  <a:uFillTx/>
                  <a:latin typeface="BI Sans" pitchFamily="2" charset="0"/>
                </a:rPr>
                <a:t>1,5,6</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000" b="1" i="0" u="none" strike="noStrike" kern="0" cap="none" spc="0" normalizeH="0" baseline="3000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Symptoms</a:t>
              </a:r>
              <a:endParaRPr kumimoji="0" lang="nl-NL" sz="10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Clinical</a:t>
              </a:r>
              <a:r>
                <a:rPr kumimoji="0" lang="nl-NL" sz="1000" b="0" i="0" u="none" strike="noStrike" kern="0" cap="none" spc="0" normalizeH="0" baseline="0" noProof="0" dirty="0">
                  <a:ln>
                    <a:noFill/>
                  </a:ln>
                  <a:solidFill>
                    <a:prstClr val="black"/>
                  </a:solidFill>
                  <a:effectLst/>
                  <a:uLnTx/>
                  <a:uFillTx/>
                  <a:latin typeface="BI Sans" pitchFamily="2" charset="0"/>
                </a:rPr>
                <a:t> course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Chest</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auscultation</a:t>
              </a:r>
              <a:endParaRPr kumimoji="0" lang="nl-NL" sz="10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a:ln>
                    <a:noFill/>
                  </a:ln>
                  <a:solidFill>
                    <a:prstClr val="black"/>
                  </a:solidFill>
                  <a:effectLst/>
                  <a:uLnTx/>
                  <a:uFillTx/>
                  <a:latin typeface="BI Sans" pitchFamily="2" charset="0"/>
                </a:rPr>
                <a:t>Risk factors (e.g. family </a:t>
              </a:r>
              <a:r>
                <a:rPr kumimoji="0" lang="nl-NL" sz="1000" b="0" i="0" u="none" strike="noStrike" kern="0" cap="none" spc="0" normalizeH="0" baseline="0" noProof="0" dirty="0" err="1">
                  <a:ln>
                    <a:noFill/>
                  </a:ln>
                  <a:solidFill>
                    <a:prstClr val="black"/>
                  </a:solidFill>
                  <a:effectLst/>
                  <a:uLnTx/>
                  <a:uFillTx/>
                  <a:latin typeface="BI Sans" pitchFamily="2" charset="0"/>
                </a:rPr>
                <a:t>history</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and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environmental</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exposures</a:t>
              </a:r>
              <a:r>
                <a:rPr kumimoji="0" lang="nl-NL" sz="1000" b="0" i="0" u="none" strike="noStrike" kern="0" cap="none" spc="0" normalizeH="0" baseline="0" noProof="0" dirty="0">
                  <a:ln>
                    <a:noFill/>
                  </a:ln>
                  <a:solidFill>
                    <a:prstClr val="black"/>
                  </a:solidFill>
                  <a:effectLst/>
                  <a:uLnTx/>
                  <a:uFillTx/>
                  <a:latin typeface="BI Sans" pitchFamily="2" charset="0"/>
                </a:rPr>
                <a:t>)</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Serologies</a:t>
              </a:r>
              <a:r>
                <a:rPr kumimoji="0" lang="nl-NL" sz="1000" b="0" i="0" u="none" strike="noStrike" kern="0" cap="none" spc="0" normalizeH="0" baseline="0" noProof="0" dirty="0">
                  <a:ln>
                    <a:noFill/>
                  </a:ln>
                  <a:solidFill>
                    <a:prstClr val="black"/>
                  </a:solidFill>
                  <a:effectLst/>
                  <a:uLnTx/>
                  <a:uFillTx/>
                  <a:latin typeface="BI Sans" pitchFamily="2" charset="0"/>
                </a:rPr>
                <a:t> </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Chest</a:t>
              </a:r>
              <a:r>
                <a:rPr kumimoji="0" lang="nl-NL" sz="1000" b="0" i="0" u="none" strike="noStrike" kern="0" cap="none" spc="0" normalizeH="0" baseline="0" noProof="0" dirty="0">
                  <a:ln>
                    <a:noFill/>
                  </a:ln>
                  <a:solidFill>
                    <a:prstClr val="black"/>
                  </a:solidFill>
                  <a:effectLst/>
                  <a:uLnTx/>
                  <a:uFillTx/>
                  <a:latin typeface="BI Sans" pitchFamily="2" charset="0"/>
                </a:rPr>
                <a:t> X-</a:t>
              </a:r>
              <a:r>
                <a:rPr kumimoji="0" lang="nl-NL" sz="1000" b="0" i="0" u="none" strike="noStrike" kern="0" cap="none" spc="0" normalizeH="0" baseline="0" noProof="0" dirty="0" err="1">
                  <a:ln>
                    <a:noFill/>
                  </a:ln>
                  <a:solidFill>
                    <a:prstClr val="black"/>
                  </a:solidFill>
                  <a:effectLst/>
                  <a:uLnTx/>
                  <a:uFillTx/>
                  <a:latin typeface="BI Sans" pitchFamily="2" charset="0"/>
                </a:rPr>
                <a:t>ray</a:t>
              </a:r>
              <a:endParaRPr kumimoji="0" lang="nl-NL" sz="1000" b="0" i="0" u="none" strike="noStrike" kern="0" cap="none" spc="0" normalizeH="0" baseline="0" noProof="0" dirty="0">
                <a:ln>
                  <a:noFill/>
                </a:ln>
                <a:solidFill>
                  <a:prstClr val="black"/>
                </a:solidFill>
                <a:effectLst/>
                <a:uLnTx/>
                <a:uFillTx/>
                <a:latin typeface="BI Sans" pitchFamily="2" charset="0"/>
              </a:endParaRPr>
            </a:p>
          </p:txBody>
        </p:sp>
        <p:cxnSp>
          <p:nvCxnSpPr>
            <p:cNvPr id="145" name="Straight Connector 144">
              <a:extLst>
                <a:ext uri="{FF2B5EF4-FFF2-40B4-BE49-F238E27FC236}">
                  <a16:creationId xmlns:a16="http://schemas.microsoft.com/office/drawing/2014/main" id="{EDFF195C-A6C0-4B61-AE7D-7C67B94D3572}"/>
                </a:ext>
              </a:extLst>
            </p:cNvPr>
            <p:cNvCxnSpPr>
              <a:cxnSpLocks/>
              <a:stCxn id="116" idx="6"/>
            </p:cNvCxnSpPr>
            <p:nvPr/>
          </p:nvCxnSpPr>
          <p:spPr>
            <a:xfrm>
              <a:off x="6616789" y="1234902"/>
              <a:ext cx="2250890" cy="0"/>
            </a:xfrm>
            <a:prstGeom prst="line">
              <a:avLst/>
            </a:prstGeom>
            <a:noFill/>
            <a:ln w="6350" cap="flat" cmpd="sng" algn="ctr">
              <a:solidFill>
                <a:srgbClr val="ED7D31"/>
              </a:solidFill>
              <a:prstDash val="solid"/>
              <a:miter lim="800000"/>
            </a:ln>
            <a:effectLst/>
          </p:spPr>
        </p:cxnSp>
      </p:grpSp>
      <p:grpSp>
        <p:nvGrpSpPr>
          <p:cNvPr id="146" name="Group 145">
            <a:extLst>
              <a:ext uri="{FF2B5EF4-FFF2-40B4-BE49-F238E27FC236}">
                <a16:creationId xmlns:a16="http://schemas.microsoft.com/office/drawing/2014/main" id="{DA81C9EA-CD1E-4000-B54D-F83398B55CC1}"/>
              </a:ext>
            </a:extLst>
          </p:cNvPr>
          <p:cNvGrpSpPr/>
          <p:nvPr/>
        </p:nvGrpSpPr>
        <p:grpSpPr>
          <a:xfrm>
            <a:off x="8246804" y="2380128"/>
            <a:ext cx="3331163" cy="1733469"/>
            <a:chOff x="8246804" y="2380128"/>
            <a:chExt cx="3331163" cy="1733469"/>
          </a:xfrm>
        </p:grpSpPr>
        <p:sp>
          <p:nvSpPr>
            <p:cNvPr id="147" name="Tekstvak 13">
              <a:extLst>
                <a:ext uri="{FF2B5EF4-FFF2-40B4-BE49-F238E27FC236}">
                  <a16:creationId xmlns:a16="http://schemas.microsoft.com/office/drawing/2014/main" id="{F0EA7950-90E8-48EE-8A4E-3AC2CAAEC10F}"/>
                </a:ext>
              </a:extLst>
            </p:cNvPr>
            <p:cNvSpPr txBox="1"/>
            <p:nvPr/>
          </p:nvSpPr>
          <p:spPr>
            <a:xfrm>
              <a:off x="8804877" y="3149230"/>
              <a:ext cx="2773090" cy="964367"/>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BI Sans" pitchFamily="2" charset="0"/>
                </a:rPr>
                <a:t>HRCT</a:t>
              </a:r>
              <a:r>
                <a:rPr kumimoji="0" lang="nl-NL" sz="1000" b="1" i="0" u="none" strike="noStrike" kern="0" cap="none" spc="0" normalizeH="0" baseline="30000" noProof="0" dirty="0">
                  <a:ln>
                    <a:noFill/>
                  </a:ln>
                  <a:solidFill>
                    <a:prstClr val="black"/>
                  </a:solidFill>
                  <a:effectLst/>
                  <a:uLnTx/>
                  <a:uFillTx/>
                  <a:latin typeface="BI Sans" pitchFamily="2" charset="0"/>
                </a:rPr>
                <a:t>1,5,6</a:t>
              </a:r>
              <a:endParaRPr kumimoji="0" lang="nl-NL" sz="1000" b="1"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a:ln>
                    <a:noFill/>
                  </a:ln>
                  <a:solidFill>
                    <a:prstClr val="black"/>
                  </a:solidFill>
                  <a:effectLst/>
                  <a:uLnTx/>
                  <a:uFillTx/>
                  <a:latin typeface="BI Sans" pitchFamily="2" charset="0"/>
                </a:rPr>
                <a:t>Imaging of </a:t>
              </a:r>
              <a:r>
                <a:rPr kumimoji="0" lang="nl-NL" sz="1000" b="0" i="0" u="none" strike="noStrike" kern="0" cap="none" spc="0" normalizeH="0" baseline="0" noProof="0" dirty="0" err="1">
                  <a:ln>
                    <a:noFill/>
                  </a:ln>
                  <a:solidFill>
                    <a:prstClr val="black"/>
                  </a:solidFill>
                  <a:effectLst/>
                  <a:uLnTx/>
                  <a:uFillTx/>
                  <a:latin typeface="BI Sans" pitchFamily="2" charset="0"/>
                </a:rPr>
                <a:t>lung</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parenchyma</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and</a:t>
              </a:r>
              <a:r>
                <a:rPr kumimoji="0" lang="nl-NL" sz="1000" b="0" i="0" u="none" strike="noStrike" kern="0" cap="none" spc="0" normalizeH="0" baseline="0" noProof="0" dirty="0">
                  <a:ln>
                    <a:noFill/>
                  </a:ln>
                  <a:solidFill>
                    <a:prstClr val="black"/>
                  </a:solidFill>
                  <a:effectLst/>
                  <a:uLnTx/>
                  <a:uFillTx/>
                  <a:latin typeface="BI Sans" pitchFamily="2" charset="0"/>
                </a:rPr>
                <a:t> small </a:t>
              </a:r>
              <a:r>
                <a:rPr kumimoji="0" lang="nl-NL" sz="1000" b="0" i="0" u="none" strike="noStrike" kern="0" cap="none" spc="0" normalizeH="0" baseline="0" noProof="0" dirty="0" err="1">
                  <a:ln>
                    <a:noFill/>
                  </a:ln>
                  <a:solidFill>
                    <a:prstClr val="black"/>
                  </a:solidFill>
                  <a:effectLst/>
                  <a:uLnTx/>
                  <a:uFillTx/>
                  <a:latin typeface="BI Sans" pitchFamily="2" charset="0"/>
                </a:rPr>
                <a:t>airways</a:t>
              </a:r>
              <a:endParaRPr kumimoji="0" lang="nl-NL" sz="10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Distinctive</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radiological</a:t>
              </a:r>
              <a:r>
                <a:rPr kumimoji="0" lang="nl-NL" sz="1000" b="0" i="0" u="none" strike="noStrike" kern="0" cap="none" spc="0" normalizeH="0" baseline="0" noProof="0" dirty="0">
                  <a:ln>
                    <a:noFill/>
                  </a:ln>
                  <a:solidFill>
                    <a:prstClr val="black"/>
                  </a:solidFill>
                  <a:effectLst/>
                  <a:uLnTx/>
                  <a:uFillTx/>
                  <a:latin typeface="BI Sans" pitchFamily="2" charset="0"/>
                </a:rPr>
                <a:t> features </a:t>
              </a:r>
              <a:r>
                <a:rPr kumimoji="0" lang="nl-NL" sz="1000" b="0" i="0" u="none" strike="noStrike" kern="0" cap="none" spc="0" normalizeH="0" baseline="0" noProof="0" dirty="0" err="1">
                  <a:ln>
                    <a:noFill/>
                  </a:ln>
                  <a:solidFill>
                    <a:prstClr val="black"/>
                  </a:solidFill>
                  <a:effectLst/>
                  <a:uLnTx/>
                  <a:uFillTx/>
                  <a:latin typeface="BI Sans" pitchFamily="2" charset="0"/>
                </a:rPr>
                <a:t>and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their</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distribution</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inform</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differential</a:t>
              </a:r>
              <a:r>
                <a:rPr kumimoji="0" lang="nl-NL" sz="1000" b="0" i="0" u="none" strike="noStrike" kern="0" cap="none" spc="0" normalizeH="0" baseline="0" noProof="0" dirty="0">
                  <a:ln>
                    <a:noFill/>
                  </a:ln>
                  <a:solidFill>
                    <a:prstClr val="black"/>
                  </a:solidFill>
                  <a:effectLst/>
                  <a:uLnTx/>
                  <a:uFillTx/>
                  <a:latin typeface="BI Sans" pitchFamily="2" charset="0"/>
                </a:rPr>
                <a:t> diagnosis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000" b="1" i="0" u="none" strike="noStrike" kern="0" cap="none" spc="0" normalizeH="0" baseline="30000" noProof="0" dirty="0">
                <a:ln>
                  <a:noFill/>
                </a:ln>
                <a:solidFill>
                  <a:prstClr val="black"/>
                </a:solidFill>
                <a:effectLst/>
                <a:uLnTx/>
                <a:uFillTx/>
                <a:latin typeface="BI Sans" pitchFamily="2" charset="0"/>
              </a:endParaRPr>
            </a:p>
          </p:txBody>
        </p:sp>
        <p:cxnSp>
          <p:nvCxnSpPr>
            <p:cNvPr id="148" name="Connector: Elbow 147">
              <a:extLst>
                <a:ext uri="{FF2B5EF4-FFF2-40B4-BE49-F238E27FC236}">
                  <a16:creationId xmlns:a16="http://schemas.microsoft.com/office/drawing/2014/main" id="{12E2D8BB-1281-4042-ADC5-A3BF86FA7894}"/>
                </a:ext>
              </a:extLst>
            </p:cNvPr>
            <p:cNvCxnSpPr>
              <a:cxnSpLocks/>
              <a:stCxn id="126" idx="6"/>
              <a:endCxn id="147" idx="1"/>
            </p:cNvCxnSpPr>
            <p:nvPr/>
          </p:nvCxnSpPr>
          <p:spPr>
            <a:xfrm>
              <a:off x="8246804" y="2380128"/>
              <a:ext cx="558073" cy="1251286"/>
            </a:xfrm>
            <a:prstGeom prst="bentConnector3">
              <a:avLst>
                <a:gd name="adj1" fmla="val 50000"/>
              </a:avLst>
            </a:prstGeom>
            <a:noFill/>
            <a:ln w="6350" cap="flat" cmpd="sng" algn="ctr">
              <a:solidFill>
                <a:srgbClr val="ED7D31"/>
              </a:solidFill>
              <a:prstDash val="solid"/>
              <a:miter lim="800000"/>
            </a:ln>
            <a:effectLst/>
          </p:spPr>
        </p:cxnSp>
      </p:grpSp>
      <p:grpSp>
        <p:nvGrpSpPr>
          <p:cNvPr id="149" name="Group 148">
            <a:extLst>
              <a:ext uri="{FF2B5EF4-FFF2-40B4-BE49-F238E27FC236}">
                <a16:creationId xmlns:a16="http://schemas.microsoft.com/office/drawing/2014/main" id="{1CE01FB0-1A47-427F-B439-7F5987D04030}"/>
              </a:ext>
            </a:extLst>
          </p:cNvPr>
          <p:cNvGrpSpPr/>
          <p:nvPr/>
        </p:nvGrpSpPr>
        <p:grpSpPr>
          <a:xfrm>
            <a:off x="6616789" y="4848296"/>
            <a:ext cx="4108225" cy="400110"/>
            <a:chOff x="6616789" y="4850838"/>
            <a:chExt cx="4108225" cy="400110"/>
          </a:xfrm>
        </p:grpSpPr>
        <p:sp>
          <p:nvSpPr>
            <p:cNvPr id="150" name="Tekstvak 10">
              <a:extLst>
                <a:ext uri="{FF2B5EF4-FFF2-40B4-BE49-F238E27FC236}">
                  <a16:creationId xmlns:a16="http://schemas.microsoft.com/office/drawing/2014/main" id="{DA3C03DC-7C3B-4515-9E3A-58A652F74337}"/>
                </a:ext>
              </a:extLst>
            </p:cNvPr>
            <p:cNvSpPr txBox="1"/>
            <p:nvPr/>
          </p:nvSpPr>
          <p:spPr>
            <a:xfrm>
              <a:off x="7577776" y="4850838"/>
              <a:ext cx="3147238" cy="400110"/>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a:ln>
                    <a:noFill/>
                  </a:ln>
                  <a:solidFill>
                    <a:prstClr val="black"/>
                  </a:solidFill>
                  <a:effectLst/>
                  <a:uLnTx/>
                  <a:uFillTx/>
                  <a:latin typeface="BI Sans" pitchFamily="2" charset="0"/>
                </a:rPr>
                <a:t>e.g. </a:t>
              </a:r>
              <a:r>
                <a:rPr kumimoji="0" lang="nl-NL" sz="1000" b="0" i="0" u="none" strike="noStrike" kern="0" cap="none" spc="0" normalizeH="0" baseline="0" noProof="0" err="1">
                  <a:ln>
                    <a:noFill/>
                  </a:ln>
                  <a:solidFill>
                    <a:prstClr val="black"/>
                  </a:solidFill>
                  <a:effectLst/>
                  <a:uLnTx/>
                  <a:uFillTx/>
                  <a:latin typeface="BI Sans" pitchFamily="2" charset="0"/>
                </a:rPr>
                <a:t>Serological</a:t>
              </a:r>
              <a:r>
                <a:rPr kumimoji="0" lang="nl-NL" sz="1000" b="0" i="0" u="none" strike="noStrike" kern="0" cap="none" spc="0" normalizeH="0" baseline="0" noProof="0">
                  <a:ln>
                    <a:noFill/>
                  </a:ln>
                  <a:solidFill>
                    <a:prstClr val="black"/>
                  </a:solidFill>
                  <a:effectLst/>
                  <a:uLnTx/>
                  <a:uFillTx/>
                  <a:latin typeface="BI Sans" pitchFamily="2" charset="0"/>
                </a:rPr>
                <a:t> data, immunological test, </a:t>
              </a:r>
              <a:r>
                <a:rPr kumimoji="0" lang="nl-NL" sz="1000" b="0" i="0" u="none" strike="noStrike" kern="0" cap="none" spc="0" normalizeH="0" baseline="0" noProof="0" err="1">
                  <a:ln>
                    <a:noFill/>
                  </a:ln>
                  <a:solidFill>
                    <a:prstClr val="black"/>
                  </a:solidFill>
                  <a:effectLst/>
                  <a:uLnTx/>
                  <a:uFillTx/>
                  <a:latin typeface="BI Sans" pitchFamily="2" charset="0"/>
                </a:rPr>
                <a:t>inflammatory</a:t>
              </a:r>
              <a:r>
                <a:rPr kumimoji="0" lang="nl-NL" sz="1000" b="0" i="0" u="none" strike="noStrike" kern="0" cap="none" spc="0" normalizeH="0" baseline="0" noProof="0">
                  <a:ln>
                    <a:noFill/>
                  </a:ln>
                  <a:solidFill>
                    <a:prstClr val="black"/>
                  </a:solidFill>
                  <a:effectLst/>
                  <a:uLnTx/>
                  <a:uFillTx/>
                  <a:latin typeface="BI Sans" pitchFamily="2" charset="0"/>
                </a:rPr>
                <a:t> markers, </a:t>
              </a:r>
              <a:r>
                <a:rPr kumimoji="0" lang="nl-NL" sz="1000" b="0" i="0" u="none" strike="noStrike" kern="0" cap="none" spc="0" normalizeH="0" baseline="0" noProof="0" err="1">
                  <a:ln>
                    <a:noFill/>
                  </a:ln>
                  <a:solidFill>
                    <a:prstClr val="black"/>
                  </a:solidFill>
                  <a:effectLst/>
                  <a:uLnTx/>
                  <a:uFillTx/>
                  <a:latin typeface="BI Sans" pitchFamily="2" charset="0"/>
                </a:rPr>
                <a:t>renal</a:t>
              </a:r>
              <a:r>
                <a:rPr kumimoji="0" lang="nl-NL" sz="1000" b="0" i="0" u="none" strike="noStrike" kern="0" cap="none" spc="0" normalizeH="0" baseline="0" noProof="0">
                  <a:ln>
                    <a:noFill/>
                  </a:ln>
                  <a:solidFill>
                    <a:prstClr val="black"/>
                  </a:solidFill>
                  <a:effectLst/>
                  <a:uLnTx/>
                  <a:uFillTx/>
                  <a:latin typeface="BI Sans" pitchFamily="2" charset="0"/>
                </a:rPr>
                <a:t> </a:t>
              </a:r>
              <a:r>
                <a:rPr kumimoji="0" lang="nl-NL" sz="1000" b="0" i="0" u="none" strike="noStrike" kern="0" cap="none" spc="0" normalizeH="0" baseline="0" noProof="0" err="1">
                  <a:ln>
                    <a:noFill/>
                  </a:ln>
                  <a:solidFill>
                    <a:prstClr val="black"/>
                  </a:solidFill>
                  <a:effectLst/>
                  <a:uLnTx/>
                  <a:uFillTx/>
                  <a:latin typeface="BI Sans" pitchFamily="2" charset="0"/>
                </a:rPr>
                <a:t>and</a:t>
              </a:r>
              <a:r>
                <a:rPr kumimoji="0" lang="nl-NL" sz="1000" b="0" i="0" u="none" strike="noStrike" kern="0" cap="none" spc="0" normalizeH="0" baseline="0" noProof="0">
                  <a:ln>
                    <a:noFill/>
                  </a:ln>
                  <a:solidFill>
                    <a:prstClr val="black"/>
                  </a:solidFill>
                  <a:effectLst/>
                  <a:uLnTx/>
                  <a:uFillTx/>
                  <a:latin typeface="BI Sans" pitchFamily="2" charset="0"/>
                </a:rPr>
                <a:t> </a:t>
              </a:r>
              <a:r>
                <a:rPr kumimoji="0" lang="nl-NL" sz="1000" b="0" i="0" u="none" strike="noStrike" kern="0" cap="none" spc="0" normalizeH="0" baseline="0" noProof="0" err="1">
                  <a:ln>
                    <a:noFill/>
                  </a:ln>
                  <a:solidFill>
                    <a:prstClr val="black"/>
                  </a:solidFill>
                  <a:effectLst/>
                  <a:uLnTx/>
                  <a:uFillTx/>
                  <a:latin typeface="BI Sans" pitchFamily="2" charset="0"/>
                </a:rPr>
                <a:t>liver</a:t>
              </a:r>
              <a:r>
                <a:rPr kumimoji="0" lang="nl-NL" sz="1000" b="0" i="0" u="none" strike="noStrike" kern="0" cap="none" spc="0" normalizeH="0" baseline="0" noProof="0">
                  <a:ln>
                    <a:noFill/>
                  </a:ln>
                  <a:solidFill>
                    <a:prstClr val="black"/>
                  </a:solidFill>
                  <a:effectLst/>
                  <a:uLnTx/>
                  <a:uFillTx/>
                  <a:latin typeface="BI Sans" pitchFamily="2" charset="0"/>
                </a:rPr>
                <a:t> </a:t>
              </a:r>
              <a:r>
                <a:rPr kumimoji="0" lang="nl-NL" sz="1000" b="0" i="0" u="none" strike="noStrike" kern="0" cap="none" spc="0" normalizeH="0" baseline="0" noProof="0" err="1">
                  <a:ln>
                    <a:noFill/>
                  </a:ln>
                  <a:solidFill>
                    <a:prstClr val="black"/>
                  </a:solidFill>
                  <a:effectLst/>
                  <a:uLnTx/>
                  <a:uFillTx/>
                  <a:latin typeface="BI Sans" pitchFamily="2" charset="0"/>
                </a:rPr>
                <a:t>function</a:t>
              </a:r>
              <a:r>
                <a:rPr kumimoji="0" lang="nl-NL" sz="1000" b="0" i="0" u="none" strike="noStrike" kern="0" cap="none" spc="0" normalizeH="0" baseline="0" noProof="0">
                  <a:ln>
                    <a:noFill/>
                  </a:ln>
                  <a:solidFill>
                    <a:prstClr val="black"/>
                  </a:solidFill>
                  <a:effectLst/>
                  <a:uLnTx/>
                  <a:uFillTx/>
                  <a:latin typeface="BI Sans" pitchFamily="2" charset="0"/>
                </a:rPr>
                <a:t> tests</a:t>
              </a:r>
            </a:p>
          </p:txBody>
        </p:sp>
        <p:cxnSp>
          <p:nvCxnSpPr>
            <p:cNvPr id="151" name="Connector: Elbow 150">
              <a:extLst>
                <a:ext uri="{FF2B5EF4-FFF2-40B4-BE49-F238E27FC236}">
                  <a16:creationId xmlns:a16="http://schemas.microsoft.com/office/drawing/2014/main" id="{A594137B-BB71-4F13-9437-1EAF6835F798}"/>
                </a:ext>
              </a:extLst>
            </p:cNvPr>
            <p:cNvCxnSpPr>
              <a:cxnSpLocks/>
              <a:stCxn id="122" idx="3"/>
              <a:endCxn id="150" idx="1"/>
            </p:cNvCxnSpPr>
            <p:nvPr/>
          </p:nvCxnSpPr>
          <p:spPr>
            <a:xfrm flipV="1">
              <a:off x="6616789" y="5050893"/>
              <a:ext cx="960987" cy="2039"/>
            </a:xfrm>
            <a:prstGeom prst="bentConnector3">
              <a:avLst>
                <a:gd name="adj1" fmla="val 99609"/>
              </a:avLst>
            </a:prstGeom>
            <a:noFill/>
            <a:ln w="6350" cap="flat" cmpd="sng" algn="ctr">
              <a:solidFill>
                <a:srgbClr val="ED7D31"/>
              </a:solidFill>
              <a:prstDash val="solid"/>
              <a:miter lim="800000"/>
            </a:ln>
            <a:effectLst/>
          </p:spPr>
        </p:cxnSp>
      </p:grpSp>
      <p:grpSp>
        <p:nvGrpSpPr>
          <p:cNvPr id="152" name="Group 151">
            <a:extLst>
              <a:ext uri="{FF2B5EF4-FFF2-40B4-BE49-F238E27FC236}">
                <a16:creationId xmlns:a16="http://schemas.microsoft.com/office/drawing/2014/main" id="{CFA1C240-36D2-4727-8772-796220ACB4BE}"/>
              </a:ext>
            </a:extLst>
          </p:cNvPr>
          <p:cNvGrpSpPr/>
          <p:nvPr/>
        </p:nvGrpSpPr>
        <p:grpSpPr>
          <a:xfrm>
            <a:off x="690936" y="4107749"/>
            <a:ext cx="3254258" cy="1323439"/>
            <a:chOff x="690936" y="4110291"/>
            <a:chExt cx="3254258" cy="1323439"/>
          </a:xfrm>
        </p:grpSpPr>
        <p:sp>
          <p:nvSpPr>
            <p:cNvPr id="153" name="Tekstvak 15">
              <a:extLst>
                <a:ext uri="{FF2B5EF4-FFF2-40B4-BE49-F238E27FC236}">
                  <a16:creationId xmlns:a16="http://schemas.microsoft.com/office/drawing/2014/main" id="{B1079D8D-4757-48CE-8A95-C89E6795722C}"/>
                </a:ext>
              </a:extLst>
            </p:cNvPr>
            <p:cNvSpPr txBox="1"/>
            <p:nvPr/>
          </p:nvSpPr>
          <p:spPr>
            <a:xfrm>
              <a:off x="690936" y="4110291"/>
              <a:ext cx="2773090" cy="1323439"/>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prstClr val="black"/>
                  </a:solidFill>
                  <a:effectLst/>
                  <a:uLnTx/>
                  <a:uFillTx/>
                  <a:latin typeface="BI Sans" pitchFamily="2" charset="0"/>
                </a:rPr>
                <a:t>Bronchoalveolar</a:t>
              </a:r>
              <a:r>
                <a:rPr kumimoji="0" lang="nl-NL" sz="1000" b="1" i="0" u="none" strike="noStrike" kern="0" cap="none" spc="0" normalizeH="0" baseline="0" noProof="0" dirty="0">
                  <a:ln>
                    <a:noFill/>
                  </a:ln>
                  <a:solidFill>
                    <a:prstClr val="black"/>
                  </a:solidFill>
                  <a:effectLst/>
                  <a:uLnTx/>
                  <a:uFillTx/>
                  <a:latin typeface="BI Sans" pitchFamily="2" charset="0"/>
                </a:rPr>
                <a:t> lavage</a:t>
              </a:r>
              <a:r>
                <a:rPr kumimoji="0" lang="nl-NL" sz="1000" b="1" i="0" u="none" strike="noStrike" kern="0" cap="none" spc="0" normalizeH="0" baseline="30000" noProof="0" dirty="0">
                  <a:ln>
                    <a:noFill/>
                  </a:ln>
                  <a:solidFill>
                    <a:prstClr val="black"/>
                  </a:solidFill>
                  <a:effectLst/>
                  <a:uLnTx/>
                  <a:uFillTx/>
                  <a:latin typeface="BI Sans" pitchFamily="2" charset="0"/>
                </a:rPr>
                <a:t>1,5</a:t>
              </a:r>
              <a:r>
                <a:rPr lang="nl-NL" sz="1000" b="1" kern="0" baseline="30000" dirty="0">
                  <a:solidFill>
                    <a:prstClr val="black"/>
                  </a:solidFill>
                  <a:latin typeface="BI Sans" pitchFamily="2" charset="0"/>
                </a:rPr>
                <a:t>-7</a:t>
              </a:r>
              <a:endParaRPr kumimoji="0" lang="nl-NL" sz="1000" b="1"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a:ln>
                    <a:noFill/>
                  </a:ln>
                  <a:solidFill>
                    <a:prstClr val="black"/>
                  </a:solidFill>
                  <a:effectLst/>
                  <a:uLnTx/>
                  <a:uFillTx/>
                  <a:latin typeface="BI Sans" pitchFamily="2" charset="0"/>
                </a:rPr>
                <a:t>A </a:t>
              </a:r>
              <a:r>
                <a:rPr kumimoji="0" lang="nl-NL" sz="1000" b="0" i="0" u="none" strike="noStrike" kern="0" cap="none" spc="0" normalizeH="0" baseline="0" noProof="0" dirty="0" err="1">
                  <a:ln>
                    <a:noFill/>
                  </a:ln>
                  <a:solidFill>
                    <a:prstClr val="black"/>
                  </a:solidFill>
                  <a:effectLst/>
                  <a:uLnTx/>
                  <a:uFillTx/>
                  <a:latin typeface="BI Sans" pitchFamily="2" charset="0"/>
                </a:rPr>
                <a:t>bronchoscope</a:t>
              </a:r>
              <a:r>
                <a:rPr kumimoji="0" lang="nl-NL" sz="1000" b="0" i="0" u="none" strike="noStrike" kern="0" cap="none" spc="0" normalizeH="0" baseline="0" noProof="0" dirty="0">
                  <a:ln>
                    <a:noFill/>
                  </a:ln>
                  <a:solidFill>
                    <a:prstClr val="black"/>
                  </a:solidFill>
                  <a:effectLst/>
                  <a:uLnTx/>
                  <a:uFillTx/>
                  <a:latin typeface="BI Sans" pitchFamily="2" charset="0"/>
                </a:rPr>
                <a:t> is </a:t>
              </a:r>
              <a:r>
                <a:rPr kumimoji="0" lang="nl-NL" sz="1000" b="0" i="0" u="none" strike="noStrike" kern="0" cap="none" spc="0" normalizeH="0" baseline="0" noProof="0" dirty="0" err="1">
                  <a:ln>
                    <a:noFill/>
                  </a:ln>
                  <a:solidFill>
                    <a:prstClr val="black"/>
                  </a:solidFill>
                  <a:effectLst/>
                  <a:uLnTx/>
                  <a:uFillTx/>
                  <a:latin typeface="BI Sans" pitchFamily="2" charset="0"/>
                </a:rPr>
                <a:t>passed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through</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the</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mouth</a:t>
              </a:r>
              <a:r>
                <a:rPr kumimoji="0" lang="nl-NL" sz="1000" b="0" i="0" u="none" strike="noStrike" kern="0" cap="none" spc="0" normalizeH="0" baseline="0" noProof="0" dirty="0">
                  <a:ln>
                    <a:noFill/>
                  </a:ln>
                  <a:solidFill>
                    <a:prstClr val="black"/>
                  </a:solidFill>
                  <a:effectLst/>
                  <a:uLnTx/>
                  <a:uFillTx/>
                  <a:latin typeface="BI Sans" pitchFamily="2" charset="0"/>
                </a:rPr>
                <a:t>/</a:t>
              </a:r>
              <a:r>
                <a:rPr kumimoji="0" lang="nl-NL" sz="1000" b="0" i="0" u="none" strike="noStrike" kern="0" cap="none" spc="0" normalizeH="0" baseline="0" noProof="0" dirty="0" err="1">
                  <a:ln>
                    <a:noFill/>
                  </a:ln>
                  <a:solidFill>
                    <a:prstClr val="black"/>
                  </a:solidFill>
                  <a:effectLst/>
                  <a:uLnTx/>
                  <a:uFillTx/>
                  <a:latin typeface="BI Sans" pitchFamily="2" charset="0"/>
                </a:rPr>
                <a:t>nose</a:t>
              </a:r>
              <a:r>
                <a:rPr kumimoji="0" lang="nl-NL" sz="1000" b="0" i="0" u="none" strike="noStrike" kern="0" cap="none" spc="0" normalizeH="0" baseline="0" noProof="0" dirty="0">
                  <a:ln>
                    <a:noFill/>
                  </a:ln>
                  <a:solidFill>
                    <a:prstClr val="black"/>
                  </a:solidFill>
                  <a:effectLst/>
                  <a:uLnTx/>
                  <a:uFillTx/>
                  <a:latin typeface="BI Sans" pitchFamily="2" charset="0"/>
                </a:rPr>
                <a:t>, saline </a:t>
              </a:r>
              <a:r>
                <a:rPr kumimoji="0" lang="nl-NL" sz="1000" b="0" i="0" u="none" strike="noStrike" kern="0" cap="none" spc="0" normalizeH="0" baseline="0" noProof="0" dirty="0" err="1">
                  <a:ln>
                    <a:noFill/>
                  </a:ln>
                  <a:solidFill>
                    <a:prstClr val="black"/>
                  </a:solidFill>
                  <a:effectLst/>
                  <a:uLnTx/>
                  <a:uFillTx/>
                  <a:latin typeface="BI Sans" pitchFamily="2" charset="0"/>
                </a:rPr>
                <a:t>fluid</a:t>
              </a:r>
              <a:r>
                <a:rPr kumimoji="0" lang="nl-NL" sz="1000" b="0" i="0" u="none" strike="noStrike" kern="0" cap="none" spc="0" normalizeH="0" baseline="0" noProof="0" dirty="0">
                  <a:ln>
                    <a:noFill/>
                  </a:ln>
                  <a:solidFill>
                    <a:prstClr val="black"/>
                  </a:solidFill>
                  <a:effectLst/>
                  <a:uLnTx/>
                  <a:uFillTx/>
                  <a:latin typeface="BI Sans" pitchFamily="2" charset="0"/>
                </a:rPr>
                <a:t> is </a:t>
              </a:r>
              <a:r>
                <a:rPr kumimoji="0" lang="nl-NL" sz="1000" b="0" i="0" u="none" strike="noStrike" kern="0" cap="none" spc="0" normalizeH="0" baseline="0" noProof="0" dirty="0" err="1">
                  <a:ln>
                    <a:noFill/>
                  </a:ln>
                  <a:solidFill>
                    <a:prstClr val="black"/>
                  </a:solidFill>
                  <a:effectLst/>
                  <a:uLnTx/>
                  <a:uFillTx/>
                  <a:latin typeface="BI Sans" pitchFamily="2" charset="0"/>
                </a:rPr>
                <a:t>flushed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into</a:t>
              </a:r>
              <a:r>
                <a:rPr kumimoji="0" lang="nl-NL" sz="1000" b="0" i="0" u="none" strike="noStrike" kern="0" cap="none" spc="0" normalizeH="0" baseline="0" noProof="0" dirty="0">
                  <a:ln>
                    <a:noFill/>
                  </a:ln>
                  <a:solidFill>
                    <a:prstClr val="black"/>
                  </a:solidFill>
                  <a:effectLst/>
                  <a:uLnTx/>
                  <a:uFillTx/>
                  <a:latin typeface="BI Sans" pitchFamily="2" charset="0"/>
                </a:rPr>
                <a:t> a small part of </a:t>
              </a:r>
              <a:r>
                <a:rPr kumimoji="0" lang="nl-NL" sz="1000" b="0" i="0" u="none" strike="noStrike" kern="0" cap="none" spc="0" normalizeH="0" baseline="0" noProof="0" dirty="0" err="1">
                  <a:ln>
                    <a:noFill/>
                  </a:ln>
                  <a:solidFill>
                    <a:prstClr val="black"/>
                  </a:solidFill>
                  <a:effectLst/>
                  <a:uLnTx/>
                  <a:uFillTx/>
                  <a:latin typeface="BI Sans" pitchFamily="2" charset="0"/>
                </a:rPr>
                <a:t>the</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lung</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and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then</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collected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for</a:t>
              </a:r>
              <a:r>
                <a:rPr kumimoji="0" lang="nl-NL" sz="1000" b="0" i="0" u="none" strike="noStrike" kern="0" cap="none" spc="0" normalizeH="0" baseline="0" noProof="0" dirty="0">
                  <a:ln>
                    <a:noFill/>
                  </a:ln>
                  <a:solidFill>
                    <a:prstClr val="black"/>
                  </a:solidFill>
                  <a:effectLst/>
                  <a:uLnTx/>
                  <a:uFillTx/>
                  <a:latin typeface="BI Sans" pitchFamily="2" charset="0"/>
                </a:rPr>
                <a:t> examination</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Lymphocytic</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eosinophilic</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and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neutrophilic</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cellular</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patterns</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aid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the</a:t>
              </a:r>
              <a:r>
                <a:rPr kumimoji="0" lang="nl-NL" sz="1000" b="0" i="0" u="none" strike="noStrike" kern="0" cap="none" spc="0" normalizeH="0" baseline="0" noProof="0" dirty="0">
                  <a:ln>
                    <a:noFill/>
                  </a:ln>
                  <a:solidFill>
                    <a:prstClr val="black"/>
                  </a:solidFill>
                  <a:effectLst/>
                  <a:uLnTx/>
                  <a:uFillTx/>
                  <a:latin typeface="BI Sans" pitchFamily="2" charset="0"/>
                </a:rPr>
                <a:t> diagnosis of </a:t>
              </a:r>
              <a:r>
                <a:rPr kumimoji="0" lang="nl-NL" sz="1000" b="0" i="0" u="none" strike="noStrike" kern="0" cap="none" spc="0" normalizeH="0" baseline="0" noProof="0" dirty="0" err="1">
                  <a:ln>
                    <a:noFill/>
                  </a:ln>
                  <a:solidFill>
                    <a:prstClr val="black"/>
                  </a:solidFill>
                  <a:effectLst/>
                  <a:uLnTx/>
                  <a:uFillTx/>
                  <a:latin typeface="BI Sans" pitchFamily="2" charset="0"/>
                </a:rPr>
                <a:t>some</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forms</a:t>
              </a:r>
              <a:r>
                <a:rPr kumimoji="0" lang="nl-NL" sz="1000" b="0" i="0" u="none" strike="noStrike" kern="0" cap="none" spc="0" normalizeH="0" baseline="0" noProof="0" dirty="0">
                  <a:ln>
                    <a:noFill/>
                  </a:ln>
                  <a:solidFill>
                    <a:prstClr val="black"/>
                  </a:solidFill>
                  <a:effectLst/>
                  <a:uLnTx/>
                  <a:uFillTx/>
                  <a:latin typeface="BI Sans" pitchFamily="2" charset="0"/>
                </a:rPr>
                <a:t> of ILD</a:t>
              </a:r>
            </a:p>
          </p:txBody>
        </p:sp>
        <p:cxnSp>
          <p:nvCxnSpPr>
            <p:cNvPr id="154" name="Connector: Elbow 153">
              <a:extLst>
                <a:ext uri="{FF2B5EF4-FFF2-40B4-BE49-F238E27FC236}">
                  <a16:creationId xmlns:a16="http://schemas.microsoft.com/office/drawing/2014/main" id="{0B36E7EF-C736-402B-80E4-0F8BD391F079}"/>
                </a:ext>
              </a:extLst>
            </p:cNvPr>
            <p:cNvCxnSpPr>
              <a:cxnSpLocks/>
              <a:stCxn id="141" idx="2"/>
              <a:endCxn id="153" idx="3"/>
            </p:cNvCxnSpPr>
            <p:nvPr/>
          </p:nvCxnSpPr>
          <p:spPr>
            <a:xfrm rot="10800000" flipV="1">
              <a:off x="3464026" y="4203619"/>
              <a:ext cx="481168" cy="568391"/>
            </a:xfrm>
            <a:prstGeom prst="bentConnector3">
              <a:avLst>
                <a:gd name="adj1" fmla="val 50000"/>
              </a:avLst>
            </a:prstGeom>
            <a:noFill/>
            <a:ln w="6350" cap="flat" cmpd="sng" algn="ctr">
              <a:solidFill>
                <a:srgbClr val="ED7D31"/>
              </a:solidFill>
              <a:prstDash val="solid"/>
              <a:miter lim="800000"/>
            </a:ln>
            <a:effectLst/>
          </p:spPr>
        </p:cxnSp>
      </p:grpSp>
      <p:grpSp>
        <p:nvGrpSpPr>
          <p:cNvPr id="155" name="Group 154">
            <a:extLst>
              <a:ext uri="{FF2B5EF4-FFF2-40B4-BE49-F238E27FC236}">
                <a16:creationId xmlns:a16="http://schemas.microsoft.com/office/drawing/2014/main" id="{53D18F34-F728-4983-9C1C-DD12D43E2DCD}"/>
              </a:ext>
            </a:extLst>
          </p:cNvPr>
          <p:cNvGrpSpPr/>
          <p:nvPr/>
        </p:nvGrpSpPr>
        <p:grpSpPr>
          <a:xfrm>
            <a:off x="630065" y="1086349"/>
            <a:ext cx="3835920" cy="1169551"/>
            <a:chOff x="630065" y="1088891"/>
            <a:chExt cx="3835920" cy="1169551"/>
          </a:xfrm>
        </p:grpSpPr>
        <p:sp>
          <p:nvSpPr>
            <p:cNvPr id="156" name="Tekstvak 16">
              <a:extLst>
                <a:ext uri="{FF2B5EF4-FFF2-40B4-BE49-F238E27FC236}">
                  <a16:creationId xmlns:a16="http://schemas.microsoft.com/office/drawing/2014/main" id="{345AB099-DF2C-4FF7-9576-1A67DB15D7BC}"/>
                </a:ext>
              </a:extLst>
            </p:cNvPr>
            <p:cNvSpPr txBox="1"/>
            <p:nvPr/>
          </p:nvSpPr>
          <p:spPr>
            <a:xfrm>
              <a:off x="630065" y="1088891"/>
              <a:ext cx="2773090" cy="1169551"/>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prstClr val="black"/>
                  </a:solidFill>
                  <a:effectLst/>
                  <a:uLnTx/>
                  <a:uFillTx/>
                  <a:latin typeface="BI Sans" pitchFamily="2" charset="0"/>
                </a:rPr>
                <a:t>Biopsy</a:t>
              </a:r>
              <a:r>
                <a:rPr kumimoji="0" lang="nl-NL" sz="1000" b="1" i="0" u="none" strike="noStrike" kern="0" cap="none" spc="0" normalizeH="0" baseline="30000" noProof="0" dirty="0">
                  <a:ln>
                    <a:noFill/>
                  </a:ln>
                  <a:solidFill>
                    <a:prstClr val="black"/>
                  </a:solidFill>
                  <a:effectLst/>
                  <a:uLnTx/>
                  <a:uFillTx/>
                  <a:latin typeface="BI Sans" pitchFamily="2" charset="0"/>
                </a:rPr>
                <a:t>1,5,6</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Usually</a:t>
              </a:r>
              <a:r>
                <a:rPr kumimoji="0" lang="nl-NL" sz="1000" b="0" i="0" u="none" strike="noStrike" kern="0" cap="none" spc="0" normalizeH="0" baseline="0" noProof="0" dirty="0">
                  <a:ln>
                    <a:noFill/>
                  </a:ln>
                  <a:solidFill>
                    <a:prstClr val="black"/>
                  </a:solidFill>
                  <a:effectLst/>
                  <a:uLnTx/>
                  <a:uFillTx/>
                  <a:latin typeface="BI Sans" pitchFamily="2" charset="0"/>
                </a:rPr>
                <a:t> taken </a:t>
              </a:r>
              <a:r>
                <a:rPr kumimoji="0" lang="nl-NL" sz="1000" b="0" i="0" u="none" strike="noStrike" kern="0" cap="none" spc="0" normalizeH="0" baseline="0" noProof="0" dirty="0" err="1">
                  <a:ln>
                    <a:noFill/>
                  </a:ln>
                  <a:solidFill>
                    <a:prstClr val="black"/>
                  </a:solidFill>
                  <a:effectLst/>
                  <a:uLnTx/>
                  <a:uFillTx/>
                  <a:latin typeface="BI Sans" pitchFamily="2" charset="0"/>
                </a:rPr>
                <a:t>from</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involved</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lung</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parenchyma</a:t>
              </a:r>
              <a:r>
                <a:rPr kumimoji="0" lang="nl-NL" sz="1000" b="0" i="0" u="none" strike="noStrike" kern="0" cap="none" spc="0" normalizeH="0" baseline="0" noProof="0" dirty="0">
                  <a:ln>
                    <a:noFill/>
                  </a:ln>
                  <a:solidFill>
                    <a:prstClr val="black"/>
                  </a:solidFill>
                  <a:effectLst/>
                  <a:uLnTx/>
                  <a:uFillTx/>
                  <a:latin typeface="BI Sans" pitchFamily="2" charset="0"/>
                </a:rPr>
                <a:t> or </a:t>
              </a:r>
              <a:r>
                <a:rPr kumimoji="0" lang="nl-NL" sz="1000" b="0" i="0" u="none" strike="noStrike" kern="0" cap="none" spc="0" normalizeH="0" baseline="0" noProof="0" dirty="0" err="1">
                  <a:ln>
                    <a:noFill/>
                  </a:ln>
                  <a:solidFill>
                    <a:prstClr val="black"/>
                  </a:solidFill>
                  <a:effectLst/>
                  <a:uLnTx/>
                  <a:uFillTx/>
                  <a:latin typeface="BI Sans" pitchFamily="2" charset="0"/>
                </a:rPr>
                <a:t>areas</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adjacent</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to</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abnormal</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lung</a:t>
              </a:r>
              <a:endParaRPr kumimoji="0" lang="nl-NL" sz="10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Distinct</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histopathological</a:t>
              </a:r>
              <a:r>
                <a:rPr kumimoji="0" lang="nl-NL" sz="1000" b="0" i="0" u="none" strike="noStrike" kern="0" cap="none" spc="0" normalizeH="0" baseline="0" noProof="0" dirty="0">
                  <a:ln>
                    <a:noFill/>
                  </a:ln>
                  <a:solidFill>
                    <a:prstClr val="black"/>
                  </a:solidFill>
                  <a:effectLst/>
                  <a:uLnTx/>
                  <a:uFillTx/>
                  <a:latin typeface="BI Sans" pitchFamily="2" charset="0"/>
                </a:rPr>
                <a:t> features (e.g. </a:t>
              </a:r>
              <a:r>
                <a:rPr kumimoji="0" lang="nl-NL" sz="1000" b="0" i="0" u="none" strike="noStrike" kern="0" cap="none" spc="0" normalizeH="0" baseline="0" noProof="0" dirty="0" err="1">
                  <a:ln>
                    <a:noFill/>
                  </a:ln>
                  <a:solidFill>
                    <a:prstClr val="black"/>
                  </a:solidFill>
                  <a:effectLst/>
                  <a:uLnTx/>
                  <a:uFillTx/>
                  <a:latin typeface="BI Sans" pitchFamily="2" charset="0"/>
                </a:rPr>
                <a:t>granuloma</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fibroblastic</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foci</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inform</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differential</a:t>
              </a:r>
              <a:r>
                <a:rPr kumimoji="0" lang="nl-NL" sz="1000" b="0" i="0" u="none" strike="noStrike" kern="0" cap="none" spc="0" normalizeH="0" baseline="0" noProof="0" dirty="0">
                  <a:ln>
                    <a:noFill/>
                  </a:ln>
                  <a:solidFill>
                    <a:prstClr val="black"/>
                  </a:solidFill>
                  <a:effectLst/>
                  <a:uLnTx/>
                  <a:uFillTx/>
                  <a:latin typeface="BI Sans" pitchFamily="2" charset="0"/>
                </a:rPr>
                <a:t> diagnosis </a:t>
              </a:r>
            </a:p>
          </p:txBody>
        </p:sp>
        <p:cxnSp>
          <p:nvCxnSpPr>
            <p:cNvPr id="157" name="Connector: Elbow 156">
              <a:extLst>
                <a:ext uri="{FF2B5EF4-FFF2-40B4-BE49-F238E27FC236}">
                  <a16:creationId xmlns:a16="http://schemas.microsoft.com/office/drawing/2014/main" id="{A1A080F6-DA8E-43F8-9537-462290F182A5}"/>
                </a:ext>
              </a:extLst>
            </p:cNvPr>
            <p:cNvCxnSpPr>
              <a:cxnSpLocks/>
              <a:stCxn id="131" idx="0"/>
              <a:endCxn id="156" idx="3"/>
            </p:cNvCxnSpPr>
            <p:nvPr/>
          </p:nvCxnSpPr>
          <p:spPr>
            <a:xfrm rot="16200000" flipV="1">
              <a:off x="3840532" y="1236291"/>
              <a:ext cx="188077" cy="1062829"/>
            </a:xfrm>
            <a:prstGeom prst="bentConnector2">
              <a:avLst/>
            </a:prstGeom>
            <a:noFill/>
            <a:ln w="6350" cap="flat" cmpd="sng" algn="ctr">
              <a:solidFill>
                <a:srgbClr val="ED7D31"/>
              </a:solidFill>
              <a:prstDash val="solid"/>
              <a:miter lim="800000"/>
            </a:ln>
            <a:effectLst/>
          </p:spPr>
        </p:cxnSp>
      </p:grpSp>
      <p:sp>
        <p:nvSpPr>
          <p:cNvPr id="74" name="Rectangle 2">
            <a:extLst>
              <a:ext uri="{FF2B5EF4-FFF2-40B4-BE49-F238E27FC236}">
                <a16:creationId xmlns:a16="http://schemas.microsoft.com/office/drawing/2014/main" id="{61668291-B37A-4D65-766C-26224B6B4FDD}"/>
              </a:ext>
            </a:extLst>
          </p:cNvPr>
          <p:cNvSpPr/>
          <p:nvPr/>
        </p:nvSpPr>
        <p:spPr>
          <a:xfrm>
            <a:off x="10983600" y="-75778"/>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pic>
        <p:nvPicPr>
          <p:cNvPr id="2" name="Picture 1">
            <a:extLst>
              <a:ext uri="{FF2B5EF4-FFF2-40B4-BE49-F238E27FC236}">
                <a16:creationId xmlns:a16="http://schemas.microsoft.com/office/drawing/2014/main" id="{4ED37FA6-CE0B-B607-EBAD-5D2BA94B8107}"/>
              </a:ext>
            </a:extLst>
          </p:cNvPr>
          <p:cNvPicPr>
            <a:picLocks noChangeAspect="1"/>
          </p:cNvPicPr>
          <p:nvPr/>
        </p:nvPicPr>
        <p:blipFill>
          <a:blip r:embed="rId3"/>
          <a:stretch>
            <a:fillRect/>
          </a:stretch>
        </p:blipFill>
        <p:spPr>
          <a:xfrm>
            <a:off x="10896992" y="6276240"/>
            <a:ext cx="1487553" cy="231668"/>
          </a:xfrm>
          <a:prstGeom prst="rect">
            <a:avLst/>
          </a:prstGeom>
        </p:spPr>
      </p:pic>
    </p:spTree>
    <p:extLst>
      <p:ext uri="{BB962C8B-B14F-4D97-AF65-F5344CB8AC3E}">
        <p14:creationId xmlns:p14="http://schemas.microsoft.com/office/powerpoint/2010/main" val="37693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out)">
                                      <p:cBhvr>
                                        <p:cTn id="7" dur="500"/>
                                        <p:tgtEl>
                                          <p:spTgt spid="91"/>
                                        </p:tgtEl>
                                      </p:cBhvr>
                                    </p:animEffect>
                                  </p:childTnLst>
                                </p:cTn>
                              </p:par>
                              <p:par>
                                <p:cTn id="8" presetID="6" presetClass="entr" presetSubtype="32" fill="hold" grpId="0" nodeType="withEffect">
                                  <p:stCondLst>
                                    <p:cond delay="100"/>
                                  </p:stCondLst>
                                  <p:childTnLst>
                                    <p:set>
                                      <p:cBhvr>
                                        <p:cTn id="9" dur="1" fill="hold">
                                          <p:stCondLst>
                                            <p:cond delay="0"/>
                                          </p:stCondLst>
                                        </p:cTn>
                                        <p:tgtEl>
                                          <p:spTgt spid="90"/>
                                        </p:tgtEl>
                                        <p:attrNameLst>
                                          <p:attrName>style.visibility</p:attrName>
                                        </p:attrNameLst>
                                      </p:cBhvr>
                                      <p:to>
                                        <p:strVal val="visible"/>
                                      </p:to>
                                    </p:set>
                                    <p:animEffect transition="in" filter="circle(out)">
                                      <p:cBhvr>
                                        <p:cTn id="10" dur="500"/>
                                        <p:tgtEl>
                                          <p:spTgt spid="90"/>
                                        </p:tgtEl>
                                      </p:cBhvr>
                                    </p:animEffect>
                                  </p:childTnLst>
                                </p:cTn>
                              </p:par>
                            </p:childTnLst>
                          </p:cTn>
                        </p:par>
                        <p:par>
                          <p:cTn id="11" fill="hold">
                            <p:stCondLst>
                              <p:cond delay="600"/>
                            </p:stCondLst>
                            <p:childTnLst>
                              <p:par>
                                <p:cTn id="12" presetID="21" presetClass="entr" presetSubtype="1" fill="hold"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heel(1)">
                                      <p:cBhvr>
                                        <p:cTn id="14" dur="500"/>
                                        <p:tgtEl>
                                          <p:spTgt spid="92"/>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par>
                          <p:cTn id="19" fill="hold">
                            <p:stCondLst>
                              <p:cond delay="1600"/>
                            </p:stCondLst>
                            <p:childTnLst>
                              <p:par>
                                <p:cTn id="20" presetID="10" presetClass="entr" presetSubtype="0" fill="hold" nodeType="after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childTnLst>
                          </p:cTn>
                        </p:par>
                        <p:par>
                          <p:cTn id="23" fill="hold">
                            <p:stCondLst>
                              <p:cond delay="2100"/>
                            </p:stCondLst>
                            <p:childTnLst>
                              <p:par>
                                <p:cTn id="24" presetID="10" presetClass="entr" presetSubtype="0" fill="hold" nodeType="after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par>
                          <p:cTn id="27" fill="hold">
                            <p:stCondLst>
                              <p:cond delay="2600"/>
                            </p:stCondLst>
                            <p:childTnLst>
                              <p:par>
                                <p:cTn id="28" presetID="10" presetClass="entr" presetSubtype="0" fill="hold" nodeType="afterEffect">
                                  <p:stCondLst>
                                    <p:cond delay="0"/>
                                  </p:stCondLst>
                                  <p:childTnLst>
                                    <p:set>
                                      <p:cBhvr>
                                        <p:cTn id="29" dur="1" fill="hold">
                                          <p:stCondLst>
                                            <p:cond delay="0"/>
                                          </p:stCondLst>
                                        </p:cTn>
                                        <p:tgtEl>
                                          <p:spTgt spid="104"/>
                                        </p:tgtEl>
                                        <p:attrNameLst>
                                          <p:attrName>style.visibility</p:attrName>
                                        </p:attrNameLst>
                                      </p:cBhvr>
                                      <p:to>
                                        <p:strVal val="visible"/>
                                      </p:to>
                                    </p:set>
                                    <p:animEffect transition="in" filter="fade">
                                      <p:cBhvr>
                                        <p:cTn id="30" dur="500"/>
                                        <p:tgtEl>
                                          <p:spTgt spid="104"/>
                                        </p:tgtEl>
                                      </p:cBhvr>
                                    </p:animEffect>
                                  </p:childTnLst>
                                </p:cTn>
                              </p:par>
                            </p:childTnLst>
                          </p:cTn>
                        </p:par>
                        <p:par>
                          <p:cTn id="31" fill="hold">
                            <p:stCondLst>
                              <p:cond delay="3100"/>
                            </p:stCondLst>
                            <p:childTnLst>
                              <p:par>
                                <p:cTn id="32" presetID="10" presetClass="entr" presetSubtype="0" fill="hold"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par>
                          <p:cTn id="35" fill="hold">
                            <p:stCondLst>
                              <p:cond delay="3600"/>
                            </p:stCondLst>
                            <p:childTnLst>
                              <p:par>
                                <p:cTn id="36" presetID="10" presetClass="entr" presetSubtype="0" fill="hold" nodeType="after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500"/>
                                        <p:tgtEl>
                                          <p:spTgt spid="1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wipe(up)">
                                      <p:cBhvr>
                                        <p:cTn id="43" dur="500"/>
                                        <p:tgtEl>
                                          <p:spTgt spid="113"/>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43"/>
                                        </p:tgtEl>
                                        <p:attrNameLst>
                                          <p:attrName>style.visibility</p:attrName>
                                        </p:attrNameLst>
                                      </p:cBhvr>
                                      <p:to>
                                        <p:strVal val="visible"/>
                                      </p:to>
                                    </p:set>
                                    <p:animEffect transition="in" filter="wipe(left)">
                                      <p:cBhvr>
                                        <p:cTn id="47" dur="500"/>
                                        <p:tgtEl>
                                          <p:spTgt spid="1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wipe(right)">
                                      <p:cBhvr>
                                        <p:cTn id="52" dur="500"/>
                                        <p:tgtEl>
                                          <p:spTgt spid="123"/>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wipe(left)">
                                      <p:cBhvr>
                                        <p:cTn id="56" dur="500"/>
                                        <p:tgtEl>
                                          <p:spTgt spid="14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33"/>
                                        </p:tgtEl>
                                        <p:attrNameLst>
                                          <p:attrName>style.visibility</p:attrName>
                                        </p:attrNameLst>
                                      </p:cBhvr>
                                      <p:to>
                                        <p:strVal val="visible"/>
                                      </p:to>
                                    </p:set>
                                    <p:animEffect transition="in" filter="wipe(right)">
                                      <p:cBhvr>
                                        <p:cTn id="61" dur="500"/>
                                        <p:tgtEl>
                                          <p:spTgt spid="13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wipe(down)">
                                      <p:cBhvr>
                                        <p:cTn id="66" dur="500"/>
                                        <p:tgtEl>
                                          <p:spTgt spid="118"/>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149"/>
                                        </p:tgtEl>
                                        <p:attrNameLst>
                                          <p:attrName>style.visibility</p:attrName>
                                        </p:attrNameLst>
                                      </p:cBhvr>
                                      <p:to>
                                        <p:strVal val="visible"/>
                                      </p:to>
                                    </p:set>
                                    <p:animEffect transition="in" filter="wipe(left)">
                                      <p:cBhvr>
                                        <p:cTn id="70" dur="500"/>
                                        <p:tgtEl>
                                          <p:spTgt spid="14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38"/>
                                        </p:tgtEl>
                                        <p:attrNameLst>
                                          <p:attrName>style.visibility</p:attrName>
                                        </p:attrNameLst>
                                      </p:cBhvr>
                                      <p:to>
                                        <p:strVal val="visible"/>
                                      </p:to>
                                    </p:set>
                                    <p:animEffect transition="in" filter="wipe(left)">
                                      <p:cBhvr>
                                        <p:cTn id="75" dur="500"/>
                                        <p:tgtEl>
                                          <p:spTgt spid="138"/>
                                        </p:tgtEl>
                                      </p:cBhvr>
                                    </p:animEffect>
                                  </p:childTnLst>
                                </p:cTn>
                              </p:par>
                            </p:childTnLst>
                          </p:cTn>
                        </p:par>
                        <p:par>
                          <p:cTn id="76" fill="hold">
                            <p:stCondLst>
                              <p:cond delay="500"/>
                            </p:stCondLst>
                            <p:childTnLst>
                              <p:par>
                                <p:cTn id="77" presetID="22" presetClass="entr" presetSubtype="2" fill="hold" nodeType="afterEffect">
                                  <p:stCondLst>
                                    <p:cond delay="0"/>
                                  </p:stCondLst>
                                  <p:childTnLst>
                                    <p:set>
                                      <p:cBhvr>
                                        <p:cTn id="78" dur="1" fill="hold">
                                          <p:stCondLst>
                                            <p:cond delay="0"/>
                                          </p:stCondLst>
                                        </p:cTn>
                                        <p:tgtEl>
                                          <p:spTgt spid="152"/>
                                        </p:tgtEl>
                                        <p:attrNameLst>
                                          <p:attrName>style.visibility</p:attrName>
                                        </p:attrNameLst>
                                      </p:cBhvr>
                                      <p:to>
                                        <p:strVal val="visible"/>
                                      </p:to>
                                    </p:set>
                                    <p:animEffect transition="in" filter="wipe(right)">
                                      <p:cBhvr>
                                        <p:cTn id="79" dur="500"/>
                                        <p:tgtEl>
                                          <p:spTgt spid="15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28"/>
                                        </p:tgtEl>
                                        <p:attrNameLst>
                                          <p:attrName>style.visibility</p:attrName>
                                        </p:attrNameLst>
                                      </p:cBhvr>
                                      <p:to>
                                        <p:strVal val="visible"/>
                                      </p:to>
                                    </p:set>
                                    <p:animEffect transition="in" filter="wipe(left)">
                                      <p:cBhvr>
                                        <p:cTn id="84" dur="500"/>
                                        <p:tgtEl>
                                          <p:spTgt spid="128"/>
                                        </p:tgtEl>
                                      </p:cBhvr>
                                    </p:animEffect>
                                  </p:childTnLst>
                                </p:cTn>
                              </p:par>
                            </p:childTnLst>
                          </p:cTn>
                        </p:par>
                        <p:par>
                          <p:cTn id="85" fill="hold">
                            <p:stCondLst>
                              <p:cond delay="500"/>
                            </p:stCondLst>
                            <p:childTnLst>
                              <p:par>
                                <p:cTn id="86" presetID="22" presetClass="entr" presetSubtype="2" fill="hold" nodeType="afterEffect">
                                  <p:stCondLst>
                                    <p:cond delay="0"/>
                                  </p:stCondLst>
                                  <p:childTnLst>
                                    <p:set>
                                      <p:cBhvr>
                                        <p:cTn id="87" dur="1" fill="hold">
                                          <p:stCondLst>
                                            <p:cond delay="0"/>
                                          </p:stCondLst>
                                        </p:cTn>
                                        <p:tgtEl>
                                          <p:spTgt spid="155"/>
                                        </p:tgtEl>
                                        <p:attrNameLst>
                                          <p:attrName>style.visibility</p:attrName>
                                        </p:attrNameLst>
                                      </p:cBhvr>
                                      <p:to>
                                        <p:strVal val="visible"/>
                                      </p:to>
                                    </p:set>
                                    <p:animEffect transition="in" filter="wipe(right)">
                                      <p:cBhvr>
                                        <p:cTn id="88"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29AF09-ED81-0348-A41B-A3FF85C562D6}"/>
              </a:ext>
            </a:extLst>
          </p:cNvPr>
          <p:cNvSpPr/>
          <p:nvPr/>
        </p:nvSpPr>
        <p:spPr>
          <a:xfrm>
            <a:off x="1" y="1786986"/>
            <a:ext cx="12191999" cy="3799367"/>
          </a:xfrm>
          <a:prstGeom prst="rect">
            <a:avLst/>
          </a:prstGeom>
          <a:solidFill>
            <a:srgbClr val="E3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01BB5D67-62E0-43EA-827B-90AF2A9439CF}"/>
              </a:ext>
            </a:extLst>
          </p:cNvPr>
          <p:cNvSpPr>
            <a:spLocks noGrp="1"/>
          </p:cNvSpPr>
          <p:nvPr>
            <p:ph type="title"/>
          </p:nvPr>
        </p:nvSpPr>
        <p:spPr/>
        <p:txBody>
          <a:bodyPr/>
          <a:lstStyle/>
          <a:p>
            <a:r>
              <a:rPr lang="nl-NL" dirty="0" err="1"/>
              <a:t>Journey</a:t>
            </a:r>
            <a:r>
              <a:rPr lang="nl-NL" dirty="0"/>
              <a:t> of </a:t>
            </a:r>
            <a:r>
              <a:rPr lang="nl-NL" dirty="0" err="1"/>
              <a:t>an</a:t>
            </a:r>
            <a:r>
              <a:rPr lang="nl-NL" dirty="0"/>
              <a:t> IPF patient</a:t>
            </a:r>
            <a:r>
              <a:rPr lang="nl-NL" baseline="30000" dirty="0"/>
              <a:t>1</a:t>
            </a:r>
            <a:endParaRPr lang="nl-NL" dirty="0"/>
          </a:p>
        </p:txBody>
      </p:sp>
      <p:sp>
        <p:nvSpPr>
          <p:cNvPr id="5" name="Tijdelijke aanduiding voor tekst 4">
            <a:extLst>
              <a:ext uri="{FF2B5EF4-FFF2-40B4-BE49-F238E27FC236}">
                <a16:creationId xmlns:a16="http://schemas.microsoft.com/office/drawing/2014/main" id="{03DB4CF3-ECCD-4EBA-8401-405B57DE1C48}"/>
              </a:ext>
            </a:extLst>
          </p:cNvPr>
          <p:cNvSpPr>
            <a:spLocks noGrp="1"/>
          </p:cNvSpPr>
          <p:nvPr>
            <p:ph type="body" sz="quarter" idx="13"/>
          </p:nvPr>
        </p:nvSpPr>
        <p:spPr/>
        <p:txBody>
          <a:bodyPr/>
          <a:lstStyle/>
          <a:p>
            <a:r>
              <a:rPr lang="en-US" dirty="0"/>
              <a:t>PFTs=Pulmonary Function Tests; 1. Quinn C, </a:t>
            </a:r>
            <a:r>
              <a:rPr lang="en-US" dirty="0" err="1"/>
              <a:t>Wisse</a:t>
            </a:r>
            <a:r>
              <a:rPr lang="en-US" dirty="0"/>
              <a:t> A, </a:t>
            </a:r>
            <a:r>
              <a:rPr lang="en-US" dirty="0" err="1"/>
              <a:t>Manns</a:t>
            </a:r>
            <a:r>
              <a:rPr lang="en-US" dirty="0"/>
              <a:t> ST. Clinical course and management of idiopathic pulmonary fibrosis. </a:t>
            </a:r>
            <a:r>
              <a:rPr lang="en-US" dirty="0" err="1"/>
              <a:t>Multidiscip</a:t>
            </a:r>
            <a:r>
              <a:rPr lang="en-US" dirty="0"/>
              <a:t> Respir Med. 2019;14:35.</a:t>
            </a:r>
          </a:p>
        </p:txBody>
      </p:sp>
      <p:sp>
        <p:nvSpPr>
          <p:cNvPr id="6" name="Tijdelijke aanduiding voor tekst 5">
            <a:extLst>
              <a:ext uri="{FF2B5EF4-FFF2-40B4-BE49-F238E27FC236}">
                <a16:creationId xmlns:a16="http://schemas.microsoft.com/office/drawing/2014/main" id="{E01FF60A-BF53-4E9F-8CF5-C1F5D8A2F141}"/>
              </a:ext>
            </a:extLst>
          </p:cNvPr>
          <p:cNvSpPr>
            <a:spLocks noGrp="1"/>
          </p:cNvSpPr>
          <p:nvPr>
            <p:ph type="body" sz="quarter" idx="17"/>
          </p:nvPr>
        </p:nvSpPr>
        <p:spPr/>
        <p:txBody>
          <a:bodyPr/>
          <a:lstStyle/>
          <a:p>
            <a:r>
              <a:rPr lang="en-US" dirty="0"/>
              <a:t>E2</a:t>
            </a:r>
          </a:p>
        </p:txBody>
      </p:sp>
      <p:sp>
        <p:nvSpPr>
          <p:cNvPr id="19" name="TextBox 18">
            <a:extLst>
              <a:ext uri="{FF2B5EF4-FFF2-40B4-BE49-F238E27FC236}">
                <a16:creationId xmlns:a16="http://schemas.microsoft.com/office/drawing/2014/main" id="{604B91B2-9FBF-0A4B-ADC2-EC0575BB429C}"/>
              </a:ext>
            </a:extLst>
          </p:cNvPr>
          <p:cNvSpPr txBox="1"/>
          <p:nvPr/>
        </p:nvSpPr>
        <p:spPr>
          <a:xfrm>
            <a:off x="752780" y="1076233"/>
            <a:ext cx="2253426"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600" b="1" i="0" u="none" strike="noStrike" kern="0" cap="none" spc="0" normalizeH="0" baseline="0" noProof="0" dirty="0" err="1">
                <a:ln>
                  <a:noFill/>
                </a:ln>
                <a:solidFill>
                  <a:schemeClr val="tx2"/>
                </a:solidFill>
                <a:effectLst/>
                <a:uLnTx/>
                <a:uFillTx/>
                <a:latin typeface="BI Sans" pitchFamily="2" charset="0"/>
              </a:rPr>
              <a:t>Patient</a:t>
            </a:r>
            <a:r>
              <a:rPr kumimoji="0" lang="nl-NL" sz="1600" b="1" i="0" u="none" strike="noStrike" kern="0" cap="none" spc="0" normalizeH="0" baseline="0" noProof="0" dirty="0">
                <a:ln>
                  <a:noFill/>
                </a:ln>
                <a:solidFill>
                  <a:schemeClr val="tx2"/>
                </a:solidFill>
                <a:effectLst/>
                <a:uLnTx/>
                <a:uFillTx/>
                <a:latin typeface="BI Sans" pitchFamily="2" charset="0"/>
              </a:rPr>
              <a:t> </a:t>
            </a:r>
            <a:r>
              <a:rPr kumimoji="0" lang="nl-NL" sz="1600" b="1" i="0" u="none" strike="noStrike" kern="0" cap="none" spc="0" normalizeH="0" baseline="0" noProof="0" dirty="0" err="1">
                <a:ln>
                  <a:noFill/>
                </a:ln>
                <a:solidFill>
                  <a:schemeClr val="tx2"/>
                </a:solidFill>
                <a:effectLst/>
                <a:uLnTx/>
                <a:uFillTx/>
                <a:latin typeface="BI Sans" pitchFamily="2" charset="0"/>
              </a:rPr>
              <a:t>with</a:t>
            </a:r>
            <a:r>
              <a:rPr kumimoji="0" lang="nl-NL" sz="1600" b="1" i="0" u="none" strike="noStrike" kern="0" cap="none" spc="0" normalizeH="0" baseline="0" noProof="0" dirty="0">
                <a:ln>
                  <a:noFill/>
                </a:ln>
                <a:solidFill>
                  <a:schemeClr val="tx2"/>
                </a:solidFill>
                <a:effectLst/>
                <a:uLnTx/>
                <a:uFillTx/>
                <a:latin typeface="BI Sans" pitchFamily="2" charset="0"/>
              </a:rPr>
              <a:t> IPF</a:t>
            </a:r>
          </a:p>
        </p:txBody>
      </p:sp>
      <p:sp>
        <p:nvSpPr>
          <p:cNvPr id="85" name="Right Brace 84">
            <a:extLst>
              <a:ext uri="{FF2B5EF4-FFF2-40B4-BE49-F238E27FC236}">
                <a16:creationId xmlns:a16="http://schemas.microsoft.com/office/drawing/2014/main" id="{BADA8DB2-3272-5E4F-A301-FBD2366B01AB}"/>
              </a:ext>
            </a:extLst>
          </p:cNvPr>
          <p:cNvSpPr/>
          <p:nvPr/>
        </p:nvSpPr>
        <p:spPr>
          <a:xfrm>
            <a:off x="10422261" y="2220878"/>
            <a:ext cx="153886" cy="3240171"/>
          </a:xfrm>
          <a:prstGeom prst="rightBrace">
            <a:avLst/>
          </a:prstGeom>
          <a:ln w="95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nvGrpSpPr>
          <p:cNvPr id="13" name="Group 12">
            <a:extLst>
              <a:ext uri="{FF2B5EF4-FFF2-40B4-BE49-F238E27FC236}">
                <a16:creationId xmlns:a16="http://schemas.microsoft.com/office/drawing/2014/main" id="{DF0F8921-516C-415F-9EDD-90F7AC32746E}"/>
              </a:ext>
            </a:extLst>
          </p:cNvPr>
          <p:cNvGrpSpPr/>
          <p:nvPr/>
        </p:nvGrpSpPr>
        <p:grpSpPr>
          <a:xfrm>
            <a:off x="7371286" y="2472697"/>
            <a:ext cx="644970" cy="884642"/>
            <a:chOff x="7371286" y="2472697"/>
            <a:chExt cx="644970" cy="884642"/>
          </a:xfrm>
        </p:grpSpPr>
        <p:sp>
          <p:nvSpPr>
            <p:cNvPr id="52" name="Oval 51">
              <a:extLst>
                <a:ext uri="{FF2B5EF4-FFF2-40B4-BE49-F238E27FC236}">
                  <a16:creationId xmlns:a16="http://schemas.microsoft.com/office/drawing/2014/main" id="{CBFCB35A-75F1-0A47-8E36-BA94F390717C}"/>
                </a:ext>
              </a:extLst>
            </p:cNvPr>
            <p:cNvSpPr/>
            <p:nvPr/>
          </p:nvSpPr>
          <p:spPr>
            <a:xfrm>
              <a:off x="7377348" y="2718431"/>
              <a:ext cx="638908" cy="638908"/>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3" name="Tekstvak 15">
              <a:extLst>
                <a:ext uri="{FF2B5EF4-FFF2-40B4-BE49-F238E27FC236}">
                  <a16:creationId xmlns:a16="http://schemas.microsoft.com/office/drawing/2014/main" id="{30534C64-681B-C34E-BB5B-7172695864F1}"/>
                </a:ext>
              </a:extLst>
            </p:cNvPr>
            <p:cNvSpPr txBox="1"/>
            <p:nvPr/>
          </p:nvSpPr>
          <p:spPr>
            <a:xfrm>
              <a:off x="7371286" y="2472697"/>
              <a:ext cx="638908" cy="153888"/>
            </a:xfrm>
            <a:prstGeom prst="rect">
              <a:avLst/>
            </a:prstGeom>
            <a:noFill/>
            <a:ln>
              <a:noFill/>
            </a:ln>
          </p:spPr>
          <p:txBody>
            <a:bodyPr wrap="square" lIns="0" tIns="0" rIns="0" bIns="0" rtlCol="0">
              <a:spAutoFit/>
            </a:bodyPr>
            <a:lstStyle/>
            <a:p>
              <a:pPr lvl="0" algn="ctr">
                <a:defRPr/>
              </a:pPr>
              <a:r>
                <a:rPr lang="nl-NL" sz="1000" b="1" kern="0" dirty="0">
                  <a:solidFill>
                    <a:prstClr val="black"/>
                  </a:solidFill>
                  <a:latin typeface="BI Sans" pitchFamily="2" charset="0"/>
                </a:rPr>
                <a:t>Diagnosis</a:t>
              </a:r>
            </a:p>
          </p:txBody>
        </p:sp>
        <p:pic>
          <p:nvPicPr>
            <p:cNvPr id="113" name="Picture 112">
              <a:extLst>
                <a:ext uri="{FF2B5EF4-FFF2-40B4-BE49-F238E27FC236}">
                  <a16:creationId xmlns:a16="http://schemas.microsoft.com/office/drawing/2014/main" id="{72E23514-7CA5-3B4E-B14B-C866D6CFA41D}"/>
                </a:ext>
              </a:extLst>
            </p:cNvPr>
            <p:cNvPicPr>
              <a:picLocks noChangeAspect="1"/>
            </p:cNvPicPr>
            <p:nvPr/>
          </p:nvPicPr>
          <p:blipFill>
            <a:blip r:embed="rId3"/>
            <a:stretch>
              <a:fillRect/>
            </a:stretch>
          </p:blipFill>
          <p:spPr>
            <a:xfrm rot="1155008">
              <a:off x="7495492" y="2758600"/>
              <a:ext cx="416552" cy="590824"/>
            </a:xfrm>
            <a:prstGeom prst="rect">
              <a:avLst/>
            </a:prstGeom>
          </p:spPr>
        </p:pic>
      </p:grpSp>
      <p:cxnSp>
        <p:nvCxnSpPr>
          <p:cNvPr id="139" name="Straight Connector 138">
            <a:extLst>
              <a:ext uri="{FF2B5EF4-FFF2-40B4-BE49-F238E27FC236}">
                <a16:creationId xmlns:a16="http://schemas.microsoft.com/office/drawing/2014/main" id="{CC6402BB-99CA-3B41-A4C1-A2A20BADD32B}"/>
              </a:ext>
            </a:extLst>
          </p:cNvPr>
          <p:cNvCxnSpPr/>
          <p:nvPr/>
        </p:nvCxnSpPr>
        <p:spPr>
          <a:xfrm>
            <a:off x="5597972" y="5332925"/>
            <a:ext cx="2096791" cy="0"/>
          </a:xfrm>
          <a:prstGeom prst="line">
            <a:avLst/>
          </a:prstGeom>
          <a:ln w="9525">
            <a:solidFill>
              <a:srgbClr val="548235"/>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829FEA57-9590-46C7-8C26-B118EFC2A368}"/>
              </a:ext>
            </a:extLst>
          </p:cNvPr>
          <p:cNvGrpSpPr/>
          <p:nvPr/>
        </p:nvGrpSpPr>
        <p:grpSpPr>
          <a:xfrm>
            <a:off x="7581201" y="3458389"/>
            <a:ext cx="217995" cy="1874536"/>
            <a:chOff x="7581201" y="3458389"/>
            <a:chExt cx="217995" cy="1874536"/>
          </a:xfrm>
        </p:grpSpPr>
        <p:sp>
          <p:nvSpPr>
            <p:cNvPr id="137" name="Triangle 136">
              <a:extLst>
                <a:ext uri="{FF2B5EF4-FFF2-40B4-BE49-F238E27FC236}">
                  <a16:creationId xmlns:a16="http://schemas.microsoft.com/office/drawing/2014/main" id="{FC762271-9B38-204A-AE98-6986D1B23C99}"/>
                </a:ext>
              </a:extLst>
            </p:cNvPr>
            <p:cNvSpPr/>
            <p:nvPr/>
          </p:nvSpPr>
          <p:spPr>
            <a:xfrm>
              <a:off x="7581201" y="3458389"/>
              <a:ext cx="217995" cy="166275"/>
            </a:xfrm>
            <a:prstGeom prst="triangle">
              <a:avLst>
                <a:gd name="adj" fmla="val 4999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44" name="Straight Connector 143">
              <a:extLst>
                <a:ext uri="{FF2B5EF4-FFF2-40B4-BE49-F238E27FC236}">
                  <a16:creationId xmlns:a16="http://schemas.microsoft.com/office/drawing/2014/main" id="{A643B9B1-8D41-3C40-A9AF-E87485755A65}"/>
                </a:ext>
              </a:extLst>
            </p:cNvPr>
            <p:cNvCxnSpPr/>
            <p:nvPr/>
          </p:nvCxnSpPr>
          <p:spPr>
            <a:xfrm flipV="1">
              <a:off x="7694763" y="3616564"/>
              <a:ext cx="0" cy="1716361"/>
            </a:xfrm>
            <a:prstGeom prst="line">
              <a:avLst/>
            </a:prstGeom>
            <a:ln w="9525">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45" name="Triangle 144">
            <a:extLst>
              <a:ext uri="{FF2B5EF4-FFF2-40B4-BE49-F238E27FC236}">
                <a16:creationId xmlns:a16="http://schemas.microsoft.com/office/drawing/2014/main" id="{C5072061-44E3-4A4D-9A69-733834E58C12}"/>
              </a:ext>
            </a:extLst>
          </p:cNvPr>
          <p:cNvSpPr/>
          <p:nvPr/>
        </p:nvSpPr>
        <p:spPr>
          <a:xfrm rot="5400000">
            <a:off x="8130395" y="2962522"/>
            <a:ext cx="217995" cy="166275"/>
          </a:xfrm>
          <a:prstGeom prst="triangle">
            <a:avLst>
              <a:gd name="adj" fmla="val 4999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 name="Group 3">
            <a:extLst>
              <a:ext uri="{FF2B5EF4-FFF2-40B4-BE49-F238E27FC236}">
                <a16:creationId xmlns:a16="http://schemas.microsoft.com/office/drawing/2014/main" id="{975B7A0C-AE92-40F8-AC65-3F78FD47B60C}"/>
              </a:ext>
            </a:extLst>
          </p:cNvPr>
          <p:cNvGrpSpPr/>
          <p:nvPr/>
        </p:nvGrpSpPr>
        <p:grpSpPr>
          <a:xfrm>
            <a:off x="2175645" y="1623883"/>
            <a:ext cx="1738726" cy="1416747"/>
            <a:chOff x="2175645" y="1623883"/>
            <a:chExt cx="1738726" cy="1416747"/>
          </a:xfrm>
        </p:grpSpPr>
        <p:sp>
          <p:nvSpPr>
            <p:cNvPr id="158" name="Rectangle 157">
              <a:extLst>
                <a:ext uri="{FF2B5EF4-FFF2-40B4-BE49-F238E27FC236}">
                  <a16:creationId xmlns:a16="http://schemas.microsoft.com/office/drawing/2014/main" id="{5128D25B-1B23-FB40-B665-2E85A6A2B1BE}"/>
                </a:ext>
              </a:extLst>
            </p:cNvPr>
            <p:cNvSpPr/>
            <p:nvPr/>
          </p:nvSpPr>
          <p:spPr>
            <a:xfrm>
              <a:off x="2175645" y="1623883"/>
              <a:ext cx="1738726" cy="1416747"/>
            </a:xfrm>
            <a:prstGeom prst="rect">
              <a:avLst/>
            </a:prstGeom>
            <a:solidFill>
              <a:schemeClr val="accent1">
                <a:lumMod val="20000"/>
                <a:lumOff val="80000"/>
              </a:schemeClr>
            </a:solidFill>
            <a:ln w="9525">
              <a:solidFill>
                <a:srgbClr val="ED7D31">
                  <a:lumMod val="60000"/>
                  <a:lumOff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9" name="Tekstvak 15">
              <a:extLst>
                <a:ext uri="{FF2B5EF4-FFF2-40B4-BE49-F238E27FC236}">
                  <a16:creationId xmlns:a16="http://schemas.microsoft.com/office/drawing/2014/main" id="{E2B363A4-E3CF-2442-9D8A-9B9C7FC50F78}"/>
                </a:ext>
              </a:extLst>
            </p:cNvPr>
            <p:cNvSpPr txBox="1"/>
            <p:nvPr/>
          </p:nvSpPr>
          <p:spPr>
            <a:xfrm>
              <a:off x="2301753" y="1651313"/>
              <a:ext cx="1454658" cy="707886"/>
            </a:xfrm>
            <a:prstGeom prst="rect">
              <a:avLst/>
            </a:prstGeom>
            <a:noFill/>
            <a:ln>
              <a:noFill/>
            </a:ln>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Middle</a:t>
              </a:r>
              <a:r>
                <a:rPr lang="nl-NL" sz="1000" kern="0" dirty="0">
                  <a:solidFill>
                    <a:prstClr val="black"/>
                  </a:solidFill>
                  <a:latin typeface="BI Sans" pitchFamily="2" charset="0"/>
                </a:rPr>
                <a:t>-</a:t>
              </a:r>
              <a:r>
                <a:rPr lang="nl-NL" sz="1000" kern="0" dirty="0" err="1">
                  <a:solidFill>
                    <a:prstClr val="black"/>
                  </a:solidFill>
                  <a:latin typeface="BI Sans" pitchFamily="2" charset="0"/>
                </a:rPr>
                <a:t>aged</a:t>
              </a:r>
              <a:r>
                <a:rPr lang="nl-NL" sz="1000" kern="0" dirty="0">
                  <a:solidFill>
                    <a:prstClr val="black"/>
                  </a:solidFill>
                  <a:latin typeface="BI Sans" pitchFamily="2" charset="0"/>
                </a:rPr>
                <a:t>/ </a:t>
              </a:r>
              <a:r>
                <a:rPr lang="nl-NL" sz="1000" kern="0" dirty="0" err="1">
                  <a:solidFill>
                    <a:prstClr val="black"/>
                  </a:solidFill>
                  <a:latin typeface="BI Sans" pitchFamily="2" charset="0"/>
                </a:rPr>
                <a:t>elderly</a:t>
              </a:r>
              <a:endParaRPr lang="nl-NL" sz="1000" kern="0" dirty="0">
                <a:solidFill>
                  <a:prstClr val="black"/>
                </a:solidFill>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00" b="0" i="0" u="none" strike="noStrike" kern="0" cap="none" spc="0" normalizeH="0" baseline="0" noProof="0" dirty="0" err="1">
                  <a:ln>
                    <a:noFill/>
                  </a:ln>
                  <a:solidFill>
                    <a:prstClr val="black"/>
                  </a:solidFill>
                  <a:effectLst/>
                  <a:uLnTx/>
                  <a:uFillTx/>
                  <a:latin typeface="BI Sans" pitchFamily="2" charset="0"/>
                </a:rPr>
                <a:t>Chronic</a:t>
              </a:r>
              <a:r>
                <a:rPr kumimoji="0" lang="nl-NL" sz="1000" b="0" i="0" u="none" strike="noStrike" kern="0" cap="none" spc="0" normalizeH="0" baseline="0" noProof="0" dirty="0">
                  <a:ln>
                    <a:noFill/>
                  </a:ln>
                  <a:solidFill>
                    <a:prstClr val="black"/>
                  </a:solidFill>
                  <a:effectLst/>
                  <a:uLnTx/>
                  <a:uFillTx/>
                  <a:latin typeface="BI Sans" pitchFamily="2" charset="0"/>
                </a:rPr>
                <a:t> </a:t>
              </a:r>
              <a:r>
                <a:rPr kumimoji="0" lang="nl-NL" sz="1000" b="0" i="0" u="none" strike="noStrike" kern="0" cap="none" spc="0" normalizeH="0" baseline="0" noProof="0" dirty="0" err="1">
                  <a:ln>
                    <a:noFill/>
                  </a:ln>
                  <a:solidFill>
                    <a:prstClr val="black"/>
                  </a:solidFill>
                  <a:effectLst/>
                  <a:uLnTx/>
                  <a:uFillTx/>
                  <a:latin typeface="BI Sans" pitchFamily="2" charset="0"/>
                </a:rPr>
                <a:t>breathlessness</a:t>
              </a:r>
              <a:endParaRPr kumimoji="0" lang="nl-NL" sz="10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kern="0" dirty="0">
                  <a:solidFill>
                    <a:prstClr val="black"/>
                  </a:solidFill>
                  <a:latin typeface="BI Sans" pitchFamily="2" charset="0"/>
                </a:rPr>
                <a:t>Dry </a:t>
              </a:r>
              <a:r>
                <a:rPr lang="nl-NL" sz="1000" kern="0" dirty="0" err="1">
                  <a:solidFill>
                    <a:prstClr val="black"/>
                  </a:solidFill>
                  <a:latin typeface="BI Sans" pitchFamily="2" charset="0"/>
                </a:rPr>
                <a:t>cough</a:t>
              </a:r>
              <a:endParaRPr kumimoji="0" lang="nl-NL" sz="1000" b="0" i="0" u="none" strike="noStrike" kern="0" cap="none" spc="0" normalizeH="0" baseline="0" noProof="0" dirty="0">
                <a:ln>
                  <a:noFill/>
                </a:ln>
                <a:solidFill>
                  <a:prstClr val="black"/>
                </a:solidFill>
                <a:effectLst/>
                <a:uLnTx/>
                <a:uFillTx/>
                <a:latin typeface="BI Sans" pitchFamily="2" charset="0"/>
              </a:endParaRPr>
            </a:p>
          </p:txBody>
        </p:sp>
      </p:grpSp>
      <p:grpSp>
        <p:nvGrpSpPr>
          <p:cNvPr id="31" name="Group 30">
            <a:extLst>
              <a:ext uri="{FF2B5EF4-FFF2-40B4-BE49-F238E27FC236}">
                <a16:creationId xmlns:a16="http://schemas.microsoft.com/office/drawing/2014/main" id="{0AE9B189-3FBB-49BE-99EC-4416E1A22AEE}"/>
              </a:ext>
            </a:extLst>
          </p:cNvPr>
          <p:cNvGrpSpPr/>
          <p:nvPr/>
        </p:nvGrpSpPr>
        <p:grpSpPr>
          <a:xfrm>
            <a:off x="10663360" y="3191902"/>
            <a:ext cx="1069468" cy="1566861"/>
            <a:chOff x="10663360" y="3191902"/>
            <a:chExt cx="1069468" cy="1566861"/>
          </a:xfrm>
        </p:grpSpPr>
        <p:sp>
          <p:nvSpPr>
            <p:cNvPr id="87" name="Oval 86">
              <a:extLst>
                <a:ext uri="{FF2B5EF4-FFF2-40B4-BE49-F238E27FC236}">
                  <a16:creationId xmlns:a16="http://schemas.microsoft.com/office/drawing/2014/main" id="{C27EC6B2-8ACB-4B42-9AE7-342E8EFB9968}"/>
                </a:ext>
              </a:extLst>
            </p:cNvPr>
            <p:cNvSpPr/>
            <p:nvPr/>
          </p:nvSpPr>
          <p:spPr>
            <a:xfrm>
              <a:off x="10663360" y="3191902"/>
              <a:ext cx="1060091" cy="1060091"/>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9" name="Tekstvak 15">
              <a:extLst>
                <a:ext uri="{FF2B5EF4-FFF2-40B4-BE49-F238E27FC236}">
                  <a16:creationId xmlns:a16="http://schemas.microsoft.com/office/drawing/2014/main" id="{D0FE4842-C68A-D34B-BAC7-CDA8FB066C5B}"/>
                </a:ext>
              </a:extLst>
            </p:cNvPr>
            <p:cNvSpPr txBox="1"/>
            <p:nvPr/>
          </p:nvSpPr>
          <p:spPr>
            <a:xfrm>
              <a:off x="10672737" y="4358653"/>
              <a:ext cx="1060091" cy="400110"/>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nl-NL" sz="1000" b="0" i="0" u="none" strike="noStrike" kern="0" cap="none" spc="0" normalizeH="0" baseline="0" noProof="0" dirty="0">
                  <a:ln>
                    <a:noFill/>
                  </a:ln>
                  <a:solidFill>
                    <a:prstClr val="black"/>
                  </a:solidFill>
                  <a:effectLst/>
                  <a:uLnTx/>
                  <a:uFillTx/>
                  <a:latin typeface="BI Sans" pitchFamily="2" charset="0"/>
                </a:rPr>
                <a:t>Evaluating for lung transplant</a:t>
              </a:r>
            </a:p>
          </p:txBody>
        </p:sp>
        <p:pic>
          <p:nvPicPr>
            <p:cNvPr id="15" name="Picture 14" descr="Logo&#10;&#10;Description automatically generated with low confidence">
              <a:extLst>
                <a:ext uri="{FF2B5EF4-FFF2-40B4-BE49-F238E27FC236}">
                  <a16:creationId xmlns:a16="http://schemas.microsoft.com/office/drawing/2014/main" id="{0E46AC10-1B29-964A-8DF4-485C0B98C691}"/>
                </a:ext>
              </a:extLst>
            </p:cNvPr>
            <p:cNvPicPr>
              <a:picLocks noChangeAspect="1"/>
            </p:cNvPicPr>
            <p:nvPr/>
          </p:nvPicPr>
          <p:blipFill>
            <a:blip r:embed="rId4"/>
            <a:stretch>
              <a:fillRect/>
            </a:stretch>
          </p:blipFill>
          <p:spPr>
            <a:xfrm>
              <a:off x="10704928" y="3229104"/>
              <a:ext cx="976953" cy="1021074"/>
            </a:xfrm>
            <a:prstGeom prst="rect">
              <a:avLst/>
            </a:prstGeom>
          </p:spPr>
        </p:pic>
      </p:grpSp>
      <p:grpSp>
        <p:nvGrpSpPr>
          <p:cNvPr id="3" name="Group 2">
            <a:extLst>
              <a:ext uri="{FF2B5EF4-FFF2-40B4-BE49-F238E27FC236}">
                <a16:creationId xmlns:a16="http://schemas.microsoft.com/office/drawing/2014/main" id="{3C289BD8-5A37-455A-9CE7-99884B724A2A}"/>
              </a:ext>
            </a:extLst>
          </p:cNvPr>
          <p:cNvGrpSpPr/>
          <p:nvPr/>
        </p:nvGrpSpPr>
        <p:grpSpPr>
          <a:xfrm>
            <a:off x="838200" y="1631325"/>
            <a:ext cx="1151697" cy="1549189"/>
            <a:chOff x="838200" y="1631325"/>
            <a:chExt cx="1151697" cy="1549189"/>
          </a:xfrm>
        </p:grpSpPr>
        <p:sp>
          <p:nvSpPr>
            <p:cNvPr id="32" name="Rectangle 31">
              <a:extLst>
                <a:ext uri="{FF2B5EF4-FFF2-40B4-BE49-F238E27FC236}">
                  <a16:creationId xmlns:a16="http://schemas.microsoft.com/office/drawing/2014/main" id="{F036E6B0-D3DF-9341-A88F-D7271EF3B5D6}"/>
                </a:ext>
              </a:extLst>
            </p:cNvPr>
            <p:cNvSpPr/>
            <p:nvPr/>
          </p:nvSpPr>
          <p:spPr>
            <a:xfrm>
              <a:off x="838200" y="1631325"/>
              <a:ext cx="1151697" cy="1409306"/>
            </a:xfrm>
            <a:prstGeom prst="rect">
              <a:avLst/>
            </a:prstGeom>
            <a:solidFill>
              <a:schemeClr val="accent1">
                <a:lumMod val="60000"/>
                <a:lumOff val="4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91" name="Picture 90" descr="Logo&#10;&#10;Description automatically generated with low confidence">
              <a:extLst>
                <a:ext uri="{FF2B5EF4-FFF2-40B4-BE49-F238E27FC236}">
                  <a16:creationId xmlns:a16="http://schemas.microsoft.com/office/drawing/2014/main" id="{FF4B698C-47D4-0E46-A15C-4E133CC574DA}"/>
                </a:ext>
              </a:extLst>
            </p:cNvPr>
            <p:cNvPicPr>
              <a:picLocks noChangeAspect="1"/>
            </p:cNvPicPr>
            <p:nvPr/>
          </p:nvPicPr>
          <p:blipFill>
            <a:blip r:embed="rId4"/>
            <a:stretch>
              <a:fillRect/>
            </a:stretch>
          </p:blipFill>
          <p:spPr>
            <a:xfrm>
              <a:off x="948281" y="2024585"/>
              <a:ext cx="976953" cy="1021074"/>
            </a:xfrm>
            <a:prstGeom prst="rect">
              <a:avLst/>
            </a:prstGeom>
          </p:spPr>
        </p:pic>
        <p:sp>
          <p:nvSpPr>
            <p:cNvPr id="92" name="Triangle 91">
              <a:extLst>
                <a:ext uri="{FF2B5EF4-FFF2-40B4-BE49-F238E27FC236}">
                  <a16:creationId xmlns:a16="http://schemas.microsoft.com/office/drawing/2014/main" id="{32613FB2-0876-EE4E-B87E-5F9C29135756}"/>
                </a:ext>
              </a:extLst>
            </p:cNvPr>
            <p:cNvSpPr/>
            <p:nvPr/>
          </p:nvSpPr>
          <p:spPr>
            <a:xfrm rot="10800000">
              <a:off x="1309508" y="3014239"/>
              <a:ext cx="217995" cy="166275"/>
            </a:xfrm>
            <a:prstGeom prst="triangle">
              <a:avLst>
                <a:gd name="adj" fmla="val 4999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 name="Group 6">
            <a:extLst>
              <a:ext uri="{FF2B5EF4-FFF2-40B4-BE49-F238E27FC236}">
                <a16:creationId xmlns:a16="http://schemas.microsoft.com/office/drawing/2014/main" id="{1CE24DAF-C267-44E4-B925-A8208C8FFA3E}"/>
              </a:ext>
            </a:extLst>
          </p:cNvPr>
          <p:cNvGrpSpPr/>
          <p:nvPr/>
        </p:nvGrpSpPr>
        <p:grpSpPr>
          <a:xfrm>
            <a:off x="837266" y="3326974"/>
            <a:ext cx="3668771" cy="1968561"/>
            <a:chOff x="837266" y="3326974"/>
            <a:chExt cx="3668771" cy="1968561"/>
          </a:xfrm>
        </p:grpSpPr>
        <p:sp>
          <p:nvSpPr>
            <p:cNvPr id="10" name="Oval 9">
              <a:extLst>
                <a:ext uri="{FF2B5EF4-FFF2-40B4-BE49-F238E27FC236}">
                  <a16:creationId xmlns:a16="http://schemas.microsoft.com/office/drawing/2014/main" id="{E82FFB24-F596-E448-BA8E-CDD05972EB44}"/>
                </a:ext>
              </a:extLst>
            </p:cNvPr>
            <p:cNvSpPr/>
            <p:nvPr/>
          </p:nvSpPr>
          <p:spPr>
            <a:xfrm>
              <a:off x="838200" y="3326974"/>
              <a:ext cx="1131683" cy="1131683"/>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2B19201C-23F5-E247-96D8-6410D466D351}"/>
                </a:ext>
              </a:extLst>
            </p:cNvPr>
            <p:cNvSpPr/>
            <p:nvPr/>
          </p:nvSpPr>
          <p:spPr>
            <a:xfrm>
              <a:off x="2121413" y="3326974"/>
              <a:ext cx="1131683" cy="1131683"/>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7BAB3EE0-57F0-D743-BDCF-AF87E10900C9}"/>
                </a:ext>
              </a:extLst>
            </p:cNvPr>
            <p:cNvSpPr/>
            <p:nvPr/>
          </p:nvSpPr>
          <p:spPr>
            <a:xfrm>
              <a:off x="3374354" y="3326974"/>
              <a:ext cx="1131683" cy="1131683"/>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Tekstvak 15">
              <a:extLst>
                <a:ext uri="{FF2B5EF4-FFF2-40B4-BE49-F238E27FC236}">
                  <a16:creationId xmlns:a16="http://schemas.microsoft.com/office/drawing/2014/main" id="{354669D8-A39F-DF42-A393-A134469EA283}"/>
                </a:ext>
              </a:extLst>
            </p:cNvPr>
            <p:cNvSpPr txBox="1"/>
            <p:nvPr/>
          </p:nvSpPr>
          <p:spPr>
            <a:xfrm>
              <a:off x="838200" y="4679982"/>
              <a:ext cx="1127427" cy="369332"/>
            </a:xfrm>
            <a:prstGeom prst="rect">
              <a:avLst/>
            </a:prstGeom>
            <a:noFill/>
            <a:ln>
              <a:noFill/>
            </a:ln>
          </p:spPr>
          <p:txBody>
            <a:bodyPr wrap="square" lIns="0" tIns="0" rIns="0" bIns="0"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800" b="0" i="0" u="none" strike="noStrike" kern="0" cap="none" spc="0" normalizeH="0" baseline="0" noProof="0" dirty="0" err="1">
                  <a:ln>
                    <a:noFill/>
                  </a:ln>
                  <a:solidFill>
                    <a:prstClr val="black"/>
                  </a:solidFill>
                  <a:effectLst/>
                  <a:uLnTx/>
                  <a:uFillTx/>
                  <a:latin typeface="BI Sans" pitchFamily="2" charset="0"/>
                </a:rPr>
                <a:t>Medical</a:t>
              </a:r>
              <a:r>
                <a:rPr kumimoji="0" lang="nl-NL" sz="800" b="0" i="0" u="none" strike="noStrike" kern="0" cap="none" spc="0" normalizeH="0" baseline="0" noProof="0" dirty="0">
                  <a:ln>
                    <a:noFill/>
                  </a:ln>
                  <a:solidFill>
                    <a:prstClr val="black"/>
                  </a:solidFill>
                  <a:effectLst/>
                  <a:uLnTx/>
                  <a:uFillTx/>
                  <a:latin typeface="BI Sans" pitchFamily="2" charset="0"/>
                </a:rPr>
                <a:t> </a:t>
              </a:r>
              <a:r>
                <a:rPr kumimoji="0" lang="nl-NL" sz="800" b="0" i="0" u="none" strike="noStrike" kern="0" cap="none" spc="0" normalizeH="0" baseline="0" noProof="0" dirty="0" err="1">
                  <a:ln>
                    <a:noFill/>
                  </a:ln>
                  <a:solidFill>
                    <a:prstClr val="black"/>
                  </a:solidFill>
                  <a:effectLst/>
                  <a:uLnTx/>
                  <a:uFillTx/>
                  <a:latin typeface="BI Sans" pitchFamily="2" charset="0"/>
                </a:rPr>
                <a:t>history</a:t>
              </a:r>
              <a:endParaRPr kumimoji="0" lang="nl-NL" sz="8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800" kern="0" dirty="0" err="1">
                  <a:solidFill>
                    <a:prstClr val="black"/>
                  </a:solidFill>
                  <a:latin typeface="BI Sans" pitchFamily="2" charset="0"/>
                </a:rPr>
                <a:t>Chest</a:t>
              </a:r>
              <a:r>
                <a:rPr lang="nl-NL" sz="800" kern="0" dirty="0">
                  <a:solidFill>
                    <a:prstClr val="black"/>
                  </a:solidFill>
                  <a:latin typeface="BI Sans" pitchFamily="2" charset="0"/>
                </a:rPr>
                <a:t> </a:t>
              </a:r>
              <a:r>
                <a:rPr lang="nl-NL" sz="800" kern="0" dirty="0" err="1">
                  <a:solidFill>
                    <a:prstClr val="black"/>
                  </a:solidFill>
                  <a:latin typeface="BI Sans" pitchFamily="2" charset="0"/>
                </a:rPr>
                <a:t>auscultation</a:t>
              </a:r>
              <a:endParaRPr lang="nl-NL" sz="800" kern="0" dirty="0">
                <a:solidFill>
                  <a:prstClr val="black"/>
                </a:solidFill>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800" b="0" i="0" u="none" strike="noStrike" kern="0" cap="none" spc="0" normalizeH="0" baseline="0" noProof="0" dirty="0" err="1">
                  <a:ln>
                    <a:noFill/>
                  </a:ln>
                  <a:solidFill>
                    <a:prstClr val="black"/>
                  </a:solidFill>
                  <a:effectLst/>
                  <a:uLnTx/>
                  <a:uFillTx/>
                  <a:latin typeface="BI Sans" pitchFamily="2" charset="0"/>
                </a:rPr>
                <a:t>PFTs</a:t>
              </a:r>
              <a:endParaRPr kumimoji="0" lang="nl-NL" sz="800" b="0" i="0" u="none" strike="noStrike" kern="0" cap="none" spc="0" normalizeH="0" baseline="0" noProof="0" dirty="0">
                <a:ln>
                  <a:noFill/>
                </a:ln>
                <a:solidFill>
                  <a:prstClr val="black"/>
                </a:solidFill>
                <a:effectLst/>
                <a:uLnTx/>
                <a:uFillTx/>
                <a:latin typeface="BI Sans" pitchFamily="2" charset="0"/>
              </a:endParaRPr>
            </a:p>
          </p:txBody>
        </p:sp>
        <p:sp>
          <p:nvSpPr>
            <p:cNvPr id="16" name="Tekstvak 15">
              <a:extLst>
                <a:ext uri="{FF2B5EF4-FFF2-40B4-BE49-F238E27FC236}">
                  <a16:creationId xmlns:a16="http://schemas.microsoft.com/office/drawing/2014/main" id="{13A248C0-F8E3-1C49-93FB-80AE6A6C5DD8}"/>
                </a:ext>
              </a:extLst>
            </p:cNvPr>
            <p:cNvSpPr txBox="1"/>
            <p:nvPr/>
          </p:nvSpPr>
          <p:spPr>
            <a:xfrm>
              <a:off x="2103183" y="4679982"/>
              <a:ext cx="1121842" cy="615553"/>
            </a:xfrm>
            <a:prstGeom prst="rect">
              <a:avLst/>
            </a:prstGeom>
            <a:noFill/>
            <a:ln>
              <a:noFill/>
            </a:ln>
          </p:spPr>
          <p:txBody>
            <a:bodyPr wrap="square" lIns="0" tIns="0" rIns="0" bIns="0" rtlCol="0">
              <a:spAutoFit/>
            </a:bodyPr>
            <a:lstStyle/>
            <a:p>
              <a:pPr marL="171450" lvl="0" indent="-171450">
                <a:buFont typeface="Arial" panose="020B0604020202020204" pitchFamily="34" charset="0"/>
                <a:buChar char="•"/>
                <a:defRPr/>
              </a:pPr>
              <a:r>
                <a:rPr lang="nl-NL" sz="800" kern="0" dirty="0" err="1">
                  <a:solidFill>
                    <a:prstClr val="black"/>
                  </a:solidFill>
                  <a:latin typeface="BI Sans" pitchFamily="2" charset="0"/>
                </a:rPr>
                <a:t>Medical</a:t>
              </a:r>
              <a:r>
                <a:rPr lang="nl-NL" sz="800" kern="0" dirty="0">
                  <a:solidFill>
                    <a:prstClr val="black"/>
                  </a:solidFill>
                  <a:latin typeface="BI Sans" pitchFamily="2" charset="0"/>
                </a:rPr>
                <a:t> </a:t>
              </a:r>
              <a:r>
                <a:rPr lang="nl-NL" sz="800" kern="0" dirty="0" err="1">
                  <a:solidFill>
                    <a:prstClr val="black"/>
                  </a:solidFill>
                  <a:latin typeface="BI Sans" pitchFamily="2" charset="0"/>
                </a:rPr>
                <a:t>history</a:t>
              </a:r>
              <a:endParaRPr lang="nl-NL" sz="800" kern="0" dirty="0">
                <a:solidFill>
                  <a:prstClr val="black"/>
                </a:solidFill>
                <a:latin typeface="BI Sans" pitchFamily="2" charset="0"/>
              </a:endParaRPr>
            </a:p>
            <a:p>
              <a:pPr marL="171450" lvl="0" indent="-171450">
                <a:buFont typeface="Arial" panose="020B0604020202020204" pitchFamily="34" charset="0"/>
                <a:buChar char="•"/>
                <a:defRPr/>
              </a:pPr>
              <a:r>
                <a:rPr lang="nl-NL" sz="800" kern="0" dirty="0" err="1">
                  <a:solidFill>
                    <a:prstClr val="black"/>
                  </a:solidFill>
                  <a:latin typeface="BI Sans" pitchFamily="2" charset="0"/>
                </a:rPr>
                <a:t>Chest</a:t>
              </a:r>
              <a:r>
                <a:rPr lang="nl-NL" sz="800" kern="0" dirty="0">
                  <a:solidFill>
                    <a:prstClr val="black"/>
                  </a:solidFill>
                  <a:latin typeface="BI Sans" pitchFamily="2" charset="0"/>
                </a:rPr>
                <a:t> </a:t>
              </a:r>
              <a:r>
                <a:rPr lang="nl-NL" sz="800" kern="0" dirty="0" err="1">
                  <a:solidFill>
                    <a:prstClr val="black"/>
                  </a:solidFill>
                  <a:latin typeface="BI Sans" pitchFamily="2" charset="0"/>
                </a:rPr>
                <a:t>auscultation</a:t>
              </a:r>
              <a:endParaRPr lang="nl-NL" sz="800" kern="0" dirty="0">
                <a:solidFill>
                  <a:prstClr val="black"/>
                </a:solidFill>
                <a:latin typeface="BI Sans" pitchFamily="2" charset="0"/>
              </a:endParaRPr>
            </a:p>
            <a:p>
              <a:pPr marL="171450" lvl="0" indent="-171450">
                <a:buFont typeface="Arial" panose="020B0604020202020204" pitchFamily="34" charset="0"/>
                <a:buChar char="•"/>
                <a:defRPr/>
              </a:pPr>
              <a:r>
                <a:rPr lang="nl-NL" sz="800" kern="0" dirty="0" err="1">
                  <a:solidFill>
                    <a:prstClr val="black"/>
                  </a:solidFill>
                  <a:latin typeface="BI Sans" pitchFamily="2" charset="0"/>
                </a:rPr>
                <a:t>PFTs</a:t>
              </a:r>
              <a:endParaRPr lang="nl-NL" sz="800" kern="0" dirty="0">
                <a:solidFill>
                  <a:prstClr val="black"/>
                </a:solidFill>
                <a:latin typeface="BI Sans" pitchFamily="2" charset="0"/>
              </a:endParaRPr>
            </a:p>
            <a:p>
              <a:pPr marL="171450" lvl="0" indent="-171450">
                <a:buFont typeface="Arial" panose="020B0604020202020204" pitchFamily="34" charset="0"/>
                <a:buChar char="•"/>
                <a:defRPr/>
              </a:pPr>
              <a:r>
                <a:rPr lang="nl-NL" sz="800" kern="0" dirty="0" err="1">
                  <a:solidFill>
                    <a:prstClr val="black"/>
                  </a:solidFill>
                  <a:latin typeface="BI Sans" pitchFamily="2" charset="0"/>
                </a:rPr>
                <a:t>Laboratory</a:t>
              </a:r>
              <a:r>
                <a:rPr lang="nl-NL" sz="800" kern="0" dirty="0">
                  <a:solidFill>
                    <a:prstClr val="black"/>
                  </a:solidFill>
                  <a:latin typeface="BI Sans" pitchFamily="2" charset="0"/>
                </a:rPr>
                <a:t> </a:t>
              </a:r>
              <a:r>
                <a:rPr lang="nl-NL" sz="800" kern="0" dirty="0" err="1">
                  <a:solidFill>
                    <a:prstClr val="black"/>
                  </a:solidFill>
                  <a:latin typeface="BI Sans" pitchFamily="2" charset="0"/>
                </a:rPr>
                <a:t>work</a:t>
              </a:r>
              <a:r>
                <a:rPr lang="nl-NL" sz="800" kern="0" dirty="0">
                  <a:solidFill>
                    <a:prstClr val="black"/>
                  </a:solidFill>
                  <a:latin typeface="BI Sans" pitchFamily="2" charset="0"/>
                </a:rPr>
                <a:t>-up</a:t>
              </a:r>
            </a:p>
            <a:p>
              <a:pPr marL="171450" lvl="0" indent="-171450">
                <a:buFont typeface="Arial" panose="020B0604020202020204" pitchFamily="34" charset="0"/>
                <a:buChar char="•"/>
                <a:defRPr/>
              </a:pPr>
              <a:r>
                <a:rPr lang="nl-NL" sz="800" kern="0" dirty="0">
                  <a:solidFill>
                    <a:prstClr val="black"/>
                  </a:solidFill>
                  <a:latin typeface="BI Sans" pitchFamily="2" charset="0"/>
                </a:rPr>
                <a:t>Exposure </a:t>
              </a:r>
              <a:r>
                <a:rPr lang="nl-NL" sz="800" kern="0" dirty="0" err="1">
                  <a:solidFill>
                    <a:prstClr val="black"/>
                  </a:solidFill>
                  <a:latin typeface="BI Sans" pitchFamily="2" charset="0"/>
                </a:rPr>
                <a:t>history</a:t>
              </a:r>
              <a:endParaRPr lang="nl-NL" sz="800" kern="0" dirty="0">
                <a:solidFill>
                  <a:prstClr val="black"/>
                </a:solidFill>
                <a:latin typeface="BI Sans" pitchFamily="2" charset="0"/>
              </a:endParaRPr>
            </a:p>
          </p:txBody>
        </p:sp>
        <p:sp>
          <p:nvSpPr>
            <p:cNvPr id="17" name="Tekstvak 15">
              <a:extLst>
                <a:ext uri="{FF2B5EF4-FFF2-40B4-BE49-F238E27FC236}">
                  <a16:creationId xmlns:a16="http://schemas.microsoft.com/office/drawing/2014/main" id="{50B0CCBA-3D58-504D-9C19-95583E80D27B}"/>
                </a:ext>
              </a:extLst>
            </p:cNvPr>
            <p:cNvSpPr txBox="1"/>
            <p:nvPr/>
          </p:nvSpPr>
          <p:spPr>
            <a:xfrm>
              <a:off x="3371384" y="4679982"/>
              <a:ext cx="1131684" cy="123111"/>
            </a:xfrm>
            <a:prstGeom prst="rect">
              <a:avLst/>
            </a:prstGeom>
            <a:noFill/>
            <a:ln>
              <a:noFill/>
            </a:ln>
          </p:spPr>
          <p:txBody>
            <a:bodyPr wrap="square" lIns="0" tIns="0" rIns="0" bIns="0" rtlCol="0">
              <a:spAutoFit/>
            </a:bodyPr>
            <a:lstStyle/>
            <a:p>
              <a:pPr marL="171450" lvl="0" indent="-171450">
                <a:buFont typeface="Arial" panose="020B0604020202020204" pitchFamily="34" charset="0"/>
                <a:buChar char="•"/>
                <a:defRPr/>
              </a:pPr>
              <a:r>
                <a:rPr lang="nl-NL" sz="800" kern="0" dirty="0">
                  <a:solidFill>
                    <a:prstClr val="black"/>
                  </a:solidFill>
                  <a:latin typeface="BI Sans" pitchFamily="2" charset="0"/>
                </a:rPr>
                <a:t>HRCT scan</a:t>
              </a:r>
            </a:p>
          </p:txBody>
        </p:sp>
        <p:sp>
          <p:nvSpPr>
            <p:cNvPr id="95" name="Rectangle: Rounded Corners 13">
              <a:extLst>
                <a:ext uri="{FF2B5EF4-FFF2-40B4-BE49-F238E27FC236}">
                  <a16:creationId xmlns:a16="http://schemas.microsoft.com/office/drawing/2014/main" id="{7D250B12-A829-DC4B-AF9B-82D62081B6CB}"/>
                </a:ext>
              </a:extLst>
            </p:cNvPr>
            <p:cNvSpPr/>
            <p:nvPr/>
          </p:nvSpPr>
          <p:spPr>
            <a:xfrm>
              <a:off x="837266" y="4396421"/>
              <a:ext cx="1127427"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Primary</a:t>
              </a:r>
              <a:r>
                <a:rPr lang="nl-NL" sz="800" b="1" kern="0" dirty="0">
                  <a:solidFill>
                    <a:schemeClr val="bg1"/>
                  </a:solidFill>
                  <a:latin typeface="BI Sans" pitchFamily="2" charset="0"/>
                </a:rPr>
                <a:t> Care</a:t>
              </a:r>
              <a:endParaRPr lang="nl-NL" sz="800" kern="0" dirty="0">
                <a:solidFill>
                  <a:schemeClr val="bg1"/>
                </a:solidFill>
                <a:latin typeface="BI Sans" pitchFamily="2" charset="0"/>
              </a:endParaRPr>
            </a:p>
          </p:txBody>
        </p:sp>
        <p:pic>
          <p:nvPicPr>
            <p:cNvPr id="107" name="Picture 106">
              <a:extLst>
                <a:ext uri="{FF2B5EF4-FFF2-40B4-BE49-F238E27FC236}">
                  <a16:creationId xmlns:a16="http://schemas.microsoft.com/office/drawing/2014/main" id="{A74B5B9F-9F62-4E46-ABA4-55C9AB2602B9}"/>
                </a:ext>
              </a:extLst>
            </p:cNvPr>
            <p:cNvPicPr>
              <a:picLocks noChangeAspect="1"/>
            </p:cNvPicPr>
            <p:nvPr/>
          </p:nvPicPr>
          <p:blipFill>
            <a:blip r:embed="rId5"/>
            <a:stretch>
              <a:fillRect/>
            </a:stretch>
          </p:blipFill>
          <p:spPr>
            <a:xfrm>
              <a:off x="1074337" y="3577670"/>
              <a:ext cx="665296" cy="665296"/>
            </a:xfrm>
            <a:prstGeom prst="rect">
              <a:avLst/>
            </a:prstGeom>
          </p:spPr>
        </p:pic>
        <p:sp>
          <p:nvSpPr>
            <p:cNvPr id="133" name="Triangle 132">
              <a:extLst>
                <a:ext uri="{FF2B5EF4-FFF2-40B4-BE49-F238E27FC236}">
                  <a16:creationId xmlns:a16="http://schemas.microsoft.com/office/drawing/2014/main" id="{855FB358-5D74-8C48-8C1E-A9B7B6217AF3}"/>
                </a:ext>
              </a:extLst>
            </p:cNvPr>
            <p:cNvSpPr/>
            <p:nvPr/>
          </p:nvSpPr>
          <p:spPr>
            <a:xfrm rot="5400000">
              <a:off x="3271899" y="3823299"/>
              <a:ext cx="217995" cy="166275"/>
            </a:xfrm>
            <a:prstGeom prst="triangle">
              <a:avLst>
                <a:gd name="adj" fmla="val 4999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4" name="Triangle 133">
              <a:extLst>
                <a:ext uri="{FF2B5EF4-FFF2-40B4-BE49-F238E27FC236}">
                  <a16:creationId xmlns:a16="http://schemas.microsoft.com/office/drawing/2014/main" id="{08EBE90F-A182-C54E-9334-2E7D840C0A2E}"/>
                </a:ext>
              </a:extLst>
            </p:cNvPr>
            <p:cNvSpPr/>
            <p:nvPr/>
          </p:nvSpPr>
          <p:spPr>
            <a:xfrm rot="5400000">
              <a:off x="2010496" y="3823299"/>
              <a:ext cx="217995" cy="166275"/>
            </a:xfrm>
            <a:prstGeom prst="triangle">
              <a:avLst>
                <a:gd name="adj" fmla="val 4999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1" name="Picture 20" descr="A picture containing logo&#10;&#10;Description automatically generated">
              <a:extLst>
                <a:ext uri="{FF2B5EF4-FFF2-40B4-BE49-F238E27FC236}">
                  <a16:creationId xmlns:a16="http://schemas.microsoft.com/office/drawing/2014/main" id="{00427708-2EFB-F74E-B051-7EE9D2CD2ED8}"/>
                </a:ext>
              </a:extLst>
            </p:cNvPr>
            <p:cNvPicPr>
              <a:picLocks noChangeAspect="1"/>
            </p:cNvPicPr>
            <p:nvPr/>
          </p:nvPicPr>
          <p:blipFill>
            <a:blip r:embed="rId6"/>
            <a:stretch>
              <a:fillRect/>
            </a:stretch>
          </p:blipFill>
          <p:spPr>
            <a:xfrm>
              <a:off x="3408220" y="3479830"/>
              <a:ext cx="974442" cy="1042510"/>
            </a:xfrm>
            <a:prstGeom prst="rect">
              <a:avLst/>
            </a:prstGeom>
          </p:spPr>
        </p:pic>
        <p:sp>
          <p:nvSpPr>
            <p:cNvPr id="96" name="Rectangle: Rounded Corners 13">
              <a:extLst>
                <a:ext uri="{FF2B5EF4-FFF2-40B4-BE49-F238E27FC236}">
                  <a16:creationId xmlns:a16="http://schemas.microsoft.com/office/drawing/2014/main" id="{895B0294-001B-7745-A884-7C762877C6E2}"/>
                </a:ext>
              </a:extLst>
            </p:cNvPr>
            <p:cNvSpPr/>
            <p:nvPr/>
          </p:nvSpPr>
          <p:spPr>
            <a:xfrm>
              <a:off x="3378357" y="4396421"/>
              <a:ext cx="1121511"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Radiologist</a:t>
              </a:r>
              <a:endParaRPr lang="nl-NL" sz="800" kern="0" dirty="0">
                <a:solidFill>
                  <a:schemeClr val="bg1"/>
                </a:solidFill>
                <a:latin typeface="BI Sans" pitchFamily="2" charset="0"/>
              </a:endParaRPr>
            </a:p>
          </p:txBody>
        </p:sp>
        <p:pic>
          <p:nvPicPr>
            <p:cNvPr id="33" name="Picture 32" descr="Icon&#10;&#10;Description automatically generated">
              <a:extLst>
                <a:ext uri="{FF2B5EF4-FFF2-40B4-BE49-F238E27FC236}">
                  <a16:creationId xmlns:a16="http://schemas.microsoft.com/office/drawing/2014/main" id="{6AB7C000-54A7-304F-98B3-781F75030116}"/>
                </a:ext>
              </a:extLst>
            </p:cNvPr>
            <p:cNvPicPr>
              <a:picLocks noChangeAspect="1"/>
            </p:cNvPicPr>
            <p:nvPr/>
          </p:nvPicPr>
          <p:blipFill>
            <a:blip r:embed="rId7"/>
            <a:stretch>
              <a:fillRect/>
            </a:stretch>
          </p:blipFill>
          <p:spPr>
            <a:xfrm>
              <a:off x="2135765" y="3475162"/>
              <a:ext cx="978805" cy="1047178"/>
            </a:xfrm>
            <a:prstGeom prst="rect">
              <a:avLst/>
            </a:prstGeom>
          </p:spPr>
        </p:pic>
        <p:sp>
          <p:nvSpPr>
            <p:cNvPr id="98" name="Rectangle: Rounded Corners 13">
              <a:extLst>
                <a:ext uri="{FF2B5EF4-FFF2-40B4-BE49-F238E27FC236}">
                  <a16:creationId xmlns:a16="http://schemas.microsoft.com/office/drawing/2014/main" id="{6051D15F-59AD-4842-B3DE-BD95DB97CC44}"/>
                </a:ext>
              </a:extLst>
            </p:cNvPr>
            <p:cNvSpPr/>
            <p:nvPr/>
          </p:nvSpPr>
          <p:spPr>
            <a:xfrm>
              <a:off x="2103183" y="4396421"/>
              <a:ext cx="1136873"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Pulmonologist</a:t>
              </a:r>
              <a:endParaRPr lang="nl-NL" sz="800" kern="0" dirty="0">
                <a:solidFill>
                  <a:schemeClr val="bg1"/>
                </a:solidFill>
                <a:latin typeface="BI Sans" pitchFamily="2" charset="0"/>
              </a:endParaRPr>
            </a:p>
          </p:txBody>
        </p:sp>
      </p:grpSp>
      <p:grpSp>
        <p:nvGrpSpPr>
          <p:cNvPr id="18" name="Group 17">
            <a:extLst>
              <a:ext uri="{FF2B5EF4-FFF2-40B4-BE49-F238E27FC236}">
                <a16:creationId xmlns:a16="http://schemas.microsoft.com/office/drawing/2014/main" id="{596ABAB1-8A51-4EFD-BE3E-F8725D7C810B}"/>
              </a:ext>
            </a:extLst>
          </p:cNvPr>
          <p:cNvGrpSpPr/>
          <p:nvPr/>
        </p:nvGrpSpPr>
        <p:grpSpPr>
          <a:xfrm>
            <a:off x="8046784" y="1537477"/>
            <a:ext cx="2296768" cy="4304816"/>
            <a:chOff x="8046784" y="1537477"/>
            <a:chExt cx="2296768" cy="4304816"/>
          </a:xfrm>
        </p:grpSpPr>
        <p:sp>
          <p:nvSpPr>
            <p:cNvPr id="56" name="Oval 55">
              <a:extLst>
                <a:ext uri="{FF2B5EF4-FFF2-40B4-BE49-F238E27FC236}">
                  <a16:creationId xmlns:a16="http://schemas.microsoft.com/office/drawing/2014/main" id="{007FBC28-255D-4A4F-80FA-727F6FAFC263}"/>
                </a:ext>
              </a:extLst>
            </p:cNvPr>
            <p:cNvSpPr/>
            <p:nvPr/>
          </p:nvSpPr>
          <p:spPr>
            <a:xfrm>
              <a:off x="8243641" y="1764315"/>
              <a:ext cx="731520" cy="731520"/>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7" name="Oval 56">
              <a:extLst>
                <a:ext uri="{FF2B5EF4-FFF2-40B4-BE49-F238E27FC236}">
                  <a16:creationId xmlns:a16="http://schemas.microsoft.com/office/drawing/2014/main" id="{FECCEB2C-2ABD-864B-A54F-064B9BF93F99}"/>
                </a:ext>
              </a:extLst>
            </p:cNvPr>
            <p:cNvSpPr/>
            <p:nvPr/>
          </p:nvSpPr>
          <p:spPr>
            <a:xfrm>
              <a:off x="8681975" y="2746508"/>
              <a:ext cx="1060091" cy="1060091"/>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3" name="Oval 72">
              <a:extLst>
                <a:ext uri="{FF2B5EF4-FFF2-40B4-BE49-F238E27FC236}">
                  <a16:creationId xmlns:a16="http://schemas.microsoft.com/office/drawing/2014/main" id="{5CF3FFE9-23FE-AD45-AF44-4F263C68F29D}"/>
                </a:ext>
              </a:extLst>
            </p:cNvPr>
            <p:cNvSpPr/>
            <p:nvPr/>
          </p:nvSpPr>
          <p:spPr>
            <a:xfrm>
              <a:off x="9410278" y="1764315"/>
              <a:ext cx="731520" cy="731520"/>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5" name="Oval 74">
              <a:extLst>
                <a:ext uri="{FF2B5EF4-FFF2-40B4-BE49-F238E27FC236}">
                  <a16:creationId xmlns:a16="http://schemas.microsoft.com/office/drawing/2014/main" id="{A7DFF53E-08F7-AD47-989B-48B72A385AB4}"/>
                </a:ext>
              </a:extLst>
            </p:cNvPr>
            <p:cNvSpPr/>
            <p:nvPr/>
          </p:nvSpPr>
          <p:spPr>
            <a:xfrm>
              <a:off x="8250581" y="4099300"/>
              <a:ext cx="731520" cy="731520"/>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7" name="Oval 76">
              <a:extLst>
                <a:ext uri="{FF2B5EF4-FFF2-40B4-BE49-F238E27FC236}">
                  <a16:creationId xmlns:a16="http://schemas.microsoft.com/office/drawing/2014/main" id="{7F35B576-E050-C74C-A377-E47D8EBC9C91}"/>
                </a:ext>
              </a:extLst>
            </p:cNvPr>
            <p:cNvSpPr/>
            <p:nvPr/>
          </p:nvSpPr>
          <p:spPr>
            <a:xfrm>
              <a:off x="9403338" y="4099300"/>
              <a:ext cx="731520" cy="731520"/>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79" name="Tekstvak 15">
              <a:extLst>
                <a:ext uri="{FF2B5EF4-FFF2-40B4-BE49-F238E27FC236}">
                  <a16:creationId xmlns:a16="http://schemas.microsoft.com/office/drawing/2014/main" id="{BE44B3AC-53C6-6C4D-ABB7-B24C0EDF5972}"/>
                </a:ext>
              </a:extLst>
            </p:cNvPr>
            <p:cNvSpPr txBox="1"/>
            <p:nvPr/>
          </p:nvSpPr>
          <p:spPr>
            <a:xfrm>
              <a:off x="8049516" y="5134407"/>
              <a:ext cx="2294036" cy="707886"/>
            </a:xfrm>
            <a:prstGeom prst="rect">
              <a:avLst/>
            </a:prstGeom>
            <a:solidFill>
              <a:srgbClr val="ED7D31">
                <a:lumMod val="20000"/>
                <a:lumOff val="80000"/>
              </a:srgbClr>
            </a:solidFill>
            <a:ln>
              <a:solidFill>
                <a:srgbClr val="ED7D31">
                  <a:lumMod val="60000"/>
                  <a:lumOff val="40000"/>
                </a:srgbClr>
              </a:solidFill>
            </a:ln>
          </p:spPr>
          <p:txBody>
            <a:bodyPr wrap="square" rtlCol="0">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800" b="0" i="0" u="none" strike="noStrike" kern="0" cap="none" spc="0" normalizeH="0" baseline="0" noProof="0" dirty="0" err="1">
                  <a:ln>
                    <a:noFill/>
                  </a:ln>
                  <a:solidFill>
                    <a:prstClr val="black"/>
                  </a:solidFill>
                  <a:effectLst/>
                  <a:uLnTx/>
                  <a:uFillTx/>
                  <a:latin typeface="BI Sans" pitchFamily="2" charset="0"/>
                </a:rPr>
                <a:t>Patient</a:t>
              </a:r>
              <a:r>
                <a:rPr kumimoji="0" lang="nl-NL" sz="800" b="0" i="0" u="none" strike="noStrike" kern="0" cap="none" spc="0" normalizeH="0" baseline="0" noProof="0" dirty="0">
                  <a:ln>
                    <a:noFill/>
                  </a:ln>
                  <a:solidFill>
                    <a:prstClr val="black"/>
                  </a:solidFill>
                  <a:effectLst/>
                  <a:uLnTx/>
                  <a:uFillTx/>
                  <a:latin typeface="BI Sans" pitchFamily="2" charset="0"/>
                </a:rPr>
                <a:t> </a:t>
              </a:r>
              <a:r>
                <a:rPr kumimoji="0" lang="nl-NL" sz="800" b="0" i="0" u="none" strike="noStrike" kern="0" cap="none" spc="0" normalizeH="0" baseline="0" noProof="0" dirty="0" err="1">
                  <a:ln>
                    <a:noFill/>
                  </a:ln>
                  <a:solidFill>
                    <a:prstClr val="black"/>
                  </a:solidFill>
                  <a:effectLst/>
                  <a:uLnTx/>
                  <a:uFillTx/>
                  <a:latin typeface="BI Sans" pitchFamily="2" charset="0"/>
                </a:rPr>
                <a:t>education</a:t>
              </a:r>
              <a:endParaRPr kumimoji="0" lang="nl-NL" sz="800" b="0" i="0" u="none" strike="noStrike" kern="0" cap="none" spc="0" normalizeH="0" baseline="0" noProof="0" dirty="0">
                <a:ln>
                  <a:noFill/>
                </a:ln>
                <a:solidFill>
                  <a:prstClr val="black"/>
                </a:solidFill>
                <a:effectLst/>
                <a:uLnTx/>
                <a:uFillTx/>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800" kern="0" dirty="0" err="1">
                  <a:solidFill>
                    <a:prstClr val="black"/>
                  </a:solidFill>
                  <a:latin typeface="BI Sans" pitchFamily="2" charset="0"/>
                </a:rPr>
                <a:t>Antifibrotic</a:t>
              </a:r>
              <a:r>
                <a:rPr lang="nl-NL" sz="800" kern="0" dirty="0">
                  <a:solidFill>
                    <a:prstClr val="black"/>
                  </a:solidFill>
                  <a:latin typeface="BI Sans" pitchFamily="2" charset="0"/>
                </a:rPr>
                <a:t> </a:t>
              </a:r>
              <a:r>
                <a:rPr lang="nl-NL" sz="800" kern="0" dirty="0" err="1">
                  <a:solidFill>
                    <a:prstClr val="black"/>
                  </a:solidFill>
                  <a:latin typeface="BI Sans" pitchFamily="2" charset="0"/>
                </a:rPr>
                <a:t>therapy</a:t>
              </a:r>
              <a:endParaRPr lang="nl-NL" sz="800" kern="0" dirty="0">
                <a:solidFill>
                  <a:prstClr val="black"/>
                </a:solidFill>
                <a:latin typeface="BI Sans"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800" b="0" i="0" u="none" strike="noStrike" kern="0" cap="none" spc="0" normalizeH="0" baseline="0" noProof="0" dirty="0" err="1">
                  <a:ln>
                    <a:noFill/>
                  </a:ln>
                  <a:solidFill>
                    <a:prstClr val="black"/>
                  </a:solidFill>
                  <a:effectLst/>
                  <a:uLnTx/>
                  <a:uFillTx/>
                  <a:latin typeface="BI Sans" pitchFamily="2" charset="0"/>
                </a:rPr>
                <a:t>Pulmonary</a:t>
              </a:r>
              <a:r>
                <a:rPr kumimoji="0" lang="nl-NL" sz="800" b="0" i="0" u="none" strike="noStrike" kern="0" cap="none" spc="0" normalizeH="0" baseline="0" noProof="0" dirty="0">
                  <a:ln>
                    <a:noFill/>
                  </a:ln>
                  <a:solidFill>
                    <a:prstClr val="black"/>
                  </a:solidFill>
                  <a:effectLst/>
                  <a:uLnTx/>
                  <a:uFillTx/>
                  <a:latin typeface="BI Sans" pitchFamily="2" charset="0"/>
                </a:rPr>
                <a:t> </a:t>
              </a:r>
              <a:r>
                <a:rPr kumimoji="0" lang="nl-NL" sz="800" b="0" i="0" u="none" strike="noStrike" kern="0" cap="none" spc="0" normalizeH="0" baseline="0" noProof="0" dirty="0" err="1">
                  <a:ln>
                    <a:noFill/>
                  </a:ln>
                  <a:solidFill>
                    <a:prstClr val="black"/>
                  </a:solidFill>
                  <a:effectLst/>
                  <a:uLnTx/>
                  <a:uFillTx/>
                  <a:latin typeface="BI Sans" pitchFamily="2" charset="0"/>
                </a:rPr>
                <a:t>reha</a:t>
              </a:r>
              <a:r>
                <a:rPr lang="nl-NL" sz="800" kern="0" dirty="0">
                  <a:solidFill>
                    <a:prstClr val="black"/>
                  </a:solidFill>
                  <a:latin typeface="BI Sans" pitchFamily="2" charset="0"/>
                </a:rPr>
                <a:t>b</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800" b="0" i="0" u="none" strike="noStrike" kern="0" cap="none" spc="0" normalizeH="0" baseline="0" noProof="0" dirty="0" err="1">
                  <a:ln>
                    <a:noFill/>
                  </a:ln>
                  <a:solidFill>
                    <a:prstClr val="black"/>
                  </a:solidFill>
                  <a:effectLst/>
                  <a:uLnTx/>
                  <a:uFillTx/>
                  <a:latin typeface="BI Sans" pitchFamily="2" charset="0"/>
                </a:rPr>
                <a:t>Supportive</a:t>
              </a:r>
              <a:r>
                <a:rPr kumimoji="0" lang="nl-NL" sz="800" b="0" i="0" u="none" strike="noStrike" kern="0" cap="none" spc="0" normalizeH="0" baseline="0" noProof="0" dirty="0">
                  <a:ln>
                    <a:noFill/>
                  </a:ln>
                  <a:solidFill>
                    <a:prstClr val="black"/>
                  </a:solidFill>
                  <a:effectLst/>
                  <a:uLnTx/>
                  <a:uFillTx/>
                  <a:latin typeface="BI Sans" pitchFamily="2" charset="0"/>
                </a:rPr>
                <a:t>/ </a:t>
              </a:r>
              <a:r>
                <a:rPr kumimoji="0" lang="nl-NL" sz="800" b="0" i="0" u="none" strike="noStrike" kern="0" cap="none" spc="0" normalizeH="0" baseline="0" noProof="0" dirty="0" err="1">
                  <a:ln>
                    <a:noFill/>
                  </a:ln>
                  <a:solidFill>
                    <a:prstClr val="black"/>
                  </a:solidFill>
                  <a:effectLst/>
                  <a:uLnTx/>
                  <a:uFillTx/>
                  <a:latin typeface="BI Sans" pitchFamily="2" charset="0"/>
                </a:rPr>
                <a:t>palliative</a:t>
              </a:r>
              <a:r>
                <a:rPr kumimoji="0" lang="nl-NL" sz="800" b="0" i="0" u="none" strike="noStrike" kern="0" cap="none" spc="0" normalizeH="0" baseline="0" noProof="0" dirty="0">
                  <a:ln>
                    <a:noFill/>
                  </a:ln>
                  <a:solidFill>
                    <a:prstClr val="black"/>
                  </a:solidFill>
                  <a:effectLst/>
                  <a:uLnTx/>
                  <a:uFillTx/>
                  <a:latin typeface="BI Sans" pitchFamily="2" charset="0"/>
                </a:rPr>
                <a:t> care</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800" kern="0" dirty="0">
                  <a:solidFill>
                    <a:prstClr val="black"/>
                  </a:solidFill>
                  <a:latin typeface="BI Sans" pitchFamily="2" charset="0"/>
                </a:rPr>
                <a:t>Monitoring</a:t>
              </a:r>
              <a:endParaRPr kumimoji="0" lang="nl-NL" sz="800" b="0" i="0" u="none" strike="noStrike" kern="0" cap="none" spc="0" normalizeH="0" baseline="0" noProof="0" dirty="0">
                <a:ln>
                  <a:noFill/>
                </a:ln>
                <a:solidFill>
                  <a:prstClr val="black"/>
                </a:solidFill>
                <a:effectLst/>
                <a:uLnTx/>
                <a:uFillTx/>
                <a:latin typeface="BI Sans" pitchFamily="2" charset="0"/>
              </a:endParaRPr>
            </a:p>
          </p:txBody>
        </p:sp>
        <p:pic>
          <p:nvPicPr>
            <p:cNvPr id="110" name="Picture 109" descr="Icon&#10;&#10;Description automatically generated">
              <a:extLst>
                <a:ext uri="{FF2B5EF4-FFF2-40B4-BE49-F238E27FC236}">
                  <a16:creationId xmlns:a16="http://schemas.microsoft.com/office/drawing/2014/main" id="{37D8F761-6F5E-F840-BCC7-EB83D298A9EC}"/>
                </a:ext>
              </a:extLst>
            </p:cNvPr>
            <p:cNvPicPr>
              <a:picLocks noChangeAspect="1"/>
            </p:cNvPicPr>
            <p:nvPr/>
          </p:nvPicPr>
          <p:blipFill>
            <a:blip r:embed="rId7"/>
            <a:stretch>
              <a:fillRect/>
            </a:stretch>
          </p:blipFill>
          <p:spPr>
            <a:xfrm>
              <a:off x="8665111" y="2816996"/>
              <a:ext cx="981878" cy="1050464"/>
            </a:xfrm>
            <a:prstGeom prst="rect">
              <a:avLst/>
            </a:prstGeom>
          </p:spPr>
        </p:pic>
        <p:sp>
          <p:nvSpPr>
            <p:cNvPr id="111" name="Rectangle: Rounded Corners 13">
              <a:extLst>
                <a:ext uri="{FF2B5EF4-FFF2-40B4-BE49-F238E27FC236}">
                  <a16:creationId xmlns:a16="http://schemas.microsoft.com/office/drawing/2014/main" id="{BEA6FE55-D1FE-B04E-B553-E4EEE86E9CB2}"/>
                </a:ext>
              </a:extLst>
            </p:cNvPr>
            <p:cNvSpPr/>
            <p:nvPr/>
          </p:nvSpPr>
          <p:spPr>
            <a:xfrm>
              <a:off x="8699902" y="3745303"/>
              <a:ext cx="1024235" cy="31737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Pulmonologist</a:t>
              </a:r>
              <a:r>
                <a:rPr lang="nl-NL" sz="800" b="1" kern="0" dirty="0">
                  <a:solidFill>
                    <a:schemeClr val="bg1"/>
                  </a:solidFill>
                  <a:latin typeface="BI Sans" pitchFamily="2" charset="0"/>
                </a:rPr>
                <a:t> </a:t>
              </a:r>
            </a:p>
            <a:p>
              <a:pPr lvl="0" algn="ctr">
                <a:defRPr/>
              </a:pPr>
              <a:r>
                <a:rPr lang="nl-NL" sz="800" b="1" kern="0" dirty="0" err="1">
                  <a:solidFill>
                    <a:schemeClr val="bg1"/>
                  </a:solidFill>
                  <a:latin typeface="BI Sans" pitchFamily="2" charset="0"/>
                </a:rPr>
                <a:t>and</a:t>
              </a:r>
              <a:r>
                <a:rPr lang="nl-NL" sz="800" b="1" kern="0" dirty="0">
                  <a:solidFill>
                    <a:schemeClr val="bg1"/>
                  </a:solidFill>
                  <a:latin typeface="BI Sans" pitchFamily="2" charset="0"/>
                </a:rPr>
                <a:t> team</a:t>
              </a:r>
            </a:p>
          </p:txBody>
        </p:sp>
        <p:pic>
          <p:nvPicPr>
            <p:cNvPr id="41" name="Picture 40" descr="Icon&#10;&#10;Description automatically generated">
              <a:extLst>
                <a:ext uri="{FF2B5EF4-FFF2-40B4-BE49-F238E27FC236}">
                  <a16:creationId xmlns:a16="http://schemas.microsoft.com/office/drawing/2014/main" id="{7EF139A7-3F54-DE4E-8B24-58BA2FE5EA94}"/>
                </a:ext>
              </a:extLst>
            </p:cNvPr>
            <p:cNvPicPr>
              <a:picLocks noChangeAspect="1"/>
            </p:cNvPicPr>
            <p:nvPr/>
          </p:nvPicPr>
          <p:blipFill>
            <a:blip r:embed="rId8"/>
            <a:stretch>
              <a:fillRect/>
            </a:stretch>
          </p:blipFill>
          <p:spPr>
            <a:xfrm>
              <a:off x="8237546" y="1537477"/>
              <a:ext cx="735858" cy="952841"/>
            </a:xfrm>
            <a:prstGeom prst="rect">
              <a:avLst/>
            </a:prstGeom>
          </p:spPr>
        </p:pic>
        <p:sp>
          <p:nvSpPr>
            <p:cNvPr id="114" name="Rectangle: Rounded Corners 13">
              <a:extLst>
                <a:ext uri="{FF2B5EF4-FFF2-40B4-BE49-F238E27FC236}">
                  <a16:creationId xmlns:a16="http://schemas.microsoft.com/office/drawing/2014/main" id="{B80563D9-DF24-5E42-96DB-5CECBB48E293}"/>
                </a:ext>
              </a:extLst>
            </p:cNvPr>
            <p:cNvSpPr/>
            <p:nvPr/>
          </p:nvSpPr>
          <p:spPr>
            <a:xfrm>
              <a:off x="8046784" y="2426054"/>
              <a:ext cx="1128361"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a:solidFill>
                    <a:schemeClr val="bg1"/>
                  </a:solidFill>
                  <a:latin typeface="BI Sans" pitchFamily="2" charset="0"/>
                </a:rPr>
                <a:t>Nurse practitioner</a:t>
              </a:r>
              <a:endParaRPr lang="nl-NL" sz="800" kern="0" dirty="0">
                <a:solidFill>
                  <a:schemeClr val="bg1"/>
                </a:solidFill>
                <a:latin typeface="BI Sans" pitchFamily="2" charset="0"/>
              </a:endParaRPr>
            </a:p>
          </p:txBody>
        </p:sp>
        <p:pic>
          <p:nvPicPr>
            <p:cNvPr id="47" name="Picture 46" descr="Icon&#10;&#10;Description automatically generated">
              <a:extLst>
                <a:ext uri="{FF2B5EF4-FFF2-40B4-BE49-F238E27FC236}">
                  <a16:creationId xmlns:a16="http://schemas.microsoft.com/office/drawing/2014/main" id="{29898782-8EDF-494B-B945-AE2292A3F583}"/>
                </a:ext>
              </a:extLst>
            </p:cNvPr>
            <p:cNvPicPr>
              <a:picLocks noChangeAspect="1"/>
            </p:cNvPicPr>
            <p:nvPr/>
          </p:nvPicPr>
          <p:blipFill>
            <a:blip r:embed="rId9"/>
            <a:stretch>
              <a:fillRect/>
            </a:stretch>
          </p:blipFill>
          <p:spPr>
            <a:xfrm>
              <a:off x="9423797" y="1685382"/>
              <a:ext cx="698421" cy="800556"/>
            </a:xfrm>
            <a:prstGeom prst="rect">
              <a:avLst/>
            </a:prstGeom>
          </p:spPr>
        </p:pic>
        <p:sp>
          <p:nvSpPr>
            <p:cNvPr id="116" name="Rectangle: Rounded Corners 13">
              <a:extLst>
                <a:ext uri="{FF2B5EF4-FFF2-40B4-BE49-F238E27FC236}">
                  <a16:creationId xmlns:a16="http://schemas.microsoft.com/office/drawing/2014/main" id="{85E03B78-1483-8841-9431-4C27575069C2}"/>
                </a:ext>
              </a:extLst>
            </p:cNvPr>
            <p:cNvSpPr/>
            <p:nvPr/>
          </p:nvSpPr>
          <p:spPr>
            <a:xfrm>
              <a:off x="9215191" y="2426054"/>
              <a:ext cx="1128361"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Physician</a:t>
              </a:r>
              <a:r>
                <a:rPr lang="nl-NL" sz="800" b="1" kern="0" dirty="0">
                  <a:solidFill>
                    <a:schemeClr val="bg1"/>
                  </a:solidFill>
                  <a:latin typeface="BI Sans" pitchFamily="2" charset="0"/>
                </a:rPr>
                <a:t> Assistant</a:t>
              </a:r>
              <a:endParaRPr lang="nl-NL" sz="800" kern="0" dirty="0">
                <a:solidFill>
                  <a:schemeClr val="bg1"/>
                </a:solidFill>
                <a:latin typeface="BI Sans" pitchFamily="2" charset="0"/>
              </a:endParaRPr>
            </a:p>
          </p:txBody>
        </p:sp>
        <p:pic>
          <p:nvPicPr>
            <p:cNvPr id="122" name="Picture 121" descr="Icon&#10;&#10;Description automatically generated">
              <a:extLst>
                <a:ext uri="{FF2B5EF4-FFF2-40B4-BE49-F238E27FC236}">
                  <a16:creationId xmlns:a16="http://schemas.microsoft.com/office/drawing/2014/main" id="{4F956083-48A6-8644-82D2-AC7F57647F57}"/>
                </a:ext>
              </a:extLst>
            </p:cNvPr>
            <p:cNvPicPr>
              <a:picLocks noChangeAspect="1"/>
            </p:cNvPicPr>
            <p:nvPr/>
          </p:nvPicPr>
          <p:blipFill>
            <a:blip r:embed="rId10"/>
            <a:stretch>
              <a:fillRect/>
            </a:stretch>
          </p:blipFill>
          <p:spPr>
            <a:xfrm>
              <a:off x="9417640" y="4010760"/>
              <a:ext cx="709584" cy="800556"/>
            </a:xfrm>
            <a:prstGeom prst="rect">
              <a:avLst/>
            </a:prstGeom>
          </p:spPr>
        </p:pic>
        <p:sp>
          <p:nvSpPr>
            <p:cNvPr id="126" name="Rectangle: Rounded Corners 13">
              <a:extLst>
                <a:ext uri="{FF2B5EF4-FFF2-40B4-BE49-F238E27FC236}">
                  <a16:creationId xmlns:a16="http://schemas.microsoft.com/office/drawing/2014/main" id="{A01CFDF0-0B49-2F40-BCD7-F33ECA2E84A3}"/>
                </a:ext>
              </a:extLst>
            </p:cNvPr>
            <p:cNvSpPr/>
            <p:nvPr/>
          </p:nvSpPr>
          <p:spPr>
            <a:xfrm>
              <a:off x="9215191" y="4743465"/>
              <a:ext cx="1128361"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Respiratory</a:t>
              </a:r>
              <a:r>
                <a:rPr lang="nl-NL" sz="800" b="1" kern="0" dirty="0">
                  <a:solidFill>
                    <a:schemeClr val="bg1"/>
                  </a:solidFill>
                  <a:latin typeface="BI Sans" pitchFamily="2" charset="0"/>
                </a:rPr>
                <a:t> </a:t>
              </a:r>
              <a:r>
                <a:rPr lang="nl-NL" sz="800" b="1" kern="0" dirty="0" err="1">
                  <a:solidFill>
                    <a:schemeClr val="bg1"/>
                  </a:solidFill>
                  <a:latin typeface="BI Sans" pitchFamily="2" charset="0"/>
                </a:rPr>
                <a:t>Therapist</a:t>
              </a:r>
              <a:endParaRPr lang="nl-NL" sz="800" kern="0" dirty="0">
                <a:solidFill>
                  <a:schemeClr val="bg1"/>
                </a:solidFill>
                <a:latin typeface="BI Sans" pitchFamily="2" charset="0"/>
              </a:endParaRPr>
            </a:p>
          </p:txBody>
        </p:sp>
        <p:pic>
          <p:nvPicPr>
            <p:cNvPr id="130" name="Picture 129" descr="Shape, circle&#10;&#10;Description automatically generated">
              <a:extLst>
                <a:ext uri="{FF2B5EF4-FFF2-40B4-BE49-F238E27FC236}">
                  <a16:creationId xmlns:a16="http://schemas.microsoft.com/office/drawing/2014/main" id="{F365BAA3-93E5-2245-AB59-6DB07B388B53}"/>
                </a:ext>
              </a:extLst>
            </p:cNvPr>
            <p:cNvPicPr>
              <a:picLocks noChangeAspect="1"/>
            </p:cNvPicPr>
            <p:nvPr/>
          </p:nvPicPr>
          <p:blipFill>
            <a:blip r:embed="rId11"/>
            <a:stretch>
              <a:fillRect/>
            </a:stretch>
          </p:blipFill>
          <p:spPr>
            <a:xfrm>
              <a:off x="8266479" y="4006207"/>
              <a:ext cx="706925" cy="805109"/>
            </a:xfrm>
            <a:prstGeom prst="rect">
              <a:avLst/>
            </a:prstGeom>
          </p:spPr>
        </p:pic>
        <p:sp>
          <p:nvSpPr>
            <p:cNvPr id="131" name="Rectangle: Rounded Corners 13">
              <a:extLst>
                <a:ext uri="{FF2B5EF4-FFF2-40B4-BE49-F238E27FC236}">
                  <a16:creationId xmlns:a16="http://schemas.microsoft.com/office/drawing/2014/main" id="{FD410A62-8D89-9445-BE5F-D36C432FC2AA}"/>
                </a:ext>
              </a:extLst>
            </p:cNvPr>
            <p:cNvSpPr/>
            <p:nvPr/>
          </p:nvSpPr>
          <p:spPr>
            <a:xfrm>
              <a:off x="8046784" y="4743465"/>
              <a:ext cx="1128361" cy="217994"/>
            </a:xfrm>
            <a:prstGeom prst="round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Pharmacist</a:t>
              </a:r>
              <a:endParaRPr lang="nl-NL" sz="800" kern="0" dirty="0">
                <a:solidFill>
                  <a:schemeClr val="bg1"/>
                </a:solidFill>
                <a:latin typeface="BI Sans" pitchFamily="2" charset="0"/>
              </a:endParaRPr>
            </a:p>
          </p:txBody>
        </p:sp>
      </p:grpSp>
      <p:grpSp>
        <p:nvGrpSpPr>
          <p:cNvPr id="8" name="Group 7">
            <a:extLst>
              <a:ext uri="{FF2B5EF4-FFF2-40B4-BE49-F238E27FC236}">
                <a16:creationId xmlns:a16="http://schemas.microsoft.com/office/drawing/2014/main" id="{BBCCB14D-4132-461A-AC03-C5F7087B50C6}"/>
              </a:ext>
            </a:extLst>
          </p:cNvPr>
          <p:cNvGrpSpPr/>
          <p:nvPr/>
        </p:nvGrpSpPr>
        <p:grpSpPr>
          <a:xfrm>
            <a:off x="4692912" y="953123"/>
            <a:ext cx="2563832" cy="5038776"/>
            <a:chOff x="4692912" y="953123"/>
            <a:chExt cx="2563832" cy="5038776"/>
          </a:xfrm>
        </p:grpSpPr>
        <p:sp>
          <p:nvSpPr>
            <p:cNvPr id="46" name="Rectangle 45">
              <a:extLst>
                <a:ext uri="{FF2B5EF4-FFF2-40B4-BE49-F238E27FC236}">
                  <a16:creationId xmlns:a16="http://schemas.microsoft.com/office/drawing/2014/main" id="{FCDE626F-E80B-E949-B7C5-F1E683241D6A}"/>
                </a:ext>
              </a:extLst>
            </p:cNvPr>
            <p:cNvSpPr/>
            <p:nvPr/>
          </p:nvSpPr>
          <p:spPr>
            <a:xfrm>
              <a:off x="4692912" y="4873449"/>
              <a:ext cx="1287192" cy="1118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Rectangle 49">
              <a:extLst>
                <a:ext uri="{FF2B5EF4-FFF2-40B4-BE49-F238E27FC236}">
                  <a16:creationId xmlns:a16="http://schemas.microsoft.com/office/drawing/2014/main" id="{3BF04173-5F9F-F946-B9C4-34E7CFDB5C8E}"/>
                </a:ext>
              </a:extLst>
            </p:cNvPr>
            <p:cNvSpPr/>
            <p:nvPr/>
          </p:nvSpPr>
          <p:spPr>
            <a:xfrm>
              <a:off x="5970450" y="4885716"/>
              <a:ext cx="1286204" cy="10974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5" name="Rectangle 44">
              <a:extLst>
                <a:ext uri="{FF2B5EF4-FFF2-40B4-BE49-F238E27FC236}">
                  <a16:creationId xmlns:a16="http://schemas.microsoft.com/office/drawing/2014/main" id="{0F3C1D01-0280-D44F-B501-B2D22F47EB27}"/>
                </a:ext>
              </a:extLst>
            </p:cNvPr>
            <p:cNvSpPr/>
            <p:nvPr/>
          </p:nvSpPr>
          <p:spPr>
            <a:xfrm>
              <a:off x="4692912" y="4473341"/>
              <a:ext cx="2563832" cy="4104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TextBox 19">
              <a:extLst>
                <a:ext uri="{FF2B5EF4-FFF2-40B4-BE49-F238E27FC236}">
                  <a16:creationId xmlns:a16="http://schemas.microsoft.com/office/drawing/2014/main" id="{4ED76839-5F1E-624A-968D-C31D759C3EC7}"/>
                </a:ext>
              </a:extLst>
            </p:cNvPr>
            <p:cNvSpPr txBox="1"/>
            <p:nvPr/>
          </p:nvSpPr>
          <p:spPr>
            <a:xfrm>
              <a:off x="4692913" y="953123"/>
              <a:ext cx="2563740" cy="584775"/>
            </a:xfrm>
            <a:prstGeom prst="rect">
              <a:avLst/>
            </a:prstGeom>
            <a:noFill/>
          </p:spPr>
          <p:txBody>
            <a:bodyPr wrap="square" anchor="ctr">
              <a:spAutoFit/>
            </a:bodyPr>
            <a:lstStyle/>
            <a:p>
              <a:pPr lvl="0">
                <a:defRPr/>
              </a:pPr>
              <a:r>
                <a:rPr lang="nl-NL" sz="1600" b="1" kern="0" dirty="0" err="1">
                  <a:solidFill>
                    <a:schemeClr val="tx2"/>
                  </a:solidFill>
                  <a:latin typeface="BI Sans" pitchFamily="2" charset="0"/>
                </a:rPr>
                <a:t>Multidisciplinary</a:t>
              </a:r>
              <a:r>
                <a:rPr lang="nl-NL" sz="1600" b="1" kern="0" dirty="0">
                  <a:solidFill>
                    <a:schemeClr val="tx2"/>
                  </a:solidFill>
                  <a:latin typeface="BI Sans" pitchFamily="2" charset="0"/>
                </a:rPr>
                <a:t> </a:t>
              </a:r>
              <a:r>
                <a:rPr lang="nl-NL" sz="1600" b="1" kern="0" dirty="0" err="1">
                  <a:solidFill>
                    <a:schemeClr val="tx2"/>
                  </a:solidFill>
                  <a:latin typeface="BI Sans" pitchFamily="2" charset="0"/>
                </a:rPr>
                <a:t>Discussion</a:t>
              </a:r>
              <a:endParaRPr lang="nl-NL" sz="1600" kern="0" dirty="0">
                <a:solidFill>
                  <a:schemeClr val="tx2"/>
                </a:solidFill>
                <a:latin typeface="BI Sans" pitchFamily="2" charset="0"/>
              </a:endParaRPr>
            </a:p>
          </p:txBody>
        </p:sp>
        <p:sp>
          <p:nvSpPr>
            <p:cNvPr id="22" name="Rectangle 21">
              <a:extLst>
                <a:ext uri="{FF2B5EF4-FFF2-40B4-BE49-F238E27FC236}">
                  <a16:creationId xmlns:a16="http://schemas.microsoft.com/office/drawing/2014/main" id="{FAEC59E0-40AC-EE4C-A8BD-621D4772D9A5}"/>
                </a:ext>
              </a:extLst>
            </p:cNvPr>
            <p:cNvSpPr/>
            <p:nvPr/>
          </p:nvSpPr>
          <p:spPr>
            <a:xfrm>
              <a:off x="4692912" y="1651314"/>
              <a:ext cx="2563832" cy="282846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Oval 22">
              <a:extLst>
                <a:ext uri="{FF2B5EF4-FFF2-40B4-BE49-F238E27FC236}">
                  <a16:creationId xmlns:a16="http://schemas.microsoft.com/office/drawing/2014/main" id="{C7DF794A-5CF3-3C45-ACC5-E4F52AAAEA5A}"/>
                </a:ext>
              </a:extLst>
            </p:cNvPr>
            <p:cNvSpPr/>
            <p:nvPr/>
          </p:nvSpPr>
          <p:spPr>
            <a:xfrm>
              <a:off x="4957159" y="1850275"/>
              <a:ext cx="884234" cy="884234"/>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Oval 23">
              <a:extLst>
                <a:ext uri="{FF2B5EF4-FFF2-40B4-BE49-F238E27FC236}">
                  <a16:creationId xmlns:a16="http://schemas.microsoft.com/office/drawing/2014/main" id="{C00E4CA0-3D70-8440-BFEF-AFEFE9C68EAF}"/>
                </a:ext>
              </a:extLst>
            </p:cNvPr>
            <p:cNvSpPr/>
            <p:nvPr/>
          </p:nvSpPr>
          <p:spPr>
            <a:xfrm>
              <a:off x="6062774" y="1849161"/>
              <a:ext cx="897327" cy="897327"/>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Oval 24">
              <a:extLst>
                <a:ext uri="{FF2B5EF4-FFF2-40B4-BE49-F238E27FC236}">
                  <a16:creationId xmlns:a16="http://schemas.microsoft.com/office/drawing/2014/main" id="{3DFFA58C-B41E-3E45-9B93-DA4865452C49}"/>
                </a:ext>
              </a:extLst>
            </p:cNvPr>
            <p:cNvSpPr/>
            <p:nvPr/>
          </p:nvSpPr>
          <p:spPr>
            <a:xfrm>
              <a:off x="4958402" y="2835764"/>
              <a:ext cx="885362" cy="885362"/>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Oval 25">
              <a:extLst>
                <a:ext uri="{FF2B5EF4-FFF2-40B4-BE49-F238E27FC236}">
                  <a16:creationId xmlns:a16="http://schemas.microsoft.com/office/drawing/2014/main" id="{113EE931-14E4-F944-B77B-F5AEF813F8C4}"/>
                </a:ext>
              </a:extLst>
            </p:cNvPr>
            <p:cNvSpPr/>
            <p:nvPr/>
          </p:nvSpPr>
          <p:spPr>
            <a:xfrm>
              <a:off x="6064861" y="2836498"/>
              <a:ext cx="885363" cy="885363"/>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ekstvak 15">
              <a:extLst>
                <a:ext uri="{FF2B5EF4-FFF2-40B4-BE49-F238E27FC236}">
                  <a16:creationId xmlns:a16="http://schemas.microsoft.com/office/drawing/2014/main" id="{3A2D0B03-1525-7B49-B82E-9A4141974742}"/>
                </a:ext>
              </a:extLst>
            </p:cNvPr>
            <p:cNvSpPr txBox="1"/>
            <p:nvPr/>
          </p:nvSpPr>
          <p:spPr>
            <a:xfrm>
              <a:off x="4692912" y="4253063"/>
              <a:ext cx="2563832" cy="153888"/>
            </a:xfrm>
            <a:prstGeom prst="rect">
              <a:avLst/>
            </a:prstGeom>
            <a:noFill/>
            <a:ln>
              <a:noFill/>
            </a:ln>
          </p:spPr>
          <p:txBody>
            <a:bodyPr wrap="square" lIns="0" tIns="0" rIns="0" bIns="0" rtlCol="0">
              <a:spAutoFit/>
            </a:bodyPr>
            <a:lstStyle/>
            <a:p>
              <a:pPr lvl="0" algn="ctr">
                <a:defRPr/>
              </a:pPr>
              <a:r>
                <a:rPr lang="nl-NL" sz="1000" b="1" kern="0" dirty="0">
                  <a:solidFill>
                    <a:schemeClr val="bg1"/>
                  </a:solidFill>
                  <a:latin typeface="BI Sans" pitchFamily="2" charset="0"/>
                </a:rPr>
                <a:t>No diagnosis</a:t>
              </a:r>
              <a:endParaRPr lang="nl-NL" sz="1000" kern="0" dirty="0">
                <a:solidFill>
                  <a:schemeClr val="bg1"/>
                </a:solidFill>
                <a:latin typeface="BI Sans" pitchFamily="2" charset="0"/>
              </a:endParaRPr>
            </a:p>
          </p:txBody>
        </p:sp>
        <p:sp>
          <p:nvSpPr>
            <p:cNvPr id="28" name="Tekstvak 15">
              <a:extLst>
                <a:ext uri="{FF2B5EF4-FFF2-40B4-BE49-F238E27FC236}">
                  <a16:creationId xmlns:a16="http://schemas.microsoft.com/office/drawing/2014/main" id="{32DBFBCC-C5B4-EE46-8C84-C7058326E532}"/>
                </a:ext>
              </a:extLst>
            </p:cNvPr>
            <p:cNvSpPr txBox="1"/>
            <p:nvPr/>
          </p:nvSpPr>
          <p:spPr>
            <a:xfrm>
              <a:off x="4692912" y="4610204"/>
              <a:ext cx="2563832" cy="153888"/>
            </a:xfrm>
            <a:prstGeom prst="rect">
              <a:avLst/>
            </a:prstGeom>
            <a:noFill/>
            <a:ln>
              <a:noFill/>
            </a:ln>
          </p:spPr>
          <p:txBody>
            <a:bodyPr wrap="square" lIns="0" tIns="0" rIns="0" bIns="0" rtlCol="0">
              <a:spAutoFit/>
            </a:bodyPr>
            <a:lstStyle/>
            <a:p>
              <a:pPr lvl="0" algn="ctr">
                <a:defRPr/>
              </a:pPr>
              <a:r>
                <a:rPr lang="nl-NL" sz="1000" kern="0" dirty="0" err="1">
                  <a:solidFill>
                    <a:schemeClr val="bg1"/>
                  </a:solidFill>
                  <a:latin typeface="BI Sans" pitchFamily="2" charset="0"/>
                </a:rPr>
                <a:t>Consider</a:t>
              </a:r>
              <a:r>
                <a:rPr lang="nl-NL" sz="1000" kern="0" dirty="0">
                  <a:solidFill>
                    <a:schemeClr val="bg1"/>
                  </a:solidFill>
                  <a:latin typeface="BI Sans" pitchFamily="2" charset="0"/>
                </a:rPr>
                <a:t> </a:t>
              </a:r>
              <a:r>
                <a:rPr lang="nl-NL" sz="1000" kern="0" dirty="0" err="1">
                  <a:solidFill>
                    <a:schemeClr val="bg1"/>
                  </a:solidFill>
                  <a:latin typeface="BI Sans" pitchFamily="2" charset="0"/>
                </a:rPr>
                <a:t>surgical</a:t>
              </a:r>
              <a:r>
                <a:rPr lang="nl-NL" sz="1000" kern="0" dirty="0">
                  <a:solidFill>
                    <a:schemeClr val="bg1"/>
                  </a:solidFill>
                  <a:latin typeface="BI Sans" pitchFamily="2" charset="0"/>
                </a:rPr>
                <a:t> </a:t>
              </a:r>
              <a:r>
                <a:rPr lang="nl-NL" sz="1000" kern="0" dirty="0" err="1">
                  <a:solidFill>
                    <a:schemeClr val="bg1"/>
                  </a:solidFill>
                  <a:latin typeface="BI Sans" pitchFamily="2" charset="0"/>
                </a:rPr>
                <a:t>lung</a:t>
              </a:r>
              <a:r>
                <a:rPr lang="nl-NL" sz="1000" kern="0" dirty="0">
                  <a:solidFill>
                    <a:schemeClr val="bg1"/>
                  </a:solidFill>
                  <a:latin typeface="BI Sans" pitchFamily="2" charset="0"/>
                </a:rPr>
                <a:t> </a:t>
              </a:r>
              <a:r>
                <a:rPr lang="nl-NL" sz="1000" kern="0" dirty="0" err="1">
                  <a:solidFill>
                    <a:schemeClr val="bg1"/>
                  </a:solidFill>
                  <a:latin typeface="BI Sans" pitchFamily="2" charset="0"/>
                </a:rPr>
                <a:t>biopsy</a:t>
              </a:r>
              <a:endParaRPr lang="nl-NL" sz="1000" kern="0" dirty="0">
                <a:solidFill>
                  <a:schemeClr val="bg1"/>
                </a:solidFill>
                <a:latin typeface="BI Sans" pitchFamily="2" charset="0"/>
              </a:endParaRPr>
            </a:p>
          </p:txBody>
        </p:sp>
        <p:sp>
          <p:nvSpPr>
            <p:cNvPr id="29" name="Tekstvak 15">
              <a:extLst>
                <a:ext uri="{FF2B5EF4-FFF2-40B4-BE49-F238E27FC236}">
                  <a16:creationId xmlns:a16="http://schemas.microsoft.com/office/drawing/2014/main" id="{574CF188-AC1C-DB40-B654-C33E7927CCC9}"/>
                </a:ext>
              </a:extLst>
            </p:cNvPr>
            <p:cNvSpPr txBox="1"/>
            <p:nvPr/>
          </p:nvSpPr>
          <p:spPr>
            <a:xfrm>
              <a:off x="4791970" y="5673855"/>
              <a:ext cx="1093402" cy="153888"/>
            </a:xfrm>
            <a:prstGeom prst="rect">
              <a:avLst/>
            </a:prstGeom>
            <a:noFill/>
            <a:ln>
              <a:noFill/>
            </a:ln>
          </p:spPr>
          <p:txBody>
            <a:bodyPr wrap="square" lIns="0" tIns="0" rIns="0" bIns="0" rtlCol="0">
              <a:spAutoFit/>
            </a:bodyPr>
            <a:lstStyle/>
            <a:p>
              <a:pPr lvl="0" algn="ctr">
                <a:defRPr/>
              </a:pPr>
              <a:r>
                <a:rPr lang="nl-NL" sz="1000" kern="0" dirty="0" err="1">
                  <a:solidFill>
                    <a:schemeClr val="bg1"/>
                  </a:solidFill>
                  <a:latin typeface="BI Sans" pitchFamily="2" charset="0"/>
                </a:rPr>
                <a:t>Working</a:t>
              </a:r>
              <a:r>
                <a:rPr lang="nl-NL" sz="1000" kern="0" dirty="0">
                  <a:solidFill>
                    <a:schemeClr val="bg1"/>
                  </a:solidFill>
                  <a:latin typeface="BI Sans" pitchFamily="2" charset="0"/>
                </a:rPr>
                <a:t> diagnosis</a:t>
              </a:r>
            </a:p>
          </p:txBody>
        </p:sp>
        <p:sp>
          <p:nvSpPr>
            <p:cNvPr id="30" name="Tekstvak 15">
              <a:extLst>
                <a:ext uri="{FF2B5EF4-FFF2-40B4-BE49-F238E27FC236}">
                  <a16:creationId xmlns:a16="http://schemas.microsoft.com/office/drawing/2014/main" id="{215DC4E8-1301-B347-BDE7-72F2B2C3D539}"/>
                </a:ext>
              </a:extLst>
            </p:cNvPr>
            <p:cNvSpPr txBox="1"/>
            <p:nvPr/>
          </p:nvSpPr>
          <p:spPr>
            <a:xfrm>
              <a:off x="6071665" y="5601596"/>
              <a:ext cx="1093518" cy="153888"/>
            </a:xfrm>
            <a:prstGeom prst="rect">
              <a:avLst/>
            </a:prstGeom>
            <a:noFill/>
            <a:ln>
              <a:noFill/>
            </a:ln>
          </p:spPr>
          <p:txBody>
            <a:bodyPr wrap="square" lIns="0" tIns="0" rIns="0" bIns="0" rtlCol="0">
              <a:spAutoFit/>
            </a:bodyPr>
            <a:lstStyle/>
            <a:p>
              <a:pPr lvl="0" algn="ctr">
                <a:defRPr/>
              </a:pPr>
              <a:r>
                <a:rPr lang="nl-NL" sz="1000" kern="0" dirty="0" err="1">
                  <a:solidFill>
                    <a:schemeClr val="bg1"/>
                  </a:solidFill>
                  <a:latin typeface="BI Sans" pitchFamily="2" charset="0"/>
                </a:rPr>
                <a:t>Surgical</a:t>
              </a:r>
              <a:r>
                <a:rPr lang="nl-NL" sz="1000" kern="0" dirty="0">
                  <a:solidFill>
                    <a:schemeClr val="bg1"/>
                  </a:solidFill>
                  <a:latin typeface="BI Sans" pitchFamily="2" charset="0"/>
                </a:rPr>
                <a:t> </a:t>
              </a:r>
              <a:r>
                <a:rPr lang="nl-NL" sz="1000" kern="0" dirty="0" err="1">
                  <a:solidFill>
                    <a:schemeClr val="bg1"/>
                  </a:solidFill>
                  <a:latin typeface="BI Sans" pitchFamily="2" charset="0"/>
                </a:rPr>
                <a:t>lung</a:t>
              </a:r>
              <a:r>
                <a:rPr lang="nl-NL" sz="1000" kern="0" dirty="0">
                  <a:solidFill>
                    <a:schemeClr val="bg1"/>
                  </a:solidFill>
                  <a:latin typeface="BI Sans" pitchFamily="2" charset="0"/>
                </a:rPr>
                <a:t> </a:t>
              </a:r>
              <a:r>
                <a:rPr lang="nl-NL" sz="1000" kern="0" dirty="0" err="1">
                  <a:solidFill>
                    <a:schemeClr val="bg1"/>
                  </a:solidFill>
                  <a:latin typeface="BI Sans" pitchFamily="2" charset="0"/>
                </a:rPr>
                <a:t>biopsy</a:t>
              </a:r>
              <a:endParaRPr lang="nl-NL" sz="1000" kern="0" dirty="0">
                <a:solidFill>
                  <a:schemeClr val="bg1"/>
                </a:solidFill>
                <a:latin typeface="BI Sans" pitchFamily="2" charset="0"/>
              </a:endParaRPr>
            </a:p>
          </p:txBody>
        </p:sp>
        <p:sp>
          <p:nvSpPr>
            <p:cNvPr id="34" name="Right Brace 33">
              <a:extLst>
                <a:ext uri="{FF2B5EF4-FFF2-40B4-BE49-F238E27FC236}">
                  <a16:creationId xmlns:a16="http://schemas.microsoft.com/office/drawing/2014/main" id="{DC6FD7B0-0D0F-8F4A-BFD9-82FB5649D2A7}"/>
                </a:ext>
              </a:extLst>
            </p:cNvPr>
            <p:cNvSpPr/>
            <p:nvPr/>
          </p:nvSpPr>
          <p:spPr>
            <a:xfrm rot="5400000">
              <a:off x="5899272" y="3028667"/>
              <a:ext cx="153886" cy="2277502"/>
            </a:xfrm>
            <a:prstGeom prst="rightBrace">
              <a:avLst/>
            </a:prstGeom>
            <a:ln w="95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35" name="Triangle 34">
              <a:extLst>
                <a:ext uri="{FF2B5EF4-FFF2-40B4-BE49-F238E27FC236}">
                  <a16:creationId xmlns:a16="http://schemas.microsoft.com/office/drawing/2014/main" id="{35340CCD-28F3-2D4B-A360-62052F25097E}"/>
                </a:ext>
              </a:extLst>
            </p:cNvPr>
            <p:cNvSpPr/>
            <p:nvPr/>
          </p:nvSpPr>
          <p:spPr>
            <a:xfrm rot="10800000">
              <a:off x="5858996" y="4476084"/>
              <a:ext cx="231663" cy="10417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1" name="Triangle 50">
              <a:extLst>
                <a:ext uri="{FF2B5EF4-FFF2-40B4-BE49-F238E27FC236}">
                  <a16:creationId xmlns:a16="http://schemas.microsoft.com/office/drawing/2014/main" id="{9DD6FA1E-1F6C-1C44-B4A1-F5C4CEDA26B1}"/>
                </a:ext>
              </a:extLst>
            </p:cNvPr>
            <p:cNvSpPr/>
            <p:nvPr/>
          </p:nvSpPr>
          <p:spPr>
            <a:xfrm rot="10800000">
              <a:off x="6497765" y="4874975"/>
              <a:ext cx="231663" cy="1041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 name="Rectangle 79">
              <a:extLst>
                <a:ext uri="{FF2B5EF4-FFF2-40B4-BE49-F238E27FC236}">
                  <a16:creationId xmlns:a16="http://schemas.microsoft.com/office/drawing/2014/main" id="{C76970B2-9E63-2940-83B9-63E8D329BDEB}"/>
                </a:ext>
              </a:extLst>
            </p:cNvPr>
            <p:cNvSpPr/>
            <p:nvPr/>
          </p:nvSpPr>
          <p:spPr>
            <a:xfrm>
              <a:off x="4693005" y="1651390"/>
              <a:ext cx="2563739" cy="4331807"/>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9" name="Triangle 108">
              <a:extLst>
                <a:ext uri="{FF2B5EF4-FFF2-40B4-BE49-F238E27FC236}">
                  <a16:creationId xmlns:a16="http://schemas.microsoft.com/office/drawing/2014/main" id="{D10E6824-B79B-BB40-9312-FB633B91644F}"/>
                </a:ext>
              </a:extLst>
            </p:cNvPr>
            <p:cNvSpPr/>
            <p:nvPr/>
          </p:nvSpPr>
          <p:spPr>
            <a:xfrm rot="10800000">
              <a:off x="5222840" y="4874975"/>
              <a:ext cx="231663" cy="1041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0" name="Oval 139">
              <a:extLst>
                <a:ext uri="{FF2B5EF4-FFF2-40B4-BE49-F238E27FC236}">
                  <a16:creationId xmlns:a16="http://schemas.microsoft.com/office/drawing/2014/main" id="{3EA8B4F5-A4EC-D34E-A751-277D1FAA2B03}"/>
                </a:ext>
              </a:extLst>
            </p:cNvPr>
            <p:cNvSpPr/>
            <p:nvPr/>
          </p:nvSpPr>
          <p:spPr>
            <a:xfrm>
              <a:off x="6329781" y="5034653"/>
              <a:ext cx="559482" cy="5594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1" name="Oval 140">
              <a:extLst>
                <a:ext uri="{FF2B5EF4-FFF2-40B4-BE49-F238E27FC236}">
                  <a16:creationId xmlns:a16="http://schemas.microsoft.com/office/drawing/2014/main" id="{7079531B-0459-6F41-B3DB-A48B73D6222A}"/>
                </a:ext>
              </a:extLst>
            </p:cNvPr>
            <p:cNvSpPr/>
            <p:nvPr/>
          </p:nvSpPr>
          <p:spPr>
            <a:xfrm>
              <a:off x="5055742" y="5034653"/>
              <a:ext cx="559482" cy="5594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42" name="Picture 141">
              <a:extLst>
                <a:ext uri="{FF2B5EF4-FFF2-40B4-BE49-F238E27FC236}">
                  <a16:creationId xmlns:a16="http://schemas.microsoft.com/office/drawing/2014/main" id="{6BE9AA85-6247-D044-B9EE-F862C22A5E34}"/>
                </a:ext>
              </a:extLst>
            </p:cNvPr>
            <p:cNvPicPr>
              <a:picLocks noChangeAspect="1"/>
            </p:cNvPicPr>
            <p:nvPr/>
          </p:nvPicPr>
          <p:blipFill>
            <a:blip r:embed="rId3"/>
            <a:stretch>
              <a:fillRect/>
            </a:stretch>
          </p:blipFill>
          <p:spPr>
            <a:xfrm rot="1155008">
              <a:off x="5167944" y="5062774"/>
              <a:ext cx="341731" cy="484700"/>
            </a:xfrm>
            <a:prstGeom prst="rect">
              <a:avLst/>
            </a:prstGeom>
          </p:spPr>
        </p:pic>
        <p:sp>
          <p:nvSpPr>
            <p:cNvPr id="146" name="Rectangle: Rounded Corners 13">
              <a:extLst>
                <a:ext uri="{FF2B5EF4-FFF2-40B4-BE49-F238E27FC236}">
                  <a16:creationId xmlns:a16="http://schemas.microsoft.com/office/drawing/2014/main" id="{5DE9308E-1620-394B-B777-0E9B1CAE711C}"/>
                </a:ext>
              </a:extLst>
            </p:cNvPr>
            <p:cNvSpPr/>
            <p:nvPr/>
          </p:nvSpPr>
          <p:spPr>
            <a:xfrm>
              <a:off x="4957159" y="1641404"/>
              <a:ext cx="884234" cy="217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Radiologist</a:t>
              </a:r>
              <a:endParaRPr lang="nl-NL" sz="800" kern="0" dirty="0">
                <a:solidFill>
                  <a:schemeClr val="bg1"/>
                </a:solidFill>
                <a:latin typeface="BI Sans" pitchFamily="2" charset="0"/>
              </a:endParaRPr>
            </a:p>
          </p:txBody>
        </p:sp>
        <p:sp>
          <p:nvSpPr>
            <p:cNvPr id="151" name="Rectangle: Rounded Corners 13">
              <a:extLst>
                <a:ext uri="{FF2B5EF4-FFF2-40B4-BE49-F238E27FC236}">
                  <a16:creationId xmlns:a16="http://schemas.microsoft.com/office/drawing/2014/main" id="{B45CB330-A0CC-364D-93DD-AE08A132DE50}"/>
                </a:ext>
              </a:extLst>
            </p:cNvPr>
            <p:cNvSpPr/>
            <p:nvPr/>
          </p:nvSpPr>
          <p:spPr>
            <a:xfrm>
              <a:off x="6071664" y="1641404"/>
              <a:ext cx="873225" cy="217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Pulmonologist</a:t>
              </a:r>
              <a:endParaRPr lang="nl-NL" sz="800" kern="0" dirty="0">
                <a:solidFill>
                  <a:schemeClr val="bg1"/>
                </a:solidFill>
                <a:latin typeface="BI Sans" pitchFamily="2" charset="0"/>
              </a:endParaRPr>
            </a:p>
          </p:txBody>
        </p:sp>
        <p:sp>
          <p:nvSpPr>
            <p:cNvPr id="156" name="Rectangle: Rounded Corners 13">
              <a:extLst>
                <a:ext uri="{FF2B5EF4-FFF2-40B4-BE49-F238E27FC236}">
                  <a16:creationId xmlns:a16="http://schemas.microsoft.com/office/drawing/2014/main" id="{58CDB752-0E3C-7F45-8AF3-4B5489469877}"/>
                </a:ext>
              </a:extLst>
            </p:cNvPr>
            <p:cNvSpPr/>
            <p:nvPr/>
          </p:nvSpPr>
          <p:spPr>
            <a:xfrm>
              <a:off x="4957159" y="3885953"/>
              <a:ext cx="884234" cy="217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Pathologist</a:t>
              </a:r>
              <a:endParaRPr lang="nl-NL" sz="800" b="1" kern="0" dirty="0">
                <a:solidFill>
                  <a:schemeClr val="bg1"/>
                </a:solidFill>
                <a:latin typeface="BI Sans" pitchFamily="2" charset="0"/>
              </a:endParaRPr>
            </a:p>
            <a:p>
              <a:pPr lvl="0" algn="ctr">
                <a:defRPr/>
              </a:pPr>
              <a:r>
                <a:rPr lang="nl-NL" sz="800" kern="0" dirty="0">
                  <a:solidFill>
                    <a:schemeClr val="bg1"/>
                  </a:solidFill>
                  <a:latin typeface="BI Sans" pitchFamily="2" charset="0"/>
                </a:rPr>
                <a:t>(</a:t>
              </a:r>
              <a:r>
                <a:rPr lang="nl-NL" sz="800" kern="0" dirty="0" err="1">
                  <a:solidFill>
                    <a:schemeClr val="bg1"/>
                  </a:solidFill>
                  <a:latin typeface="BI Sans" pitchFamily="2" charset="0"/>
                </a:rPr>
                <a:t>if</a:t>
              </a:r>
              <a:r>
                <a:rPr lang="nl-NL" sz="800" kern="0" dirty="0">
                  <a:solidFill>
                    <a:schemeClr val="bg1"/>
                  </a:solidFill>
                  <a:latin typeface="BI Sans" pitchFamily="2" charset="0"/>
                </a:rPr>
                <a:t> </a:t>
              </a:r>
              <a:r>
                <a:rPr lang="nl-NL" sz="800" kern="0" dirty="0" err="1">
                  <a:solidFill>
                    <a:schemeClr val="bg1"/>
                  </a:solidFill>
                  <a:latin typeface="BI Sans" pitchFamily="2" charset="0"/>
                </a:rPr>
                <a:t>needed</a:t>
              </a:r>
              <a:r>
                <a:rPr lang="nl-NL" sz="800" kern="0" dirty="0">
                  <a:solidFill>
                    <a:schemeClr val="bg1"/>
                  </a:solidFill>
                  <a:latin typeface="BI Sans" pitchFamily="2" charset="0"/>
                </a:rPr>
                <a:t>)</a:t>
              </a:r>
            </a:p>
          </p:txBody>
        </p:sp>
        <p:sp>
          <p:nvSpPr>
            <p:cNvPr id="157" name="Rectangle: Rounded Corners 13">
              <a:extLst>
                <a:ext uri="{FF2B5EF4-FFF2-40B4-BE49-F238E27FC236}">
                  <a16:creationId xmlns:a16="http://schemas.microsoft.com/office/drawing/2014/main" id="{63401B0D-35AB-474E-A37B-AAA9AC0EA84E}"/>
                </a:ext>
              </a:extLst>
            </p:cNvPr>
            <p:cNvSpPr/>
            <p:nvPr/>
          </p:nvSpPr>
          <p:spPr>
            <a:xfrm>
              <a:off x="6047144" y="3885953"/>
              <a:ext cx="936000" cy="217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800" b="1" kern="0" dirty="0" err="1">
                  <a:solidFill>
                    <a:schemeClr val="bg1"/>
                  </a:solidFill>
                  <a:latin typeface="BI Sans" pitchFamily="2" charset="0"/>
                </a:rPr>
                <a:t>Rheumalotogist</a:t>
              </a:r>
              <a:endParaRPr lang="nl-NL" sz="800" b="1" kern="0" dirty="0">
                <a:solidFill>
                  <a:schemeClr val="bg1"/>
                </a:solidFill>
                <a:latin typeface="BI Sans" pitchFamily="2" charset="0"/>
              </a:endParaRPr>
            </a:p>
            <a:p>
              <a:pPr lvl="0" algn="ctr">
                <a:defRPr/>
              </a:pPr>
              <a:r>
                <a:rPr lang="nl-NL" sz="800" kern="0" dirty="0">
                  <a:solidFill>
                    <a:schemeClr val="bg1"/>
                  </a:solidFill>
                  <a:latin typeface="BI Sans" pitchFamily="2" charset="0"/>
                </a:rPr>
                <a:t>(</a:t>
              </a:r>
              <a:r>
                <a:rPr lang="nl-NL" sz="800" kern="0" dirty="0" err="1">
                  <a:solidFill>
                    <a:schemeClr val="bg1"/>
                  </a:solidFill>
                  <a:latin typeface="BI Sans" pitchFamily="2" charset="0"/>
                </a:rPr>
                <a:t>if</a:t>
              </a:r>
              <a:r>
                <a:rPr lang="nl-NL" sz="800" kern="0" dirty="0">
                  <a:solidFill>
                    <a:schemeClr val="bg1"/>
                  </a:solidFill>
                  <a:latin typeface="BI Sans" pitchFamily="2" charset="0"/>
                </a:rPr>
                <a:t> </a:t>
              </a:r>
              <a:r>
                <a:rPr lang="nl-NL" sz="800" kern="0" dirty="0" err="1">
                  <a:solidFill>
                    <a:schemeClr val="bg1"/>
                  </a:solidFill>
                  <a:latin typeface="BI Sans" pitchFamily="2" charset="0"/>
                </a:rPr>
                <a:t>needed</a:t>
              </a:r>
              <a:r>
                <a:rPr lang="nl-NL" sz="800" kern="0" dirty="0">
                  <a:solidFill>
                    <a:schemeClr val="bg1"/>
                  </a:solidFill>
                  <a:latin typeface="BI Sans" pitchFamily="2" charset="0"/>
                </a:rPr>
                <a:t>)</a:t>
              </a:r>
            </a:p>
          </p:txBody>
        </p:sp>
        <p:pic>
          <p:nvPicPr>
            <p:cNvPr id="108" name="Picture 107" descr="A picture containing logo&#10;&#10;Description automatically generated">
              <a:extLst>
                <a:ext uri="{FF2B5EF4-FFF2-40B4-BE49-F238E27FC236}">
                  <a16:creationId xmlns:a16="http://schemas.microsoft.com/office/drawing/2014/main" id="{6ACBB516-92F7-3640-868A-3E5A2A13AA19}"/>
                </a:ext>
              </a:extLst>
            </p:cNvPr>
            <p:cNvPicPr>
              <a:picLocks noChangeAspect="1"/>
            </p:cNvPicPr>
            <p:nvPr/>
          </p:nvPicPr>
          <p:blipFill>
            <a:blip r:embed="rId6"/>
            <a:stretch>
              <a:fillRect/>
            </a:stretch>
          </p:blipFill>
          <p:spPr>
            <a:xfrm>
              <a:off x="4919801" y="1918181"/>
              <a:ext cx="862887" cy="923163"/>
            </a:xfrm>
            <a:prstGeom prst="rect">
              <a:avLst/>
            </a:prstGeom>
          </p:spPr>
        </p:pic>
        <p:pic>
          <p:nvPicPr>
            <p:cNvPr id="37" name="Picture 36" descr="A picture containing icon&#10;&#10;Description automatically generated">
              <a:extLst>
                <a:ext uri="{FF2B5EF4-FFF2-40B4-BE49-F238E27FC236}">
                  <a16:creationId xmlns:a16="http://schemas.microsoft.com/office/drawing/2014/main" id="{0CD2C0F9-2B22-EF43-B13B-17E4567FDC0A}"/>
                </a:ext>
              </a:extLst>
            </p:cNvPr>
            <p:cNvPicPr>
              <a:picLocks noChangeAspect="1"/>
            </p:cNvPicPr>
            <p:nvPr/>
          </p:nvPicPr>
          <p:blipFill>
            <a:blip r:embed="rId12"/>
            <a:stretch>
              <a:fillRect/>
            </a:stretch>
          </p:blipFill>
          <p:spPr>
            <a:xfrm>
              <a:off x="6040248" y="2949445"/>
              <a:ext cx="853546" cy="913169"/>
            </a:xfrm>
            <a:prstGeom prst="rect">
              <a:avLst/>
            </a:prstGeom>
          </p:spPr>
        </p:pic>
        <p:pic>
          <p:nvPicPr>
            <p:cNvPr id="39" name="Picture 38" descr="Icon&#10;&#10;Description automatically generated">
              <a:extLst>
                <a:ext uri="{FF2B5EF4-FFF2-40B4-BE49-F238E27FC236}">
                  <a16:creationId xmlns:a16="http://schemas.microsoft.com/office/drawing/2014/main" id="{46CCD668-94AD-7649-B6CA-9E4BF9A31A60}"/>
                </a:ext>
              </a:extLst>
            </p:cNvPr>
            <p:cNvPicPr>
              <a:picLocks noChangeAspect="1"/>
            </p:cNvPicPr>
            <p:nvPr/>
          </p:nvPicPr>
          <p:blipFill>
            <a:blip r:embed="rId7"/>
            <a:stretch>
              <a:fillRect/>
            </a:stretch>
          </p:blipFill>
          <p:spPr>
            <a:xfrm>
              <a:off x="6037288" y="1930027"/>
              <a:ext cx="840588" cy="899305"/>
            </a:xfrm>
            <a:prstGeom prst="rect">
              <a:avLst/>
            </a:prstGeom>
          </p:spPr>
        </p:pic>
        <p:pic>
          <p:nvPicPr>
            <p:cNvPr id="43" name="Picture 42" descr="A picture containing icon&#10;&#10;Description automatically generated">
              <a:extLst>
                <a:ext uri="{FF2B5EF4-FFF2-40B4-BE49-F238E27FC236}">
                  <a16:creationId xmlns:a16="http://schemas.microsoft.com/office/drawing/2014/main" id="{A2471AD7-7E7E-0C46-A54D-0B38D606B17A}"/>
                </a:ext>
              </a:extLst>
            </p:cNvPr>
            <p:cNvPicPr>
              <a:picLocks noChangeAspect="1"/>
            </p:cNvPicPr>
            <p:nvPr/>
          </p:nvPicPr>
          <p:blipFill>
            <a:blip r:embed="rId13"/>
            <a:stretch>
              <a:fillRect/>
            </a:stretch>
          </p:blipFill>
          <p:spPr>
            <a:xfrm>
              <a:off x="4873942" y="2945525"/>
              <a:ext cx="892555" cy="944139"/>
            </a:xfrm>
            <a:prstGeom prst="rect">
              <a:avLst/>
            </a:prstGeom>
          </p:spPr>
        </p:pic>
        <p:pic>
          <p:nvPicPr>
            <p:cNvPr id="49" name="Picture 48">
              <a:extLst>
                <a:ext uri="{FF2B5EF4-FFF2-40B4-BE49-F238E27FC236}">
                  <a16:creationId xmlns:a16="http://schemas.microsoft.com/office/drawing/2014/main" id="{29108FEA-AC9D-B94F-A295-E528E11DE96B}"/>
                </a:ext>
              </a:extLst>
            </p:cNvPr>
            <p:cNvPicPr>
              <a:picLocks noChangeAspect="1"/>
            </p:cNvPicPr>
            <p:nvPr/>
          </p:nvPicPr>
          <p:blipFill>
            <a:blip r:embed="rId14"/>
            <a:stretch>
              <a:fillRect/>
            </a:stretch>
          </p:blipFill>
          <p:spPr>
            <a:xfrm>
              <a:off x="6467976" y="5065441"/>
              <a:ext cx="478478" cy="382129"/>
            </a:xfrm>
            <a:prstGeom prst="rect">
              <a:avLst/>
            </a:prstGeom>
          </p:spPr>
        </p:pic>
      </p:grpSp>
      <p:sp>
        <p:nvSpPr>
          <p:cNvPr id="132" name="Triangle 131">
            <a:extLst>
              <a:ext uri="{FF2B5EF4-FFF2-40B4-BE49-F238E27FC236}">
                <a16:creationId xmlns:a16="http://schemas.microsoft.com/office/drawing/2014/main" id="{BC174A36-A275-FC46-9624-791BA2858E3C}"/>
              </a:ext>
            </a:extLst>
          </p:cNvPr>
          <p:cNvSpPr/>
          <p:nvPr/>
        </p:nvSpPr>
        <p:spPr>
          <a:xfrm rot="5400000">
            <a:off x="4561203" y="3598992"/>
            <a:ext cx="217995" cy="166275"/>
          </a:xfrm>
          <a:prstGeom prst="triangle">
            <a:avLst>
              <a:gd name="adj" fmla="val 49999"/>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4" name="Rectangle 2">
            <a:extLst>
              <a:ext uri="{FF2B5EF4-FFF2-40B4-BE49-F238E27FC236}">
                <a16:creationId xmlns:a16="http://schemas.microsoft.com/office/drawing/2014/main" id="{19E6C126-8CF2-3EC9-F9EE-D5CB6564B2A3}"/>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BI Sans" pitchFamily="2" charset="0"/>
                <a:ea typeface="+mn-ea"/>
                <a:cs typeface="+mn-cs"/>
              </a:rPr>
              <a:t>IPF</a:t>
            </a:r>
            <a:endParaRPr kumimoji="0" lang="en-NL" sz="1400" b="0" i="0" u="none" strike="noStrike" kern="1200" cap="none" spc="0" normalizeH="0" baseline="0" noProof="0" dirty="0">
              <a:ln>
                <a:noFill/>
              </a:ln>
              <a:solidFill>
                <a:prstClr val="white"/>
              </a:solidFill>
              <a:effectLst/>
              <a:uLnTx/>
              <a:uFillTx/>
              <a:latin typeface="BI Sans" pitchFamily="2" charset="0"/>
              <a:ea typeface="+mn-ea"/>
              <a:cs typeface="+mn-cs"/>
            </a:endParaRPr>
          </a:p>
        </p:txBody>
      </p:sp>
      <p:pic>
        <p:nvPicPr>
          <p:cNvPr id="38" name="Picture 37">
            <a:extLst>
              <a:ext uri="{FF2B5EF4-FFF2-40B4-BE49-F238E27FC236}">
                <a16:creationId xmlns:a16="http://schemas.microsoft.com/office/drawing/2014/main" id="{D0A2ADFC-0575-741F-8B77-E74456A4A1C9}"/>
              </a:ext>
            </a:extLst>
          </p:cNvPr>
          <p:cNvPicPr>
            <a:picLocks noChangeAspect="1"/>
          </p:cNvPicPr>
          <p:nvPr/>
        </p:nvPicPr>
        <p:blipFill>
          <a:blip r:embed="rId15"/>
          <a:stretch>
            <a:fillRect/>
          </a:stretch>
        </p:blipFill>
        <p:spPr>
          <a:xfrm>
            <a:off x="10857548" y="6277645"/>
            <a:ext cx="1487553" cy="231668"/>
          </a:xfrm>
          <a:prstGeom prst="rect">
            <a:avLst/>
          </a:prstGeom>
        </p:spPr>
      </p:pic>
    </p:spTree>
    <p:extLst>
      <p:ext uri="{BB962C8B-B14F-4D97-AF65-F5344CB8AC3E}">
        <p14:creationId xmlns:p14="http://schemas.microsoft.com/office/powerpoint/2010/main" val="373270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2250"/>
                            </p:stCondLst>
                            <p:childTnLst>
                              <p:par>
                                <p:cTn id="17" presetID="22" presetClass="entr" presetSubtype="8" fill="hold" grpId="0" nodeType="afterEffect">
                                  <p:stCondLst>
                                    <p:cond delay="750"/>
                                  </p:stCondLst>
                                  <p:childTnLst>
                                    <p:set>
                                      <p:cBhvr>
                                        <p:cTn id="18" dur="1" fill="hold">
                                          <p:stCondLst>
                                            <p:cond delay="0"/>
                                          </p:stCondLst>
                                        </p:cTn>
                                        <p:tgtEl>
                                          <p:spTgt spid="132"/>
                                        </p:tgtEl>
                                        <p:attrNameLst>
                                          <p:attrName>style.visibility</p:attrName>
                                        </p:attrNameLst>
                                      </p:cBhvr>
                                      <p:to>
                                        <p:strVal val="visible"/>
                                      </p:to>
                                    </p:set>
                                    <p:animEffect transition="in" filter="wipe(left)">
                                      <p:cBhvr>
                                        <p:cTn id="19" dur="250"/>
                                        <p:tgtEl>
                                          <p:spTgt spid="1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wipe(down)">
                                      <p:cBhvr>
                                        <p:cTn id="27" dur="250"/>
                                        <p:tgtEl>
                                          <p:spTgt spid="1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25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wipe(down)">
                                      <p:cBhvr>
                                        <p:cTn id="38" dur="250"/>
                                        <p:tgtEl>
                                          <p:spTgt spid="145"/>
                                        </p:tgtEl>
                                      </p:cBhvr>
                                    </p:animEffect>
                                  </p:childTnLst>
                                </p:cTn>
                              </p:par>
                            </p:childTnLst>
                          </p:cTn>
                        </p:par>
                        <p:par>
                          <p:cTn id="39" fill="hold">
                            <p:stCondLst>
                              <p:cond delay="500"/>
                            </p:stCondLst>
                            <p:childTnLst>
                              <p:par>
                                <p:cTn id="40" presetID="22" presetClass="entr" presetSubtype="1" fill="hold" nodeType="afterEffect">
                                  <p:stCondLst>
                                    <p:cond delay="80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par>
                          <p:cTn id="43" fill="hold">
                            <p:stCondLst>
                              <p:cond delay="1800"/>
                            </p:stCondLst>
                            <p:childTnLst>
                              <p:par>
                                <p:cTn id="44" presetID="10" presetClass="entr" presetSubtype="0" fill="hold" grpId="0" nodeType="afterEffect">
                                  <p:stCondLst>
                                    <p:cond delay="50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childTnLst>
                          </p:cTn>
                        </p:par>
                        <p:par>
                          <p:cTn id="47" fill="hold">
                            <p:stCondLst>
                              <p:cond delay="2800"/>
                            </p:stCondLst>
                            <p:childTnLst>
                              <p:par>
                                <p:cTn id="48" presetID="10" presetClass="entr" presetSubtype="0" fill="hold" nodeType="afterEffect">
                                  <p:stCondLst>
                                    <p:cond delay="75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45" grpId="0" animBg="1"/>
      <p:bldP spid="1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p:txBody>
          <a:bodyPr/>
          <a:lstStyle/>
          <a:p>
            <a:r>
              <a:rPr lang="en-US" i="1" dirty="0"/>
              <a:t>The MDT plays an essential role in the diagnosis of ILD</a:t>
            </a:r>
            <a:r>
              <a:rPr lang="en-US" i="1" baseline="30000" dirty="0"/>
              <a:t>1</a:t>
            </a:r>
            <a:endParaRPr lang="en-US" i="1" dirty="0"/>
          </a:p>
        </p:txBody>
      </p:sp>
      <p:sp>
        <p:nvSpPr>
          <p:cNvPr id="3" name="Tijdelijke aanduiding voor tekst 2">
            <a:extLst>
              <a:ext uri="{FF2B5EF4-FFF2-40B4-BE49-F238E27FC236}">
                <a16:creationId xmlns:a16="http://schemas.microsoft.com/office/drawing/2014/main" id="{4406A69B-C4C1-4764-85C5-5DD0FA40CBE8}"/>
              </a:ext>
            </a:extLst>
          </p:cNvPr>
          <p:cNvSpPr>
            <a:spLocks noGrp="1"/>
          </p:cNvSpPr>
          <p:nvPr>
            <p:ph type="subTitle" idx="1"/>
          </p:nvPr>
        </p:nvSpPr>
        <p:spPr/>
        <p:txBody>
          <a:bodyPr/>
          <a:lstStyle/>
          <a:p>
            <a:r>
              <a:rPr lang="nl-NL" dirty="0" err="1"/>
              <a:t>Multidisciplinary</a:t>
            </a:r>
            <a:r>
              <a:rPr lang="nl-NL" dirty="0"/>
              <a:t> </a:t>
            </a:r>
            <a:br>
              <a:rPr lang="nl-NL" dirty="0"/>
            </a:br>
            <a:r>
              <a:rPr lang="nl-NL" dirty="0"/>
              <a:t>Team (MDT)</a:t>
            </a:r>
          </a:p>
        </p:txBody>
      </p:sp>
      <p:sp>
        <p:nvSpPr>
          <p:cNvPr id="5" name="Text Placeholder 10">
            <a:extLst>
              <a:ext uri="{FF2B5EF4-FFF2-40B4-BE49-F238E27FC236}">
                <a16:creationId xmlns:a16="http://schemas.microsoft.com/office/drawing/2014/main" id="{79CBB6E0-3D6A-42DD-9767-4620D7C98961}"/>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Wijsenbeek</a:t>
            </a:r>
            <a:r>
              <a:rPr lang="en-US" sz="900" dirty="0">
                <a:solidFill>
                  <a:schemeClr val="bg1"/>
                </a:solidFill>
              </a:rPr>
              <a:t> M, et al. Spectrum of fibrotic lung diseases. N </a:t>
            </a:r>
            <a:r>
              <a:rPr lang="en-US" sz="900" dirty="0" err="1">
                <a:solidFill>
                  <a:schemeClr val="bg1"/>
                </a:solidFill>
              </a:rPr>
              <a:t>Engl</a:t>
            </a:r>
            <a:r>
              <a:rPr lang="en-US" sz="900" dirty="0">
                <a:solidFill>
                  <a:schemeClr val="bg1"/>
                </a:solidFill>
              </a:rPr>
              <a:t> J Med 2020;383(10):958-68. </a:t>
            </a:r>
          </a:p>
        </p:txBody>
      </p:sp>
      <p:sp>
        <p:nvSpPr>
          <p:cNvPr id="6" name="Tijdelijke aanduiding voor tekst 5">
            <a:extLst>
              <a:ext uri="{FF2B5EF4-FFF2-40B4-BE49-F238E27FC236}">
                <a16:creationId xmlns:a16="http://schemas.microsoft.com/office/drawing/2014/main" id="{CF435627-B975-DB31-368A-DE8BFFF25051}"/>
              </a:ext>
            </a:extLst>
          </p:cNvPr>
          <p:cNvSpPr>
            <a:spLocks noGrp="1"/>
          </p:cNvSpPr>
          <p:nvPr>
            <p:ph type="body" sz="quarter" idx="17"/>
          </p:nvPr>
        </p:nvSpPr>
        <p:spPr>
          <a:xfrm>
            <a:off x="0" y="-630238"/>
            <a:ext cx="12192000" cy="457200"/>
          </a:xfrm>
        </p:spPr>
        <p:txBody>
          <a:bodyPr/>
          <a:lstStyle/>
          <a:p>
            <a:r>
              <a:rPr lang="en-US" dirty="0"/>
              <a:t>F0</a:t>
            </a:r>
          </a:p>
        </p:txBody>
      </p:sp>
      <p:pic>
        <p:nvPicPr>
          <p:cNvPr id="2" name="Picture 1">
            <a:extLst>
              <a:ext uri="{FF2B5EF4-FFF2-40B4-BE49-F238E27FC236}">
                <a16:creationId xmlns:a16="http://schemas.microsoft.com/office/drawing/2014/main" id="{41949CA7-0050-2338-C665-738439B7F293}"/>
              </a:ext>
            </a:extLst>
          </p:cNvPr>
          <p:cNvPicPr>
            <a:picLocks noChangeAspect="1"/>
          </p:cNvPicPr>
          <p:nvPr/>
        </p:nvPicPr>
        <p:blipFill>
          <a:blip r:embed="rId3"/>
          <a:stretch>
            <a:fillRect/>
          </a:stretch>
        </p:blipFill>
        <p:spPr>
          <a:xfrm>
            <a:off x="10771948" y="6548034"/>
            <a:ext cx="1487553" cy="231668"/>
          </a:xfrm>
          <a:prstGeom prst="rect">
            <a:avLst/>
          </a:prstGeom>
        </p:spPr>
      </p:pic>
    </p:spTree>
    <p:extLst>
      <p:ext uri="{BB962C8B-B14F-4D97-AF65-F5344CB8AC3E}">
        <p14:creationId xmlns:p14="http://schemas.microsoft.com/office/powerpoint/2010/main" val="1797671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hoek: afgeronde hoeken 14">
            <a:extLst>
              <a:ext uri="{FF2B5EF4-FFF2-40B4-BE49-F238E27FC236}">
                <a16:creationId xmlns:a16="http://schemas.microsoft.com/office/drawing/2014/main" id="{853B70B2-454F-4C46-A075-18F170273B0C}"/>
              </a:ext>
            </a:extLst>
          </p:cNvPr>
          <p:cNvSpPr/>
          <p:nvPr/>
        </p:nvSpPr>
        <p:spPr>
          <a:xfrm>
            <a:off x="838200" y="1125603"/>
            <a:ext cx="4867217" cy="4043099"/>
          </a:xfrm>
          <a:prstGeom prst="roundRect">
            <a:avLst>
              <a:gd name="adj" fmla="val 7067"/>
            </a:avLst>
          </a:prstGeom>
          <a:blipFill>
            <a:blip r:embed="rId3"/>
            <a:stretch>
              <a:fillRect l="-22305" t="-180214" r="-176501" b="-22711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1F20"/>
              </a:solidFill>
              <a:effectLst/>
              <a:uLnTx/>
              <a:uFillTx/>
              <a:latin typeface="BISansNEXT" panose="02000503040000020004"/>
              <a:ea typeface="+mn-ea"/>
              <a:cs typeface="+mn-cs"/>
            </a:endParaRPr>
          </a:p>
        </p:txBody>
      </p:sp>
      <p:sp>
        <p:nvSpPr>
          <p:cNvPr id="4" name="Title 3">
            <a:extLst>
              <a:ext uri="{FF2B5EF4-FFF2-40B4-BE49-F238E27FC236}">
                <a16:creationId xmlns:a16="http://schemas.microsoft.com/office/drawing/2014/main" id="{45BC9037-15E5-425E-88B4-15B5CBFE2519}"/>
              </a:ext>
            </a:extLst>
          </p:cNvPr>
          <p:cNvSpPr>
            <a:spLocks noGrp="1"/>
          </p:cNvSpPr>
          <p:nvPr>
            <p:ph type="title"/>
          </p:nvPr>
        </p:nvSpPr>
        <p:spPr/>
        <p:txBody>
          <a:bodyPr/>
          <a:lstStyle/>
          <a:p>
            <a:r>
              <a:rPr lang="en-US"/>
              <a:t>What is the purpose of MDT evaluation in ILD? </a:t>
            </a:r>
            <a:endParaRPr lang="nl-NL"/>
          </a:p>
        </p:txBody>
      </p:sp>
      <p:sp>
        <p:nvSpPr>
          <p:cNvPr id="2" name="Tijdelijke aanduiding voor inhoud 1">
            <a:extLst>
              <a:ext uri="{FF2B5EF4-FFF2-40B4-BE49-F238E27FC236}">
                <a16:creationId xmlns:a16="http://schemas.microsoft.com/office/drawing/2014/main" id="{A934E014-F9CC-49DF-B51F-44F115E292A0}"/>
              </a:ext>
            </a:extLst>
          </p:cNvPr>
          <p:cNvSpPr>
            <a:spLocks noGrp="1"/>
          </p:cNvSpPr>
          <p:nvPr>
            <p:ph idx="1"/>
          </p:nvPr>
        </p:nvSpPr>
        <p:spPr>
          <a:xfrm>
            <a:off x="1121247" y="2201240"/>
            <a:ext cx="3640127" cy="2436100"/>
          </a:xfrm>
        </p:spPr>
        <p:txBody>
          <a:bodyPr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Disease</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characterisation</a:t>
            </a:r>
            <a:endPar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Integration of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all</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available</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data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to</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formulate</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 diagnosis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A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working</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diagnosis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may</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be</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formulated</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if</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patient</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does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not</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meet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diagnostic</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criteria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for</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any</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specific</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ILD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Assessing</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longitudinal</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disease</a:t>
            </a:r>
            <a:r>
              <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rPr>
              <a:t> </a:t>
            </a:r>
            <a:r>
              <a:rPr kumimoji="0" lang="nl-NL" sz="1400" b="0" i="0" u="none" strike="noStrike" kern="1200" cap="none" spc="0" normalizeH="0" baseline="0" noProof="0" dirty="0" err="1">
                <a:ln>
                  <a:noFill/>
                </a:ln>
                <a:solidFill>
                  <a:prstClr val="black"/>
                </a:solidFill>
                <a:effectLst/>
                <a:uLnTx/>
                <a:uFillTx/>
                <a:latin typeface="BISansNEXT" panose="02000503040000020004"/>
                <a:ea typeface="+mn-ea"/>
                <a:cs typeface="+mn-cs"/>
              </a:rPr>
              <a:t>behaviour</a:t>
            </a:r>
            <a:endParaRPr kumimoji="0" lang="nl-NL" sz="1400" b="0" i="0" u="none" strike="noStrike" kern="1200" cap="none" spc="0" normalizeH="0" baseline="0" noProof="0" dirty="0">
              <a:ln>
                <a:noFill/>
              </a:ln>
              <a:solidFill>
                <a:prstClr val="black"/>
              </a:solidFill>
              <a:effectLst/>
              <a:uLnTx/>
              <a:uFillTx/>
              <a:latin typeface="BISansNEXT" panose="02000503040000020004"/>
              <a:ea typeface="+mn-ea"/>
              <a:cs typeface="+mn-cs"/>
            </a:endParaRPr>
          </a:p>
        </p:txBody>
      </p:sp>
      <p:sp>
        <p:nvSpPr>
          <p:cNvPr id="5" name="Tijdelijke aanduiding voor tekst 4">
            <a:extLst>
              <a:ext uri="{FF2B5EF4-FFF2-40B4-BE49-F238E27FC236}">
                <a16:creationId xmlns:a16="http://schemas.microsoft.com/office/drawing/2014/main" id="{8F5B002E-63D4-49AB-A559-80F609139729}"/>
              </a:ext>
            </a:extLst>
          </p:cNvPr>
          <p:cNvSpPr>
            <a:spLocks noGrp="1"/>
          </p:cNvSpPr>
          <p:nvPr>
            <p:ph type="body" sz="quarter" idx="13"/>
          </p:nvPr>
        </p:nvSpPr>
        <p:spPr/>
        <p:txBody>
          <a:bodyPr/>
          <a:lstStyle/>
          <a:p>
            <a:r>
              <a:rPr lang="en-US" dirty="0"/>
              <a:t>1. </a:t>
            </a:r>
            <a:r>
              <a:rPr lang="en-US" dirty="0" err="1"/>
              <a:t>Wijsenbeek</a:t>
            </a:r>
            <a:r>
              <a:rPr lang="en-US" dirty="0"/>
              <a:t> M, </a:t>
            </a:r>
            <a:r>
              <a:rPr lang="en-US" dirty="0" err="1"/>
              <a:t>Cottin</a:t>
            </a:r>
            <a:r>
              <a:rPr lang="en-US" dirty="0"/>
              <a:t> V. Spectrum of Fibrotic Lung Diseases. N </a:t>
            </a:r>
            <a:r>
              <a:rPr lang="en-US" dirty="0" err="1"/>
              <a:t>Engl</a:t>
            </a:r>
            <a:r>
              <a:rPr lang="en-US" dirty="0"/>
              <a:t> J Med. 2020;383(10):958-68; 2. Raghu G, Collard HR, Egan JJ, et al. An official ATS/ERS/JRS/ALAT statement: idiopathic pulmonary fibrosis: evidence-based guidelines for diagnosis and management. Am J Respir Crit Care Med. 2011;183(6):788-824; 3. Raghu G, Remy-Jardin M, Myers JL, et al. Diagnosis of Idiopathic Pulmonary Fibrosis. An Official ATS/ERS/JRS/ALAT Clinical Practice Guideline. American Journal of Respiratory and Critical Care Medicine. 2018;198(5):e44-e68; 4. Walsh SLF, Maher TM, Kolb M, et al. Diagnostic accuracy of a clinical diagnosis of idiopathic pulmonary fibrosis: an international case-cohort study. Eur Respir J. 2017;50(2):1700936; 5. George PM, </a:t>
            </a:r>
            <a:r>
              <a:rPr lang="en-US" dirty="0" err="1"/>
              <a:t>Spagnolo</a:t>
            </a:r>
            <a:r>
              <a:rPr lang="en-US" dirty="0"/>
              <a:t> P, </a:t>
            </a:r>
            <a:r>
              <a:rPr lang="en-US" dirty="0" err="1"/>
              <a:t>Kreuter</a:t>
            </a:r>
            <a:r>
              <a:rPr lang="en-US" dirty="0"/>
              <a:t> M, et al. Progressive fibrosing interstitial lung disease: clinical uncertainties, consensus recommendations, and research priorities. Lancet Respir Med. 2020;8(9):925-34.</a:t>
            </a:r>
          </a:p>
        </p:txBody>
      </p:sp>
      <p:sp>
        <p:nvSpPr>
          <p:cNvPr id="6" name="Tijdelijke aanduiding voor tekst 5">
            <a:extLst>
              <a:ext uri="{FF2B5EF4-FFF2-40B4-BE49-F238E27FC236}">
                <a16:creationId xmlns:a16="http://schemas.microsoft.com/office/drawing/2014/main" id="{A8813DE3-86C6-4F93-AE89-D7BB03F4E9CC}"/>
              </a:ext>
            </a:extLst>
          </p:cNvPr>
          <p:cNvSpPr>
            <a:spLocks noGrp="1"/>
          </p:cNvSpPr>
          <p:nvPr>
            <p:ph type="body" sz="quarter" idx="17"/>
          </p:nvPr>
        </p:nvSpPr>
        <p:spPr/>
        <p:txBody>
          <a:bodyPr/>
          <a:lstStyle/>
          <a:p>
            <a:r>
              <a:rPr lang="en-US" dirty="0"/>
              <a:t>F3</a:t>
            </a:r>
          </a:p>
        </p:txBody>
      </p:sp>
      <p:sp>
        <p:nvSpPr>
          <p:cNvPr id="7" name="Tijdelijke aanduiding voor tekst 6">
            <a:extLst>
              <a:ext uri="{FF2B5EF4-FFF2-40B4-BE49-F238E27FC236}">
                <a16:creationId xmlns:a16="http://schemas.microsoft.com/office/drawing/2014/main" id="{275F2007-203B-485E-87F3-C9F4C53B60BB}"/>
              </a:ext>
            </a:extLst>
          </p:cNvPr>
          <p:cNvSpPr>
            <a:spLocks noGrp="1"/>
          </p:cNvSpPr>
          <p:nvPr>
            <p:ph type="body" sz="quarter" idx="18"/>
          </p:nvPr>
        </p:nvSpPr>
        <p:spPr>
          <a:xfrm>
            <a:off x="1121247" y="1468054"/>
            <a:ext cx="3288828" cy="598360"/>
          </a:xfrm>
        </p:spPr>
        <p:txBody>
          <a:bodyPr/>
          <a:lstStyle/>
          <a:p>
            <a:r>
              <a:rPr lang="en-GB" dirty="0"/>
              <a:t>MDT plays a central role in the diagnosis of ILD</a:t>
            </a:r>
            <a:r>
              <a:rPr lang="en-GB" baseline="30000" dirty="0"/>
              <a:t>1-5</a:t>
            </a:r>
          </a:p>
        </p:txBody>
      </p:sp>
      <p:sp>
        <p:nvSpPr>
          <p:cNvPr id="8" name="Oval 7">
            <a:extLst>
              <a:ext uri="{FF2B5EF4-FFF2-40B4-BE49-F238E27FC236}">
                <a16:creationId xmlns:a16="http://schemas.microsoft.com/office/drawing/2014/main" id="{FF8922C4-41E9-8E49-91E0-F3FB9DED0DA7}"/>
              </a:ext>
            </a:extLst>
          </p:cNvPr>
          <p:cNvSpPr/>
          <p:nvPr/>
        </p:nvSpPr>
        <p:spPr>
          <a:xfrm>
            <a:off x="7581448" y="2116381"/>
            <a:ext cx="2589781" cy="2589781"/>
          </a:xfrm>
          <a:prstGeom prst="ellipse">
            <a:avLst/>
          </a:prstGeom>
          <a:noFill/>
          <a:ln w="76200" cap="rnd">
            <a:solidFill>
              <a:srgbClr val="5482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a:extLst>
              <a:ext uri="{FF2B5EF4-FFF2-40B4-BE49-F238E27FC236}">
                <a16:creationId xmlns:a16="http://schemas.microsoft.com/office/drawing/2014/main" id="{E9F46229-B939-8D4E-B8D8-5472A59C0EC5}"/>
              </a:ext>
            </a:extLst>
          </p:cNvPr>
          <p:cNvSpPr/>
          <p:nvPr/>
        </p:nvSpPr>
        <p:spPr>
          <a:xfrm>
            <a:off x="6486585" y="3401822"/>
            <a:ext cx="1738345" cy="1738345"/>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Oval 8">
            <a:extLst>
              <a:ext uri="{FF2B5EF4-FFF2-40B4-BE49-F238E27FC236}">
                <a16:creationId xmlns:a16="http://schemas.microsoft.com/office/drawing/2014/main" id="{A041C796-D434-3D4A-AAC3-45FBCA3CA9AC}"/>
              </a:ext>
            </a:extLst>
          </p:cNvPr>
          <p:cNvSpPr/>
          <p:nvPr/>
        </p:nvSpPr>
        <p:spPr>
          <a:xfrm>
            <a:off x="8042301" y="1125602"/>
            <a:ext cx="1738345" cy="1738345"/>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Oval 9">
            <a:extLst>
              <a:ext uri="{FF2B5EF4-FFF2-40B4-BE49-F238E27FC236}">
                <a16:creationId xmlns:a16="http://schemas.microsoft.com/office/drawing/2014/main" id="{6D3672D8-9E20-4742-BE61-559D95B7C9CB}"/>
              </a:ext>
            </a:extLst>
          </p:cNvPr>
          <p:cNvSpPr/>
          <p:nvPr/>
        </p:nvSpPr>
        <p:spPr>
          <a:xfrm>
            <a:off x="9533041" y="3401822"/>
            <a:ext cx="1738345" cy="1738345"/>
          </a:xfrm>
          <a:prstGeom prst="ellipse">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7" name="Picture 16" descr="Icon&#10;&#10;Description automatically generated">
            <a:extLst>
              <a:ext uri="{FF2B5EF4-FFF2-40B4-BE49-F238E27FC236}">
                <a16:creationId xmlns:a16="http://schemas.microsoft.com/office/drawing/2014/main" id="{B61F2416-2D3B-054F-82DD-83B03E97F161}"/>
              </a:ext>
            </a:extLst>
          </p:cNvPr>
          <p:cNvPicPr>
            <a:picLocks noChangeAspect="1"/>
          </p:cNvPicPr>
          <p:nvPr/>
        </p:nvPicPr>
        <p:blipFill>
          <a:blip r:embed="rId4"/>
          <a:stretch>
            <a:fillRect/>
          </a:stretch>
        </p:blipFill>
        <p:spPr>
          <a:xfrm>
            <a:off x="8253284" y="1349542"/>
            <a:ext cx="1316377" cy="1508880"/>
          </a:xfrm>
          <a:prstGeom prst="rect">
            <a:avLst/>
          </a:prstGeom>
        </p:spPr>
      </p:pic>
      <p:pic>
        <p:nvPicPr>
          <p:cNvPr id="18" name="Picture 17" descr="Icon&#10;&#10;Description automatically generated">
            <a:extLst>
              <a:ext uri="{FF2B5EF4-FFF2-40B4-BE49-F238E27FC236}">
                <a16:creationId xmlns:a16="http://schemas.microsoft.com/office/drawing/2014/main" id="{F39A4612-22C8-9442-A51B-5A3576C95099}"/>
              </a:ext>
            </a:extLst>
          </p:cNvPr>
          <p:cNvPicPr>
            <a:picLocks noChangeAspect="1"/>
          </p:cNvPicPr>
          <p:nvPr/>
        </p:nvPicPr>
        <p:blipFill>
          <a:blip r:embed="rId5"/>
          <a:stretch>
            <a:fillRect/>
          </a:stretch>
        </p:blipFill>
        <p:spPr>
          <a:xfrm>
            <a:off x="9736695" y="3663057"/>
            <a:ext cx="1331035" cy="1501680"/>
          </a:xfrm>
          <a:prstGeom prst="rect">
            <a:avLst/>
          </a:prstGeom>
        </p:spPr>
      </p:pic>
      <p:pic>
        <p:nvPicPr>
          <p:cNvPr id="19" name="Picture 18" descr="Shape, circle&#10;&#10;Description automatically generated">
            <a:extLst>
              <a:ext uri="{FF2B5EF4-FFF2-40B4-BE49-F238E27FC236}">
                <a16:creationId xmlns:a16="http://schemas.microsoft.com/office/drawing/2014/main" id="{66B75131-12E8-A24C-B54A-C44EA250EB22}"/>
              </a:ext>
            </a:extLst>
          </p:cNvPr>
          <p:cNvPicPr>
            <a:picLocks noChangeAspect="1"/>
          </p:cNvPicPr>
          <p:nvPr/>
        </p:nvPicPr>
        <p:blipFill>
          <a:blip r:embed="rId6"/>
          <a:stretch>
            <a:fillRect/>
          </a:stretch>
        </p:blipFill>
        <p:spPr>
          <a:xfrm>
            <a:off x="6695359" y="3663057"/>
            <a:ext cx="1318548" cy="1501680"/>
          </a:xfrm>
          <a:prstGeom prst="rect">
            <a:avLst/>
          </a:prstGeom>
        </p:spPr>
      </p:pic>
      <p:sp>
        <p:nvSpPr>
          <p:cNvPr id="15" name="Rectangle 2">
            <a:extLst>
              <a:ext uri="{FF2B5EF4-FFF2-40B4-BE49-F238E27FC236}">
                <a16:creationId xmlns:a16="http://schemas.microsoft.com/office/drawing/2014/main" id="{C7A40AE5-502C-5C11-C248-D5DC5D49CB96}"/>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rgbClr val="2B333A"/>
                </a:solidFill>
                <a:latin typeface="BI Sans" pitchFamily="2" charset="0"/>
              </a:rPr>
              <a:t>ILD</a:t>
            </a:r>
            <a:endParaRPr lang="en-NL" sz="1400" dirty="0">
              <a:solidFill>
                <a:srgbClr val="2B333A"/>
              </a:solidFill>
              <a:latin typeface="BI Sans" pitchFamily="2" charset="0"/>
            </a:endParaRPr>
          </a:p>
        </p:txBody>
      </p:sp>
      <p:pic>
        <p:nvPicPr>
          <p:cNvPr id="3" name="Picture 2">
            <a:extLst>
              <a:ext uri="{FF2B5EF4-FFF2-40B4-BE49-F238E27FC236}">
                <a16:creationId xmlns:a16="http://schemas.microsoft.com/office/drawing/2014/main" id="{CA94ED20-C23B-EC7F-9543-5EB00598C826}"/>
              </a:ext>
            </a:extLst>
          </p:cNvPr>
          <p:cNvPicPr>
            <a:picLocks noChangeAspect="1"/>
          </p:cNvPicPr>
          <p:nvPr/>
        </p:nvPicPr>
        <p:blipFill>
          <a:blip r:embed="rId7"/>
          <a:stretch>
            <a:fillRect/>
          </a:stretch>
        </p:blipFill>
        <p:spPr>
          <a:xfrm>
            <a:off x="10758425" y="6293016"/>
            <a:ext cx="1487553" cy="231668"/>
          </a:xfrm>
          <a:prstGeom prst="rect">
            <a:avLst/>
          </a:prstGeom>
        </p:spPr>
      </p:pic>
    </p:spTree>
    <p:extLst>
      <p:ext uri="{BB962C8B-B14F-4D97-AF65-F5344CB8AC3E}">
        <p14:creationId xmlns:p14="http://schemas.microsoft.com/office/powerpoint/2010/main" val="3424809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6EBE26B-23CF-4366-B929-EEB7D819455C}"/>
              </a:ext>
            </a:extLst>
          </p:cNvPr>
          <p:cNvSpPr/>
          <p:nvPr/>
        </p:nvSpPr>
        <p:spPr>
          <a:xfrm>
            <a:off x="4342641" y="1774294"/>
            <a:ext cx="3506717" cy="3506717"/>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924EE96-5B8A-422D-985F-88C3F2C28A30}"/>
              </a:ext>
            </a:extLst>
          </p:cNvPr>
          <p:cNvSpPr>
            <a:spLocks noGrp="1"/>
          </p:cNvSpPr>
          <p:nvPr>
            <p:ph type="title"/>
          </p:nvPr>
        </p:nvSpPr>
        <p:spPr/>
        <p:txBody>
          <a:bodyPr/>
          <a:lstStyle/>
          <a:p>
            <a:r>
              <a:rPr lang="nl-NL" dirty="0" err="1"/>
              <a:t>Essential</a:t>
            </a:r>
            <a:r>
              <a:rPr lang="nl-NL" dirty="0"/>
              <a:t> </a:t>
            </a:r>
            <a:r>
              <a:rPr lang="nl-NL" dirty="0" err="1"/>
              <a:t>considerations</a:t>
            </a:r>
            <a:r>
              <a:rPr lang="nl-NL" dirty="0"/>
              <a:t> </a:t>
            </a:r>
            <a:r>
              <a:rPr lang="nl-NL" dirty="0" err="1"/>
              <a:t>for</a:t>
            </a:r>
            <a:r>
              <a:rPr lang="nl-NL" dirty="0"/>
              <a:t> MDT discussions</a:t>
            </a:r>
            <a:r>
              <a:rPr lang="nl-NL" baseline="30000" dirty="0"/>
              <a:t>1</a:t>
            </a:r>
            <a:endParaRPr lang="nl-NL" dirty="0"/>
          </a:p>
        </p:txBody>
      </p:sp>
      <p:grpSp>
        <p:nvGrpSpPr>
          <p:cNvPr id="42" name="Group 41">
            <a:extLst>
              <a:ext uri="{FF2B5EF4-FFF2-40B4-BE49-F238E27FC236}">
                <a16:creationId xmlns:a16="http://schemas.microsoft.com/office/drawing/2014/main" id="{5C8FFD1B-1B6D-4315-887B-E833AB75DE77}"/>
              </a:ext>
            </a:extLst>
          </p:cNvPr>
          <p:cNvGrpSpPr/>
          <p:nvPr/>
        </p:nvGrpSpPr>
        <p:grpSpPr>
          <a:xfrm>
            <a:off x="4809622" y="4618560"/>
            <a:ext cx="914400" cy="914400"/>
            <a:chOff x="6402093" y="4618560"/>
            <a:chExt cx="914400" cy="914400"/>
          </a:xfrm>
        </p:grpSpPr>
        <p:sp>
          <p:nvSpPr>
            <p:cNvPr id="31" name="Oval 30">
              <a:extLst>
                <a:ext uri="{FF2B5EF4-FFF2-40B4-BE49-F238E27FC236}">
                  <a16:creationId xmlns:a16="http://schemas.microsoft.com/office/drawing/2014/main" id="{08258FD6-E69B-4DFF-B08C-EF3B1E64568B}"/>
                </a:ext>
              </a:extLst>
            </p:cNvPr>
            <p:cNvSpPr/>
            <p:nvPr/>
          </p:nvSpPr>
          <p:spPr>
            <a:xfrm>
              <a:off x="6402093" y="4618560"/>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Content Placeholder 10" descr="Target outline">
              <a:extLst>
                <a:ext uri="{FF2B5EF4-FFF2-40B4-BE49-F238E27FC236}">
                  <a16:creationId xmlns:a16="http://schemas.microsoft.com/office/drawing/2014/main" id="{2740191E-1E28-4AF7-A10B-6A191BD13069}"/>
                </a:ext>
              </a:extLst>
            </p:cNvPr>
            <p:cNvGrpSpPr/>
            <p:nvPr/>
          </p:nvGrpSpPr>
          <p:grpSpPr>
            <a:xfrm>
              <a:off x="6550231" y="4766698"/>
              <a:ext cx="618122" cy="618122"/>
              <a:chOff x="6550231" y="4766698"/>
              <a:chExt cx="618122" cy="618122"/>
            </a:xfrm>
            <a:solidFill>
              <a:schemeClr val="bg1"/>
            </a:solidFill>
          </p:grpSpPr>
          <p:sp>
            <p:nvSpPr>
              <p:cNvPr id="22" name="Freeform: Shape 21">
                <a:extLst>
                  <a:ext uri="{FF2B5EF4-FFF2-40B4-BE49-F238E27FC236}">
                    <a16:creationId xmlns:a16="http://schemas.microsoft.com/office/drawing/2014/main" id="{D1DF7F8A-CAC6-4F7C-99D1-268804D86D32}"/>
                  </a:ext>
                </a:extLst>
              </p:cNvPr>
              <p:cNvSpPr/>
              <p:nvPr/>
            </p:nvSpPr>
            <p:spPr>
              <a:xfrm>
                <a:off x="6798988" y="5015455"/>
                <a:ext cx="120609" cy="120609"/>
              </a:xfrm>
              <a:custGeom>
                <a:avLst/>
                <a:gdLst>
                  <a:gd name="connsiteX0" fmla="*/ 60305 w 120609"/>
                  <a:gd name="connsiteY0" fmla="*/ 0 h 120609"/>
                  <a:gd name="connsiteX1" fmla="*/ 0 w 120609"/>
                  <a:gd name="connsiteY1" fmla="*/ 60305 h 120609"/>
                  <a:gd name="connsiteX2" fmla="*/ 60305 w 120609"/>
                  <a:gd name="connsiteY2" fmla="*/ 120609 h 120609"/>
                  <a:gd name="connsiteX3" fmla="*/ 120609 w 120609"/>
                  <a:gd name="connsiteY3" fmla="*/ 60305 h 120609"/>
                  <a:gd name="connsiteX4" fmla="*/ 60305 w 120609"/>
                  <a:gd name="connsiteY4" fmla="*/ 0 h 120609"/>
                  <a:gd name="connsiteX5" fmla="*/ 60305 w 120609"/>
                  <a:gd name="connsiteY5" fmla="*/ 105533 h 120609"/>
                  <a:gd name="connsiteX6" fmla="*/ 15076 w 120609"/>
                  <a:gd name="connsiteY6" fmla="*/ 60305 h 120609"/>
                  <a:gd name="connsiteX7" fmla="*/ 60305 w 120609"/>
                  <a:gd name="connsiteY7" fmla="*/ 15076 h 120609"/>
                  <a:gd name="connsiteX8" fmla="*/ 105533 w 120609"/>
                  <a:gd name="connsiteY8" fmla="*/ 60305 h 120609"/>
                  <a:gd name="connsiteX9" fmla="*/ 60305 w 120609"/>
                  <a:gd name="connsiteY9" fmla="*/ 105533 h 12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09" h="120609">
                    <a:moveTo>
                      <a:pt x="60305" y="0"/>
                    </a:moveTo>
                    <a:cubicBezTo>
                      <a:pt x="26999" y="0"/>
                      <a:pt x="0" y="26999"/>
                      <a:pt x="0" y="60305"/>
                    </a:cubicBezTo>
                    <a:cubicBezTo>
                      <a:pt x="0" y="93610"/>
                      <a:pt x="26999" y="120609"/>
                      <a:pt x="60305" y="120609"/>
                    </a:cubicBezTo>
                    <a:cubicBezTo>
                      <a:pt x="93610" y="120609"/>
                      <a:pt x="120609" y="93610"/>
                      <a:pt x="120609" y="60305"/>
                    </a:cubicBezTo>
                    <a:cubicBezTo>
                      <a:pt x="120572" y="27015"/>
                      <a:pt x="93594" y="38"/>
                      <a:pt x="60305" y="0"/>
                    </a:cubicBezTo>
                    <a:close/>
                    <a:moveTo>
                      <a:pt x="60305" y="105533"/>
                    </a:moveTo>
                    <a:cubicBezTo>
                      <a:pt x="35326" y="105533"/>
                      <a:pt x="15076" y="85284"/>
                      <a:pt x="15076" y="60305"/>
                    </a:cubicBezTo>
                    <a:cubicBezTo>
                      <a:pt x="15076" y="35326"/>
                      <a:pt x="35326" y="15076"/>
                      <a:pt x="60305" y="15076"/>
                    </a:cubicBezTo>
                    <a:cubicBezTo>
                      <a:pt x="85284" y="15076"/>
                      <a:pt x="105533" y="35326"/>
                      <a:pt x="105533" y="60305"/>
                    </a:cubicBezTo>
                    <a:cubicBezTo>
                      <a:pt x="105508" y="85273"/>
                      <a:pt x="85273" y="105508"/>
                      <a:pt x="60305" y="105533"/>
                    </a:cubicBezTo>
                    <a:close/>
                  </a:path>
                </a:pathLst>
              </a:custGeom>
              <a:solidFill>
                <a:schemeClr val="bg1"/>
              </a:solidFill>
              <a:ln w="7441" cap="flat">
                <a:solidFill>
                  <a:schemeClr val="bg1"/>
                </a:solidFill>
                <a:prstDash val="solid"/>
                <a:miter/>
              </a:ln>
            </p:spPr>
            <p:txBody>
              <a:bodyPr rtlCol="0" anchor="ctr"/>
              <a:lstStyle/>
              <a:p>
                <a:endParaRPr lang="nl-NL"/>
              </a:p>
            </p:txBody>
          </p:sp>
          <p:sp>
            <p:nvSpPr>
              <p:cNvPr id="41" name="Freeform: Shape 40">
                <a:extLst>
                  <a:ext uri="{FF2B5EF4-FFF2-40B4-BE49-F238E27FC236}">
                    <a16:creationId xmlns:a16="http://schemas.microsoft.com/office/drawing/2014/main" id="{CF7349B7-A2DE-4571-9586-20A2C020F9B5}"/>
                  </a:ext>
                </a:extLst>
              </p:cNvPr>
              <p:cNvSpPr/>
              <p:nvPr/>
            </p:nvSpPr>
            <p:spPr>
              <a:xfrm>
                <a:off x="6550231" y="4766698"/>
                <a:ext cx="618122" cy="618122"/>
              </a:xfrm>
              <a:custGeom>
                <a:avLst/>
                <a:gdLst>
                  <a:gd name="connsiteX0" fmla="*/ 618123 w 618122"/>
                  <a:gd name="connsiteY0" fmla="*/ 301523 h 618122"/>
                  <a:gd name="connsiteX1" fmla="*/ 565168 w 618122"/>
                  <a:gd name="connsiteY1" fmla="*/ 301523 h 618122"/>
                  <a:gd name="connsiteX2" fmla="*/ 316600 w 618122"/>
                  <a:gd name="connsiteY2" fmla="*/ 52955 h 618122"/>
                  <a:gd name="connsiteX3" fmla="*/ 316600 w 618122"/>
                  <a:gd name="connsiteY3" fmla="*/ 0 h 618122"/>
                  <a:gd name="connsiteX4" fmla="*/ 301523 w 618122"/>
                  <a:gd name="connsiteY4" fmla="*/ 0 h 618122"/>
                  <a:gd name="connsiteX5" fmla="*/ 301523 w 618122"/>
                  <a:gd name="connsiteY5" fmla="*/ 52955 h 618122"/>
                  <a:gd name="connsiteX6" fmla="*/ 52955 w 618122"/>
                  <a:gd name="connsiteY6" fmla="*/ 301523 h 618122"/>
                  <a:gd name="connsiteX7" fmla="*/ 0 w 618122"/>
                  <a:gd name="connsiteY7" fmla="*/ 301523 h 618122"/>
                  <a:gd name="connsiteX8" fmla="*/ 0 w 618122"/>
                  <a:gd name="connsiteY8" fmla="*/ 316600 h 618122"/>
                  <a:gd name="connsiteX9" fmla="*/ 52955 w 618122"/>
                  <a:gd name="connsiteY9" fmla="*/ 316600 h 618122"/>
                  <a:gd name="connsiteX10" fmla="*/ 301523 w 618122"/>
                  <a:gd name="connsiteY10" fmla="*/ 565168 h 618122"/>
                  <a:gd name="connsiteX11" fmla="*/ 301523 w 618122"/>
                  <a:gd name="connsiteY11" fmla="*/ 618123 h 618122"/>
                  <a:gd name="connsiteX12" fmla="*/ 316600 w 618122"/>
                  <a:gd name="connsiteY12" fmla="*/ 618123 h 618122"/>
                  <a:gd name="connsiteX13" fmla="*/ 316600 w 618122"/>
                  <a:gd name="connsiteY13" fmla="*/ 565168 h 618122"/>
                  <a:gd name="connsiteX14" fmla="*/ 565168 w 618122"/>
                  <a:gd name="connsiteY14" fmla="*/ 316600 h 618122"/>
                  <a:gd name="connsiteX15" fmla="*/ 618123 w 618122"/>
                  <a:gd name="connsiteY15" fmla="*/ 316600 h 618122"/>
                  <a:gd name="connsiteX16" fmla="*/ 550092 w 618122"/>
                  <a:gd name="connsiteY16" fmla="*/ 301523 h 618122"/>
                  <a:gd name="connsiteX17" fmla="*/ 489787 w 618122"/>
                  <a:gd name="connsiteY17" fmla="*/ 301523 h 618122"/>
                  <a:gd name="connsiteX18" fmla="*/ 316600 w 618122"/>
                  <a:gd name="connsiteY18" fmla="*/ 128336 h 618122"/>
                  <a:gd name="connsiteX19" fmla="*/ 316600 w 618122"/>
                  <a:gd name="connsiteY19" fmla="*/ 68031 h 618122"/>
                  <a:gd name="connsiteX20" fmla="*/ 550092 w 618122"/>
                  <a:gd name="connsiteY20" fmla="*/ 301523 h 618122"/>
                  <a:gd name="connsiteX21" fmla="*/ 474711 w 618122"/>
                  <a:gd name="connsiteY21" fmla="*/ 316600 h 618122"/>
                  <a:gd name="connsiteX22" fmla="*/ 316600 w 618122"/>
                  <a:gd name="connsiteY22" fmla="*/ 474711 h 618122"/>
                  <a:gd name="connsiteX23" fmla="*/ 316600 w 618122"/>
                  <a:gd name="connsiteY23" fmla="*/ 399518 h 618122"/>
                  <a:gd name="connsiteX24" fmla="*/ 301523 w 618122"/>
                  <a:gd name="connsiteY24" fmla="*/ 399518 h 618122"/>
                  <a:gd name="connsiteX25" fmla="*/ 301523 w 618122"/>
                  <a:gd name="connsiteY25" fmla="*/ 474711 h 618122"/>
                  <a:gd name="connsiteX26" fmla="*/ 143412 w 618122"/>
                  <a:gd name="connsiteY26" fmla="*/ 316600 h 618122"/>
                  <a:gd name="connsiteX27" fmla="*/ 218604 w 618122"/>
                  <a:gd name="connsiteY27" fmla="*/ 316600 h 618122"/>
                  <a:gd name="connsiteX28" fmla="*/ 218604 w 618122"/>
                  <a:gd name="connsiteY28" fmla="*/ 301523 h 618122"/>
                  <a:gd name="connsiteX29" fmla="*/ 143412 w 618122"/>
                  <a:gd name="connsiteY29" fmla="*/ 301523 h 618122"/>
                  <a:gd name="connsiteX30" fmla="*/ 301523 w 618122"/>
                  <a:gd name="connsiteY30" fmla="*/ 143412 h 618122"/>
                  <a:gd name="connsiteX31" fmla="*/ 301523 w 618122"/>
                  <a:gd name="connsiteY31" fmla="*/ 218604 h 618122"/>
                  <a:gd name="connsiteX32" fmla="*/ 316600 w 618122"/>
                  <a:gd name="connsiteY32" fmla="*/ 218604 h 618122"/>
                  <a:gd name="connsiteX33" fmla="*/ 316600 w 618122"/>
                  <a:gd name="connsiteY33" fmla="*/ 143412 h 618122"/>
                  <a:gd name="connsiteX34" fmla="*/ 474711 w 618122"/>
                  <a:gd name="connsiteY34" fmla="*/ 301523 h 618122"/>
                  <a:gd name="connsiteX35" fmla="*/ 399518 w 618122"/>
                  <a:gd name="connsiteY35" fmla="*/ 301523 h 618122"/>
                  <a:gd name="connsiteX36" fmla="*/ 399518 w 618122"/>
                  <a:gd name="connsiteY36" fmla="*/ 316600 h 618122"/>
                  <a:gd name="connsiteX37" fmla="*/ 301523 w 618122"/>
                  <a:gd name="connsiteY37" fmla="*/ 68031 h 618122"/>
                  <a:gd name="connsiteX38" fmla="*/ 301523 w 618122"/>
                  <a:gd name="connsiteY38" fmla="*/ 128336 h 618122"/>
                  <a:gd name="connsiteX39" fmla="*/ 128336 w 618122"/>
                  <a:gd name="connsiteY39" fmla="*/ 301523 h 618122"/>
                  <a:gd name="connsiteX40" fmla="*/ 68031 w 618122"/>
                  <a:gd name="connsiteY40" fmla="*/ 301523 h 618122"/>
                  <a:gd name="connsiteX41" fmla="*/ 301523 w 618122"/>
                  <a:gd name="connsiteY41" fmla="*/ 68031 h 618122"/>
                  <a:gd name="connsiteX42" fmla="*/ 68031 w 618122"/>
                  <a:gd name="connsiteY42" fmla="*/ 316600 h 618122"/>
                  <a:gd name="connsiteX43" fmla="*/ 128336 w 618122"/>
                  <a:gd name="connsiteY43" fmla="*/ 316600 h 618122"/>
                  <a:gd name="connsiteX44" fmla="*/ 301523 w 618122"/>
                  <a:gd name="connsiteY44" fmla="*/ 489787 h 618122"/>
                  <a:gd name="connsiteX45" fmla="*/ 301523 w 618122"/>
                  <a:gd name="connsiteY45" fmla="*/ 550092 h 618122"/>
                  <a:gd name="connsiteX46" fmla="*/ 68031 w 618122"/>
                  <a:gd name="connsiteY46" fmla="*/ 316600 h 618122"/>
                  <a:gd name="connsiteX47" fmla="*/ 316600 w 618122"/>
                  <a:gd name="connsiteY47" fmla="*/ 550092 h 618122"/>
                  <a:gd name="connsiteX48" fmla="*/ 316600 w 618122"/>
                  <a:gd name="connsiteY48" fmla="*/ 489787 h 618122"/>
                  <a:gd name="connsiteX49" fmla="*/ 489787 w 618122"/>
                  <a:gd name="connsiteY49" fmla="*/ 316600 h 618122"/>
                  <a:gd name="connsiteX50" fmla="*/ 550092 w 618122"/>
                  <a:gd name="connsiteY50" fmla="*/ 316600 h 618122"/>
                  <a:gd name="connsiteX51" fmla="*/ 316600 w 618122"/>
                  <a:gd name="connsiteY51" fmla="*/ 550092 h 61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18122" h="618122">
                    <a:moveTo>
                      <a:pt x="618123" y="301523"/>
                    </a:moveTo>
                    <a:lnTo>
                      <a:pt x="565168" y="301523"/>
                    </a:lnTo>
                    <a:cubicBezTo>
                      <a:pt x="561027" y="165995"/>
                      <a:pt x="452128" y="57096"/>
                      <a:pt x="316600" y="52955"/>
                    </a:cubicBezTo>
                    <a:lnTo>
                      <a:pt x="316600" y="0"/>
                    </a:lnTo>
                    <a:lnTo>
                      <a:pt x="301523" y="0"/>
                    </a:lnTo>
                    <a:lnTo>
                      <a:pt x="301523" y="52955"/>
                    </a:lnTo>
                    <a:cubicBezTo>
                      <a:pt x="165995" y="57096"/>
                      <a:pt x="57096" y="165995"/>
                      <a:pt x="52955" y="301523"/>
                    </a:cubicBezTo>
                    <a:lnTo>
                      <a:pt x="0" y="301523"/>
                    </a:lnTo>
                    <a:lnTo>
                      <a:pt x="0" y="316600"/>
                    </a:lnTo>
                    <a:lnTo>
                      <a:pt x="52955" y="316600"/>
                    </a:lnTo>
                    <a:cubicBezTo>
                      <a:pt x="57096" y="452128"/>
                      <a:pt x="165995" y="561027"/>
                      <a:pt x="301523" y="565168"/>
                    </a:cubicBezTo>
                    <a:lnTo>
                      <a:pt x="301523" y="618123"/>
                    </a:lnTo>
                    <a:lnTo>
                      <a:pt x="316600" y="618123"/>
                    </a:lnTo>
                    <a:lnTo>
                      <a:pt x="316600" y="565168"/>
                    </a:lnTo>
                    <a:cubicBezTo>
                      <a:pt x="452128" y="561027"/>
                      <a:pt x="561027" y="452128"/>
                      <a:pt x="565168" y="316600"/>
                    </a:cubicBezTo>
                    <a:lnTo>
                      <a:pt x="618123" y="316600"/>
                    </a:lnTo>
                    <a:close/>
                    <a:moveTo>
                      <a:pt x="550092" y="301523"/>
                    </a:moveTo>
                    <a:lnTo>
                      <a:pt x="489787" y="301523"/>
                    </a:lnTo>
                    <a:cubicBezTo>
                      <a:pt x="485757" y="207594"/>
                      <a:pt x="410529" y="132366"/>
                      <a:pt x="316600" y="128336"/>
                    </a:cubicBezTo>
                    <a:lnTo>
                      <a:pt x="316600" y="68031"/>
                    </a:lnTo>
                    <a:cubicBezTo>
                      <a:pt x="443809" y="72149"/>
                      <a:pt x="545974" y="174314"/>
                      <a:pt x="550092" y="301523"/>
                    </a:cubicBezTo>
                    <a:close/>
                    <a:moveTo>
                      <a:pt x="474711" y="316600"/>
                    </a:moveTo>
                    <a:cubicBezTo>
                      <a:pt x="470714" y="402212"/>
                      <a:pt x="402212" y="470714"/>
                      <a:pt x="316600" y="474711"/>
                    </a:cubicBezTo>
                    <a:lnTo>
                      <a:pt x="316600" y="399518"/>
                    </a:lnTo>
                    <a:lnTo>
                      <a:pt x="301523" y="399518"/>
                    </a:lnTo>
                    <a:lnTo>
                      <a:pt x="301523" y="474711"/>
                    </a:lnTo>
                    <a:cubicBezTo>
                      <a:pt x="215911" y="470714"/>
                      <a:pt x="147409" y="402212"/>
                      <a:pt x="143412" y="316600"/>
                    </a:cubicBezTo>
                    <a:lnTo>
                      <a:pt x="218604" y="316600"/>
                    </a:lnTo>
                    <a:lnTo>
                      <a:pt x="218604" y="301523"/>
                    </a:lnTo>
                    <a:lnTo>
                      <a:pt x="143412" y="301523"/>
                    </a:lnTo>
                    <a:cubicBezTo>
                      <a:pt x="147409" y="215911"/>
                      <a:pt x="215911" y="147409"/>
                      <a:pt x="301523" y="143412"/>
                    </a:cubicBezTo>
                    <a:lnTo>
                      <a:pt x="301523" y="218604"/>
                    </a:lnTo>
                    <a:lnTo>
                      <a:pt x="316600" y="218604"/>
                    </a:lnTo>
                    <a:lnTo>
                      <a:pt x="316600" y="143412"/>
                    </a:lnTo>
                    <a:cubicBezTo>
                      <a:pt x="402212" y="147409"/>
                      <a:pt x="470714" y="215911"/>
                      <a:pt x="474711" y="301523"/>
                    </a:cubicBezTo>
                    <a:lnTo>
                      <a:pt x="399518" y="301523"/>
                    </a:lnTo>
                    <a:lnTo>
                      <a:pt x="399518" y="316600"/>
                    </a:lnTo>
                    <a:close/>
                    <a:moveTo>
                      <a:pt x="301523" y="68031"/>
                    </a:moveTo>
                    <a:lnTo>
                      <a:pt x="301523" y="128336"/>
                    </a:lnTo>
                    <a:cubicBezTo>
                      <a:pt x="207594" y="132366"/>
                      <a:pt x="132366" y="207594"/>
                      <a:pt x="128336" y="301523"/>
                    </a:cubicBezTo>
                    <a:lnTo>
                      <a:pt x="68031" y="301523"/>
                    </a:lnTo>
                    <a:cubicBezTo>
                      <a:pt x="72149" y="174314"/>
                      <a:pt x="174314" y="72149"/>
                      <a:pt x="301523" y="68031"/>
                    </a:cubicBezTo>
                    <a:close/>
                    <a:moveTo>
                      <a:pt x="68031" y="316600"/>
                    </a:moveTo>
                    <a:lnTo>
                      <a:pt x="128336" y="316600"/>
                    </a:lnTo>
                    <a:cubicBezTo>
                      <a:pt x="132366" y="410529"/>
                      <a:pt x="207594" y="485757"/>
                      <a:pt x="301523" y="489787"/>
                    </a:cubicBezTo>
                    <a:lnTo>
                      <a:pt x="301523" y="550092"/>
                    </a:lnTo>
                    <a:cubicBezTo>
                      <a:pt x="174314" y="545974"/>
                      <a:pt x="72149" y="443809"/>
                      <a:pt x="68031" y="316600"/>
                    </a:cubicBezTo>
                    <a:close/>
                    <a:moveTo>
                      <a:pt x="316600" y="550092"/>
                    </a:moveTo>
                    <a:lnTo>
                      <a:pt x="316600" y="489787"/>
                    </a:lnTo>
                    <a:cubicBezTo>
                      <a:pt x="410529" y="485757"/>
                      <a:pt x="485757" y="410529"/>
                      <a:pt x="489787" y="316600"/>
                    </a:cubicBezTo>
                    <a:lnTo>
                      <a:pt x="550092" y="316600"/>
                    </a:lnTo>
                    <a:cubicBezTo>
                      <a:pt x="545974" y="443809"/>
                      <a:pt x="443809" y="545974"/>
                      <a:pt x="316600" y="550092"/>
                    </a:cubicBezTo>
                    <a:close/>
                  </a:path>
                </a:pathLst>
              </a:custGeom>
              <a:solidFill>
                <a:schemeClr val="bg1"/>
              </a:solidFill>
              <a:ln w="7441" cap="flat">
                <a:solidFill>
                  <a:schemeClr val="bg1"/>
                </a:solidFill>
                <a:prstDash val="solid"/>
                <a:miter/>
              </a:ln>
            </p:spPr>
            <p:txBody>
              <a:bodyPr rtlCol="0" anchor="ctr"/>
              <a:lstStyle/>
              <a:p>
                <a:endParaRPr lang="nl-NL"/>
              </a:p>
            </p:txBody>
          </p:sp>
        </p:grpSp>
      </p:grpSp>
      <p:sp>
        <p:nvSpPr>
          <p:cNvPr id="8" name="Text Placeholder 7">
            <a:extLst>
              <a:ext uri="{FF2B5EF4-FFF2-40B4-BE49-F238E27FC236}">
                <a16:creationId xmlns:a16="http://schemas.microsoft.com/office/drawing/2014/main" id="{FF088629-DC74-49F6-AF92-331311640421}"/>
              </a:ext>
            </a:extLst>
          </p:cNvPr>
          <p:cNvSpPr>
            <a:spLocks noGrp="1"/>
          </p:cNvSpPr>
          <p:nvPr>
            <p:ph type="body" sz="quarter" idx="13"/>
          </p:nvPr>
        </p:nvSpPr>
        <p:spPr/>
        <p:txBody>
          <a:bodyPr/>
          <a:lstStyle/>
          <a:p>
            <a:r>
              <a:rPr lang="nl-NL" dirty="0"/>
              <a:t>1. Lynch DA, </a:t>
            </a:r>
            <a:r>
              <a:rPr lang="nl-NL" dirty="0" err="1"/>
              <a:t>Sverzellati</a:t>
            </a:r>
            <a:r>
              <a:rPr lang="nl-NL" dirty="0"/>
              <a:t> N, Travis WD, et al. </a:t>
            </a:r>
            <a:r>
              <a:rPr lang="nl-NL" dirty="0" err="1"/>
              <a:t>Diagnostic</a:t>
            </a:r>
            <a:r>
              <a:rPr lang="nl-NL" dirty="0"/>
              <a:t> criteria </a:t>
            </a:r>
            <a:r>
              <a:rPr lang="nl-NL" dirty="0" err="1"/>
              <a:t>for</a:t>
            </a:r>
            <a:r>
              <a:rPr lang="nl-NL" dirty="0"/>
              <a:t> </a:t>
            </a:r>
            <a:r>
              <a:rPr lang="nl-NL" dirty="0" err="1"/>
              <a:t>idiopathic</a:t>
            </a:r>
            <a:r>
              <a:rPr lang="nl-NL" dirty="0"/>
              <a:t> </a:t>
            </a:r>
            <a:r>
              <a:rPr lang="nl-NL" dirty="0" err="1"/>
              <a:t>pulmonary</a:t>
            </a:r>
            <a:r>
              <a:rPr lang="nl-NL" dirty="0"/>
              <a:t> fibrosis: a </a:t>
            </a:r>
            <a:r>
              <a:rPr lang="nl-NL" dirty="0" err="1"/>
              <a:t>Fleischner</a:t>
            </a:r>
            <a:r>
              <a:rPr lang="nl-NL" dirty="0"/>
              <a:t> Society White Paper. Lancet </a:t>
            </a:r>
            <a:r>
              <a:rPr lang="nl-NL" dirty="0" err="1"/>
              <a:t>Respir</a:t>
            </a:r>
            <a:r>
              <a:rPr lang="nl-NL" dirty="0"/>
              <a:t> </a:t>
            </a:r>
            <a:r>
              <a:rPr lang="nl-NL" dirty="0" err="1"/>
              <a:t>Med</a:t>
            </a:r>
            <a:r>
              <a:rPr lang="nl-NL" dirty="0"/>
              <a:t>. 2018;6(2):138-53.</a:t>
            </a:r>
          </a:p>
        </p:txBody>
      </p:sp>
      <p:sp>
        <p:nvSpPr>
          <p:cNvPr id="9" name="Text Placeholder 8">
            <a:extLst>
              <a:ext uri="{FF2B5EF4-FFF2-40B4-BE49-F238E27FC236}">
                <a16:creationId xmlns:a16="http://schemas.microsoft.com/office/drawing/2014/main" id="{BE9F3E1D-A5EB-4FC1-A1F9-5EF86D08F872}"/>
              </a:ext>
            </a:extLst>
          </p:cNvPr>
          <p:cNvSpPr>
            <a:spLocks noGrp="1"/>
          </p:cNvSpPr>
          <p:nvPr>
            <p:ph type="body" sz="quarter" idx="17"/>
          </p:nvPr>
        </p:nvSpPr>
        <p:spPr/>
        <p:txBody>
          <a:bodyPr/>
          <a:lstStyle/>
          <a:p>
            <a:r>
              <a:rPr lang="nl-NL" dirty="0"/>
              <a:t>F4</a:t>
            </a:r>
          </a:p>
        </p:txBody>
      </p:sp>
      <p:grpSp>
        <p:nvGrpSpPr>
          <p:cNvPr id="44" name="Group 43">
            <a:extLst>
              <a:ext uri="{FF2B5EF4-FFF2-40B4-BE49-F238E27FC236}">
                <a16:creationId xmlns:a16="http://schemas.microsoft.com/office/drawing/2014/main" id="{13FC4F42-3F2F-4ACE-BF40-E4BDBC774949}"/>
              </a:ext>
            </a:extLst>
          </p:cNvPr>
          <p:cNvGrpSpPr/>
          <p:nvPr/>
        </p:nvGrpSpPr>
        <p:grpSpPr>
          <a:xfrm>
            <a:off x="4228858" y="1833983"/>
            <a:ext cx="914400" cy="914400"/>
            <a:chOff x="5821329" y="1833983"/>
            <a:chExt cx="914400" cy="914400"/>
          </a:xfrm>
        </p:grpSpPr>
        <p:sp>
          <p:nvSpPr>
            <p:cNvPr id="24" name="Oval 23">
              <a:extLst>
                <a:ext uri="{FF2B5EF4-FFF2-40B4-BE49-F238E27FC236}">
                  <a16:creationId xmlns:a16="http://schemas.microsoft.com/office/drawing/2014/main" id="{9C68EA55-3CF6-42C3-9230-64DCEC2F42DD}"/>
                </a:ext>
              </a:extLst>
            </p:cNvPr>
            <p:cNvSpPr/>
            <p:nvPr/>
          </p:nvSpPr>
          <p:spPr>
            <a:xfrm>
              <a:off x="5821329" y="1833983"/>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3" name="Graphic 22" descr="Document outline">
              <a:extLst>
                <a:ext uri="{FF2B5EF4-FFF2-40B4-BE49-F238E27FC236}">
                  <a16:creationId xmlns:a16="http://schemas.microsoft.com/office/drawing/2014/main" id="{380C03A8-304A-4058-B8D7-DE79F1700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1437" y="1954092"/>
              <a:ext cx="674183" cy="674183"/>
            </a:xfrm>
            <a:prstGeom prst="rect">
              <a:avLst/>
            </a:prstGeom>
          </p:spPr>
        </p:pic>
      </p:grpSp>
      <p:grpSp>
        <p:nvGrpSpPr>
          <p:cNvPr id="19" name="Group 18">
            <a:extLst>
              <a:ext uri="{FF2B5EF4-FFF2-40B4-BE49-F238E27FC236}">
                <a16:creationId xmlns:a16="http://schemas.microsoft.com/office/drawing/2014/main" id="{BEC48E63-2FFE-43D5-B512-532AE1D9B393}"/>
              </a:ext>
            </a:extLst>
          </p:cNvPr>
          <p:cNvGrpSpPr/>
          <p:nvPr/>
        </p:nvGrpSpPr>
        <p:grpSpPr>
          <a:xfrm>
            <a:off x="6401112" y="4618560"/>
            <a:ext cx="914400" cy="914400"/>
            <a:chOff x="7993583" y="4618560"/>
            <a:chExt cx="914400" cy="914400"/>
          </a:xfrm>
        </p:grpSpPr>
        <p:sp>
          <p:nvSpPr>
            <p:cNvPr id="25" name="Oval 24">
              <a:extLst>
                <a:ext uri="{FF2B5EF4-FFF2-40B4-BE49-F238E27FC236}">
                  <a16:creationId xmlns:a16="http://schemas.microsoft.com/office/drawing/2014/main" id="{1CE8EFF7-7C67-4013-88E0-025ACDA2AC02}"/>
                </a:ext>
              </a:extLst>
            </p:cNvPr>
            <p:cNvSpPr/>
            <p:nvPr/>
          </p:nvSpPr>
          <p:spPr>
            <a:xfrm>
              <a:off x="7993583" y="4618560"/>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descr="Boardroom outline">
              <a:extLst>
                <a:ext uri="{FF2B5EF4-FFF2-40B4-BE49-F238E27FC236}">
                  <a16:creationId xmlns:a16="http://schemas.microsoft.com/office/drawing/2014/main" id="{2482EE53-364D-4129-9E43-8B3EFFC3B1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41698" y="4666675"/>
              <a:ext cx="818170" cy="818170"/>
            </a:xfrm>
            <a:prstGeom prst="rect">
              <a:avLst/>
            </a:prstGeom>
          </p:spPr>
        </p:pic>
      </p:grpSp>
      <p:grpSp>
        <p:nvGrpSpPr>
          <p:cNvPr id="18" name="Group 17">
            <a:extLst>
              <a:ext uri="{FF2B5EF4-FFF2-40B4-BE49-F238E27FC236}">
                <a16:creationId xmlns:a16="http://schemas.microsoft.com/office/drawing/2014/main" id="{F60783E0-77AB-4C8D-85B4-3EA8CD7FE826}"/>
              </a:ext>
            </a:extLst>
          </p:cNvPr>
          <p:cNvGrpSpPr/>
          <p:nvPr/>
        </p:nvGrpSpPr>
        <p:grpSpPr>
          <a:xfrm>
            <a:off x="7348170" y="3355875"/>
            <a:ext cx="914400" cy="914400"/>
            <a:chOff x="8940641" y="3355875"/>
            <a:chExt cx="914400" cy="914400"/>
          </a:xfrm>
        </p:grpSpPr>
        <p:sp>
          <p:nvSpPr>
            <p:cNvPr id="27" name="Oval 26">
              <a:extLst>
                <a:ext uri="{FF2B5EF4-FFF2-40B4-BE49-F238E27FC236}">
                  <a16:creationId xmlns:a16="http://schemas.microsoft.com/office/drawing/2014/main" id="{BF4CB633-E595-46BF-9617-4D2EFD50F5E1}"/>
                </a:ext>
              </a:extLst>
            </p:cNvPr>
            <p:cNvSpPr/>
            <p:nvPr/>
          </p:nvSpPr>
          <p:spPr>
            <a:xfrm>
              <a:off x="8940641" y="3355875"/>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Graphic 20" descr="Users outline">
              <a:extLst>
                <a:ext uri="{FF2B5EF4-FFF2-40B4-BE49-F238E27FC236}">
                  <a16:creationId xmlns:a16="http://schemas.microsoft.com/office/drawing/2014/main" id="{B0A523AA-3CC0-40EA-9F08-3A3A4ECE8F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8941" y="3429000"/>
              <a:ext cx="757800" cy="757800"/>
            </a:xfrm>
            <a:prstGeom prst="rect">
              <a:avLst/>
            </a:prstGeom>
          </p:spPr>
        </p:pic>
      </p:grpSp>
      <p:grpSp>
        <p:nvGrpSpPr>
          <p:cNvPr id="43" name="Group 42">
            <a:extLst>
              <a:ext uri="{FF2B5EF4-FFF2-40B4-BE49-F238E27FC236}">
                <a16:creationId xmlns:a16="http://schemas.microsoft.com/office/drawing/2014/main" id="{567EC275-0267-4173-8F00-AABDE0E8437D}"/>
              </a:ext>
            </a:extLst>
          </p:cNvPr>
          <p:cNvGrpSpPr/>
          <p:nvPr/>
        </p:nvGrpSpPr>
        <p:grpSpPr>
          <a:xfrm>
            <a:off x="3929429" y="3350700"/>
            <a:ext cx="914400" cy="914400"/>
            <a:chOff x="5521900" y="3350700"/>
            <a:chExt cx="914400" cy="914400"/>
          </a:xfrm>
        </p:grpSpPr>
        <p:sp>
          <p:nvSpPr>
            <p:cNvPr id="30" name="Oval 29">
              <a:extLst>
                <a:ext uri="{FF2B5EF4-FFF2-40B4-BE49-F238E27FC236}">
                  <a16:creationId xmlns:a16="http://schemas.microsoft.com/office/drawing/2014/main" id="{A6790786-60ED-49E7-8982-77335040A114}"/>
                </a:ext>
              </a:extLst>
            </p:cNvPr>
            <p:cNvSpPr/>
            <p:nvPr/>
          </p:nvSpPr>
          <p:spPr>
            <a:xfrm>
              <a:off x="5521900" y="3350700"/>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Graphic 12" descr="Open folder outline">
              <a:extLst>
                <a:ext uri="{FF2B5EF4-FFF2-40B4-BE49-F238E27FC236}">
                  <a16:creationId xmlns:a16="http://schemas.microsoft.com/office/drawing/2014/main" id="{54B439A3-D7F7-41EE-A0C9-EB7E1E1A6B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14428" y="3457457"/>
              <a:ext cx="729343" cy="729343"/>
            </a:xfrm>
            <a:prstGeom prst="rect">
              <a:avLst/>
            </a:prstGeom>
          </p:spPr>
        </p:pic>
      </p:grpSp>
      <p:grpSp>
        <p:nvGrpSpPr>
          <p:cNvPr id="16" name="Group 15">
            <a:extLst>
              <a:ext uri="{FF2B5EF4-FFF2-40B4-BE49-F238E27FC236}">
                <a16:creationId xmlns:a16="http://schemas.microsoft.com/office/drawing/2014/main" id="{B05A671B-9E58-4689-9DA0-295AFD9311CD}"/>
              </a:ext>
            </a:extLst>
          </p:cNvPr>
          <p:cNvGrpSpPr/>
          <p:nvPr/>
        </p:nvGrpSpPr>
        <p:grpSpPr>
          <a:xfrm>
            <a:off x="6993200" y="1839615"/>
            <a:ext cx="914400" cy="914400"/>
            <a:chOff x="8585671" y="1839615"/>
            <a:chExt cx="914400" cy="914400"/>
          </a:xfrm>
        </p:grpSpPr>
        <p:sp>
          <p:nvSpPr>
            <p:cNvPr id="29" name="Oval 28">
              <a:extLst>
                <a:ext uri="{FF2B5EF4-FFF2-40B4-BE49-F238E27FC236}">
                  <a16:creationId xmlns:a16="http://schemas.microsoft.com/office/drawing/2014/main" id="{B9C1FE5C-385F-41C5-AB2F-FF732A8120C3}"/>
                </a:ext>
              </a:extLst>
            </p:cNvPr>
            <p:cNvSpPr/>
            <p:nvPr/>
          </p:nvSpPr>
          <p:spPr>
            <a:xfrm>
              <a:off x="8585671" y="1839615"/>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3" name="Graphic 32" descr="Checklist outline">
              <a:extLst>
                <a:ext uri="{FF2B5EF4-FFF2-40B4-BE49-F238E27FC236}">
                  <a16:creationId xmlns:a16="http://schemas.microsoft.com/office/drawing/2014/main" id="{E7C74746-C593-44BA-8819-27C8C38C7A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06271" y="1937041"/>
              <a:ext cx="673200" cy="673200"/>
            </a:xfrm>
            <a:prstGeom prst="rect">
              <a:avLst/>
            </a:prstGeom>
          </p:spPr>
        </p:pic>
      </p:grpSp>
      <p:grpSp>
        <p:nvGrpSpPr>
          <p:cNvPr id="15" name="Group 14">
            <a:extLst>
              <a:ext uri="{FF2B5EF4-FFF2-40B4-BE49-F238E27FC236}">
                <a16:creationId xmlns:a16="http://schemas.microsoft.com/office/drawing/2014/main" id="{73E35891-099E-43AD-9F30-74A1ED701564}"/>
              </a:ext>
            </a:extLst>
          </p:cNvPr>
          <p:cNvGrpSpPr/>
          <p:nvPr/>
        </p:nvGrpSpPr>
        <p:grpSpPr>
          <a:xfrm>
            <a:off x="5611029" y="1359241"/>
            <a:ext cx="914400" cy="914400"/>
            <a:chOff x="7203500" y="1359241"/>
            <a:chExt cx="914400" cy="914400"/>
          </a:xfrm>
        </p:grpSpPr>
        <p:sp>
          <p:nvSpPr>
            <p:cNvPr id="28" name="Oval 27">
              <a:extLst>
                <a:ext uri="{FF2B5EF4-FFF2-40B4-BE49-F238E27FC236}">
                  <a16:creationId xmlns:a16="http://schemas.microsoft.com/office/drawing/2014/main" id="{230D0070-E6E7-48F2-B3C2-547C06FF6F70}"/>
                </a:ext>
              </a:extLst>
            </p:cNvPr>
            <p:cNvSpPr/>
            <p:nvPr/>
          </p:nvSpPr>
          <p:spPr>
            <a:xfrm>
              <a:off x="7203500" y="1359241"/>
              <a:ext cx="914400" cy="9144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descr="Daily calendar outline">
              <a:extLst>
                <a:ext uri="{FF2B5EF4-FFF2-40B4-BE49-F238E27FC236}">
                  <a16:creationId xmlns:a16="http://schemas.microsoft.com/office/drawing/2014/main" id="{BA0A1ADE-7286-47C9-A7B2-09B4C410AC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6493" y="1479841"/>
              <a:ext cx="673200" cy="673200"/>
            </a:xfrm>
            <a:prstGeom prst="rect">
              <a:avLst/>
            </a:prstGeom>
          </p:spPr>
        </p:pic>
      </p:grpSp>
      <p:sp>
        <p:nvSpPr>
          <p:cNvPr id="6" name="TextBox 5">
            <a:extLst>
              <a:ext uri="{FF2B5EF4-FFF2-40B4-BE49-F238E27FC236}">
                <a16:creationId xmlns:a16="http://schemas.microsoft.com/office/drawing/2014/main" id="{4D3540FE-C507-4AE1-86E2-C6A9F7E2B0DB}"/>
              </a:ext>
            </a:extLst>
          </p:cNvPr>
          <p:cNvSpPr txBox="1"/>
          <p:nvPr/>
        </p:nvSpPr>
        <p:spPr>
          <a:xfrm>
            <a:off x="6463515" y="1297557"/>
            <a:ext cx="1753791" cy="307777"/>
          </a:xfrm>
          <a:prstGeom prst="rect">
            <a:avLst/>
          </a:prstGeom>
          <a:noFill/>
        </p:spPr>
        <p:txBody>
          <a:bodyPr wrap="square" rtlCol="0" anchor="ctr">
            <a:spAutoFit/>
          </a:bodyPr>
          <a:lstStyle/>
          <a:p>
            <a:r>
              <a:rPr lang="nl-NL" sz="1400" dirty="0" err="1">
                <a:latin typeface="BISansNEXT" panose="02000503040000020004" pitchFamily="50" charset="0"/>
              </a:rPr>
              <a:t>Frequency</a:t>
            </a:r>
            <a:endParaRPr lang="nl-NL" sz="1400" dirty="0">
              <a:latin typeface="BISansNEXT" panose="02000503040000020004" pitchFamily="50" charset="0"/>
            </a:endParaRPr>
          </a:p>
        </p:txBody>
      </p:sp>
      <p:sp>
        <p:nvSpPr>
          <p:cNvPr id="26" name="TextBox 25">
            <a:extLst>
              <a:ext uri="{FF2B5EF4-FFF2-40B4-BE49-F238E27FC236}">
                <a16:creationId xmlns:a16="http://schemas.microsoft.com/office/drawing/2014/main" id="{DC709A75-2941-4020-B6A3-11E1527C48A0}"/>
              </a:ext>
            </a:extLst>
          </p:cNvPr>
          <p:cNvSpPr txBox="1"/>
          <p:nvPr/>
        </p:nvSpPr>
        <p:spPr>
          <a:xfrm>
            <a:off x="7979040" y="2124465"/>
            <a:ext cx="1753791" cy="307777"/>
          </a:xfrm>
          <a:prstGeom prst="rect">
            <a:avLst/>
          </a:prstGeom>
          <a:noFill/>
        </p:spPr>
        <p:txBody>
          <a:bodyPr wrap="square" rtlCol="0" anchor="ctr">
            <a:spAutoFit/>
          </a:bodyPr>
          <a:lstStyle/>
          <a:p>
            <a:r>
              <a:rPr lang="nl-NL" sz="1400" dirty="0" err="1">
                <a:latin typeface="BISansNEXT" panose="02000503040000020004" pitchFamily="50" charset="0"/>
              </a:rPr>
              <a:t>Patient</a:t>
            </a:r>
            <a:r>
              <a:rPr lang="nl-NL" sz="1400" dirty="0">
                <a:latin typeface="BISansNEXT" panose="02000503040000020004" pitchFamily="50" charset="0"/>
              </a:rPr>
              <a:t> </a:t>
            </a:r>
            <a:r>
              <a:rPr lang="nl-NL" sz="1400" dirty="0" err="1">
                <a:latin typeface="BISansNEXT" panose="02000503040000020004" pitchFamily="50" charset="0"/>
              </a:rPr>
              <a:t>selection</a:t>
            </a:r>
            <a:endParaRPr lang="nl-NL" sz="1400" dirty="0">
              <a:latin typeface="BISansNEXT" panose="02000503040000020004" pitchFamily="50" charset="0"/>
            </a:endParaRPr>
          </a:p>
        </p:txBody>
      </p:sp>
      <p:sp>
        <p:nvSpPr>
          <p:cNvPr id="35" name="TextBox 34">
            <a:extLst>
              <a:ext uri="{FF2B5EF4-FFF2-40B4-BE49-F238E27FC236}">
                <a16:creationId xmlns:a16="http://schemas.microsoft.com/office/drawing/2014/main" id="{6B7F32FE-1EEE-4483-B8D8-E2F1F02C694F}"/>
              </a:ext>
            </a:extLst>
          </p:cNvPr>
          <p:cNvSpPr txBox="1"/>
          <p:nvPr/>
        </p:nvSpPr>
        <p:spPr>
          <a:xfrm>
            <a:off x="8315178" y="3638623"/>
            <a:ext cx="1753791" cy="307777"/>
          </a:xfrm>
          <a:prstGeom prst="rect">
            <a:avLst/>
          </a:prstGeom>
          <a:noFill/>
        </p:spPr>
        <p:txBody>
          <a:bodyPr wrap="square" rtlCol="0" anchor="ctr">
            <a:spAutoFit/>
          </a:bodyPr>
          <a:lstStyle/>
          <a:p>
            <a:r>
              <a:rPr lang="nl-NL" sz="1400" dirty="0" err="1">
                <a:latin typeface="BISansNEXT" panose="02000503040000020004" pitchFamily="50" charset="0"/>
              </a:rPr>
              <a:t>Participants</a:t>
            </a:r>
            <a:endParaRPr lang="nl-NL" sz="1400" dirty="0">
              <a:latin typeface="BISansNEXT" panose="02000503040000020004" pitchFamily="50" charset="0"/>
            </a:endParaRPr>
          </a:p>
        </p:txBody>
      </p:sp>
      <p:sp>
        <p:nvSpPr>
          <p:cNvPr id="36" name="TextBox 35">
            <a:extLst>
              <a:ext uri="{FF2B5EF4-FFF2-40B4-BE49-F238E27FC236}">
                <a16:creationId xmlns:a16="http://schemas.microsoft.com/office/drawing/2014/main" id="{4BD8767B-4E8B-4C9C-BD4D-8EA1A390D3E8}"/>
              </a:ext>
            </a:extLst>
          </p:cNvPr>
          <p:cNvSpPr txBox="1"/>
          <p:nvPr/>
        </p:nvSpPr>
        <p:spPr>
          <a:xfrm>
            <a:off x="7423994" y="4894984"/>
            <a:ext cx="1753791" cy="307777"/>
          </a:xfrm>
          <a:prstGeom prst="rect">
            <a:avLst/>
          </a:prstGeom>
          <a:noFill/>
        </p:spPr>
        <p:txBody>
          <a:bodyPr wrap="square" rtlCol="0" anchor="ctr">
            <a:spAutoFit/>
          </a:bodyPr>
          <a:lstStyle/>
          <a:p>
            <a:r>
              <a:rPr lang="nl-NL" sz="1400" dirty="0">
                <a:latin typeface="BISansNEXT" panose="02000503040000020004" pitchFamily="50" charset="0"/>
              </a:rPr>
              <a:t>Format</a:t>
            </a:r>
          </a:p>
        </p:txBody>
      </p:sp>
      <p:sp>
        <p:nvSpPr>
          <p:cNvPr id="37" name="TextBox 36">
            <a:extLst>
              <a:ext uri="{FF2B5EF4-FFF2-40B4-BE49-F238E27FC236}">
                <a16:creationId xmlns:a16="http://schemas.microsoft.com/office/drawing/2014/main" id="{DA353B95-BB6D-4E90-A26E-01CA8FD53C8A}"/>
              </a:ext>
            </a:extLst>
          </p:cNvPr>
          <p:cNvSpPr txBox="1"/>
          <p:nvPr/>
        </p:nvSpPr>
        <p:spPr>
          <a:xfrm>
            <a:off x="3010850" y="4894984"/>
            <a:ext cx="1753791" cy="307777"/>
          </a:xfrm>
          <a:prstGeom prst="rect">
            <a:avLst/>
          </a:prstGeom>
          <a:noFill/>
        </p:spPr>
        <p:txBody>
          <a:bodyPr wrap="square" rtlCol="0" anchor="ctr">
            <a:spAutoFit/>
          </a:bodyPr>
          <a:lstStyle/>
          <a:p>
            <a:pPr algn="r"/>
            <a:r>
              <a:rPr lang="nl-NL" sz="1400" dirty="0">
                <a:latin typeface="BISansNEXT" panose="02000503040000020004" pitchFamily="50" charset="0"/>
              </a:rPr>
              <a:t>Goals</a:t>
            </a:r>
          </a:p>
        </p:txBody>
      </p:sp>
      <p:sp>
        <p:nvSpPr>
          <p:cNvPr id="38" name="TextBox 37">
            <a:extLst>
              <a:ext uri="{FF2B5EF4-FFF2-40B4-BE49-F238E27FC236}">
                <a16:creationId xmlns:a16="http://schemas.microsoft.com/office/drawing/2014/main" id="{F8A7B909-D443-49FD-B376-3068FD3FDEDA}"/>
              </a:ext>
            </a:extLst>
          </p:cNvPr>
          <p:cNvSpPr txBox="1"/>
          <p:nvPr/>
        </p:nvSpPr>
        <p:spPr>
          <a:xfrm>
            <a:off x="2136518" y="3638623"/>
            <a:ext cx="1753791" cy="307777"/>
          </a:xfrm>
          <a:prstGeom prst="rect">
            <a:avLst/>
          </a:prstGeom>
          <a:noFill/>
        </p:spPr>
        <p:txBody>
          <a:bodyPr wrap="square" rtlCol="0" anchor="ctr">
            <a:spAutoFit/>
          </a:bodyPr>
          <a:lstStyle/>
          <a:p>
            <a:pPr algn="r"/>
            <a:r>
              <a:rPr lang="nl-NL" sz="1400" dirty="0" err="1">
                <a:latin typeface="BISansNEXT" panose="02000503040000020004" pitchFamily="50" charset="0"/>
              </a:rPr>
              <a:t>Documentation</a:t>
            </a:r>
            <a:endParaRPr lang="nl-NL" sz="1400" dirty="0">
              <a:latin typeface="BISansNEXT" panose="02000503040000020004" pitchFamily="50" charset="0"/>
            </a:endParaRPr>
          </a:p>
        </p:txBody>
      </p:sp>
      <p:sp>
        <p:nvSpPr>
          <p:cNvPr id="39" name="TextBox 38">
            <a:extLst>
              <a:ext uri="{FF2B5EF4-FFF2-40B4-BE49-F238E27FC236}">
                <a16:creationId xmlns:a16="http://schemas.microsoft.com/office/drawing/2014/main" id="{E23DB562-567B-4A25-A8BD-76ACC05212F1}"/>
              </a:ext>
            </a:extLst>
          </p:cNvPr>
          <p:cNvSpPr txBox="1"/>
          <p:nvPr/>
        </p:nvSpPr>
        <p:spPr>
          <a:xfrm>
            <a:off x="2457500" y="2019209"/>
            <a:ext cx="1753791" cy="307777"/>
          </a:xfrm>
          <a:prstGeom prst="rect">
            <a:avLst/>
          </a:prstGeom>
          <a:noFill/>
        </p:spPr>
        <p:txBody>
          <a:bodyPr wrap="square" rtlCol="0" anchor="ctr">
            <a:spAutoFit/>
          </a:bodyPr>
          <a:lstStyle/>
          <a:p>
            <a:pPr algn="r"/>
            <a:r>
              <a:rPr lang="nl-NL" sz="1400" dirty="0">
                <a:latin typeface="BISansNEXT" panose="02000503040000020004" pitchFamily="50" charset="0"/>
              </a:rPr>
              <a:t>Communication</a:t>
            </a:r>
          </a:p>
        </p:txBody>
      </p:sp>
      <p:sp>
        <p:nvSpPr>
          <p:cNvPr id="45" name="Rectangle 2">
            <a:extLst>
              <a:ext uri="{FF2B5EF4-FFF2-40B4-BE49-F238E27FC236}">
                <a16:creationId xmlns:a16="http://schemas.microsoft.com/office/drawing/2014/main" id="{20A93EB8-8E45-EC11-904B-14864E23C979}"/>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rgbClr val="2B333A"/>
                </a:solidFill>
                <a:latin typeface="BI Sans" pitchFamily="2" charset="0"/>
              </a:rPr>
              <a:t>ILD</a:t>
            </a:r>
            <a:endParaRPr lang="en-NL" sz="1400" dirty="0">
              <a:solidFill>
                <a:srgbClr val="2B333A"/>
              </a:solidFill>
              <a:latin typeface="BI Sans" pitchFamily="2" charset="0"/>
            </a:endParaRPr>
          </a:p>
        </p:txBody>
      </p:sp>
      <p:pic>
        <p:nvPicPr>
          <p:cNvPr id="3" name="Picture 2">
            <a:extLst>
              <a:ext uri="{FF2B5EF4-FFF2-40B4-BE49-F238E27FC236}">
                <a16:creationId xmlns:a16="http://schemas.microsoft.com/office/drawing/2014/main" id="{86215F63-57FB-DD29-54B5-4D18BB92408C}"/>
              </a:ext>
            </a:extLst>
          </p:cNvPr>
          <p:cNvPicPr>
            <a:picLocks noChangeAspect="1"/>
          </p:cNvPicPr>
          <p:nvPr/>
        </p:nvPicPr>
        <p:blipFill>
          <a:blip r:embed="rId15"/>
          <a:stretch>
            <a:fillRect/>
          </a:stretch>
        </p:blipFill>
        <p:spPr>
          <a:xfrm>
            <a:off x="10758425" y="6223906"/>
            <a:ext cx="1487553" cy="231668"/>
          </a:xfrm>
          <a:prstGeom prst="rect">
            <a:avLst/>
          </a:prstGeom>
        </p:spPr>
      </p:pic>
    </p:spTree>
    <p:extLst>
      <p:ext uri="{BB962C8B-B14F-4D97-AF65-F5344CB8AC3E}">
        <p14:creationId xmlns:p14="http://schemas.microsoft.com/office/powerpoint/2010/main" val="229519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50"/>
                                        <p:tgtEl>
                                          <p:spTgt spid="26"/>
                                        </p:tgtEl>
                                      </p:cBhvr>
                                    </p:animEffect>
                                  </p:childTnLst>
                                </p:cTn>
                              </p:par>
                              <p:par>
                                <p:cTn id="20" presetID="10"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50"/>
                                        <p:tgtEl>
                                          <p:spTgt spid="35"/>
                                        </p:tgtEl>
                                      </p:cBhvr>
                                    </p:animEffect>
                                  </p:childTnLst>
                                </p:cTn>
                              </p:par>
                              <p:par>
                                <p:cTn id="26" presetID="10" presetClass="entr" presetSubtype="0" fill="hold"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childTnLst>
                                </p:cTn>
                              </p:par>
                              <p:par>
                                <p:cTn id="32" presetID="10" presetClass="entr" presetSubtype="0" fill="hold" nodeType="withEffect">
                                  <p:stCondLst>
                                    <p:cond delay="100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250"/>
                                        <p:tgtEl>
                                          <p:spTgt spid="42"/>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250"/>
                                        <p:tgtEl>
                                          <p:spTgt spid="37"/>
                                        </p:tgtEl>
                                      </p:cBhvr>
                                    </p:animEffect>
                                  </p:childTnLst>
                                </p:cTn>
                              </p:par>
                              <p:par>
                                <p:cTn id="38" presetID="10" presetClass="entr" presetSubtype="0" fill="hold" nodeType="withEffect">
                                  <p:stCondLst>
                                    <p:cond delay="1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250"/>
                                        <p:tgtEl>
                                          <p:spTgt spid="43"/>
                                        </p:tgtEl>
                                      </p:cBhvr>
                                    </p:animEffect>
                                  </p:childTnLst>
                                </p:cTn>
                              </p:par>
                              <p:par>
                                <p:cTn id="41" presetID="10" presetClass="entr" presetSubtype="0" fill="hold" grpId="0" nodeType="withEffect">
                                  <p:stCondLst>
                                    <p:cond delay="125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250"/>
                                        <p:tgtEl>
                                          <p:spTgt spid="38"/>
                                        </p:tgtEl>
                                      </p:cBhvr>
                                    </p:animEffect>
                                  </p:childTnLst>
                                </p:cTn>
                              </p:par>
                              <p:par>
                                <p:cTn id="44" presetID="10" presetClass="entr" presetSubtype="0" fill="hold" nodeType="withEffect">
                                  <p:stCondLst>
                                    <p:cond delay="1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250"/>
                                        <p:tgtEl>
                                          <p:spTgt spid="44"/>
                                        </p:tgtEl>
                                      </p:cBhvr>
                                    </p:animEffect>
                                  </p:childTnLst>
                                </p:cTn>
                              </p:par>
                              <p:par>
                                <p:cTn id="47" presetID="10" presetClass="entr" presetSubtype="0" fill="hold" grpId="0" nodeType="withEffect">
                                  <p:stCondLst>
                                    <p:cond delay="150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26" grpId="0"/>
      <p:bldP spid="35" grpId="0"/>
      <p:bldP spid="36"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A0D03-042D-4132-A2FA-D5774ADD9675}"/>
              </a:ext>
            </a:extLst>
          </p:cNvPr>
          <p:cNvSpPr>
            <a:spLocks noGrp="1"/>
          </p:cNvSpPr>
          <p:nvPr>
            <p:ph type="title"/>
          </p:nvPr>
        </p:nvSpPr>
        <p:spPr/>
        <p:txBody>
          <a:bodyPr/>
          <a:lstStyle/>
          <a:p>
            <a:r>
              <a:rPr lang="nl-NL" dirty="0" err="1"/>
              <a:t>Although</a:t>
            </a:r>
            <a:r>
              <a:rPr lang="nl-NL" dirty="0"/>
              <a:t> MDT is </a:t>
            </a:r>
            <a:r>
              <a:rPr lang="nl-NL" dirty="0" err="1"/>
              <a:t>recommended</a:t>
            </a:r>
            <a:r>
              <a:rPr lang="nl-NL" dirty="0"/>
              <a:t> </a:t>
            </a:r>
            <a:r>
              <a:rPr lang="nl-NL" dirty="0" err="1"/>
              <a:t>for</a:t>
            </a:r>
            <a:r>
              <a:rPr lang="nl-NL" dirty="0"/>
              <a:t> ILD diagnosis, </a:t>
            </a:r>
            <a:r>
              <a:rPr lang="nl-NL" dirty="0" err="1"/>
              <a:t>there</a:t>
            </a:r>
            <a:r>
              <a:rPr lang="nl-NL" dirty="0"/>
              <a:t> are no </a:t>
            </a:r>
            <a:r>
              <a:rPr lang="nl-NL" dirty="0" err="1"/>
              <a:t>guidelines</a:t>
            </a:r>
            <a:r>
              <a:rPr lang="nl-NL" dirty="0"/>
              <a:t> on </a:t>
            </a:r>
            <a:r>
              <a:rPr lang="nl-NL" dirty="0" err="1"/>
              <a:t>how</a:t>
            </a:r>
            <a:r>
              <a:rPr lang="nl-NL" dirty="0"/>
              <a:t> meetings </a:t>
            </a:r>
            <a:r>
              <a:rPr lang="nl-NL" dirty="0" err="1"/>
              <a:t>should</a:t>
            </a:r>
            <a:r>
              <a:rPr lang="nl-NL" dirty="0"/>
              <a:t> </a:t>
            </a:r>
            <a:r>
              <a:rPr lang="nl-NL" dirty="0" err="1"/>
              <a:t>be</a:t>
            </a:r>
            <a:r>
              <a:rPr lang="nl-NL" dirty="0"/>
              <a:t> </a:t>
            </a:r>
            <a:r>
              <a:rPr lang="nl-NL" dirty="0" err="1"/>
              <a:t>conducted</a:t>
            </a:r>
            <a:endParaRPr lang="nl-NL" dirty="0"/>
          </a:p>
        </p:txBody>
      </p:sp>
      <p:sp>
        <p:nvSpPr>
          <p:cNvPr id="3" name="Tijdelijke aanduiding voor inhoud 2">
            <a:extLst>
              <a:ext uri="{FF2B5EF4-FFF2-40B4-BE49-F238E27FC236}">
                <a16:creationId xmlns:a16="http://schemas.microsoft.com/office/drawing/2014/main" id="{51C06F4A-2588-4DA9-8FC4-4D37256BEBA3}"/>
              </a:ext>
            </a:extLst>
          </p:cNvPr>
          <p:cNvSpPr>
            <a:spLocks noGrp="1"/>
          </p:cNvSpPr>
          <p:nvPr>
            <p:ph idx="1"/>
          </p:nvPr>
        </p:nvSpPr>
        <p:spPr/>
        <p:txBody>
          <a:bodyPr>
            <a:normAutofit/>
          </a:bodyPr>
          <a:lstStyle/>
          <a:p>
            <a:pPr marL="0" indent="0">
              <a:buNone/>
            </a:pPr>
            <a:r>
              <a:rPr lang="nl-NL" sz="1800" b="1" dirty="0" err="1">
                <a:solidFill>
                  <a:schemeClr val="accent1"/>
                </a:solidFill>
              </a:rPr>
              <a:t>What</a:t>
            </a:r>
            <a:r>
              <a:rPr lang="nl-NL" sz="1800" b="1" dirty="0">
                <a:solidFill>
                  <a:schemeClr val="accent1"/>
                </a:solidFill>
              </a:rPr>
              <a:t> do </a:t>
            </a:r>
            <a:r>
              <a:rPr lang="nl-NL" sz="1800" b="1" dirty="0" err="1">
                <a:solidFill>
                  <a:schemeClr val="accent1"/>
                </a:solidFill>
              </a:rPr>
              <a:t>you</a:t>
            </a:r>
            <a:r>
              <a:rPr lang="nl-NL" sz="1800" b="1" dirty="0">
                <a:solidFill>
                  <a:schemeClr val="accent1"/>
                </a:solidFill>
              </a:rPr>
              <a:t> </a:t>
            </a:r>
            <a:r>
              <a:rPr lang="nl-NL" sz="1800" b="1" dirty="0" err="1">
                <a:solidFill>
                  <a:schemeClr val="accent1"/>
                </a:solidFill>
              </a:rPr>
              <a:t>think</a:t>
            </a:r>
            <a:r>
              <a:rPr lang="nl-NL" sz="1800" b="1" dirty="0">
                <a:solidFill>
                  <a:schemeClr val="accent1"/>
                </a:solidFill>
              </a:rPr>
              <a:t>? </a:t>
            </a:r>
          </a:p>
        </p:txBody>
      </p:sp>
      <p:sp>
        <p:nvSpPr>
          <p:cNvPr id="6" name="Tijdelijke aanduiding voor tekst 5">
            <a:extLst>
              <a:ext uri="{FF2B5EF4-FFF2-40B4-BE49-F238E27FC236}">
                <a16:creationId xmlns:a16="http://schemas.microsoft.com/office/drawing/2014/main" id="{9C1C36B5-D22E-46CA-852C-DDC31173CB77}"/>
              </a:ext>
            </a:extLst>
          </p:cNvPr>
          <p:cNvSpPr>
            <a:spLocks noGrp="1"/>
          </p:cNvSpPr>
          <p:nvPr>
            <p:ph type="body" sz="quarter" idx="17"/>
          </p:nvPr>
        </p:nvSpPr>
        <p:spPr/>
        <p:txBody>
          <a:bodyPr/>
          <a:lstStyle/>
          <a:p>
            <a:r>
              <a:rPr lang="en-US" dirty="0"/>
              <a:t>F5</a:t>
            </a:r>
          </a:p>
        </p:txBody>
      </p:sp>
      <p:pic>
        <p:nvPicPr>
          <p:cNvPr id="11" name="Picture 10">
            <a:extLst>
              <a:ext uri="{FF2B5EF4-FFF2-40B4-BE49-F238E27FC236}">
                <a16:creationId xmlns:a16="http://schemas.microsoft.com/office/drawing/2014/main" id="{B996A4C6-DAE3-6647-91A6-30DB515F0F94}"/>
              </a:ext>
            </a:extLst>
          </p:cNvPr>
          <p:cNvPicPr>
            <a:picLocks noChangeAspect="1"/>
          </p:cNvPicPr>
          <p:nvPr/>
        </p:nvPicPr>
        <p:blipFill>
          <a:blip r:embed="rId3"/>
          <a:stretch>
            <a:fillRect/>
          </a:stretch>
        </p:blipFill>
        <p:spPr>
          <a:xfrm>
            <a:off x="7124807" y="1962681"/>
            <a:ext cx="3996298" cy="4527696"/>
          </a:xfrm>
          <a:prstGeom prst="rect">
            <a:avLst/>
          </a:prstGeom>
        </p:spPr>
      </p:pic>
      <p:grpSp>
        <p:nvGrpSpPr>
          <p:cNvPr id="18" name="Group 17">
            <a:extLst>
              <a:ext uri="{FF2B5EF4-FFF2-40B4-BE49-F238E27FC236}">
                <a16:creationId xmlns:a16="http://schemas.microsoft.com/office/drawing/2014/main" id="{56F6FB1D-54D7-024A-8F7E-DEC5E50441EA}"/>
              </a:ext>
            </a:extLst>
          </p:cNvPr>
          <p:cNvGrpSpPr/>
          <p:nvPr/>
        </p:nvGrpSpPr>
        <p:grpSpPr>
          <a:xfrm>
            <a:off x="5386079" y="1086957"/>
            <a:ext cx="2511178" cy="2136534"/>
            <a:chOff x="5070722" y="748197"/>
            <a:chExt cx="2167497" cy="1783856"/>
          </a:xfrm>
        </p:grpSpPr>
        <p:sp>
          <p:nvSpPr>
            <p:cNvPr id="13" name="Oval 12">
              <a:extLst>
                <a:ext uri="{FF2B5EF4-FFF2-40B4-BE49-F238E27FC236}">
                  <a16:creationId xmlns:a16="http://schemas.microsoft.com/office/drawing/2014/main" id="{0211B927-C6EF-7343-9CBB-DC06C6CA49C9}"/>
                </a:ext>
              </a:extLst>
            </p:cNvPr>
            <p:cNvSpPr/>
            <p:nvPr/>
          </p:nvSpPr>
          <p:spPr>
            <a:xfrm>
              <a:off x="5652453" y="1225013"/>
              <a:ext cx="1307040" cy="130704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C6F3373C-735E-3548-93A3-B99B6B87B06A}"/>
                </a:ext>
              </a:extLst>
            </p:cNvPr>
            <p:cNvSpPr/>
            <p:nvPr/>
          </p:nvSpPr>
          <p:spPr>
            <a:xfrm>
              <a:off x="6497045" y="1196662"/>
              <a:ext cx="741174" cy="74117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15" name="Oval 14">
              <a:extLst>
                <a:ext uri="{FF2B5EF4-FFF2-40B4-BE49-F238E27FC236}">
                  <a16:creationId xmlns:a16="http://schemas.microsoft.com/office/drawing/2014/main" id="{05F0B5B1-7047-9349-91D5-1BD09A653D00}"/>
                </a:ext>
              </a:extLst>
            </p:cNvPr>
            <p:cNvSpPr/>
            <p:nvPr/>
          </p:nvSpPr>
          <p:spPr>
            <a:xfrm>
              <a:off x="5070722" y="748197"/>
              <a:ext cx="1307040" cy="130704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Oval 15">
              <a:extLst>
                <a:ext uri="{FF2B5EF4-FFF2-40B4-BE49-F238E27FC236}">
                  <a16:creationId xmlns:a16="http://schemas.microsoft.com/office/drawing/2014/main" id="{C39053A0-AFCB-FA4E-871F-189282356AF5}"/>
                </a:ext>
              </a:extLst>
            </p:cNvPr>
            <p:cNvSpPr/>
            <p:nvPr/>
          </p:nvSpPr>
          <p:spPr>
            <a:xfrm>
              <a:off x="6078059" y="798703"/>
              <a:ext cx="741174" cy="74117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 name="Oval 16">
              <a:extLst>
                <a:ext uri="{FF2B5EF4-FFF2-40B4-BE49-F238E27FC236}">
                  <a16:creationId xmlns:a16="http://schemas.microsoft.com/office/drawing/2014/main" id="{97EE2A94-F343-CC48-9F59-B045018F417B}"/>
                </a:ext>
              </a:extLst>
            </p:cNvPr>
            <p:cNvSpPr/>
            <p:nvPr/>
          </p:nvSpPr>
          <p:spPr>
            <a:xfrm>
              <a:off x="5198948" y="1563574"/>
              <a:ext cx="869221" cy="86922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19" name="Tekstvak 7">
            <a:extLst>
              <a:ext uri="{FF2B5EF4-FFF2-40B4-BE49-F238E27FC236}">
                <a16:creationId xmlns:a16="http://schemas.microsoft.com/office/drawing/2014/main" id="{9FCA4430-37CF-5B48-B8B4-6BEF75199761}"/>
              </a:ext>
            </a:extLst>
          </p:cNvPr>
          <p:cNvSpPr txBox="1"/>
          <p:nvPr/>
        </p:nvSpPr>
        <p:spPr>
          <a:xfrm>
            <a:off x="5832055" y="1732279"/>
            <a:ext cx="14988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lumMod val="75000"/>
                  </a:schemeClr>
                </a:solidFill>
                <a:effectLst/>
                <a:uLnTx/>
                <a:uFillTx/>
                <a:latin typeface="BISansNEXT" panose="02000503040000020004" pitchFamily="50" charset="0"/>
              </a:rPr>
              <a:t>How often should an MDT meet?</a:t>
            </a:r>
            <a:endParaRPr kumimoji="0" lang="nl-NL" sz="1600" b="1" i="0" u="none" strike="noStrike" kern="1200" cap="none" spc="0" normalizeH="0" baseline="0" noProof="0" dirty="0">
              <a:ln>
                <a:noFill/>
              </a:ln>
              <a:solidFill>
                <a:schemeClr val="bg2">
                  <a:lumMod val="75000"/>
                </a:schemeClr>
              </a:solidFill>
              <a:effectLst/>
              <a:uLnTx/>
              <a:uFillTx/>
              <a:latin typeface="BISansNEXT" panose="02000503040000020004" pitchFamily="50" charset="0"/>
            </a:endParaRPr>
          </a:p>
        </p:txBody>
      </p:sp>
      <p:grpSp>
        <p:nvGrpSpPr>
          <p:cNvPr id="20" name="Group 19">
            <a:extLst>
              <a:ext uri="{FF2B5EF4-FFF2-40B4-BE49-F238E27FC236}">
                <a16:creationId xmlns:a16="http://schemas.microsoft.com/office/drawing/2014/main" id="{D9A0137C-DDCD-2147-9178-EB5A540C4F5E}"/>
              </a:ext>
            </a:extLst>
          </p:cNvPr>
          <p:cNvGrpSpPr/>
          <p:nvPr/>
        </p:nvGrpSpPr>
        <p:grpSpPr>
          <a:xfrm rot="10800000">
            <a:off x="4271033" y="3874363"/>
            <a:ext cx="2792778" cy="2165236"/>
            <a:chOff x="5070722" y="748197"/>
            <a:chExt cx="2123927" cy="1807820"/>
          </a:xfrm>
          <a:solidFill>
            <a:schemeClr val="accent3">
              <a:lumMod val="20000"/>
              <a:lumOff val="80000"/>
            </a:schemeClr>
          </a:solidFill>
        </p:grpSpPr>
        <p:sp>
          <p:nvSpPr>
            <p:cNvPr id="21" name="Oval 20">
              <a:extLst>
                <a:ext uri="{FF2B5EF4-FFF2-40B4-BE49-F238E27FC236}">
                  <a16:creationId xmlns:a16="http://schemas.microsoft.com/office/drawing/2014/main" id="{AEA618D8-BBD6-0B4B-A62B-BB6E9DF3F6EC}"/>
                </a:ext>
              </a:extLst>
            </p:cNvPr>
            <p:cNvSpPr/>
            <p:nvPr/>
          </p:nvSpPr>
          <p:spPr>
            <a:xfrm>
              <a:off x="5557650" y="1248977"/>
              <a:ext cx="1307040" cy="1307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2" name="Oval 21">
              <a:extLst>
                <a:ext uri="{FF2B5EF4-FFF2-40B4-BE49-F238E27FC236}">
                  <a16:creationId xmlns:a16="http://schemas.microsoft.com/office/drawing/2014/main" id="{3B8A4988-1328-3F4E-B87F-47AC0A927E46}"/>
                </a:ext>
              </a:extLst>
            </p:cNvPr>
            <p:cNvSpPr/>
            <p:nvPr/>
          </p:nvSpPr>
          <p:spPr>
            <a:xfrm>
              <a:off x="6489277" y="1388349"/>
              <a:ext cx="705372" cy="7411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3" name="Oval 22">
              <a:extLst>
                <a:ext uri="{FF2B5EF4-FFF2-40B4-BE49-F238E27FC236}">
                  <a16:creationId xmlns:a16="http://schemas.microsoft.com/office/drawing/2014/main" id="{66110FE2-13D7-404D-A33D-256E29405968}"/>
                </a:ext>
              </a:extLst>
            </p:cNvPr>
            <p:cNvSpPr/>
            <p:nvPr/>
          </p:nvSpPr>
          <p:spPr>
            <a:xfrm>
              <a:off x="5070722" y="748197"/>
              <a:ext cx="1307040" cy="1307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Oval 23">
              <a:extLst>
                <a:ext uri="{FF2B5EF4-FFF2-40B4-BE49-F238E27FC236}">
                  <a16:creationId xmlns:a16="http://schemas.microsoft.com/office/drawing/2014/main" id="{53E53BD3-2527-BB47-851A-C58D138E81D4}"/>
                </a:ext>
              </a:extLst>
            </p:cNvPr>
            <p:cNvSpPr/>
            <p:nvPr/>
          </p:nvSpPr>
          <p:spPr>
            <a:xfrm>
              <a:off x="6078059" y="798703"/>
              <a:ext cx="741174" cy="7411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Oval 24">
              <a:extLst>
                <a:ext uri="{FF2B5EF4-FFF2-40B4-BE49-F238E27FC236}">
                  <a16:creationId xmlns:a16="http://schemas.microsoft.com/office/drawing/2014/main" id="{C200556C-4844-E64A-99FF-E75DFD12B2F7}"/>
                </a:ext>
              </a:extLst>
            </p:cNvPr>
            <p:cNvSpPr/>
            <p:nvPr/>
          </p:nvSpPr>
          <p:spPr>
            <a:xfrm>
              <a:off x="5198948" y="1563574"/>
              <a:ext cx="869221" cy="8692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Oval 26">
              <a:extLst>
                <a:ext uri="{FF2B5EF4-FFF2-40B4-BE49-F238E27FC236}">
                  <a16:creationId xmlns:a16="http://schemas.microsoft.com/office/drawing/2014/main" id="{D2C481C3-9556-4A4A-9DB2-A9125A5EE281}"/>
                </a:ext>
              </a:extLst>
            </p:cNvPr>
            <p:cNvSpPr/>
            <p:nvPr/>
          </p:nvSpPr>
          <p:spPr>
            <a:xfrm>
              <a:off x="6527554" y="1012964"/>
              <a:ext cx="573054" cy="6021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sp>
        <p:nvSpPr>
          <p:cNvPr id="26" name="Tekstvak 7">
            <a:extLst>
              <a:ext uri="{FF2B5EF4-FFF2-40B4-BE49-F238E27FC236}">
                <a16:creationId xmlns:a16="http://schemas.microsoft.com/office/drawing/2014/main" id="{C338FA03-0BF9-B240-9EEF-0E1E70C9AAEB}"/>
              </a:ext>
            </a:extLst>
          </p:cNvPr>
          <p:cNvSpPr txBox="1"/>
          <p:nvPr/>
        </p:nvSpPr>
        <p:spPr>
          <a:xfrm>
            <a:off x="4778222" y="4493516"/>
            <a:ext cx="1877187" cy="830997"/>
          </a:xfrm>
          <a:prstGeom prst="rect">
            <a:avLst/>
          </a:prstGeom>
          <a:noFill/>
        </p:spPr>
        <p:txBody>
          <a:bodyPr wrap="square" rtlCol="0">
            <a:spAutoFit/>
          </a:bodyPr>
          <a:lstStyle/>
          <a:p>
            <a:pPr lvl="0" algn="ctr">
              <a:defRPr/>
            </a:pPr>
            <a:r>
              <a:rPr lang="en-US" sz="1600" b="1" dirty="0">
                <a:solidFill>
                  <a:schemeClr val="bg2">
                    <a:lumMod val="75000"/>
                  </a:schemeClr>
                </a:solidFill>
                <a:latin typeface="BISansNEXT" panose="02000503040000020004" pitchFamily="50" charset="0"/>
              </a:rPr>
              <a:t>Do all cases of ILD require MDT</a:t>
            </a:r>
          </a:p>
          <a:p>
            <a:pPr lvl="0" algn="ctr">
              <a:defRPr/>
            </a:pPr>
            <a:r>
              <a:rPr lang="en-US" sz="1600" b="1" dirty="0" err="1">
                <a:solidFill>
                  <a:schemeClr val="bg2">
                    <a:lumMod val="75000"/>
                  </a:schemeClr>
                </a:solidFill>
                <a:latin typeface="BISansNEXT" panose="02000503040000020004" pitchFamily="50" charset="0"/>
              </a:rPr>
              <a:t>characterisation</a:t>
            </a:r>
            <a:r>
              <a:rPr lang="en-US" sz="1600" b="1" dirty="0">
                <a:solidFill>
                  <a:schemeClr val="bg2">
                    <a:lumMod val="75000"/>
                  </a:schemeClr>
                </a:solidFill>
                <a:latin typeface="BISansNEXT" panose="02000503040000020004" pitchFamily="50" charset="0"/>
              </a:rPr>
              <a:t>?</a:t>
            </a:r>
          </a:p>
        </p:txBody>
      </p:sp>
      <p:sp>
        <p:nvSpPr>
          <p:cNvPr id="28" name="Oval 27">
            <a:extLst>
              <a:ext uri="{FF2B5EF4-FFF2-40B4-BE49-F238E27FC236}">
                <a16:creationId xmlns:a16="http://schemas.microsoft.com/office/drawing/2014/main" id="{C25A60E0-46A4-E142-A605-F0E06302B750}"/>
              </a:ext>
            </a:extLst>
          </p:cNvPr>
          <p:cNvSpPr/>
          <p:nvPr/>
        </p:nvSpPr>
        <p:spPr>
          <a:xfrm>
            <a:off x="8023810" y="1737954"/>
            <a:ext cx="409823" cy="40982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3" name="Group 32">
            <a:extLst>
              <a:ext uri="{FF2B5EF4-FFF2-40B4-BE49-F238E27FC236}">
                <a16:creationId xmlns:a16="http://schemas.microsoft.com/office/drawing/2014/main" id="{D90458D5-8E39-204F-A1CE-2766ED291D32}"/>
              </a:ext>
            </a:extLst>
          </p:cNvPr>
          <p:cNvGrpSpPr/>
          <p:nvPr/>
        </p:nvGrpSpPr>
        <p:grpSpPr>
          <a:xfrm>
            <a:off x="2722483" y="1931184"/>
            <a:ext cx="3278879" cy="2316897"/>
            <a:chOff x="2628900" y="1349285"/>
            <a:chExt cx="1976475" cy="1376066"/>
          </a:xfrm>
        </p:grpSpPr>
        <p:sp>
          <p:nvSpPr>
            <p:cNvPr id="29" name="Oval 28">
              <a:extLst>
                <a:ext uri="{FF2B5EF4-FFF2-40B4-BE49-F238E27FC236}">
                  <a16:creationId xmlns:a16="http://schemas.microsoft.com/office/drawing/2014/main" id="{BD27A906-2FC1-1446-9968-8E21F799DD7F}"/>
                </a:ext>
              </a:extLst>
            </p:cNvPr>
            <p:cNvSpPr/>
            <p:nvPr/>
          </p:nvSpPr>
          <p:spPr>
            <a:xfrm>
              <a:off x="2628900" y="1628775"/>
              <a:ext cx="933450" cy="93345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Oval 29">
              <a:extLst>
                <a:ext uri="{FF2B5EF4-FFF2-40B4-BE49-F238E27FC236}">
                  <a16:creationId xmlns:a16="http://schemas.microsoft.com/office/drawing/2014/main" id="{8D95B0EF-3DF0-3449-AFE9-2F44E3BD366E}"/>
                </a:ext>
              </a:extLst>
            </p:cNvPr>
            <p:cNvSpPr/>
            <p:nvPr/>
          </p:nvSpPr>
          <p:spPr>
            <a:xfrm>
              <a:off x="3215782" y="1349285"/>
              <a:ext cx="933450" cy="93345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Oval 30">
              <a:extLst>
                <a:ext uri="{FF2B5EF4-FFF2-40B4-BE49-F238E27FC236}">
                  <a16:creationId xmlns:a16="http://schemas.microsoft.com/office/drawing/2014/main" id="{BC2040BF-C0B1-8E4E-BFD8-DC8AD4A1EC14}"/>
                </a:ext>
              </a:extLst>
            </p:cNvPr>
            <p:cNvSpPr/>
            <p:nvPr/>
          </p:nvSpPr>
          <p:spPr>
            <a:xfrm>
              <a:off x="3913913" y="1649747"/>
              <a:ext cx="691462" cy="691462"/>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Oval 31">
              <a:extLst>
                <a:ext uri="{FF2B5EF4-FFF2-40B4-BE49-F238E27FC236}">
                  <a16:creationId xmlns:a16="http://schemas.microsoft.com/office/drawing/2014/main" id="{DF643D86-2690-0649-B9E2-C1BF49546422}"/>
                </a:ext>
              </a:extLst>
            </p:cNvPr>
            <p:cNvSpPr/>
            <p:nvPr/>
          </p:nvSpPr>
          <p:spPr>
            <a:xfrm>
              <a:off x="3286666" y="1791901"/>
              <a:ext cx="933450" cy="93345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34" name="Tekstvak 7">
            <a:extLst>
              <a:ext uri="{FF2B5EF4-FFF2-40B4-BE49-F238E27FC236}">
                <a16:creationId xmlns:a16="http://schemas.microsoft.com/office/drawing/2014/main" id="{4D45BFD7-2399-D548-AA18-C4CD50B7886C}"/>
              </a:ext>
            </a:extLst>
          </p:cNvPr>
          <p:cNvSpPr txBox="1"/>
          <p:nvPr/>
        </p:nvSpPr>
        <p:spPr>
          <a:xfrm>
            <a:off x="3384832" y="2759327"/>
            <a:ext cx="1917797" cy="830997"/>
          </a:xfrm>
          <a:prstGeom prst="rect">
            <a:avLst/>
          </a:prstGeom>
          <a:noFill/>
        </p:spPr>
        <p:txBody>
          <a:bodyPr wrap="square" rtlCol="0">
            <a:spAutoFit/>
          </a:bodyPr>
          <a:lstStyle/>
          <a:p>
            <a:pPr lvl="0" algn="ctr">
              <a:defRPr/>
            </a:pPr>
            <a:r>
              <a:rPr lang="en-US" sz="1600" b="1" dirty="0">
                <a:solidFill>
                  <a:schemeClr val="bg1"/>
                </a:solidFill>
                <a:latin typeface="BISansNEXT" panose="02000503040000020004" pitchFamily="50" charset="0"/>
              </a:rPr>
              <a:t>What is the purpose of MDT evaluation of ILD?</a:t>
            </a:r>
          </a:p>
        </p:txBody>
      </p:sp>
      <p:grpSp>
        <p:nvGrpSpPr>
          <p:cNvPr id="35" name="Group 34">
            <a:extLst>
              <a:ext uri="{FF2B5EF4-FFF2-40B4-BE49-F238E27FC236}">
                <a16:creationId xmlns:a16="http://schemas.microsoft.com/office/drawing/2014/main" id="{7B622DA1-AAA4-B842-862C-0B5FE1A4E2AA}"/>
              </a:ext>
            </a:extLst>
          </p:cNvPr>
          <p:cNvGrpSpPr/>
          <p:nvPr/>
        </p:nvGrpSpPr>
        <p:grpSpPr>
          <a:xfrm rot="526866">
            <a:off x="540278" y="1850972"/>
            <a:ext cx="2314619" cy="1794520"/>
            <a:chOff x="5070722" y="748197"/>
            <a:chExt cx="2123927" cy="1807820"/>
          </a:xfrm>
          <a:solidFill>
            <a:schemeClr val="accent3">
              <a:lumMod val="20000"/>
              <a:lumOff val="80000"/>
            </a:schemeClr>
          </a:solidFill>
        </p:grpSpPr>
        <p:sp>
          <p:nvSpPr>
            <p:cNvPr id="36" name="Oval 35">
              <a:extLst>
                <a:ext uri="{FF2B5EF4-FFF2-40B4-BE49-F238E27FC236}">
                  <a16:creationId xmlns:a16="http://schemas.microsoft.com/office/drawing/2014/main" id="{338C678B-6642-C044-8B98-462DBD9E9348}"/>
                </a:ext>
              </a:extLst>
            </p:cNvPr>
            <p:cNvSpPr/>
            <p:nvPr/>
          </p:nvSpPr>
          <p:spPr>
            <a:xfrm>
              <a:off x="5557650" y="1248977"/>
              <a:ext cx="1307040" cy="1307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7" name="Oval 36">
              <a:extLst>
                <a:ext uri="{FF2B5EF4-FFF2-40B4-BE49-F238E27FC236}">
                  <a16:creationId xmlns:a16="http://schemas.microsoft.com/office/drawing/2014/main" id="{5D233B36-6674-FE4E-8EC6-40819D89E699}"/>
                </a:ext>
              </a:extLst>
            </p:cNvPr>
            <p:cNvSpPr/>
            <p:nvPr/>
          </p:nvSpPr>
          <p:spPr>
            <a:xfrm>
              <a:off x="6489277" y="1388349"/>
              <a:ext cx="705372" cy="7411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Oval 37">
              <a:extLst>
                <a:ext uri="{FF2B5EF4-FFF2-40B4-BE49-F238E27FC236}">
                  <a16:creationId xmlns:a16="http://schemas.microsoft.com/office/drawing/2014/main" id="{2383ED75-7537-C84B-8762-A528F7BEA11E}"/>
                </a:ext>
              </a:extLst>
            </p:cNvPr>
            <p:cNvSpPr/>
            <p:nvPr/>
          </p:nvSpPr>
          <p:spPr>
            <a:xfrm>
              <a:off x="5070722" y="748197"/>
              <a:ext cx="1307040" cy="1307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Oval 38">
              <a:extLst>
                <a:ext uri="{FF2B5EF4-FFF2-40B4-BE49-F238E27FC236}">
                  <a16:creationId xmlns:a16="http://schemas.microsoft.com/office/drawing/2014/main" id="{EED88816-FDAA-C04C-A1EE-CDEC9E183F46}"/>
                </a:ext>
              </a:extLst>
            </p:cNvPr>
            <p:cNvSpPr/>
            <p:nvPr/>
          </p:nvSpPr>
          <p:spPr>
            <a:xfrm>
              <a:off x="6078059" y="798703"/>
              <a:ext cx="741174" cy="7411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 name="Oval 39">
              <a:extLst>
                <a:ext uri="{FF2B5EF4-FFF2-40B4-BE49-F238E27FC236}">
                  <a16:creationId xmlns:a16="http://schemas.microsoft.com/office/drawing/2014/main" id="{855EB0F8-F5ED-C048-89D9-A7A5E9516150}"/>
                </a:ext>
              </a:extLst>
            </p:cNvPr>
            <p:cNvSpPr/>
            <p:nvPr/>
          </p:nvSpPr>
          <p:spPr>
            <a:xfrm>
              <a:off x="5198948" y="1563574"/>
              <a:ext cx="869221" cy="8692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 name="Oval 40">
              <a:extLst>
                <a:ext uri="{FF2B5EF4-FFF2-40B4-BE49-F238E27FC236}">
                  <a16:creationId xmlns:a16="http://schemas.microsoft.com/office/drawing/2014/main" id="{4DE23951-FDD2-6B47-9583-99458636A363}"/>
                </a:ext>
              </a:extLst>
            </p:cNvPr>
            <p:cNvSpPr/>
            <p:nvPr/>
          </p:nvSpPr>
          <p:spPr>
            <a:xfrm>
              <a:off x="6527554" y="1012964"/>
              <a:ext cx="573054" cy="6021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grpSp>
      <p:grpSp>
        <p:nvGrpSpPr>
          <p:cNvPr id="48" name="Group 47">
            <a:extLst>
              <a:ext uri="{FF2B5EF4-FFF2-40B4-BE49-F238E27FC236}">
                <a16:creationId xmlns:a16="http://schemas.microsoft.com/office/drawing/2014/main" id="{9B2D619C-CF34-1A47-AD7D-9D3BF925C5FB}"/>
              </a:ext>
            </a:extLst>
          </p:cNvPr>
          <p:cNvGrpSpPr/>
          <p:nvPr/>
        </p:nvGrpSpPr>
        <p:grpSpPr>
          <a:xfrm rot="845000">
            <a:off x="617130" y="3668135"/>
            <a:ext cx="2908011" cy="2226502"/>
            <a:chOff x="5198948" y="798703"/>
            <a:chExt cx="2039271" cy="1510327"/>
          </a:xfrm>
        </p:grpSpPr>
        <p:sp>
          <p:nvSpPr>
            <p:cNvPr id="49" name="Oval 48">
              <a:extLst>
                <a:ext uri="{FF2B5EF4-FFF2-40B4-BE49-F238E27FC236}">
                  <a16:creationId xmlns:a16="http://schemas.microsoft.com/office/drawing/2014/main" id="{0BF3AC44-D678-3D48-A711-829EE0D6189C}"/>
                </a:ext>
              </a:extLst>
            </p:cNvPr>
            <p:cNvSpPr/>
            <p:nvPr/>
          </p:nvSpPr>
          <p:spPr>
            <a:xfrm>
              <a:off x="5652453" y="1225013"/>
              <a:ext cx="1061193" cy="106119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Oval 49">
              <a:extLst>
                <a:ext uri="{FF2B5EF4-FFF2-40B4-BE49-F238E27FC236}">
                  <a16:creationId xmlns:a16="http://schemas.microsoft.com/office/drawing/2014/main" id="{88ED2986-AD7F-4A43-8F83-4CD377B58D33}"/>
                </a:ext>
              </a:extLst>
            </p:cNvPr>
            <p:cNvSpPr/>
            <p:nvPr/>
          </p:nvSpPr>
          <p:spPr>
            <a:xfrm>
              <a:off x="6497045" y="1196662"/>
              <a:ext cx="741174" cy="74117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Oval 50">
              <a:extLst>
                <a:ext uri="{FF2B5EF4-FFF2-40B4-BE49-F238E27FC236}">
                  <a16:creationId xmlns:a16="http://schemas.microsoft.com/office/drawing/2014/main" id="{EE8F562D-588A-4543-AD8F-3B8BA757DA62}"/>
                </a:ext>
              </a:extLst>
            </p:cNvPr>
            <p:cNvSpPr/>
            <p:nvPr/>
          </p:nvSpPr>
          <p:spPr>
            <a:xfrm>
              <a:off x="5358469" y="965554"/>
              <a:ext cx="1089683" cy="108968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2" name="Oval 51">
              <a:extLst>
                <a:ext uri="{FF2B5EF4-FFF2-40B4-BE49-F238E27FC236}">
                  <a16:creationId xmlns:a16="http://schemas.microsoft.com/office/drawing/2014/main" id="{CA4D1D8A-C643-5044-AF05-6DA5165B052B}"/>
                </a:ext>
              </a:extLst>
            </p:cNvPr>
            <p:cNvSpPr/>
            <p:nvPr/>
          </p:nvSpPr>
          <p:spPr>
            <a:xfrm>
              <a:off x="6078059" y="798703"/>
              <a:ext cx="741174" cy="741174"/>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3" name="Oval 52">
              <a:extLst>
                <a:ext uri="{FF2B5EF4-FFF2-40B4-BE49-F238E27FC236}">
                  <a16:creationId xmlns:a16="http://schemas.microsoft.com/office/drawing/2014/main" id="{4CEC908F-2A53-484E-AAC1-08580D3DE16A}"/>
                </a:ext>
              </a:extLst>
            </p:cNvPr>
            <p:cNvSpPr/>
            <p:nvPr/>
          </p:nvSpPr>
          <p:spPr>
            <a:xfrm>
              <a:off x="5198948" y="1563574"/>
              <a:ext cx="745457" cy="745456"/>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4" name="Tekstvak 7">
            <a:extLst>
              <a:ext uri="{FF2B5EF4-FFF2-40B4-BE49-F238E27FC236}">
                <a16:creationId xmlns:a16="http://schemas.microsoft.com/office/drawing/2014/main" id="{7544C15E-13D7-6D4F-9748-22A9DC580D33}"/>
              </a:ext>
            </a:extLst>
          </p:cNvPr>
          <p:cNvSpPr txBox="1"/>
          <p:nvPr/>
        </p:nvSpPr>
        <p:spPr>
          <a:xfrm>
            <a:off x="842845" y="4336134"/>
            <a:ext cx="2227283" cy="830997"/>
          </a:xfrm>
          <a:prstGeom prst="rect">
            <a:avLst/>
          </a:prstGeom>
          <a:noFill/>
        </p:spPr>
        <p:txBody>
          <a:bodyPr wrap="square" rtlCol="0">
            <a:spAutoFit/>
          </a:bodyPr>
          <a:lstStyle/>
          <a:p>
            <a:pPr lvl="0" algn="ctr">
              <a:defRPr/>
            </a:pPr>
            <a:r>
              <a:rPr lang="en-US" sz="1600" b="1" dirty="0">
                <a:solidFill>
                  <a:schemeClr val="bg2">
                    <a:lumMod val="75000"/>
                  </a:schemeClr>
                </a:solidFill>
                <a:latin typeface="BISansNEXT" panose="02000503040000020004" pitchFamily="50" charset="0"/>
              </a:rPr>
              <a:t>Who are the </a:t>
            </a:r>
          </a:p>
          <a:p>
            <a:pPr lvl="0" algn="ctr">
              <a:defRPr/>
            </a:pPr>
            <a:r>
              <a:rPr lang="en-US" sz="1600" b="1" dirty="0">
                <a:solidFill>
                  <a:schemeClr val="bg2">
                    <a:lumMod val="75000"/>
                  </a:schemeClr>
                </a:solidFill>
                <a:latin typeface="BISansNEXT" panose="02000503040000020004" pitchFamily="50" charset="0"/>
              </a:rPr>
              <a:t>requisite </a:t>
            </a:r>
          </a:p>
          <a:p>
            <a:pPr lvl="0" algn="ctr">
              <a:defRPr/>
            </a:pPr>
            <a:r>
              <a:rPr lang="en-US" sz="1600" b="1" dirty="0">
                <a:solidFill>
                  <a:schemeClr val="bg2">
                    <a:lumMod val="75000"/>
                  </a:schemeClr>
                </a:solidFill>
                <a:latin typeface="BISansNEXT" panose="02000503040000020004" pitchFamily="50" charset="0"/>
              </a:rPr>
              <a:t>participants?</a:t>
            </a:r>
          </a:p>
        </p:txBody>
      </p:sp>
      <p:sp>
        <p:nvSpPr>
          <p:cNvPr id="55" name="Tekstvak 7">
            <a:extLst>
              <a:ext uri="{FF2B5EF4-FFF2-40B4-BE49-F238E27FC236}">
                <a16:creationId xmlns:a16="http://schemas.microsoft.com/office/drawing/2014/main" id="{5F5F5C5D-E9E9-734F-99A8-966EF3A14603}"/>
              </a:ext>
            </a:extLst>
          </p:cNvPr>
          <p:cNvSpPr txBox="1"/>
          <p:nvPr/>
        </p:nvSpPr>
        <p:spPr>
          <a:xfrm>
            <a:off x="730495" y="2367573"/>
            <a:ext cx="1877187" cy="830997"/>
          </a:xfrm>
          <a:prstGeom prst="rect">
            <a:avLst/>
          </a:prstGeom>
          <a:noFill/>
        </p:spPr>
        <p:txBody>
          <a:bodyPr wrap="square" rtlCol="0">
            <a:spAutoFit/>
          </a:bodyPr>
          <a:lstStyle/>
          <a:p>
            <a:pPr lvl="0" algn="ctr">
              <a:defRPr/>
            </a:pPr>
            <a:r>
              <a:rPr lang="en-US" sz="1600" b="1" dirty="0">
                <a:solidFill>
                  <a:schemeClr val="bg2">
                    <a:lumMod val="75000"/>
                  </a:schemeClr>
                </a:solidFill>
                <a:latin typeface="BISansNEXT" panose="02000503040000020004" pitchFamily="50" charset="0"/>
              </a:rPr>
              <a:t>How is a MDT meeting </a:t>
            </a:r>
          </a:p>
          <a:p>
            <a:pPr lvl="0" algn="ctr">
              <a:defRPr/>
            </a:pPr>
            <a:r>
              <a:rPr lang="en-US" sz="1600" b="1" dirty="0">
                <a:solidFill>
                  <a:schemeClr val="bg2">
                    <a:lumMod val="75000"/>
                  </a:schemeClr>
                </a:solidFill>
                <a:latin typeface="BISansNEXT" panose="02000503040000020004" pitchFamily="50" charset="0"/>
              </a:rPr>
              <a:t>governed?</a:t>
            </a:r>
          </a:p>
        </p:txBody>
      </p:sp>
      <p:sp>
        <p:nvSpPr>
          <p:cNvPr id="56" name="Oval 55">
            <a:extLst>
              <a:ext uri="{FF2B5EF4-FFF2-40B4-BE49-F238E27FC236}">
                <a16:creationId xmlns:a16="http://schemas.microsoft.com/office/drawing/2014/main" id="{ABD08998-9974-EB40-9E91-0C700D4249CB}"/>
              </a:ext>
            </a:extLst>
          </p:cNvPr>
          <p:cNvSpPr/>
          <p:nvPr/>
        </p:nvSpPr>
        <p:spPr>
          <a:xfrm>
            <a:off x="6628739" y="3516577"/>
            <a:ext cx="409823" cy="409823"/>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7" name="Oval 56">
            <a:extLst>
              <a:ext uri="{FF2B5EF4-FFF2-40B4-BE49-F238E27FC236}">
                <a16:creationId xmlns:a16="http://schemas.microsoft.com/office/drawing/2014/main" id="{ACC0C952-1700-8F4E-B2A5-9F2E28424F44}"/>
              </a:ext>
            </a:extLst>
          </p:cNvPr>
          <p:cNvSpPr/>
          <p:nvPr/>
        </p:nvSpPr>
        <p:spPr>
          <a:xfrm>
            <a:off x="7218919" y="3450056"/>
            <a:ext cx="253227" cy="253227"/>
          </a:xfrm>
          <a:prstGeom prst="ellipse">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63" name="Group 62">
            <a:extLst>
              <a:ext uri="{FF2B5EF4-FFF2-40B4-BE49-F238E27FC236}">
                <a16:creationId xmlns:a16="http://schemas.microsoft.com/office/drawing/2014/main" id="{9790D2B7-A280-8049-B1D1-9226E0864018}"/>
              </a:ext>
            </a:extLst>
          </p:cNvPr>
          <p:cNvGrpSpPr/>
          <p:nvPr/>
        </p:nvGrpSpPr>
        <p:grpSpPr>
          <a:xfrm>
            <a:off x="10388331" y="1931184"/>
            <a:ext cx="3278879" cy="2316897"/>
            <a:chOff x="2628900" y="1349285"/>
            <a:chExt cx="1976475" cy="1376066"/>
          </a:xfrm>
          <a:solidFill>
            <a:schemeClr val="bg2">
              <a:lumMod val="20000"/>
              <a:lumOff val="80000"/>
            </a:schemeClr>
          </a:solidFill>
        </p:grpSpPr>
        <p:sp>
          <p:nvSpPr>
            <p:cNvPr id="64" name="Oval 63">
              <a:extLst>
                <a:ext uri="{FF2B5EF4-FFF2-40B4-BE49-F238E27FC236}">
                  <a16:creationId xmlns:a16="http://schemas.microsoft.com/office/drawing/2014/main" id="{B334E277-EE6B-EC45-BFFD-EEC70ECC9A66}"/>
                </a:ext>
              </a:extLst>
            </p:cNvPr>
            <p:cNvSpPr/>
            <p:nvPr/>
          </p:nvSpPr>
          <p:spPr>
            <a:xfrm>
              <a:off x="2628900" y="1628775"/>
              <a:ext cx="933450" cy="933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Oval 64">
              <a:extLst>
                <a:ext uri="{FF2B5EF4-FFF2-40B4-BE49-F238E27FC236}">
                  <a16:creationId xmlns:a16="http://schemas.microsoft.com/office/drawing/2014/main" id="{C7FD9C47-64BF-1B41-AD01-68C5434E7F96}"/>
                </a:ext>
              </a:extLst>
            </p:cNvPr>
            <p:cNvSpPr/>
            <p:nvPr/>
          </p:nvSpPr>
          <p:spPr>
            <a:xfrm>
              <a:off x="3215782" y="1349285"/>
              <a:ext cx="933450" cy="933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6" name="Oval 65">
              <a:extLst>
                <a:ext uri="{FF2B5EF4-FFF2-40B4-BE49-F238E27FC236}">
                  <a16:creationId xmlns:a16="http://schemas.microsoft.com/office/drawing/2014/main" id="{F5DFAAED-B4E7-0F48-B024-455ABBBFD2F6}"/>
                </a:ext>
              </a:extLst>
            </p:cNvPr>
            <p:cNvSpPr/>
            <p:nvPr/>
          </p:nvSpPr>
          <p:spPr>
            <a:xfrm>
              <a:off x="3913913" y="1649747"/>
              <a:ext cx="691462" cy="6914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Oval 66">
              <a:extLst>
                <a:ext uri="{FF2B5EF4-FFF2-40B4-BE49-F238E27FC236}">
                  <a16:creationId xmlns:a16="http://schemas.microsoft.com/office/drawing/2014/main" id="{87E99951-AE3B-4D43-9B44-2803B43577D2}"/>
                </a:ext>
              </a:extLst>
            </p:cNvPr>
            <p:cNvSpPr/>
            <p:nvPr/>
          </p:nvSpPr>
          <p:spPr>
            <a:xfrm>
              <a:off x="3286666" y="1791901"/>
              <a:ext cx="933450" cy="933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8" name="Rectangle 2">
            <a:extLst>
              <a:ext uri="{FF2B5EF4-FFF2-40B4-BE49-F238E27FC236}">
                <a16:creationId xmlns:a16="http://schemas.microsoft.com/office/drawing/2014/main" id="{7BAF9BDD-776F-558D-1BCA-8EBD8BD8A41A}"/>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rgbClr val="2B333A"/>
                </a:solidFill>
                <a:latin typeface="BI Sans" pitchFamily="2" charset="0"/>
              </a:rPr>
              <a:t>ILD</a:t>
            </a:r>
            <a:endParaRPr lang="en-NL" sz="1400" dirty="0">
              <a:solidFill>
                <a:srgbClr val="2B333A"/>
              </a:solidFill>
              <a:latin typeface="BI Sans" pitchFamily="2" charset="0"/>
            </a:endParaRPr>
          </a:p>
        </p:txBody>
      </p:sp>
      <p:pic>
        <p:nvPicPr>
          <p:cNvPr id="4" name="Picture 3">
            <a:extLst>
              <a:ext uri="{FF2B5EF4-FFF2-40B4-BE49-F238E27FC236}">
                <a16:creationId xmlns:a16="http://schemas.microsoft.com/office/drawing/2014/main" id="{59BDE1B6-D141-3AFA-4910-E4BD1D10B55C}"/>
              </a:ext>
            </a:extLst>
          </p:cNvPr>
          <p:cNvPicPr>
            <a:picLocks noChangeAspect="1"/>
          </p:cNvPicPr>
          <p:nvPr/>
        </p:nvPicPr>
        <p:blipFill>
          <a:blip r:embed="rId4"/>
          <a:stretch>
            <a:fillRect/>
          </a:stretch>
        </p:blipFill>
        <p:spPr>
          <a:xfrm>
            <a:off x="11029459" y="6280203"/>
            <a:ext cx="1349539" cy="210174"/>
          </a:xfrm>
          <a:prstGeom prst="rect">
            <a:avLst/>
          </a:prstGeom>
        </p:spPr>
      </p:pic>
    </p:spTree>
    <p:extLst>
      <p:ext uri="{BB962C8B-B14F-4D97-AF65-F5344CB8AC3E}">
        <p14:creationId xmlns:p14="http://schemas.microsoft.com/office/powerpoint/2010/main" val="2926732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984FD-0FAC-4DC7-8042-0C069F5BB488}"/>
              </a:ext>
            </a:extLst>
          </p:cNvPr>
          <p:cNvSpPr>
            <a:spLocks noGrp="1"/>
          </p:cNvSpPr>
          <p:nvPr>
            <p:ph type="title"/>
          </p:nvPr>
        </p:nvSpPr>
        <p:spPr/>
        <p:txBody>
          <a:bodyPr/>
          <a:lstStyle/>
          <a:p>
            <a:r>
              <a:rPr lang="nl-NL" dirty="0" err="1"/>
              <a:t>Outcomes</a:t>
            </a:r>
            <a:r>
              <a:rPr lang="nl-NL" dirty="0"/>
              <a:t> of MDT </a:t>
            </a:r>
            <a:r>
              <a:rPr lang="nl-NL" dirty="0" err="1"/>
              <a:t>for</a:t>
            </a:r>
            <a:r>
              <a:rPr lang="nl-NL" dirty="0"/>
              <a:t> a </a:t>
            </a:r>
            <a:r>
              <a:rPr lang="nl-NL" dirty="0" err="1"/>
              <a:t>patient</a:t>
            </a:r>
            <a:r>
              <a:rPr lang="nl-NL" dirty="0"/>
              <a:t> </a:t>
            </a:r>
            <a:r>
              <a:rPr lang="nl-NL" dirty="0" err="1"/>
              <a:t>with</a:t>
            </a:r>
            <a:r>
              <a:rPr lang="nl-NL" dirty="0"/>
              <a:t> </a:t>
            </a:r>
            <a:r>
              <a:rPr lang="nl-NL" dirty="0" err="1"/>
              <a:t>suspected</a:t>
            </a:r>
            <a:r>
              <a:rPr lang="nl-NL" dirty="0"/>
              <a:t> ILD</a:t>
            </a:r>
            <a:r>
              <a:rPr lang="nl-NL" baseline="30000" dirty="0"/>
              <a:t>1-3</a:t>
            </a:r>
            <a:endParaRPr lang="nl-NL" dirty="0"/>
          </a:p>
        </p:txBody>
      </p:sp>
      <p:sp>
        <p:nvSpPr>
          <p:cNvPr id="5" name="Tijdelijke aanduiding voor tekst 4">
            <a:extLst>
              <a:ext uri="{FF2B5EF4-FFF2-40B4-BE49-F238E27FC236}">
                <a16:creationId xmlns:a16="http://schemas.microsoft.com/office/drawing/2014/main" id="{8C15CA7E-59EB-4AC2-82D2-A4927BFA72D5}"/>
              </a:ext>
            </a:extLst>
          </p:cNvPr>
          <p:cNvSpPr>
            <a:spLocks noGrp="1"/>
          </p:cNvSpPr>
          <p:nvPr>
            <p:ph type="body" sz="quarter" idx="13"/>
          </p:nvPr>
        </p:nvSpPr>
        <p:spPr/>
        <p:txBody>
          <a:bodyPr/>
          <a:lstStyle/>
          <a:p>
            <a:r>
              <a:rPr lang="en-US" dirty="0"/>
              <a:t>HRQL=Health-Related Quality of Life; 1. Chaudhuri N, Spencer L, Greaves M, et al. A Review of the Multidisciplinary Diagnosis of Interstitial Lung Diseases: A Retrospective Analysis in a Single UK Specialist Centre. J Clin Med. 2016;5(8):66; 2. Nambiar AM, Walker CM, Sparks JA. Monitoring and management of fibrosing interstitial lung diseases: a narrative review for practicing clinicians. </a:t>
            </a:r>
            <a:r>
              <a:rPr lang="en-US" dirty="0" err="1"/>
              <a:t>Ther</a:t>
            </a:r>
            <a:r>
              <a:rPr lang="en-US" dirty="0"/>
              <a:t> Adv Respir Dis. 2021;15:17534666211039771; 3. Ryerson CJ, Corte TJ, Lee JS, et al. A Standardized Diagnostic Ontology for Fibrotic Interstitial Lung Disease. An International Working Group Perspective. Am J Respir Crit Care Med. 2017;196(10):1249-54.</a:t>
            </a:r>
          </a:p>
        </p:txBody>
      </p:sp>
      <p:sp>
        <p:nvSpPr>
          <p:cNvPr id="7" name="Tijdelijke aanduiding voor tekst 6">
            <a:extLst>
              <a:ext uri="{FF2B5EF4-FFF2-40B4-BE49-F238E27FC236}">
                <a16:creationId xmlns:a16="http://schemas.microsoft.com/office/drawing/2014/main" id="{3E4E74AB-3928-433E-933F-E5DAF3881824}"/>
              </a:ext>
            </a:extLst>
          </p:cNvPr>
          <p:cNvSpPr>
            <a:spLocks noGrp="1"/>
          </p:cNvSpPr>
          <p:nvPr>
            <p:ph type="body" sz="quarter" idx="17"/>
          </p:nvPr>
        </p:nvSpPr>
        <p:spPr/>
        <p:txBody>
          <a:bodyPr/>
          <a:lstStyle/>
          <a:p>
            <a:r>
              <a:rPr lang="en-US" dirty="0"/>
              <a:t>F12</a:t>
            </a:r>
          </a:p>
        </p:txBody>
      </p:sp>
      <p:sp>
        <p:nvSpPr>
          <p:cNvPr id="4" name="Text Placeholder 3">
            <a:extLst>
              <a:ext uri="{FF2B5EF4-FFF2-40B4-BE49-F238E27FC236}">
                <a16:creationId xmlns:a16="http://schemas.microsoft.com/office/drawing/2014/main" id="{ADA320AE-23CB-4B24-B4F3-548BF931D35C}"/>
              </a:ext>
            </a:extLst>
          </p:cNvPr>
          <p:cNvSpPr>
            <a:spLocks noGrp="1"/>
          </p:cNvSpPr>
          <p:nvPr>
            <p:ph type="body" sz="quarter" idx="18"/>
          </p:nvPr>
        </p:nvSpPr>
        <p:spPr/>
        <p:txBody>
          <a:bodyPr/>
          <a:lstStyle/>
          <a:p>
            <a:r>
              <a:rPr lang="en-US" dirty="0"/>
              <a:t>MDT reached consensus diagnosis in 76% of patients with unclassifiable ILD referred to a tertiary center</a:t>
            </a:r>
            <a:r>
              <a:rPr lang="en-US" baseline="30000" dirty="0"/>
              <a:t>1</a:t>
            </a:r>
          </a:p>
        </p:txBody>
      </p:sp>
      <p:grpSp>
        <p:nvGrpSpPr>
          <p:cNvPr id="9" name="Group 8">
            <a:extLst>
              <a:ext uri="{FF2B5EF4-FFF2-40B4-BE49-F238E27FC236}">
                <a16:creationId xmlns:a16="http://schemas.microsoft.com/office/drawing/2014/main" id="{513A8758-CCA3-4A8E-9F99-567C72CCA636}"/>
              </a:ext>
            </a:extLst>
          </p:cNvPr>
          <p:cNvGrpSpPr/>
          <p:nvPr/>
        </p:nvGrpSpPr>
        <p:grpSpPr>
          <a:xfrm>
            <a:off x="1351366" y="1828481"/>
            <a:ext cx="9629938" cy="3885696"/>
            <a:chOff x="502662" y="1368975"/>
            <a:chExt cx="9714684" cy="4209066"/>
          </a:xfrm>
        </p:grpSpPr>
        <p:cxnSp>
          <p:nvCxnSpPr>
            <p:cNvPr id="10" name="Straight Arrow Connector 9">
              <a:extLst>
                <a:ext uri="{FF2B5EF4-FFF2-40B4-BE49-F238E27FC236}">
                  <a16:creationId xmlns:a16="http://schemas.microsoft.com/office/drawing/2014/main" id="{5A756B5B-9AA2-47A2-BE53-7E81C87CC4E9}"/>
                </a:ext>
              </a:extLst>
            </p:cNvPr>
            <p:cNvCxnSpPr>
              <a:cxnSpLocks/>
              <a:stCxn id="27" idx="2"/>
            </p:cNvCxnSpPr>
            <p:nvPr/>
          </p:nvCxnSpPr>
          <p:spPr>
            <a:xfrm>
              <a:off x="5432149" y="4844758"/>
              <a:ext cx="1" cy="330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663CB62-C465-43A8-9A51-3CFA81E73D33}"/>
                </a:ext>
              </a:extLst>
            </p:cNvPr>
            <p:cNvSpPr/>
            <p:nvPr/>
          </p:nvSpPr>
          <p:spPr>
            <a:xfrm>
              <a:off x="2591697" y="1368975"/>
              <a:ext cx="1226820" cy="396240"/>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Multidisciplinary</a:t>
              </a:r>
              <a:r>
                <a:rPr lang="nl-NL" sz="1050" dirty="0">
                  <a:solidFill>
                    <a:schemeClr val="tx1"/>
                  </a:solidFill>
                  <a:latin typeface="BISansNEXT" panose="02000503040000020004" pitchFamily="50" charset="0"/>
                </a:rPr>
                <a:t> </a:t>
              </a:r>
              <a:r>
                <a:rPr lang="nl-NL" sz="1050" dirty="0" err="1">
                  <a:solidFill>
                    <a:schemeClr val="tx1"/>
                  </a:solidFill>
                  <a:latin typeface="BISansNEXT" panose="02000503040000020004" pitchFamily="50" charset="0"/>
                </a:rPr>
                <a:t>discussion</a:t>
              </a:r>
              <a:endParaRPr lang="nl-NL" sz="1050" dirty="0">
                <a:solidFill>
                  <a:schemeClr val="tx1"/>
                </a:solidFill>
                <a:latin typeface="BISansNEXT" panose="02000503040000020004" pitchFamily="50" charset="0"/>
              </a:endParaRPr>
            </a:p>
          </p:txBody>
        </p:sp>
        <p:sp>
          <p:nvSpPr>
            <p:cNvPr id="12" name="Rectangle 11">
              <a:extLst>
                <a:ext uri="{FF2B5EF4-FFF2-40B4-BE49-F238E27FC236}">
                  <a16:creationId xmlns:a16="http://schemas.microsoft.com/office/drawing/2014/main" id="{66C1D840-8BC7-49FD-AFE5-2DE4A2600D84}"/>
                </a:ext>
              </a:extLst>
            </p:cNvPr>
            <p:cNvSpPr/>
            <p:nvPr/>
          </p:nvSpPr>
          <p:spPr>
            <a:xfrm>
              <a:off x="4065165" y="1368975"/>
              <a:ext cx="12268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Diagnosis</a:t>
              </a:r>
            </a:p>
          </p:txBody>
        </p:sp>
        <p:sp>
          <p:nvSpPr>
            <p:cNvPr id="13" name="Rectangle 12">
              <a:extLst>
                <a:ext uri="{FF2B5EF4-FFF2-40B4-BE49-F238E27FC236}">
                  <a16:creationId xmlns:a16="http://schemas.microsoft.com/office/drawing/2014/main" id="{E8D2FD04-80C5-4E31-8C3D-0981771745DA}"/>
                </a:ext>
              </a:extLst>
            </p:cNvPr>
            <p:cNvSpPr/>
            <p:nvPr/>
          </p:nvSpPr>
          <p:spPr>
            <a:xfrm>
              <a:off x="3790845" y="1926852"/>
              <a:ext cx="1775460" cy="396240"/>
            </a:xfrm>
            <a:prstGeom prst="rect">
              <a:avLst/>
            </a:prstGeom>
            <a:solidFill>
              <a:schemeClr val="accent3">
                <a:lumMod val="20000"/>
                <a:lumOff val="80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Initiate</a:t>
              </a:r>
              <a:r>
                <a:rPr lang="nl-NL" sz="1050" dirty="0">
                  <a:solidFill>
                    <a:schemeClr val="tx1"/>
                  </a:solidFill>
                  <a:latin typeface="BISansNEXT" panose="02000503040000020004" pitchFamily="50" charset="0"/>
                </a:rPr>
                <a:t> </a:t>
              </a:r>
              <a:r>
                <a:rPr lang="nl-NL" sz="1050" dirty="0" err="1">
                  <a:solidFill>
                    <a:schemeClr val="tx1"/>
                  </a:solidFill>
                  <a:latin typeface="BISansNEXT" panose="02000503040000020004" pitchFamily="50" charset="0"/>
                </a:rPr>
                <a:t>pharmacological</a:t>
              </a:r>
              <a:r>
                <a:rPr lang="nl-NL" sz="1050" dirty="0">
                  <a:solidFill>
                    <a:schemeClr val="tx1"/>
                  </a:solidFill>
                  <a:latin typeface="BISansNEXT" panose="02000503040000020004" pitchFamily="50" charset="0"/>
                </a:rPr>
                <a:t> </a:t>
              </a:r>
              <a:r>
                <a:rPr lang="nl-NL" sz="1050" dirty="0" err="1">
                  <a:solidFill>
                    <a:schemeClr val="tx1"/>
                  </a:solidFill>
                  <a:latin typeface="BISansNEXT" panose="02000503040000020004" pitchFamily="50" charset="0"/>
                </a:rPr>
                <a:t>therapy</a:t>
              </a:r>
              <a:r>
                <a:rPr lang="nl-NL" sz="1050" dirty="0">
                  <a:solidFill>
                    <a:schemeClr val="tx1"/>
                  </a:solidFill>
                  <a:latin typeface="BISansNEXT" panose="02000503040000020004" pitchFamily="50" charset="0"/>
                </a:rPr>
                <a:t>?</a:t>
              </a:r>
            </a:p>
          </p:txBody>
        </p:sp>
        <p:sp>
          <p:nvSpPr>
            <p:cNvPr id="14" name="TextBox 13">
              <a:extLst>
                <a:ext uri="{FF2B5EF4-FFF2-40B4-BE49-F238E27FC236}">
                  <a16:creationId xmlns:a16="http://schemas.microsoft.com/office/drawing/2014/main" id="{DCC81066-269C-4C28-A82B-154CE37CE523}"/>
                </a:ext>
              </a:extLst>
            </p:cNvPr>
            <p:cNvSpPr txBox="1"/>
            <p:nvPr/>
          </p:nvSpPr>
          <p:spPr>
            <a:xfrm>
              <a:off x="7687670" y="2790268"/>
              <a:ext cx="2529676" cy="1811528"/>
            </a:xfrm>
            <a:prstGeom prst="rect">
              <a:avLst/>
            </a:prstGeom>
            <a:solidFill>
              <a:srgbClr val="F9F9F9"/>
            </a:solidFill>
            <a:ln w="12700">
              <a:solidFill>
                <a:schemeClr val="bg1">
                  <a:lumMod val="85000"/>
                </a:schemeClr>
              </a:solidFill>
            </a:ln>
          </p:spPr>
          <p:txBody>
            <a:bodyPr wrap="square" tIns="108000" bIns="108000" rtlCol="0">
              <a:spAutoFit/>
            </a:bodyPr>
            <a:lstStyle>
              <a:defPPr>
                <a:defRPr lang="en-NL"/>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rgbClr val="2B333A"/>
                  </a:solidFill>
                  <a:effectLst/>
                  <a:uLnTx/>
                  <a:uFillTx/>
                  <a:latin typeface="BISansNEXT" panose="02000503040000020004" pitchFamily="50" charset="0"/>
                </a:defRPr>
              </a:lvl1pPr>
            </a:lstStyle>
            <a:p>
              <a:pPr algn="l"/>
              <a:r>
                <a:rPr lang="nl-NL" b="1" dirty="0" err="1"/>
                <a:t>Individualized</a:t>
              </a:r>
              <a:r>
                <a:rPr lang="nl-NL" b="1" dirty="0"/>
                <a:t> </a:t>
              </a:r>
              <a:r>
                <a:rPr lang="nl-NL" b="1" dirty="0" err="1"/>
                <a:t>decision</a:t>
              </a:r>
              <a:r>
                <a:rPr lang="nl-NL" b="1" dirty="0"/>
                <a:t> </a:t>
              </a:r>
              <a:r>
                <a:rPr lang="nl-NL" b="1" dirty="0" err="1"/>
                <a:t>for</a:t>
              </a:r>
              <a:r>
                <a:rPr lang="nl-NL" b="1" dirty="0"/>
                <a:t> </a:t>
              </a:r>
              <a:r>
                <a:rPr lang="nl-NL" b="1" dirty="0" err="1"/>
                <a:t>patient</a:t>
              </a:r>
              <a:r>
                <a:rPr lang="nl-NL" b="1" dirty="0"/>
                <a:t>, </a:t>
              </a:r>
              <a:r>
                <a:rPr lang="nl-NL" b="1" dirty="0" err="1"/>
                <a:t>based</a:t>
              </a:r>
              <a:r>
                <a:rPr lang="nl-NL" b="1" dirty="0"/>
                <a:t> on:</a:t>
              </a:r>
            </a:p>
            <a:p>
              <a:pPr marL="171450" indent="-171450" algn="l">
                <a:buFont typeface="Arial" panose="020B0604020202020204" pitchFamily="34" charset="0"/>
                <a:buChar char="•"/>
              </a:pPr>
              <a:r>
                <a:rPr lang="nl-NL" dirty="0" err="1"/>
                <a:t>Disease</a:t>
              </a:r>
              <a:r>
                <a:rPr lang="nl-NL" dirty="0"/>
                <a:t> </a:t>
              </a:r>
              <a:r>
                <a:rPr lang="nl-NL" dirty="0" err="1"/>
                <a:t>severity</a:t>
              </a:r>
              <a:endParaRPr lang="nl-NL" dirty="0"/>
            </a:p>
            <a:p>
              <a:pPr marL="171450" indent="-171450" algn="l">
                <a:buFont typeface="Arial" panose="020B0604020202020204" pitchFamily="34" charset="0"/>
                <a:buChar char="•"/>
              </a:pPr>
              <a:r>
                <a:rPr lang="nl-NL" dirty="0" err="1"/>
                <a:t>Evidence</a:t>
              </a:r>
              <a:r>
                <a:rPr lang="nl-NL" dirty="0"/>
                <a:t> of </a:t>
              </a:r>
              <a:r>
                <a:rPr lang="nl-NL" dirty="0" err="1"/>
                <a:t>progression</a:t>
              </a:r>
              <a:endParaRPr lang="nl-NL" dirty="0"/>
            </a:p>
            <a:p>
              <a:pPr marL="171450" indent="-171450" algn="l">
                <a:buFont typeface="Arial" panose="020B0604020202020204" pitchFamily="34" charset="0"/>
                <a:buChar char="•"/>
              </a:pPr>
              <a:r>
                <a:rPr lang="nl-NL" dirty="0"/>
                <a:t>Risk factors </a:t>
              </a:r>
              <a:r>
                <a:rPr lang="nl-NL" dirty="0" err="1"/>
                <a:t>for</a:t>
              </a:r>
              <a:r>
                <a:rPr lang="nl-NL" dirty="0"/>
                <a:t> </a:t>
              </a:r>
              <a:r>
                <a:rPr lang="nl-NL" dirty="0" err="1"/>
                <a:t>progression</a:t>
              </a:r>
              <a:endParaRPr lang="nl-NL" dirty="0"/>
            </a:p>
            <a:p>
              <a:pPr marL="171450" indent="-171450" algn="l">
                <a:buFont typeface="Arial" panose="020B0604020202020204" pitchFamily="34" charset="0"/>
                <a:buChar char="•"/>
              </a:pPr>
              <a:r>
                <a:rPr lang="nl-NL" dirty="0" err="1"/>
                <a:t>Other</a:t>
              </a:r>
              <a:r>
                <a:rPr lang="nl-NL" dirty="0"/>
                <a:t> </a:t>
              </a:r>
              <a:r>
                <a:rPr lang="nl-NL" dirty="0" err="1"/>
                <a:t>disease</a:t>
              </a:r>
              <a:r>
                <a:rPr lang="nl-NL" dirty="0"/>
                <a:t> </a:t>
              </a:r>
              <a:r>
                <a:rPr lang="nl-NL" dirty="0" err="1"/>
                <a:t>manifestations</a:t>
              </a:r>
              <a:endParaRPr lang="nl-NL" dirty="0"/>
            </a:p>
            <a:p>
              <a:pPr marL="171450" indent="-171450" algn="l">
                <a:buFont typeface="Arial" panose="020B0604020202020204" pitchFamily="34" charset="0"/>
                <a:buChar char="•"/>
              </a:pPr>
              <a:r>
                <a:rPr lang="nl-NL" dirty="0" err="1"/>
                <a:t>Comorbidities</a:t>
              </a:r>
              <a:endParaRPr lang="nl-NL" dirty="0"/>
            </a:p>
            <a:p>
              <a:pPr marL="171450" indent="-171450" algn="l">
                <a:buFont typeface="Arial" panose="020B0604020202020204" pitchFamily="34" charset="0"/>
                <a:buChar char="•"/>
              </a:pPr>
              <a:r>
                <a:rPr lang="nl-NL" dirty="0" err="1"/>
                <a:t>Patient</a:t>
              </a:r>
              <a:r>
                <a:rPr lang="nl-NL" dirty="0"/>
                <a:t> </a:t>
              </a:r>
              <a:r>
                <a:rPr lang="nl-NL" dirty="0" err="1"/>
                <a:t>preferences</a:t>
              </a:r>
              <a:endParaRPr lang="nl-NL" dirty="0"/>
            </a:p>
            <a:p>
              <a:pPr marL="171450" indent="-171450" algn="l">
                <a:buFont typeface="Arial" panose="020B0604020202020204" pitchFamily="34" charset="0"/>
                <a:buChar char="•"/>
              </a:pPr>
              <a:r>
                <a:rPr lang="nl-NL" dirty="0" err="1"/>
                <a:t>Multidisciplinary</a:t>
              </a:r>
              <a:r>
                <a:rPr lang="nl-NL" dirty="0"/>
                <a:t> </a:t>
              </a:r>
              <a:r>
                <a:rPr lang="nl-NL" dirty="0" err="1"/>
                <a:t>discussion</a:t>
              </a:r>
              <a:endParaRPr lang="nl-NL" dirty="0"/>
            </a:p>
          </p:txBody>
        </p:sp>
        <p:sp>
          <p:nvSpPr>
            <p:cNvPr id="15" name="Rectangle 14">
              <a:extLst>
                <a:ext uri="{FF2B5EF4-FFF2-40B4-BE49-F238E27FC236}">
                  <a16:creationId xmlns:a16="http://schemas.microsoft.com/office/drawing/2014/main" id="{B3A339B1-E750-4414-B13B-DE51C14ACA7A}"/>
                </a:ext>
              </a:extLst>
            </p:cNvPr>
            <p:cNvSpPr/>
            <p:nvPr/>
          </p:nvSpPr>
          <p:spPr>
            <a:xfrm>
              <a:off x="2838881" y="2487222"/>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No</a:t>
              </a:r>
            </a:p>
          </p:txBody>
        </p:sp>
        <p:sp>
          <p:nvSpPr>
            <p:cNvPr id="16" name="Rectangle 15">
              <a:extLst>
                <a:ext uri="{FF2B5EF4-FFF2-40B4-BE49-F238E27FC236}">
                  <a16:creationId xmlns:a16="http://schemas.microsoft.com/office/drawing/2014/main" id="{0F1BFDB7-3152-44FB-9143-8094D914D1C2}"/>
                </a:ext>
              </a:extLst>
            </p:cNvPr>
            <p:cNvSpPr/>
            <p:nvPr/>
          </p:nvSpPr>
          <p:spPr>
            <a:xfrm>
              <a:off x="5566305" y="2487222"/>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Yes</a:t>
              </a:r>
            </a:p>
          </p:txBody>
        </p:sp>
        <p:cxnSp>
          <p:nvCxnSpPr>
            <p:cNvPr id="17" name="Connector: Elbow 16">
              <a:extLst>
                <a:ext uri="{FF2B5EF4-FFF2-40B4-BE49-F238E27FC236}">
                  <a16:creationId xmlns:a16="http://schemas.microsoft.com/office/drawing/2014/main" id="{DF6C1E1D-2899-4827-B75B-105055F2285F}"/>
                </a:ext>
              </a:extLst>
            </p:cNvPr>
            <p:cNvCxnSpPr>
              <a:stCxn id="13" idx="2"/>
              <a:endCxn id="16" idx="1"/>
            </p:cNvCxnSpPr>
            <p:nvPr/>
          </p:nvCxnSpPr>
          <p:spPr>
            <a:xfrm rot="16200000" flipH="1">
              <a:off x="4941315" y="2060352"/>
              <a:ext cx="362250" cy="8877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2F229B71-3A68-44BE-A55D-8C6418C1C502}"/>
                </a:ext>
              </a:extLst>
            </p:cNvPr>
            <p:cNvCxnSpPr>
              <a:cxnSpLocks/>
              <a:stCxn id="13" idx="2"/>
              <a:endCxn id="15" idx="3"/>
            </p:cNvCxnSpPr>
            <p:nvPr/>
          </p:nvCxnSpPr>
          <p:spPr>
            <a:xfrm rot="5400000">
              <a:off x="4057663" y="2064430"/>
              <a:ext cx="362250" cy="8795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6A0727-54EC-4CE4-A324-37F0C36BE514}"/>
                </a:ext>
              </a:extLst>
            </p:cNvPr>
            <p:cNvCxnSpPr>
              <a:stCxn id="11" idx="3"/>
              <a:endCxn id="12" idx="1"/>
            </p:cNvCxnSpPr>
            <p:nvPr/>
          </p:nvCxnSpPr>
          <p:spPr>
            <a:xfrm>
              <a:off x="3818517" y="1567095"/>
              <a:ext cx="246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2E38E24-4ADD-4B77-A055-4E8BF882519F}"/>
                </a:ext>
              </a:extLst>
            </p:cNvPr>
            <p:cNvCxnSpPr>
              <a:cxnSpLocks/>
              <a:stCxn id="12" idx="2"/>
              <a:endCxn id="13" idx="0"/>
            </p:cNvCxnSpPr>
            <p:nvPr/>
          </p:nvCxnSpPr>
          <p:spPr>
            <a:xfrm>
              <a:off x="4678575" y="1765215"/>
              <a:ext cx="0" cy="161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E68E318-60E4-47A1-9B9F-73FD212750C0}"/>
                </a:ext>
              </a:extLst>
            </p:cNvPr>
            <p:cNvSpPr/>
            <p:nvPr/>
          </p:nvSpPr>
          <p:spPr>
            <a:xfrm>
              <a:off x="2838881" y="3080612"/>
              <a:ext cx="960120" cy="396240"/>
            </a:xfrm>
            <a:prstGeom prst="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Monitor</a:t>
              </a:r>
            </a:p>
          </p:txBody>
        </p:sp>
        <p:sp>
          <p:nvSpPr>
            <p:cNvPr id="22" name="Rectangle 21">
              <a:extLst>
                <a:ext uri="{FF2B5EF4-FFF2-40B4-BE49-F238E27FC236}">
                  <a16:creationId xmlns:a16="http://schemas.microsoft.com/office/drawing/2014/main" id="{8F0FAC6F-DF8E-4FFA-9D18-DCC638F7504F}"/>
                </a:ext>
              </a:extLst>
            </p:cNvPr>
            <p:cNvSpPr/>
            <p:nvPr/>
          </p:nvSpPr>
          <p:spPr>
            <a:xfrm>
              <a:off x="5566304" y="3080612"/>
              <a:ext cx="960120" cy="396240"/>
            </a:xfrm>
            <a:prstGeom prst="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Monitor</a:t>
              </a:r>
            </a:p>
          </p:txBody>
        </p:sp>
        <p:sp>
          <p:nvSpPr>
            <p:cNvPr id="23" name="Rectangle 22">
              <a:extLst>
                <a:ext uri="{FF2B5EF4-FFF2-40B4-BE49-F238E27FC236}">
                  <a16:creationId xmlns:a16="http://schemas.microsoft.com/office/drawing/2014/main" id="{783630B0-FA6D-4071-802B-4F837CC34640}"/>
                </a:ext>
              </a:extLst>
            </p:cNvPr>
            <p:cNvSpPr/>
            <p:nvPr/>
          </p:nvSpPr>
          <p:spPr>
            <a:xfrm>
              <a:off x="2705531" y="3699771"/>
              <a:ext cx="1226820" cy="396240"/>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Evidence</a:t>
              </a:r>
              <a:r>
                <a:rPr lang="nl-NL" sz="1050" dirty="0">
                  <a:solidFill>
                    <a:schemeClr val="tx1"/>
                  </a:solidFill>
                  <a:latin typeface="BISansNEXT" panose="02000503040000020004" pitchFamily="50" charset="0"/>
                </a:rPr>
                <a:t>/risk of </a:t>
              </a:r>
              <a:r>
                <a:rPr lang="nl-NL" sz="1050" dirty="0" err="1">
                  <a:solidFill>
                    <a:schemeClr val="tx1"/>
                  </a:solidFill>
                  <a:latin typeface="BISansNEXT" panose="02000503040000020004" pitchFamily="50" charset="0"/>
                </a:rPr>
                <a:t>progression</a:t>
              </a:r>
              <a:r>
                <a:rPr lang="nl-NL" sz="1050" dirty="0">
                  <a:solidFill>
                    <a:schemeClr val="tx1"/>
                  </a:solidFill>
                  <a:latin typeface="BISansNEXT" panose="02000503040000020004" pitchFamily="50" charset="0"/>
                </a:rPr>
                <a:t>?</a:t>
              </a:r>
            </a:p>
          </p:txBody>
        </p:sp>
        <p:sp>
          <p:nvSpPr>
            <p:cNvPr id="24" name="Rectangle 23">
              <a:extLst>
                <a:ext uri="{FF2B5EF4-FFF2-40B4-BE49-F238E27FC236}">
                  <a16:creationId xmlns:a16="http://schemas.microsoft.com/office/drawing/2014/main" id="{A8987EC1-82E3-45E0-9A6C-099FEDAD7DE8}"/>
                </a:ext>
              </a:extLst>
            </p:cNvPr>
            <p:cNvSpPr/>
            <p:nvPr/>
          </p:nvSpPr>
          <p:spPr>
            <a:xfrm>
              <a:off x="5432221" y="3699771"/>
              <a:ext cx="1226820" cy="396240"/>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Evidence</a:t>
              </a:r>
              <a:r>
                <a:rPr lang="nl-NL" sz="1050" dirty="0">
                  <a:solidFill>
                    <a:schemeClr val="tx1"/>
                  </a:solidFill>
                  <a:latin typeface="BISansNEXT" panose="02000503040000020004" pitchFamily="50" charset="0"/>
                </a:rPr>
                <a:t>/risk of </a:t>
              </a:r>
              <a:r>
                <a:rPr lang="nl-NL" sz="1050" dirty="0" err="1">
                  <a:solidFill>
                    <a:schemeClr val="tx1"/>
                  </a:solidFill>
                  <a:latin typeface="BISansNEXT" panose="02000503040000020004" pitchFamily="50" charset="0"/>
                </a:rPr>
                <a:t>progression</a:t>
              </a:r>
              <a:r>
                <a:rPr lang="nl-NL" sz="1050" dirty="0">
                  <a:solidFill>
                    <a:schemeClr val="tx1"/>
                  </a:solidFill>
                  <a:latin typeface="BISansNEXT" panose="02000503040000020004" pitchFamily="50" charset="0"/>
                </a:rPr>
                <a:t>?</a:t>
              </a:r>
            </a:p>
          </p:txBody>
        </p:sp>
        <p:sp>
          <p:nvSpPr>
            <p:cNvPr id="25" name="Rectangle 24">
              <a:extLst>
                <a:ext uri="{FF2B5EF4-FFF2-40B4-BE49-F238E27FC236}">
                  <a16:creationId xmlns:a16="http://schemas.microsoft.com/office/drawing/2014/main" id="{54F4A1BC-40F5-4F42-8F1F-1006720E6945}"/>
                </a:ext>
              </a:extLst>
            </p:cNvPr>
            <p:cNvSpPr/>
            <p:nvPr/>
          </p:nvSpPr>
          <p:spPr>
            <a:xfrm>
              <a:off x="2225471"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Yes</a:t>
              </a:r>
            </a:p>
          </p:txBody>
        </p:sp>
        <p:sp>
          <p:nvSpPr>
            <p:cNvPr id="26" name="Rectangle 25">
              <a:extLst>
                <a:ext uri="{FF2B5EF4-FFF2-40B4-BE49-F238E27FC236}">
                  <a16:creationId xmlns:a16="http://schemas.microsoft.com/office/drawing/2014/main" id="{0383E874-1B8B-43BC-B86C-507331EB9F10}"/>
                </a:ext>
              </a:extLst>
            </p:cNvPr>
            <p:cNvSpPr/>
            <p:nvPr/>
          </p:nvSpPr>
          <p:spPr>
            <a:xfrm>
              <a:off x="3452291"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No</a:t>
              </a:r>
            </a:p>
          </p:txBody>
        </p:sp>
        <p:sp>
          <p:nvSpPr>
            <p:cNvPr id="27" name="Rectangle 26">
              <a:extLst>
                <a:ext uri="{FF2B5EF4-FFF2-40B4-BE49-F238E27FC236}">
                  <a16:creationId xmlns:a16="http://schemas.microsoft.com/office/drawing/2014/main" id="{447017A2-A485-4BB9-8811-9C1808013E4C}"/>
                </a:ext>
              </a:extLst>
            </p:cNvPr>
            <p:cNvSpPr/>
            <p:nvPr/>
          </p:nvSpPr>
          <p:spPr>
            <a:xfrm>
              <a:off x="4952090"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Yes</a:t>
              </a:r>
            </a:p>
          </p:txBody>
        </p:sp>
        <p:sp>
          <p:nvSpPr>
            <p:cNvPr id="28" name="Rectangle 27">
              <a:extLst>
                <a:ext uri="{FF2B5EF4-FFF2-40B4-BE49-F238E27FC236}">
                  <a16:creationId xmlns:a16="http://schemas.microsoft.com/office/drawing/2014/main" id="{ABFD9144-E6B1-49B2-9926-8AD5A150A30B}"/>
                </a:ext>
              </a:extLst>
            </p:cNvPr>
            <p:cNvSpPr/>
            <p:nvPr/>
          </p:nvSpPr>
          <p:spPr>
            <a:xfrm>
              <a:off x="6179715"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No</a:t>
              </a:r>
            </a:p>
          </p:txBody>
        </p:sp>
        <p:sp>
          <p:nvSpPr>
            <p:cNvPr id="29" name="Rectangle 28">
              <a:extLst>
                <a:ext uri="{FF2B5EF4-FFF2-40B4-BE49-F238E27FC236}">
                  <a16:creationId xmlns:a16="http://schemas.microsoft.com/office/drawing/2014/main" id="{44432334-5B73-4BA6-AF63-D7AA9BE249D7}"/>
                </a:ext>
              </a:extLst>
            </p:cNvPr>
            <p:cNvSpPr/>
            <p:nvPr/>
          </p:nvSpPr>
          <p:spPr>
            <a:xfrm>
              <a:off x="4952090" y="5181801"/>
              <a:ext cx="1356728" cy="396240"/>
            </a:xfrm>
            <a:prstGeom prst="rect">
              <a:avLst/>
            </a:prstGeom>
            <a:solidFill>
              <a:schemeClr val="accent3">
                <a:lumMod val="20000"/>
                <a:lumOff val="80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Change/</a:t>
              </a:r>
              <a:r>
                <a:rPr lang="nl-NL" sz="1050" dirty="0" err="1">
                  <a:solidFill>
                    <a:schemeClr val="tx1"/>
                  </a:solidFill>
                  <a:latin typeface="BISansNEXT" panose="02000503040000020004" pitchFamily="50" charset="0"/>
                </a:rPr>
                <a:t>escalate</a:t>
              </a:r>
              <a:r>
                <a:rPr lang="nl-NL" sz="1050" dirty="0">
                  <a:solidFill>
                    <a:schemeClr val="tx1"/>
                  </a:solidFill>
                  <a:latin typeface="BISansNEXT" panose="02000503040000020004" pitchFamily="50" charset="0"/>
                </a:rPr>
                <a:t> treatment</a:t>
              </a:r>
            </a:p>
          </p:txBody>
        </p:sp>
        <p:cxnSp>
          <p:nvCxnSpPr>
            <p:cNvPr id="30" name="Straight Arrow Connector 29">
              <a:extLst>
                <a:ext uri="{FF2B5EF4-FFF2-40B4-BE49-F238E27FC236}">
                  <a16:creationId xmlns:a16="http://schemas.microsoft.com/office/drawing/2014/main" id="{67C74C64-D4E9-4F9B-AF32-8704446BBA69}"/>
                </a:ext>
              </a:extLst>
            </p:cNvPr>
            <p:cNvCxnSpPr>
              <a:stCxn id="16" idx="2"/>
              <a:endCxn id="22" idx="0"/>
            </p:cNvCxnSpPr>
            <p:nvPr/>
          </p:nvCxnSpPr>
          <p:spPr>
            <a:xfrm flipH="1">
              <a:off x="6046364" y="2883462"/>
              <a:ext cx="1" cy="19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F3DEBD8-3279-44FA-84FD-66A4384BADA4}"/>
                </a:ext>
              </a:extLst>
            </p:cNvPr>
            <p:cNvCxnSpPr>
              <a:stCxn id="22" idx="2"/>
              <a:endCxn id="24" idx="0"/>
            </p:cNvCxnSpPr>
            <p:nvPr/>
          </p:nvCxnSpPr>
          <p:spPr>
            <a:xfrm flipH="1">
              <a:off x="6045631" y="3476852"/>
              <a:ext cx="733" cy="222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E1D7531-9C5D-4671-84FF-7BCFED892367}"/>
                </a:ext>
              </a:extLst>
            </p:cNvPr>
            <p:cNvSpPr txBox="1"/>
            <p:nvPr/>
          </p:nvSpPr>
          <p:spPr>
            <a:xfrm>
              <a:off x="502662" y="2523346"/>
              <a:ext cx="1880238" cy="1510771"/>
            </a:xfrm>
            <a:prstGeom prst="rect">
              <a:avLst/>
            </a:prstGeom>
            <a:solidFill>
              <a:srgbClr val="F9F9F9"/>
            </a:solidFill>
            <a:ln w="12700">
              <a:solidFill>
                <a:schemeClr val="bg1">
                  <a:lumMod val="85000"/>
                </a:schemeClr>
              </a:solidFill>
            </a:ln>
          </p:spPr>
          <p:txBody>
            <a:bodyPr wrap="square" tIns="108000" bIns="108000" rtlCol="0">
              <a:spAutoFit/>
            </a:bodyPr>
            <a:lstStyle/>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FVC</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every</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3-6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months</a:t>
              </a:r>
              <a:endPar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b="1" dirty="0">
                  <a:solidFill>
                    <a:srgbClr val="2B333A"/>
                  </a:solidFill>
                  <a:latin typeface="BISansNEXT" panose="02000503040000020004" pitchFamily="50" charset="0"/>
                </a:rPr>
                <a:t>DL</a:t>
              </a:r>
              <a:r>
                <a:rPr lang="nl-NL" sz="1050" b="1" baseline="-25000" dirty="0">
                  <a:solidFill>
                    <a:srgbClr val="2B333A"/>
                  </a:solidFill>
                  <a:latin typeface="BISansNEXT" panose="02000503040000020004" pitchFamily="50" charset="0"/>
                </a:rPr>
                <a:t>CO </a:t>
              </a:r>
              <a:r>
                <a:rPr lang="nl-NL" sz="1050" dirty="0" err="1">
                  <a:solidFill>
                    <a:srgbClr val="2B333A"/>
                  </a:solidFill>
                  <a:latin typeface="BISansNEXT" panose="02000503040000020004" pitchFamily="50" charset="0"/>
                </a:rPr>
                <a:t>every</a:t>
              </a:r>
              <a:r>
                <a:rPr lang="nl-NL" sz="1050" dirty="0">
                  <a:solidFill>
                    <a:srgbClr val="2B333A"/>
                  </a:solidFill>
                  <a:latin typeface="BISansNEXT" panose="02000503040000020004" pitchFamily="50" charset="0"/>
                </a:rPr>
                <a:t> 3-6 </a:t>
              </a:r>
              <a:r>
                <a:rPr lang="nl-NL" sz="1050" dirty="0" err="1">
                  <a:solidFill>
                    <a:srgbClr val="2B333A"/>
                  </a:solidFill>
                  <a:latin typeface="BISansNEXT" panose="02000503040000020004" pitchFamily="50" charset="0"/>
                </a:rPr>
                <a:t>months</a:t>
              </a:r>
              <a:endParaRPr lang="nl-NL" sz="1050" dirty="0">
                <a:solidFill>
                  <a:srgbClr val="2B333A"/>
                </a:solidFill>
                <a:latin typeface="BISansNEXT" panose="02000503040000020004" pitchFamily="50" charset="0"/>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Symptoms</a:t>
              </a: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105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and</a:t>
              </a: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HRQL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every</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3</a:t>
              </a:r>
              <a:r>
                <a:rPr lang="nl-NL" sz="1050" dirty="0">
                  <a:solidFill>
                    <a:srgbClr val="2B333A"/>
                  </a:solidFill>
                  <a:latin typeface="BISansNEXT" panose="02000503040000020004" pitchFamily="50" charset="0"/>
                </a:rPr>
                <a:t>-6 </a:t>
              </a:r>
              <a:r>
                <a:rPr lang="nl-NL" sz="1050" dirty="0" err="1">
                  <a:solidFill>
                    <a:srgbClr val="2B333A"/>
                  </a:solidFill>
                  <a:latin typeface="BISansNEXT" panose="02000503040000020004" pitchFamily="50" charset="0"/>
                </a:rPr>
                <a:t>months</a:t>
              </a:r>
              <a:endParaRPr lang="nl-NL" sz="1050" dirty="0">
                <a:solidFill>
                  <a:srgbClr val="2B333A"/>
                </a:solidFill>
                <a:latin typeface="BISansNEXT" panose="02000503040000020004" pitchFamily="50" charset="0"/>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6-minute </a:t>
              </a:r>
              <a:r>
                <a:rPr lang="nl-NL" sz="1050" b="1" dirty="0">
                  <a:solidFill>
                    <a:srgbClr val="2B333A"/>
                  </a:solidFill>
                  <a:latin typeface="BISansNEXT" panose="02000503040000020004" pitchFamily="50" charset="0"/>
                </a:rPr>
                <a:t>walk test </a:t>
              </a:r>
              <a:r>
                <a:rPr lang="nl-NL" sz="1050" dirty="0" err="1">
                  <a:solidFill>
                    <a:srgbClr val="2B333A"/>
                  </a:solidFill>
                  <a:latin typeface="BISansNEXT" panose="02000503040000020004" pitchFamily="50" charset="0"/>
                </a:rPr>
                <a:t>every</a:t>
              </a:r>
              <a:r>
                <a:rPr lang="nl-NL" sz="1050" dirty="0">
                  <a:solidFill>
                    <a:srgbClr val="2B333A"/>
                  </a:solidFill>
                  <a:latin typeface="BISansNEXT" panose="02000503040000020004" pitchFamily="50" charset="0"/>
                </a:rPr>
                <a:t> </a:t>
              </a:r>
              <a:br>
                <a:rPr lang="nl-NL" sz="1050" dirty="0">
                  <a:solidFill>
                    <a:srgbClr val="2B333A"/>
                  </a:solidFill>
                  <a:latin typeface="BISansNEXT" panose="02000503040000020004" pitchFamily="50" charset="0"/>
                </a:rPr>
              </a:br>
              <a:r>
                <a:rPr lang="nl-NL" sz="1050" dirty="0">
                  <a:solidFill>
                    <a:srgbClr val="2B333A"/>
                  </a:solidFill>
                  <a:latin typeface="BISansNEXT" panose="02000503040000020004" pitchFamily="50" charset="0"/>
                </a:rPr>
                <a:t>6-12 </a:t>
              </a:r>
              <a:r>
                <a:rPr lang="nl-NL" sz="1050" dirty="0" err="1">
                  <a:solidFill>
                    <a:srgbClr val="2B333A"/>
                  </a:solidFill>
                  <a:latin typeface="BISansNEXT" panose="02000503040000020004" pitchFamily="50" charset="0"/>
                </a:rPr>
                <a:t>months</a:t>
              </a:r>
              <a:endParaRPr lang="nl-NL" sz="1050" dirty="0">
                <a:solidFill>
                  <a:srgbClr val="2B333A"/>
                </a:solidFill>
                <a:latin typeface="BISansNEXT" panose="02000503040000020004" pitchFamily="50" charset="0"/>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HRCT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every</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12-18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months</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o</a:t>
              </a:r>
              <a:r>
                <a:rPr lang="nl-NL" sz="1050" dirty="0">
                  <a:solidFill>
                    <a:srgbClr val="2B333A"/>
                  </a:solidFill>
                  <a:latin typeface="BISansNEXT" panose="02000503040000020004" pitchFamily="50" charset="0"/>
                </a:rPr>
                <a:t>r as </a:t>
              </a:r>
              <a:r>
                <a:rPr lang="nl-NL" sz="1050" dirty="0" err="1">
                  <a:solidFill>
                    <a:srgbClr val="2B333A"/>
                  </a:solidFill>
                  <a:latin typeface="BISansNEXT" panose="02000503040000020004" pitchFamily="50" charset="0"/>
                </a:rPr>
                <a:t>indicated</a:t>
              </a:r>
              <a:endPar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p:txBody>
        </p:sp>
        <p:cxnSp>
          <p:nvCxnSpPr>
            <p:cNvPr id="33" name="Connector: Elbow 32">
              <a:extLst>
                <a:ext uri="{FF2B5EF4-FFF2-40B4-BE49-F238E27FC236}">
                  <a16:creationId xmlns:a16="http://schemas.microsoft.com/office/drawing/2014/main" id="{BC871D1D-A4C9-4626-A678-7E412B4AC9A4}"/>
                </a:ext>
              </a:extLst>
            </p:cNvPr>
            <p:cNvCxnSpPr>
              <a:stCxn id="28" idx="3"/>
              <a:endCxn id="22" idx="3"/>
            </p:cNvCxnSpPr>
            <p:nvPr/>
          </p:nvCxnSpPr>
          <p:spPr>
            <a:xfrm flipH="1" flipV="1">
              <a:off x="6526424" y="3278732"/>
              <a:ext cx="613411" cy="1367906"/>
            </a:xfrm>
            <a:prstGeom prst="bentConnector3">
              <a:avLst>
                <a:gd name="adj1" fmla="val -3726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6EEE2097-F9E2-454A-83F6-3E4E339225F5}"/>
                </a:ext>
              </a:extLst>
            </p:cNvPr>
            <p:cNvCxnSpPr>
              <a:stCxn id="29" idx="1"/>
              <a:endCxn id="22" idx="1"/>
            </p:cNvCxnSpPr>
            <p:nvPr/>
          </p:nvCxnSpPr>
          <p:spPr>
            <a:xfrm rot="10800000" flipH="1">
              <a:off x="4952090" y="3278733"/>
              <a:ext cx="614214" cy="2101189"/>
            </a:xfrm>
            <a:prstGeom prst="bentConnector3">
              <a:avLst>
                <a:gd name="adj1" fmla="val -375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4217300C-7B63-4F53-8635-55ED548C1AAC}"/>
                </a:ext>
              </a:extLst>
            </p:cNvPr>
            <p:cNvCxnSpPr>
              <a:stCxn id="25" idx="1"/>
              <a:endCxn id="13" idx="1"/>
            </p:cNvCxnSpPr>
            <p:nvPr/>
          </p:nvCxnSpPr>
          <p:spPr>
            <a:xfrm rot="10800000" flipH="1">
              <a:off x="2225471" y="2124972"/>
              <a:ext cx="1565374" cy="2521666"/>
            </a:xfrm>
            <a:prstGeom prst="bentConnector3">
              <a:avLst>
                <a:gd name="adj1" fmla="val -1273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E411827B-1881-4330-8B02-02D005950AB3}"/>
                </a:ext>
              </a:extLst>
            </p:cNvPr>
            <p:cNvCxnSpPr>
              <a:stCxn id="26" idx="3"/>
              <a:endCxn id="21" idx="3"/>
            </p:cNvCxnSpPr>
            <p:nvPr/>
          </p:nvCxnSpPr>
          <p:spPr>
            <a:xfrm flipH="1" flipV="1">
              <a:off x="3799001" y="3278732"/>
              <a:ext cx="613410" cy="1367906"/>
            </a:xfrm>
            <a:prstGeom prst="bentConnector3">
              <a:avLst>
                <a:gd name="adj1" fmla="val -3726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1111D8B-B784-41AA-BCF7-0995889D49AF}"/>
                </a:ext>
              </a:extLst>
            </p:cNvPr>
            <p:cNvCxnSpPr>
              <a:cxnSpLocks/>
              <a:stCxn id="21" idx="1"/>
              <a:endCxn id="32" idx="3"/>
            </p:cNvCxnSpPr>
            <p:nvPr/>
          </p:nvCxnSpPr>
          <p:spPr>
            <a:xfrm flipH="1">
              <a:off x="2382900" y="3278732"/>
              <a:ext cx="45598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FA1C72C-EF58-424F-860C-DE65F15ADC58}"/>
                </a:ext>
              </a:extLst>
            </p:cNvPr>
            <p:cNvCxnSpPr>
              <a:stCxn id="15" idx="2"/>
              <a:endCxn id="21" idx="0"/>
            </p:cNvCxnSpPr>
            <p:nvPr/>
          </p:nvCxnSpPr>
          <p:spPr>
            <a:xfrm>
              <a:off x="3318941" y="2883462"/>
              <a:ext cx="0" cy="19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34817A9-33D1-4FAC-8E86-508EC2BCB4E8}"/>
                </a:ext>
              </a:extLst>
            </p:cNvPr>
            <p:cNvCxnSpPr>
              <a:stCxn id="21" idx="2"/>
              <a:endCxn id="23" idx="0"/>
            </p:cNvCxnSpPr>
            <p:nvPr/>
          </p:nvCxnSpPr>
          <p:spPr>
            <a:xfrm>
              <a:off x="3318941" y="3476852"/>
              <a:ext cx="0" cy="222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4F88D702-88CE-4F7C-95FB-5E536378645B}"/>
                </a:ext>
              </a:extLst>
            </p:cNvPr>
            <p:cNvCxnSpPr>
              <a:stCxn id="23" idx="2"/>
              <a:endCxn id="25" idx="0"/>
            </p:cNvCxnSpPr>
            <p:nvPr/>
          </p:nvCxnSpPr>
          <p:spPr>
            <a:xfrm rot="5400000">
              <a:off x="2835983" y="3965559"/>
              <a:ext cx="352507" cy="6134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F1AA91E8-DF8B-44BA-80E2-37C7E8D9BF83}"/>
                </a:ext>
              </a:extLst>
            </p:cNvPr>
            <p:cNvCxnSpPr>
              <a:stCxn id="23" idx="2"/>
              <a:endCxn id="26" idx="0"/>
            </p:cNvCxnSpPr>
            <p:nvPr/>
          </p:nvCxnSpPr>
          <p:spPr>
            <a:xfrm rot="16200000" flipH="1">
              <a:off x="3449393" y="3965559"/>
              <a:ext cx="352507" cy="6134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C69F3B23-8E28-4B4F-9ED9-94E0C6EFF3ED}"/>
                </a:ext>
              </a:extLst>
            </p:cNvPr>
            <p:cNvCxnSpPr>
              <a:stCxn id="24" idx="2"/>
              <a:endCxn id="27" idx="0"/>
            </p:cNvCxnSpPr>
            <p:nvPr/>
          </p:nvCxnSpPr>
          <p:spPr>
            <a:xfrm rot="5400000">
              <a:off x="5562638" y="3965524"/>
              <a:ext cx="352507" cy="6134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5B17B1E0-F538-4065-99F5-EF8738104565}"/>
                </a:ext>
              </a:extLst>
            </p:cNvPr>
            <p:cNvCxnSpPr>
              <a:stCxn id="24" idx="2"/>
              <a:endCxn id="28" idx="0"/>
            </p:cNvCxnSpPr>
            <p:nvPr/>
          </p:nvCxnSpPr>
          <p:spPr>
            <a:xfrm rot="16200000" flipH="1">
              <a:off x="6176450" y="3965192"/>
              <a:ext cx="352507" cy="61414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2B3CFB-1705-4534-ACFA-C1951B175A5E}"/>
                </a:ext>
              </a:extLst>
            </p:cNvPr>
            <p:cNvSpPr txBox="1"/>
            <p:nvPr/>
          </p:nvSpPr>
          <p:spPr>
            <a:xfrm>
              <a:off x="6936671" y="1828544"/>
              <a:ext cx="1607475" cy="864440"/>
            </a:xfrm>
            <a:prstGeom prst="rect">
              <a:avLst/>
            </a:prstGeom>
            <a:solidFill>
              <a:srgbClr val="F9F9F9"/>
            </a:solidFill>
            <a:ln w="12700">
              <a:solidFill>
                <a:schemeClr val="bg1">
                  <a:lumMod val="85000"/>
                </a:schemeClr>
              </a:solidFill>
            </a:ln>
          </p:spPr>
          <p:txBody>
            <a:bodyPr wrap="square" tIns="108000" bIns="108000" rtlCol="0">
              <a:spAutoFit/>
            </a:bodyPr>
            <a:lstStyle>
              <a:defPPr>
                <a:defRPr lang="en-NL"/>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rgbClr val="2B333A"/>
                  </a:solidFill>
                  <a:effectLst/>
                  <a:uLnTx/>
                  <a:uFillTx/>
                  <a:latin typeface="BISansNEXT" panose="02000503040000020004" pitchFamily="50" charset="0"/>
                </a:defRPr>
              </a:lvl1pPr>
            </a:lstStyle>
            <a:p>
              <a:pPr marL="171450" indent="-171450" algn="l">
                <a:buFont typeface="Arial" panose="020B0604020202020204" pitchFamily="34" charset="0"/>
                <a:buChar char="•"/>
              </a:pPr>
              <a:r>
                <a:rPr lang="en-US" dirty="0"/>
                <a:t>Confident diagnosis</a:t>
              </a:r>
            </a:p>
            <a:p>
              <a:pPr marL="171450" indent="-171450" algn="l">
                <a:buFont typeface="Arial" panose="020B0604020202020204" pitchFamily="34" charset="0"/>
                <a:buChar char="•"/>
              </a:pPr>
              <a:r>
                <a:rPr lang="en-US" dirty="0"/>
                <a:t>Working diagnosis</a:t>
              </a:r>
            </a:p>
            <a:p>
              <a:pPr marL="171450" indent="-171450" algn="l">
                <a:buFont typeface="Arial" panose="020B0604020202020204" pitchFamily="34" charset="0"/>
                <a:buChar char="•"/>
              </a:pPr>
              <a:r>
                <a:rPr lang="en-US" dirty="0"/>
                <a:t>Unclassifiable ILD</a:t>
              </a:r>
            </a:p>
            <a:p>
              <a:pPr marL="171450" indent="-171450" algn="l">
                <a:buFont typeface="Arial" panose="020B0604020202020204" pitchFamily="34" charset="0"/>
                <a:buChar char="•"/>
              </a:pPr>
              <a:r>
                <a:rPr lang="en-US" dirty="0"/>
                <a:t>Not ILD</a:t>
              </a:r>
            </a:p>
          </p:txBody>
        </p:sp>
      </p:grpSp>
      <p:cxnSp>
        <p:nvCxnSpPr>
          <p:cNvPr id="46" name="Connector: Elbow 45">
            <a:extLst>
              <a:ext uri="{FF2B5EF4-FFF2-40B4-BE49-F238E27FC236}">
                <a16:creationId xmlns:a16="http://schemas.microsoft.com/office/drawing/2014/main" id="{A2013FF2-3CBF-4D78-9F35-F5EC5A3864BE}"/>
              </a:ext>
            </a:extLst>
          </p:cNvPr>
          <p:cNvCxnSpPr>
            <a:cxnSpLocks/>
            <a:stCxn id="13" idx="3"/>
          </p:cNvCxnSpPr>
          <p:nvPr/>
        </p:nvCxnSpPr>
        <p:spPr>
          <a:xfrm>
            <a:off x="6370837" y="2526397"/>
            <a:ext cx="2023421" cy="755685"/>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EA935C81-FCCA-48EA-BA2C-7E6087DA22AA}"/>
              </a:ext>
            </a:extLst>
          </p:cNvPr>
          <p:cNvCxnSpPr>
            <a:stCxn id="12" idx="3"/>
            <a:endCxn id="52" idx="0"/>
          </p:cNvCxnSpPr>
          <p:nvPr/>
        </p:nvCxnSpPr>
        <p:spPr>
          <a:xfrm>
            <a:off x="6098910" y="2011380"/>
            <a:ext cx="2427064" cy="241363"/>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Rectangle 2">
            <a:extLst>
              <a:ext uri="{FF2B5EF4-FFF2-40B4-BE49-F238E27FC236}">
                <a16:creationId xmlns:a16="http://schemas.microsoft.com/office/drawing/2014/main" id="{3CBAE815-1828-D624-A7D3-37BF7B19FFFF}"/>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rgbClr val="000000"/>
                </a:solidFill>
                <a:latin typeface="BI Sans" pitchFamily="2" charset="0"/>
              </a:rPr>
              <a:t>ILD</a:t>
            </a:r>
            <a:endParaRPr lang="en-NL" sz="1400">
              <a:solidFill>
                <a:srgbClr val="000000"/>
              </a:solidFill>
              <a:latin typeface="BI Sans" pitchFamily="2" charset="0"/>
            </a:endParaRPr>
          </a:p>
        </p:txBody>
      </p:sp>
      <p:pic>
        <p:nvPicPr>
          <p:cNvPr id="3" name="Picture 2">
            <a:extLst>
              <a:ext uri="{FF2B5EF4-FFF2-40B4-BE49-F238E27FC236}">
                <a16:creationId xmlns:a16="http://schemas.microsoft.com/office/drawing/2014/main" id="{1A261533-ED47-4ABF-0002-CCB71DAC62F0}"/>
              </a:ext>
            </a:extLst>
          </p:cNvPr>
          <p:cNvPicPr>
            <a:picLocks noChangeAspect="1"/>
          </p:cNvPicPr>
          <p:nvPr/>
        </p:nvPicPr>
        <p:blipFill>
          <a:blip r:embed="rId3"/>
          <a:stretch>
            <a:fillRect/>
          </a:stretch>
        </p:blipFill>
        <p:spPr>
          <a:xfrm>
            <a:off x="10762405" y="6293016"/>
            <a:ext cx="1487553" cy="231668"/>
          </a:xfrm>
          <a:prstGeom prst="rect">
            <a:avLst/>
          </a:prstGeom>
        </p:spPr>
      </p:pic>
    </p:spTree>
    <p:extLst>
      <p:ext uri="{BB962C8B-B14F-4D97-AF65-F5344CB8AC3E}">
        <p14:creationId xmlns:p14="http://schemas.microsoft.com/office/powerpoint/2010/main" val="2813437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p:txBody>
          <a:bodyPr/>
          <a:lstStyle/>
          <a:p>
            <a:r>
              <a:rPr lang="en-US" i="1" dirty="0"/>
              <a:t>HRCT is an essential component of the diagnostic process</a:t>
            </a:r>
            <a:r>
              <a:rPr lang="en-US" i="1" baseline="30000" dirty="0"/>
              <a:t>1</a:t>
            </a:r>
            <a:endParaRPr lang="en-US" i="1" dirty="0"/>
          </a:p>
        </p:txBody>
      </p:sp>
      <p:sp>
        <p:nvSpPr>
          <p:cNvPr id="2" name="Tijdelijke aanduiding voor tekst 1">
            <a:extLst>
              <a:ext uri="{FF2B5EF4-FFF2-40B4-BE49-F238E27FC236}">
                <a16:creationId xmlns:a16="http://schemas.microsoft.com/office/drawing/2014/main" id="{3DDD853C-730F-4A18-8D77-A56D3294EE56}"/>
              </a:ext>
            </a:extLst>
          </p:cNvPr>
          <p:cNvSpPr>
            <a:spLocks noGrp="1"/>
          </p:cNvSpPr>
          <p:nvPr>
            <p:ph type="subTitle" idx="1"/>
          </p:nvPr>
        </p:nvSpPr>
        <p:spPr/>
        <p:txBody>
          <a:bodyPr/>
          <a:lstStyle/>
          <a:p>
            <a:r>
              <a:rPr lang="nl-NL" dirty="0"/>
              <a:t>High-</a:t>
            </a:r>
            <a:r>
              <a:rPr lang="nl-NL" dirty="0" err="1"/>
              <a:t>Resolution</a:t>
            </a:r>
            <a:r>
              <a:rPr lang="nl-NL" dirty="0"/>
              <a:t> </a:t>
            </a:r>
            <a:r>
              <a:rPr lang="nl-NL" dirty="0" err="1"/>
              <a:t>Computed</a:t>
            </a:r>
            <a:r>
              <a:rPr lang="nl-NL" dirty="0"/>
              <a:t> </a:t>
            </a:r>
            <a:br>
              <a:rPr lang="nl-NL" dirty="0"/>
            </a:br>
            <a:r>
              <a:rPr lang="nl-NL" dirty="0" err="1"/>
              <a:t>Tomography</a:t>
            </a:r>
            <a:r>
              <a:rPr lang="nl-NL" dirty="0"/>
              <a:t> (HRCT)</a:t>
            </a:r>
          </a:p>
        </p:txBody>
      </p:sp>
      <p:sp>
        <p:nvSpPr>
          <p:cNvPr id="6" name="Text Placeholder 10">
            <a:extLst>
              <a:ext uri="{FF2B5EF4-FFF2-40B4-BE49-F238E27FC236}">
                <a16:creationId xmlns:a16="http://schemas.microsoft.com/office/drawing/2014/main" id="{03B5C52B-522F-4899-84AD-684232B98C90}"/>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Sverzellati</a:t>
            </a:r>
            <a:r>
              <a:rPr lang="en-US" sz="900" dirty="0">
                <a:solidFill>
                  <a:schemeClr val="bg1"/>
                </a:solidFill>
              </a:rPr>
              <a:t> N. Highlights of HRCT imaging in IPF. Respir Res. 2013;14 Suppl 1(Suppl 1):S3.</a:t>
            </a:r>
          </a:p>
        </p:txBody>
      </p:sp>
      <p:sp>
        <p:nvSpPr>
          <p:cNvPr id="5" name="Tijdelijke aanduiding voor tekst 5">
            <a:extLst>
              <a:ext uri="{FF2B5EF4-FFF2-40B4-BE49-F238E27FC236}">
                <a16:creationId xmlns:a16="http://schemas.microsoft.com/office/drawing/2014/main" id="{93981127-95C2-7478-7D01-58E956FBF019}"/>
              </a:ext>
            </a:extLst>
          </p:cNvPr>
          <p:cNvSpPr>
            <a:spLocks noGrp="1"/>
          </p:cNvSpPr>
          <p:nvPr>
            <p:ph type="body" sz="quarter" idx="17"/>
          </p:nvPr>
        </p:nvSpPr>
        <p:spPr>
          <a:xfrm>
            <a:off x="0" y="-630238"/>
            <a:ext cx="12192000" cy="457200"/>
          </a:xfrm>
        </p:spPr>
        <p:txBody>
          <a:bodyPr/>
          <a:lstStyle/>
          <a:p>
            <a:r>
              <a:rPr lang="en-US" dirty="0"/>
              <a:t>G0</a:t>
            </a:r>
          </a:p>
        </p:txBody>
      </p:sp>
      <p:pic>
        <p:nvPicPr>
          <p:cNvPr id="3" name="Picture 2">
            <a:extLst>
              <a:ext uri="{FF2B5EF4-FFF2-40B4-BE49-F238E27FC236}">
                <a16:creationId xmlns:a16="http://schemas.microsoft.com/office/drawing/2014/main" id="{D0994307-1975-0FD3-00F8-5C2472EFDD2D}"/>
              </a:ext>
            </a:extLst>
          </p:cNvPr>
          <p:cNvPicPr>
            <a:picLocks noChangeAspect="1"/>
          </p:cNvPicPr>
          <p:nvPr/>
        </p:nvPicPr>
        <p:blipFill>
          <a:blip r:embed="rId3"/>
          <a:stretch>
            <a:fillRect/>
          </a:stretch>
        </p:blipFill>
        <p:spPr>
          <a:xfrm>
            <a:off x="10810048" y="6548034"/>
            <a:ext cx="1487553" cy="231668"/>
          </a:xfrm>
          <a:prstGeom prst="rect">
            <a:avLst/>
          </a:prstGeom>
        </p:spPr>
      </p:pic>
    </p:spTree>
    <p:extLst>
      <p:ext uri="{BB962C8B-B14F-4D97-AF65-F5344CB8AC3E}">
        <p14:creationId xmlns:p14="http://schemas.microsoft.com/office/powerpoint/2010/main" val="3877703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title"/>
          </p:nvPr>
        </p:nvSpPr>
        <p:spPr/>
        <p:txBody>
          <a:bodyPr/>
          <a:lstStyle/>
          <a:p>
            <a:r>
              <a:rPr lang="en-US" b="1" dirty="0">
                <a:solidFill>
                  <a:srgbClr val="001E55"/>
                </a:solidFill>
                <a:latin typeface="BISansNEXT" panose="02000503040000020004"/>
              </a:rPr>
              <a:t>High-resolution computed tomography (HRCT) is an essential component of F-ILD diagnosis</a:t>
            </a:r>
            <a:r>
              <a:rPr lang="en-US" baseline="30000" dirty="0">
                <a:latin typeface="BISansNEXT" panose="02000503040000020004"/>
              </a:rPr>
              <a:t>1-3</a:t>
            </a:r>
            <a:endParaRPr lang="nl-NL" b="1" baseline="30000" dirty="0">
              <a:solidFill>
                <a:srgbClr val="001E55"/>
              </a:solidFill>
              <a:latin typeface="BISansNEXT" panose="02000503040000020004"/>
            </a:endParaRPr>
          </a:p>
        </p:txBody>
      </p:sp>
      <p:sp>
        <p:nvSpPr>
          <p:cNvPr id="79" name="Content Placeholder 78">
            <a:extLst>
              <a:ext uri="{FF2B5EF4-FFF2-40B4-BE49-F238E27FC236}">
                <a16:creationId xmlns:a16="http://schemas.microsoft.com/office/drawing/2014/main" id="{DC6B9092-E5A1-46EC-BA20-5C1798C1218A}"/>
              </a:ext>
            </a:extLst>
          </p:cNvPr>
          <p:cNvSpPr>
            <a:spLocks noGrp="1"/>
          </p:cNvSpPr>
          <p:nvPr>
            <p:ph idx="1"/>
          </p:nvPr>
        </p:nvSpPr>
        <p:spPr/>
        <p:txBody>
          <a:bodyPr/>
          <a:lstStyle/>
          <a:p>
            <a:endParaRPr lang="nl-NL" dirty="0"/>
          </a:p>
        </p:txBody>
      </p:sp>
      <p:sp>
        <p:nvSpPr>
          <p:cNvPr id="80" name="Text Placeholder 79">
            <a:extLst>
              <a:ext uri="{FF2B5EF4-FFF2-40B4-BE49-F238E27FC236}">
                <a16:creationId xmlns:a16="http://schemas.microsoft.com/office/drawing/2014/main" id="{3E11409C-63F3-426C-99CF-CA962116F95B}"/>
              </a:ext>
            </a:extLst>
          </p:cNvPr>
          <p:cNvSpPr>
            <a:spLocks noGrp="1"/>
          </p:cNvSpPr>
          <p:nvPr>
            <p:ph type="body" sz="quarter" idx="13"/>
          </p:nvPr>
        </p:nvSpPr>
        <p:spPr/>
        <p:txBody>
          <a:bodyPr/>
          <a:lstStyle/>
          <a:p>
            <a:r>
              <a:rPr lang="en-US" dirty="0"/>
              <a:t>1. </a:t>
            </a:r>
            <a:r>
              <a:rPr lang="en-US" dirty="0" err="1"/>
              <a:t>Wijsenbeek</a:t>
            </a:r>
            <a:r>
              <a:rPr lang="en-US" dirty="0"/>
              <a:t> M, </a:t>
            </a:r>
            <a:r>
              <a:rPr lang="en-US" dirty="0" err="1"/>
              <a:t>Cottin</a:t>
            </a:r>
            <a:r>
              <a:rPr lang="en-US" dirty="0"/>
              <a:t> V. Spectrum of Fibrotic Lung Diseases. N </a:t>
            </a:r>
            <a:r>
              <a:rPr lang="en-US" dirty="0" err="1"/>
              <a:t>Engl</a:t>
            </a:r>
            <a:r>
              <a:rPr lang="en-US" dirty="0"/>
              <a:t> J Med. 2020;383(10):958-68; 2. Cosgrove GP, Bianchi P, </a:t>
            </a:r>
            <a:r>
              <a:rPr lang="en-US" dirty="0" err="1"/>
              <a:t>Danese</a:t>
            </a:r>
            <a:r>
              <a:rPr lang="en-US" dirty="0"/>
              <a:t> S, et al. Barriers to timely diagnosis of interstitial lung disease in the real world: the INTENSITY survey. BMC </a:t>
            </a:r>
            <a:r>
              <a:rPr lang="en-US" dirty="0" err="1"/>
              <a:t>Pulm</a:t>
            </a:r>
            <a:r>
              <a:rPr lang="en-US" dirty="0"/>
              <a:t> Med. 2018;18(1):9; 3. </a:t>
            </a:r>
            <a:r>
              <a:rPr lang="en-US" dirty="0" err="1"/>
              <a:t>Sverzellati</a:t>
            </a:r>
            <a:r>
              <a:rPr lang="en-US" dirty="0"/>
              <a:t> N. Highlights of HRCT imaging in IPF. Respir Res. 2013;14 Suppl 1(Suppl 1):S3; 4. Walsh SLF, Maher TM, Kolb M, et al. Diagnostic accuracy of a clinical diagnosis of idiopathic pulmonary fibrosis: an international case-cohort study. Eur Respir J. 2017;50(2):170002; </a:t>
            </a:r>
            <a:r>
              <a:rPr lang="nl-NL" dirty="0"/>
              <a:t>5. </a:t>
            </a:r>
            <a:r>
              <a:rPr lang="en-GB" dirty="0"/>
              <a:t>Raghu G, Remy-Jardin M, </a:t>
            </a:r>
            <a:r>
              <a:rPr lang="en-GB" dirty="0" err="1"/>
              <a:t>Richeldi</a:t>
            </a:r>
            <a:r>
              <a:rPr lang="en-GB" dirty="0"/>
              <a:t> L, et al. Idiopathic Pulmonary Fibrosis (an Update) and Progressive Pulmonary Fibrosis in Adults: An Official ATS/ERS/JRS/ALAT Clinical Practice Guideline. Am J Respir Crit Care Med. 2022;205(9):e18-e47; 6. </a:t>
            </a:r>
            <a:r>
              <a:rPr lang="en-US" dirty="0"/>
              <a:t>Elicker BM, </a:t>
            </a:r>
            <a:r>
              <a:rPr lang="en-US" dirty="0" err="1"/>
              <a:t>Kallianos</a:t>
            </a:r>
            <a:r>
              <a:rPr lang="en-US" dirty="0"/>
              <a:t> KG, Henry TS. The role of high-resolution computed tomography in the follow-up of diffuse lung disease: Number 2 in the Series “Radiology” Edited by Nicola </a:t>
            </a:r>
            <a:r>
              <a:rPr lang="en-US" dirty="0" err="1"/>
              <a:t>Sverzellati</a:t>
            </a:r>
            <a:r>
              <a:rPr lang="en-US" dirty="0"/>
              <a:t> and </a:t>
            </a:r>
            <a:r>
              <a:rPr lang="en-US" dirty="0" err="1"/>
              <a:t>Sujal</a:t>
            </a:r>
            <a:r>
              <a:rPr lang="en-US" dirty="0"/>
              <a:t> Desai. </a:t>
            </a:r>
            <a:r>
              <a:rPr lang="en-US" dirty="0" err="1"/>
              <a:t>Eur</a:t>
            </a:r>
            <a:r>
              <a:rPr lang="en-US" dirty="0"/>
              <a:t> Respir Rev. 2017;26(144):170008.</a:t>
            </a:r>
          </a:p>
        </p:txBody>
      </p:sp>
      <p:sp>
        <p:nvSpPr>
          <p:cNvPr id="81" name="Text Placeholder 80">
            <a:extLst>
              <a:ext uri="{FF2B5EF4-FFF2-40B4-BE49-F238E27FC236}">
                <a16:creationId xmlns:a16="http://schemas.microsoft.com/office/drawing/2014/main" id="{3E7374A8-1330-40BC-BABD-8C2726372777}"/>
              </a:ext>
            </a:extLst>
          </p:cNvPr>
          <p:cNvSpPr>
            <a:spLocks noGrp="1"/>
          </p:cNvSpPr>
          <p:nvPr>
            <p:ph type="body" sz="quarter" idx="17"/>
          </p:nvPr>
        </p:nvSpPr>
        <p:spPr/>
        <p:txBody>
          <a:bodyPr/>
          <a:lstStyle/>
          <a:p>
            <a:r>
              <a:rPr lang="nl-NL" dirty="0"/>
              <a:t>G1</a:t>
            </a:r>
          </a:p>
        </p:txBody>
      </p:sp>
      <p:sp>
        <p:nvSpPr>
          <p:cNvPr id="10" name="Oval 9">
            <a:extLst>
              <a:ext uri="{FF2B5EF4-FFF2-40B4-BE49-F238E27FC236}">
                <a16:creationId xmlns:a16="http://schemas.microsoft.com/office/drawing/2014/main" id="{85C18C15-A6DF-42D4-8271-CA1A3ED68575}"/>
              </a:ext>
            </a:extLst>
          </p:cNvPr>
          <p:cNvSpPr/>
          <p:nvPr/>
        </p:nvSpPr>
        <p:spPr>
          <a:xfrm>
            <a:off x="1189075" y="1321952"/>
            <a:ext cx="4366489" cy="4366489"/>
          </a:xfrm>
          <a:prstGeom prst="ellipse">
            <a:avLst/>
          </a:prstGeom>
          <a:solidFill>
            <a:srgbClr val="7293A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C780A1C-3893-48DF-BC41-6029636953D4}"/>
              </a:ext>
            </a:extLst>
          </p:cNvPr>
          <p:cNvSpPr/>
          <p:nvPr/>
        </p:nvSpPr>
        <p:spPr>
          <a:xfrm>
            <a:off x="1968485" y="2101362"/>
            <a:ext cx="2807668" cy="2807668"/>
          </a:xfrm>
          <a:prstGeom prst="ellipse">
            <a:avLst/>
          </a:prstGeom>
          <a:solidFill>
            <a:srgbClr val="7293A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F8E5A05-D989-45CB-9168-03C4DC988E78}"/>
              </a:ext>
            </a:extLst>
          </p:cNvPr>
          <p:cNvGrpSpPr/>
          <p:nvPr/>
        </p:nvGrpSpPr>
        <p:grpSpPr>
          <a:xfrm>
            <a:off x="2772694" y="2905571"/>
            <a:ext cx="1199251" cy="1199251"/>
            <a:chOff x="2862510" y="2659986"/>
            <a:chExt cx="1199251" cy="1199251"/>
          </a:xfrm>
        </p:grpSpPr>
        <p:sp>
          <p:nvSpPr>
            <p:cNvPr id="13" name="Oval 12">
              <a:extLst>
                <a:ext uri="{FF2B5EF4-FFF2-40B4-BE49-F238E27FC236}">
                  <a16:creationId xmlns:a16="http://schemas.microsoft.com/office/drawing/2014/main" id="{3FA98F02-166D-4A58-A6A6-5B8AE383D0CA}"/>
                </a:ext>
              </a:extLst>
            </p:cNvPr>
            <p:cNvSpPr/>
            <p:nvPr/>
          </p:nvSpPr>
          <p:spPr>
            <a:xfrm>
              <a:off x="2862510" y="2659986"/>
              <a:ext cx="1199251" cy="119925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D20BB7A-F504-475E-B394-DD8B588ACCA2}"/>
                </a:ext>
              </a:extLst>
            </p:cNvPr>
            <p:cNvSpPr txBox="1"/>
            <p:nvPr/>
          </p:nvSpPr>
          <p:spPr>
            <a:xfrm>
              <a:off x="2969751" y="2934620"/>
              <a:ext cx="98235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1" i="0" u="none" strike="noStrike" kern="0" cap="none" spc="0" normalizeH="0" baseline="0" noProof="0" dirty="0">
                  <a:ln>
                    <a:noFill/>
                  </a:ln>
                  <a:solidFill>
                    <a:srgbClr val="FFFFFF"/>
                  </a:solidFill>
                  <a:effectLst/>
                  <a:uLnTx/>
                  <a:uFillTx/>
                  <a:latin typeface="BISansNEXT" panose="02000503040000020004" pitchFamily="50" charset="0"/>
                </a:rPr>
                <a:t>Multi-</a:t>
              </a:r>
              <a:r>
                <a:rPr kumimoji="0" lang="nl-NL" sz="1200" b="1" i="0" u="none" strike="noStrike" kern="0" cap="none" spc="0" normalizeH="0" baseline="0" noProof="0" dirty="0" err="1">
                  <a:ln>
                    <a:noFill/>
                  </a:ln>
                  <a:solidFill>
                    <a:srgbClr val="FFFFFF"/>
                  </a:solidFill>
                  <a:effectLst/>
                  <a:uLnTx/>
                  <a:uFillTx/>
                  <a:latin typeface="BISansNEXT" panose="02000503040000020004" pitchFamily="50" charset="0"/>
                </a:rPr>
                <a:t>disciplinary</a:t>
              </a:r>
              <a:r>
                <a:rPr kumimoji="0" lang="nl-NL" sz="1200" b="1" i="0" u="none" strike="noStrike" kern="0" cap="none" spc="0" normalizeH="0" baseline="0" noProof="0" dirty="0">
                  <a:ln>
                    <a:noFill/>
                  </a:ln>
                  <a:solidFill>
                    <a:srgbClr val="FFFFFF"/>
                  </a:solidFill>
                  <a:effectLst/>
                  <a:uLnTx/>
                  <a:uFillTx/>
                  <a:latin typeface="BISansNEXT" panose="02000503040000020004" pitchFamily="50" charset="0"/>
                </a:rPr>
                <a:t> </a:t>
              </a:r>
              <a:r>
                <a:rPr kumimoji="0" lang="nl-NL" sz="1200" b="1" i="0" u="none" strike="noStrike" kern="0" cap="none" spc="0" normalizeH="0" baseline="0" noProof="0" dirty="0" err="1">
                  <a:ln>
                    <a:noFill/>
                  </a:ln>
                  <a:solidFill>
                    <a:srgbClr val="FFFFFF"/>
                  </a:solidFill>
                  <a:effectLst/>
                  <a:uLnTx/>
                  <a:uFillTx/>
                  <a:latin typeface="BISansNEXT" panose="02000503040000020004" pitchFamily="50" charset="0"/>
                </a:rPr>
                <a:t>discussion</a:t>
              </a:r>
              <a:endParaRPr kumimoji="0" lang="nl-NL" sz="12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grpSp>
        <p:nvGrpSpPr>
          <p:cNvPr id="15" name="Group 14">
            <a:extLst>
              <a:ext uri="{FF2B5EF4-FFF2-40B4-BE49-F238E27FC236}">
                <a16:creationId xmlns:a16="http://schemas.microsoft.com/office/drawing/2014/main" id="{DC771A67-EE62-43A3-96BB-36A13A98C3B8}"/>
              </a:ext>
            </a:extLst>
          </p:cNvPr>
          <p:cNvGrpSpPr/>
          <p:nvPr/>
        </p:nvGrpSpPr>
        <p:grpSpPr>
          <a:xfrm>
            <a:off x="2327285" y="2180258"/>
            <a:ext cx="982351" cy="927798"/>
            <a:chOff x="2417101" y="1934673"/>
            <a:chExt cx="982351" cy="927798"/>
          </a:xfrm>
        </p:grpSpPr>
        <p:sp>
          <p:nvSpPr>
            <p:cNvPr id="16" name="Freeform: Shape 15">
              <a:extLst>
                <a:ext uri="{FF2B5EF4-FFF2-40B4-BE49-F238E27FC236}">
                  <a16:creationId xmlns:a16="http://schemas.microsoft.com/office/drawing/2014/main" id="{04D76CF7-90DF-4F73-81A0-8432F6433904}"/>
                </a:ext>
              </a:extLst>
            </p:cNvPr>
            <p:cNvSpPr/>
            <p:nvPr/>
          </p:nvSpPr>
          <p:spPr>
            <a:xfrm rot="8964999">
              <a:off x="2528891" y="1934673"/>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ED7D31">
                <a:lumMod val="20000"/>
                <a:lumOff val="80000"/>
              </a:srgbClr>
            </a:solidFill>
            <a:ln w="12700" cap="flat" cmpd="sng" algn="ctr">
              <a:solidFill>
                <a:srgbClr val="ED7D31">
                  <a:lumMod val="60000"/>
                  <a:lumOff val="4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995161E-564A-4EB3-9AE7-46D41C59149F}"/>
                </a:ext>
              </a:extLst>
            </p:cNvPr>
            <p:cNvSpPr txBox="1"/>
            <p:nvPr/>
          </p:nvSpPr>
          <p:spPr>
            <a:xfrm>
              <a:off x="2417101" y="2166109"/>
              <a:ext cx="982351"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First-</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choice</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diagnosis</a:t>
              </a:r>
            </a:p>
          </p:txBody>
        </p:sp>
      </p:grpSp>
      <p:grpSp>
        <p:nvGrpSpPr>
          <p:cNvPr id="18" name="Group 17">
            <a:extLst>
              <a:ext uri="{FF2B5EF4-FFF2-40B4-BE49-F238E27FC236}">
                <a16:creationId xmlns:a16="http://schemas.microsoft.com/office/drawing/2014/main" id="{D9309096-165E-4BE4-9E32-76BC450D7DC6}"/>
              </a:ext>
            </a:extLst>
          </p:cNvPr>
          <p:cNvGrpSpPr/>
          <p:nvPr/>
        </p:nvGrpSpPr>
        <p:grpSpPr>
          <a:xfrm>
            <a:off x="3417692" y="2180258"/>
            <a:ext cx="982351" cy="927798"/>
            <a:chOff x="3507508" y="1934673"/>
            <a:chExt cx="982351" cy="927798"/>
          </a:xfrm>
        </p:grpSpPr>
        <p:sp>
          <p:nvSpPr>
            <p:cNvPr id="19" name="Freeform: Shape 18">
              <a:extLst>
                <a:ext uri="{FF2B5EF4-FFF2-40B4-BE49-F238E27FC236}">
                  <a16:creationId xmlns:a16="http://schemas.microsoft.com/office/drawing/2014/main" id="{2EE45E23-794C-4D58-9F45-CB2807C313EF}"/>
                </a:ext>
              </a:extLst>
            </p:cNvPr>
            <p:cNvSpPr/>
            <p:nvPr/>
          </p:nvSpPr>
          <p:spPr>
            <a:xfrm rot="12635001" flipH="1">
              <a:off x="3562554" y="1934673"/>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F2C7AB">
                <a:lumMod val="90000"/>
              </a:srgbClr>
            </a:solidFill>
            <a:ln w="12700" cap="flat" cmpd="sng" algn="ctr">
              <a:solidFill>
                <a:srgbClr val="ED7D31">
                  <a:shade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4BC6C09-BFDB-4F6F-9449-D97DCA9A01E4}"/>
                </a:ext>
              </a:extLst>
            </p:cNvPr>
            <p:cNvSpPr txBox="1"/>
            <p:nvPr/>
          </p:nvSpPr>
          <p:spPr>
            <a:xfrm>
              <a:off x="3507508" y="2166109"/>
              <a:ext cx="982351"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Alternative</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diagnosis</a:t>
              </a:r>
            </a:p>
          </p:txBody>
        </p:sp>
      </p:grpSp>
      <p:grpSp>
        <p:nvGrpSpPr>
          <p:cNvPr id="21" name="Group 20">
            <a:extLst>
              <a:ext uri="{FF2B5EF4-FFF2-40B4-BE49-F238E27FC236}">
                <a16:creationId xmlns:a16="http://schemas.microsoft.com/office/drawing/2014/main" id="{A5E5A5B6-7989-449D-A5D4-7CBDEBDC640B}"/>
              </a:ext>
            </a:extLst>
          </p:cNvPr>
          <p:cNvGrpSpPr/>
          <p:nvPr/>
        </p:nvGrpSpPr>
        <p:grpSpPr>
          <a:xfrm>
            <a:off x="2327285" y="3898684"/>
            <a:ext cx="982351" cy="927798"/>
            <a:chOff x="2417101" y="3653099"/>
            <a:chExt cx="982351" cy="927798"/>
          </a:xfrm>
        </p:grpSpPr>
        <p:sp>
          <p:nvSpPr>
            <p:cNvPr id="22" name="Freeform: Shape 21">
              <a:extLst>
                <a:ext uri="{FF2B5EF4-FFF2-40B4-BE49-F238E27FC236}">
                  <a16:creationId xmlns:a16="http://schemas.microsoft.com/office/drawing/2014/main" id="{1599C020-721E-4630-9153-BBCF14133A0B}"/>
                </a:ext>
              </a:extLst>
            </p:cNvPr>
            <p:cNvSpPr/>
            <p:nvPr/>
          </p:nvSpPr>
          <p:spPr>
            <a:xfrm rot="12635001" flipV="1">
              <a:off x="2515361" y="3653099"/>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A1B9C2">
                <a:lumMod val="75000"/>
              </a:srgbClr>
            </a:solidFill>
            <a:ln w="12700" cap="flat" cmpd="sng" algn="ctr">
              <a:solidFill>
                <a:srgbClr val="2B333A">
                  <a:lumMod val="90000"/>
                  <a:lumOff val="1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BA04DBF-D81F-4DE2-B0E1-4F9F44F31DCE}"/>
                </a:ext>
              </a:extLst>
            </p:cNvPr>
            <p:cNvSpPr txBox="1"/>
            <p:nvPr/>
          </p:nvSpPr>
          <p:spPr>
            <a:xfrm>
              <a:off x="2417101" y="3895031"/>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Potential</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for</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disease</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progression</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24" name="Group 23">
            <a:extLst>
              <a:ext uri="{FF2B5EF4-FFF2-40B4-BE49-F238E27FC236}">
                <a16:creationId xmlns:a16="http://schemas.microsoft.com/office/drawing/2014/main" id="{20935738-078A-4D26-BBFD-42C953CCC24A}"/>
              </a:ext>
            </a:extLst>
          </p:cNvPr>
          <p:cNvGrpSpPr/>
          <p:nvPr/>
        </p:nvGrpSpPr>
        <p:grpSpPr>
          <a:xfrm>
            <a:off x="3417692" y="3898684"/>
            <a:ext cx="982351" cy="927798"/>
            <a:chOff x="3507508" y="3653099"/>
            <a:chExt cx="982351" cy="927798"/>
          </a:xfrm>
        </p:grpSpPr>
        <p:sp>
          <p:nvSpPr>
            <p:cNvPr id="26" name="Freeform: Shape 25">
              <a:extLst>
                <a:ext uri="{FF2B5EF4-FFF2-40B4-BE49-F238E27FC236}">
                  <a16:creationId xmlns:a16="http://schemas.microsoft.com/office/drawing/2014/main" id="{9C540EE9-7328-4EDD-9EA6-93649792633A}"/>
                </a:ext>
              </a:extLst>
            </p:cNvPr>
            <p:cNvSpPr/>
            <p:nvPr/>
          </p:nvSpPr>
          <p:spPr>
            <a:xfrm rot="8964999" flipH="1" flipV="1">
              <a:off x="3549024" y="3653099"/>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7293A0">
                <a:lumMod val="60000"/>
                <a:lumOff val="40000"/>
              </a:srgbClr>
            </a:solidFill>
            <a:ln w="12700" cap="flat" cmpd="sng" algn="ctr">
              <a:solidFill>
                <a:srgbClr val="7293A0">
                  <a:lumMod val="7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33B5C50-D6A8-43CB-8FE6-45D097CEC42B}"/>
                </a:ext>
              </a:extLst>
            </p:cNvPr>
            <p:cNvSpPr txBox="1"/>
            <p:nvPr/>
          </p:nvSpPr>
          <p:spPr>
            <a:xfrm>
              <a:off x="3507508" y="4048919"/>
              <a:ext cx="982351" cy="24622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Prognosis</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28" name="Group 27">
            <a:extLst>
              <a:ext uri="{FF2B5EF4-FFF2-40B4-BE49-F238E27FC236}">
                <a16:creationId xmlns:a16="http://schemas.microsoft.com/office/drawing/2014/main" id="{61D1D430-E92B-4D48-8739-E7BD8DAA30DC}"/>
              </a:ext>
            </a:extLst>
          </p:cNvPr>
          <p:cNvGrpSpPr/>
          <p:nvPr/>
        </p:nvGrpSpPr>
        <p:grpSpPr>
          <a:xfrm>
            <a:off x="3926298" y="3091539"/>
            <a:ext cx="1018247" cy="827314"/>
            <a:chOff x="4016114" y="2845954"/>
            <a:chExt cx="1018247" cy="827314"/>
          </a:xfrm>
        </p:grpSpPr>
        <p:sp>
          <p:nvSpPr>
            <p:cNvPr id="29" name="Freeform: Shape 28">
              <a:extLst>
                <a:ext uri="{FF2B5EF4-FFF2-40B4-BE49-F238E27FC236}">
                  <a16:creationId xmlns:a16="http://schemas.microsoft.com/office/drawing/2014/main" id="{E29D9044-04A8-427F-BACE-152FAE3B9BB0}"/>
                </a:ext>
              </a:extLst>
            </p:cNvPr>
            <p:cNvSpPr/>
            <p:nvPr/>
          </p:nvSpPr>
          <p:spPr>
            <a:xfrm rot="16200000" flipH="1">
              <a:off x="4066356" y="2795712"/>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70AD47">
                <a:lumMod val="20000"/>
                <a:lumOff val="80000"/>
              </a:srgbClr>
            </a:solidFill>
            <a:ln w="12700" cap="flat" cmpd="sng" algn="ctr">
              <a:solidFill>
                <a:srgbClr val="70AD47">
                  <a:lumMod val="60000"/>
                  <a:lumOff val="4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F3346543-4E57-4DC6-9D0D-B05D2698039D}"/>
                </a:ext>
              </a:extLst>
            </p:cNvPr>
            <p:cNvSpPr txBox="1"/>
            <p:nvPr/>
          </p:nvSpPr>
          <p:spPr>
            <a:xfrm>
              <a:off x="4052010" y="3064981"/>
              <a:ext cx="982351" cy="4001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Diagnostic</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confidence</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31" name="Group 30">
            <a:extLst>
              <a:ext uri="{FF2B5EF4-FFF2-40B4-BE49-F238E27FC236}">
                <a16:creationId xmlns:a16="http://schemas.microsoft.com/office/drawing/2014/main" id="{D7491738-A4DE-421F-823A-E8CA1697D572}"/>
              </a:ext>
            </a:extLst>
          </p:cNvPr>
          <p:cNvGrpSpPr/>
          <p:nvPr/>
        </p:nvGrpSpPr>
        <p:grpSpPr>
          <a:xfrm>
            <a:off x="1814180" y="3091539"/>
            <a:ext cx="1004281" cy="827314"/>
            <a:chOff x="1903996" y="2845954"/>
            <a:chExt cx="1004281" cy="827314"/>
          </a:xfrm>
        </p:grpSpPr>
        <p:sp>
          <p:nvSpPr>
            <p:cNvPr id="32" name="Freeform: Shape 31">
              <a:extLst>
                <a:ext uri="{FF2B5EF4-FFF2-40B4-BE49-F238E27FC236}">
                  <a16:creationId xmlns:a16="http://schemas.microsoft.com/office/drawing/2014/main" id="{E5F1ECFF-E23F-41F6-92E9-78E92B6E12C4}"/>
                </a:ext>
              </a:extLst>
            </p:cNvPr>
            <p:cNvSpPr/>
            <p:nvPr/>
          </p:nvSpPr>
          <p:spPr>
            <a:xfrm rot="5400000">
              <a:off x="2030721" y="2795712"/>
              <a:ext cx="827314" cy="927798"/>
            </a:xfrm>
            <a:custGeom>
              <a:avLst/>
              <a:gdLst>
                <a:gd name="connsiteX0" fmla="*/ 413657 w 827314"/>
                <a:gd name="connsiteY0" fmla="*/ 927798 h 927798"/>
                <a:gd name="connsiteX1" fmla="*/ 0 w 827314"/>
                <a:gd name="connsiteY1" fmla="*/ 514141 h 927798"/>
                <a:gd name="connsiteX2" fmla="*/ 330291 w 827314"/>
                <a:gd name="connsiteY2" fmla="*/ 108888 h 927798"/>
                <a:gd name="connsiteX3" fmla="*/ 351758 w 827314"/>
                <a:gd name="connsiteY3" fmla="*/ 106724 h 927798"/>
                <a:gd name="connsiteX4" fmla="*/ 413658 w 827314"/>
                <a:gd name="connsiteY4" fmla="*/ 0 h 927798"/>
                <a:gd name="connsiteX5" fmla="*/ 475558 w 827314"/>
                <a:gd name="connsiteY5" fmla="*/ 106724 h 927798"/>
                <a:gd name="connsiteX6" fmla="*/ 497023 w 827314"/>
                <a:gd name="connsiteY6" fmla="*/ 108888 h 927798"/>
                <a:gd name="connsiteX7" fmla="*/ 827314 w 827314"/>
                <a:gd name="connsiteY7" fmla="*/ 514141 h 927798"/>
                <a:gd name="connsiteX8" fmla="*/ 413657 w 827314"/>
                <a:gd name="connsiteY8" fmla="*/ 927798 h 92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314" h="927798">
                  <a:moveTo>
                    <a:pt x="413657" y="927798"/>
                  </a:moveTo>
                  <a:cubicBezTo>
                    <a:pt x="185201" y="927798"/>
                    <a:pt x="0" y="742597"/>
                    <a:pt x="0" y="514141"/>
                  </a:cubicBezTo>
                  <a:cubicBezTo>
                    <a:pt x="0" y="314242"/>
                    <a:pt x="141794" y="147460"/>
                    <a:pt x="330291" y="108888"/>
                  </a:cubicBezTo>
                  <a:lnTo>
                    <a:pt x="351758" y="106724"/>
                  </a:lnTo>
                  <a:lnTo>
                    <a:pt x="413658" y="0"/>
                  </a:lnTo>
                  <a:lnTo>
                    <a:pt x="475558" y="106724"/>
                  </a:lnTo>
                  <a:lnTo>
                    <a:pt x="497023" y="108888"/>
                  </a:lnTo>
                  <a:cubicBezTo>
                    <a:pt x="685520" y="147460"/>
                    <a:pt x="827314" y="314242"/>
                    <a:pt x="827314" y="514141"/>
                  </a:cubicBezTo>
                  <a:cubicBezTo>
                    <a:pt x="827314" y="742597"/>
                    <a:pt x="642113" y="927798"/>
                    <a:pt x="413657" y="927798"/>
                  </a:cubicBezTo>
                  <a:close/>
                </a:path>
              </a:pathLst>
            </a:custGeom>
            <a:solidFill>
              <a:srgbClr val="70AD47">
                <a:lumMod val="60000"/>
                <a:lumOff val="40000"/>
              </a:srgbClr>
            </a:solidFill>
            <a:ln w="12700" cap="flat" cmpd="sng" algn="ctr">
              <a:solidFill>
                <a:srgbClr val="70AD47">
                  <a:lumMod val="75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17E7871-BC8A-41B1-B154-C70C7EEF8462}"/>
                </a:ext>
              </a:extLst>
            </p:cNvPr>
            <p:cNvSpPr txBox="1"/>
            <p:nvPr/>
          </p:nvSpPr>
          <p:spPr>
            <a:xfrm>
              <a:off x="1903996" y="2988037"/>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Possible</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b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b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need</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for</a:t>
              </a:r>
              <a:r>
                <a:rPr kumimoji="0" lang="nl-NL" sz="1000" b="0" i="0" u="none" strike="noStrike" kern="0" cap="none" spc="0" normalizeH="0" baseline="0" noProof="0" dirty="0">
                  <a:ln>
                    <a:noFill/>
                  </a:ln>
                  <a:solidFill>
                    <a:srgbClr val="2B333A"/>
                  </a:solidFill>
                  <a:effectLst/>
                  <a:uLnTx/>
                  <a:uFillTx/>
                  <a:latin typeface="BISansNEXT" panose="02000503040000020004" pitchFamily="50" charset="0"/>
                </a:rPr>
                <a:t> </a:t>
              </a:r>
              <a:r>
                <a:rPr kumimoji="0" lang="nl-NL" sz="1000" b="0" i="0" u="none" strike="noStrike" kern="0" cap="none" spc="0" normalizeH="0" baseline="0" noProof="0" dirty="0" err="1">
                  <a:ln>
                    <a:noFill/>
                  </a:ln>
                  <a:solidFill>
                    <a:srgbClr val="2B333A"/>
                  </a:solidFill>
                  <a:effectLst/>
                  <a:uLnTx/>
                  <a:uFillTx/>
                  <a:latin typeface="BISansNEXT" panose="02000503040000020004" pitchFamily="50" charset="0"/>
                </a:rPr>
                <a:t>biopsy</a:t>
              </a:r>
              <a:endParaRPr kumimoji="0" lang="nl-NL" sz="1000" b="0" i="0" u="none" strike="noStrike" kern="0" cap="none" spc="0" normalizeH="0" baseline="0" noProof="0" dirty="0">
                <a:ln>
                  <a:noFill/>
                </a:ln>
                <a:solidFill>
                  <a:srgbClr val="2B333A"/>
                </a:solidFill>
                <a:effectLst/>
                <a:uLnTx/>
                <a:uFillTx/>
                <a:latin typeface="BISansNEXT" panose="02000503040000020004" pitchFamily="50" charset="0"/>
              </a:endParaRPr>
            </a:p>
          </p:txBody>
        </p:sp>
      </p:grpSp>
      <p:grpSp>
        <p:nvGrpSpPr>
          <p:cNvPr id="34" name="Group 33">
            <a:extLst>
              <a:ext uri="{FF2B5EF4-FFF2-40B4-BE49-F238E27FC236}">
                <a16:creationId xmlns:a16="http://schemas.microsoft.com/office/drawing/2014/main" id="{90F61BE9-500C-44E9-AA98-A12725E0FEDC}"/>
              </a:ext>
            </a:extLst>
          </p:cNvPr>
          <p:cNvGrpSpPr/>
          <p:nvPr/>
        </p:nvGrpSpPr>
        <p:grpSpPr>
          <a:xfrm>
            <a:off x="2853037" y="1131627"/>
            <a:ext cx="1041580" cy="1784830"/>
            <a:chOff x="739964" y="886042"/>
            <a:chExt cx="1041580" cy="1784830"/>
          </a:xfrm>
        </p:grpSpPr>
        <p:grpSp>
          <p:nvGrpSpPr>
            <p:cNvPr id="35" name="Group 34">
              <a:extLst>
                <a:ext uri="{FF2B5EF4-FFF2-40B4-BE49-F238E27FC236}">
                  <a16:creationId xmlns:a16="http://schemas.microsoft.com/office/drawing/2014/main" id="{BBE6A88E-4E10-44E1-973B-FB38C2D52E6F}"/>
                </a:ext>
              </a:extLst>
            </p:cNvPr>
            <p:cNvGrpSpPr/>
            <p:nvPr/>
          </p:nvGrpSpPr>
          <p:grpSpPr>
            <a:xfrm>
              <a:off x="739964" y="886042"/>
              <a:ext cx="1041580" cy="1041580"/>
              <a:chOff x="739964" y="886042"/>
              <a:chExt cx="1041580" cy="1041580"/>
            </a:xfrm>
          </p:grpSpPr>
          <p:sp>
            <p:nvSpPr>
              <p:cNvPr id="37" name="Oval 36">
                <a:extLst>
                  <a:ext uri="{FF2B5EF4-FFF2-40B4-BE49-F238E27FC236}">
                    <a16:creationId xmlns:a16="http://schemas.microsoft.com/office/drawing/2014/main" id="{2F29AF50-70B8-4E63-BDAE-7BBE2867EC1D}"/>
                  </a:ext>
                </a:extLst>
              </p:cNvPr>
              <p:cNvSpPr/>
              <p:nvPr/>
            </p:nvSpPr>
            <p:spPr>
              <a:xfrm>
                <a:off x="739964" y="886042"/>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60B73AF5-3650-4DE9-9225-492A4C304D5B}"/>
                  </a:ext>
                </a:extLst>
              </p:cNvPr>
              <p:cNvSpPr txBox="1"/>
              <p:nvPr/>
            </p:nvSpPr>
            <p:spPr>
              <a:xfrm>
                <a:off x="768370" y="1275579"/>
                <a:ext cx="982351" cy="25391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Clinical</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data</a:t>
                </a:r>
              </a:p>
            </p:txBody>
          </p:sp>
        </p:grpSp>
        <p:cxnSp>
          <p:nvCxnSpPr>
            <p:cNvPr id="36" name="Straight Connector 35">
              <a:extLst>
                <a:ext uri="{FF2B5EF4-FFF2-40B4-BE49-F238E27FC236}">
                  <a16:creationId xmlns:a16="http://schemas.microsoft.com/office/drawing/2014/main" id="{D8F68ABE-D3B7-47C7-8649-9DEC4D3431FA}"/>
                </a:ext>
              </a:extLst>
            </p:cNvPr>
            <p:cNvCxnSpPr>
              <a:cxnSpLocks/>
              <a:stCxn id="37" idx="4"/>
              <a:endCxn id="13" idx="0"/>
            </p:cNvCxnSpPr>
            <p:nvPr/>
          </p:nvCxnSpPr>
          <p:spPr>
            <a:xfrm flipH="1">
              <a:off x="1259247" y="1927622"/>
              <a:ext cx="1507" cy="743250"/>
            </a:xfrm>
            <a:prstGeom prst="line">
              <a:avLst/>
            </a:prstGeom>
            <a:noFill/>
            <a:ln w="12700" cap="flat" cmpd="sng" algn="ctr">
              <a:solidFill>
                <a:srgbClr val="7293A0">
                  <a:lumMod val="50000"/>
                </a:srgbClr>
              </a:solidFill>
              <a:prstDash val="solid"/>
              <a:miter lim="800000"/>
            </a:ln>
            <a:effectLst/>
          </p:spPr>
        </p:cxnSp>
      </p:grpSp>
      <p:grpSp>
        <p:nvGrpSpPr>
          <p:cNvPr id="39" name="Group 38">
            <a:extLst>
              <a:ext uri="{FF2B5EF4-FFF2-40B4-BE49-F238E27FC236}">
                <a16:creationId xmlns:a16="http://schemas.microsoft.com/office/drawing/2014/main" id="{E109B9BE-E48B-4818-8DBA-DD32E654E8EA}"/>
              </a:ext>
            </a:extLst>
          </p:cNvPr>
          <p:cNvGrpSpPr/>
          <p:nvPr/>
        </p:nvGrpSpPr>
        <p:grpSpPr>
          <a:xfrm>
            <a:off x="2853037" y="4104822"/>
            <a:ext cx="1041580" cy="1737984"/>
            <a:chOff x="739964" y="4104822"/>
            <a:chExt cx="1041580" cy="1737984"/>
          </a:xfrm>
        </p:grpSpPr>
        <p:grpSp>
          <p:nvGrpSpPr>
            <p:cNvPr id="40" name="Group 39">
              <a:extLst>
                <a:ext uri="{FF2B5EF4-FFF2-40B4-BE49-F238E27FC236}">
                  <a16:creationId xmlns:a16="http://schemas.microsoft.com/office/drawing/2014/main" id="{9D2B4FA1-189A-4D5C-8CFE-8451A86E6542}"/>
                </a:ext>
              </a:extLst>
            </p:cNvPr>
            <p:cNvGrpSpPr/>
            <p:nvPr/>
          </p:nvGrpSpPr>
          <p:grpSpPr>
            <a:xfrm>
              <a:off x="739964" y="4801226"/>
              <a:ext cx="1041580" cy="1041580"/>
              <a:chOff x="739964" y="4801226"/>
              <a:chExt cx="1041580" cy="1041580"/>
            </a:xfrm>
          </p:grpSpPr>
          <p:sp>
            <p:nvSpPr>
              <p:cNvPr id="42" name="Oval 41">
                <a:extLst>
                  <a:ext uri="{FF2B5EF4-FFF2-40B4-BE49-F238E27FC236}">
                    <a16:creationId xmlns:a16="http://schemas.microsoft.com/office/drawing/2014/main" id="{2C89E1ED-C98C-4873-ADE4-D8BBB549BF81}"/>
                  </a:ext>
                </a:extLst>
              </p:cNvPr>
              <p:cNvSpPr/>
              <p:nvPr/>
            </p:nvSpPr>
            <p:spPr>
              <a:xfrm>
                <a:off x="739964" y="4801226"/>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2AEE2163-E686-4FCA-B64D-A0628EF2F4D4}"/>
                  </a:ext>
                </a:extLst>
              </p:cNvPr>
              <p:cNvSpPr txBox="1"/>
              <p:nvPr/>
            </p:nvSpPr>
            <p:spPr>
              <a:xfrm>
                <a:off x="739964" y="5045017"/>
                <a:ext cx="1041580"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Biologic</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features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autoimmunity</a:t>
                </a:r>
                <a:endParaRPr kumimoji="0" lang="nl-NL" sz="10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cxnSp>
          <p:nvCxnSpPr>
            <p:cNvPr id="41" name="Straight Connector 40">
              <a:extLst>
                <a:ext uri="{FF2B5EF4-FFF2-40B4-BE49-F238E27FC236}">
                  <a16:creationId xmlns:a16="http://schemas.microsoft.com/office/drawing/2014/main" id="{7DA14A5F-1904-4170-B408-202485B53CDB}"/>
                </a:ext>
              </a:extLst>
            </p:cNvPr>
            <p:cNvCxnSpPr>
              <a:cxnSpLocks/>
              <a:stCxn id="13" idx="4"/>
              <a:endCxn id="42" idx="0"/>
            </p:cNvCxnSpPr>
            <p:nvPr/>
          </p:nvCxnSpPr>
          <p:spPr>
            <a:xfrm>
              <a:off x="1259247" y="4104822"/>
              <a:ext cx="1507" cy="696404"/>
            </a:xfrm>
            <a:prstGeom prst="line">
              <a:avLst/>
            </a:prstGeom>
            <a:noFill/>
            <a:ln w="12700" cap="flat" cmpd="sng" algn="ctr">
              <a:solidFill>
                <a:srgbClr val="7293A0">
                  <a:lumMod val="50000"/>
                </a:srgbClr>
              </a:solidFill>
              <a:prstDash val="solid"/>
              <a:miter lim="800000"/>
            </a:ln>
            <a:effectLst/>
          </p:spPr>
        </p:cxnSp>
      </p:grpSp>
      <p:grpSp>
        <p:nvGrpSpPr>
          <p:cNvPr id="44" name="Group 43">
            <a:extLst>
              <a:ext uri="{FF2B5EF4-FFF2-40B4-BE49-F238E27FC236}">
                <a16:creationId xmlns:a16="http://schemas.microsoft.com/office/drawing/2014/main" id="{5D74273C-7F8A-4FAE-AE48-A692E8820E7A}"/>
              </a:ext>
            </a:extLst>
          </p:cNvPr>
          <p:cNvGrpSpPr/>
          <p:nvPr/>
        </p:nvGrpSpPr>
        <p:grpSpPr>
          <a:xfrm>
            <a:off x="3920666" y="2107465"/>
            <a:ext cx="1602458" cy="1135347"/>
            <a:chOff x="4010482" y="1861880"/>
            <a:chExt cx="1602458" cy="1135347"/>
          </a:xfrm>
        </p:grpSpPr>
        <p:grpSp>
          <p:nvGrpSpPr>
            <p:cNvPr id="45" name="Group 44">
              <a:extLst>
                <a:ext uri="{FF2B5EF4-FFF2-40B4-BE49-F238E27FC236}">
                  <a16:creationId xmlns:a16="http://schemas.microsoft.com/office/drawing/2014/main" id="{4CE3E16A-BEAF-4E43-84D0-47B26E8C94D5}"/>
                </a:ext>
              </a:extLst>
            </p:cNvPr>
            <p:cNvGrpSpPr/>
            <p:nvPr/>
          </p:nvGrpSpPr>
          <p:grpSpPr>
            <a:xfrm>
              <a:off x="4571360" y="1861880"/>
              <a:ext cx="1041580" cy="1041580"/>
              <a:chOff x="4571360" y="1861880"/>
              <a:chExt cx="1041580" cy="1041580"/>
            </a:xfrm>
          </p:grpSpPr>
          <p:sp>
            <p:nvSpPr>
              <p:cNvPr id="47" name="Oval 46">
                <a:extLst>
                  <a:ext uri="{FF2B5EF4-FFF2-40B4-BE49-F238E27FC236}">
                    <a16:creationId xmlns:a16="http://schemas.microsoft.com/office/drawing/2014/main" id="{4E6136B9-1DBF-4399-9806-6BCBFCF0CA93}"/>
                  </a:ext>
                </a:extLst>
              </p:cNvPr>
              <p:cNvSpPr/>
              <p:nvPr/>
            </p:nvSpPr>
            <p:spPr>
              <a:xfrm>
                <a:off x="4571360" y="1861880"/>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8579B9F9-EFDE-4D97-B4A9-58EE51B37D94}"/>
                  </a:ext>
                </a:extLst>
              </p:cNvPr>
              <p:cNvSpPr txBox="1"/>
              <p:nvPr/>
            </p:nvSpPr>
            <p:spPr>
              <a:xfrm>
                <a:off x="4600975" y="2174921"/>
                <a:ext cx="982351" cy="4154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HRCT of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the</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chest</a:t>
                </a:r>
                <a:endParaRPr kumimoji="0" lang="nl-NL" sz="10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cxnSp>
          <p:nvCxnSpPr>
            <p:cNvPr id="46" name="Straight Connector 45">
              <a:extLst>
                <a:ext uri="{FF2B5EF4-FFF2-40B4-BE49-F238E27FC236}">
                  <a16:creationId xmlns:a16="http://schemas.microsoft.com/office/drawing/2014/main" id="{3018D1F4-090F-405B-AF4F-684433EF4C11}"/>
                </a:ext>
              </a:extLst>
            </p:cNvPr>
            <p:cNvCxnSpPr>
              <a:cxnSpLocks/>
            </p:cNvCxnSpPr>
            <p:nvPr/>
          </p:nvCxnSpPr>
          <p:spPr>
            <a:xfrm flipV="1">
              <a:off x="4010482" y="2624192"/>
              <a:ext cx="635692" cy="373035"/>
            </a:xfrm>
            <a:prstGeom prst="line">
              <a:avLst/>
            </a:prstGeom>
            <a:noFill/>
            <a:ln w="12700" cap="flat" cmpd="sng" algn="ctr">
              <a:solidFill>
                <a:srgbClr val="7293A0">
                  <a:lumMod val="50000"/>
                </a:srgbClr>
              </a:solidFill>
              <a:prstDash val="solid"/>
              <a:miter lim="800000"/>
            </a:ln>
            <a:effectLst/>
          </p:spPr>
        </p:cxnSp>
      </p:grpSp>
      <p:grpSp>
        <p:nvGrpSpPr>
          <p:cNvPr id="49" name="Group 48">
            <a:extLst>
              <a:ext uri="{FF2B5EF4-FFF2-40B4-BE49-F238E27FC236}">
                <a16:creationId xmlns:a16="http://schemas.microsoft.com/office/drawing/2014/main" id="{4625100B-B905-4330-A57A-C6666C45A918}"/>
              </a:ext>
            </a:extLst>
          </p:cNvPr>
          <p:cNvGrpSpPr/>
          <p:nvPr/>
        </p:nvGrpSpPr>
        <p:grpSpPr>
          <a:xfrm>
            <a:off x="1221514" y="2099514"/>
            <a:ext cx="1602128" cy="1152461"/>
            <a:chOff x="1311330" y="1853929"/>
            <a:chExt cx="1602128" cy="1152461"/>
          </a:xfrm>
        </p:grpSpPr>
        <p:grpSp>
          <p:nvGrpSpPr>
            <p:cNvPr id="50" name="Group 49">
              <a:extLst>
                <a:ext uri="{FF2B5EF4-FFF2-40B4-BE49-F238E27FC236}">
                  <a16:creationId xmlns:a16="http://schemas.microsoft.com/office/drawing/2014/main" id="{5F5B8AD3-7967-4AC0-8627-5CAC2B81816E}"/>
                </a:ext>
              </a:extLst>
            </p:cNvPr>
            <p:cNvGrpSpPr/>
            <p:nvPr/>
          </p:nvGrpSpPr>
          <p:grpSpPr>
            <a:xfrm>
              <a:off x="1311330" y="1853929"/>
              <a:ext cx="1041580" cy="1041580"/>
              <a:chOff x="1311330" y="1853929"/>
              <a:chExt cx="1041580" cy="1041580"/>
            </a:xfrm>
          </p:grpSpPr>
          <p:sp>
            <p:nvSpPr>
              <p:cNvPr id="52" name="Oval 51">
                <a:extLst>
                  <a:ext uri="{FF2B5EF4-FFF2-40B4-BE49-F238E27FC236}">
                    <a16:creationId xmlns:a16="http://schemas.microsoft.com/office/drawing/2014/main" id="{346986C9-1000-4601-ACAF-9B0C903A1F52}"/>
                  </a:ext>
                </a:extLst>
              </p:cNvPr>
              <p:cNvSpPr/>
              <p:nvPr/>
            </p:nvSpPr>
            <p:spPr>
              <a:xfrm>
                <a:off x="1311330" y="1853929"/>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A4D7019C-0A86-484A-BE21-275A6684158B}"/>
                  </a:ext>
                </a:extLst>
              </p:cNvPr>
              <p:cNvSpPr txBox="1"/>
              <p:nvPr/>
            </p:nvSpPr>
            <p:spPr>
              <a:xfrm>
                <a:off x="1340945" y="2259559"/>
                <a:ext cx="982351" cy="246221"/>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Biopsy</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a:t>
                </a: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results</a:t>
                </a:r>
                <a:endParaRPr kumimoji="0" lang="nl-NL" sz="1000" b="1" i="0" u="none" strike="noStrike" kern="0" cap="none" spc="0" normalizeH="0" baseline="0" noProof="0" dirty="0">
                  <a:ln>
                    <a:noFill/>
                  </a:ln>
                  <a:solidFill>
                    <a:srgbClr val="FFFFFF"/>
                  </a:solidFill>
                  <a:effectLst/>
                  <a:uLnTx/>
                  <a:uFillTx/>
                  <a:latin typeface="BISansNEXT" panose="02000503040000020004" pitchFamily="50" charset="0"/>
                </a:endParaRPr>
              </a:p>
            </p:txBody>
          </p:sp>
        </p:grpSp>
        <p:cxnSp>
          <p:nvCxnSpPr>
            <p:cNvPr id="51" name="Straight Connector 50">
              <a:extLst>
                <a:ext uri="{FF2B5EF4-FFF2-40B4-BE49-F238E27FC236}">
                  <a16:creationId xmlns:a16="http://schemas.microsoft.com/office/drawing/2014/main" id="{EF0691B7-3D9C-4C74-AFDC-30A35640B863}"/>
                </a:ext>
              </a:extLst>
            </p:cNvPr>
            <p:cNvCxnSpPr>
              <a:cxnSpLocks/>
            </p:cNvCxnSpPr>
            <p:nvPr/>
          </p:nvCxnSpPr>
          <p:spPr>
            <a:xfrm>
              <a:off x="2277766" y="2633355"/>
              <a:ext cx="635692" cy="373035"/>
            </a:xfrm>
            <a:prstGeom prst="line">
              <a:avLst/>
            </a:prstGeom>
            <a:noFill/>
            <a:ln w="12700" cap="flat" cmpd="sng" algn="ctr">
              <a:solidFill>
                <a:srgbClr val="7293A0">
                  <a:lumMod val="50000"/>
                </a:srgbClr>
              </a:solidFill>
              <a:prstDash val="solid"/>
              <a:miter lim="800000"/>
            </a:ln>
            <a:effectLst/>
          </p:spPr>
        </p:cxnSp>
      </p:grpSp>
      <p:grpSp>
        <p:nvGrpSpPr>
          <p:cNvPr id="54" name="Group 53">
            <a:extLst>
              <a:ext uri="{FF2B5EF4-FFF2-40B4-BE49-F238E27FC236}">
                <a16:creationId xmlns:a16="http://schemas.microsoft.com/office/drawing/2014/main" id="{6C185220-AF08-46F5-8336-F00FA127C105}"/>
              </a:ext>
            </a:extLst>
          </p:cNvPr>
          <p:cNvGrpSpPr/>
          <p:nvPr/>
        </p:nvGrpSpPr>
        <p:grpSpPr>
          <a:xfrm>
            <a:off x="3920666" y="3770455"/>
            <a:ext cx="1602458" cy="1183774"/>
            <a:chOff x="4010482" y="3524870"/>
            <a:chExt cx="1602458" cy="1183774"/>
          </a:xfrm>
        </p:grpSpPr>
        <p:grpSp>
          <p:nvGrpSpPr>
            <p:cNvPr id="55" name="Group 54">
              <a:extLst>
                <a:ext uri="{FF2B5EF4-FFF2-40B4-BE49-F238E27FC236}">
                  <a16:creationId xmlns:a16="http://schemas.microsoft.com/office/drawing/2014/main" id="{4A51A3E7-4E7A-4EEF-B619-E355C022394A}"/>
                </a:ext>
              </a:extLst>
            </p:cNvPr>
            <p:cNvGrpSpPr/>
            <p:nvPr/>
          </p:nvGrpSpPr>
          <p:grpSpPr>
            <a:xfrm>
              <a:off x="4571360" y="3667064"/>
              <a:ext cx="1041580" cy="1041580"/>
              <a:chOff x="4571360" y="3667064"/>
              <a:chExt cx="1041580" cy="1041580"/>
            </a:xfrm>
          </p:grpSpPr>
          <p:sp>
            <p:nvSpPr>
              <p:cNvPr id="57" name="Oval 56">
                <a:extLst>
                  <a:ext uri="{FF2B5EF4-FFF2-40B4-BE49-F238E27FC236}">
                    <a16:creationId xmlns:a16="http://schemas.microsoft.com/office/drawing/2014/main" id="{C8E8A139-33A8-4324-A4C1-76B187D655C3}"/>
                  </a:ext>
                </a:extLst>
              </p:cNvPr>
              <p:cNvSpPr/>
              <p:nvPr/>
            </p:nvSpPr>
            <p:spPr>
              <a:xfrm>
                <a:off x="4571360" y="3667064"/>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89E4617C-C22D-4942-B149-A7325BB3BF48}"/>
                  </a:ext>
                </a:extLst>
              </p:cNvPr>
              <p:cNvSpPr txBox="1"/>
              <p:nvPr/>
            </p:nvSpPr>
            <p:spPr>
              <a:xfrm>
                <a:off x="4600975" y="3910855"/>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t>Lung function test </a:t>
                </a:r>
                <a:b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br>
                <a: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t>(FVC, </a:t>
                </a:r>
                <a:r>
                  <a:rPr kumimoji="0" lang="en-US" sz="1000" b="1" i="0" u="none" strike="noStrike" kern="0" cap="none" spc="0" normalizeH="0" baseline="0" noProof="0" dirty="0" err="1">
                    <a:ln>
                      <a:noFill/>
                    </a:ln>
                    <a:solidFill>
                      <a:srgbClr val="FFFFFF"/>
                    </a:solidFill>
                    <a:effectLst/>
                    <a:uLnTx/>
                    <a:uFillTx/>
                    <a:latin typeface="BISansNEXT" panose="02000503040000020004" pitchFamily="50" charset="0"/>
                  </a:rPr>
                  <a:t>Dl</a:t>
                </a:r>
                <a:r>
                  <a:rPr kumimoji="0" lang="en-US" sz="1000" b="1" i="0" u="none" strike="noStrike" kern="0" cap="none" spc="0" normalizeH="0" baseline="-25000" noProof="0" dirty="0" err="1">
                    <a:ln>
                      <a:noFill/>
                    </a:ln>
                    <a:solidFill>
                      <a:srgbClr val="FFFFFF"/>
                    </a:solidFill>
                    <a:effectLst/>
                    <a:uLnTx/>
                    <a:uFillTx/>
                    <a:latin typeface="BISansNEXT" panose="02000503040000020004" pitchFamily="50" charset="0"/>
                  </a:rPr>
                  <a:t>co</a:t>
                </a:r>
                <a:r>
                  <a:rPr kumimoji="0" lang="en-US" sz="1000" b="1" i="0" u="none" strike="noStrike" kern="0" cap="none" spc="0" normalizeH="0" baseline="0" noProof="0" dirty="0">
                    <a:ln>
                      <a:noFill/>
                    </a:ln>
                    <a:solidFill>
                      <a:srgbClr val="FFFFFF"/>
                    </a:solidFill>
                    <a:effectLst/>
                    <a:uLnTx/>
                    <a:uFillTx/>
                    <a:latin typeface="BISansNEXT" panose="02000503040000020004" pitchFamily="50" charset="0"/>
                  </a:rPr>
                  <a:t>)</a:t>
                </a:r>
              </a:p>
            </p:txBody>
          </p:sp>
        </p:grpSp>
        <p:cxnSp>
          <p:nvCxnSpPr>
            <p:cNvPr id="56" name="Straight Connector 55">
              <a:extLst>
                <a:ext uri="{FF2B5EF4-FFF2-40B4-BE49-F238E27FC236}">
                  <a16:creationId xmlns:a16="http://schemas.microsoft.com/office/drawing/2014/main" id="{F71907CA-67E9-4E34-BAAD-3A53E2CD3A4A}"/>
                </a:ext>
              </a:extLst>
            </p:cNvPr>
            <p:cNvCxnSpPr>
              <a:cxnSpLocks/>
            </p:cNvCxnSpPr>
            <p:nvPr/>
          </p:nvCxnSpPr>
          <p:spPr>
            <a:xfrm>
              <a:off x="4010482" y="3524870"/>
              <a:ext cx="635692" cy="401404"/>
            </a:xfrm>
            <a:prstGeom prst="line">
              <a:avLst/>
            </a:prstGeom>
            <a:noFill/>
            <a:ln w="12700" cap="flat" cmpd="sng" algn="ctr">
              <a:solidFill>
                <a:srgbClr val="7293A0">
                  <a:lumMod val="50000"/>
                </a:srgbClr>
              </a:solidFill>
              <a:prstDash val="solid"/>
              <a:miter lim="800000"/>
            </a:ln>
            <a:effectLst/>
          </p:spPr>
        </p:cxnSp>
      </p:grpSp>
      <p:grpSp>
        <p:nvGrpSpPr>
          <p:cNvPr id="59" name="Group 58">
            <a:extLst>
              <a:ext uri="{FF2B5EF4-FFF2-40B4-BE49-F238E27FC236}">
                <a16:creationId xmlns:a16="http://schemas.microsoft.com/office/drawing/2014/main" id="{448CA9B4-2470-44E0-8CD7-52A05DE596C6}"/>
              </a:ext>
            </a:extLst>
          </p:cNvPr>
          <p:cNvGrpSpPr/>
          <p:nvPr/>
        </p:nvGrpSpPr>
        <p:grpSpPr>
          <a:xfrm>
            <a:off x="1221514" y="3771668"/>
            <a:ext cx="1610079" cy="1190512"/>
            <a:chOff x="1311330" y="3526083"/>
            <a:chExt cx="1610079" cy="1190512"/>
          </a:xfrm>
        </p:grpSpPr>
        <p:grpSp>
          <p:nvGrpSpPr>
            <p:cNvPr id="60" name="Group 59">
              <a:extLst>
                <a:ext uri="{FF2B5EF4-FFF2-40B4-BE49-F238E27FC236}">
                  <a16:creationId xmlns:a16="http://schemas.microsoft.com/office/drawing/2014/main" id="{807E753D-C92A-417F-B022-6DB6015D79DC}"/>
                </a:ext>
              </a:extLst>
            </p:cNvPr>
            <p:cNvGrpSpPr/>
            <p:nvPr/>
          </p:nvGrpSpPr>
          <p:grpSpPr>
            <a:xfrm>
              <a:off x="1311330" y="3675015"/>
              <a:ext cx="1041580" cy="1041580"/>
              <a:chOff x="1311330" y="3675015"/>
              <a:chExt cx="1041580" cy="1041580"/>
            </a:xfrm>
          </p:grpSpPr>
          <p:sp>
            <p:nvSpPr>
              <p:cNvPr id="62" name="Oval 61">
                <a:extLst>
                  <a:ext uri="{FF2B5EF4-FFF2-40B4-BE49-F238E27FC236}">
                    <a16:creationId xmlns:a16="http://schemas.microsoft.com/office/drawing/2014/main" id="{E0BBF26A-55B6-4A5B-B822-6C1158A23C3A}"/>
                  </a:ext>
                </a:extLst>
              </p:cNvPr>
              <p:cNvSpPr/>
              <p:nvPr/>
            </p:nvSpPr>
            <p:spPr>
              <a:xfrm>
                <a:off x="1311330" y="3675015"/>
                <a:ext cx="1041580" cy="1041580"/>
              </a:xfrm>
              <a:prstGeom prst="ellipse">
                <a:avLst/>
              </a:prstGeom>
              <a:solidFill>
                <a:srgbClr val="7293A0">
                  <a:lumMod val="75000"/>
                </a:srgbClr>
              </a:solidFill>
              <a:ln w="12700" cap="flat" cmpd="sng" algn="ctr">
                <a:solidFill>
                  <a:srgbClr val="7293A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717C38EE-9196-4316-BA0C-7E40DDA8EB68}"/>
                  </a:ext>
                </a:extLst>
              </p:cNvPr>
              <p:cNvSpPr txBox="1"/>
              <p:nvPr/>
            </p:nvSpPr>
            <p:spPr>
              <a:xfrm>
                <a:off x="1340945" y="3910855"/>
                <a:ext cx="982351" cy="553998"/>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err="1">
                    <a:ln>
                      <a:noFill/>
                    </a:ln>
                    <a:solidFill>
                      <a:srgbClr val="FFFFFF"/>
                    </a:solidFill>
                    <a:effectLst/>
                    <a:uLnTx/>
                    <a:uFillTx/>
                    <a:latin typeface="BISansNEXT" panose="02000503040000020004" pitchFamily="50" charset="0"/>
                  </a:rPr>
                  <a:t>Broncho-alveolar</a:t>
                </a:r>
                <a:r>
                  <a:rPr kumimoji="0" lang="nl-NL" sz="1000" b="1" i="0" u="none" strike="noStrike" kern="0" cap="none" spc="0" normalizeH="0" baseline="0" noProof="0" dirty="0">
                    <a:ln>
                      <a:noFill/>
                    </a:ln>
                    <a:solidFill>
                      <a:srgbClr val="FFFFFF"/>
                    </a:solidFill>
                    <a:effectLst/>
                    <a:uLnTx/>
                    <a:uFillTx/>
                    <a:latin typeface="BISansNEXT" panose="02000503040000020004" pitchFamily="50" charset="0"/>
                  </a:rPr>
                  <a:t> lavage</a:t>
                </a:r>
              </a:p>
            </p:txBody>
          </p:sp>
        </p:grpSp>
        <p:cxnSp>
          <p:nvCxnSpPr>
            <p:cNvPr id="61" name="Straight Connector 60">
              <a:extLst>
                <a:ext uri="{FF2B5EF4-FFF2-40B4-BE49-F238E27FC236}">
                  <a16:creationId xmlns:a16="http://schemas.microsoft.com/office/drawing/2014/main" id="{74AA9DE1-94C7-44EB-A942-B015E66B5AC3}"/>
                </a:ext>
              </a:extLst>
            </p:cNvPr>
            <p:cNvCxnSpPr>
              <a:cxnSpLocks/>
            </p:cNvCxnSpPr>
            <p:nvPr/>
          </p:nvCxnSpPr>
          <p:spPr>
            <a:xfrm flipV="1">
              <a:off x="2262200" y="3526083"/>
              <a:ext cx="659209" cy="400191"/>
            </a:xfrm>
            <a:prstGeom prst="line">
              <a:avLst/>
            </a:prstGeom>
            <a:noFill/>
            <a:ln w="12700" cap="flat" cmpd="sng" algn="ctr">
              <a:solidFill>
                <a:srgbClr val="7293A0">
                  <a:lumMod val="50000"/>
                </a:srgbClr>
              </a:solidFill>
              <a:prstDash val="solid"/>
              <a:miter lim="800000"/>
            </a:ln>
            <a:effectLst/>
          </p:spPr>
        </p:cxnSp>
      </p:grpSp>
      <p:sp>
        <p:nvSpPr>
          <p:cNvPr id="73" name="Oval 72">
            <a:extLst>
              <a:ext uri="{FF2B5EF4-FFF2-40B4-BE49-F238E27FC236}">
                <a16:creationId xmlns:a16="http://schemas.microsoft.com/office/drawing/2014/main" id="{0FC50E23-096A-4D46-AA77-BAC0B7D59D91}"/>
              </a:ext>
            </a:extLst>
          </p:cNvPr>
          <p:cNvSpPr/>
          <p:nvPr/>
        </p:nvSpPr>
        <p:spPr>
          <a:xfrm>
            <a:off x="4407539" y="2035834"/>
            <a:ext cx="1169135" cy="1169135"/>
          </a:xfrm>
          <a:prstGeom prst="ellipse">
            <a:avLst/>
          </a:pr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0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92CC9262-C4E2-4994-BED9-955BF3E03BB0}"/>
              </a:ext>
            </a:extLst>
          </p:cNvPr>
          <p:cNvGrpSpPr/>
          <p:nvPr/>
        </p:nvGrpSpPr>
        <p:grpSpPr>
          <a:xfrm>
            <a:off x="5576674" y="2220246"/>
            <a:ext cx="5020557" cy="817245"/>
            <a:chOff x="5576674" y="2220246"/>
            <a:chExt cx="5020557" cy="817245"/>
          </a:xfrm>
        </p:grpSpPr>
        <p:sp>
          <p:nvSpPr>
            <p:cNvPr id="3" name="Tekstvak 2">
              <a:extLst>
                <a:ext uri="{FF2B5EF4-FFF2-40B4-BE49-F238E27FC236}">
                  <a16:creationId xmlns:a16="http://schemas.microsoft.com/office/drawing/2014/main" id="{A8773ED8-44AD-4483-86F3-0AA4458805EE}"/>
                </a:ext>
              </a:extLst>
            </p:cNvPr>
            <p:cNvSpPr txBox="1"/>
            <p:nvPr/>
          </p:nvSpPr>
          <p:spPr>
            <a:xfrm>
              <a:off x="6564282" y="2220246"/>
              <a:ext cx="4032949" cy="817245"/>
            </a:xfrm>
            <a:prstGeom prst="roundRect">
              <a:avLst/>
            </a:prstGeom>
            <a:solidFill>
              <a:schemeClr val="accent2">
                <a:lumMod val="20000"/>
                <a:lumOff val="80000"/>
              </a:schemeClr>
            </a:solidFill>
            <a:ln w="28575">
              <a:solidFill>
                <a:schemeClr val="accent1"/>
              </a:solidFill>
            </a:ln>
          </p:spPr>
          <p:txBody>
            <a:bodyPr wrap="square" rtlCol="0">
              <a:spAutoFit/>
            </a:bodyPr>
            <a:lstStyle/>
            <a:p>
              <a:r>
                <a:rPr lang="nl-NL" sz="1400" dirty="0">
                  <a:latin typeface="BISansNEXT" panose="02000503040000020004"/>
                </a:rPr>
                <a:t>HRCT data </a:t>
              </a:r>
              <a:r>
                <a:rPr lang="nl-NL" sz="1400" dirty="0" err="1">
                  <a:latin typeface="BISansNEXT" panose="02000503040000020004"/>
                </a:rPr>
                <a:t>can</a:t>
              </a:r>
              <a:r>
                <a:rPr lang="nl-NL" sz="1400" dirty="0">
                  <a:latin typeface="BISansNEXT" panose="02000503040000020004"/>
                </a:rPr>
                <a:t> </a:t>
              </a:r>
              <a:r>
                <a:rPr lang="nl-NL" sz="1400" dirty="0" err="1">
                  <a:latin typeface="BISansNEXT" panose="02000503040000020004"/>
                </a:rPr>
                <a:t>improve</a:t>
              </a:r>
              <a:r>
                <a:rPr lang="nl-NL" sz="1400" dirty="0">
                  <a:latin typeface="BISansNEXT" panose="02000503040000020004"/>
                </a:rPr>
                <a:t> </a:t>
              </a:r>
              <a:r>
                <a:rPr lang="nl-NL" sz="1400" dirty="0" err="1">
                  <a:latin typeface="BISansNEXT" panose="02000503040000020004"/>
                </a:rPr>
                <a:t>diagnostic</a:t>
              </a:r>
              <a:r>
                <a:rPr lang="nl-NL" sz="1400" dirty="0">
                  <a:latin typeface="BISansNEXT" panose="02000503040000020004"/>
                </a:rPr>
                <a:t> </a:t>
              </a:r>
              <a:r>
                <a:rPr lang="nl-NL" sz="1400" dirty="0" err="1">
                  <a:latin typeface="BISansNEXT" panose="02000503040000020004"/>
                </a:rPr>
                <a:t>accuracy</a:t>
              </a:r>
              <a:r>
                <a:rPr lang="nl-NL" sz="1400" dirty="0">
                  <a:latin typeface="BISansNEXT" panose="02000503040000020004"/>
                </a:rPr>
                <a:t> </a:t>
              </a:r>
              <a:r>
                <a:rPr lang="nl-NL" sz="1400" dirty="0" err="1">
                  <a:latin typeface="BISansNEXT" panose="02000503040000020004"/>
                </a:rPr>
                <a:t>and</a:t>
              </a:r>
              <a:r>
                <a:rPr lang="nl-NL" sz="1400" dirty="0">
                  <a:latin typeface="BISansNEXT" panose="02000503040000020004"/>
                </a:rPr>
                <a:t> </a:t>
              </a:r>
              <a:r>
                <a:rPr lang="nl-NL" sz="1400" dirty="0" err="1">
                  <a:latin typeface="BISansNEXT" panose="02000503040000020004"/>
                </a:rPr>
                <a:t>may</a:t>
              </a:r>
              <a:r>
                <a:rPr lang="nl-NL" sz="1400" dirty="0">
                  <a:latin typeface="BISansNEXT" panose="02000503040000020004"/>
                </a:rPr>
                <a:t> change </a:t>
              </a:r>
              <a:r>
                <a:rPr lang="nl-NL" sz="1400" dirty="0" err="1">
                  <a:latin typeface="BISansNEXT" panose="02000503040000020004"/>
                </a:rPr>
                <a:t>the</a:t>
              </a:r>
              <a:r>
                <a:rPr lang="nl-NL" sz="1400" dirty="0">
                  <a:latin typeface="BISansNEXT" panose="02000503040000020004"/>
                </a:rPr>
                <a:t> </a:t>
              </a:r>
              <a:r>
                <a:rPr lang="nl-NL" sz="1400" dirty="0" err="1">
                  <a:latin typeface="BISansNEXT" panose="02000503040000020004"/>
                </a:rPr>
                <a:t>clinician’s</a:t>
              </a:r>
              <a:r>
                <a:rPr lang="nl-NL" sz="1400" dirty="0">
                  <a:latin typeface="BISansNEXT" panose="02000503040000020004"/>
                </a:rPr>
                <a:t> first-</a:t>
              </a:r>
              <a:r>
                <a:rPr lang="nl-NL" sz="1400" dirty="0" err="1">
                  <a:latin typeface="BISansNEXT" panose="02000503040000020004"/>
                </a:rPr>
                <a:t>choice</a:t>
              </a:r>
              <a:r>
                <a:rPr lang="nl-NL" sz="1400" dirty="0">
                  <a:latin typeface="BISansNEXT" panose="02000503040000020004"/>
                </a:rPr>
                <a:t> diagnosis in half of </a:t>
              </a:r>
              <a:r>
                <a:rPr lang="nl-NL" sz="1400" dirty="0" err="1">
                  <a:latin typeface="BISansNEXT" panose="02000503040000020004"/>
                </a:rPr>
                <a:t>the</a:t>
              </a:r>
              <a:r>
                <a:rPr lang="nl-NL" sz="1400" dirty="0">
                  <a:latin typeface="BISansNEXT" panose="02000503040000020004"/>
                </a:rPr>
                <a:t> cases</a:t>
              </a:r>
              <a:r>
                <a:rPr lang="nl-NL" sz="1400" baseline="30000" dirty="0">
                  <a:latin typeface="BISansNEXT" panose="02000503040000020004"/>
                </a:rPr>
                <a:t>4*</a:t>
              </a:r>
              <a:endParaRPr lang="nl-NL" sz="1400" dirty="0">
                <a:latin typeface="BISansNEXT" panose="02000503040000020004"/>
              </a:endParaRPr>
            </a:p>
          </p:txBody>
        </p:sp>
        <p:cxnSp>
          <p:nvCxnSpPr>
            <p:cNvPr id="75" name="Straight Connector 74">
              <a:extLst>
                <a:ext uri="{FF2B5EF4-FFF2-40B4-BE49-F238E27FC236}">
                  <a16:creationId xmlns:a16="http://schemas.microsoft.com/office/drawing/2014/main" id="{3B280B03-0F6E-4E04-B53A-557C4E5A9600}"/>
                </a:ext>
              </a:extLst>
            </p:cNvPr>
            <p:cNvCxnSpPr>
              <a:cxnSpLocks/>
              <a:stCxn id="73" idx="6"/>
              <a:endCxn id="3" idx="1"/>
            </p:cNvCxnSpPr>
            <p:nvPr/>
          </p:nvCxnSpPr>
          <p:spPr>
            <a:xfrm>
              <a:off x="5576674" y="2620402"/>
              <a:ext cx="987608" cy="846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4" name="Rectangle 2">
            <a:extLst>
              <a:ext uri="{FF2B5EF4-FFF2-40B4-BE49-F238E27FC236}">
                <a16:creationId xmlns:a16="http://schemas.microsoft.com/office/drawing/2014/main" id="{26614859-FC5D-E39E-EB92-D1B52825B4FB}"/>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bg1"/>
                </a:solidFill>
                <a:latin typeface="BI Sans" pitchFamily="2" charset="0"/>
              </a:rPr>
              <a:t>F-ILD</a:t>
            </a:r>
            <a:endParaRPr lang="en-NL" sz="1400">
              <a:solidFill>
                <a:schemeClr val="bg1"/>
              </a:solidFill>
              <a:latin typeface="BI Sans" pitchFamily="2" charset="0"/>
            </a:endParaRPr>
          </a:p>
        </p:txBody>
      </p:sp>
      <p:sp>
        <p:nvSpPr>
          <p:cNvPr id="7" name="Tekstvak 6">
            <a:extLst>
              <a:ext uri="{FF2B5EF4-FFF2-40B4-BE49-F238E27FC236}">
                <a16:creationId xmlns:a16="http://schemas.microsoft.com/office/drawing/2014/main" id="{B0ADED11-A241-A8AD-DE7C-25D32A78FE3A}"/>
              </a:ext>
            </a:extLst>
          </p:cNvPr>
          <p:cNvSpPr txBox="1"/>
          <p:nvPr/>
        </p:nvSpPr>
        <p:spPr>
          <a:xfrm>
            <a:off x="6564282" y="4795356"/>
            <a:ext cx="3910519" cy="646331"/>
          </a:xfrm>
          <a:prstGeom prst="rect">
            <a:avLst/>
          </a:prstGeom>
          <a:noFill/>
        </p:spPr>
        <p:txBody>
          <a:bodyPr wrap="square" rtlCol="0">
            <a:spAutoFit/>
          </a:bodyPr>
          <a:lstStyle/>
          <a:p>
            <a:r>
              <a:rPr lang="nl-NL" sz="1200" dirty="0">
                <a:latin typeface="BISansNEXT" panose="02000503040000020004" pitchFamily="50" charset="0"/>
              </a:rPr>
              <a:t>* HRCT is </a:t>
            </a:r>
            <a:r>
              <a:rPr lang="nl-NL" sz="1200" dirty="0" err="1">
                <a:latin typeface="BISansNEXT" panose="02000503040000020004" pitchFamily="50" charset="0"/>
              </a:rPr>
              <a:t>indicated</a:t>
            </a:r>
            <a:r>
              <a:rPr lang="nl-NL" sz="1200" dirty="0">
                <a:latin typeface="BISansNEXT" panose="02000503040000020004" pitchFamily="50" charset="0"/>
              </a:rPr>
              <a:t> at baseline </a:t>
            </a:r>
            <a:r>
              <a:rPr lang="nl-NL" sz="1200" dirty="0" err="1">
                <a:latin typeface="BISansNEXT" panose="02000503040000020004" pitchFamily="50" charset="0"/>
              </a:rPr>
              <a:t>for</a:t>
            </a:r>
            <a:r>
              <a:rPr lang="nl-NL" sz="1200" dirty="0">
                <a:latin typeface="BISansNEXT" panose="02000503040000020004" pitchFamily="50" charset="0"/>
              </a:rPr>
              <a:t> </a:t>
            </a:r>
            <a:r>
              <a:rPr lang="nl-NL" sz="1200" dirty="0" err="1">
                <a:latin typeface="BISansNEXT" panose="02000503040000020004" pitchFamily="50" charset="0"/>
              </a:rPr>
              <a:t>patients</a:t>
            </a:r>
            <a:r>
              <a:rPr lang="nl-NL" sz="1200" dirty="0">
                <a:latin typeface="BISansNEXT" panose="02000503040000020004" pitchFamily="50" charset="0"/>
              </a:rPr>
              <a:t> </a:t>
            </a:r>
            <a:r>
              <a:rPr lang="nl-NL" sz="1200" dirty="0" err="1">
                <a:latin typeface="BISansNEXT" panose="02000503040000020004" pitchFamily="50" charset="0"/>
              </a:rPr>
              <a:t>with</a:t>
            </a:r>
            <a:r>
              <a:rPr lang="nl-NL" sz="1200" dirty="0">
                <a:latin typeface="BISansNEXT" panose="02000503040000020004" pitchFamily="50" charset="0"/>
              </a:rPr>
              <a:t> ILD </a:t>
            </a:r>
            <a:r>
              <a:rPr lang="nl-NL" sz="1200" dirty="0" err="1">
                <a:latin typeface="BISansNEXT" panose="02000503040000020004" pitchFamily="50" charset="0"/>
              </a:rPr>
              <a:t>who</a:t>
            </a:r>
            <a:r>
              <a:rPr lang="nl-NL" sz="1200" dirty="0">
                <a:latin typeface="BISansNEXT" panose="02000503040000020004" pitchFamily="50" charset="0"/>
              </a:rPr>
              <a:t> have high risk of </a:t>
            </a:r>
            <a:r>
              <a:rPr lang="nl-NL" sz="1200" dirty="0" err="1">
                <a:latin typeface="BISansNEXT" panose="02000503040000020004" pitchFamily="50" charset="0"/>
              </a:rPr>
              <a:t>developing</a:t>
            </a:r>
            <a:r>
              <a:rPr lang="nl-NL" sz="1200" dirty="0">
                <a:latin typeface="BISansNEXT" panose="02000503040000020004" pitchFamily="50" charset="0"/>
              </a:rPr>
              <a:t> PPF, </a:t>
            </a:r>
            <a:r>
              <a:rPr lang="nl-NL" sz="1200" dirty="0" err="1">
                <a:latin typeface="BISansNEXT" panose="02000503040000020004" pitchFamily="50" charset="0"/>
              </a:rPr>
              <a:t>and</a:t>
            </a:r>
            <a:r>
              <a:rPr lang="nl-NL" sz="1200" dirty="0">
                <a:latin typeface="BISansNEXT" panose="02000503040000020004" pitchFamily="50" charset="0"/>
              </a:rPr>
              <a:t> </a:t>
            </a:r>
            <a:r>
              <a:rPr lang="nl-NL" sz="1200" dirty="0" err="1">
                <a:latin typeface="BISansNEXT" panose="02000503040000020004" pitchFamily="50" charset="0"/>
              </a:rPr>
              <a:t>repeated</a:t>
            </a:r>
            <a:r>
              <a:rPr lang="nl-NL" sz="1200" dirty="0">
                <a:latin typeface="BISansNEXT" panose="02000503040000020004" pitchFamily="50" charset="0"/>
              </a:rPr>
              <a:t> </a:t>
            </a:r>
            <a:r>
              <a:rPr lang="nl-NL" sz="1200" dirty="0" err="1">
                <a:latin typeface="BISansNEXT" panose="02000503040000020004" pitchFamily="50" charset="0"/>
              </a:rPr>
              <a:t>when</a:t>
            </a:r>
            <a:r>
              <a:rPr lang="nl-NL" sz="1200" dirty="0">
                <a:latin typeface="BISansNEXT" panose="02000503040000020004" pitchFamily="50" charset="0"/>
              </a:rPr>
              <a:t> </a:t>
            </a:r>
            <a:r>
              <a:rPr lang="nl-NL" sz="1200" dirty="0" err="1">
                <a:latin typeface="BISansNEXT" panose="02000503040000020004" pitchFamily="50" charset="0"/>
              </a:rPr>
              <a:t>lung</a:t>
            </a:r>
            <a:r>
              <a:rPr lang="nl-NL" sz="1200" dirty="0">
                <a:latin typeface="BISansNEXT" panose="02000503040000020004" pitchFamily="50" charset="0"/>
              </a:rPr>
              <a:t> </a:t>
            </a:r>
            <a:r>
              <a:rPr lang="nl-NL" sz="1200" dirty="0" err="1">
                <a:latin typeface="BISansNEXT" panose="02000503040000020004" pitchFamily="50" charset="0"/>
              </a:rPr>
              <a:t>function</a:t>
            </a:r>
            <a:r>
              <a:rPr lang="nl-NL" sz="1200" dirty="0">
                <a:latin typeface="BISansNEXT" panose="02000503040000020004" pitchFamily="50" charset="0"/>
              </a:rPr>
              <a:t> or </a:t>
            </a:r>
            <a:r>
              <a:rPr lang="nl-NL" sz="1200" dirty="0" err="1">
                <a:latin typeface="BISansNEXT" panose="02000503040000020004" pitchFamily="50" charset="0"/>
              </a:rPr>
              <a:t>respiratory</a:t>
            </a:r>
            <a:r>
              <a:rPr lang="nl-NL" sz="1200" dirty="0">
                <a:latin typeface="BISansNEXT" panose="02000503040000020004" pitchFamily="50" charset="0"/>
              </a:rPr>
              <a:t> </a:t>
            </a:r>
            <a:r>
              <a:rPr lang="nl-NL" sz="1200" dirty="0" err="1">
                <a:latin typeface="BISansNEXT" panose="02000503040000020004" pitchFamily="50" charset="0"/>
              </a:rPr>
              <a:t>symptoms</a:t>
            </a:r>
            <a:r>
              <a:rPr lang="nl-NL" sz="1200" dirty="0">
                <a:latin typeface="BISansNEXT" panose="02000503040000020004" pitchFamily="50" charset="0"/>
              </a:rPr>
              <a:t> worsen</a:t>
            </a:r>
            <a:r>
              <a:rPr lang="nl-NL" sz="1200" baseline="30000" dirty="0">
                <a:latin typeface="BISansNEXT" panose="02000503040000020004" pitchFamily="50" charset="0"/>
              </a:rPr>
              <a:t>5,6</a:t>
            </a:r>
            <a:endParaRPr lang="nl-NL" sz="1200" dirty="0">
              <a:latin typeface="BISansNEXT" panose="02000503040000020004" pitchFamily="50" charset="0"/>
            </a:endParaRPr>
          </a:p>
        </p:txBody>
      </p:sp>
      <p:pic>
        <p:nvPicPr>
          <p:cNvPr id="2" name="Picture 1">
            <a:extLst>
              <a:ext uri="{FF2B5EF4-FFF2-40B4-BE49-F238E27FC236}">
                <a16:creationId xmlns:a16="http://schemas.microsoft.com/office/drawing/2014/main" id="{264A3F8B-9785-5435-F4CE-AB01C8A618F4}"/>
              </a:ext>
            </a:extLst>
          </p:cNvPr>
          <p:cNvPicPr>
            <a:picLocks noChangeAspect="1"/>
          </p:cNvPicPr>
          <p:nvPr/>
        </p:nvPicPr>
        <p:blipFill>
          <a:blip r:embed="rId3"/>
          <a:stretch>
            <a:fillRect/>
          </a:stretch>
        </p:blipFill>
        <p:spPr>
          <a:xfrm>
            <a:off x="10758425" y="6257995"/>
            <a:ext cx="1487553" cy="231668"/>
          </a:xfrm>
          <a:prstGeom prst="rect">
            <a:avLst/>
          </a:prstGeom>
        </p:spPr>
      </p:pic>
    </p:spTree>
    <p:extLst>
      <p:ext uri="{BB962C8B-B14F-4D97-AF65-F5344CB8AC3E}">
        <p14:creationId xmlns:p14="http://schemas.microsoft.com/office/powerpoint/2010/main" val="18096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500"/>
                                        <p:tgtEl>
                                          <p:spTgt spid="7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p:txBody>
          <a:bodyPr/>
          <a:lstStyle/>
          <a:p>
            <a:r>
              <a:rPr lang="nl-NL" i="1" dirty="0"/>
              <a:t>Time is of </a:t>
            </a:r>
            <a:r>
              <a:rPr lang="nl-NL" i="1" dirty="0" err="1"/>
              <a:t>the</a:t>
            </a:r>
            <a:r>
              <a:rPr lang="nl-NL" i="1" dirty="0"/>
              <a:t> essence </a:t>
            </a:r>
            <a:r>
              <a:rPr lang="nl-NL" i="1" dirty="0" err="1"/>
              <a:t>when</a:t>
            </a:r>
            <a:r>
              <a:rPr lang="nl-NL" i="1" dirty="0"/>
              <a:t> </a:t>
            </a:r>
            <a:r>
              <a:rPr lang="nl-NL" i="1" dirty="0" err="1"/>
              <a:t>it</a:t>
            </a:r>
            <a:r>
              <a:rPr lang="nl-NL" i="1" dirty="0"/>
              <a:t> </a:t>
            </a:r>
            <a:r>
              <a:rPr lang="nl-NL" i="1" dirty="0" err="1"/>
              <a:t>comes</a:t>
            </a:r>
            <a:r>
              <a:rPr lang="nl-NL" i="1" dirty="0"/>
              <a:t> </a:t>
            </a:r>
            <a:r>
              <a:rPr lang="nl-NL" i="1" dirty="0" err="1"/>
              <a:t>to</a:t>
            </a:r>
            <a:r>
              <a:rPr lang="nl-NL" i="1" dirty="0"/>
              <a:t> </a:t>
            </a:r>
            <a:r>
              <a:rPr lang="nl-NL" i="1" dirty="0" err="1"/>
              <a:t>diagnosing</a:t>
            </a:r>
            <a:r>
              <a:rPr lang="nl-NL" i="1" dirty="0"/>
              <a:t> </a:t>
            </a:r>
            <a:r>
              <a:rPr lang="nl-NL" i="1" dirty="0" err="1"/>
              <a:t>fibrosing</a:t>
            </a:r>
            <a:r>
              <a:rPr lang="nl-NL" i="1" dirty="0"/>
              <a:t> ILDs</a:t>
            </a:r>
            <a:r>
              <a:rPr lang="nl-NL" i="1" baseline="30000" dirty="0"/>
              <a:t>1</a:t>
            </a:r>
            <a:r>
              <a:rPr lang="nl-NL" i="1" dirty="0"/>
              <a:t> </a:t>
            </a:r>
          </a:p>
        </p:txBody>
      </p:sp>
      <p:sp>
        <p:nvSpPr>
          <p:cNvPr id="13" name="Subtitle 12">
            <a:extLst>
              <a:ext uri="{FF2B5EF4-FFF2-40B4-BE49-F238E27FC236}">
                <a16:creationId xmlns:a16="http://schemas.microsoft.com/office/drawing/2014/main" id="{3C8025EA-513A-4228-BE9E-ADEA3B67EC3C}"/>
              </a:ext>
            </a:extLst>
          </p:cNvPr>
          <p:cNvSpPr>
            <a:spLocks noGrp="1"/>
          </p:cNvSpPr>
          <p:nvPr>
            <p:ph type="subTitle" idx="1"/>
          </p:nvPr>
        </p:nvSpPr>
        <p:spPr/>
        <p:txBody>
          <a:bodyPr/>
          <a:lstStyle/>
          <a:p>
            <a:r>
              <a:rPr lang="nl-NL" dirty="0" err="1"/>
              <a:t>Introduction</a:t>
            </a:r>
            <a:endParaRPr lang="nl-NL" dirty="0"/>
          </a:p>
        </p:txBody>
      </p:sp>
      <p:sp>
        <p:nvSpPr>
          <p:cNvPr id="6" name="Text Placeholder 5">
            <a:extLst>
              <a:ext uri="{FF2B5EF4-FFF2-40B4-BE49-F238E27FC236}">
                <a16:creationId xmlns:a16="http://schemas.microsoft.com/office/drawing/2014/main" id="{E8569D8D-A445-42C6-9309-F7CC92B0FBA2}"/>
              </a:ext>
            </a:extLst>
          </p:cNvPr>
          <p:cNvSpPr>
            <a:spLocks noGrp="1"/>
          </p:cNvSpPr>
          <p:nvPr>
            <p:ph type="body" sz="quarter" idx="17"/>
          </p:nvPr>
        </p:nvSpPr>
        <p:spPr/>
        <p:txBody>
          <a:bodyPr/>
          <a:lstStyle/>
          <a:p>
            <a:r>
              <a:rPr lang="nl-NL" dirty="0"/>
              <a:t>A0</a:t>
            </a:r>
          </a:p>
        </p:txBody>
      </p:sp>
      <p:sp>
        <p:nvSpPr>
          <p:cNvPr id="9" name="Text Placeholder 10">
            <a:extLst>
              <a:ext uri="{FF2B5EF4-FFF2-40B4-BE49-F238E27FC236}">
                <a16:creationId xmlns:a16="http://schemas.microsoft.com/office/drawing/2014/main" id="{D013E829-3670-4A6A-B2AD-026F2A247A3C}"/>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Wijsenbeek</a:t>
            </a:r>
            <a:r>
              <a:rPr lang="en-US" sz="900" dirty="0">
                <a:solidFill>
                  <a:schemeClr val="bg1"/>
                </a:solidFill>
              </a:rPr>
              <a:t> M, </a:t>
            </a:r>
            <a:r>
              <a:rPr lang="en-US" sz="900" dirty="0" err="1">
                <a:solidFill>
                  <a:schemeClr val="bg1"/>
                </a:solidFill>
              </a:rPr>
              <a:t>Kreuter</a:t>
            </a:r>
            <a:r>
              <a:rPr lang="en-US" sz="900" dirty="0">
                <a:solidFill>
                  <a:schemeClr val="bg1"/>
                </a:solidFill>
              </a:rPr>
              <a:t> M, Olson A, et al. Progressive fibrosing interstitial lung diseases: current practice in diagnosis and management. </a:t>
            </a:r>
            <a:r>
              <a:rPr lang="en-US" sz="900" dirty="0" err="1">
                <a:solidFill>
                  <a:schemeClr val="bg1"/>
                </a:solidFill>
              </a:rPr>
              <a:t>Curr</a:t>
            </a:r>
            <a:r>
              <a:rPr lang="en-US" sz="900" dirty="0">
                <a:solidFill>
                  <a:schemeClr val="bg1"/>
                </a:solidFill>
              </a:rPr>
              <a:t> Med Res </a:t>
            </a:r>
            <a:r>
              <a:rPr lang="en-US" sz="900" dirty="0" err="1">
                <a:solidFill>
                  <a:schemeClr val="bg1"/>
                </a:solidFill>
              </a:rPr>
              <a:t>Opin</a:t>
            </a:r>
            <a:r>
              <a:rPr lang="en-US" sz="900" dirty="0">
                <a:solidFill>
                  <a:schemeClr val="bg1"/>
                </a:solidFill>
              </a:rPr>
              <a:t>. 2019;35(11):2015-24; 2. Nambiar AM, Walker CM, Sparks JA. Monitoring and management of fibrosing interstitial lung diseases: a narrative review for practicing clinicians. </a:t>
            </a:r>
            <a:r>
              <a:rPr lang="en-US" sz="900" dirty="0" err="1">
                <a:solidFill>
                  <a:schemeClr val="bg1"/>
                </a:solidFill>
              </a:rPr>
              <a:t>Ther</a:t>
            </a:r>
            <a:r>
              <a:rPr lang="en-US" sz="900" dirty="0">
                <a:solidFill>
                  <a:schemeClr val="bg1"/>
                </a:solidFill>
              </a:rPr>
              <a:t> Adv Respir Dis. 2021;15:17534666211039771.</a:t>
            </a:r>
          </a:p>
        </p:txBody>
      </p:sp>
      <p:pic>
        <p:nvPicPr>
          <p:cNvPr id="2" name="Picture 1">
            <a:extLst>
              <a:ext uri="{FF2B5EF4-FFF2-40B4-BE49-F238E27FC236}">
                <a16:creationId xmlns:a16="http://schemas.microsoft.com/office/drawing/2014/main" id="{6113C50A-BF72-8430-78D7-48507E889E19}"/>
              </a:ext>
            </a:extLst>
          </p:cNvPr>
          <p:cNvPicPr>
            <a:picLocks noChangeAspect="1"/>
          </p:cNvPicPr>
          <p:nvPr/>
        </p:nvPicPr>
        <p:blipFill>
          <a:blip r:embed="rId2"/>
          <a:stretch>
            <a:fillRect/>
          </a:stretch>
        </p:blipFill>
        <p:spPr>
          <a:xfrm>
            <a:off x="10919063" y="6626332"/>
            <a:ext cx="1487553" cy="231668"/>
          </a:xfrm>
          <a:prstGeom prst="rect">
            <a:avLst/>
          </a:prstGeom>
        </p:spPr>
      </p:pic>
    </p:spTree>
    <p:extLst>
      <p:ext uri="{BB962C8B-B14F-4D97-AF65-F5344CB8AC3E}">
        <p14:creationId xmlns:p14="http://schemas.microsoft.com/office/powerpoint/2010/main" val="4218076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7">
            <a:extLst>
              <a:ext uri="{FF2B5EF4-FFF2-40B4-BE49-F238E27FC236}">
                <a16:creationId xmlns:a16="http://schemas.microsoft.com/office/drawing/2014/main" id="{D02ACC1A-8AF8-9D95-6789-D2EF3755F915}"/>
              </a:ext>
            </a:extLst>
          </p:cNvPr>
          <p:cNvSpPr/>
          <p:nvPr/>
        </p:nvSpPr>
        <p:spPr>
          <a:xfrm>
            <a:off x="838200" y="3011648"/>
            <a:ext cx="10515600" cy="2895124"/>
          </a:xfrm>
          <a:prstGeom prst="roundRect">
            <a:avLst>
              <a:gd name="adj" fmla="val 4446"/>
            </a:avLst>
          </a:prstGeom>
          <a:blipFill>
            <a:blip r:embed="rId3"/>
            <a:stretch>
              <a:fillRect l="-7971" t="-46452" r="-7971" b="-7812"/>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3601B260-B845-33C0-1BCC-22ED276C0D47}"/>
              </a:ext>
            </a:extLst>
          </p:cNvPr>
          <p:cNvSpPr>
            <a:spLocks noGrp="1"/>
          </p:cNvSpPr>
          <p:nvPr>
            <p:ph type="title"/>
          </p:nvPr>
        </p:nvSpPr>
        <p:spPr/>
        <p:txBody>
          <a:bodyPr/>
          <a:lstStyle/>
          <a:p>
            <a:r>
              <a:rPr lang="nl-NL" dirty="0"/>
              <a:t>For accurate ILD diagnosis, CT images </a:t>
            </a:r>
            <a:r>
              <a:rPr lang="nl-NL" dirty="0" err="1"/>
              <a:t>should</a:t>
            </a:r>
            <a:r>
              <a:rPr lang="nl-NL" dirty="0"/>
              <a:t> </a:t>
            </a:r>
            <a:r>
              <a:rPr lang="nl-NL" dirty="0" err="1"/>
              <a:t>be</a:t>
            </a:r>
            <a:r>
              <a:rPr lang="nl-NL" dirty="0"/>
              <a:t> of high </a:t>
            </a:r>
            <a:r>
              <a:rPr lang="nl-NL" dirty="0" err="1"/>
              <a:t>quality</a:t>
            </a:r>
            <a:r>
              <a:rPr lang="nl-NL" dirty="0"/>
              <a:t> </a:t>
            </a:r>
          </a:p>
        </p:txBody>
      </p:sp>
      <p:sp>
        <p:nvSpPr>
          <p:cNvPr id="3" name="Tijdelijke aanduiding voor inhoud 2">
            <a:extLst>
              <a:ext uri="{FF2B5EF4-FFF2-40B4-BE49-F238E27FC236}">
                <a16:creationId xmlns:a16="http://schemas.microsoft.com/office/drawing/2014/main" id="{377E96A8-957F-1809-8320-BFCF15919ED0}"/>
              </a:ext>
            </a:extLst>
          </p:cNvPr>
          <p:cNvSpPr>
            <a:spLocks noGrp="1"/>
          </p:cNvSpPr>
          <p:nvPr>
            <p:ph idx="1"/>
          </p:nvPr>
        </p:nvSpPr>
        <p:spPr/>
        <p:txBody>
          <a:bodyPr>
            <a:normAutofit/>
          </a:bodyPr>
          <a:lstStyle/>
          <a:p>
            <a:pPr marL="0" indent="0">
              <a:buNone/>
            </a:pPr>
            <a:r>
              <a:rPr lang="nl-NL" b="1" dirty="0" err="1">
                <a:solidFill>
                  <a:schemeClr val="tx1"/>
                </a:solidFill>
              </a:rPr>
              <a:t>Necessary</a:t>
            </a:r>
            <a:r>
              <a:rPr lang="nl-NL" b="1" dirty="0">
                <a:solidFill>
                  <a:schemeClr val="tx1"/>
                </a:solidFill>
              </a:rPr>
              <a:t> </a:t>
            </a:r>
            <a:r>
              <a:rPr lang="nl-NL" b="1" dirty="0" err="1">
                <a:solidFill>
                  <a:schemeClr val="tx1"/>
                </a:solidFill>
              </a:rPr>
              <a:t>conditions</a:t>
            </a:r>
            <a:r>
              <a:rPr lang="nl-NL" b="1" dirty="0">
                <a:solidFill>
                  <a:schemeClr val="tx1"/>
                </a:solidFill>
              </a:rPr>
              <a:t>:</a:t>
            </a:r>
          </a:p>
          <a:p>
            <a:r>
              <a:rPr lang="nl-NL" dirty="0" err="1"/>
              <a:t>Thin</a:t>
            </a:r>
            <a:r>
              <a:rPr lang="nl-NL" dirty="0"/>
              <a:t> </a:t>
            </a:r>
            <a:r>
              <a:rPr lang="nl-NL" dirty="0" err="1"/>
              <a:t>sections</a:t>
            </a:r>
            <a:r>
              <a:rPr lang="nl-NL" dirty="0"/>
              <a:t> (≤1.5 mm) </a:t>
            </a:r>
            <a:r>
              <a:rPr lang="nl-NL" dirty="0" err="1"/>
              <a:t>and</a:t>
            </a:r>
            <a:r>
              <a:rPr lang="nl-NL" dirty="0"/>
              <a:t> high </a:t>
            </a:r>
            <a:r>
              <a:rPr lang="nl-NL" dirty="0" err="1"/>
              <a:t>spatial</a:t>
            </a:r>
            <a:r>
              <a:rPr lang="nl-NL" dirty="0"/>
              <a:t> </a:t>
            </a:r>
            <a:r>
              <a:rPr lang="nl-NL" dirty="0" err="1"/>
              <a:t>resolution</a:t>
            </a:r>
            <a:r>
              <a:rPr lang="nl-NL" dirty="0"/>
              <a:t> construction</a:t>
            </a:r>
            <a:r>
              <a:rPr lang="nl-NL" baseline="30000" dirty="0"/>
              <a:t>1,2</a:t>
            </a:r>
            <a:endParaRPr lang="nl-NL" dirty="0"/>
          </a:p>
          <a:p>
            <a:r>
              <a:rPr lang="nl-NL" dirty="0"/>
              <a:t>Full </a:t>
            </a:r>
            <a:r>
              <a:rPr lang="nl-NL" dirty="0" err="1"/>
              <a:t>inspiration</a:t>
            </a:r>
            <a:r>
              <a:rPr lang="nl-NL" dirty="0"/>
              <a:t> is </a:t>
            </a:r>
            <a:r>
              <a:rPr lang="nl-NL" dirty="0" err="1"/>
              <a:t>needed</a:t>
            </a:r>
            <a:endParaRPr lang="nl-NL" dirty="0"/>
          </a:p>
          <a:p>
            <a:r>
              <a:rPr lang="nl-NL" dirty="0" err="1"/>
              <a:t>Expiratory</a:t>
            </a:r>
            <a:r>
              <a:rPr lang="nl-NL" dirty="0"/>
              <a:t> scans </a:t>
            </a:r>
            <a:r>
              <a:rPr lang="nl-NL" dirty="0" err="1"/>
              <a:t>can</a:t>
            </a:r>
            <a:r>
              <a:rPr lang="nl-NL" dirty="0"/>
              <a:t> </a:t>
            </a:r>
            <a:r>
              <a:rPr lang="nl-NL" dirty="0" err="1"/>
              <a:t>identify</a:t>
            </a:r>
            <a:r>
              <a:rPr lang="nl-NL" dirty="0"/>
              <a:t> air trapping (common in HP)</a:t>
            </a:r>
            <a:r>
              <a:rPr lang="nl-NL" baseline="30000" dirty="0"/>
              <a:t>2</a:t>
            </a:r>
          </a:p>
          <a:p>
            <a:endParaRPr lang="nl-NL" baseline="30000" dirty="0"/>
          </a:p>
          <a:p>
            <a:pPr marL="0" indent="0">
              <a:buNone/>
            </a:pPr>
            <a:r>
              <a:rPr lang="nl-NL" b="1" dirty="0">
                <a:solidFill>
                  <a:schemeClr val="tx1"/>
                </a:solidFill>
              </a:rPr>
              <a:t>        </a:t>
            </a:r>
            <a:r>
              <a:rPr lang="nl-NL" b="1" dirty="0" err="1">
                <a:solidFill>
                  <a:schemeClr val="tx1"/>
                </a:solidFill>
              </a:rPr>
              <a:t>Additional</a:t>
            </a:r>
            <a:r>
              <a:rPr lang="nl-NL" b="1" dirty="0">
                <a:solidFill>
                  <a:schemeClr val="tx1"/>
                </a:solidFill>
              </a:rPr>
              <a:t> </a:t>
            </a:r>
            <a:r>
              <a:rPr lang="nl-NL" b="1" dirty="0" err="1">
                <a:solidFill>
                  <a:schemeClr val="tx1"/>
                </a:solidFill>
              </a:rPr>
              <a:t>conditions</a:t>
            </a:r>
            <a:r>
              <a:rPr lang="nl-NL" b="1" dirty="0">
                <a:solidFill>
                  <a:schemeClr val="tx1"/>
                </a:solidFill>
              </a:rPr>
              <a:t>:</a:t>
            </a:r>
            <a:endParaRPr lang="nl-NL" sz="1400" baseline="30000" dirty="0">
              <a:solidFill>
                <a:srgbClr val="191D21"/>
              </a:solidFill>
              <a:latin typeface="BISansNEXT" panose="02000503040000020004" pitchFamily="50" charset="0"/>
            </a:endParaRPr>
          </a:p>
        </p:txBody>
      </p:sp>
      <p:sp>
        <p:nvSpPr>
          <p:cNvPr id="4" name="Tijdelijke aanduiding voor tekst 3">
            <a:extLst>
              <a:ext uri="{FF2B5EF4-FFF2-40B4-BE49-F238E27FC236}">
                <a16:creationId xmlns:a16="http://schemas.microsoft.com/office/drawing/2014/main" id="{4405F314-9AAA-4AC8-9BB3-82F45390977E}"/>
              </a:ext>
            </a:extLst>
          </p:cNvPr>
          <p:cNvSpPr>
            <a:spLocks noGrp="1"/>
          </p:cNvSpPr>
          <p:nvPr>
            <p:ph type="body" sz="quarter" idx="13"/>
          </p:nvPr>
        </p:nvSpPr>
        <p:spPr/>
        <p:txBody>
          <a:bodyPr/>
          <a:lstStyle/>
          <a:p>
            <a:r>
              <a:rPr lang="nl-NL" i="0" dirty="0">
                <a:latin typeface="BISansNEXT" panose="02000503040000020004" pitchFamily="50" charset="0"/>
              </a:rPr>
              <a:t>MIP=Maximum </a:t>
            </a:r>
            <a:r>
              <a:rPr lang="nl-NL" i="0" dirty="0" err="1">
                <a:latin typeface="BISansNEXT" panose="02000503040000020004" pitchFamily="50" charset="0"/>
              </a:rPr>
              <a:t>Intensity</a:t>
            </a:r>
            <a:r>
              <a:rPr lang="nl-NL" i="0" dirty="0">
                <a:latin typeface="BISansNEXT" panose="02000503040000020004" pitchFamily="50" charset="0"/>
              </a:rPr>
              <a:t> </a:t>
            </a:r>
            <a:r>
              <a:rPr lang="nl-NL" i="0" dirty="0" err="1">
                <a:latin typeface="BISansNEXT" panose="02000503040000020004" pitchFamily="50" charset="0"/>
              </a:rPr>
              <a:t>Projection</a:t>
            </a:r>
            <a:r>
              <a:rPr lang="nl-NL" i="0" dirty="0">
                <a:latin typeface="BISansNEXT" panose="02000503040000020004" pitchFamily="50" charset="0"/>
              </a:rPr>
              <a:t>; </a:t>
            </a:r>
            <a:r>
              <a:rPr lang="nl-NL" i="0" dirty="0" err="1">
                <a:latin typeface="BISansNEXT" panose="02000503040000020004" pitchFamily="50" charset="0"/>
              </a:rPr>
              <a:t>MinIP</a:t>
            </a:r>
            <a:r>
              <a:rPr lang="nl-NL" i="0" dirty="0">
                <a:latin typeface="BISansNEXT" panose="02000503040000020004" pitchFamily="50" charset="0"/>
              </a:rPr>
              <a:t>=</a:t>
            </a:r>
            <a:r>
              <a:rPr lang="nl-NL" i="0" dirty="0" err="1">
                <a:latin typeface="BISansNEXT" panose="02000503040000020004" pitchFamily="50" charset="0"/>
              </a:rPr>
              <a:t>Minimal</a:t>
            </a:r>
            <a:r>
              <a:rPr lang="nl-NL" i="0" dirty="0">
                <a:latin typeface="BISansNEXT" panose="02000503040000020004" pitchFamily="50" charset="0"/>
              </a:rPr>
              <a:t> </a:t>
            </a:r>
            <a:r>
              <a:rPr lang="nl-NL" i="0" dirty="0" err="1">
                <a:latin typeface="BISansNEXT" panose="02000503040000020004" pitchFamily="50" charset="0"/>
              </a:rPr>
              <a:t>Intensity</a:t>
            </a:r>
            <a:r>
              <a:rPr lang="nl-NL" i="0" dirty="0">
                <a:latin typeface="BISansNEXT" panose="02000503040000020004" pitchFamily="50" charset="0"/>
              </a:rPr>
              <a:t> </a:t>
            </a:r>
            <a:r>
              <a:rPr lang="nl-NL" i="0" dirty="0" err="1">
                <a:latin typeface="BISansNEXT" panose="02000503040000020004" pitchFamily="50" charset="0"/>
              </a:rPr>
              <a:t>Projection</a:t>
            </a:r>
            <a:r>
              <a:rPr lang="nl-NL" i="0" dirty="0">
                <a:latin typeface="BISansNEXT" panose="02000503040000020004" pitchFamily="50" charset="0"/>
              </a:rPr>
              <a:t>; 1. </a:t>
            </a:r>
            <a:r>
              <a:rPr lang="nl-NL" i="0" dirty="0" err="1">
                <a:latin typeface="BISansNEXT" panose="02000503040000020004" pitchFamily="50" charset="0"/>
              </a:rPr>
              <a:t>Raghu</a:t>
            </a:r>
            <a:r>
              <a:rPr lang="nl-NL" i="0" dirty="0">
                <a:latin typeface="BISansNEXT" panose="02000503040000020004" pitchFamily="50" charset="0"/>
              </a:rPr>
              <a:t> G, Remy-</a:t>
            </a:r>
            <a:r>
              <a:rPr lang="nl-NL" i="0" dirty="0" err="1">
                <a:latin typeface="BISansNEXT" panose="02000503040000020004" pitchFamily="50" charset="0"/>
              </a:rPr>
              <a:t>Jardin</a:t>
            </a:r>
            <a:r>
              <a:rPr lang="nl-NL" i="0" dirty="0">
                <a:latin typeface="BISansNEXT" panose="02000503040000020004" pitchFamily="50" charset="0"/>
              </a:rPr>
              <a:t> M, </a:t>
            </a:r>
            <a:r>
              <a:rPr lang="nl-NL" i="0" dirty="0" err="1">
                <a:latin typeface="BISansNEXT" panose="02000503040000020004" pitchFamily="50" charset="0"/>
              </a:rPr>
              <a:t>Myers</a:t>
            </a:r>
            <a:r>
              <a:rPr lang="nl-NL" i="0" dirty="0">
                <a:latin typeface="BISansNEXT" panose="02000503040000020004" pitchFamily="50" charset="0"/>
              </a:rPr>
              <a:t> JL, et al. Diagnosis of </a:t>
            </a:r>
            <a:r>
              <a:rPr lang="nl-NL" i="0" dirty="0" err="1">
                <a:latin typeface="BISansNEXT" panose="02000503040000020004" pitchFamily="50" charset="0"/>
              </a:rPr>
              <a:t>Idiopathic</a:t>
            </a:r>
            <a:r>
              <a:rPr lang="nl-NL" i="0" dirty="0">
                <a:latin typeface="BISansNEXT" panose="02000503040000020004" pitchFamily="50" charset="0"/>
              </a:rPr>
              <a:t> </a:t>
            </a:r>
            <a:r>
              <a:rPr lang="nl-NL" i="0" dirty="0" err="1">
                <a:latin typeface="BISansNEXT" panose="02000503040000020004" pitchFamily="50" charset="0"/>
              </a:rPr>
              <a:t>Pulmonary</a:t>
            </a:r>
            <a:r>
              <a:rPr lang="nl-NL" i="0" dirty="0">
                <a:latin typeface="BISansNEXT" panose="02000503040000020004" pitchFamily="50" charset="0"/>
              </a:rPr>
              <a:t> Fibrosis. An Official ATS/ERS/JRS/ALAT </a:t>
            </a:r>
            <a:r>
              <a:rPr lang="nl-NL" i="0" dirty="0" err="1">
                <a:latin typeface="BISansNEXT" panose="02000503040000020004" pitchFamily="50" charset="0"/>
              </a:rPr>
              <a:t>Clinical</a:t>
            </a:r>
            <a:r>
              <a:rPr lang="nl-NL" i="0" dirty="0">
                <a:latin typeface="BISansNEXT" panose="02000503040000020004" pitchFamily="50" charset="0"/>
              </a:rPr>
              <a:t> </a:t>
            </a:r>
            <a:r>
              <a:rPr lang="nl-NL" i="0" dirty="0" err="1">
                <a:latin typeface="BISansNEXT" panose="02000503040000020004" pitchFamily="50" charset="0"/>
              </a:rPr>
              <a:t>Practice</a:t>
            </a:r>
            <a:r>
              <a:rPr lang="nl-NL" i="0" dirty="0">
                <a:latin typeface="BISansNEXT" panose="02000503040000020004" pitchFamily="50" charset="0"/>
              </a:rPr>
              <a:t> Guideline. Am J </a:t>
            </a:r>
            <a:r>
              <a:rPr lang="nl-NL" i="0" dirty="0" err="1">
                <a:latin typeface="BISansNEXT" panose="02000503040000020004" pitchFamily="50" charset="0"/>
              </a:rPr>
              <a:t>Respir</a:t>
            </a:r>
            <a:r>
              <a:rPr lang="nl-NL" i="0" dirty="0">
                <a:latin typeface="BISansNEXT" panose="02000503040000020004" pitchFamily="50" charset="0"/>
              </a:rPr>
              <a:t> </a:t>
            </a:r>
            <a:r>
              <a:rPr lang="nl-NL" i="0" dirty="0" err="1">
                <a:latin typeface="BISansNEXT" panose="02000503040000020004" pitchFamily="50" charset="0"/>
              </a:rPr>
              <a:t>Crit</a:t>
            </a:r>
            <a:r>
              <a:rPr lang="nl-NL" i="0" dirty="0">
                <a:latin typeface="BISansNEXT" panose="02000503040000020004" pitchFamily="50" charset="0"/>
              </a:rPr>
              <a:t> Care Med. 2018;198(5):e44-e68; 2. Lynch DA, </a:t>
            </a:r>
            <a:r>
              <a:rPr lang="nl-NL" i="0" dirty="0" err="1">
                <a:latin typeface="BISansNEXT" panose="02000503040000020004" pitchFamily="50" charset="0"/>
              </a:rPr>
              <a:t>Sverzellati</a:t>
            </a:r>
            <a:r>
              <a:rPr lang="nl-NL" i="0" dirty="0">
                <a:latin typeface="BISansNEXT" panose="02000503040000020004" pitchFamily="50" charset="0"/>
              </a:rPr>
              <a:t> N, Travis WD, et al. </a:t>
            </a:r>
            <a:r>
              <a:rPr lang="nl-NL" i="0" dirty="0" err="1">
                <a:latin typeface="BISansNEXT" panose="02000503040000020004" pitchFamily="50" charset="0"/>
              </a:rPr>
              <a:t>Diagnostic</a:t>
            </a:r>
            <a:r>
              <a:rPr lang="nl-NL" i="0" dirty="0">
                <a:latin typeface="BISansNEXT" panose="02000503040000020004" pitchFamily="50" charset="0"/>
              </a:rPr>
              <a:t> criteria </a:t>
            </a:r>
            <a:r>
              <a:rPr lang="nl-NL" i="0" dirty="0" err="1">
                <a:latin typeface="BISansNEXT" panose="02000503040000020004" pitchFamily="50" charset="0"/>
              </a:rPr>
              <a:t>for</a:t>
            </a:r>
            <a:r>
              <a:rPr lang="nl-NL" i="0" dirty="0">
                <a:latin typeface="BISansNEXT" panose="02000503040000020004" pitchFamily="50" charset="0"/>
              </a:rPr>
              <a:t> </a:t>
            </a:r>
            <a:r>
              <a:rPr lang="nl-NL" i="0" dirty="0" err="1">
                <a:latin typeface="BISansNEXT" panose="02000503040000020004" pitchFamily="50" charset="0"/>
              </a:rPr>
              <a:t>idiopathic</a:t>
            </a:r>
            <a:r>
              <a:rPr lang="nl-NL" i="0" dirty="0">
                <a:latin typeface="BISansNEXT" panose="02000503040000020004" pitchFamily="50" charset="0"/>
              </a:rPr>
              <a:t> </a:t>
            </a:r>
            <a:r>
              <a:rPr lang="nl-NL" i="0" dirty="0" err="1">
                <a:latin typeface="BISansNEXT" panose="02000503040000020004" pitchFamily="50" charset="0"/>
              </a:rPr>
              <a:t>pulmonary</a:t>
            </a:r>
            <a:r>
              <a:rPr lang="nl-NL" i="0" dirty="0">
                <a:latin typeface="BISansNEXT" panose="02000503040000020004" pitchFamily="50" charset="0"/>
              </a:rPr>
              <a:t> fibrosis: a </a:t>
            </a:r>
            <a:r>
              <a:rPr lang="nl-NL" i="0" dirty="0" err="1">
                <a:latin typeface="BISansNEXT" panose="02000503040000020004" pitchFamily="50" charset="0"/>
              </a:rPr>
              <a:t>Fleischner</a:t>
            </a:r>
            <a:r>
              <a:rPr lang="nl-NL" i="0" dirty="0">
                <a:latin typeface="BISansNEXT" panose="02000503040000020004" pitchFamily="50" charset="0"/>
              </a:rPr>
              <a:t> Society White Paper. Lancet </a:t>
            </a:r>
            <a:r>
              <a:rPr lang="nl-NL" i="0" dirty="0" err="1">
                <a:latin typeface="BISansNEXT" panose="02000503040000020004" pitchFamily="50" charset="0"/>
              </a:rPr>
              <a:t>Respir</a:t>
            </a:r>
            <a:r>
              <a:rPr lang="nl-NL" i="0" dirty="0">
                <a:latin typeface="BISansNEXT" panose="02000503040000020004" pitchFamily="50" charset="0"/>
              </a:rPr>
              <a:t> Med. 2018;6(2):138-53.</a:t>
            </a:r>
          </a:p>
        </p:txBody>
      </p:sp>
      <p:sp>
        <p:nvSpPr>
          <p:cNvPr id="5" name="Text Placeholder 4">
            <a:extLst>
              <a:ext uri="{FF2B5EF4-FFF2-40B4-BE49-F238E27FC236}">
                <a16:creationId xmlns:a16="http://schemas.microsoft.com/office/drawing/2014/main" id="{A5031D77-2F8E-A084-898B-7C8219CCAC85}"/>
              </a:ext>
            </a:extLst>
          </p:cNvPr>
          <p:cNvSpPr>
            <a:spLocks noGrp="1"/>
          </p:cNvSpPr>
          <p:nvPr>
            <p:ph type="body" sz="quarter" idx="17"/>
          </p:nvPr>
        </p:nvSpPr>
        <p:spPr/>
        <p:txBody>
          <a:bodyPr/>
          <a:lstStyle/>
          <a:p>
            <a:r>
              <a:rPr lang="nl-NL" dirty="0"/>
              <a:t>G4</a:t>
            </a:r>
          </a:p>
        </p:txBody>
      </p:sp>
      <p:sp>
        <p:nvSpPr>
          <p:cNvPr id="10" name="Tekstvak 9">
            <a:extLst>
              <a:ext uri="{FF2B5EF4-FFF2-40B4-BE49-F238E27FC236}">
                <a16:creationId xmlns:a16="http://schemas.microsoft.com/office/drawing/2014/main" id="{9116B34A-CB15-70EF-ED62-27F0AE63EE06}"/>
              </a:ext>
            </a:extLst>
          </p:cNvPr>
          <p:cNvSpPr txBox="1"/>
          <p:nvPr/>
        </p:nvSpPr>
        <p:spPr>
          <a:xfrm>
            <a:off x="8129203" y="3843657"/>
            <a:ext cx="2557847" cy="1231106"/>
          </a:xfrm>
          <a:prstGeom prst="rect">
            <a:avLst/>
          </a:prstGeom>
          <a:noFill/>
        </p:spPr>
        <p:txBody>
          <a:bodyPr wrap="square" rtlCol="0">
            <a:spAutoFit/>
          </a:bodyPr>
          <a:lstStyle/>
          <a:p>
            <a:r>
              <a:rPr lang="nl-NL" sz="1400" b="1" dirty="0" err="1">
                <a:solidFill>
                  <a:srgbClr val="191D21"/>
                </a:solidFill>
                <a:latin typeface="BISansNEXT" panose="02000503040000020004" pitchFamily="50" charset="0"/>
              </a:rPr>
              <a:t>MinIP</a:t>
            </a:r>
            <a:r>
              <a:rPr lang="nl-NL" sz="1400" b="1" dirty="0">
                <a:solidFill>
                  <a:srgbClr val="191D21"/>
                </a:solidFill>
                <a:latin typeface="BISansNEXT" panose="02000503040000020004" pitchFamily="50" charset="0"/>
              </a:rPr>
              <a:t>:</a:t>
            </a:r>
          </a:p>
          <a:p>
            <a:r>
              <a:rPr lang="nl-NL" sz="1400" b="1" dirty="0" err="1">
                <a:solidFill>
                  <a:srgbClr val="191D21"/>
                </a:solidFill>
                <a:latin typeface="BISansNEXT" panose="02000503040000020004" pitchFamily="50" charset="0"/>
              </a:rPr>
              <a:t>optimizes</a:t>
            </a:r>
            <a:r>
              <a:rPr lang="nl-NL" sz="1400" b="1" dirty="0">
                <a:solidFill>
                  <a:srgbClr val="191D21"/>
                </a:solidFill>
                <a:latin typeface="BISansNEXT" panose="02000503040000020004" pitchFamily="50" charset="0"/>
              </a:rPr>
              <a:t> </a:t>
            </a:r>
            <a:r>
              <a:rPr lang="nl-NL" sz="1400" b="1" dirty="0" err="1">
                <a:solidFill>
                  <a:srgbClr val="191D21"/>
                </a:solidFill>
                <a:latin typeface="BISansNEXT" panose="02000503040000020004" pitchFamily="50" charset="0"/>
              </a:rPr>
              <a:t>detection</a:t>
            </a:r>
            <a:r>
              <a:rPr lang="nl-NL" sz="1400" b="1" dirty="0">
                <a:solidFill>
                  <a:srgbClr val="191D21"/>
                </a:solidFill>
                <a:latin typeface="BISansNEXT" panose="02000503040000020004" pitchFamily="50" charset="0"/>
              </a:rPr>
              <a:t> of </a:t>
            </a:r>
            <a:r>
              <a:rPr lang="nl-NL" sz="1400" b="1" dirty="0" err="1">
                <a:solidFill>
                  <a:srgbClr val="191D21"/>
                </a:solidFill>
                <a:latin typeface="BISansNEXT" panose="02000503040000020004" pitchFamily="50" charset="0"/>
              </a:rPr>
              <a:t>subtle</a:t>
            </a:r>
            <a:r>
              <a:rPr lang="nl-NL" sz="1400" b="1" dirty="0">
                <a:solidFill>
                  <a:srgbClr val="191D21"/>
                </a:solidFill>
                <a:latin typeface="BISansNEXT" panose="02000503040000020004" pitchFamily="50" charset="0"/>
              </a:rPr>
              <a:t> hypo-</a:t>
            </a:r>
            <a:r>
              <a:rPr lang="nl-NL" sz="1400" b="1" dirty="0" err="1">
                <a:solidFill>
                  <a:srgbClr val="191D21"/>
                </a:solidFill>
                <a:latin typeface="BISansNEXT" panose="02000503040000020004" pitchFamily="50" charset="0"/>
              </a:rPr>
              <a:t>attenuated</a:t>
            </a:r>
            <a:r>
              <a:rPr lang="nl-NL" sz="1400" b="1" dirty="0">
                <a:solidFill>
                  <a:srgbClr val="191D21"/>
                </a:solidFill>
                <a:latin typeface="BISansNEXT" panose="02000503040000020004" pitchFamily="50" charset="0"/>
              </a:rPr>
              <a:t> </a:t>
            </a:r>
            <a:r>
              <a:rPr lang="nl-NL" sz="1400" b="1" dirty="0" err="1">
                <a:solidFill>
                  <a:srgbClr val="191D21"/>
                </a:solidFill>
                <a:latin typeface="BISansNEXT" panose="02000503040000020004" pitchFamily="50" charset="0"/>
              </a:rPr>
              <a:t>lesions</a:t>
            </a:r>
            <a:r>
              <a:rPr lang="nl-NL" sz="1400" b="1" dirty="0">
                <a:solidFill>
                  <a:srgbClr val="191D21"/>
                </a:solidFill>
                <a:latin typeface="BISansNEXT" panose="02000503040000020004" pitchFamily="50" charset="0"/>
              </a:rPr>
              <a:t> (</a:t>
            </a:r>
            <a:r>
              <a:rPr lang="nl-NL" sz="1400" b="1" dirty="0" err="1">
                <a:solidFill>
                  <a:srgbClr val="191D21"/>
                </a:solidFill>
                <a:latin typeface="BISansNEXT" panose="02000503040000020004" pitchFamily="50" charset="0"/>
              </a:rPr>
              <a:t>cysts</a:t>
            </a:r>
            <a:r>
              <a:rPr lang="nl-NL" sz="1400" b="1" dirty="0">
                <a:solidFill>
                  <a:srgbClr val="191D21"/>
                </a:solidFill>
                <a:latin typeface="BISansNEXT" panose="02000503040000020004" pitchFamily="50" charset="0"/>
              </a:rPr>
              <a:t>, </a:t>
            </a:r>
            <a:r>
              <a:rPr lang="nl-NL" sz="1400" b="1" dirty="0" err="1">
                <a:solidFill>
                  <a:srgbClr val="191D21"/>
                </a:solidFill>
                <a:latin typeface="BISansNEXT" panose="02000503040000020004" pitchFamily="50" charset="0"/>
              </a:rPr>
              <a:t>bronchiectasis</a:t>
            </a:r>
            <a:r>
              <a:rPr lang="nl-NL" sz="1400" b="1" dirty="0">
                <a:solidFill>
                  <a:srgbClr val="191D21"/>
                </a:solidFill>
                <a:latin typeface="BISansNEXT" panose="02000503040000020004" pitchFamily="50" charset="0"/>
              </a:rPr>
              <a:t>)</a:t>
            </a:r>
            <a:r>
              <a:rPr lang="nl-NL" sz="1400" b="1" baseline="30000" dirty="0">
                <a:solidFill>
                  <a:srgbClr val="191D21"/>
                </a:solidFill>
                <a:latin typeface="BISansNEXT" panose="02000503040000020004" pitchFamily="50" charset="0"/>
              </a:rPr>
              <a:t>1</a:t>
            </a:r>
            <a:endParaRPr lang="nl-NL" sz="1400" b="1" dirty="0">
              <a:solidFill>
                <a:srgbClr val="191D21"/>
              </a:solidFill>
              <a:latin typeface="BISansNEXT" panose="02000503040000020004" pitchFamily="50" charset="0"/>
            </a:endParaRPr>
          </a:p>
          <a:p>
            <a:endParaRPr lang="nl-NL" dirty="0"/>
          </a:p>
        </p:txBody>
      </p:sp>
      <p:pic>
        <p:nvPicPr>
          <p:cNvPr id="7" name="Afbeelding 6">
            <a:extLst>
              <a:ext uri="{FF2B5EF4-FFF2-40B4-BE49-F238E27FC236}">
                <a16:creationId xmlns:a16="http://schemas.microsoft.com/office/drawing/2014/main" id="{15EBC0FC-9942-096D-7EB5-28B30BAA2DFC}"/>
              </a:ext>
            </a:extLst>
          </p:cNvPr>
          <p:cNvPicPr>
            <a:picLocks noChangeAspect="1"/>
          </p:cNvPicPr>
          <p:nvPr/>
        </p:nvPicPr>
        <p:blipFill>
          <a:blip r:embed="rId4"/>
          <a:stretch>
            <a:fillRect/>
          </a:stretch>
        </p:blipFill>
        <p:spPr>
          <a:xfrm>
            <a:off x="3762170" y="3231871"/>
            <a:ext cx="1641250" cy="2454678"/>
          </a:xfrm>
          <a:prstGeom prst="rect">
            <a:avLst/>
          </a:prstGeom>
        </p:spPr>
      </p:pic>
      <p:pic>
        <p:nvPicPr>
          <p:cNvPr id="13" name="Afbeelding 12">
            <a:extLst>
              <a:ext uri="{FF2B5EF4-FFF2-40B4-BE49-F238E27FC236}">
                <a16:creationId xmlns:a16="http://schemas.microsoft.com/office/drawing/2014/main" id="{796A45C9-EC09-B401-4A9F-BDA4DD143C22}"/>
              </a:ext>
            </a:extLst>
          </p:cNvPr>
          <p:cNvPicPr>
            <a:picLocks noChangeAspect="1"/>
          </p:cNvPicPr>
          <p:nvPr/>
        </p:nvPicPr>
        <p:blipFill>
          <a:blip r:embed="rId5"/>
          <a:stretch>
            <a:fillRect/>
          </a:stretch>
        </p:blipFill>
        <p:spPr>
          <a:xfrm>
            <a:off x="5897028" y="3242085"/>
            <a:ext cx="1984443" cy="2434250"/>
          </a:xfrm>
          <a:prstGeom prst="rect">
            <a:avLst/>
          </a:prstGeom>
        </p:spPr>
      </p:pic>
      <p:sp>
        <p:nvSpPr>
          <p:cNvPr id="14" name="Tekstvak 13">
            <a:extLst>
              <a:ext uri="{FF2B5EF4-FFF2-40B4-BE49-F238E27FC236}">
                <a16:creationId xmlns:a16="http://schemas.microsoft.com/office/drawing/2014/main" id="{A3E8D845-9EEC-C887-2942-64C1C3DB6D93}"/>
              </a:ext>
            </a:extLst>
          </p:cNvPr>
          <p:cNvSpPr txBox="1"/>
          <p:nvPr/>
        </p:nvSpPr>
        <p:spPr>
          <a:xfrm>
            <a:off x="1567435" y="4089878"/>
            <a:ext cx="2094067" cy="738664"/>
          </a:xfrm>
          <a:prstGeom prst="rect">
            <a:avLst/>
          </a:prstGeom>
          <a:noFill/>
        </p:spPr>
        <p:txBody>
          <a:bodyPr wrap="square" rtlCol="0">
            <a:spAutoFit/>
          </a:bodyPr>
          <a:lstStyle/>
          <a:p>
            <a:r>
              <a:rPr lang="nl-NL" sz="1400" b="1" dirty="0">
                <a:solidFill>
                  <a:srgbClr val="191D21"/>
                </a:solidFill>
                <a:latin typeface="BISansNEXT" panose="02000503040000020004" pitchFamily="50" charset="0"/>
              </a:rPr>
              <a:t>MIP: </a:t>
            </a:r>
          </a:p>
          <a:p>
            <a:r>
              <a:rPr lang="nl-NL" sz="1400" b="1" dirty="0" err="1">
                <a:solidFill>
                  <a:srgbClr val="191D21"/>
                </a:solidFill>
                <a:latin typeface="BISansNEXT" panose="02000503040000020004" pitchFamily="50" charset="0"/>
              </a:rPr>
              <a:t>optimizes</a:t>
            </a:r>
            <a:r>
              <a:rPr lang="nl-NL" sz="1400" b="1" dirty="0">
                <a:solidFill>
                  <a:srgbClr val="191D21"/>
                </a:solidFill>
                <a:latin typeface="BISansNEXT" panose="02000503040000020004" pitchFamily="50" charset="0"/>
              </a:rPr>
              <a:t> </a:t>
            </a:r>
            <a:r>
              <a:rPr lang="nl-NL" sz="1400" b="1" dirty="0" err="1">
                <a:solidFill>
                  <a:srgbClr val="191D21"/>
                </a:solidFill>
                <a:latin typeface="BISansNEXT" panose="02000503040000020004" pitchFamily="50" charset="0"/>
              </a:rPr>
              <a:t>detection</a:t>
            </a:r>
            <a:r>
              <a:rPr lang="nl-NL" sz="1400" b="1" dirty="0">
                <a:solidFill>
                  <a:srgbClr val="191D21"/>
                </a:solidFill>
                <a:latin typeface="BISansNEXT" panose="02000503040000020004" pitchFamily="50" charset="0"/>
              </a:rPr>
              <a:t> of (micro)nodules</a:t>
            </a:r>
            <a:r>
              <a:rPr lang="nl-NL" sz="1400" b="1" baseline="30000" dirty="0">
                <a:solidFill>
                  <a:srgbClr val="191D21"/>
                </a:solidFill>
                <a:latin typeface="BISansNEXT" panose="02000503040000020004" pitchFamily="50" charset="0"/>
              </a:rPr>
              <a:t>1</a:t>
            </a:r>
            <a:endParaRPr lang="nl-NL" dirty="0"/>
          </a:p>
        </p:txBody>
      </p:sp>
      <p:sp>
        <p:nvSpPr>
          <p:cNvPr id="16" name="Rectangle 2">
            <a:extLst>
              <a:ext uri="{FF2B5EF4-FFF2-40B4-BE49-F238E27FC236}">
                <a16:creationId xmlns:a16="http://schemas.microsoft.com/office/drawing/2014/main" id="{6BE8A5AA-4ECB-2225-27C1-8C0D543DBBA2}"/>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rgbClr val="2B333A"/>
                </a:solidFill>
                <a:latin typeface="BI Sans" pitchFamily="2" charset="0"/>
              </a:rPr>
              <a:t>ILD</a:t>
            </a:r>
            <a:endParaRPr lang="en-NL" sz="1400">
              <a:solidFill>
                <a:srgbClr val="2B333A"/>
              </a:solidFill>
              <a:latin typeface="BI Sans" pitchFamily="2" charset="0"/>
            </a:endParaRPr>
          </a:p>
        </p:txBody>
      </p:sp>
      <p:pic>
        <p:nvPicPr>
          <p:cNvPr id="6" name="Picture 5">
            <a:extLst>
              <a:ext uri="{FF2B5EF4-FFF2-40B4-BE49-F238E27FC236}">
                <a16:creationId xmlns:a16="http://schemas.microsoft.com/office/drawing/2014/main" id="{5659BC03-1830-74E0-E74B-697A0EB3F264}"/>
              </a:ext>
            </a:extLst>
          </p:cNvPr>
          <p:cNvPicPr>
            <a:picLocks noChangeAspect="1"/>
          </p:cNvPicPr>
          <p:nvPr/>
        </p:nvPicPr>
        <p:blipFill>
          <a:blip r:embed="rId6"/>
          <a:stretch>
            <a:fillRect/>
          </a:stretch>
        </p:blipFill>
        <p:spPr>
          <a:xfrm>
            <a:off x="10873792" y="6298812"/>
            <a:ext cx="1487553" cy="231668"/>
          </a:xfrm>
          <a:prstGeom prst="rect">
            <a:avLst/>
          </a:prstGeom>
        </p:spPr>
      </p:pic>
    </p:spTree>
    <p:extLst>
      <p:ext uri="{BB962C8B-B14F-4D97-AF65-F5344CB8AC3E}">
        <p14:creationId xmlns:p14="http://schemas.microsoft.com/office/powerpoint/2010/main" val="324497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uiExpand="1" build="p"/>
      <p:bldP spid="10"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3880787-A985-45D1-9A21-2CD9A85516DE}"/>
              </a:ext>
            </a:extLst>
          </p:cNvPr>
          <p:cNvSpPr>
            <a:spLocks noGrp="1"/>
          </p:cNvSpPr>
          <p:nvPr>
            <p:ph type="title"/>
          </p:nvPr>
        </p:nvSpPr>
        <p:spPr/>
        <p:txBody>
          <a:bodyPr/>
          <a:lstStyle/>
          <a:p>
            <a:r>
              <a:rPr lang="nl-NL" dirty="0"/>
              <a:t>A </a:t>
            </a:r>
            <a:r>
              <a:rPr lang="nl-NL" dirty="0" err="1"/>
              <a:t>systematic</a:t>
            </a:r>
            <a:r>
              <a:rPr lang="nl-NL" dirty="0"/>
              <a:t> analysis of HRCT scans </a:t>
            </a:r>
            <a:r>
              <a:rPr lang="nl-NL" dirty="0" err="1"/>
              <a:t>narrows</a:t>
            </a:r>
            <a:r>
              <a:rPr lang="nl-NL" dirty="0"/>
              <a:t> down </a:t>
            </a:r>
            <a:r>
              <a:rPr lang="nl-NL" dirty="0" err="1"/>
              <a:t>the</a:t>
            </a:r>
            <a:r>
              <a:rPr lang="nl-NL" dirty="0"/>
              <a:t> </a:t>
            </a:r>
            <a:r>
              <a:rPr lang="nl-NL" dirty="0" err="1"/>
              <a:t>differential</a:t>
            </a:r>
            <a:r>
              <a:rPr lang="nl-NL" dirty="0"/>
              <a:t> diagnosis of ILD</a:t>
            </a:r>
            <a:r>
              <a:rPr lang="nl-NL" baseline="30000" dirty="0"/>
              <a:t>1</a:t>
            </a:r>
            <a:br>
              <a:rPr lang="nl-NL" dirty="0"/>
            </a:br>
            <a:endParaRPr lang="nl-NL" dirty="0"/>
          </a:p>
        </p:txBody>
      </p:sp>
      <p:sp>
        <p:nvSpPr>
          <p:cNvPr id="2" name="Tijdelijke aanduiding voor tekst 1">
            <a:extLst>
              <a:ext uri="{FF2B5EF4-FFF2-40B4-BE49-F238E27FC236}">
                <a16:creationId xmlns:a16="http://schemas.microsoft.com/office/drawing/2014/main" id="{7A03E7E9-DA47-46D0-82F7-45D071AEA353}"/>
              </a:ext>
            </a:extLst>
          </p:cNvPr>
          <p:cNvSpPr>
            <a:spLocks noGrp="1"/>
          </p:cNvSpPr>
          <p:nvPr>
            <p:ph type="body" sz="quarter" idx="13"/>
          </p:nvPr>
        </p:nvSpPr>
        <p:spPr/>
        <p:txBody>
          <a:bodyPr/>
          <a:lstStyle/>
          <a:p>
            <a:r>
              <a:rPr lang="en-US" dirty="0"/>
              <a:t>1. Jacob J, Hansell DM. HRCT of fibrosing lung disease. Respirology. 2015;20(6):859-72.</a:t>
            </a:r>
          </a:p>
        </p:txBody>
      </p:sp>
      <p:sp>
        <p:nvSpPr>
          <p:cNvPr id="6" name="Tijdelijke aanduiding voor tekst 5">
            <a:extLst>
              <a:ext uri="{FF2B5EF4-FFF2-40B4-BE49-F238E27FC236}">
                <a16:creationId xmlns:a16="http://schemas.microsoft.com/office/drawing/2014/main" id="{83084B2C-28A9-4AF1-966B-D5C9D379BA77}"/>
              </a:ext>
            </a:extLst>
          </p:cNvPr>
          <p:cNvSpPr>
            <a:spLocks noGrp="1"/>
          </p:cNvSpPr>
          <p:nvPr>
            <p:ph type="body" sz="quarter" idx="17"/>
          </p:nvPr>
        </p:nvSpPr>
        <p:spPr/>
        <p:txBody>
          <a:bodyPr/>
          <a:lstStyle/>
          <a:p>
            <a:r>
              <a:rPr lang="en-US" dirty="0"/>
              <a:t>G5</a:t>
            </a:r>
          </a:p>
        </p:txBody>
      </p:sp>
      <p:grpSp>
        <p:nvGrpSpPr>
          <p:cNvPr id="49" name="Group 48">
            <a:extLst>
              <a:ext uri="{FF2B5EF4-FFF2-40B4-BE49-F238E27FC236}">
                <a16:creationId xmlns:a16="http://schemas.microsoft.com/office/drawing/2014/main" id="{0FD17D3D-E3BE-4E9E-9C28-D5DB62E977EB}"/>
              </a:ext>
            </a:extLst>
          </p:cNvPr>
          <p:cNvGrpSpPr/>
          <p:nvPr/>
        </p:nvGrpSpPr>
        <p:grpSpPr>
          <a:xfrm>
            <a:off x="3890315" y="4259473"/>
            <a:ext cx="1659181" cy="1602866"/>
            <a:chOff x="2809186" y="4259473"/>
            <a:chExt cx="1659181" cy="1602866"/>
          </a:xfrm>
        </p:grpSpPr>
        <p:sp>
          <p:nvSpPr>
            <p:cNvPr id="11" name="Tekstvak 10">
              <a:extLst>
                <a:ext uri="{FF2B5EF4-FFF2-40B4-BE49-F238E27FC236}">
                  <a16:creationId xmlns:a16="http://schemas.microsoft.com/office/drawing/2014/main" id="{E91C37C8-3584-47E9-90C2-AE037F68F109}"/>
                </a:ext>
              </a:extLst>
            </p:cNvPr>
            <p:cNvSpPr txBox="1"/>
            <p:nvPr/>
          </p:nvSpPr>
          <p:spPr>
            <a:xfrm>
              <a:off x="2809186" y="4766060"/>
              <a:ext cx="1659181" cy="1096279"/>
            </a:xfrm>
            <a:prstGeom prst="rect">
              <a:avLst/>
            </a:prstGeom>
            <a:solidFill>
              <a:srgbClr val="823608">
                <a:lumMod val="20000"/>
                <a:lumOff val="80000"/>
              </a:srgbClr>
            </a:solidFill>
            <a:ln w="6350" cap="flat" cmpd="sng" algn="ctr">
              <a:solidFill>
                <a:srgbClr val="ED7D31">
                  <a:lumMod val="20000"/>
                  <a:lumOff val="80000"/>
                </a:srgbClr>
              </a:solidFill>
              <a:prstDash val="solid"/>
              <a:round/>
            </a:ln>
            <a:effectLst/>
          </p:spPr>
          <p:txBody>
            <a:bodyPr rtlCol="0" anchor="ctr"/>
            <a:lstStyle>
              <a:defPPr>
                <a:defRPr lang="en-NL"/>
              </a:defPPr>
              <a:lvl1pPr marR="0" lvl="0" indent="0" algn="ctr" defTabSz="457154" fontAlgn="auto">
                <a:lnSpc>
                  <a:spcPct val="100000"/>
                </a:lnSpc>
                <a:spcBef>
                  <a:spcPts val="0"/>
                </a:spcBef>
                <a:spcAft>
                  <a:spcPts val="0"/>
                </a:spcAft>
                <a:buClrTx/>
                <a:buSzTx/>
                <a:buFontTx/>
                <a:buNone/>
                <a:tabLst/>
                <a:defRPr kumimoji="0" sz="1100" b="0" i="0" u="none" strike="noStrike" cap="none" spc="0" normalizeH="0" baseline="0">
                  <a:ln>
                    <a:noFill/>
                  </a:ln>
                  <a:solidFill>
                    <a:srgbClr val="001E55"/>
                  </a:solidFill>
                  <a:effectLst/>
                  <a:uLnTx/>
                  <a:uFillTx/>
                  <a:latin typeface="BI Sans" pitchFamily="2" charset="0"/>
                  <a:cs typeface="Arial" panose="020B0604020202020204" pitchFamily="34" charset="0"/>
                </a:defRPr>
              </a:lvl1pPr>
              <a:lvl2pPr defTabSz="457200">
                <a:defRPr>
                  <a:solidFill>
                    <a:schemeClr val="dk1"/>
                  </a:solidFill>
                </a:defRPr>
              </a:lvl2pPr>
              <a:lvl3pPr defTabSz="457200">
                <a:defRPr>
                  <a:solidFill>
                    <a:schemeClr val="dk1"/>
                  </a:solidFill>
                </a:defRPr>
              </a:lvl3pPr>
              <a:lvl4pPr defTabSz="457200">
                <a:defRPr>
                  <a:solidFill>
                    <a:schemeClr val="dk1"/>
                  </a:solidFill>
                </a:defRPr>
              </a:lvl4pPr>
              <a:lvl5pPr defTabSz="457200">
                <a:defRPr>
                  <a:solidFill>
                    <a:schemeClr val="dk1"/>
                  </a:solidFill>
                </a:defRPr>
              </a:lvl5pPr>
              <a:lvl6pPr defTabSz="457200">
                <a:defRPr>
                  <a:solidFill>
                    <a:schemeClr val="dk1"/>
                  </a:solidFill>
                </a:defRPr>
              </a:lvl6pPr>
              <a:lvl7pPr defTabSz="457200">
                <a:defRPr>
                  <a:solidFill>
                    <a:schemeClr val="dk1"/>
                  </a:solidFill>
                </a:defRPr>
              </a:lvl7pPr>
              <a:lvl8pPr defTabSz="457200">
                <a:defRPr>
                  <a:solidFill>
                    <a:schemeClr val="dk1"/>
                  </a:solidFill>
                </a:defRPr>
              </a:lvl8pPr>
              <a:lvl9pPr defTabSz="457200">
                <a:defRPr>
                  <a:solidFill>
                    <a:schemeClr val="dk1"/>
                  </a:solidFill>
                </a:defRPr>
              </a:lvl9pPr>
            </a:lstStyle>
            <a:p>
              <a:r>
                <a:rPr lang="nl-NL" sz="1400" dirty="0" err="1">
                  <a:solidFill>
                    <a:schemeClr val="tx1"/>
                  </a:solidFill>
                </a:rPr>
                <a:t>Define</a:t>
              </a:r>
              <a:r>
                <a:rPr lang="nl-NL" sz="1400" dirty="0">
                  <a:solidFill>
                    <a:schemeClr val="tx1"/>
                  </a:solidFill>
                </a:rPr>
                <a:t> </a:t>
              </a:r>
              <a:r>
                <a:rPr lang="nl-NL" sz="1400" dirty="0" err="1">
                  <a:solidFill>
                    <a:schemeClr val="tx1"/>
                  </a:solidFill>
                </a:rPr>
                <a:t>fibrotic</a:t>
              </a:r>
              <a:r>
                <a:rPr lang="nl-NL" sz="1400" dirty="0">
                  <a:solidFill>
                    <a:schemeClr val="tx1"/>
                  </a:solidFill>
                </a:rPr>
                <a:t> </a:t>
              </a:r>
              <a:r>
                <a:rPr lang="nl-NL" sz="1400" dirty="0" err="1">
                  <a:solidFill>
                    <a:schemeClr val="tx1"/>
                  </a:solidFill>
                </a:rPr>
                <a:t>pattern</a:t>
              </a:r>
              <a:r>
                <a:rPr lang="nl-NL" sz="1400" dirty="0">
                  <a:solidFill>
                    <a:schemeClr val="tx1"/>
                  </a:solidFill>
                </a:rPr>
                <a:t> </a:t>
              </a:r>
              <a:r>
                <a:rPr lang="nl-NL" sz="1400" dirty="0" err="1">
                  <a:solidFill>
                    <a:schemeClr val="tx1"/>
                  </a:solidFill>
                </a:rPr>
                <a:t>to</a:t>
              </a:r>
              <a:r>
                <a:rPr lang="nl-NL" sz="1400" dirty="0">
                  <a:solidFill>
                    <a:schemeClr val="tx1"/>
                  </a:solidFill>
                </a:rPr>
                <a:t> </a:t>
              </a:r>
              <a:r>
                <a:rPr lang="nl-NL" sz="1400" dirty="0" err="1">
                  <a:solidFill>
                    <a:schemeClr val="tx1"/>
                  </a:solidFill>
                </a:rPr>
                <a:t>aid</a:t>
              </a:r>
              <a:r>
                <a:rPr lang="nl-NL" sz="1400" dirty="0">
                  <a:solidFill>
                    <a:schemeClr val="tx1"/>
                  </a:solidFill>
                </a:rPr>
                <a:t> </a:t>
              </a:r>
              <a:br>
                <a:rPr lang="nl-NL" sz="1400" dirty="0">
                  <a:solidFill>
                    <a:schemeClr val="tx1"/>
                  </a:solidFill>
                </a:rPr>
              </a:br>
              <a:r>
                <a:rPr lang="nl-NL" sz="1400" dirty="0">
                  <a:solidFill>
                    <a:schemeClr val="tx1"/>
                  </a:solidFill>
                </a:rPr>
                <a:t>F-ILD diagnosis</a:t>
              </a:r>
            </a:p>
          </p:txBody>
        </p:sp>
        <p:cxnSp>
          <p:nvCxnSpPr>
            <p:cNvPr id="13" name="Rechte verbindingslijn met pijl 12">
              <a:extLst>
                <a:ext uri="{FF2B5EF4-FFF2-40B4-BE49-F238E27FC236}">
                  <a16:creationId xmlns:a16="http://schemas.microsoft.com/office/drawing/2014/main" id="{02D10CB8-615A-4B56-BD41-3CE622B31E56}"/>
                </a:ext>
              </a:extLst>
            </p:cNvPr>
            <p:cNvCxnSpPr>
              <a:cxnSpLocks/>
              <a:stCxn id="10" idx="2"/>
              <a:endCxn id="11" idx="0"/>
            </p:cNvCxnSpPr>
            <p:nvPr/>
          </p:nvCxnSpPr>
          <p:spPr>
            <a:xfrm>
              <a:off x="3638777" y="4259473"/>
              <a:ext cx="0" cy="506587"/>
            </a:xfrm>
            <a:prstGeom prst="straightConnector1">
              <a:avLst/>
            </a:prstGeom>
            <a:ln w="12700">
              <a:solidFill>
                <a:srgbClr val="00336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548AD59A-7CC6-49AB-BE87-D0174C1C227D}"/>
              </a:ext>
            </a:extLst>
          </p:cNvPr>
          <p:cNvGrpSpPr/>
          <p:nvPr/>
        </p:nvGrpSpPr>
        <p:grpSpPr>
          <a:xfrm>
            <a:off x="3890315" y="2440845"/>
            <a:ext cx="1659181" cy="1818628"/>
            <a:chOff x="2809186" y="2440845"/>
            <a:chExt cx="1659181" cy="1818628"/>
          </a:xfrm>
        </p:grpSpPr>
        <p:sp>
          <p:nvSpPr>
            <p:cNvPr id="10" name="Tekstvak 9">
              <a:extLst>
                <a:ext uri="{FF2B5EF4-FFF2-40B4-BE49-F238E27FC236}">
                  <a16:creationId xmlns:a16="http://schemas.microsoft.com/office/drawing/2014/main" id="{72EB71D7-5DF6-46B8-ACA6-902FFC8B8DC1}"/>
                </a:ext>
              </a:extLst>
            </p:cNvPr>
            <p:cNvSpPr txBox="1"/>
            <p:nvPr/>
          </p:nvSpPr>
          <p:spPr>
            <a:xfrm>
              <a:off x="2809186" y="3144047"/>
              <a:ext cx="1659181" cy="1115426"/>
            </a:xfrm>
            <a:prstGeom prst="rect">
              <a:avLst/>
            </a:prstGeom>
            <a:solidFill>
              <a:srgbClr val="823608">
                <a:lumMod val="20000"/>
                <a:lumOff val="80000"/>
              </a:srgbClr>
            </a:solidFill>
            <a:ln w="6350" cap="flat" cmpd="sng" algn="ctr">
              <a:solidFill>
                <a:srgbClr val="ED7D31">
                  <a:lumMod val="20000"/>
                  <a:lumOff val="80000"/>
                </a:srgbClr>
              </a:solidFill>
              <a:prstDash val="solid"/>
              <a:round/>
            </a:ln>
            <a:effectLst/>
          </p:spPr>
          <p:txBody>
            <a:bodyPr rtlCol="0" anchor="ctr"/>
            <a:lstStyle>
              <a:defPPr>
                <a:defRPr lang="en-NL"/>
              </a:defPPr>
              <a:lvl1pPr marR="0" lvl="0" indent="0" algn="ctr" defTabSz="457154" fontAlgn="auto">
                <a:lnSpc>
                  <a:spcPct val="100000"/>
                </a:lnSpc>
                <a:spcBef>
                  <a:spcPts val="0"/>
                </a:spcBef>
                <a:spcAft>
                  <a:spcPts val="0"/>
                </a:spcAft>
                <a:buClrTx/>
                <a:buSzTx/>
                <a:buFontTx/>
                <a:buNone/>
                <a:tabLst/>
                <a:defRPr kumimoji="0" sz="1100" b="0" i="0" u="none" strike="noStrike" cap="none" spc="0" normalizeH="0" baseline="0">
                  <a:ln>
                    <a:noFill/>
                  </a:ln>
                  <a:solidFill>
                    <a:srgbClr val="001E55"/>
                  </a:solidFill>
                  <a:effectLst/>
                  <a:uLnTx/>
                  <a:uFillTx/>
                  <a:latin typeface="BI Sans" pitchFamily="2" charset="0"/>
                  <a:cs typeface="Arial" panose="020B0604020202020204" pitchFamily="34" charset="0"/>
                </a:defRPr>
              </a:lvl1pPr>
              <a:lvl2pPr defTabSz="457200">
                <a:defRPr>
                  <a:solidFill>
                    <a:schemeClr val="dk1"/>
                  </a:solidFill>
                </a:defRPr>
              </a:lvl2pPr>
              <a:lvl3pPr defTabSz="457200">
                <a:defRPr>
                  <a:solidFill>
                    <a:schemeClr val="dk1"/>
                  </a:solidFill>
                </a:defRPr>
              </a:lvl3pPr>
              <a:lvl4pPr defTabSz="457200">
                <a:defRPr>
                  <a:solidFill>
                    <a:schemeClr val="dk1"/>
                  </a:solidFill>
                </a:defRPr>
              </a:lvl4pPr>
              <a:lvl5pPr defTabSz="457200">
                <a:defRPr>
                  <a:solidFill>
                    <a:schemeClr val="dk1"/>
                  </a:solidFill>
                </a:defRPr>
              </a:lvl5pPr>
              <a:lvl6pPr defTabSz="457200">
                <a:defRPr>
                  <a:solidFill>
                    <a:schemeClr val="dk1"/>
                  </a:solidFill>
                </a:defRPr>
              </a:lvl6pPr>
              <a:lvl7pPr defTabSz="457200">
                <a:defRPr>
                  <a:solidFill>
                    <a:schemeClr val="dk1"/>
                  </a:solidFill>
                </a:defRPr>
              </a:lvl7pPr>
              <a:lvl8pPr defTabSz="457200">
                <a:defRPr>
                  <a:solidFill>
                    <a:schemeClr val="dk1"/>
                  </a:solidFill>
                </a:defRPr>
              </a:lvl8pPr>
              <a:lvl9pPr defTabSz="457200">
                <a:defRPr>
                  <a:solidFill>
                    <a:schemeClr val="dk1"/>
                  </a:solidFill>
                </a:defRPr>
              </a:lvl9pPr>
            </a:lstStyle>
            <a:p>
              <a:r>
                <a:rPr lang="nl-NL" sz="1400" dirty="0" err="1">
                  <a:solidFill>
                    <a:schemeClr val="tx1"/>
                  </a:solidFill>
                </a:rPr>
                <a:t>Interstitial</a:t>
              </a:r>
              <a:r>
                <a:rPr lang="nl-NL" sz="1400" dirty="0">
                  <a:solidFill>
                    <a:schemeClr val="tx1"/>
                  </a:solidFill>
                </a:rPr>
                <a:t> – are </a:t>
              </a:r>
              <a:r>
                <a:rPr lang="nl-NL" sz="1400" dirty="0" err="1">
                  <a:solidFill>
                    <a:schemeClr val="tx1"/>
                  </a:solidFill>
                </a:rPr>
                <a:t>there</a:t>
              </a:r>
              <a:r>
                <a:rPr lang="nl-NL" sz="1400" dirty="0">
                  <a:solidFill>
                    <a:schemeClr val="tx1"/>
                  </a:solidFill>
                </a:rPr>
                <a:t> features of </a:t>
              </a:r>
              <a:br>
                <a:rPr lang="nl-NL" sz="1400" dirty="0">
                  <a:solidFill>
                    <a:schemeClr val="tx1"/>
                  </a:solidFill>
                </a:rPr>
              </a:br>
              <a:r>
                <a:rPr lang="nl-NL" sz="1400" dirty="0">
                  <a:solidFill>
                    <a:schemeClr val="tx1"/>
                  </a:solidFill>
                </a:rPr>
                <a:t>a </a:t>
              </a:r>
              <a:r>
                <a:rPr lang="nl-NL" sz="1400" dirty="0" err="1">
                  <a:solidFill>
                    <a:schemeClr val="tx1"/>
                  </a:solidFill>
                </a:rPr>
                <a:t>fibrosing</a:t>
              </a:r>
              <a:r>
                <a:rPr lang="nl-NL" sz="1400" dirty="0">
                  <a:solidFill>
                    <a:schemeClr val="tx1"/>
                  </a:solidFill>
                </a:rPr>
                <a:t> </a:t>
              </a:r>
              <a:r>
                <a:rPr lang="nl-NL" sz="1400" dirty="0" err="1">
                  <a:solidFill>
                    <a:schemeClr val="tx1"/>
                  </a:solidFill>
                </a:rPr>
                <a:t>lung</a:t>
              </a:r>
              <a:r>
                <a:rPr lang="nl-NL" sz="1400" dirty="0">
                  <a:solidFill>
                    <a:schemeClr val="tx1"/>
                  </a:solidFill>
                </a:rPr>
                <a:t> </a:t>
              </a:r>
              <a:r>
                <a:rPr lang="nl-NL" sz="1400" dirty="0" err="1">
                  <a:solidFill>
                    <a:schemeClr val="tx1"/>
                  </a:solidFill>
                </a:rPr>
                <a:t>disease</a:t>
              </a:r>
              <a:r>
                <a:rPr lang="nl-NL" sz="1400" dirty="0">
                  <a:solidFill>
                    <a:schemeClr val="tx1"/>
                  </a:solidFill>
                </a:rPr>
                <a:t>? </a:t>
              </a:r>
            </a:p>
          </p:txBody>
        </p:sp>
        <p:cxnSp>
          <p:nvCxnSpPr>
            <p:cNvPr id="16" name="Rechte verbindingslijn met pijl 15">
              <a:extLst>
                <a:ext uri="{FF2B5EF4-FFF2-40B4-BE49-F238E27FC236}">
                  <a16:creationId xmlns:a16="http://schemas.microsoft.com/office/drawing/2014/main" id="{02360AB6-0B0A-4F8F-842D-5809BC282A46}"/>
                </a:ext>
              </a:extLst>
            </p:cNvPr>
            <p:cNvCxnSpPr>
              <a:cxnSpLocks/>
              <a:stCxn id="9" idx="2"/>
              <a:endCxn id="10" idx="0"/>
            </p:cNvCxnSpPr>
            <p:nvPr/>
          </p:nvCxnSpPr>
          <p:spPr>
            <a:xfrm>
              <a:off x="3638777" y="2440845"/>
              <a:ext cx="0" cy="703202"/>
            </a:xfrm>
            <a:prstGeom prst="straightConnector1">
              <a:avLst/>
            </a:prstGeom>
            <a:ln w="12700">
              <a:solidFill>
                <a:srgbClr val="00336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ep 7">
            <a:extLst>
              <a:ext uri="{FF2B5EF4-FFF2-40B4-BE49-F238E27FC236}">
                <a16:creationId xmlns:a16="http://schemas.microsoft.com/office/drawing/2014/main" id="{078F6AE8-9927-4FF6-B383-A6666751C1AF}"/>
              </a:ext>
            </a:extLst>
          </p:cNvPr>
          <p:cNvGrpSpPr/>
          <p:nvPr/>
        </p:nvGrpSpPr>
        <p:grpSpPr>
          <a:xfrm>
            <a:off x="7506088" y="4269098"/>
            <a:ext cx="2416837" cy="1246418"/>
            <a:chOff x="2122698" y="4065070"/>
            <a:chExt cx="2913321" cy="1246418"/>
          </a:xfrm>
        </p:grpSpPr>
        <p:sp>
          <p:nvSpPr>
            <p:cNvPr id="21" name="Trapezium 22">
              <a:extLst>
                <a:ext uri="{FF2B5EF4-FFF2-40B4-BE49-F238E27FC236}">
                  <a16:creationId xmlns:a16="http://schemas.microsoft.com/office/drawing/2014/main" id="{29EFBF3E-9AAB-4B9A-990C-921DEB3F0344}"/>
                </a:ext>
              </a:extLst>
            </p:cNvPr>
            <p:cNvSpPr/>
            <p:nvPr/>
          </p:nvSpPr>
          <p:spPr>
            <a:xfrm rot="10800000">
              <a:off x="2122698" y="4065070"/>
              <a:ext cx="2913321" cy="1246418"/>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kstvak 34">
              <a:extLst>
                <a:ext uri="{FF2B5EF4-FFF2-40B4-BE49-F238E27FC236}">
                  <a16:creationId xmlns:a16="http://schemas.microsoft.com/office/drawing/2014/main" id="{11307B1C-5CA2-4949-972C-04E57C175D81}"/>
                </a:ext>
              </a:extLst>
            </p:cNvPr>
            <p:cNvSpPr txBox="1"/>
            <p:nvPr/>
          </p:nvSpPr>
          <p:spPr>
            <a:xfrm>
              <a:off x="2579266" y="4365114"/>
              <a:ext cx="2000199" cy="646331"/>
            </a:xfrm>
            <a:prstGeom prst="rect">
              <a:avLst/>
            </a:prstGeom>
            <a:noFill/>
          </p:spPr>
          <p:txBody>
            <a:bodyPr wrap="square" rtlCol="0">
              <a:spAutoFit/>
            </a:bodyPr>
            <a:lstStyle/>
            <a:p>
              <a:pPr algn="ctr"/>
              <a:r>
                <a:rPr lang="nl-NL" b="1" dirty="0">
                  <a:solidFill>
                    <a:schemeClr val="bg1"/>
                  </a:solidFill>
                  <a:latin typeface="BI Sans" pitchFamily="2" charset="0"/>
                </a:rPr>
                <a:t>F-ILD </a:t>
              </a:r>
            </a:p>
            <a:p>
              <a:pPr algn="ctr"/>
              <a:r>
                <a:rPr lang="nl-NL" b="1" dirty="0">
                  <a:solidFill>
                    <a:schemeClr val="bg1"/>
                  </a:solidFill>
                  <a:latin typeface="BI Sans" pitchFamily="2" charset="0"/>
                </a:rPr>
                <a:t>diagnosis</a:t>
              </a:r>
            </a:p>
          </p:txBody>
        </p:sp>
      </p:grpSp>
      <p:sp>
        <p:nvSpPr>
          <p:cNvPr id="30" name="Trapezium 21">
            <a:extLst>
              <a:ext uri="{FF2B5EF4-FFF2-40B4-BE49-F238E27FC236}">
                <a16:creationId xmlns:a16="http://schemas.microsoft.com/office/drawing/2014/main" id="{6516D1C8-0C7A-4745-9189-181ABEDD1986}"/>
              </a:ext>
            </a:extLst>
          </p:cNvPr>
          <p:cNvSpPr/>
          <p:nvPr/>
        </p:nvSpPr>
        <p:spPr>
          <a:xfrm rot="10800000">
            <a:off x="7506094" y="3126200"/>
            <a:ext cx="2416838" cy="11320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ep 8">
            <a:extLst>
              <a:ext uri="{FF2B5EF4-FFF2-40B4-BE49-F238E27FC236}">
                <a16:creationId xmlns:a16="http://schemas.microsoft.com/office/drawing/2014/main" id="{BD9F6A4A-1D2F-4388-B857-0C695CF87520}"/>
              </a:ext>
            </a:extLst>
          </p:cNvPr>
          <p:cNvGrpSpPr/>
          <p:nvPr/>
        </p:nvGrpSpPr>
        <p:grpSpPr>
          <a:xfrm>
            <a:off x="7506091" y="1992935"/>
            <a:ext cx="2416840" cy="1152364"/>
            <a:chOff x="2113271" y="1801166"/>
            <a:chExt cx="2913325" cy="1152364"/>
          </a:xfrm>
        </p:grpSpPr>
        <p:sp>
          <p:nvSpPr>
            <p:cNvPr id="33" name="Trapezium 3">
              <a:extLst>
                <a:ext uri="{FF2B5EF4-FFF2-40B4-BE49-F238E27FC236}">
                  <a16:creationId xmlns:a16="http://schemas.microsoft.com/office/drawing/2014/main" id="{048FEEEB-8117-419D-8E3B-0E4C1D274D39}"/>
                </a:ext>
              </a:extLst>
            </p:cNvPr>
            <p:cNvSpPr/>
            <p:nvPr/>
          </p:nvSpPr>
          <p:spPr>
            <a:xfrm rot="10800000">
              <a:off x="2113271" y="1801166"/>
              <a:ext cx="2913325" cy="115236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kstvak 32">
              <a:extLst>
                <a:ext uri="{FF2B5EF4-FFF2-40B4-BE49-F238E27FC236}">
                  <a16:creationId xmlns:a16="http://schemas.microsoft.com/office/drawing/2014/main" id="{A212BA9F-4090-4DE4-BD8E-B07C2A4FDC6D}"/>
                </a:ext>
              </a:extLst>
            </p:cNvPr>
            <p:cNvSpPr txBox="1"/>
            <p:nvPr/>
          </p:nvSpPr>
          <p:spPr>
            <a:xfrm>
              <a:off x="2633278" y="2146516"/>
              <a:ext cx="1856125" cy="461665"/>
            </a:xfrm>
            <a:prstGeom prst="rect">
              <a:avLst/>
            </a:prstGeom>
            <a:noFill/>
          </p:spPr>
          <p:txBody>
            <a:bodyPr wrap="square" rtlCol="0">
              <a:spAutoFit/>
            </a:bodyPr>
            <a:lstStyle/>
            <a:p>
              <a:pPr algn="ctr"/>
              <a:r>
                <a:rPr lang="nl-NL" sz="2400" b="1" dirty="0">
                  <a:solidFill>
                    <a:schemeClr val="accent2"/>
                  </a:solidFill>
                  <a:latin typeface="BI Sans" pitchFamily="2" charset="0"/>
                </a:rPr>
                <a:t>ILD</a:t>
              </a:r>
            </a:p>
          </p:txBody>
        </p:sp>
      </p:grpSp>
      <p:sp>
        <p:nvSpPr>
          <p:cNvPr id="36" name="Rectangle 14">
            <a:extLst>
              <a:ext uri="{FF2B5EF4-FFF2-40B4-BE49-F238E27FC236}">
                <a16:creationId xmlns:a16="http://schemas.microsoft.com/office/drawing/2014/main" id="{91BEECEC-7B28-487C-A195-521D6AD4B824}"/>
              </a:ext>
            </a:extLst>
          </p:cNvPr>
          <p:cNvSpPr/>
          <p:nvPr/>
        </p:nvSpPr>
        <p:spPr>
          <a:xfrm>
            <a:off x="1795816" y="1112235"/>
            <a:ext cx="3753680" cy="457199"/>
          </a:xfrm>
          <a:prstGeom prst="rect">
            <a:avLst/>
          </a:prstGeom>
          <a:solidFill>
            <a:srgbClr val="823608">
              <a:lumMod val="20000"/>
              <a:lumOff val="80000"/>
            </a:srgbClr>
          </a:solidFill>
          <a:ln w="6350" cap="flat" cmpd="sng" algn="ctr">
            <a:solidFill>
              <a:srgbClr val="ED7D31">
                <a:lumMod val="20000"/>
                <a:lumOff val="80000"/>
              </a:srgbClr>
            </a:solidFill>
            <a:prstDash val="solid"/>
            <a:round/>
          </a:ln>
          <a:effectLst/>
        </p:spPr>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BI Sans" pitchFamily="2" charset="0"/>
                <a:ea typeface="+mn-ea"/>
                <a:cs typeface="Arial" panose="020B0604020202020204" pitchFamily="34" charset="0"/>
              </a:rPr>
              <a:t>Is the HRCT normal or abnormal?</a:t>
            </a:r>
          </a:p>
        </p:txBody>
      </p:sp>
      <p:grpSp>
        <p:nvGrpSpPr>
          <p:cNvPr id="47" name="Group 46">
            <a:extLst>
              <a:ext uri="{FF2B5EF4-FFF2-40B4-BE49-F238E27FC236}">
                <a16:creationId xmlns:a16="http://schemas.microsoft.com/office/drawing/2014/main" id="{693F76C8-2E3C-4163-B1B8-D619C0C1FB86}"/>
              </a:ext>
            </a:extLst>
          </p:cNvPr>
          <p:cNvGrpSpPr/>
          <p:nvPr/>
        </p:nvGrpSpPr>
        <p:grpSpPr>
          <a:xfrm>
            <a:off x="3890315" y="1569434"/>
            <a:ext cx="1659181" cy="871411"/>
            <a:chOff x="2809186" y="1569434"/>
            <a:chExt cx="1659181" cy="871411"/>
          </a:xfrm>
        </p:grpSpPr>
        <p:sp>
          <p:nvSpPr>
            <p:cNvPr id="9" name="Tekstvak 8">
              <a:extLst>
                <a:ext uri="{FF2B5EF4-FFF2-40B4-BE49-F238E27FC236}">
                  <a16:creationId xmlns:a16="http://schemas.microsoft.com/office/drawing/2014/main" id="{69FD52E4-13CA-4ADB-B2B3-726DC0058D02}"/>
                </a:ext>
              </a:extLst>
            </p:cNvPr>
            <p:cNvSpPr txBox="1"/>
            <p:nvPr/>
          </p:nvSpPr>
          <p:spPr>
            <a:xfrm>
              <a:off x="2809186" y="1983646"/>
              <a:ext cx="1659181" cy="457199"/>
            </a:xfrm>
            <a:prstGeom prst="rect">
              <a:avLst/>
            </a:prstGeom>
            <a:solidFill>
              <a:srgbClr val="823608">
                <a:lumMod val="20000"/>
                <a:lumOff val="80000"/>
              </a:srgbClr>
            </a:solidFill>
            <a:ln w="6350" cap="flat" cmpd="sng" algn="ctr">
              <a:solidFill>
                <a:srgbClr val="ED7D31">
                  <a:lumMod val="20000"/>
                  <a:lumOff val="80000"/>
                </a:srgbClr>
              </a:solidFill>
              <a:prstDash val="solid"/>
              <a:round/>
            </a:ln>
            <a:effectLst/>
          </p:spPr>
          <p:txBody>
            <a:bodyPr rtlCol="0" anchor="ctr"/>
            <a:lstStyle>
              <a:defPPr>
                <a:defRPr lang="en-NL"/>
              </a:defPPr>
              <a:lvl1pPr marR="0" lvl="0" indent="0" algn="ctr" defTabSz="457154" fontAlgn="auto">
                <a:lnSpc>
                  <a:spcPct val="100000"/>
                </a:lnSpc>
                <a:spcBef>
                  <a:spcPts val="0"/>
                </a:spcBef>
                <a:spcAft>
                  <a:spcPts val="0"/>
                </a:spcAft>
                <a:buClrTx/>
                <a:buSzTx/>
                <a:buFontTx/>
                <a:buNone/>
                <a:tabLst/>
                <a:defRPr kumimoji="0" sz="1100" b="0" i="0" u="none" strike="noStrike" cap="none" spc="0" normalizeH="0" baseline="0">
                  <a:ln>
                    <a:noFill/>
                  </a:ln>
                  <a:solidFill>
                    <a:srgbClr val="001E55"/>
                  </a:solidFill>
                  <a:effectLst/>
                  <a:uLnTx/>
                  <a:uFillTx/>
                  <a:latin typeface="BI Sans" pitchFamily="2" charset="0"/>
                  <a:cs typeface="Arial" panose="020B0604020202020204" pitchFamily="34" charset="0"/>
                </a:defRPr>
              </a:lvl1pPr>
              <a:lvl2pPr defTabSz="457200">
                <a:defRPr>
                  <a:solidFill>
                    <a:schemeClr val="dk1"/>
                  </a:solidFill>
                </a:defRPr>
              </a:lvl2pPr>
              <a:lvl3pPr defTabSz="457200">
                <a:defRPr>
                  <a:solidFill>
                    <a:schemeClr val="dk1"/>
                  </a:solidFill>
                </a:defRPr>
              </a:lvl3pPr>
              <a:lvl4pPr defTabSz="457200">
                <a:defRPr>
                  <a:solidFill>
                    <a:schemeClr val="dk1"/>
                  </a:solidFill>
                </a:defRPr>
              </a:lvl4pPr>
              <a:lvl5pPr defTabSz="457200">
                <a:defRPr>
                  <a:solidFill>
                    <a:schemeClr val="dk1"/>
                  </a:solidFill>
                </a:defRPr>
              </a:lvl5pPr>
              <a:lvl6pPr defTabSz="457200">
                <a:defRPr>
                  <a:solidFill>
                    <a:schemeClr val="dk1"/>
                  </a:solidFill>
                </a:defRPr>
              </a:lvl6pPr>
              <a:lvl7pPr defTabSz="457200">
                <a:defRPr>
                  <a:solidFill>
                    <a:schemeClr val="dk1"/>
                  </a:solidFill>
                </a:defRPr>
              </a:lvl7pPr>
              <a:lvl8pPr defTabSz="457200">
                <a:defRPr>
                  <a:solidFill>
                    <a:schemeClr val="dk1"/>
                  </a:solidFill>
                </a:defRPr>
              </a:lvl8pPr>
              <a:lvl9pPr defTabSz="457200">
                <a:defRPr>
                  <a:solidFill>
                    <a:schemeClr val="dk1"/>
                  </a:solidFill>
                </a:defRPr>
              </a:lvl9pPr>
            </a:lstStyle>
            <a:p>
              <a:r>
                <a:rPr lang="nl-NL" sz="1400" dirty="0" err="1">
                  <a:solidFill>
                    <a:schemeClr val="tx1"/>
                  </a:solidFill>
                </a:rPr>
                <a:t>Abnormal</a:t>
              </a:r>
              <a:endParaRPr lang="nl-NL" sz="1400" dirty="0">
                <a:solidFill>
                  <a:schemeClr val="tx1"/>
                </a:solidFill>
              </a:endParaRPr>
            </a:p>
          </p:txBody>
        </p:sp>
        <p:cxnSp>
          <p:nvCxnSpPr>
            <p:cNvPr id="38" name="Rechte verbindingslijn met pijl 15">
              <a:extLst>
                <a:ext uri="{FF2B5EF4-FFF2-40B4-BE49-F238E27FC236}">
                  <a16:creationId xmlns:a16="http://schemas.microsoft.com/office/drawing/2014/main" id="{F447E4C3-9303-4144-8653-4C7C7812CC11}"/>
                </a:ext>
              </a:extLst>
            </p:cNvPr>
            <p:cNvCxnSpPr>
              <a:cxnSpLocks/>
              <a:endCxn id="9" idx="0"/>
            </p:cNvCxnSpPr>
            <p:nvPr/>
          </p:nvCxnSpPr>
          <p:spPr>
            <a:xfrm>
              <a:off x="3638777" y="1569434"/>
              <a:ext cx="0" cy="414212"/>
            </a:xfrm>
            <a:prstGeom prst="straightConnector1">
              <a:avLst/>
            </a:prstGeom>
            <a:ln w="12700">
              <a:solidFill>
                <a:srgbClr val="00336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59408202-C4CA-4DCE-9286-2DE1D7354814}"/>
              </a:ext>
            </a:extLst>
          </p:cNvPr>
          <p:cNvGrpSpPr/>
          <p:nvPr/>
        </p:nvGrpSpPr>
        <p:grpSpPr>
          <a:xfrm>
            <a:off x="1792851" y="1569434"/>
            <a:ext cx="1659181" cy="874412"/>
            <a:chOff x="711722" y="1569434"/>
            <a:chExt cx="1659181" cy="874412"/>
          </a:xfrm>
        </p:grpSpPr>
        <p:sp>
          <p:nvSpPr>
            <p:cNvPr id="8" name="Tekstvak 7">
              <a:extLst>
                <a:ext uri="{FF2B5EF4-FFF2-40B4-BE49-F238E27FC236}">
                  <a16:creationId xmlns:a16="http://schemas.microsoft.com/office/drawing/2014/main" id="{AEB27E59-356A-47C6-A5AC-20DC1FD5E2F8}"/>
                </a:ext>
              </a:extLst>
            </p:cNvPr>
            <p:cNvSpPr txBox="1"/>
            <p:nvPr/>
          </p:nvSpPr>
          <p:spPr>
            <a:xfrm>
              <a:off x="711722" y="1986646"/>
              <a:ext cx="1659181" cy="457200"/>
            </a:xfrm>
            <a:prstGeom prst="rect">
              <a:avLst/>
            </a:prstGeom>
            <a:solidFill>
              <a:srgbClr val="823608">
                <a:lumMod val="20000"/>
                <a:lumOff val="80000"/>
              </a:srgbClr>
            </a:solidFill>
            <a:ln w="6350" cap="flat" cmpd="sng" algn="ctr">
              <a:solidFill>
                <a:srgbClr val="ED7D31">
                  <a:lumMod val="20000"/>
                  <a:lumOff val="80000"/>
                </a:srgbClr>
              </a:solidFill>
              <a:prstDash val="solid"/>
              <a:round/>
            </a:ln>
            <a:effectLst/>
          </p:spPr>
          <p:txBody>
            <a:bodyPr rtlCol="0" anchor="ctr"/>
            <a:lstStyle>
              <a:defPPr>
                <a:defRPr lang="en-NL"/>
              </a:defPPr>
              <a:lvl1pPr marR="0" lvl="0" indent="0" algn="ctr" defTabSz="457154" fontAlgn="auto">
                <a:lnSpc>
                  <a:spcPct val="100000"/>
                </a:lnSpc>
                <a:spcBef>
                  <a:spcPts val="0"/>
                </a:spcBef>
                <a:spcAft>
                  <a:spcPts val="0"/>
                </a:spcAft>
                <a:buClrTx/>
                <a:buSzTx/>
                <a:buFontTx/>
                <a:buNone/>
                <a:tabLst/>
                <a:defRPr kumimoji="0" sz="1100" b="0" i="0" u="none" strike="noStrike" cap="none" spc="0" normalizeH="0" baseline="0">
                  <a:ln>
                    <a:noFill/>
                  </a:ln>
                  <a:solidFill>
                    <a:srgbClr val="001E55"/>
                  </a:solidFill>
                  <a:effectLst/>
                  <a:uLnTx/>
                  <a:uFillTx/>
                  <a:latin typeface="BI Sans" pitchFamily="2" charset="0"/>
                  <a:cs typeface="Arial" panose="020B0604020202020204" pitchFamily="34" charset="0"/>
                </a:defRPr>
              </a:lvl1pPr>
              <a:lvl2pPr defTabSz="457200">
                <a:defRPr>
                  <a:solidFill>
                    <a:schemeClr val="dk1"/>
                  </a:solidFill>
                </a:defRPr>
              </a:lvl2pPr>
              <a:lvl3pPr defTabSz="457200">
                <a:defRPr>
                  <a:solidFill>
                    <a:schemeClr val="dk1"/>
                  </a:solidFill>
                </a:defRPr>
              </a:lvl3pPr>
              <a:lvl4pPr defTabSz="457200">
                <a:defRPr>
                  <a:solidFill>
                    <a:schemeClr val="dk1"/>
                  </a:solidFill>
                </a:defRPr>
              </a:lvl4pPr>
              <a:lvl5pPr defTabSz="457200">
                <a:defRPr>
                  <a:solidFill>
                    <a:schemeClr val="dk1"/>
                  </a:solidFill>
                </a:defRPr>
              </a:lvl5pPr>
              <a:lvl6pPr defTabSz="457200">
                <a:defRPr>
                  <a:solidFill>
                    <a:schemeClr val="dk1"/>
                  </a:solidFill>
                </a:defRPr>
              </a:lvl6pPr>
              <a:lvl7pPr defTabSz="457200">
                <a:defRPr>
                  <a:solidFill>
                    <a:schemeClr val="dk1"/>
                  </a:solidFill>
                </a:defRPr>
              </a:lvl7pPr>
              <a:lvl8pPr defTabSz="457200">
                <a:defRPr>
                  <a:solidFill>
                    <a:schemeClr val="dk1"/>
                  </a:solidFill>
                </a:defRPr>
              </a:lvl8pPr>
              <a:lvl9pPr defTabSz="457200">
                <a:defRPr>
                  <a:solidFill>
                    <a:schemeClr val="dk1"/>
                  </a:solidFill>
                </a:defRPr>
              </a:lvl9pPr>
            </a:lstStyle>
            <a:p>
              <a:r>
                <a:rPr lang="nl-NL" sz="1400" dirty="0">
                  <a:solidFill>
                    <a:schemeClr val="tx1"/>
                  </a:solidFill>
                </a:rPr>
                <a:t>Normal</a:t>
              </a:r>
            </a:p>
          </p:txBody>
        </p:sp>
        <p:cxnSp>
          <p:nvCxnSpPr>
            <p:cNvPr id="41" name="Rechte verbindingslijn met pijl 15">
              <a:extLst>
                <a:ext uri="{FF2B5EF4-FFF2-40B4-BE49-F238E27FC236}">
                  <a16:creationId xmlns:a16="http://schemas.microsoft.com/office/drawing/2014/main" id="{4F812D85-083D-440A-BCDD-AB7024455715}"/>
                </a:ext>
              </a:extLst>
            </p:cNvPr>
            <p:cNvCxnSpPr>
              <a:cxnSpLocks/>
            </p:cNvCxnSpPr>
            <p:nvPr/>
          </p:nvCxnSpPr>
          <p:spPr>
            <a:xfrm>
              <a:off x="1541312" y="1569434"/>
              <a:ext cx="0" cy="414212"/>
            </a:xfrm>
            <a:prstGeom prst="straightConnector1">
              <a:avLst/>
            </a:prstGeom>
            <a:ln w="12700">
              <a:solidFill>
                <a:srgbClr val="00336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Rechte verbindingslijn 28">
            <a:extLst>
              <a:ext uri="{FF2B5EF4-FFF2-40B4-BE49-F238E27FC236}">
                <a16:creationId xmlns:a16="http://schemas.microsoft.com/office/drawing/2014/main" id="{0860E2C0-1721-4116-B9D9-5B546BD290E5}"/>
              </a:ext>
            </a:extLst>
          </p:cNvPr>
          <p:cNvCxnSpPr>
            <a:cxnSpLocks/>
          </p:cNvCxnSpPr>
          <p:nvPr/>
        </p:nvCxnSpPr>
        <p:spPr>
          <a:xfrm flipV="1">
            <a:off x="3890315" y="4258233"/>
            <a:ext cx="6743817" cy="3221"/>
          </a:xfrm>
          <a:prstGeom prst="line">
            <a:avLst/>
          </a:prstGeom>
          <a:ln>
            <a:solidFill>
              <a:srgbClr val="003366"/>
            </a:solidFill>
            <a:prstDash val="sysDash"/>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849DDCA1-6268-49FF-81E1-01BB405CBF37}"/>
              </a:ext>
            </a:extLst>
          </p:cNvPr>
          <p:cNvCxnSpPr>
            <a:cxnSpLocks/>
          </p:cNvCxnSpPr>
          <p:nvPr/>
        </p:nvCxnSpPr>
        <p:spPr>
          <a:xfrm>
            <a:off x="3890315" y="3143318"/>
            <a:ext cx="6743817" cy="0"/>
          </a:xfrm>
          <a:prstGeom prst="line">
            <a:avLst/>
          </a:prstGeom>
          <a:ln>
            <a:solidFill>
              <a:srgbClr val="003366"/>
            </a:solidFill>
            <a:prstDash val="sysDash"/>
          </a:ln>
        </p:spPr>
        <p:style>
          <a:lnRef idx="1">
            <a:schemeClr val="accent1"/>
          </a:lnRef>
          <a:fillRef idx="0">
            <a:schemeClr val="accent1"/>
          </a:fillRef>
          <a:effectRef idx="0">
            <a:schemeClr val="accent1"/>
          </a:effectRef>
          <a:fontRef idx="minor">
            <a:schemeClr val="tx1"/>
          </a:fontRef>
        </p:style>
      </p:cxnSp>
      <p:pic>
        <p:nvPicPr>
          <p:cNvPr id="5" name="Graphic 4" descr="Vinkje met effen opvulling">
            <a:extLst>
              <a:ext uri="{FF2B5EF4-FFF2-40B4-BE49-F238E27FC236}">
                <a16:creationId xmlns:a16="http://schemas.microsoft.com/office/drawing/2014/main" id="{8F07075E-158B-4B21-8B9E-015B73E2E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9282" y="1929098"/>
            <a:ext cx="690641" cy="690641"/>
          </a:xfrm>
          <a:prstGeom prst="rect">
            <a:avLst/>
          </a:prstGeom>
        </p:spPr>
      </p:pic>
      <p:sp>
        <p:nvSpPr>
          <p:cNvPr id="15" name="Zeshoek 14">
            <a:extLst>
              <a:ext uri="{FF2B5EF4-FFF2-40B4-BE49-F238E27FC236}">
                <a16:creationId xmlns:a16="http://schemas.microsoft.com/office/drawing/2014/main" id="{390FC1AD-8674-4C20-A867-467BADF459E9}"/>
              </a:ext>
            </a:extLst>
          </p:cNvPr>
          <p:cNvSpPr/>
          <p:nvPr/>
        </p:nvSpPr>
        <p:spPr>
          <a:xfrm>
            <a:off x="3334671" y="5035971"/>
            <a:ext cx="388519" cy="334931"/>
          </a:xfrm>
          <a:prstGeom prst="hexago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Zeshoek 41">
            <a:extLst>
              <a:ext uri="{FF2B5EF4-FFF2-40B4-BE49-F238E27FC236}">
                <a16:creationId xmlns:a16="http://schemas.microsoft.com/office/drawing/2014/main" id="{5C75D204-6C52-43B7-BCB5-7913139E2B6C}"/>
              </a:ext>
            </a:extLst>
          </p:cNvPr>
          <p:cNvSpPr/>
          <p:nvPr/>
        </p:nvSpPr>
        <p:spPr>
          <a:xfrm>
            <a:off x="3659072" y="5214195"/>
            <a:ext cx="388519" cy="334931"/>
          </a:xfrm>
          <a:prstGeom prst="hexago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Zeshoek 42">
            <a:extLst>
              <a:ext uri="{FF2B5EF4-FFF2-40B4-BE49-F238E27FC236}">
                <a16:creationId xmlns:a16="http://schemas.microsoft.com/office/drawing/2014/main" id="{C9C0DCE7-A07F-4199-A592-A48688E3E29E}"/>
              </a:ext>
            </a:extLst>
          </p:cNvPr>
          <p:cNvSpPr/>
          <p:nvPr/>
        </p:nvSpPr>
        <p:spPr>
          <a:xfrm>
            <a:off x="3331399" y="5397405"/>
            <a:ext cx="388520" cy="334931"/>
          </a:xfrm>
          <a:prstGeom prst="hexago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Zeshoek 43">
            <a:extLst>
              <a:ext uri="{FF2B5EF4-FFF2-40B4-BE49-F238E27FC236}">
                <a16:creationId xmlns:a16="http://schemas.microsoft.com/office/drawing/2014/main" id="{DAF6B952-2E4C-425E-B9AA-B460959582CF}"/>
              </a:ext>
            </a:extLst>
          </p:cNvPr>
          <p:cNvSpPr/>
          <p:nvPr/>
        </p:nvSpPr>
        <p:spPr>
          <a:xfrm>
            <a:off x="3662297" y="5573872"/>
            <a:ext cx="388519" cy="334931"/>
          </a:xfrm>
          <a:prstGeom prst="hexago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Zeshoek 44">
            <a:extLst>
              <a:ext uri="{FF2B5EF4-FFF2-40B4-BE49-F238E27FC236}">
                <a16:creationId xmlns:a16="http://schemas.microsoft.com/office/drawing/2014/main" id="{2E2163CF-9132-4E95-A967-5ED63638FF86}"/>
              </a:ext>
            </a:extLst>
          </p:cNvPr>
          <p:cNvSpPr/>
          <p:nvPr/>
        </p:nvSpPr>
        <p:spPr>
          <a:xfrm>
            <a:off x="3007978" y="5578254"/>
            <a:ext cx="388520" cy="334931"/>
          </a:xfrm>
          <a:prstGeom prst="hexago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Zeshoek 50">
            <a:extLst>
              <a:ext uri="{FF2B5EF4-FFF2-40B4-BE49-F238E27FC236}">
                <a16:creationId xmlns:a16="http://schemas.microsoft.com/office/drawing/2014/main" id="{A96DA099-A0B5-4709-8BE0-D9BD78BF3748}"/>
              </a:ext>
            </a:extLst>
          </p:cNvPr>
          <p:cNvSpPr/>
          <p:nvPr/>
        </p:nvSpPr>
        <p:spPr>
          <a:xfrm>
            <a:off x="3986471" y="5753695"/>
            <a:ext cx="388519" cy="334931"/>
          </a:xfrm>
          <a:prstGeom prst="hexagon">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2A0B34D-F74F-4FCD-9F0F-10F59A2AED9E}"/>
              </a:ext>
            </a:extLst>
          </p:cNvPr>
          <p:cNvGrpSpPr/>
          <p:nvPr/>
        </p:nvGrpSpPr>
        <p:grpSpPr>
          <a:xfrm>
            <a:off x="3203495" y="3511869"/>
            <a:ext cx="968677" cy="914400"/>
            <a:chOff x="2898696" y="3511869"/>
            <a:chExt cx="968677" cy="914400"/>
          </a:xfrm>
        </p:grpSpPr>
        <p:pic>
          <p:nvPicPr>
            <p:cNvPr id="25" name="Graphic 24" descr="Longen met effen opvulling">
              <a:extLst>
                <a:ext uri="{FF2B5EF4-FFF2-40B4-BE49-F238E27FC236}">
                  <a16:creationId xmlns:a16="http://schemas.microsoft.com/office/drawing/2014/main" id="{4EBCCBCF-4206-4192-AC87-46B2BC8E15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2973" y="3511869"/>
              <a:ext cx="914400" cy="914400"/>
            </a:xfrm>
            <a:prstGeom prst="rect">
              <a:avLst/>
            </a:prstGeom>
          </p:spPr>
        </p:pic>
        <p:pic>
          <p:nvPicPr>
            <p:cNvPr id="53" name="Graphic 52" descr="Magnifying glass outline">
              <a:extLst>
                <a:ext uri="{FF2B5EF4-FFF2-40B4-BE49-F238E27FC236}">
                  <a16:creationId xmlns:a16="http://schemas.microsoft.com/office/drawing/2014/main" id="{9BC915DB-49CC-4A5C-AAB4-060D0962E3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898696" y="3664433"/>
              <a:ext cx="752733" cy="752733"/>
            </a:xfrm>
            <a:prstGeom prst="rect">
              <a:avLst/>
            </a:prstGeom>
          </p:spPr>
        </p:pic>
      </p:grpSp>
      <p:sp>
        <p:nvSpPr>
          <p:cNvPr id="3" name="Cross 2">
            <a:extLst>
              <a:ext uri="{FF2B5EF4-FFF2-40B4-BE49-F238E27FC236}">
                <a16:creationId xmlns:a16="http://schemas.microsoft.com/office/drawing/2014/main" id="{BF3126A9-3387-42F4-B1CF-267F2146EEAA}"/>
              </a:ext>
            </a:extLst>
          </p:cNvPr>
          <p:cNvSpPr/>
          <p:nvPr/>
        </p:nvSpPr>
        <p:spPr>
          <a:xfrm rot="2700000">
            <a:off x="3630083" y="1970895"/>
            <a:ext cx="621147" cy="607047"/>
          </a:xfrm>
          <a:prstGeom prst="plus">
            <a:avLst>
              <a:gd name="adj" fmla="val 43460"/>
            </a:avLst>
          </a:prstGeom>
          <a:solidFill>
            <a:schemeClr val="tx1"/>
          </a:solidFill>
          <a:ln>
            <a:solidFill>
              <a:srgbClr val="191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tangle 2">
            <a:extLst>
              <a:ext uri="{FF2B5EF4-FFF2-40B4-BE49-F238E27FC236}">
                <a16:creationId xmlns:a16="http://schemas.microsoft.com/office/drawing/2014/main" id="{9A1CCA9A-2D0F-A71A-6F70-F6FE1A9D9AA3}"/>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rgbClr val="2B333A"/>
                </a:solidFill>
                <a:latin typeface="BI Sans" pitchFamily="2" charset="0"/>
              </a:rPr>
              <a:t>ILD</a:t>
            </a:r>
            <a:endParaRPr lang="en-NL" sz="1400">
              <a:solidFill>
                <a:srgbClr val="2B333A"/>
              </a:solidFill>
              <a:latin typeface="BI Sans" pitchFamily="2" charset="0"/>
            </a:endParaRPr>
          </a:p>
        </p:txBody>
      </p:sp>
      <p:pic>
        <p:nvPicPr>
          <p:cNvPr id="7" name="Picture 6">
            <a:extLst>
              <a:ext uri="{FF2B5EF4-FFF2-40B4-BE49-F238E27FC236}">
                <a16:creationId xmlns:a16="http://schemas.microsoft.com/office/drawing/2014/main" id="{3FAD5717-1F81-D1A0-CE95-C21F1C0DF159}"/>
              </a:ext>
            </a:extLst>
          </p:cNvPr>
          <p:cNvPicPr>
            <a:picLocks noChangeAspect="1"/>
          </p:cNvPicPr>
          <p:nvPr/>
        </p:nvPicPr>
        <p:blipFill>
          <a:blip r:embed="rId9"/>
          <a:stretch>
            <a:fillRect/>
          </a:stretch>
        </p:blipFill>
        <p:spPr>
          <a:xfrm>
            <a:off x="10847416" y="6247154"/>
            <a:ext cx="1487553" cy="231668"/>
          </a:xfrm>
          <a:prstGeom prst="rect">
            <a:avLst/>
          </a:prstGeom>
        </p:spPr>
      </p:pic>
    </p:spTree>
    <p:extLst>
      <p:ext uri="{BB962C8B-B14F-4D97-AF65-F5344CB8AC3E}">
        <p14:creationId xmlns:p14="http://schemas.microsoft.com/office/powerpoint/2010/main" val="8288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up)">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up)">
                                      <p:cBhvr>
                                        <p:cTn id="30" dur="500"/>
                                        <p:tgtEl>
                                          <p:spTgt spid="48"/>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ipe(up)">
                                      <p:cBhvr>
                                        <p:cTn id="45" dur="500"/>
                                        <p:tgtEl>
                                          <p:spTgt spid="49"/>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par>
                                <p:cTn id="59" presetID="10" presetClass="entr" presetSubtype="0" fill="hold" grpId="0" nodeType="withEffect">
                                  <p:stCondLst>
                                    <p:cond delay="8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par>
                                <p:cTn id="65" presetID="22" presetClass="entr" presetSubtype="1" fill="hold" nodeType="withEffect">
                                  <p:stCondLst>
                                    <p:cond delay="50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5" grpId="0" animBg="1"/>
      <p:bldP spid="42" grpId="0" animBg="1"/>
      <p:bldP spid="43" grpId="0" animBg="1"/>
      <p:bldP spid="44" grpId="0" animBg="1"/>
      <p:bldP spid="45" grpId="0" animBg="1"/>
      <p:bldP spid="51"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p:txBody>
          <a:bodyPr/>
          <a:lstStyle/>
          <a:p>
            <a:r>
              <a:rPr lang="nl-NL" i="1" dirty="0"/>
              <a:t>A </a:t>
            </a:r>
            <a:r>
              <a:rPr lang="nl-NL" i="1" dirty="0" err="1"/>
              <a:t>systematic</a:t>
            </a:r>
            <a:r>
              <a:rPr lang="nl-NL" i="1" dirty="0"/>
              <a:t> approach </a:t>
            </a:r>
            <a:r>
              <a:rPr lang="nl-NL" i="1" dirty="0" err="1"/>
              <a:t>to</a:t>
            </a:r>
            <a:r>
              <a:rPr lang="nl-NL" i="1" dirty="0"/>
              <a:t> </a:t>
            </a:r>
            <a:r>
              <a:rPr lang="nl-NL" i="1" dirty="0" err="1"/>
              <a:t>analyze</a:t>
            </a:r>
            <a:r>
              <a:rPr lang="nl-NL" i="1" dirty="0"/>
              <a:t> HRCT scans </a:t>
            </a:r>
            <a:r>
              <a:rPr lang="nl-NL" i="1" dirty="0" err="1"/>
              <a:t>can</a:t>
            </a:r>
            <a:r>
              <a:rPr lang="nl-NL" i="1" dirty="0"/>
              <a:t> </a:t>
            </a:r>
            <a:r>
              <a:rPr lang="nl-NL" i="1" dirty="0" err="1"/>
              <a:t>narrow</a:t>
            </a:r>
            <a:r>
              <a:rPr lang="nl-NL" i="1" dirty="0"/>
              <a:t> down </a:t>
            </a:r>
            <a:r>
              <a:rPr lang="nl-NL" i="1" dirty="0" err="1"/>
              <a:t>the</a:t>
            </a:r>
            <a:r>
              <a:rPr lang="nl-NL" i="1" dirty="0"/>
              <a:t> </a:t>
            </a:r>
            <a:r>
              <a:rPr lang="nl-NL" i="1" dirty="0" err="1"/>
              <a:t>differential</a:t>
            </a:r>
            <a:r>
              <a:rPr lang="nl-NL" i="1" dirty="0"/>
              <a:t> diagnosis of ILD</a:t>
            </a:r>
            <a:r>
              <a:rPr lang="nl-NL" i="1" baseline="30000" dirty="0"/>
              <a:t>1,2</a:t>
            </a:r>
            <a:endParaRPr lang="nl-NL" i="1" dirty="0"/>
          </a:p>
        </p:txBody>
      </p:sp>
      <p:sp>
        <p:nvSpPr>
          <p:cNvPr id="2" name="Tijdelijke aanduiding voor tekst 1">
            <a:extLst>
              <a:ext uri="{FF2B5EF4-FFF2-40B4-BE49-F238E27FC236}">
                <a16:creationId xmlns:a16="http://schemas.microsoft.com/office/drawing/2014/main" id="{3DDD853C-730F-4A18-8D77-A56D3294EE56}"/>
              </a:ext>
            </a:extLst>
          </p:cNvPr>
          <p:cNvSpPr>
            <a:spLocks noGrp="1"/>
          </p:cNvSpPr>
          <p:nvPr>
            <p:ph type="subTitle" idx="1"/>
          </p:nvPr>
        </p:nvSpPr>
        <p:spPr/>
        <p:txBody>
          <a:bodyPr/>
          <a:lstStyle/>
          <a:p>
            <a:r>
              <a:rPr lang="nl-NL" dirty="0"/>
              <a:t>How </a:t>
            </a:r>
            <a:r>
              <a:rPr lang="nl-NL" dirty="0" err="1"/>
              <a:t>to</a:t>
            </a:r>
            <a:r>
              <a:rPr lang="nl-NL" dirty="0"/>
              <a:t> </a:t>
            </a:r>
            <a:r>
              <a:rPr lang="nl-NL" dirty="0" err="1"/>
              <a:t>define</a:t>
            </a:r>
            <a:r>
              <a:rPr lang="nl-NL" dirty="0"/>
              <a:t> </a:t>
            </a:r>
            <a:r>
              <a:rPr lang="nl-NL" dirty="0" err="1"/>
              <a:t>the</a:t>
            </a:r>
            <a:r>
              <a:rPr lang="nl-NL" dirty="0"/>
              <a:t> </a:t>
            </a:r>
            <a:br>
              <a:rPr lang="nl-NL" dirty="0"/>
            </a:br>
            <a:r>
              <a:rPr lang="nl-NL" dirty="0"/>
              <a:t>HRCT </a:t>
            </a:r>
            <a:r>
              <a:rPr lang="nl-NL" dirty="0" err="1"/>
              <a:t>pattern</a:t>
            </a:r>
            <a:endParaRPr lang="nl-NL" dirty="0"/>
          </a:p>
        </p:txBody>
      </p:sp>
      <p:sp>
        <p:nvSpPr>
          <p:cNvPr id="6" name="Text Placeholder 10">
            <a:extLst>
              <a:ext uri="{FF2B5EF4-FFF2-40B4-BE49-F238E27FC236}">
                <a16:creationId xmlns:a16="http://schemas.microsoft.com/office/drawing/2014/main" id="{E3158CAC-E11A-43CE-ACC7-77BAD4519D26}"/>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Sverzellati</a:t>
            </a:r>
            <a:r>
              <a:rPr lang="en-US" sz="900" dirty="0">
                <a:solidFill>
                  <a:schemeClr val="bg1"/>
                </a:solidFill>
              </a:rPr>
              <a:t> N. Highlights of HRCT imaging in IPF. Respir Res. 2013;14 Suppl 1(Suppl 1):S3; 2. Jacob J, Hansell DM. HRCT of fibrosing lung disease. Respirology. 2015;20(6):859-72.</a:t>
            </a:r>
          </a:p>
        </p:txBody>
      </p:sp>
      <p:sp>
        <p:nvSpPr>
          <p:cNvPr id="5" name="Tijdelijke aanduiding voor tekst 5">
            <a:extLst>
              <a:ext uri="{FF2B5EF4-FFF2-40B4-BE49-F238E27FC236}">
                <a16:creationId xmlns:a16="http://schemas.microsoft.com/office/drawing/2014/main" id="{E56BCD89-2078-61F9-5BCE-22FED9B822F3}"/>
              </a:ext>
            </a:extLst>
          </p:cNvPr>
          <p:cNvSpPr>
            <a:spLocks noGrp="1"/>
          </p:cNvSpPr>
          <p:nvPr>
            <p:ph type="body" sz="quarter" idx="17"/>
          </p:nvPr>
        </p:nvSpPr>
        <p:spPr>
          <a:xfrm>
            <a:off x="0" y="-630238"/>
            <a:ext cx="12192000" cy="457200"/>
          </a:xfrm>
        </p:spPr>
        <p:txBody>
          <a:bodyPr/>
          <a:lstStyle/>
          <a:p>
            <a:r>
              <a:rPr lang="en-US" dirty="0"/>
              <a:t>H0</a:t>
            </a:r>
          </a:p>
        </p:txBody>
      </p:sp>
      <p:pic>
        <p:nvPicPr>
          <p:cNvPr id="3" name="Picture 2">
            <a:extLst>
              <a:ext uri="{FF2B5EF4-FFF2-40B4-BE49-F238E27FC236}">
                <a16:creationId xmlns:a16="http://schemas.microsoft.com/office/drawing/2014/main" id="{FFB9B6F6-80C8-B5C0-22B6-49CCFA1ECCC4}"/>
              </a:ext>
            </a:extLst>
          </p:cNvPr>
          <p:cNvPicPr>
            <a:picLocks noChangeAspect="1"/>
          </p:cNvPicPr>
          <p:nvPr/>
        </p:nvPicPr>
        <p:blipFill>
          <a:blip r:embed="rId3"/>
          <a:stretch>
            <a:fillRect/>
          </a:stretch>
        </p:blipFill>
        <p:spPr>
          <a:xfrm>
            <a:off x="10819573" y="6548034"/>
            <a:ext cx="1487553" cy="231668"/>
          </a:xfrm>
          <a:prstGeom prst="rect">
            <a:avLst/>
          </a:prstGeom>
        </p:spPr>
      </p:pic>
    </p:spTree>
    <p:extLst>
      <p:ext uri="{BB962C8B-B14F-4D97-AF65-F5344CB8AC3E}">
        <p14:creationId xmlns:p14="http://schemas.microsoft.com/office/powerpoint/2010/main" val="1552667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FC3C73B-9F9C-76CA-BD17-591A91511D40}"/>
              </a:ext>
            </a:extLst>
          </p:cNvPr>
          <p:cNvPicPr>
            <a:picLocks noChangeAspect="1"/>
          </p:cNvPicPr>
          <p:nvPr/>
        </p:nvPicPr>
        <p:blipFill rotWithShape="1">
          <a:blip r:embed="rId3"/>
          <a:srcRect t="-641" b="4871"/>
          <a:stretch/>
        </p:blipFill>
        <p:spPr>
          <a:xfrm>
            <a:off x="0" y="-43640"/>
            <a:ext cx="12192000" cy="6522462"/>
          </a:xfrm>
          <a:prstGeom prst="rect">
            <a:avLst/>
          </a:prstGeom>
        </p:spPr>
      </p:pic>
      <p:sp>
        <p:nvSpPr>
          <p:cNvPr id="2" name="Titel 1">
            <a:extLst>
              <a:ext uri="{FF2B5EF4-FFF2-40B4-BE49-F238E27FC236}">
                <a16:creationId xmlns:a16="http://schemas.microsoft.com/office/drawing/2014/main" id="{3081A0F4-920B-FC7B-3EE0-D49614BBA97B}"/>
              </a:ext>
            </a:extLst>
          </p:cNvPr>
          <p:cNvSpPr>
            <a:spLocks noGrp="1"/>
          </p:cNvSpPr>
          <p:nvPr>
            <p:ph type="title"/>
          </p:nvPr>
        </p:nvSpPr>
        <p:spPr>
          <a:xfrm>
            <a:off x="838200" y="136525"/>
            <a:ext cx="3267974" cy="911987"/>
          </a:xfrm>
        </p:spPr>
        <p:txBody>
          <a:bodyPr/>
          <a:lstStyle/>
          <a:p>
            <a:r>
              <a:rPr lang="nl-NL" dirty="0"/>
              <a:t>Approach </a:t>
            </a:r>
            <a:r>
              <a:rPr lang="nl-NL" dirty="0" err="1"/>
              <a:t>to</a:t>
            </a:r>
            <a:r>
              <a:rPr lang="nl-NL" dirty="0"/>
              <a:t> </a:t>
            </a:r>
            <a:r>
              <a:rPr lang="nl-NL" dirty="0" err="1"/>
              <a:t>define</a:t>
            </a:r>
            <a:r>
              <a:rPr lang="nl-NL" dirty="0"/>
              <a:t> </a:t>
            </a:r>
            <a:r>
              <a:rPr lang="nl-NL" dirty="0" err="1"/>
              <a:t>the</a:t>
            </a:r>
            <a:r>
              <a:rPr lang="nl-NL" dirty="0"/>
              <a:t> HRCT </a:t>
            </a:r>
            <a:r>
              <a:rPr lang="nl-NL" dirty="0" err="1"/>
              <a:t>pattern</a:t>
            </a:r>
            <a:endParaRPr lang="nl-NL" dirty="0"/>
          </a:p>
        </p:txBody>
      </p:sp>
      <p:sp>
        <p:nvSpPr>
          <p:cNvPr id="4" name="Tijdelijke aanduiding voor tekst 3">
            <a:extLst>
              <a:ext uri="{FF2B5EF4-FFF2-40B4-BE49-F238E27FC236}">
                <a16:creationId xmlns:a16="http://schemas.microsoft.com/office/drawing/2014/main" id="{91975948-46A5-E2EF-6EE8-D7A2B239EEC0}"/>
              </a:ext>
            </a:extLst>
          </p:cNvPr>
          <p:cNvSpPr>
            <a:spLocks noGrp="1"/>
          </p:cNvSpPr>
          <p:nvPr>
            <p:ph type="body" sz="quarter" idx="13"/>
          </p:nvPr>
        </p:nvSpPr>
        <p:spPr>
          <a:xfrm>
            <a:off x="180000" y="5858890"/>
            <a:ext cx="10458526" cy="584775"/>
          </a:xfrm>
        </p:spPr>
        <p:txBody>
          <a:bodyPr/>
          <a:lstStyle/>
          <a:p>
            <a:endParaRPr lang="nl-NL" dirty="0"/>
          </a:p>
        </p:txBody>
      </p:sp>
      <p:sp>
        <p:nvSpPr>
          <p:cNvPr id="5" name="Tijdelijke aanduiding voor tekst 4">
            <a:extLst>
              <a:ext uri="{FF2B5EF4-FFF2-40B4-BE49-F238E27FC236}">
                <a16:creationId xmlns:a16="http://schemas.microsoft.com/office/drawing/2014/main" id="{AD50070E-4356-D028-A20A-E577475C741D}"/>
              </a:ext>
            </a:extLst>
          </p:cNvPr>
          <p:cNvSpPr>
            <a:spLocks noGrp="1"/>
          </p:cNvSpPr>
          <p:nvPr>
            <p:ph type="body" sz="quarter" idx="17"/>
          </p:nvPr>
        </p:nvSpPr>
        <p:spPr/>
        <p:txBody>
          <a:bodyPr/>
          <a:lstStyle/>
          <a:p>
            <a:r>
              <a:rPr lang="nl-NL" dirty="0"/>
              <a:t>H1</a:t>
            </a:r>
          </a:p>
        </p:txBody>
      </p:sp>
      <p:sp>
        <p:nvSpPr>
          <p:cNvPr id="10" name="Rectangle 2">
            <a:extLst>
              <a:ext uri="{FF2B5EF4-FFF2-40B4-BE49-F238E27FC236}">
                <a16:creationId xmlns:a16="http://schemas.microsoft.com/office/drawing/2014/main" id="{464BCC28-3BDD-4B54-D1AF-0B015124706A}"/>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12" name="TextBox 11">
            <a:extLst>
              <a:ext uri="{FF2B5EF4-FFF2-40B4-BE49-F238E27FC236}">
                <a16:creationId xmlns:a16="http://schemas.microsoft.com/office/drawing/2014/main" id="{8D0C0FBA-40F9-E7DF-EF23-11658F46535B}"/>
              </a:ext>
            </a:extLst>
          </p:cNvPr>
          <p:cNvSpPr txBox="1"/>
          <p:nvPr/>
        </p:nvSpPr>
        <p:spPr>
          <a:xfrm>
            <a:off x="5099649" y="2962835"/>
            <a:ext cx="1992702" cy="907941"/>
          </a:xfrm>
          <a:prstGeom prst="rect">
            <a:avLst/>
          </a:prstGeom>
          <a:noFill/>
        </p:spPr>
        <p:txBody>
          <a:bodyPr wrap="square" rtlCol="0">
            <a:spAutoFit/>
          </a:bodyPr>
          <a:lstStyle/>
          <a:p>
            <a:pPr algn="ctr">
              <a:spcBef>
                <a:spcPts val="600"/>
              </a:spcBef>
            </a:pPr>
            <a:r>
              <a:rPr lang="nl-NL" sz="2000" b="1" dirty="0">
                <a:latin typeface="BISansNEXT" panose="02000503040000020004" pitchFamily="50" charset="0"/>
              </a:rPr>
              <a:t>Diagnosis</a:t>
            </a:r>
            <a:endParaRPr lang="nl-NL" b="1" dirty="0">
              <a:latin typeface="BISansNEXT" panose="02000503040000020004" pitchFamily="50" charset="0"/>
            </a:endParaRPr>
          </a:p>
          <a:p>
            <a:pPr algn="ctr">
              <a:spcBef>
                <a:spcPts val="600"/>
              </a:spcBef>
            </a:pPr>
            <a:r>
              <a:rPr lang="nl-NL" sz="1400" dirty="0" err="1">
                <a:latin typeface="BISansNEXT" panose="02000503040000020004" pitchFamily="50" charset="0"/>
              </a:rPr>
              <a:t>Disease</a:t>
            </a:r>
            <a:r>
              <a:rPr lang="nl-NL" sz="1400" dirty="0">
                <a:latin typeface="BISansNEXT" panose="02000503040000020004" pitchFamily="50" charset="0"/>
              </a:rPr>
              <a:t> </a:t>
            </a:r>
            <a:r>
              <a:rPr lang="nl-NL" sz="1400" dirty="0" err="1">
                <a:latin typeface="BISansNEXT" panose="02000503040000020004" pitchFamily="50" charset="0"/>
              </a:rPr>
              <a:t>pattern</a:t>
            </a:r>
            <a:br>
              <a:rPr lang="nl-NL" sz="1400" dirty="0">
                <a:latin typeface="BISansNEXT" panose="02000503040000020004" pitchFamily="50" charset="0"/>
              </a:rPr>
            </a:br>
            <a:r>
              <a:rPr lang="nl-NL" sz="1400" dirty="0">
                <a:latin typeface="BISansNEXT" panose="02000503040000020004" pitchFamily="50" charset="0"/>
              </a:rPr>
              <a:t>or </a:t>
            </a:r>
            <a:r>
              <a:rPr lang="nl-NL" sz="1400" dirty="0" err="1">
                <a:latin typeface="BISansNEXT" panose="02000503040000020004" pitchFamily="50" charset="0"/>
              </a:rPr>
              <a:t>disease</a:t>
            </a:r>
            <a:endParaRPr lang="nl-NL" sz="1400" dirty="0">
              <a:latin typeface="BISansNEXT" panose="02000503040000020004" pitchFamily="50" charset="0"/>
            </a:endParaRPr>
          </a:p>
        </p:txBody>
      </p:sp>
      <p:sp>
        <p:nvSpPr>
          <p:cNvPr id="13" name="TextBox 12">
            <a:extLst>
              <a:ext uri="{FF2B5EF4-FFF2-40B4-BE49-F238E27FC236}">
                <a16:creationId xmlns:a16="http://schemas.microsoft.com/office/drawing/2014/main" id="{49ED7B23-FB3F-E703-47B4-ADF9836B4AF6}"/>
              </a:ext>
            </a:extLst>
          </p:cNvPr>
          <p:cNvSpPr txBox="1"/>
          <p:nvPr/>
        </p:nvSpPr>
        <p:spPr>
          <a:xfrm>
            <a:off x="1836044" y="2739697"/>
            <a:ext cx="1992702" cy="1354217"/>
          </a:xfrm>
          <a:prstGeom prst="rect">
            <a:avLst/>
          </a:prstGeom>
          <a:noFill/>
        </p:spPr>
        <p:txBody>
          <a:bodyPr wrap="square" rtlCol="0">
            <a:spAutoFit/>
          </a:bodyPr>
          <a:lstStyle/>
          <a:p>
            <a:pPr algn="ctr">
              <a:spcBef>
                <a:spcPts val="600"/>
              </a:spcBef>
            </a:pPr>
            <a:r>
              <a:rPr lang="nl-NL" b="1" dirty="0" err="1">
                <a:latin typeface="BISansNEXT" panose="02000503040000020004" pitchFamily="50" charset="0"/>
              </a:rPr>
              <a:t>Pattern</a:t>
            </a:r>
            <a:endParaRPr lang="nl-NL" sz="1600" b="1" dirty="0">
              <a:latin typeface="BISansNEXT" panose="02000503040000020004" pitchFamily="50" charset="0"/>
            </a:endParaRPr>
          </a:p>
          <a:p>
            <a:pPr algn="ctr">
              <a:spcBef>
                <a:spcPts val="600"/>
              </a:spcBef>
            </a:pPr>
            <a:r>
              <a:rPr lang="nl-NL" sz="1100" dirty="0" err="1">
                <a:latin typeface="BISansNEXT" panose="02000503040000020004" pitchFamily="50" charset="0"/>
              </a:rPr>
              <a:t>Nodular</a:t>
            </a:r>
            <a:r>
              <a:rPr lang="nl-NL" sz="1100" dirty="0">
                <a:latin typeface="BISansNEXT" panose="02000503040000020004" pitchFamily="50" charset="0"/>
              </a:rPr>
              <a:t> </a:t>
            </a:r>
            <a:r>
              <a:rPr lang="nl-NL" sz="1100" dirty="0" err="1">
                <a:latin typeface="BISansNEXT" panose="02000503040000020004" pitchFamily="50" charset="0"/>
              </a:rPr>
              <a:t>pattern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Increased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Decreased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Reticulations</a:t>
            </a:r>
          </a:p>
        </p:txBody>
      </p:sp>
      <p:sp>
        <p:nvSpPr>
          <p:cNvPr id="14" name="TextBox 13">
            <a:extLst>
              <a:ext uri="{FF2B5EF4-FFF2-40B4-BE49-F238E27FC236}">
                <a16:creationId xmlns:a16="http://schemas.microsoft.com/office/drawing/2014/main" id="{D77F980B-1B7A-6521-6408-2081E80A988B}"/>
              </a:ext>
            </a:extLst>
          </p:cNvPr>
          <p:cNvSpPr txBox="1"/>
          <p:nvPr/>
        </p:nvSpPr>
        <p:spPr>
          <a:xfrm>
            <a:off x="4850592" y="516172"/>
            <a:ext cx="2490816" cy="1077218"/>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Ancillary</a:t>
            </a:r>
            <a:r>
              <a:rPr lang="nl-NL" sz="1600" b="1" dirty="0">
                <a:latin typeface="BISansNEXT" panose="02000503040000020004" pitchFamily="50" charset="0"/>
              </a:rPr>
              <a:t> </a:t>
            </a:r>
            <a:r>
              <a:rPr lang="nl-NL" sz="1600" b="1" dirty="0" err="1">
                <a:latin typeface="BISansNEXT" panose="02000503040000020004" pitchFamily="50" charset="0"/>
              </a:rPr>
              <a:t>findings</a:t>
            </a:r>
            <a:endParaRPr lang="nl-NL" sz="1400" b="1" dirty="0">
              <a:latin typeface="BISansNEXT" panose="02000503040000020004" pitchFamily="50" charset="0"/>
            </a:endParaRPr>
          </a:p>
          <a:p>
            <a:pPr algn="ctr">
              <a:spcBef>
                <a:spcPts val="600"/>
              </a:spcBef>
            </a:pPr>
            <a:r>
              <a:rPr lang="nl-NL" sz="1100" dirty="0" err="1">
                <a:latin typeface="BISansNEXT" panose="02000503040000020004" pitchFamily="50" charset="0"/>
              </a:rPr>
              <a:t>Loss</a:t>
            </a:r>
            <a:r>
              <a:rPr lang="nl-NL" sz="1100" dirty="0">
                <a:latin typeface="BISansNEXT" panose="02000503040000020004" pitchFamily="50" charset="0"/>
              </a:rPr>
              <a:t> of volume</a:t>
            </a:r>
          </a:p>
          <a:p>
            <a:pPr algn="ctr">
              <a:spcBef>
                <a:spcPts val="600"/>
              </a:spcBef>
            </a:pPr>
            <a:r>
              <a:rPr lang="nl-NL" sz="1100" dirty="0" err="1">
                <a:latin typeface="BISansNEXT" panose="02000503040000020004" pitchFamily="50" charset="0"/>
              </a:rPr>
              <a:t>Bronchiectasis</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Honeycombing</a:t>
            </a:r>
            <a:endParaRPr lang="nl-NL" sz="1400" dirty="0">
              <a:latin typeface="BISansNEXT" panose="02000503040000020004" pitchFamily="50" charset="0"/>
            </a:endParaRPr>
          </a:p>
        </p:txBody>
      </p:sp>
      <p:sp>
        <p:nvSpPr>
          <p:cNvPr id="15" name="TextBox 14">
            <a:extLst>
              <a:ext uri="{FF2B5EF4-FFF2-40B4-BE49-F238E27FC236}">
                <a16:creationId xmlns:a16="http://schemas.microsoft.com/office/drawing/2014/main" id="{7C4A1B87-B2A0-23F1-AE52-F988E37C5F12}"/>
              </a:ext>
            </a:extLst>
          </p:cNvPr>
          <p:cNvSpPr txBox="1"/>
          <p:nvPr/>
        </p:nvSpPr>
        <p:spPr>
          <a:xfrm>
            <a:off x="8645824" y="2862807"/>
            <a:ext cx="1992702" cy="1107996"/>
          </a:xfrm>
          <a:prstGeom prst="rect">
            <a:avLst/>
          </a:prstGeom>
          <a:noFill/>
        </p:spPr>
        <p:txBody>
          <a:bodyPr wrap="square" rtlCol="0">
            <a:spAutoFit/>
          </a:bodyPr>
          <a:lstStyle/>
          <a:p>
            <a:pPr algn="ctr">
              <a:spcBef>
                <a:spcPts val="600"/>
              </a:spcBef>
            </a:pPr>
            <a:r>
              <a:rPr lang="nl-NL" b="1" dirty="0">
                <a:latin typeface="BISansNEXT" panose="02000503040000020004" pitchFamily="50" charset="0"/>
              </a:rPr>
              <a:t>Distribution</a:t>
            </a:r>
            <a:endParaRPr lang="nl-NL" sz="1600" b="1" dirty="0">
              <a:latin typeface="BISansNEXT" panose="02000503040000020004" pitchFamily="50" charset="0"/>
            </a:endParaRPr>
          </a:p>
          <a:p>
            <a:pPr algn="ctr">
              <a:spcBef>
                <a:spcPts val="600"/>
              </a:spcBef>
            </a:pPr>
            <a:r>
              <a:rPr lang="nl-NL" sz="1100" dirty="0">
                <a:latin typeface="BISansNEXT" panose="02000503040000020004" pitchFamily="50" charset="0"/>
              </a:rPr>
              <a:t>Basal, </a:t>
            </a:r>
            <a:r>
              <a:rPr lang="nl-NL" sz="1100" dirty="0" err="1">
                <a:latin typeface="BISansNEXT" panose="02000503040000020004" pitchFamily="50" charset="0"/>
              </a:rPr>
              <a:t>apical</a:t>
            </a:r>
            <a:r>
              <a:rPr lang="nl-NL" sz="1100" dirty="0">
                <a:latin typeface="BISansNEXT" panose="02000503040000020004" pitchFamily="50" charset="0"/>
              </a:rPr>
              <a:t>, </a:t>
            </a:r>
            <a:r>
              <a:rPr lang="nl-NL" sz="1100" dirty="0" err="1">
                <a:latin typeface="BISansNEXT" panose="02000503040000020004" pitchFamily="50" charset="0"/>
              </a:rPr>
              <a:t>middle</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Central </a:t>
            </a:r>
            <a:r>
              <a:rPr lang="nl-NL" sz="1100" dirty="0" err="1">
                <a:latin typeface="BISansNEXT" panose="02000503040000020004" pitchFamily="50" charset="0"/>
              </a:rPr>
              <a:t>vs</a:t>
            </a:r>
            <a:r>
              <a:rPr lang="nl-NL" sz="1100" dirty="0">
                <a:latin typeface="BISansNEXT" panose="02000503040000020004" pitchFamily="50" charset="0"/>
              </a:rPr>
              <a:t> </a:t>
            </a:r>
            <a:r>
              <a:rPr lang="nl-NL" sz="1100" dirty="0" err="1">
                <a:latin typeface="BISansNEXT" panose="02000503040000020004" pitchFamily="50" charset="0"/>
              </a:rPr>
              <a:t>peripheral</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Diffuse</a:t>
            </a:r>
            <a:endParaRPr lang="nl-NL" sz="1400" dirty="0">
              <a:latin typeface="BISansNEXT" panose="02000503040000020004" pitchFamily="50" charset="0"/>
            </a:endParaRPr>
          </a:p>
        </p:txBody>
      </p:sp>
      <p:sp>
        <p:nvSpPr>
          <p:cNvPr id="16" name="TextBox 15">
            <a:extLst>
              <a:ext uri="{FF2B5EF4-FFF2-40B4-BE49-F238E27FC236}">
                <a16:creationId xmlns:a16="http://schemas.microsoft.com/office/drawing/2014/main" id="{53AEFF2A-70BB-9732-AFB9-1AD112C43E0E}"/>
              </a:ext>
            </a:extLst>
          </p:cNvPr>
          <p:cNvSpPr txBox="1"/>
          <p:nvPr/>
        </p:nvSpPr>
        <p:spPr>
          <a:xfrm>
            <a:off x="4850592" y="5144717"/>
            <a:ext cx="2490816" cy="584775"/>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Exclude</a:t>
            </a:r>
            <a:r>
              <a:rPr lang="nl-NL" sz="1600" b="1" dirty="0">
                <a:latin typeface="BISansNEXT" panose="02000503040000020004" pitchFamily="50" charset="0"/>
              </a:rPr>
              <a:t> </a:t>
            </a:r>
            <a:r>
              <a:rPr lang="nl-NL" sz="1600" b="1" dirty="0" err="1">
                <a:latin typeface="BISansNEXT" panose="02000503040000020004" pitchFamily="50" charset="0"/>
              </a:rPr>
              <a:t>alternative</a:t>
            </a:r>
            <a:r>
              <a:rPr lang="nl-NL" sz="1600" b="1" dirty="0">
                <a:latin typeface="BISansNEXT" panose="02000503040000020004" pitchFamily="50" charset="0"/>
              </a:rPr>
              <a:t> diagnoses</a:t>
            </a:r>
            <a:endParaRPr lang="nl-NL" sz="1400" b="1" dirty="0">
              <a:latin typeface="BISansNEXT" panose="02000503040000020004" pitchFamily="50" charset="0"/>
            </a:endParaRPr>
          </a:p>
        </p:txBody>
      </p:sp>
      <p:pic>
        <p:nvPicPr>
          <p:cNvPr id="3" name="Picture 2">
            <a:extLst>
              <a:ext uri="{FF2B5EF4-FFF2-40B4-BE49-F238E27FC236}">
                <a16:creationId xmlns:a16="http://schemas.microsoft.com/office/drawing/2014/main" id="{131676A1-B0E4-900C-863F-78DD52A4F193}"/>
              </a:ext>
            </a:extLst>
          </p:cNvPr>
          <p:cNvPicPr>
            <a:picLocks noChangeAspect="1"/>
          </p:cNvPicPr>
          <p:nvPr/>
        </p:nvPicPr>
        <p:blipFill>
          <a:blip r:embed="rId4"/>
          <a:stretch>
            <a:fillRect/>
          </a:stretch>
        </p:blipFill>
        <p:spPr>
          <a:xfrm>
            <a:off x="10818526" y="6211997"/>
            <a:ext cx="1487553" cy="231668"/>
          </a:xfrm>
          <a:prstGeom prst="rect">
            <a:avLst/>
          </a:prstGeom>
        </p:spPr>
      </p:pic>
    </p:spTree>
    <p:extLst>
      <p:ext uri="{BB962C8B-B14F-4D97-AF65-F5344CB8AC3E}">
        <p14:creationId xmlns:p14="http://schemas.microsoft.com/office/powerpoint/2010/main" val="32836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par>
                                <p:cTn id="8" presetID="9" presetClass="emph" presetSubtype="0" grpId="0" nodeType="withEffect">
                                  <p:stCondLst>
                                    <p:cond delay="0"/>
                                  </p:stCondLst>
                                  <p:childTnLst>
                                    <p:set>
                                      <p:cBhvr>
                                        <p:cTn id="9" dur="indefinite"/>
                                        <p:tgtEl>
                                          <p:spTgt spid="15"/>
                                        </p:tgtEl>
                                        <p:attrNameLst>
                                          <p:attrName>style.opacity</p:attrName>
                                        </p:attrNameLst>
                                      </p:cBhvr>
                                      <p:to>
                                        <p:strVal val="0.5"/>
                                      </p:to>
                                    </p:set>
                                    <p:animEffect filter="image" prLst="opacity: 0.5">
                                      <p:cBhvr rctx="IE">
                                        <p:cTn id="10" dur="indefinite"/>
                                        <p:tgtEl>
                                          <p:spTgt spid="15"/>
                                        </p:tgtEl>
                                      </p:cBhvr>
                                    </p:animEffect>
                                  </p:childTnLst>
                                </p:cTn>
                              </p:par>
                              <p:par>
                                <p:cTn id="11" presetID="9" presetClass="emph" presetSubtype="0" grpId="0" nodeType="with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par>
                                <p:cTn id="14" presetID="15" presetClass="emph" presetSubtype="0" grpId="0" nodeType="withEffect">
                                  <p:stCondLst>
                                    <p:cond delay="0"/>
                                  </p:stCondLst>
                                  <p:iterate type="lt">
                                    <p:tmAbs val="25"/>
                                  </p:iterate>
                                  <p:childTnLst>
                                    <p:set>
                                      <p:cBhvr override="childStyle">
                                        <p:cTn id="15" dur="indefinite"/>
                                        <p:tgtEl>
                                          <p:spTgt spid="13">
                                            <p:txEl>
                                              <p:pRg st="0" end="0"/>
                                            </p:txEl>
                                          </p:spTgt>
                                        </p:tgtEl>
                                        <p:attrNameLst>
                                          <p:attrName>style.fontWeight</p:attrName>
                                        </p:attrNameLst>
                                      </p:cBhvr>
                                      <p:to>
                                        <p:strVal val="bold"/>
                                      </p:to>
                                    </p:set>
                                  </p:childTnLst>
                                </p:cTn>
                              </p:par>
                              <p:par>
                                <p:cTn id="16" presetID="15" presetClass="emph" presetSubtype="0" grpId="0" nodeType="withEffect">
                                  <p:stCondLst>
                                    <p:cond delay="0"/>
                                  </p:stCondLst>
                                  <p:iterate type="lt">
                                    <p:tmAbs val="25"/>
                                  </p:iterate>
                                  <p:childTnLst>
                                    <p:set>
                                      <p:cBhvr override="childStyle">
                                        <p:cTn id="17" dur="indefinite"/>
                                        <p:tgtEl>
                                          <p:spTgt spid="13">
                                            <p:txEl>
                                              <p:pRg st="1" end="1"/>
                                            </p:txEl>
                                          </p:spTgt>
                                        </p:tgtEl>
                                        <p:attrNameLst>
                                          <p:attrName>style.fontWeight</p:attrName>
                                        </p:attrNameLst>
                                      </p:cBhvr>
                                      <p:to>
                                        <p:strVal val="bold"/>
                                      </p:to>
                                    </p:set>
                                  </p:childTnLst>
                                </p:cTn>
                              </p:par>
                              <p:par>
                                <p:cTn id="18" presetID="15" presetClass="emph" presetSubtype="0" grpId="0" nodeType="withEffect">
                                  <p:stCondLst>
                                    <p:cond delay="0"/>
                                  </p:stCondLst>
                                  <p:iterate type="lt">
                                    <p:tmAbs val="25"/>
                                  </p:iterate>
                                  <p:childTnLst>
                                    <p:set>
                                      <p:cBhvr override="childStyle">
                                        <p:cTn id="19" dur="indefinite"/>
                                        <p:tgtEl>
                                          <p:spTgt spid="13">
                                            <p:txEl>
                                              <p:pRg st="2" end="2"/>
                                            </p:txEl>
                                          </p:spTgt>
                                        </p:tgtEl>
                                        <p:attrNameLst>
                                          <p:attrName>style.fontWeight</p:attrName>
                                        </p:attrNameLst>
                                      </p:cBhvr>
                                      <p:to>
                                        <p:strVal val="bold"/>
                                      </p:to>
                                    </p:set>
                                  </p:childTnLst>
                                </p:cTn>
                              </p:par>
                              <p:par>
                                <p:cTn id="20" presetID="15" presetClass="emph" presetSubtype="0" grpId="0" nodeType="withEffect">
                                  <p:stCondLst>
                                    <p:cond delay="0"/>
                                  </p:stCondLst>
                                  <p:iterate type="lt">
                                    <p:tmAbs val="25"/>
                                  </p:iterate>
                                  <p:childTnLst>
                                    <p:set>
                                      <p:cBhvr override="childStyle">
                                        <p:cTn id="21" dur="indefinite"/>
                                        <p:tgtEl>
                                          <p:spTgt spid="13">
                                            <p:txEl>
                                              <p:pRg st="3" end="3"/>
                                            </p:txEl>
                                          </p:spTgt>
                                        </p:tgtEl>
                                        <p:attrNameLst>
                                          <p:attrName>style.fontWeight</p:attrName>
                                        </p:attrNameLst>
                                      </p:cBhvr>
                                      <p:to>
                                        <p:strVal val="bold"/>
                                      </p:to>
                                    </p:set>
                                  </p:childTnLst>
                                </p:cTn>
                              </p:par>
                              <p:par>
                                <p:cTn id="22" presetID="15" presetClass="emph" presetSubtype="0" grpId="0" nodeType="withEffect">
                                  <p:stCondLst>
                                    <p:cond delay="0"/>
                                  </p:stCondLst>
                                  <p:iterate type="lt">
                                    <p:tmAbs val="25"/>
                                  </p:iterate>
                                  <p:childTnLst>
                                    <p:set>
                                      <p:cBhvr override="childStyle">
                                        <p:cTn id="23" dur="indefinite"/>
                                        <p:tgtEl>
                                          <p:spTgt spid="1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998E-28ED-819E-2264-8E577C5C71FE}"/>
              </a:ext>
            </a:extLst>
          </p:cNvPr>
          <p:cNvSpPr>
            <a:spLocks noGrp="1"/>
          </p:cNvSpPr>
          <p:nvPr>
            <p:ph type="title"/>
          </p:nvPr>
        </p:nvSpPr>
        <p:spPr/>
        <p:txBody>
          <a:bodyPr/>
          <a:lstStyle/>
          <a:p>
            <a:r>
              <a:rPr lang="nl-NL" dirty="0"/>
              <a:t>HRCT </a:t>
            </a:r>
            <a:r>
              <a:rPr lang="nl-NL" dirty="0" err="1"/>
              <a:t>pattern</a:t>
            </a:r>
            <a:r>
              <a:rPr lang="nl-NL" dirty="0"/>
              <a:t> </a:t>
            </a:r>
            <a:r>
              <a:rPr lang="nl-NL" dirty="0" err="1"/>
              <a:t>recognition</a:t>
            </a:r>
            <a:r>
              <a:rPr lang="nl-NL" dirty="0"/>
              <a:t>: </a:t>
            </a:r>
            <a:r>
              <a:rPr lang="nl-NL" dirty="0" err="1"/>
              <a:t>assessing</a:t>
            </a:r>
            <a:r>
              <a:rPr lang="nl-NL" dirty="0"/>
              <a:t> </a:t>
            </a:r>
            <a:r>
              <a:rPr lang="nl-NL" dirty="0" err="1"/>
              <a:t>disease</a:t>
            </a:r>
            <a:r>
              <a:rPr lang="nl-NL" dirty="0"/>
              <a:t> features</a:t>
            </a:r>
            <a:endParaRPr lang="en-NL" dirty="0"/>
          </a:p>
        </p:txBody>
      </p:sp>
      <p:sp>
        <p:nvSpPr>
          <p:cNvPr id="4" name="Text Placeholder 3">
            <a:extLst>
              <a:ext uri="{FF2B5EF4-FFF2-40B4-BE49-F238E27FC236}">
                <a16:creationId xmlns:a16="http://schemas.microsoft.com/office/drawing/2014/main" id="{6ABEBE9B-07CD-5F90-6ACA-A433357EA80B}"/>
              </a:ext>
            </a:extLst>
          </p:cNvPr>
          <p:cNvSpPr>
            <a:spLocks noGrp="1"/>
          </p:cNvSpPr>
          <p:nvPr>
            <p:ph type="body" sz="quarter" idx="13"/>
          </p:nvPr>
        </p:nvSpPr>
        <p:spPr/>
        <p:txBody>
          <a:bodyPr/>
          <a:lstStyle/>
          <a:p>
            <a:r>
              <a:rPr lang="en-US" dirty="0"/>
              <a:t>Adapted from a poster created in 2021 in collaboration with Fredrik </a:t>
            </a:r>
            <a:r>
              <a:rPr lang="en-US" dirty="0" err="1"/>
              <a:t>Ahlfors</a:t>
            </a:r>
            <a:r>
              <a:rPr lang="en-US" dirty="0"/>
              <a:t>, radiologist and ILD expert Telemedicine Clinic</a:t>
            </a:r>
          </a:p>
        </p:txBody>
      </p:sp>
      <p:sp>
        <p:nvSpPr>
          <p:cNvPr id="7" name="Text Placeholder 6">
            <a:extLst>
              <a:ext uri="{FF2B5EF4-FFF2-40B4-BE49-F238E27FC236}">
                <a16:creationId xmlns:a16="http://schemas.microsoft.com/office/drawing/2014/main" id="{9D8F163B-E02E-EA20-CE68-0A8877621509}"/>
              </a:ext>
            </a:extLst>
          </p:cNvPr>
          <p:cNvSpPr>
            <a:spLocks noGrp="1"/>
          </p:cNvSpPr>
          <p:nvPr>
            <p:ph type="body" sz="quarter" idx="17"/>
          </p:nvPr>
        </p:nvSpPr>
        <p:spPr/>
        <p:txBody>
          <a:bodyPr/>
          <a:lstStyle/>
          <a:p>
            <a:r>
              <a:rPr lang="nl-NL" dirty="0"/>
              <a:t>H2</a:t>
            </a:r>
          </a:p>
        </p:txBody>
      </p:sp>
      <p:sp>
        <p:nvSpPr>
          <p:cNvPr id="12" name="TextBox 11">
            <a:extLst>
              <a:ext uri="{FF2B5EF4-FFF2-40B4-BE49-F238E27FC236}">
                <a16:creationId xmlns:a16="http://schemas.microsoft.com/office/drawing/2014/main" id="{5F0D1EFA-1738-0AAB-6875-2720528F7ECC}"/>
              </a:ext>
            </a:extLst>
          </p:cNvPr>
          <p:cNvSpPr txBox="1"/>
          <p:nvPr/>
        </p:nvSpPr>
        <p:spPr>
          <a:xfrm>
            <a:off x="325031" y="2672308"/>
            <a:ext cx="831729" cy="246221"/>
          </a:xfrm>
          <a:prstGeom prst="rect">
            <a:avLst/>
          </a:prstGeom>
          <a:noFill/>
        </p:spPr>
        <p:txBody>
          <a:bodyPr wrap="square">
            <a:spAutoFit/>
          </a:bodyPr>
          <a:lstStyle/>
          <a:p>
            <a:pPr algn="ctr"/>
            <a:r>
              <a:rPr lang="nl-NL" sz="1000" b="1" dirty="0">
                <a:solidFill>
                  <a:schemeClr val="tx1"/>
                </a:solidFill>
                <a:latin typeface="BISansNEXT" panose="02000503040000020004" pitchFamily="50" charset="0"/>
                <a:cs typeface="Segoe UI" panose="020B0502040204020203" pitchFamily="34" charset="0"/>
              </a:rPr>
              <a:t>Random</a:t>
            </a:r>
          </a:p>
        </p:txBody>
      </p:sp>
      <p:sp>
        <p:nvSpPr>
          <p:cNvPr id="13" name="TextBox 12">
            <a:extLst>
              <a:ext uri="{FF2B5EF4-FFF2-40B4-BE49-F238E27FC236}">
                <a16:creationId xmlns:a16="http://schemas.microsoft.com/office/drawing/2014/main" id="{04C08242-9F3B-E3AF-AE88-AE77A8E9DEA6}"/>
              </a:ext>
            </a:extLst>
          </p:cNvPr>
          <p:cNvSpPr txBox="1"/>
          <p:nvPr/>
        </p:nvSpPr>
        <p:spPr>
          <a:xfrm>
            <a:off x="905829" y="2672308"/>
            <a:ext cx="1170759" cy="246221"/>
          </a:xfrm>
          <a:prstGeom prst="rect">
            <a:avLst/>
          </a:prstGeom>
          <a:noFill/>
        </p:spPr>
        <p:txBody>
          <a:bodyPr wrap="square">
            <a:spAutoFit/>
          </a:bodyPr>
          <a:lstStyle/>
          <a:p>
            <a:pPr algn="ctr"/>
            <a:r>
              <a:rPr lang="nl-NL" sz="1000" b="1" dirty="0" err="1">
                <a:solidFill>
                  <a:srgbClr val="2B333A"/>
                </a:solidFill>
                <a:latin typeface="BISansNEXT" panose="02000503040000020004" pitchFamily="50" charset="0"/>
                <a:cs typeface="Segoe UI" panose="020B0502040204020203" pitchFamily="34" charset="0"/>
              </a:rPr>
              <a:t>Perilymphatic</a:t>
            </a:r>
            <a:endParaRPr lang="nl-NL" sz="1000" b="1" dirty="0">
              <a:solidFill>
                <a:srgbClr val="2B333A"/>
              </a:solidFill>
              <a:latin typeface="BISansNEXT" panose="02000503040000020004" pitchFamily="50" charset="0"/>
              <a:cs typeface="Segoe UI" panose="020B0502040204020203" pitchFamily="34" charset="0"/>
            </a:endParaRPr>
          </a:p>
        </p:txBody>
      </p:sp>
      <p:sp>
        <p:nvSpPr>
          <p:cNvPr id="15" name="TextBox 14">
            <a:extLst>
              <a:ext uri="{FF2B5EF4-FFF2-40B4-BE49-F238E27FC236}">
                <a16:creationId xmlns:a16="http://schemas.microsoft.com/office/drawing/2014/main" id="{2837A90F-9452-7730-576F-CCCD709C1D65}"/>
              </a:ext>
            </a:extLst>
          </p:cNvPr>
          <p:cNvSpPr txBox="1"/>
          <p:nvPr/>
        </p:nvSpPr>
        <p:spPr>
          <a:xfrm>
            <a:off x="1892380" y="2672307"/>
            <a:ext cx="995038" cy="246221"/>
          </a:xfrm>
          <a:prstGeom prst="rect">
            <a:avLst/>
          </a:prstGeom>
          <a:noFill/>
        </p:spPr>
        <p:txBody>
          <a:bodyPr wrap="square">
            <a:spAutoFit/>
          </a:bodyPr>
          <a:lstStyle/>
          <a:p>
            <a:pPr algn="ctr"/>
            <a:r>
              <a:rPr lang="nl-NL" sz="1000" b="1" dirty="0" err="1">
                <a:solidFill>
                  <a:schemeClr val="tx1"/>
                </a:solidFill>
                <a:latin typeface="BISansNEXT" panose="02000503040000020004" pitchFamily="50" charset="0"/>
                <a:cs typeface="Segoe UI" panose="020B0502040204020203" pitchFamily="34" charset="0"/>
              </a:rPr>
              <a:t>Centrilobular</a:t>
            </a:r>
            <a:endParaRPr lang="nl-NL" sz="1000" b="1" dirty="0">
              <a:solidFill>
                <a:schemeClr val="tx1"/>
              </a:solidFill>
              <a:latin typeface="BISansNEXT" panose="02000503040000020004" pitchFamily="50" charset="0"/>
              <a:cs typeface="Segoe UI" panose="020B0502040204020203" pitchFamily="34" charset="0"/>
            </a:endParaRPr>
          </a:p>
        </p:txBody>
      </p:sp>
      <p:cxnSp>
        <p:nvCxnSpPr>
          <p:cNvPr id="16" name="Straight Connector 15">
            <a:extLst>
              <a:ext uri="{FF2B5EF4-FFF2-40B4-BE49-F238E27FC236}">
                <a16:creationId xmlns:a16="http://schemas.microsoft.com/office/drawing/2014/main" id="{FCEC6D2A-118D-B452-A429-FB285517AF13}"/>
              </a:ext>
            </a:extLst>
          </p:cNvPr>
          <p:cNvCxnSpPr>
            <a:cxnSpLocks/>
          </p:cNvCxnSpPr>
          <p:nvPr/>
        </p:nvCxnSpPr>
        <p:spPr>
          <a:xfrm flipV="1">
            <a:off x="5798325" y="2298871"/>
            <a:ext cx="0" cy="249547"/>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648A21-C48D-3C88-EFF5-202AEFEBBAB9}"/>
              </a:ext>
            </a:extLst>
          </p:cNvPr>
          <p:cNvCxnSpPr>
            <a:cxnSpLocks/>
          </p:cNvCxnSpPr>
          <p:nvPr/>
        </p:nvCxnSpPr>
        <p:spPr>
          <a:xfrm>
            <a:off x="1488675" y="2118515"/>
            <a:ext cx="9129" cy="522751"/>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3EF3606-B887-F6E7-3008-74F5265BBC2B}"/>
              </a:ext>
            </a:extLst>
          </p:cNvPr>
          <p:cNvCxnSpPr>
            <a:cxnSpLocks/>
          </p:cNvCxnSpPr>
          <p:nvPr/>
        </p:nvCxnSpPr>
        <p:spPr>
          <a:xfrm>
            <a:off x="1497799" y="2933109"/>
            <a:ext cx="4340" cy="695906"/>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Connector: Elbow 29">
            <a:extLst>
              <a:ext uri="{FF2B5EF4-FFF2-40B4-BE49-F238E27FC236}">
                <a16:creationId xmlns:a16="http://schemas.microsoft.com/office/drawing/2014/main" id="{524B7E43-AD21-BBB4-A5F6-AC86CCF3F776}"/>
              </a:ext>
            </a:extLst>
          </p:cNvPr>
          <p:cNvCxnSpPr>
            <a:cxnSpLocks/>
          </p:cNvCxnSpPr>
          <p:nvPr/>
        </p:nvCxnSpPr>
        <p:spPr>
          <a:xfrm rot="5400000" flipH="1" flipV="1">
            <a:off x="1562360" y="1819968"/>
            <a:ext cx="12700" cy="1642596"/>
          </a:xfrm>
          <a:prstGeom prst="bentConnector3">
            <a:avLst>
              <a:gd name="adj1" fmla="val 981433"/>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Connector: Elbow 36">
            <a:extLst>
              <a:ext uri="{FF2B5EF4-FFF2-40B4-BE49-F238E27FC236}">
                <a16:creationId xmlns:a16="http://schemas.microsoft.com/office/drawing/2014/main" id="{A88093E4-2F29-B314-75F5-B65564ADE564}"/>
              </a:ext>
            </a:extLst>
          </p:cNvPr>
          <p:cNvCxnSpPr>
            <a:cxnSpLocks/>
          </p:cNvCxnSpPr>
          <p:nvPr/>
        </p:nvCxnSpPr>
        <p:spPr>
          <a:xfrm rot="16200000" flipH="1">
            <a:off x="2392374" y="2860573"/>
            <a:ext cx="3175" cy="733726"/>
          </a:xfrm>
          <a:prstGeom prst="bentConnector3">
            <a:avLst>
              <a:gd name="adj1" fmla="val -5040000"/>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960E89-CC75-32E4-DF35-8D4D0CADC5D7}"/>
              </a:ext>
            </a:extLst>
          </p:cNvPr>
          <p:cNvCxnSpPr>
            <a:cxnSpLocks/>
          </p:cNvCxnSpPr>
          <p:nvPr/>
        </p:nvCxnSpPr>
        <p:spPr>
          <a:xfrm flipV="1">
            <a:off x="2019110" y="3465444"/>
            <a:ext cx="0" cy="163571"/>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72E749-D0DB-F190-5F90-23349B57666B}"/>
              </a:ext>
            </a:extLst>
          </p:cNvPr>
          <p:cNvCxnSpPr>
            <a:cxnSpLocks/>
          </p:cNvCxnSpPr>
          <p:nvPr/>
        </p:nvCxnSpPr>
        <p:spPr>
          <a:xfrm flipV="1">
            <a:off x="2752836" y="3462269"/>
            <a:ext cx="0" cy="138839"/>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191525-DAAF-7867-C987-E04089E05C91}"/>
              </a:ext>
            </a:extLst>
          </p:cNvPr>
          <p:cNvCxnSpPr>
            <a:cxnSpLocks/>
          </p:cNvCxnSpPr>
          <p:nvPr/>
        </p:nvCxnSpPr>
        <p:spPr>
          <a:xfrm>
            <a:off x="4682488" y="2933109"/>
            <a:ext cx="0" cy="695907"/>
          </a:xfrm>
          <a:prstGeom prst="line">
            <a:avLst/>
          </a:prstGeom>
          <a:ln w="15875">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58C04A0-8C7A-E0D3-0B9B-076C66867AB3}"/>
              </a:ext>
            </a:extLst>
          </p:cNvPr>
          <p:cNvCxnSpPr>
            <a:cxnSpLocks/>
          </p:cNvCxnSpPr>
          <p:nvPr/>
        </p:nvCxnSpPr>
        <p:spPr>
          <a:xfrm>
            <a:off x="5572166" y="3135322"/>
            <a:ext cx="0" cy="493694"/>
          </a:xfrm>
          <a:prstGeom prst="line">
            <a:avLst/>
          </a:prstGeom>
          <a:ln w="15875">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2AB555-D64A-D9B2-C844-892587AA3FE9}"/>
              </a:ext>
            </a:extLst>
          </p:cNvPr>
          <p:cNvCxnSpPr>
            <a:cxnSpLocks/>
          </p:cNvCxnSpPr>
          <p:nvPr/>
        </p:nvCxnSpPr>
        <p:spPr>
          <a:xfrm>
            <a:off x="6552555" y="3135322"/>
            <a:ext cx="0" cy="493694"/>
          </a:xfrm>
          <a:prstGeom prst="line">
            <a:avLst/>
          </a:prstGeom>
          <a:ln w="15875">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Connector: Elbow 66">
            <a:extLst>
              <a:ext uri="{FF2B5EF4-FFF2-40B4-BE49-F238E27FC236}">
                <a16:creationId xmlns:a16="http://schemas.microsoft.com/office/drawing/2014/main" id="{C680FD1F-3AFC-8FAD-A2CE-AC46339C0632}"/>
              </a:ext>
            </a:extLst>
          </p:cNvPr>
          <p:cNvCxnSpPr>
            <a:cxnSpLocks/>
          </p:cNvCxnSpPr>
          <p:nvPr/>
        </p:nvCxnSpPr>
        <p:spPr>
          <a:xfrm rot="5400000" flipH="1" flipV="1">
            <a:off x="10624077" y="2155676"/>
            <a:ext cx="12700" cy="977366"/>
          </a:xfrm>
          <a:prstGeom prst="bentConnector3">
            <a:avLst>
              <a:gd name="adj1" fmla="val 960000"/>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3E78A6-5953-72D4-4499-EE0E96F69B10}"/>
              </a:ext>
            </a:extLst>
          </p:cNvPr>
          <p:cNvCxnSpPr>
            <a:cxnSpLocks/>
          </p:cNvCxnSpPr>
          <p:nvPr/>
        </p:nvCxnSpPr>
        <p:spPr>
          <a:xfrm flipH="1">
            <a:off x="10703804" y="2398147"/>
            <a:ext cx="3" cy="132103"/>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01295FA-D909-FBDF-5D55-79EB50C18915}"/>
              </a:ext>
            </a:extLst>
          </p:cNvPr>
          <p:cNvCxnSpPr>
            <a:cxnSpLocks/>
            <a:stCxn id="59" idx="2"/>
          </p:cNvCxnSpPr>
          <p:nvPr/>
        </p:nvCxnSpPr>
        <p:spPr>
          <a:xfrm>
            <a:off x="10135394" y="2969129"/>
            <a:ext cx="0" cy="254542"/>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389B58-BAAB-2D58-FFF0-FFE1CFDD234B}"/>
              </a:ext>
            </a:extLst>
          </p:cNvPr>
          <p:cNvCxnSpPr>
            <a:cxnSpLocks/>
            <a:stCxn id="60" idx="2"/>
          </p:cNvCxnSpPr>
          <p:nvPr/>
        </p:nvCxnSpPr>
        <p:spPr>
          <a:xfrm>
            <a:off x="11112760" y="2971198"/>
            <a:ext cx="0" cy="252473"/>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298110-73AD-6F65-580E-2769DE611DE4}"/>
              </a:ext>
            </a:extLst>
          </p:cNvPr>
          <p:cNvCxnSpPr>
            <a:cxnSpLocks/>
          </p:cNvCxnSpPr>
          <p:nvPr/>
        </p:nvCxnSpPr>
        <p:spPr>
          <a:xfrm>
            <a:off x="10144493" y="3462268"/>
            <a:ext cx="0" cy="166747"/>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DEF0D2-4E45-76AD-7C52-40F660C5EBD1}"/>
              </a:ext>
            </a:extLst>
          </p:cNvPr>
          <p:cNvCxnSpPr>
            <a:cxnSpLocks/>
          </p:cNvCxnSpPr>
          <p:nvPr/>
        </p:nvCxnSpPr>
        <p:spPr>
          <a:xfrm>
            <a:off x="11112760" y="3462268"/>
            <a:ext cx="0" cy="166748"/>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CA2E21-1821-2C93-A1D0-1100F90FD67B}"/>
              </a:ext>
            </a:extLst>
          </p:cNvPr>
          <p:cNvCxnSpPr>
            <a:cxnSpLocks/>
          </p:cNvCxnSpPr>
          <p:nvPr/>
        </p:nvCxnSpPr>
        <p:spPr>
          <a:xfrm flipV="1">
            <a:off x="7472595" y="2398147"/>
            <a:ext cx="0" cy="1231536"/>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Connector: Elbow 96">
            <a:extLst>
              <a:ext uri="{FF2B5EF4-FFF2-40B4-BE49-F238E27FC236}">
                <a16:creationId xmlns:a16="http://schemas.microsoft.com/office/drawing/2014/main" id="{0E1565D0-A67E-7FC1-E87A-4B21D408C5B7}"/>
              </a:ext>
            </a:extLst>
          </p:cNvPr>
          <p:cNvCxnSpPr>
            <a:cxnSpLocks/>
          </p:cNvCxnSpPr>
          <p:nvPr/>
        </p:nvCxnSpPr>
        <p:spPr>
          <a:xfrm rot="5400000" flipH="1" flipV="1">
            <a:off x="6062360" y="2151072"/>
            <a:ext cx="12700" cy="980389"/>
          </a:xfrm>
          <a:prstGeom prst="bentConnector3">
            <a:avLst>
              <a:gd name="adj1" fmla="val 774969"/>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or: Elbow 101">
            <a:extLst>
              <a:ext uri="{FF2B5EF4-FFF2-40B4-BE49-F238E27FC236}">
                <a16:creationId xmlns:a16="http://schemas.microsoft.com/office/drawing/2014/main" id="{E08DC9C0-6F80-11E8-84CF-B25060DFE595}"/>
              </a:ext>
            </a:extLst>
          </p:cNvPr>
          <p:cNvCxnSpPr>
            <a:cxnSpLocks/>
          </p:cNvCxnSpPr>
          <p:nvPr/>
        </p:nvCxnSpPr>
        <p:spPr>
          <a:xfrm rot="16200000" flipH="1">
            <a:off x="4305025" y="1521279"/>
            <a:ext cx="1078" cy="1775583"/>
          </a:xfrm>
          <a:prstGeom prst="bentConnector3">
            <a:avLst>
              <a:gd name="adj1" fmla="val 12217532"/>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B4458A6-E19C-C2B0-2A60-88392D7A5A0E}"/>
              </a:ext>
            </a:extLst>
          </p:cNvPr>
          <p:cNvCxnSpPr>
            <a:cxnSpLocks/>
          </p:cNvCxnSpPr>
          <p:nvPr/>
        </p:nvCxnSpPr>
        <p:spPr>
          <a:xfrm>
            <a:off x="741062" y="2933109"/>
            <a:ext cx="0" cy="695906"/>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Connector: Elbow 113">
            <a:extLst>
              <a:ext uri="{FF2B5EF4-FFF2-40B4-BE49-F238E27FC236}">
                <a16:creationId xmlns:a16="http://schemas.microsoft.com/office/drawing/2014/main" id="{8928B499-74BC-F192-C840-0B90F3665CDF}"/>
              </a:ext>
            </a:extLst>
          </p:cNvPr>
          <p:cNvCxnSpPr>
            <a:cxnSpLocks/>
          </p:cNvCxnSpPr>
          <p:nvPr/>
        </p:nvCxnSpPr>
        <p:spPr>
          <a:xfrm rot="16200000" flipH="1">
            <a:off x="2986243" y="2779859"/>
            <a:ext cx="1230869" cy="467443"/>
          </a:xfrm>
          <a:prstGeom prst="bentConnector3">
            <a:avLst>
              <a:gd name="adj1" fmla="val 54031"/>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C966A7F-B202-1856-08FA-2A02900D7BF2}"/>
              </a:ext>
            </a:extLst>
          </p:cNvPr>
          <p:cNvCxnSpPr>
            <a:cxnSpLocks/>
          </p:cNvCxnSpPr>
          <p:nvPr/>
        </p:nvCxnSpPr>
        <p:spPr>
          <a:xfrm flipV="1">
            <a:off x="8869845" y="2398147"/>
            <a:ext cx="0" cy="1230869"/>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5F7FE7D-ADCC-C614-DE4B-91BFD59DA769}"/>
              </a:ext>
            </a:extLst>
          </p:cNvPr>
          <p:cNvCxnSpPr>
            <a:cxnSpLocks/>
          </p:cNvCxnSpPr>
          <p:nvPr/>
        </p:nvCxnSpPr>
        <p:spPr>
          <a:xfrm>
            <a:off x="2383658" y="2933109"/>
            <a:ext cx="0" cy="135448"/>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93F337-9C0B-9F79-CAD9-796B992B8F0E}"/>
              </a:ext>
            </a:extLst>
          </p:cNvPr>
          <p:cNvCxnSpPr>
            <a:cxnSpLocks/>
          </p:cNvCxnSpPr>
          <p:nvPr/>
        </p:nvCxnSpPr>
        <p:spPr>
          <a:xfrm flipV="1">
            <a:off x="4682488" y="2535894"/>
            <a:ext cx="0" cy="114109"/>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 name="Connector: Elbow 174">
            <a:extLst>
              <a:ext uri="{FF2B5EF4-FFF2-40B4-BE49-F238E27FC236}">
                <a16:creationId xmlns:a16="http://schemas.microsoft.com/office/drawing/2014/main" id="{2F298EED-2002-3789-0A65-361E2D73884C}"/>
              </a:ext>
            </a:extLst>
          </p:cNvPr>
          <p:cNvCxnSpPr>
            <a:cxnSpLocks/>
          </p:cNvCxnSpPr>
          <p:nvPr/>
        </p:nvCxnSpPr>
        <p:spPr>
          <a:xfrm rot="5400000" flipH="1" flipV="1">
            <a:off x="4231597" y="-749037"/>
            <a:ext cx="12700" cy="5501889"/>
          </a:xfrm>
          <a:prstGeom prst="bentConnector3">
            <a:avLst>
              <a:gd name="adj1" fmla="val 1800000"/>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Connector: Elbow 176">
            <a:extLst>
              <a:ext uri="{FF2B5EF4-FFF2-40B4-BE49-F238E27FC236}">
                <a16:creationId xmlns:a16="http://schemas.microsoft.com/office/drawing/2014/main" id="{C64E1BD7-0CE9-DE9F-8340-E905C03BCCA6}"/>
              </a:ext>
            </a:extLst>
          </p:cNvPr>
          <p:cNvCxnSpPr>
            <a:cxnSpLocks/>
          </p:cNvCxnSpPr>
          <p:nvPr/>
        </p:nvCxnSpPr>
        <p:spPr>
          <a:xfrm rot="5400000" flipH="1" flipV="1">
            <a:off x="9786826" y="1084926"/>
            <a:ext cx="12700" cy="1833962"/>
          </a:xfrm>
          <a:prstGeom prst="bentConnector3">
            <a:avLst>
              <a:gd name="adj1" fmla="val 1800000"/>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EF0A153-3772-C7DE-0004-13BA54722277}"/>
              </a:ext>
            </a:extLst>
          </p:cNvPr>
          <p:cNvCxnSpPr>
            <a:cxnSpLocks/>
          </p:cNvCxnSpPr>
          <p:nvPr/>
        </p:nvCxnSpPr>
        <p:spPr>
          <a:xfrm>
            <a:off x="4266851" y="1687096"/>
            <a:ext cx="0" cy="95132"/>
          </a:xfrm>
          <a:prstGeom prst="line">
            <a:avLst/>
          </a:prstGeom>
          <a:ln w="15875">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26378B7-9122-D986-81F9-9B5CC4823785}"/>
              </a:ext>
            </a:extLst>
          </p:cNvPr>
          <p:cNvCxnSpPr>
            <a:cxnSpLocks/>
          </p:cNvCxnSpPr>
          <p:nvPr/>
        </p:nvCxnSpPr>
        <p:spPr>
          <a:xfrm>
            <a:off x="9793176" y="1687096"/>
            <a:ext cx="0" cy="95132"/>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3434215-D9B2-2E35-DE67-AEE1D1914889}"/>
              </a:ext>
            </a:extLst>
          </p:cNvPr>
          <p:cNvSpPr txBox="1"/>
          <p:nvPr/>
        </p:nvSpPr>
        <p:spPr>
          <a:xfrm>
            <a:off x="4159860" y="2670861"/>
            <a:ext cx="1045255" cy="246221"/>
          </a:xfrm>
          <a:prstGeom prst="rect">
            <a:avLst/>
          </a:prstGeom>
          <a:noFill/>
        </p:spPr>
        <p:txBody>
          <a:bodyPr wrap="square">
            <a:spAutoFit/>
          </a:bodyPr>
          <a:lstStyle/>
          <a:p>
            <a:pPr algn="ctr"/>
            <a:r>
              <a:rPr lang="nl-NL" sz="1000" b="1" dirty="0">
                <a:solidFill>
                  <a:schemeClr val="tx1"/>
                </a:solidFill>
                <a:latin typeface="BISansNEXT" panose="02000503040000020004" pitchFamily="50" charset="0"/>
                <a:cs typeface="Segoe UI" panose="020B0502040204020203" pitchFamily="34" charset="0"/>
              </a:rPr>
              <a:t>Crazy </a:t>
            </a:r>
            <a:r>
              <a:rPr lang="nl-NL" sz="1000" b="1" dirty="0" err="1">
                <a:solidFill>
                  <a:schemeClr val="tx1"/>
                </a:solidFill>
                <a:latin typeface="BISansNEXT" panose="02000503040000020004" pitchFamily="50" charset="0"/>
                <a:cs typeface="Segoe UI" panose="020B0502040204020203" pitchFamily="34" charset="0"/>
              </a:rPr>
              <a:t>paving</a:t>
            </a:r>
            <a:endParaRPr lang="nl-NL" sz="1000" b="1" dirty="0">
              <a:solidFill>
                <a:schemeClr val="tx1"/>
              </a:solidFill>
              <a:latin typeface="BISansNEXT" panose="02000503040000020004" pitchFamily="50" charset="0"/>
              <a:cs typeface="Segoe UI" panose="020B0502040204020203" pitchFamily="34" charset="0"/>
            </a:endParaRPr>
          </a:p>
        </p:txBody>
      </p:sp>
      <p:sp>
        <p:nvSpPr>
          <p:cNvPr id="52" name="TextBox 51">
            <a:extLst>
              <a:ext uri="{FF2B5EF4-FFF2-40B4-BE49-F238E27FC236}">
                <a16:creationId xmlns:a16="http://schemas.microsoft.com/office/drawing/2014/main" id="{202BF33F-13E8-FF10-4270-1F60EC33BA34}"/>
              </a:ext>
            </a:extLst>
          </p:cNvPr>
          <p:cNvSpPr txBox="1"/>
          <p:nvPr/>
        </p:nvSpPr>
        <p:spPr>
          <a:xfrm>
            <a:off x="5102837" y="2673899"/>
            <a:ext cx="953107" cy="400110"/>
          </a:xfrm>
          <a:prstGeom prst="rect">
            <a:avLst/>
          </a:prstGeom>
          <a:noFill/>
        </p:spPr>
        <p:txBody>
          <a:bodyPr wrap="square">
            <a:spAutoFit/>
          </a:bodyPr>
          <a:lstStyle/>
          <a:p>
            <a:pPr algn="ctr"/>
            <a:r>
              <a:rPr lang="nl-NL" sz="1000" b="1" dirty="0" err="1">
                <a:solidFill>
                  <a:schemeClr val="tx1"/>
                </a:solidFill>
                <a:latin typeface="BISansNEXT" panose="02000503040000020004" pitchFamily="50" charset="0"/>
                <a:cs typeface="Segoe UI" panose="020B0502040204020203" pitchFamily="34" charset="0"/>
              </a:rPr>
              <a:t>Interlobular</a:t>
            </a:r>
            <a:r>
              <a:rPr lang="nl-NL" sz="1000" b="1" dirty="0">
                <a:solidFill>
                  <a:schemeClr val="tx1"/>
                </a:solidFill>
                <a:latin typeface="BISansNEXT" panose="02000503040000020004" pitchFamily="50" charset="0"/>
                <a:cs typeface="Segoe UI" panose="020B0502040204020203" pitchFamily="34" charset="0"/>
              </a:rPr>
              <a:t> </a:t>
            </a:r>
            <a:br>
              <a:rPr lang="nl-NL" sz="1000" b="1" dirty="0">
                <a:solidFill>
                  <a:schemeClr val="tx1"/>
                </a:solidFill>
                <a:latin typeface="BISansNEXT" panose="02000503040000020004" pitchFamily="50" charset="0"/>
                <a:cs typeface="Segoe UI" panose="020B0502040204020203" pitchFamily="34" charset="0"/>
              </a:rPr>
            </a:br>
            <a:r>
              <a:rPr lang="nl-NL" sz="1000" b="1" dirty="0">
                <a:solidFill>
                  <a:schemeClr val="tx1"/>
                </a:solidFill>
                <a:latin typeface="BISansNEXT" panose="02000503040000020004" pitchFamily="50" charset="0"/>
                <a:cs typeface="Segoe UI" panose="020B0502040204020203" pitchFamily="34" charset="0"/>
              </a:rPr>
              <a:t>septa</a:t>
            </a:r>
          </a:p>
        </p:txBody>
      </p:sp>
      <p:sp>
        <p:nvSpPr>
          <p:cNvPr id="53" name="Rectangle 52">
            <a:extLst>
              <a:ext uri="{FF2B5EF4-FFF2-40B4-BE49-F238E27FC236}">
                <a16:creationId xmlns:a16="http://schemas.microsoft.com/office/drawing/2014/main" id="{19AB5FB5-FEDE-CE5F-EBF9-039F0D769B57}"/>
              </a:ext>
            </a:extLst>
          </p:cNvPr>
          <p:cNvSpPr/>
          <p:nvPr/>
        </p:nvSpPr>
        <p:spPr>
          <a:xfrm>
            <a:off x="5960409" y="2674803"/>
            <a:ext cx="1184292" cy="3962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00" b="1" dirty="0" err="1">
                <a:solidFill>
                  <a:schemeClr val="tx1"/>
                </a:solidFill>
                <a:latin typeface="BISansNEXT" panose="02000503040000020004" pitchFamily="50" charset="0"/>
                <a:cs typeface="Segoe UI" panose="020B0502040204020203" pitchFamily="34" charset="0"/>
              </a:rPr>
              <a:t>Intralobular</a:t>
            </a:r>
            <a:r>
              <a:rPr lang="nl-NL" sz="1000" b="1" dirty="0">
                <a:solidFill>
                  <a:schemeClr val="tx1"/>
                </a:solidFill>
                <a:latin typeface="BISansNEXT" panose="02000503040000020004" pitchFamily="50" charset="0"/>
                <a:cs typeface="Segoe UI" panose="020B0502040204020203" pitchFamily="34" charset="0"/>
              </a:rPr>
              <a:t> </a:t>
            </a:r>
            <a:br>
              <a:rPr lang="nl-NL" sz="1000" b="1" dirty="0">
                <a:solidFill>
                  <a:schemeClr val="tx1"/>
                </a:solidFill>
                <a:latin typeface="BISansNEXT" panose="02000503040000020004" pitchFamily="50" charset="0"/>
                <a:cs typeface="Segoe UI" panose="020B0502040204020203" pitchFamily="34" charset="0"/>
              </a:rPr>
            </a:br>
            <a:r>
              <a:rPr lang="nl-NL" sz="1000" b="1" dirty="0" err="1">
                <a:solidFill>
                  <a:schemeClr val="tx1"/>
                </a:solidFill>
                <a:latin typeface="BISansNEXT" panose="02000503040000020004" pitchFamily="50" charset="0"/>
                <a:cs typeface="Segoe UI" panose="020B0502040204020203" pitchFamily="34" charset="0"/>
              </a:rPr>
              <a:t>lines</a:t>
            </a:r>
            <a:endParaRPr lang="nl-NL" sz="1000" b="1" dirty="0">
              <a:solidFill>
                <a:schemeClr val="tx1"/>
              </a:solidFill>
              <a:latin typeface="BISansNEXT" panose="02000503040000020004" pitchFamily="50" charset="0"/>
              <a:cs typeface="Segoe UI" panose="020B0502040204020203" pitchFamily="34" charset="0"/>
            </a:endParaRPr>
          </a:p>
        </p:txBody>
      </p:sp>
      <p:sp>
        <p:nvSpPr>
          <p:cNvPr id="56" name="Rectangle 51">
            <a:extLst>
              <a:ext uri="{FF2B5EF4-FFF2-40B4-BE49-F238E27FC236}">
                <a16:creationId xmlns:a16="http://schemas.microsoft.com/office/drawing/2014/main" id="{DAD91BB2-E504-3B96-3A14-8BC726F0AD2C}"/>
              </a:ext>
            </a:extLst>
          </p:cNvPr>
          <p:cNvSpPr/>
          <p:nvPr/>
        </p:nvSpPr>
        <p:spPr>
          <a:xfrm>
            <a:off x="4365156" y="1933363"/>
            <a:ext cx="1656399" cy="476247"/>
          </a:xfrm>
          <a:prstGeom prst="rect">
            <a:avLst/>
          </a:prstGeom>
          <a:solidFill>
            <a:schemeClr val="accent5"/>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300" b="1" dirty="0" err="1">
                <a:solidFill>
                  <a:schemeClr val="bg1"/>
                </a:solidFill>
                <a:latin typeface="BISansNEXT" panose="02000503040000020004" pitchFamily="50" charset="0"/>
                <a:cs typeface="Segoe UI" panose="020B0502040204020203" pitchFamily="34" charset="0"/>
              </a:rPr>
              <a:t>Reticular</a:t>
            </a:r>
            <a:r>
              <a:rPr lang="nl-NL" sz="1300" b="1" dirty="0">
                <a:solidFill>
                  <a:schemeClr val="bg1"/>
                </a:solidFill>
                <a:latin typeface="BISansNEXT" panose="02000503040000020004" pitchFamily="50" charset="0"/>
                <a:cs typeface="Segoe UI" panose="020B0502040204020203" pitchFamily="34" charset="0"/>
              </a:rPr>
              <a:t> </a:t>
            </a:r>
            <a:r>
              <a:rPr lang="nl-NL" sz="1300" b="1" dirty="0" err="1">
                <a:solidFill>
                  <a:schemeClr val="bg1"/>
                </a:solidFill>
                <a:latin typeface="BISansNEXT" panose="02000503040000020004" pitchFamily="50" charset="0"/>
                <a:cs typeface="Segoe UI" panose="020B0502040204020203" pitchFamily="34" charset="0"/>
              </a:rPr>
              <a:t>pattern</a:t>
            </a:r>
            <a:endParaRPr lang="nl-NL" sz="1300" b="1" dirty="0">
              <a:solidFill>
                <a:schemeClr val="bg1"/>
              </a:solidFill>
              <a:latin typeface="BISansNEXT" panose="02000503040000020004" pitchFamily="50" charset="0"/>
              <a:cs typeface="Segoe UI" panose="020B0502040204020203" pitchFamily="34" charset="0"/>
            </a:endParaRPr>
          </a:p>
        </p:txBody>
      </p:sp>
      <p:sp>
        <p:nvSpPr>
          <p:cNvPr id="57" name="Rectangle 51">
            <a:extLst>
              <a:ext uri="{FF2B5EF4-FFF2-40B4-BE49-F238E27FC236}">
                <a16:creationId xmlns:a16="http://schemas.microsoft.com/office/drawing/2014/main" id="{354395EF-A4F1-D649-74D3-1A4860E1E6EE}"/>
              </a:ext>
            </a:extLst>
          </p:cNvPr>
          <p:cNvSpPr/>
          <p:nvPr/>
        </p:nvSpPr>
        <p:spPr>
          <a:xfrm>
            <a:off x="814986" y="1926112"/>
            <a:ext cx="1645981" cy="476247"/>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300" b="1" dirty="0" err="1">
                <a:solidFill>
                  <a:schemeClr val="bg1"/>
                </a:solidFill>
                <a:latin typeface="BISansNEXT" panose="02000503040000020004" pitchFamily="50" charset="0"/>
                <a:cs typeface="Segoe UI" panose="020B0502040204020203" pitchFamily="34" charset="0"/>
              </a:rPr>
              <a:t>Nodules</a:t>
            </a:r>
            <a:endParaRPr lang="nl-NL" sz="1300" b="1" dirty="0">
              <a:solidFill>
                <a:schemeClr val="bg1"/>
              </a:solidFill>
              <a:latin typeface="BISansNEXT" panose="02000503040000020004" pitchFamily="50" charset="0"/>
              <a:cs typeface="Segoe UI" panose="020B0502040204020203" pitchFamily="34" charset="0"/>
            </a:endParaRPr>
          </a:p>
        </p:txBody>
      </p:sp>
      <p:sp>
        <p:nvSpPr>
          <p:cNvPr id="59" name="Rectangle 58">
            <a:extLst>
              <a:ext uri="{FF2B5EF4-FFF2-40B4-BE49-F238E27FC236}">
                <a16:creationId xmlns:a16="http://schemas.microsoft.com/office/drawing/2014/main" id="{0E71890B-DB6F-C030-03CE-BA7E66781979}"/>
              </a:ext>
            </a:extLst>
          </p:cNvPr>
          <p:cNvSpPr/>
          <p:nvPr/>
        </p:nvSpPr>
        <p:spPr>
          <a:xfrm>
            <a:off x="9543248" y="2680379"/>
            <a:ext cx="1184292" cy="2887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00" b="1" dirty="0">
                <a:solidFill>
                  <a:schemeClr val="tx1"/>
                </a:solidFill>
                <a:latin typeface="BISansNEXT" panose="02000503040000020004" pitchFamily="50" charset="0"/>
                <a:cs typeface="Segoe UI" panose="020B0502040204020203" pitchFamily="34" charset="0"/>
              </a:rPr>
              <a:t>Air trapping</a:t>
            </a:r>
          </a:p>
        </p:txBody>
      </p:sp>
      <p:sp>
        <p:nvSpPr>
          <p:cNvPr id="60" name="Rectangle 59">
            <a:extLst>
              <a:ext uri="{FF2B5EF4-FFF2-40B4-BE49-F238E27FC236}">
                <a16:creationId xmlns:a16="http://schemas.microsoft.com/office/drawing/2014/main" id="{5ED2455D-401A-B6E8-E90E-6B88339855AE}"/>
              </a:ext>
            </a:extLst>
          </p:cNvPr>
          <p:cNvSpPr/>
          <p:nvPr/>
        </p:nvSpPr>
        <p:spPr>
          <a:xfrm>
            <a:off x="10520614" y="2682448"/>
            <a:ext cx="1184292" cy="28875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00" b="1" dirty="0">
                <a:solidFill>
                  <a:schemeClr val="tx1"/>
                </a:solidFill>
                <a:latin typeface="BISansNEXT" panose="02000503040000020004" pitchFamily="50" charset="0"/>
                <a:cs typeface="Segoe UI" panose="020B0502040204020203" pitchFamily="34" charset="0"/>
              </a:rPr>
              <a:t>No air trapping</a:t>
            </a:r>
          </a:p>
        </p:txBody>
      </p:sp>
      <p:sp>
        <p:nvSpPr>
          <p:cNvPr id="63" name="Rectangle 62">
            <a:extLst>
              <a:ext uri="{FF2B5EF4-FFF2-40B4-BE49-F238E27FC236}">
                <a16:creationId xmlns:a16="http://schemas.microsoft.com/office/drawing/2014/main" id="{DEC0F4B3-3DF2-25FF-D018-AE76992CB802}"/>
              </a:ext>
            </a:extLst>
          </p:cNvPr>
          <p:cNvSpPr/>
          <p:nvPr/>
        </p:nvSpPr>
        <p:spPr>
          <a:xfrm>
            <a:off x="9543248" y="3223671"/>
            <a:ext cx="1184292" cy="2385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800" dirty="0">
                <a:solidFill>
                  <a:schemeClr val="tx1"/>
                </a:solidFill>
                <a:latin typeface="BISansNEXT" panose="02000503040000020004" pitchFamily="50" charset="0"/>
                <a:cs typeface="Segoe UI" panose="020B0502040204020203" pitchFamily="34" charset="0"/>
              </a:rPr>
              <a:t>Airways </a:t>
            </a:r>
            <a:r>
              <a:rPr lang="nl-NL" sz="800" dirty="0" err="1">
                <a:solidFill>
                  <a:schemeClr val="tx1"/>
                </a:solidFill>
                <a:latin typeface="BISansNEXT" panose="02000503040000020004" pitchFamily="50" charset="0"/>
                <a:cs typeface="Segoe UI" panose="020B0502040204020203" pitchFamily="34" charset="0"/>
              </a:rPr>
              <a:t>disease</a:t>
            </a:r>
            <a:endParaRPr lang="nl-NL" sz="800" dirty="0">
              <a:solidFill>
                <a:schemeClr val="tx1"/>
              </a:solidFill>
              <a:latin typeface="BISansNEXT" panose="02000503040000020004" pitchFamily="50" charset="0"/>
              <a:cs typeface="Segoe UI" panose="020B0502040204020203" pitchFamily="34" charset="0"/>
            </a:endParaRPr>
          </a:p>
        </p:txBody>
      </p:sp>
      <p:sp>
        <p:nvSpPr>
          <p:cNvPr id="64" name="Rectangle 63">
            <a:extLst>
              <a:ext uri="{FF2B5EF4-FFF2-40B4-BE49-F238E27FC236}">
                <a16:creationId xmlns:a16="http://schemas.microsoft.com/office/drawing/2014/main" id="{E9506A5A-2202-7A76-EAB1-FBB6478A1527}"/>
              </a:ext>
            </a:extLst>
          </p:cNvPr>
          <p:cNvSpPr/>
          <p:nvPr/>
        </p:nvSpPr>
        <p:spPr>
          <a:xfrm>
            <a:off x="10520614" y="3223671"/>
            <a:ext cx="1184292" cy="23859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800" dirty="0" err="1">
                <a:solidFill>
                  <a:schemeClr val="tx1"/>
                </a:solidFill>
                <a:latin typeface="BISansNEXT" panose="02000503040000020004" pitchFamily="50" charset="0"/>
                <a:cs typeface="Segoe UI" panose="020B0502040204020203" pitchFamily="34" charset="0"/>
              </a:rPr>
              <a:t>Vascular</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disease</a:t>
            </a:r>
            <a:endParaRPr lang="nl-NL" sz="800" dirty="0">
              <a:solidFill>
                <a:schemeClr val="tx1"/>
              </a:solidFill>
              <a:latin typeface="BISansNEXT" panose="02000503040000020004" pitchFamily="50" charset="0"/>
              <a:cs typeface="Segoe UI" panose="020B0502040204020203" pitchFamily="34" charset="0"/>
            </a:endParaRPr>
          </a:p>
        </p:txBody>
      </p:sp>
      <p:sp>
        <p:nvSpPr>
          <p:cNvPr id="77" name="Rectangle 76">
            <a:extLst>
              <a:ext uri="{FF2B5EF4-FFF2-40B4-BE49-F238E27FC236}">
                <a16:creationId xmlns:a16="http://schemas.microsoft.com/office/drawing/2014/main" id="{B34808C7-6261-4C22-BE9A-67A617E85C2D}"/>
              </a:ext>
            </a:extLst>
          </p:cNvPr>
          <p:cNvSpPr/>
          <p:nvPr/>
        </p:nvSpPr>
        <p:spPr>
          <a:xfrm>
            <a:off x="1552103" y="3225848"/>
            <a:ext cx="949990" cy="23959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800" dirty="0">
                <a:solidFill>
                  <a:schemeClr val="tx1"/>
                </a:solidFill>
                <a:latin typeface="BISansNEXT" panose="02000503040000020004" pitchFamily="50" charset="0"/>
                <a:cs typeface="Segoe UI" panose="020B0502040204020203" pitchFamily="34" charset="0"/>
              </a:rPr>
              <a:t>Tree-in-</a:t>
            </a:r>
            <a:r>
              <a:rPr lang="nl-NL" sz="800" dirty="0" err="1">
                <a:solidFill>
                  <a:schemeClr val="tx1"/>
                </a:solidFill>
                <a:latin typeface="BISansNEXT" panose="02000503040000020004" pitchFamily="50" charset="0"/>
                <a:cs typeface="Segoe UI" panose="020B0502040204020203" pitchFamily="34" charset="0"/>
              </a:rPr>
              <a:t>bud</a:t>
            </a:r>
            <a:endParaRPr lang="nl-NL" sz="800" dirty="0">
              <a:solidFill>
                <a:schemeClr val="tx1"/>
              </a:solidFill>
              <a:latin typeface="BISansNEXT" panose="02000503040000020004" pitchFamily="50" charset="0"/>
              <a:cs typeface="Segoe UI" panose="020B0502040204020203" pitchFamily="34" charset="0"/>
            </a:endParaRPr>
          </a:p>
        </p:txBody>
      </p:sp>
      <p:sp>
        <p:nvSpPr>
          <p:cNvPr id="78" name="Rectangle 77">
            <a:extLst>
              <a:ext uri="{FF2B5EF4-FFF2-40B4-BE49-F238E27FC236}">
                <a16:creationId xmlns:a16="http://schemas.microsoft.com/office/drawing/2014/main" id="{C776EB5B-932C-46B9-9D51-7D98D782B8D5}"/>
              </a:ext>
            </a:extLst>
          </p:cNvPr>
          <p:cNvSpPr/>
          <p:nvPr/>
        </p:nvSpPr>
        <p:spPr>
          <a:xfrm>
            <a:off x="2193609" y="3229023"/>
            <a:ext cx="1118453" cy="23324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800" dirty="0">
                <a:solidFill>
                  <a:schemeClr val="tx1"/>
                </a:solidFill>
                <a:latin typeface="BISansNEXT" panose="02000503040000020004" pitchFamily="50" charset="0"/>
                <a:cs typeface="Segoe UI" panose="020B0502040204020203" pitchFamily="34" charset="0"/>
              </a:rPr>
              <a:t>Non-tree-in-</a:t>
            </a:r>
            <a:r>
              <a:rPr lang="nl-NL" sz="800" dirty="0" err="1">
                <a:solidFill>
                  <a:schemeClr val="tx1"/>
                </a:solidFill>
                <a:latin typeface="BISansNEXT" panose="02000503040000020004" pitchFamily="50" charset="0"/>
                <a:cs typeface="Segoe UI" panose="020B0502040204020203" pitchFamily="34" charset="0"/>
              </a:rPr>
              <a:t>bud</a:t>
            </a:r>
            <a:endParaRPr lang="nl-NL" sz="800" dirty="0">
              <a:solidFill>
                <a:schemeClr val="tx1"/>
              </a:solidFill>
              <a:latin typeface="BISansNEXT" panose="02000503040000020004" pitchFamily="50" charset="0"/>
              <a:cs typeface="Segoe UI" panose="020B0502040204020203" pitchFamily="34" charset="0"/>
            </a:endParaRPr>
          </a:p>
        </p:txBody>
      </p:sp>
      <p:sp>
        <p:nvSpPr>
          <p:cNvPr id="79" name="Rectangle 78">
            <a:extLst>
              <a:ext uri="{FF2B5EF4-FFF2-40B4-BE49-F238E27FC236}">
                <a16:creationId xmlns:a16="http://schemas.microsoft.com/office/drawing/2014/main" id="{329D666E-5F34-ECE5-28A4-624C97404951}"/>
              </a:ext>
            </a:extLst>
          </p:cNvPr>
          <p:cNvSpPr/>
          <p:nvPr/>
        </p:nvSpPr>
        <p:spPr>
          <a:xfrm>
            <a:off x="384845" y="3629016"/>
            <a:ext cx="900000" cy="87875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a:solidFill>
                  <a:schemeClr val="tx1"/>
                </a:solidFill>
                <a:latin typeface="BISansNEXT" panose="02000503040000020004" pitchFamily="50" charset="0"/>
                <a:cs typeface="Segoe UI" panose="020B0502040204020203" pitchFamily="34" charset="0"/>
              </a:rPr>
              <a:t>Metastases</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Miliary</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tuberculosis</a:t>
            </a:r>
            <a:endParaRPr lang="nl-NL" sz="800" dirty="0">
              <a:solidFill>
                <a:schemeClr val="tx1"/>
              </a:solidFill>
              <a:latin typeface="BISansNEXT" panose="02000503040000020004" pitchFamily="50" charset="0"/>
              <a:cs typeface="Segoe UI" panose="020B0502040204020203" pitchFamily="34" charset="0"/>
            </a:endParaRPr>
          </a:p>
        </p:txBody>
      </p:sp>
      <p:sp>
        <p:nvSpPr>
          <p:cNvPr id="80" name="Rectangle 79">
            <a:extLst>
              <a:ext uri="{FF2B5EF4-FFF2-40B4-BE49-F238E27FC236}">
                <a16:creationId xmlns:a16="http://schemas.microsoft.com/office/drawing/2014/main" id="{0BBC8A9C-5802-0690-5764-6C4799E3C514}"/>
              </a:ext>
            </a:extLst>
          </p:cNvPr>
          <p:cNvSpPr/>
          <p:nvPr/>
        </p:nvSpPr>
        <p:spPr>
          <a:xfrm>
            <a:off x="1141582" y="3629683"/>
            <a:ext cx="900000"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Sarcoidosis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Carcinomatous</a:t>
            </a:r>
            <a:r>
              <a:rPr lang="nl-NL" sz="800" dirty="0">
                <a:solidFill>
                  <a:schemeClr val="tx1"/>
                </a:solidFill>
                <a:latin typeface="BISansNEXT" panose="02000503040000020004" pitchFamily="50" charset="0"/>
                <a:cs typeface="Segoe UI" panose="020B0502040204020203" pitchFamily="34" charset="0"/>
              </a:rPr>
              <a:t> lymphangitis</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Pneumocon-iosis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Lymphocytic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(LIP)</a:t>
            </a:r>
          </a:p>
        </p:txBody>
      </p:sp>
      <p:sp>
        <p:nvSpPr>
          <p:cNvPr id="81" name="Rectangle 80">
            <a:extLst>
              <a:ext uri="{FF2B5EF4-FFF2-40B4-BE49-F238E27FC236}">
                <a16:creationId xmlns:a16="http://schemas.microsoft.com/office/drawing/2014/main" id="{91CF6264-0FF1-B931-C5CA-5F9D6C39D387}"/>
              </a:ext>
            </a:extLst>
          </p:cNvPr>
          <p:cNvSpPr/>
          <p:nvPr/>
        </p:nvSpPr>
        <p:spPr>
          <a:xfrm>
            <a:off x="1918377" y="3629683"/>
            <a:ext cx="900000"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Infectious</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bronchiolitis</a:t>
            </a:r>
            <a:endParaRPr lang="nl-NL" sz="800" dirty="0">
              <a:solidFill>
                <a:schemeClr val="tx1"/>
              </a:solidFill>
              <a:latin typeface="BISansNEXT" panose="02000503040000020004" pitchFamily="50" charset="0"/>
              <a:cs typeface="Segoe UI" panose="020B0502040204020203" pitchFamily="34" charset="0"/>
            </a:endParaRPr>
          </a:p>
        </p:txBody>
      </p:sp>
      <p:sp>
        <p:nvSpPr>
          <p:cNvPr id="82" name="Rectangle 81">
            <a:extLst>
              <a:ext uri="{FF2B5EF4-FFF2-40B4-BE49-F238E27FC236}">
                <a16:creationId xmlns:a16="http://schemas.microsoft.com/office/drawing/2014/main" id="{9BC8BEC0-A4E6-0DE9-D2D3-54F1F1A751A2}"/>
              </a:ext>
            </a:extLst>
          </p:cNvPr>
          <p:cNvSpPr/>
          <p:nvPr/>
        </p:nvSpPr>
        <p:spPr>
          <a:xfrm>
            <a:off x="2590369" y="3601108"/>
            <a:ext cx="900000"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rgbClr val="385C66"/>
                </a:solidFill>
                <a:latin typeface="BISansNEXT" panose="02000503040000020004" pitchFamily="50" charset="0"/>
                <a:cs typeface="Segoe UI" panose="020B0502040204020203" pitchFamily="34" charset="0"/>
              </a:rPr>
              <a:t>Hypersensitivity</a:t>
            </a:r>
            <a:r>
              <a:rPr lang="nl-NL" sz="800" dirty="0">
                <a:solidFill>
                  <a:srgbClr val="385C66"/>
                </a:solidFill>
                <a:latin typeface="BISansNEXT" panose="02000503040000020004" pitchFamily="50" charset="0"/>
                <a:cs typeface="Segoe UI" panose="020B0502040204020203" pitchFamily="34" charset="0"/>
              </a:rPr>
              <a:t> </a:t>
            </a:r>
            <a:r>
              <a:rPr lang="nl-NL" sz="800" dirty="0" err="1">
                <a:solidFill>
                  <a:srgbClr val="385C66"/>
                </a:solidFill>
                <a:latin typeface="BISansNEXT" panose="02000503040000020004" pitchFamily="50" charset="0"/>
                <a:cs typeface="Segoe UI" panose="020B0502040204020203" pitchFamily="34" charset="0"/>
              </a:rPr>
              <a:t>pneumonitis</a:t>
            </a:r>
            <a:endParaRPr lang="nl-NL" sz="800" dirty="0">
              <a:solidFill>
                <a:srgbClr val="385C66"/>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Infection</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Respiratory</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bronchiolitis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Follicular</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bronchiolitis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Lymphocytic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(LIP)</a:t>
            </a:r>
          </a:p>
        </p:txBody>
      </p:sp>
      <p:sp>
        <p:nvSpPr>
          <p:cNvPr id="83" name="Rectangle 82">
            <a:extLst>
              <a:ext uri="{FF2B5EF4-FFF2-40B4-BE49-F238E27FC236}">
                <a16:creationId xmlns:a16="http://schemas.microsoft.com/office/drawing/2014/main" id="{700736E4-4D91-1F4D-7840-44AA10DD0EC5}"/>
              </a:ext>
            </a:extLst>
          </p:cNvPr>
          <p:cNvSpPr/>
          <p:nvPr/>
        </p:nvSpPr>
        <p:spPr>
          <a:xfrm>
            <a:off x="3540958" y="3629683"/>
            <a:ext cx="900000"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Edema</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Hemorrhage</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rgbClr val="385C66"/>
                </a:solidFill>
                <a:latin typeface="BISansNEXT" panose="02000503040000020004" pitchFamily="50" charset="0"/>
                <a:cs typeface="Segoe UI" panose="020B0502040204020203" pitchFamily="34" charset="0"/>
              </a:rPr>
              <a:t>Hypersensitivity</a:t>
            </a:r>
            <a:r>
              <a:rPr lang="nl-NL" sz="800" dirty="0">
                <a:solidFill>
                  <a:srgbClr val="385C66"/>
                </a:solidFill>
                <a:latin typeface="BISansNEXT" panose="02000503040000020004" pitchFamily="50" charset="0"/>
                <a:cs typeface="Segoe UI" panose="020B0502040204020203" pitchFamily="34" charset="0"/>
              </a:rPr>
              <a:t> </a:t>
            </a:r>
            <a:r>
              <a:rPr lang="nl-NL" sz="800" dirty="0" err="1">
                <a:solidFill>
                  <a:srgbClr val="385C66"/>
                </a:solidFill>
                <a:latin typeface="BISansNEXT" panose="02000503040000020004" pitchFamily="50" charset="0"/>
                <a:cs typeface="Segoe UI" panose="020B0502040204020203" pitchFamily="34" charset="0"/>
              </a:rPr>
              <a:t>pneumonitis</a:t>
            </a:r>
            <a:endParaRPr lang="nl-NL" sz="800" dirty="0">
              <a:solidFill>
                <a:srgbClr val="385C66"/>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Infection</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Nonspecific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(NSIP)</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Desquamative</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(DIP)</a:t>
            </a:r>
          </a:p>
        </p:txBody>
      </p:sp>
      <p:sp>
        <p:nvSpPr>
          <p:cNvPr id="84" name="Rectangle 83">
            <a:extLst>
              <a:ext uri="{FF2B5EF4-FFF2-40B4-BE49-F238E27FC236}">
                <a16:creationId xmlns:a16="http://schemas.microsoft.com/office/drawing/2014/main" id="{E527E16B-D64A-4DDC-FA7D-04561BE27ADF}"/>
              </a:ext>
            </a:extLst>
          </p:cNvPr>
          <p:cNvSpPr/>
          <p:nvPr/>
        </p:nvSpPr>
        <p:spPr>
          <a:xfrm>
            <a:off x="4380978" y="3629683"/>
            <a:ext cx="900000"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Edema</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Hemorrhage</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Infection</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Alveolar</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proteinosis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Bronchiolo-alveolar</a:t>
            </a:r>
            <a:r>
              <a:rPr lang="nl-NL" sz="800" dirty="0">
                <a:solidFill>
                  <a:schemeClr val="tx1"/>
                </a:solidFill>
                <a:latin typeface="BISansNEXT" panose="02000503040000020004" pitchFamily="50" charset="0"/>
                <a:cs typeface="Segoe UI" panose="020B0502040204020203" pitchFamily="34" charset="0"/>
              </a:rPr>
              <a:t> carcinoma (BAC)</a:t>
            </a:r>
          </a:p>
        </p:txBody>
      </p:sp>
      <p:sp>
        <p:nvSpPr>
          <p:cNvPr id="85" name="Rectangle 84">
            <a:extLst>
              <a:ext uri="{FF2B5EF4-FFF2-40B4-BE49-F238E27FC236}">
                <a16:creationId xmlns:a16="http://schemas.microsoft.com/office/drawing/2014/main" id="{161AAAB9-39C1-9E93-94DC-29D11D8697EE}"/>
              </a:ext>
            </a:extLst>
          </p:cNvPr>
          <p:cNvSpPr/>
          <p:nvPr/>
        </p:nvSpPr>
        <p:spPr>
          <a:xfrm>
            <a:off x="5218510" y="3629683"/>
            <a:ext cx="931961"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Edema</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Carcinomatous</a:t>
            </a:r>
            <a:r>
              <a:rPr lang="nl-NL" sz="800" dirty="0">
                <a:solidFill>
                  <a:schemeClr val="tx1"/>
                </a:solidFill>
                <a:latin typeface="BISansNEXT" panose="02000503040000020004" pitchFamily="50" charset="0"/>
                <a:cs typeface="Segoe UI" panose="020B0502040204020203" pitchFamily="34" charset="0"/>
              </a:rPr>
              <a:t> lymphangitis</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Lymphocytic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(LIP)</a:t>
            </a:r>
          </a:p>
        </p:txBody>
      </p:sp>
      <p:sp>
        <p:nvSpPr>
          <p:cNvPr id="86" name="Rectangle 85">
            <a:extLst>
              <a:ext uri="{FF2B5EF4-FFF2-40B4-BE49-F238E27FC236}">
                <a16:creationId xmlns:a16="http://schemas.microsoft.com/office/drawing/2014/main" id="{ADC64FDB-395D-9E5D-1D9F-F1B3F01F57DB}"/>
              </a:ext>
            </a:extLst>
          </p:cNvPr>
          <p:cNvSpPr/>
          <p:nvPr/>
        </p:nvSpPr>
        <p:spPr>
          <a:xfrm>
            <a:off x="6200309" y="3629683"/>
            <a:ext cx="944387"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a:solidFill>
                  <a:schemeClr val="tx1"/>
                </a:solidFill>
                <a:latin typeface="BISansNEXT" panose="02000503040000020004" pitchFamily="50" charset="0"/>
                <a:cs typeface="Segoe UI" panose="020B0502040204020203" pitchFamily="34" charset="0"/>
              </a:rPr>
              <a:t>Fibrosis</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Idiopathic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pulmonary</a:t>
            </a:r>
            <a:r>
              <a:rPr lang="nl-NL" sz="800" dirty="0">
                <a:solidFill>
                  <a:schemeClr val="tx1"/>
                </a:solidFill>
                <a:latin typeface="BISansNEXT" panose="02000503040000020004" pitchFamily="50" charset="0"/>
                <a:cs typeface="Segoe UI" panose="020B0502040204020203" pitchFamily="34" charset="0"/>
              </a:rPr>
              <a:t> fibrosis (IPF)</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Usual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(UIP)</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Nonspecific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(NSIP)</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Chronic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hypersensitivity</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pneumonitis</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cHP</a:t>
            </a:r>
            <a:r>
              <a:rPr lang="nl-NL" sz="800" dirty="0">
                <a:solidFill>
                  <a:schemeClr val="tx1"/>
                </a:solidFill>
                <a:latin typeface="BISansNEXT" panose="02000503040000020004" pitchFamily="50" charset="0"/>
                <a:cs typeface="Segoe UI" panose="020B0502040204020203" pitchFamily="34" charset="0"/>
              </a:rPr>
              <a:t>)</a:t>
            </a:r>
          </a:p>
        </p:txBody>
      </p:sp>
      <p:sp>
        <p:nvSpPr>
          <p:cNvPr id="87" name="Rectangle 86">
            <a:extLst>
              <a:ext uri="{FF2B5EF4-FFF2-40B4-BE49-F238E27FC236}">
                <a16:creationId xmlns:a16="http://schemas.microsoft.com/office/drawing/2014/main" id="{28694D8D-E442-C9ED-CEF9-A25FE0E5B056}"/>
              </a:ext>
            </a:extLst>
          </p:cNvPr>
          <p:cNvSpPr/>
          <p:nvPr/>
        </p:nvSpPr>
        <p:spPr>
          <a:xfrm>
            <a:off x="7194532" y="3629683"/>
            <a:ext cx="944387"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Lobar</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Eosinophilic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Organizing</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(OP)</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Malignancy</a:t>
            </a:r>
            <a:endParaRPr lang="nl-NL" sz="800" dirty="0">
              <a:solidFill>
                <a:schemeClr val="tx1"/>
              </a:solidFill>
              <a:latin typeface="BISansNEXT" panose="02000503040000020004" pitchFamily="50" charset="0"/>
              <a:cs typeface="Segoe UI" panose="020B0502040204020203" pitchFamily="34" charset="0"/>
            </a:endParaRPr>
          </a:p>
        </p:txBody>
      </p:sp>
      <p:sp>
        <p:nvSpPr>
          <p:cNvPr id="88" name="Rectangle 87">
            <a:extLst>
              <a:ext uri="{FF2B5EF4-FFF2-40B4-BE49-F238E27FC236}">
                <a16:creationId xmlns:a16="http://schemas.microsoft.com/office/drawing/2014/main" id="{FDF69A08-060D-1C45-DD67-E33AE47753A1}"/>
              </a:ext>
            </a:extLst>
          </p:cNvPr>
          <p:cNvSpPr/>
          <p:nvPr/>
        </p:nvSpPr>
        <p:spPr>
          <a:xfrm>
            <a:off x="8513627" y="3629683"/>
            <a:ext cx="979376"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Lymphangio</a:t>
            </a:r>
            <a:r>
              <a:rPr lang="nl-NL" sz="800" dirty="0">
                <a:solidFill>
                  <a:schemeClr val="tx1"/>
                </a:solidFill>
                <a:latin typeface="BISansNEXT" panose="02000503040000020004" pitchFamily="50" charset="0"/>
                <a:cs typeface="Segoe UI" panose="020B0502040204020203" pitchFamily="34" charset="0"/>
              </a:rPr>
              <a:t>-</a:t>
            </a:r>
            <a:br>
              <a:rPr lang="nl-NL" sz="800" dirty="0">
                <a:solidFill>
                  <a:schemeClr val="tx1"/>
                </a:solidFill>
                <a:latin typeface="BISansNEXT" panose="02000503040000020004" pitchFamily="50" charset="0"/>
                <a:cs typeface="Segoe UI" panose="020B0502040204020203" pitchFamily="34" charset="0"/>
              </a:rPr>
            </a:br>
            <a:r>
              <a:rPr lang="nl-NL" sz="800" dirty="0" err="1">
                <a:solidFill>
                  <a:schemeClr val="tx1"/>
                </a:solidFill>
                <a:latin typeface="BISansNEXT" panose="02000503040000020004" pitchFamily="50" charset="0"/>
                <a:cs typeface="Segoe UI" panose="020B0502040204020203" pitchFamily="34" charset="0"/>
              </a:rPr>
              <a:t>leiomyomatosis</a:t>
            </a:r>
            <a:r>
              <a:rPr lang="nl-NL" sz="800" dirty="0">
                <a:solidFill>
                  <a:schemeClr val="tx1"/>
                </a:solidFill>
                <a:latin typeface="BISansNEXT" panose="02000503040000020004" pitchFamily="50" charset="0"/>
                <a:cs typeface="Segoe UI" panose="020B0502040204020203" pitchFamily="34" charset="0"/>
              </a:rPr>
              <a:t> (LAM)</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Langerhans</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cell</a:t>
            </a:r>
            <a:r>
              <a:rPr lang="nl-NL" sz="800" dirty="0">
                <a:solidFill>
                  <a:schemeClr val="tx1"/>
                </a:solidFill>
                <a:latin typeface="BISansNEXT" panose="02000503040000020004" pitchFamily="50" charset="0"/>
                <a:cs typeface="Segoe UI" panose="020B0502040204020203" pitchFamily="34" charset="0"/>
              </a:rPr>
              <a:t> histiocytosis</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Lymphocytic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interstitial</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pneumonia</a:t>
            </a:r>
            <a:r>
              <a:rPr lang="nl-NL" sz="800" dirty="0">
                <a:solidFill>
                  <a:schemeClr val="tx1"/>
                </a:solidFill>
                <a:latin typeface="BISansNEXT" panose="02000503040000020004" pitchFamily="50" charset="0"/>
                <a:cs typeface="Segoe UI" panose="020B0502040204020203" pitchFamily="34" charset="0"/>
              </a:rPr>
              <a:t> (LIP)</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Emphysema</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Cystic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bronchiectasis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Honeycombing</a:t>
            </a:r>
            <a:endParaRPr lang="nl-NL" sz="800" dirty="0">
              <a:solidFill>
                <a:schemeClr val="tx1"/>
              </a:solidFill>
              <a:latin typeface="BISansNEXT" panose="02000503040000020004" pitchFamily="50" charset="0"/>
              <a:cs typeface="Segoe UI" panose="020B0502040204020203" pitchFamily="34" charset="0"/>
            </a:endParaRPr>
          </a:p>
        </p:txBody>
      </p:sp>
      <p:sp>
        <p:nvSpPr>
          <p:cNvPr id="89" name="Rectangle 88">
            <a:extLst>
              <a:ext uri="{FF2B5EF4-FFF2-40B4-BE49-F238E27FC236}">
                <a16:creationId xmlns:a16="http://schemas.microsoft.com/office/drawing/2014/main" id="{1512C6C5-6809-A2DB-6ACF-85A84B7712BD}"/>
              </a:ext>
            </a:extLst>
          </p:cNvPr>
          <p:cNvSpPr/>
          <p:nvPr/>
        </p:nvSpPr>
        <p:spPr>
          <a:xfrm>
            <a:off x="9756459" y="3629683"/>
            <a:ext cx="979373"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Obliterative</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bronchiolitis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Cystic</a:t>
            </a:r>
            <a:r>
              <a:rPr lang="nl-NL" sz="800" dirty="0">
                <a:solidFill>
                  <a:schemeClr val="tx1"/>
                </a:solidFill>
                <a:latin typeface="BISansNEXT" panose="02000503040000020004" pitchFamily="50" charset="0"/>
                <a:cs typeface="Segoe UI" panose="020B0502040204020203" pitchFamily="34" charset="0"/>
              </a:rPr>
              <a:t> fibrosis</a:t>
            </a:r>
          </a:p>
          <a:p>
            <a:pPr>
              <a:spcBef>
                <a:spcPts val="400"/>
              </a:spcBef>
            </a:pPr>
            <a:r>
              <a:rPr lang="nl-NL" sz="800" dirty="0" err="1">
                <a:solidFill>
                  <a:schemeClr val="tx1"/>
                </a:solidFill>
                <a:latin typeface="BISansNEXT" panose="02000503040000020004" pitchFamily="50" charset="0"/>
                <a:cs typeface="Segoe UI" panose="020B0502040204020203" pitchFamily="34" charset="0"/>
              </a:rPr>
              <a:t>Hypersensitivity</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pneumonitis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Bronchiectasis</a:t>
            </a:r>
            <a:endParaRPr lang="nl-NL" sz="800" dirty="0">
              <a:solidFill>
                <a:schemeClr val="tx1"/>
              </a:solidFill>
              <a:latin typeface="BISansNEXT" panose="02000503040000020004" pitchFamily="50" charset="0"/>
              <a:cs typeface="Segoe UI" panose="020B0502040204020203" pitchFamily="34" charset="0"/>
            </a:endParaRPr>
          </a:p>
          <a:p>
            <a:pPr>
              <a:spcBef>
                <a:spcPts val="400"/>
              </a:spcBef>
            </a:pPr>
            <a:r>
              <a:rPr lang="nl-NL" sz="800" dirty="0" err="1">
                <a:solidFill>
                  <a:schemeClr val="tx1"/>
                </a:solidFill>
                <a:latin typeface="BISansNEXT" panose="02000503040000020004" pitchFamily="50" charset="0"/>
                <a:cs typeface="Segoe UI" panose="020B0502040204020203" pitchFamily="34" charset="0"/>
              </a:rPr>
              <a:t>Asthma</a:t>
            </a:r>
            <a:endParaRPr lang="nl-NL" sz="800" dirty="0">
              <a:solidFill>
                <a:schemeClr val="tx1"/>
              </a:solidFill>
              <a:latin typeface="BISansNEXT" panose="02000503040000020004" pitchFamily="50" charset="0"/>
              <a:cs typeface="Segoe UI" panose="020B0502040204020203" pitchFamily="34" charset="0"/>
            </a:endParaRPr>
          </a:p>
        </p:txBody>
      </p:sp>
      <p:sp>
        <p:nvSpPr>
          <p:cNvPr id="90" name="Rectangle 89">
            <a:extLst>
              <a:ext uri="{FF2B5EF4-FFF2-40B4-BE49-F238E27FC236}">
                <a16:creationId xmlns:a16="http://schemas.microsoft.com/office/drawing/2014/main" id="{5F80BA19-2890-194D-49FF-6F86E3EE1252}"/>
              </a:ext>
            </a:extLst>
          </p:cNvPr>
          <p:cNvSpPr/>
          <p:nvPr/>
        </p:nvSpPr>
        <p:spPr>
          <a:xfrm>
            <a:off x="10811247" y="3629683"/>
            <a:ext cx="964865" cy="8780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a:spcBef>
                <a:spcPts val="400"/>
              </a:spcBef>
            </a:pPr>
            <a:r>
              <a:rPr lang="nl-NL" sz="800" dirty="0" err="1">
                <a:solidFill>
                  <a:schemeClr val="tx1"/>
                </a:solidFill>
                <a:latin typeface="BISansNEXT" panose="02000503040000020004" pitchFamily="50" charset="0"/>
                <a:cs typeface="Segoe UI" panose="020B0502040204020203" pitchFamily="34" charset="0"/>
              </a:rPr>
              <a:t>Chronic</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pulmonary</a:t>
            </a:r>
            <a:r>
              <a:rPr lang="nl-NL" sz="800" dirty="0">
                <a:solidFill>
                  <a:schemeClr val="tx1"/>
                </a:solidFill>
                <a:latin typeface="BISansNEXT" panose="02000503040000020004" pitchFamily="50" charset="0"/>
                <a:cs typeface="Segoe UI" panose="020B0502040204020203" pitchFamily="34" charset="0"/>
              </a:rPr>
              <a:t> </a:t>
            </a:r>
            <a:r>
              <a:rPr lang="nl-NL" sz="800" dirty="0" err="1">
                <a:solidFill>
                  <a:schemeClr val="tx1"/>
                </a:solidFill>
                <a:latin typeface="BISansNEXT" panose="02000503040000020004" pitchFamily="50" charset="0"/>
                <a:cs typeface="Segoe UI" panose="020B0502040204020203" pitchFamily="34" charset="0"/>
              </a:rPr>
              <a:t>embolism</a:t>
            </a:r>
            <a:endParaRPr lang="nl-NL" sz="800" dirty="0">
              <a:solidFill>
                <a:schemeClr val="tx1"/>
              </a:solidFill>
              <a:latin typeface="BISansNEXT" panose="02000503040000020004" pitchFamily="50" charset="0"/>
              <a:cs typeface="Segoe UI" panose="020B0502040204020203" pitchFamily="34" charset="0"/>
            </a:endParaRPr>
          </a:p>
        </p:txBody>
      </p:sp>
      <p:sp>
        <p:nvSpPr>
          <p:cNvPr id="91" name="Rectangle 90">
            <a:extLst>
              <a:ext uri="{FF2B5EF4-FFF2-40B4-BE49-F238E27FC236}">
                <a16:creationId xmlns:a16="http://schemas.microsoft.com/office/drawing/2014/main" id="{C785F154-06B8-BF53-9F59-72C70D86E76C}"/>
              </a:ext>
            </a:extLst>
          </p:cNvPr>
          <p:cNvSpPr/>
          <p:nvPr/>
        </p:nvSpPr>
        <p:spPr>
          <a:xfrm>
            <a:off x="697221" y="1370861"/>
            <a:ext cx="7139260" cy="258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200" b="1" dirty="0" err="1">
                <a:solidFill>
                  <a:schemeClr val="tx1"/>
                </a:solidFill>
                <a:latin typeface="BISansNEXT" panose="02000503040000020004" pitchFamily="50" charset="0"/>
                <a:cs typeface="Segoe UI" panose="020B0502040204020203" pitchFamily="34" charset="0"/>
              </a:rPr>
              <a:t>Increased</a:t>
            </a:r>
            <a:r>
              <a:rPr lang="nl-NL" sz="1200" b="1" dirty="0">
                <a:solidFill>
                  <a:schemeClr val="tx1"/>
                </a:solidFill>
                <a:latin typeface="BISansNEXT" panose="02000503040000020004" pitchFamily="50" charset="0"/>
                <a:cs typeface="Segoe UI" panose="020B0502040204020203" pitchFamily="34" charset="0"/>
              </a:rPr>
              <a:t> </a:t>
            </a:r>
            <a:r>
              <a:rPr lang="nl-NL" sz="1200" b="1" dirty="0" err="1">
                <a:solidFill>
                  <a:schemeClr val="tx1"/>
                </a:solidFill>
                <a:latin typeface="BISansNEXT" panose="02000503040000020004" pitchFamily="50" charset="0"/>
                <a:cs typeface="Segoe UI" panose="020B0502040204020203" pitchFamily="34" charset="0"/>
              </a:rPr>
              <a:t>attenuation</a:t>
            </a:r>
            <a:endParaRPr lang="nl-NL" sz="1200" b="1" dirty="0">
              <a:solidFill>
                <a:schemeClr val="tx1"/>
              </a:solidFill>
              <a:latin typeface="BISansNEXT" panose="02000503040000020004" pitchFamily="50" charset="0"/>
              <a:cs typeface="Segoe UI" panose="020B0502040204020203" pitchFamily="34" charset="0"/>
            </a:endParaRPr>
          </a:p>
        </p:txBody>
      </p:sp>
      <p:sp>
        <p:nvSpPr>
          <p:cNvPr id="92" name="Rectangle 91">
            <a:extLst>
              <a:ext uri="{FF2B5EF4-FFF2-40B4-BE49-F238E27FC236}">
                <a16:creationId xmlns:a16="http://schemas.microsoft.com/office/drawing/2014/main" id="{8AA222D7-AF67-86C0-424D-21C1B29CC697}"/>
              </a:ext>
            </a:extLst>
          </p:cNvPr>
          <p:cNvSpPr/>
          <p:nvPr/>
        </p:nvSpPr>
        <p:spPr>
          <a:xfrm>
            <a:off x="8051158" y="1379288"/>
            <a:ext cx="3471333" cy="25822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200" b="1" dirty="0" err="1">
                <a:solidFill>
                  <a:schemeClr val="tx1"/>
                </a:solidFill>
                <a:latin typeface="BISansNEXT" panose="02000503040000020004" pitchFamily="50" charset="0"/>
                <a:cs typeface="Segoe UI" panose="020B0502040204020203" pitchFamily="34" charset="0"/>
              </a:rPr>
              <a:t>Decreased</a:t>
            </a:r>
            <a:r>
              <a:rPr lang="nl-NL" sz="1200" b="1" dirty="0">
                <a:solidFill>
                  <a:schemeClr val="tx1"/>
                </a:solidFill>
                <a:latin typeface="BISansNEXT" panose="02000503040000020004" pitchFamily="50" charset="0"/>
                <a:cs typeface="Segoe UI" panose="020B0502040204020203" pitchFamily="34" charset="0"/>
              </a:rPr>
              <a:t> </a:t>
            </a:r>
            <a:r>
              <a:rPr lang="nl-NL" sz="1200" b="1" dirty="0" err="1">
                <a:solidFill>
                  <a:schemeClr val="tx1"/>
                </a:solidFill>
                <a:latin typeface="BISansNEXT" panose="02000503040000020004" pitchFamily="50" charset="0"/>
                <a:cs typeface="Segoe UI" panose="020B0502040204020203" pitchFamily="34" charset="0"/>
              </a:rPr>
              <a:t>attenuation</a:t>
            </a:r>
            <a:endParaRPr lang="nl-NL" sz="1200" b="1" dirty="0">
              <a:solidFill>
                <a:schemeClr val="tx1"/>
              </a:solidFill>
              <a:latin typeface="BISansNEXT" panose="02000503040000020004" pitchFamily="50" charset="0"/>
              <a:cs typeface="Segoe UI" panose="020B0502040204020203" pitchFamily="34" charset="0"/>
            </a:endParaRPr>
          </a:p>
        </p:txBody>
      </p:sp>
      <p:sp>
        <p:nvSpPr>
          <p:cNvPr id="93" name="Rectangle 51">
            <a:extLst>
              <a:ext uri="{FF2B5EF4-FFF2-40B4-BE49-F238E27FC236}">
                <a16:creationId xmlns:a16="http://schemas.microsoft.com/office/drawing/2014/main" id="{1CFF876E-4CF9-D0FC-405D-EF02440B1989}"/>
              </a:ext>
            </a:extLst>
          </p:cNvPr>
          <p:cNvSpPr/>
          <p:nvPr/>
        </p:nvSpPr>
        <p:spPr>
          <a:xfrm>
            <a:off x="7919845" y="1932285"/>
            <a:ext cx="1645981" cy="476247"/>
          </a:xfrm>
          <a:prstGeom prst="rect">
            <a:avLst/>
          </a:prstGeom>
          <a:solidFill>
            <a:schemeClr val="accent1">
              <a:lumMod val="60000"/>
              <a:lumOff val="4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300" b="1" dirty="0" err="1">
                <a:solidFill>
                  <a:schemeClr val="bg1"/>
                </a:solidFill>
                <a:latin typeface="BISansNEXT" panose="02000503040000020004" pitchFamily="50" charset="0"/>
                <a:cs typeface="Segoe UI" panose="020B0502040204020203" pitchFamily="34" charset="0"/>
              </a:rPr>
              <a:t>Cystic</a:t>
            </a:r>
            <a:r>
              <a:rPr lang="nl-NL" sz="1300" b="1" dirty="0">
                <a:solidFill>
                  <a:schemeClr val="bg1"/>
                </a:solidFill>
                <a:latin typeface="BISansNEXT" panose="02000503040000020004" pitchFamily="50" charset="0"/>
                <a:cs typeface="Segoe UI" panose="020B0502040204020203" pitchFamily="34" charset="0"/>
              </a:rPr>
              <a:t> </a:t>
            </a:r>
            <a:r>
              <a:rPr lang="nl-NL" sz="1300" b="1" dirty="0" err="1">
                <a:solidFill>
                  <a:schemeClr val="bg1"/>
                </a:solidFill>
                <a:latin typeface="BISansNEXT" panose="02000503040000020004" pitchFamily="50" charset="0"/>
                <a:cs typeface="Segoe UI" panose="020B0502040204020203" pitchFamily="34" charset="0"/>
              </a:rPr>
              <a:t>pattern</a:t>
            </a:r>
            <a:endParaRPr lang="nl-NL" sz="1300" b="1" dirty="0">
              <a:solidFill>
                <a:schemeClr val="bg1"/>
              </a:solidFill>
              <a:latin typeface="BISansNEXT" panose="02000503040000020004" pitchFamily="50" charset="0"/>
              <a:cs typeface="Segoe UI" panose="020B0502040204020203" pitchFamily="34" charset="0"/>
            </a:endParaRPr>
          </a:p>
        </p:txBody>
      </p:sp>
      <p:sp>
        <p:nvSpPr>
          <p:cNvPr id="98" name="Rectangle 51">
            <a:extLst>
              <a:ext uri="{FF2B5EF4-FFF2-40B4-BE49-F238E27FC236}">
                <a16:creationId xmlns:a16="http://schemas.microsoft.com/office/drawing/2014/main" id="{44D4D7F4-3C14-AE77-C898-70E792E1DD62}"/>
              </a:ext>
            </a:extLst>
          </p:cNvPr>
          <p:cNvSpPr/>
          <p:nvPr/>
        </p:nvSpPr>
        <p:spPr>
          <a:xfrm>
            <a:off x="6138119" y="1933362"/>
            <a:ext cx="1656399" cy="476247"/>
          </a:xfrm>
          <a:prstGeom prst="rect">
            <a:avLst/>
          </a:prstGeom>
          <a:solidFill>
            <a:schemeClr val="accent5">
              <a:lumMod val="75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300" b="1" dirty="0" err="1">
                <a:solidFill>
                  <a:schemeClr val="bg1"/>
                </a:solidFill>
                <a:latin typeface="BISansNEXT" panose="02000503040000020004" pitchFamily="50" charset="0"/>
                <a:cs typeface="Segoe UI" panose="020B0502040204020203" pitchFamily="34" charset="0"/>
              </a:rPr>
              <a:t>Consolidation</a:t>
            </a:r>
            <a:endParaRPr lang="nl-NL" sz="1300" b="1" dirty="0">
              <a:solidFill>
                <a:schemeClr val="bg1"/>
              </a:solidFill>
              <a:latin typeface="BISansNEXT" panose="02000503040000020004" pitchFamily="50" charset="0"/>
              <a:cs typeface="Segoe UI" panose="020B0502040204020203" pitchFamily="34" charset="0"/>
            </a:endParaRPr>
          </a:p>
        </p:txBody>
      </p:sp>
      <p:sp>
        <p:nvSpPr>
          <p:cNvPr id="100" name="Rectangle 51">
            <a:extLst>
              <a:ext uri="{FF2B5EF4-FFF2-40B4-BE49-F238E27FC236}">
                <a16:creationId xmlns:a16="http://schemas.microsoft.com/office/drawing/2014/main" id="{02335112-13CE-889A-0494-C262CD59A529}"/>
              </a:ext>
            </a:extLst>
          </p:cNvPr>
          <p:cNvSpPr/>
          <p:nvPr/>
        </p:nvSpPr>
        <p:spPr>
          <a:xfrm>
            <a:off x="9686664" y="1926113"/>
            <a:ext cx="1645981" cy="476247"/>
          </a:xfrm>
          <a:prstGeom prst="rect">
            <a:avLst/>
          </a:prstGeom>
          <a:solidFill>
            <a:schemeClr val="accent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300" b="1" dirty="0" err="1">
                <a:solidFill>
                  <a:schemeClr val="bg1"/>
                </a:solidFill>
                <a:latin typeface="BISansNEXT" panose="02000503040000020004" pitchFamily="50" charset="0"/>
                <a:cs typeface="Segoe UI" panose="020B0502040204020203" pitchFamily="34" charset="0"/>
              </a:rPr>
              <a:t>Mosaic</a:t>
            </a:r>
            <a:r>
              <a:rPr lang="nl-NL" sz="1300" b="1" dirty="0">
                <a:solidFill>
                  <a:schemeClr val="bg1"/>
                </a:solidFill>
                <a:latin typeface="BISansNEXT" panose="02000503040000020004" pitchFamily="50" charset="0"/>
                <a:cs typeface="Segoe UI" panose="020B0502040204020203" pitchFamily="34" charset="0"/>
              </a:rPr>
              <a:t> </a:t>
            </a:r>
            <a:r>
              <a:rPr lang="nl-NL" sz="1300" b="1" dirty="0" err="1">
                <a:solidFill>
                  <a:schemeClr val="bg1"/>
                </a:solidFill>
                <a:latin typeface="BISansNEXT" panose="02000503040000020004" pitchFamily="50" charset="0"/>
                <a:cs typeface="Segoe UI" panose="020B0502040204020203" pitchFamily="34" charset="0"/>
              </a:rPr>
              <a:t>perfusion</a:t>
            </a:r>
            <a:endParaRPr lang="nl-NL" sz="1300" b="1" dirty="0">
              <a:solidFill>
                <a:schemeClr val="bg1"/>
              </a:solidFill>
              <a:latin typeface="BISansNEXT" panose="02000503040000020004" pitchFamily="50" charset="0"/>
              <a:cs typeface="Segoe UI" panose="020B0502040204020203" pitchFamily="34" charset="0"/>
            </a:endParaRPr>
          </a:p>
        </p:txBody>
      </p:sp>
      <p:cxnSp>
        <p:nvCxnSpPr>
          <p:cNvPr id="67" name="Straight Connector 66">
            <a:extLst>
              <a:ext uri="{FF2B5EF4-FFF2-40B4-BE49-F238E27FC236}">
                <a16:creationId xmlns:a16="http://schemas.microsoft.com/office/drawing/2014/main" id="{2A3FF16E-C7C5-BDB8-12A8-0043B1892AB2}"/>
              </a:ext>
            </a:extLst>
          </p:cNvPr>
          <p:cNvCxnSpPr>
            <a:cxnSpLocks/>
          </p:cNvCxnSpPr>
          <p:nvPr/>
        </p:nvCxnSpPr>
        <p:spPr>
          <a:xfrm flipH="1">
            <a:off x="3385255" y="1782228"/>
            <a:ext cx="4695" cy="336287"/>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760F24A-4949-A0AB-5332-2386417584D9}"/>
              </a:ext>
            </a:extLst>
          </p:cNvPr>
          <p:cNvCxnSpPr>
            <a:cxnSpLocks/>
          </p:cNvCxnSpPr>
          <p:nvPr/>
        </p:nvCxnSpPr>
        <p:spPr>
          <a:xfrm>
            <a:off x="5187991" y="1782228"/>
            <a:ext cx="0" cy="143884"/>
          </a:xfrm>
          <a:prstGeom prst="line">
            <a:avLst/>
          </a:prstGeom>
          <a:ln w="127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Rectangle 51">
            <a:extLst>
              <a:ext uri="{FF2B5EF4-FFF2-40B4-BE49-F238E27FC236}">
                <a16:creationId xmlns:a16="http://schemas.microsoft.com/office/drawing/2014/main" id="{68B93E81-E05F-3F13-2633-A6018B498DBA}"/>
              </a:ext>
            </a:extLst>
          </p:cNvPr>
          <p:cNvSpPr/>
          <p:nvPr/>
        </p:nvSpPr>
        <p:spPr>
          <a:xfrm>
            <a:off x="2589573" y="1932285"/>
            <a:ext cx="1656400" cy="476247"/>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300" b="1" dirty="0" err="1">
                <a:solidFill>
                  <a:schemeClr val="bg1"/>
                </a:solidFill>
                <a:latin typeface="BISansNEXT" panose="02000503040000020004" pitchFamily="50" charset="0"/>
                <a:cs typeface="Segoe UI" panose="020B0502040204020203" pitchFamily="34" charset="0"/>
              </a:rPr>
              <a:t>Ground-glass</a:t>
            </a:r>
            <a:endParaRPr lang="nl-NL" sz="1300" b="1" dirty="0">
              <a:solidFill>
                <a:schemeClr val="bg1"/>
              </a:solidFill>
              <a:latin typeface="BISansNEXT" panose="02000503040000020004" pitchFamily="50" charset="0"/>
              <a:cs typeface="Segoe UI" panose="020B0502040204020203" pitchFamily="34" charset="0"/>
            </a:endParaRPr>
          </a:p>
        </p:txBody>
      </p:sp>
      <p:sp>
        <p:nvSpPr>
          <p:cNvPr id="70" name="Rectangle 2">
            <a:extLst>
              <a:ext uri="{FF2B5EF4-FFF2-40B4-BE49-F238E27FC236}">
                <a16:creationId xmlns:a16="http://schemas.microsoft.com/office/drawing/2014/main" id="{FE5FE2F1-7D9F-D87B-6C80-FB7B2ED05E11}"/>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3" name="Picture 2">
            <a:extLst>
              <a:ext uri="{FF2B5EF4-FFF2-40B4-BE49-F238E27FC236}">
                <a16:creationId xmlns:a16="http://schemas.microsoft.com/office/drawing/2014/main" id="{8C52BD68-002B-405B-06FB-8429C69A99D6}"/>
              </a:ext>
            </a:extLst>
          </p:cNvPr>
          <p:cNvPicPr>
            <a:picLocks noChangeAspect="1"/>
          </p:cNvPicPr>
          <p:nvPr/>
        </p:nvPicPr>
        <p:blipFill>
          <a:blip r:embed="rId3"/>
          <a:stretch>
            <a:fillRect/>
          </a:stretch>
        </p:blipFill>
        <p:spPr>
          <a:xfrm>
            <a:off x="10828056" y="6185195"/>
            <a:ext cx="1487553" cy="231668"/>
          </a:xfrm>
          <a:prstGeom prst="rect">
            <a:avLst/>
          </a:prstGeom>
        </p:spPr>
      </p:pic>
    </p:spTree>
    <p:extLst>
      <p:ext uri="{BB962C8B-B14F-4D97-AF65-F5344CB8AC3E}">
        <p14:creationId xmlns:p14="http://schemas.microsoft.com/office/powerpoint/2010/main" val="3502970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0879D3A-15D0-7A79-7F21-E4267BB501D1}"/>
              </a:ext>
            </a:extLst>
          </p:cNvPr>
          <p:cNvSpPr/>
          <p:nvPr/>
        </p:nvSpPr>
        <p:spPr>
          <a:xfrm>
            <a:off x="6096000" y="0"/>
            <a:ext cx="6096000" cy="6478820"/>
          </a:xfrm>
          <a:prstGeom prst="rect">
            <a:avLst/>
          </a:prstGeom>
          <a:solidFill>
            <a:srgbClr val="E3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a:xfrm>
            <a:off x="838200" y="136525"/>
            <a:ext cx="4574067" cy="911987"/>
          </a:xfrm>
        </p:spPr>
        <p:txBody>
          <a:bodyPr/>
          <a:lstStyle/>
          <a:p>
            <a:r>
              <a:rPr lang="nl-NL" dirty="0" err="1"/>
              <a:t>Define</a:t>
            </a:r>
            <a:r>
              <a:rPr lang="nl-NL" dirty="0"/>
              <a:t> HRCT-</a:t>
            </a:r>
            <a:r>
              <a:rPr lang="nl-NL" dirty="0" err="1"/>
              <a:t>pattern</a:t>
            </a:r>
            <a:r>
              <a:rPr lang="nl-NL" dirty="0"/>
              <a:t> </a:t>
            </a:r>
          </a:p>
        </p:txBody>
      </p:sp>
      <p:sp>
        <p:nvSpPr>
          <p:cNvPr id="5" name="Tijdelijke aanduiding voor tekst 4">
            <a:extLst>
              <a:ext uri="{FF2B5EF4-FFF2-40B4-BE49-F238E27FC236}">
                <a16:creationId xmlns:a16="http://schemas.microsoft.com/office/drawing/2014/main" id="{0E5DB8AB-C5EE-429A-B715-BB03F7FA5485}"/>
              </a:ext>
            </a:extLst>
          </p:cNvPr>
          <p:cNvSpPr>
            <a:spLocks noGrp="1"/>
          </p:cNvSpPr>
          <p:nvPr>
            <p:ph type="body" sz="quarter" idx="13"/>
          </p:nvPr>
        </p:nvSpPr>
        <p:spPr>
          <a:xfrm>
            <a:off x="180000" y="5858890"/>
            <a:ext cx="5916000" cy="619932"/>
          </a:xfrm>
        </p:spPr>
        <p:txBody>
          <a:bodyPr/>
          <a:lstStyle/>
          <a:p>
            <a:r>
              <a:rPr lang="en-US" dirty="0"/>
              <a:t>1. Jacob J, Hansell DM. HRCT of fibrosing lung disease. Respirology. 2015;20(6):859-72.</a:t>
            </a:r>
          </a:p>
        </p:txBody>
      </p:sp>
      <p:sp>
        <p:nvSpPr>
          <p:cNvPr id="9" name="Tijdelijke aanduiding voor tekst 8">
            <a:extLst>
              <a:ext uri="{FF2B5EF4-FFF2-40B4-BE49-F238E27FC236}">
                <a16:creationId xmlns:a16="http://schemas.microsoft.com/office/drawing/2014/main" id="{6CC8D122-82A5-4E90-B19D-683793F4C167}"/>
              </a:ext>
            </a:extLst>
          </p:cNvPr>
          <p:cNvSpPr>
            <a:spLocks noGrp="1"/>
          </p:cNvSpPr>
          <p:nvPr>
            <p:ph type="body" sz="quarter" idx="17"/>
          </p:nvPr>
        </p:nvSpPr>
        <p:spPr/>
        <p:txBody>
          <a:bodyPr/>
          <a:lstStyle/>
          <a:p>
            <a:r>
              <a:rPr lang="en-US" dirty="0"/>
              <a:t>H4</a:t>
            </a:r>
          </a:p>
        </p:txBody>
      </p:sp>
      <p:sp>
        <p:nvSpPr>
          <p:cNvPr id="23" name="Text Placeholder 22">
            <a:extLst>
              <a:ext uri="{FF2B5EF4-FFF2-40B4-BE49-F238E27FC236}">
                <a16:creationId xmlns:a16="http://schemas.microsoft.com/office/drawing/2014/main" id="{BC547D51-63C9-437E-81BE-46692D2F75E6}"/>
              </a:ext>
            </a:extLst>
          </p:cNvPr>
          <p:cNvSpPr>
            <a:spLocks noGrp="1"/>
          </p:cNvSpPr>
          <p:nvPr>
            <p:ph type="body" sz="quarter" idx="18"/>
          </p:nvPr>
        </p:nvSpPr>
        <p:spPr>
          <a:xfrm>
            <a:off x="838200" y="1233266"/>
            <a:ext cx="4574067" cy="840685"/>
          </a:xfrm>
        </p:spPr>
        <p:txBody>
          <a:bodyPr/>
          <a:lstStyle/>
          <a:p>
            <a:pPr>
              <a:lnSpc>
                <a:spcPct val="100000"/>
              </a:lnSpc>
            </a:pPr>
            <a:r>
              <a:rPr lang="nl-NL" b="1" u="sng" dirty="0" err="1"/>
              <a:t>Ground</a:t>
            </a:r>
            <a:r>
              <a:rPr lang="nl-NL" b="1" u="sng" dirty="0"/>
              <a:t> </a:t>
            </a:r>
            <a:r>
              <a:rPr lang="nl-NL" b="1" u="sng" dirty="0" err="1"/>
              <a:t>glass</a:t>
            </a:r>
            <a:r>
              <a:rPr lang="nl-NL" b="1" u="sng" dirty="0"/>
              <a:t> </a:t>
            </a:r>
            <a:r>
              <a:rPr lang="nl-NL" dirty="0"/>
              <a:t>or </a:t>
            </a:r>
            <a:r>
              <a:rPr lang="nl-NL" b="1" u="sng" dirty="0" err="1"/>
              <a:t>reticulations</a:t>
            </a:r>
            <a:r>
              <a:rPr lang="nl-NL" b="1" dirty="0"/>
              <a:t> </a:t>
            </a:r>
            <a:r>
              <a:rPr lang="nl-NL" dirty="0" err="1"/>
              <a:t>may</a:t>
            </a:r>
            <a:r>
              <a:rPr lang="nl-NL" dirty="0"/>
              <a:t> </a:t>
            </a:r>
            <a:r>
              <a:rPr lang="nl-NL" dirty="0" err="1"/>
              <a:t>be</a:t>
            </a:r>
            <a:r>
              <a:rPr lang="nl-NL" dirty="0"/>
              <a:t> </a:t>
            </a:r>
            <a:r>
              <a:rPr lang="nl-NL" dirty="0" err="1"/>
              <a:t>signs</a:t>
            </a:r>
            <a:r>
              <a:rPr lang="nl-NL" dirty="0"/>
              <a:t> of a </a:t>
            </a:r>
            <a:r>
              <a:rPr lang="nl-NL" dirty="0" err="1"/>
              <a:t>fibrosing</a:t>
            </a:r>
            <a:r>
              <a:rPr lang="nl-NL" dirty="0"/>
              <a:t> </a:t>
            </a:r>
            <a:r>
              <a:rPr lang="nl-NL" dirty="0" err="1"/>
              <a:t>lung</a:t>
            </a:r>
            <a:r>
              <a:rPr lang="nl-NL" dirty="0"/>
              <a:t> </a:t>
            </a:r>
            <a:r>
              <a:rPr lang="nl-NL" dirty="0" err="1"/>
              <a:t>disease</a:t>
            </a:r>
            <a:r>
              <a:rPr lang="nl-NL" dirty="0"/>
              <a:t>, but </a:t>
            </a:r>
            <a:r>
              <a:rPr lang="nl-NL" dirty="0" err="1"/>
              <a:t>it</a:t>
            </a:r>
            <a:r>
              <a:rPr lang="nl-NL" dirty="0"/>
              <a:t> is no </a:t>
            </a:r>
            <a:r>
              <a:rPr lang="nl-NL" dirty="0" err="1"/>
              <a:t>proof</a:t>
            </a:r>
            <a:r>
              <a:rPr lang="nl-NL" dirty="0"/>
              <a:t> of fibrosis</a:t>
            </a:r>
            <a:r>
              <a:rPr lang="nl-NL" baseline="30000" dirty="0"/>
              <a:t>1</a:t>
            </a:r>
            <a:endParaRPr lang="nl-NL" dirty="0"/>
          </a:p>
        </p:txBody>
      </p:sp>
      <p:sp>
        <p:nvSpPr>
          <p:cNvPr id="27" name="Content Placeholder 24">
            <a:extLst>
              <a:ext uri="{FF2B5EF4-FFF2-40B4-BE49-F238E27FC236}">
                <a16:creationId xmlns:a16="http://schemas.microsoft.com/office/drawing/2014/main" id="{77F3B72F-0A97-44C9-81B7-FFE148543D6D}"/>
              </a:ext>
            </a:extLst>
          </p:cNvPr>
          <p:cNvSpPr txBox="1">
            <a:spLocks/>
          </p:cNvSpPr>
          <p:nvPr/>
        </p:nvSpPr>
        <p:spPr>
          <a:xfrm>
            <a:off x="7318890" y="4142380"/>
            <a:ext cx="3650221" cy="685957"/>
          </a:xfrm>
          <a:prstGeom prst="rect">
            <a:avLst/>
          </a:prstGeom>
        </p:spPr>
        <p:txBody>
          <a:bodyPr vert="horz" lIns="91440" tIns="45720" rIns="91440" bIns="45720" rtlCol="0">
            <a:sp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200" dirty="0"/>
              <a:t>Ground-glass opacity associated with intralobular reticulations and traction </a:t>
            </a:r>
            <a:r>
              <a:rPr lang="en-US" sz="1200" dirty="0" err="1"/>
              <a:t>bronchiolectasis</a:t>
            </a:r>
            <a:r>
              <a:rPr lang="en-US" sz="1200" dirty="0"/>
              <a:t> in a patient with NSIP associated with systemic sclerosis</a:t>
            </a:r>
          </a:p>
        </p:txBody>
      </p:sp>
      <p:grpSp>
        <p:nvGrpSpPr>
          <p:cNvPr id="8" name="Group 7">
            <a:extLst>
              <a:ext uri="{FF2B5EF4-FFF2-40B4-BE49-F238E27FC236}">
                <a16:creationId xmlns:a16="http://schemas.microsoft.com/office/drawing/2014/main" id="{D9883806-8DAD-6D81-DD30-63FC755E06DE}"/>
              </a:ext>
            </a:extLst>
          </p:cNvPr>
          <p:cNvGrpSpPr/>
          <p:nvPr/>
        </p:nvGrpSpPr>
        <p:grpSpPr>
          <a:xfrm>
            <a:off x="7771575" y="5197105"/>
            <a:ext cx="2711466" cy="322873"/>
            <a:chOff x="7868634" y="5445850"/>
            <a:chExt cx="2711466" cy="322873"/>
          </a:xfrm>
        </p:grpSpPr>
        <p:cxnSp>
          <p:nvCxnSpPr>
            <p:cNvPr id="15" name="Straight Arrow Connector 25">
              <a:extLst>
                <a:ext uri="{FF2B5EF4-FFF2-40B4-BE49-F238E27FC236}">
                  <a16:creationId xmlns:a16="http://schemas.microsoft.com/office/drawing/2014/main" id="{C4E36F47-E92C-7A34-74E2-0ACC7696EB29}"/>
                </a:ext>
              </a:extLst>
            </p:cNvPr>
            <p:cNvCxnSpPr>
              <a:cxnSpLocks/>
            </p:cNvCxnSpPr>
            <p:nvPr/>
          </p:nvCxnSpPr>
          <p:spPr>
            <a:xfrm>
              <a:off x="7868634" y="5662250"/>
              <a:ext cx="659068" cy="0"/>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Tijdelijke aanduiding voor tekst 4">
              <a:extLst>
                <a:ext uri="{FF2B5EF4-FFF2-40B4-BE49-F238E27FC236}">
                  <a16:creationId xmlns:a16="http://schemas.microsoft.com/office/drawing/2014/main" id="{B927EBAF-4101-9F97-0238-79BED8C0893D}"/>
                </a:ext>
              </a:extLst>
            </p:cNvPr>
            <p:cNvSpPr txBox="1">
              <a:spLocks/>
            </p:cNvSpPr>
            <p:nvPr/>
          </p:nvSpPr>
          <p:spPr>
            <a:xfrm>
              <a:off x="8534119" y="5445850"/>
              <a:ext cx="2045981" cy="32287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85C6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385C6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385C6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385C66"/>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sz="1200" b="0" dirty="0" err="1">
                  <a:solidFill>
                    <a:schemeClr val="tx1"/>
                  </a:solidFill>
                </a:rPr>
                <a:t>Traction</a:t>
              </a:r>
              <a:r>
                <a:rPr lang="nl-NL" sz="1200" b="0" dirty="0">
                  <a:solidFill>
                    <a:schemeClr val="tx1"/>
                  </a:solidFill>
                </a:rPr>
                <a:t> </a:t>
              </a:r>
              <a:r>
                <a:rPr lang="nl-NL" sz="1200" b="0" dirty="0" err="1">
                  <a:solidFill>
                    <a:schemeClr val="tx1"/>
                  </a:solidFill>
                </a:rPr>
                <a:t>bronchiolectasis</a:t>
              </a:r>
              <a:endParaRPr lang="nl-NL" sz="1200" b="0" dirty="0">
                <a:solidFill>
                  <a:schemeClr val="tx1"/>
                </a:solidFill>
              </a:endParaRPr>
            </a:p>
          </p:txBody>
        </p:sp>
      </p:grpSp>
      <p:grpSp>
        <p:nvGrpSpPr>
          <p:cNvPr id="17" name="Group 27">
            <a:extLst>
              <a:ext uri="{FF2B5EF4-FFF2-40B4-BE49-F238E27FC236}">
                <a16:creationId xmlns:a16="http://schemas.microsoft.com/office/drawing/2014/main" id="{B7957A43-60F7-82A0-09C7-F5C269BE8F05}"/>
              </a:ext>
            </a:extLst>
          </p:cNvPr>
          <p:cNvGrpSpPr/>
          <p:nvPr/>
        </p:nvGrpSpPr>
        <p:grpSpPr>
          <a:xfrm>
            <a:off x="7342980" y="1134277"/>
            <a:ext cx="3602040" cy="2821814"/>
            <a:chOff x="6568786" y="749695"/>
            <a:chExt cx="4294703" cy="3364442"/>
          </a:xfrm>
        </p:grpSpPr>
        <p:pic>
          <p:nvPicPr>
            <p:cNvPr id="18" name="Picture 28">
              <a:extLst>
                <a:ext uri="{FF2B5EF4-FFF2-40B4-BE49-F238E27FC236}">
                  <a16:creationId xmlns:a16="http://schemas.microsoft.com/office/drawing/2014/main" id="{47C101B7-5581-9720-BCF4-BB2499D7D8F5}"/>
                </a:ext>
              </a:extLst>
            </p:cNvPr>
            <p:cNvPicPr>
              <a:picLocks noChangeAspect="1"/>
            </p:cNvPicPr>
            <p:nvPr/>
          </p:nvPicPr>
          <p:blipFill>
            <a:blip r:embed="rId3"/>
            <a:stretch>
              <a:fillRect/>
            </a:stretch>
          </p:blipFill>
          <p:spPr>
            <a:xfrm>
              <a:off x="6568786" y="749695"/>
              <a:ext cx="4294703" cy="3364442"/>
            </a:xfrm>
            <a:prstGeom prst="rect">
              <a:avLst/>
            </a:prstGeom>
            <a:effectLst/>
          </p:spPr>
        </p:pic>
        <p:cxnSp>
          <p:nvCxnSpPr>
            <p:cNvPr id="20" name="Straight Arrow Connector 30">
              <a:extLst>
                <a:ext uri="{FF2B5EF4-FFF2-40B4-BE49-F238E27FC236}">
                  <a16:creationId xmlns:a16="http://schemas.microsoft.com/office/drawing/2014/main" id="{7DABACAA-16BE-E06A-B0CD-D1E473E7886C}"/>
                </a:ext>
              </a:extLst>
            </p:cNvPr>
            <p:cNvCxnSpPr>
              <a:cxnSpLocks/>
            </p:cNvCxnSpPr>
            <p:nvPr/>
          </p:nvCxnSpPr>
          <p:spPr>
            <a:xfrm>
              <a:off x="7079799" y="2858819"/>
              <a:ext cx="0" cy="255887"/>
            </a:xfrm>
            <a:prstGeom prst="straightConnector1">
              <a:avLst/>
            </a:prstGeom>
            <a:ln w="50800">
              <a:solidFill>
                <a:schemeClr val="accent6"/>
              </a:solidFill>
              <a:tailEnd type="triangle"/>
            </a:ln>
            <a:effectLst>
              <a:outerShdw blurRad="99788" dist="50800" dir="5400000" sx="134000" sy="134000" algn="ctr" rotWithShape="0">
                <a:srgbClr val="000000">
                  <a:alpha val="48000"/>
                </a:srgb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31">
              <a:extLst>
                <a:ext uri="{FF2B5EF4-FFF2-40B4-BE49-F238E27FC236}">
                  <a16:creationId xmlns:a16="http://schemas.microsoft.com/office/drawing/2014/main" id="{6E37F60E-2414-42B3-DE73-42B2670D15FC}"/>
                </a:ext>
              </a:extLst>
            </p:cNvPr>
            <p:cNvCxnSpPr>
              <a:cxnSpLocks/>
            </p:cNvCxnSpPr>
            <p:nvPr/>
          </p:nvCxnSpPr>
          <p:spPr>
            <a:xfrm>
              <a:off x="7108490" y="3569970"/>
              <a:ext cx="248384" cy="0"/>
            </a:xfrm>
            <a:prstGeom prst="straightConnector1">
              <a:avLst/>
            </a:prstGeom>
            <a:ln w="50800">
              <a:solidFill>
                <a:schemeClr val="accent6"/>
              </a:solidFill>
              <a:tailEnd type="triangle"/>
            </a:ln>
            <a:effectLst>
              <a:outerShdw blurRad="99788" dist="50800" dir="5400000" sx="134000" sy="134000" algn="ctr" rotWithShape="0">
                <a:srgbClr val="000000">
                  <a:alpha val="48000"/>
                </a:srgbClr>
              </a:outerShdw>
            </a:effectLst>
          </p:spPr>
          <p:style>
            <a:lnRef idx="1">
              <a:schemeClr val="accent1"/>
            </a:lnRef>
            <a:fillRef idx="0">
              <a:schemeClr val="accent1"/>
            </a:fillRef>
            <a:effectRef idx="0">
              <a:schemeClr val="accent1"/>
            </a:effectRef>
            <a:fontRef idx="minor">
              <a:schemeClr val="tx1"/>
            </a:fontRef>
          </p:style>
        </p:cxnSp>
      </p:grpSp>
      <p:sp>
        <p:nvSpPr>
          <p:cNvPr id="30" name="Rectangle 2">
            <a:extLst>
              <a:ext uri="{FF2B5EF4-FFF2-40B4-BE49-F238E27FC236}">
                <a16:creationId xmlns:a16="http://schemas.microsoft.com/office/drawing/2014/main" id="{88CDD220-AC22-62CB-2EA8-D605B1CAE11F}"/>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31" name="Content Placeholder 24">
            <a:extLst>
              <a:ext uri="{FF2B5EF4-FFF2-40B4-BE49-F238E27FC236}">
                <a16:creationId xmlns:a16="http://schemas.microsoft.com/office/drawing/2014/main" id="{4BE64489-C5AE-3BE3-3AAC-6F417058A6AD}"/>
              </a:ext>
            </a:extLst>
          </p:cNvPr>
          <p:cNvSpPr txBox="1">
            <a:spLocks/>
          </p:cNvSpPr>
          <p:nvPr/>
        </p:nvSpPr>
        <p:spPr>
          <a:xfrm>
            <a:off x="838200" y="2397600"/>
            <a:ext cx="4643698" cy="2865947"/>
          </a:xfrm>
          <a:prstGeom prst="rect">
            <a:avLst/>
          </a:prstGeom>
          <a:noFill/>
        </p:spPr>
        <p:txBody>
          <a:bodyPr vert="horz" lIns="90000" tIns="46800" rIns="90000" bIns="4680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err="1"/>
              <a:t>Ground</a:t>
            </a:r>
            <a:r>
              <a:rPr lang="nl-NL" b="1" dirty="0"/>
              <a:t> </a:t>
            </a:r>
            <a:r>
              <a:rPr lang="nl-NL" b="1" dirty="0" err="1"/>
              <a:t>glass</a:t>
            </a:r>
            <a:endParaRPr lang="nl-NL" b="1" dirty="0"/>
          </a:p>
          <a:p>
            <a:r>
              <a:rPr lang="nl-NL" dirty="0">
                <a:latin typeface="BISansNEXT" panose="02000503040000020004" pitchFamily="50" charset="0"/>
                <a:ea typeface="Calibri" panose="020F0502020204030204" pitchFamily="34" charset="0"/>
                <a:cs typeface="Times New Roman" panose="02020603050405020304" pitchFamily="18" charset="0"/>
              </a:rPr>
              <a:t>Area </a:t>
            </a:r>
            <a:r>
              <a:rPr lang="nl-NL" dirty="0" err="1">
                <a:latin typeface="BISansNEXT" panose="02000503040000020004" pitchFamily="50" charset="0"/>
                <a:ea typeface="Calibri" panose="020F0502020204030204" pitchFamily="34" charset="0"/>
                <a:cs typeface="Times New Roman" panose="02020603050405020304" pitchFamily="18" charset="0"/>
              </a:rPr>
              <a:t>slightly</a:t>
            </a:r>
            <a:r>
              <a:rPr lang="nl-NL" dirty="0">
                <a:latin typeface="BISansNEXT" panose="02000503040000020004" pitchFamily="50" charset="0"/>
                <a:ea typeface="Calibri" panose="020F0502020204030204" pitchFamily="34" charset="0"/>
                <a:cs typeface="Times New Roman" panose="02020603050405020304" pitchFamily="18" charset="0"/>
              </a:rPr>
              <a:t> </a:t>
            </a:r>
            <a:r>
              <a:rPr lang="nl-NL" dirty="0" err="1">
                <a:latin typeface="BISansNEXT" panose="02000503040000020004" pitchFamily="50" charset="0"/>
                <a:ea typeface="Calibri" panose="020F0502020204030204" pitchFamily="34" charset="0"/>
                <a:cs typeface="Times New Roman" panose="02020603050405020304" pitchFamily="18" charset="0"/>
              </a:rPr>
              <a:t>increased</a:t>
            </a:r>
            <a:r>
              <a:rPr lang="nl-NL" dirty="0">
                <a:latin typeface="BISansNEXT" panose="02000503040000020004" pitchFamily="50" charset="0"/>
                <a:ea typeface="Calibri" panose="020F0502020204030204" pitchFamily="34" charset="0"/>
                <a:cs typeface="Times New Roman" panose="02020603050405020304" pitchFamily="18" charset="0"/>
              </a:rPr>
              <a:t> </a:t>
            </a:r>
            <a:r>
              <a:rPr lang="nl-NL" dirty="0" err="1">
                <a:latin typeface="BISansNEXT" panose="02000503040000020004" pitchFamily="50" charset="0"/>
                <a:ea typeface="Calibri" panose="020F0502020204030204" pitchFamily="34" charset="0"/>
                <a:cs typeface="Times New Roman" panose="02020603050405020304" pitchFamily="18" charset="0"/>
              </a:rPr>
              <a:t>attenuation</a:t>
            </a:r>
            <a:endParaRPr lang="nl-NL" dirty="0">
              <a:latin typeface="BISansNEXT" panose="02000503040000020004" pitchFamily="50" charset="0"/>
            </a:endParaRPr>
          </a:p>
          <a:p>
            <a:r>
              <a:rPr lang="nl-NL" dirty="0" err="1"/>
              <a:t>Vessels</a:t>
            </a:r>
            <a:r>
              <a:rPr lang="nl-NL" dirty="0"/>
              <a:t> </a:t>
            </a:r>
            <a:r>
              <a:rPr lang="nl-NL" dirty="0" err="1"/>
              <a:t>and</a:t>
            </a:r>
            <a:r>
              <a:rPr lang="nl-NL" dirty="0"/>
              <a:t> </a:t>
            </a:r>
            <a:r>
              <a:rPr lang="nl-NL" dirty="0" err="1"/>
              <a:t>structures</a:t>
            </a:r>
            <a:r>
              <a:rPr lang="nl-NL" dirty="0"/>
              <a:t> </a:t>
            </a:r>
            <a:r>
              <a:rPr lang="nl-NL" dirty="0" err="1"/>
              <a:t>can</a:t>
            </a:r>
            <a:r>
              <a:rPr lang="nl-NL" dirty="0"/>
              <a:t> </a:t>
            </a:r>
            <a:r>
              <a:rPr lang="nl-NL" dirty="0" err="1"/>
              <a:t>still</a:t>
            </a:r>
            <a:r>
              <a:rPr lang="nl-NL" dirty="0"/>
              <a:t> </a:t>
            </a:r>
            <a:r>
              <a:rPr lang="nl-NL" dirty="0" err="1"/>
              <a:t>be</a:t>
            </a:r>
            <a:r>
              <a:rPr lang="nl-NL" dirty="0"/>
              <a:t> </a:t>
            </a:r>
            <a:r>
              <a:rPr lang="nl-NL" dirty="0" err="1"/>
              <a:t>discerned</a:t>
            </a:r>
            <a:endParaRPr lang="nl-NL" dirty="0"/>
          </a:p>
        </p:txBody>
      </p:sp>
      <p:pic>
        <p:nvPicPr>
          <p:cNvPr id="3" name="Picture 2">
            <a:extLst>
              <a:ext uri="{FF2B5EF4-FFF2-40B4-BE49-F238E27FC236}">
                <a16:creationId xmlns:a16="http://schemas.microsoft.com/office/drawing/2014/main" id="{CC8265F6-83A2-241E-3680-E863B3CF87D0}"/>
              </a:ext>
            </a:extLst>
          </p:cNvPr>
          <p:cNvPicPr>
            <a:picLocks noChangeAspect="1"/>
          </p:cNvPicPr>
          <p:nvPr/>
        </p:nvPicPr>
        <p:blipFill>
          <a:blip r:embed="rId4"/>
          <a:stretch>
            <a:fillRect/>
          </a:stretch>
        </p:blipFill>
        <p:spPr>
          <a:xfrm>
            <a:off x="10865000" y="6200815"/>
            <a:ext cx="1487553" cy="231668"/>
          </a:xfrm>
          <a:prstGeom prst="rect">
            <a:avLst/>
          </a:prstGeom>
        </p:spPr>
      </p:pic>
    </p:spTree>
    <p:extLst>
      <p:ext uri="{BB962C8B-B14F-4D97-AF65-F5344CB8AC3E}">
        <p14:creationId xmlns:p14="http://schemas.microsoft.com/office/powerpoint/2010/main" val="1847555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E2A0D72-140F-B09F-124C-64EC3C0A8071}"/>
              </a:ext>
            </a:extLst>
          </p:cNvPr>
          <p:cNvSpPr/>
          <p:nvPr/>
        </p:nvSpPr>
        <p:spPr>
          <a:xfrm>
            <a:off x="6096000" y="0"/>
            <a:ext cx="6096000" cy="6478820"/>
          </a:xfrm>
          <a:prstGeom prst="rect">
            <a:avLst/>
          </a:prstGeom>
          <a:solidFill>
            <a:srgbClr val="E3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a:xfrm>
            <a:off x="838200" y="136525"/>
            <a:ext cx="4783667" cy="911987"/>
          </a:xfrm>
        </p:spPr>
        <p:txBody>
          <a:bodyPr/>
          <a:lstStyle/>
          <a:p>
            <a:r>
              <a:rPr lang="nl-NL" dirty="0" err="1"/>
              <a:t>Define</a:t>
            </a:r>
            <a:r>
              <a:rPr lang="nl-NL" dirty="0"/>
              <a:t> HRCT-</a:t>
            </a:r>
            <a:r>
              <a:rPr lang="nl-NL" dirty="0" err="1"/>
              <a:t>pattern</a:t>
            </a:r>
            <a:r>
              <a:rPr lang="nl-NL" dirty="0"/>
              <a:t> </a:t>
            </a:r>
          </a:p>
        </p:txBody>
      </p:sp>
      <p:sp>
        <p:nvSpPr>
          <p:cNvPr id="6" name="Tijdelijke aanduiding voor tekst 5">
            <a:extLst>
              <a:ext uri="{FF2B5EF4-FFF2-40B4-BE49-F238E27FC236}">
                <a16:creationId xmlns:a16="http://schemas.microsoft.com/office/drawing/2014/main" id="{E36397AC-770F-48F1-9781-C0B94FAA0270}"/>
              </a:ext>
            </a:extLst>
          </p:cNvPr>
          <p:cNvSpPr>
            <a:spLocks noGrp="1"/>
          </p:cNvSpPr>
          <p:nvPr>
            <p:ph type="body" sz="quarter" idx="13"/>
          </p:nvPr>
        </p:nvSpPr>
        <p:spPr/>
        <p:txBody>
          <a:bodyPr/>
          <a:lstStyle/>
          <a:p>
            <a:r>
              <a:rPr lang="en-US" dirty="0"/>
              <a:t>1. Jacob J, Hansell DM. HRCT of fibrosing lung disease. Respirology. 2015;20(6):859-72.</a:t>
            </a:r>
          </a:p>
        </p:txBody>
      </p:sp>
      <p:sp>
        <p:nvSpPr>
          <p:cNvPr id="9" name="Tijdelijke aanduiding voor tekst 8">
            <a:extLst>
              <a:ext uri="{FF2B5EF4-FFF2-40B4-BE49-F238E27FC236}">
                <a16:creationId xmlns:a16="http://schemas.microsoft.com/office/drawing/2014/main" id="{F4491CE9-FBAF-4A66-9B09-82E6F1B21C5D}"/>
              </a:ext>
            </a:extLst>
          </p:cNvPr>
          <p:cNvSpPr>
            <a:spLocks noGrp="1"/>
          </p:cNvSpPr>
          <p:nvPr>
            <p:ph type="body" sz="quarter" idx="17"/>
          </p:nvPr>
        </p:nvSpPr>
        <p:spPr/>
        <p:txBody>
          <a:bodyPr/>
          <a:lstStyle/>
          <a:p>
            <a:r>
              <a:rPr lang="en-US" dirty="0"/>
              <a:t>H5</a:t>
            </a:r>
          </a:p>
        </p:txBody>
      </p:sp>
      <p:sp>
        <p:nvSpPr>
          <p:cNvPr id="12" name="Text Placeholder 11">
            <a:extLst>
              <a:ext uri="{FF2B5EF4-FFF2-40B4-BE49-F238E27FC236}">
                <a16:creationId xmlns:a16="http://schemas.microsoft.com/office/drawing/2014/main" id="{93C45455-B7A7-46DA-98D5-5A1269F2A0B3}"/>
              </a:ext>
            </a:extLst>
          </p:cNvPr>
          <p:cNvSpPr>
            <a:spLocks noGrp="1"/>
          </p:cNvSpPr>
          <p:nvPr>
            <p:ph type="body" sz="quarter" idx="18"/>
          </p:nvPr>
        </p:nvSpPr>
        <p:spPr>
          <a:xfrm>
            <a:off x="838200" y="1089331"/>
            <a:ext cx="4643699" cy="1121916"/>
          </a:xfrm>
        </p:spPr>
        <p:txBody>
          <a:bodyPr>
            <a:normAutofit/>
          </a:bodyPr>
          <a:lstStyle/>
          <a:p>
            <a:pPr>
              <a:lnSpc>
                <a:spcPct val="100000"/>
              </a:lnSpc>
            </a:pPr>
            <a:r>
              <a:rPr lang="nl-NL" b="1" u="sng" dirty="0" err="1"/>
              <a:t>Ground</a:t>
            </a:r>
            <a:r>
              <a:rPr lang="nl-NL" b="1" u="sng" dirty="0"/>
              <a:t> </a:t>
            </a:r>
            <a:r>
              <a:rPr lang="nl-NL" b="1" u="sng" dirty="0" err="1"/>
              <a:t>glass</a:t>
            </a:r>
            <a:r>
              <a:rPr lang="nl-NL" b="1" u="sng" dirty="0"/>
              <a:t> </a:t>
            </a:r>
            <a:r>
              <a:rPr lang="nl-NL" dirty="0"/>
              <a:t>or </a:t>
            </a:r>
            <a:r>
              <a:rPr lang="nl-NL" b="1" u="sng" dirty="0" err="1"/>
              <a:t>reticulations</a:t>
            </a:r>
            <a:r>
              <a:rPr lang="nl-NL" b="1" dirty="0"/>
              <a:t> </a:t>
            </a:r>
            <a:r>
              <a:rPr lang="nl-NL" dirty="0" err="1"/>
              <a:t>may</a:t>
            </a:r>
            <a:r>
              <a:rPr lang="nl-NL" dirty="0"/>
              <a:t> </a:t>
            </a:r>
            <a:r>
              <a:rPr lang="nl-NL" dirty="0" err="1"/>
              <a:t>be</a:t>
            </a:r>
            <a:r>
              <a:rPr lang="nl-NL" dirty="0"/>
              <a:t> </a:t>
            </a:r>
            <a:r>
              <a:rPr lang="nl-NL" dirty="0" err="1"/>
              <a:t>signs</a:t>
            </a:r>
            <a:r>
              <a:rPr lang="nl-NL" dirty="0"/>
              <a:t> of a </a:t>
            </a:r>
            <a:r>
              <a:rPr lang="nl-NL" dirty="0" err="1"/>
              <a:t>fibrosing</a:t>
            </a:r>
            <a:r>
              <a:rPr lang="nl-NL" dirty="0"/>
              <a:t> </a:t>
            </a:r>
            <a:r>
              <a:rPr lang="nl-NL" dirty="0" err="1"/>
              <a:t>lung</a:t>
            </a:r>
            <a:r>
              <a:rPr lang="nl-NL" dirty="0"/>
              <a:t> </a:t>
            </a:r>
            <a:r>
              <a:rPr lang="nl-NL" dirty="0" err="1"/>
              <a:t>disease</a:t>
            </a:r>
            <a:r>
              <a:rPr lang="nl-NL" dirty="0"/>
              <a:t>, but </a:t>
            </a:r>
            <a:r>
              <a:rPr lang="nl-NL" dirty="0" err="1"/>
              <a:t>it</a:t>
            </a:r>
            <a:r>
              <a:rPr lang="nl-NL" dirty="0"/>
              <a:t> is no </a:t>
            </a:r>
            <a:r>
              <a:rPr lang="nl-NL" dirty="0" err="1"/>
              <a:t>proof</a:t>
            </a:r>
            <a:r>
              <a:rPr lang="nl-NL" dirty="0"/>
              <a:t> of fibrosis</a:t>
            </a:r>
            <a:r>
              <a:rPr lang="nl-NL" baseline="30000" dirty="0"/>
              <a:t>1</a:t>
            </a:r>
            <a:endParaRPr lang="nl-NL" dirty="0"/>
          </a:p>
        </p:txBody>
      </p:sp>
      <p:sp>
        <p:nvSpPr>
          <p:cNvPr id="14" name="Content Placeholder 24">
            <a:extLst>
              <a:ext uri="{FF2B5EF4-FFF2-40B4-BE49-F238E27FC236}">
                <a16:creationId xmlns:a16="http://schemas.microsoft.com/office/drawing/2014/main" id="{19CE1B21-CADA-4FE4-8050-5CA6C3523C34}"/>
              </a:ext>
            </a:extLst>
          </p:cNvPr>
          <p:cNvSpPr>
            <a:spLocks noGrp="1"/>
          </p:cNvSpPr>
          <p:nvPr>
            <p:ph idx="1"/>
          </p:nvPr>
        </p:nvSpPr>
        <p:spPr>
          <a:xfrm>
            <a:off x="838200" y="2397600"/>
            <a:ext cx="4643698" cy="2865947"/>
          </a:xfrm>
          <a:noFill/>
        </p:spPr>
        <p:txBody>
          <a:bodyPr lIns="90000" tIns="46800" rIns="90000" bIns="46800" anchor="t">
            <a:normAutofit/>
          </a:bodyPr>
          <a:lstStyle/>
          <a:p>
            <a:pPr marL="0" indent="0">
              <a:buNone/>
            </a:pPr>
            <a:r>
              <a:rPr lang="nl-NL" b="1" dirty="0" err="1"/>
              <a:t>Reticulations</a:t>
            </a:r>
            <a:endParaRPr lang="nl-NL" b="1" dirty="0"/>
          </a:p>
          <a:p>
            <a:r>
              <a:rPr lang="en-GB" sz="1400" dirty="0">
                <a:effectLst/>
                <a:latin typeface="BISansNEXT" panose="02000503040000020004" pitchFamily="50" charset="0"/>
                <a:ea typeface="Calibri" panose="020F0502020204030204" pitchFamily="34" charset="0"/>
                <a:cs typeface="Times New Roman" panose="02020603050405020304" pitchFamily="18" charset="0"/>
              </a:rPr>
              <a:t>Small linear opacities - slightly increased attenuation - caused by thickened interlobular or intralobular septa (lines)</a:t>
            </a:r>
            <a:endParaRPr lang="nl-NL" dirty="0">
              <a:latin typeface="BISansNEXT" panose="02000503040000020004" pitchFamily="50" charset="0"/>
            </a:endParaRPr>
          </a:p>
          <a:p>
            <a:r>
              <a:rPr lang="nl-NL" dirty="0" err="1"/>
              <a:t>Vessels</a:t>
            </a:r>
            <a:r>
              <a:rPr lang="nl-NL" dirty="0"/>
              <a:t> </a:t>
            </a:r>
            <a:r>
              <a:rPr lang="nl-NL" dirty="0" err="1"/>
              <a:t>and</a:t>
            </a:r>
            <a:r>
              <a:rPr lang="nl-NL" dirty="0"/>
              <a:t> </a:t>
            </a:r>
            <a:r>
              <a:rPr lang="nl-NL" dirty="0" err="1"/>
              <a:t>structures</a:t>
            </a:r>
            <a:r>
              <a:rPr lang="nl-NL" dirty="0"/>
              <a:t> </a:t>
            </a:r>
            <a:r>
              <a:rPr lang="nl-NL" dirty="0" err="1"/>
              <a:t>can</a:t>
            </a:r>
            <a:r>
              <a:rPr lang="nl-NL" dirty="0"/>
              <a:t> </a:t>
            </a:r>
            <a:r>
              <a:rPr lang="nl-NL" dirty="0" err="1"/>
              <a:t>still</a:t>
            </a:r>
            <a:r>
              <a:rPr lang="nl-NL" dirty="0"/>
              <a:t> </a:t>
            </a:r>
            <a:r>
              <a:rPr lang="nl-NL" dirty="0" err="1"/>
              <a:t>be</a:t>
            </a:r>
            <a:r>
              <a:rPr lang="nl-NL" dirty="0"/>
              <a:t> </a:t>
            </a:r>
            <a:r>
              <a:rPr lang="nl-NL" dirty="0" err="1"/>
              <a:t>discerned</a:t>
            </a:r>
            <a:endParaRPr lang="nl-NL" dirty="0"/>
          </a:p>
        </p:txBody>
      </p:sp>
      <p:sp>
        <p:nvSpPr>
          <p:cNvPr id="24" name="Rectangle 2">
            <a:extLst>
              <a:ext uri="{FF2B5EF4-FFF2-40B4-BE49-F238E27FC236}">
                <a16:creationId xmlns:a16="http://schemas.microsoft.com/office/drawing/2014/main" id="{3D64C37A-CA81-BED6-273D-9BCEF92F5644}"/>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grpSp>
        <p:nvGrpSpPr>
          <p:cNvPr id="7" name="Group 6">
            <a:extLst>
              <a:ext uri="{FF2B5EF4-FFF2-40B4-BE49-F238E27FC236}">
                <a16:creationId xmlns:a16="http://schemas.microsoft.com/office/drawing/2014/main" id="{E2E37CED-E4F9-4770-F587-FDA72B46FDFD}"/>
              </a:ext>
            </a:extLst>
          </p:cNvPr>
          <p:cNvGrpSpPr/>
          <p:nvPr/>
        </p:nvGrpSpPr>
        <p:grpSpPr>
          <a:xfrm>
            <a:off x="6907619" y="1229403"/>
            <a:ext cx="4472763" cy="4456449"/>
            <a:chOff x="6907619" y="1229403"/>
            <a:chExt cx="4472763" cy="4456449"/>
          </a:xfrm>
        </p:grpSpPr>
        <p:grpSp>
          <p:nvGrpSpPr>
            <p:cNvPr id="18" name="Group 13">
              <a:extLst>
                <a:ext uri="{FF2B5EF4-FFF2-40B4-BE49-F238E27FC236}">
                  <a16:creationId xmlns:a16="http://schemas.microsoft.com/office/drawing/2014/main" id="{CA0A4717-771D-63DE-6A71-C5887871DC78}"/>
                </a:ext>
              </a:extLst>
            </p:cNvPr>
            <p:cNvGrpSpPr/>
            <p:nvPr/>
          </p:nvGrpSpPr>
          <p:grpSpPr>
            <a:xfrm>
              <a:off x="6907619" y="1229403"/>
              <a:ext cx="4472763" cy="2880250"/>
              <a:chOff x="6096000" y="816317"/>
              <a:chExt cx="5416550" cy="3488005"/>
            </a:xfrm>
            <a:effectLst/>
          </p:grpSpPr>
          <p:pic>
            <p:nvPicPr>
              <p:cNvPr id="19" name="Picture 14">
                <a:extLst>
                  <a:ext uri="{FF2B5EF4-FFF2-40B4-BE49-F238E27FC236}">
                    <a16:creationId xmlns:a16="http://schemas.microsoft.com/office/drawing/2014/main" id="{CF373586-9C5A-5F6F-CB72-35184BE47C23}"/>
                  </a:ext>
                </a:extLst>
              </p:cNvPr>
              <p:cNvPicPr>
                <a:picLocks noChangeAspect="1"/>
              </p:cNvPicPr>
              <p:nvPr/>
            </p:nvPicPr>
            <p:blipFill rotWithShape="1">
              <a:blip r:embed="rId3"/>
              <a:srcRect l="819" t="957" r="182" b="1027"/>
              <a:stretch/>
            </p:blipFill>
            <p:spPr>
              <a:xfrm>
                <a:off x="6096000" y="816317"/>
                <a:ext cx="5416550" cy="3488005"/>
              </a:xfrm>
              <a:prstGeom prst="rect">
                <a:avLst/>
              </a:prstGeom>
              <a:effectLst/>
            </p:spPr>
          </p:pic>
          <p:cxnSp>
            <p:nvCxnSpPr>
              <p:cNvPr id="20" name="Straight Arrow Connector 16">
                <a:extLst>
                  <a:ext uri="{FF2B5EF4-FFF2-40B4-BE49-F238E27FC236}">
                    <a16:creationId xmlns:a16="http://schemas.microsoft.com/office/drawing/2014/main" id="{46024ED6-2688-BE87-BEC9-6406FBFD6157}"/>
                  </a:ext>
                </a:extLst>
              </p:cNvPr>
              <p:cNvCxnSpPr>
                <a:cxnSpLocks/>
              </p:cNvCxnSpPr>
              <p:nvPr/>
            </p:nvCxnSpPr>
            <p:spPr>
              <a:xfrm>
                <a:off x="7283450" y="3546425"/>
                <a:ext cx="0" cy="292100"/>
              </a:xfrm>
              <a:prstGeom prst="straightConnector1">
                <a:avLst/>
              </a:prstGeom>
              <a:ln w="41275">
                <a:solidFill>
                  <a:schemeClr val="accent1"/>
                </a:solidFill>
                <a:tailEnd type="triangle"/>
              </a:ln>
              <a:effectLst>
                <a:outerShdw blurRad="50800" dist="50800" dir="5400000" algn="ctr" rotWithShape="0">
                  <a:srgbClr val="000000">
                    <a:alpha val="56000"/>
                  </a:srgb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17">
                <a:extLst>
                  <a:ext uri="{FF2B5EF4-FFF2-40B4-BE49-F238E27FC236}">
                    <a16:creationId xmlns:a16="http://schemas.microsoft.com/office/drawing/2014/main" id="{44A78D07-4407-04AE-1670-FB6668E51EF9}"/>
                  </a:ext>
                </a:extLst>
              </p:cNvPr>
              <p:cNvCxnSpPr>
                <a:cxnSpLocks/>
              </p:cNvCxnSpPr>
              <p:nvPr/>
            </p:nvCxnSpPr>
            <p:spPr>
              <a:xfrm>
                <a:off x="9994900" y="3127325"/>
                <a:ext cx="0" cy="292100"/>
              </a:xfrm>
              <a:prstGeom prst="straightConnector1">
                <a:avLst/>
              </a:prstGeom>
              <a:ln w="41275">
                <a:solidFill>
                  <a:schemeClr val="accent1"/>
                </a:solidFill>
                <a:tailEnd type="triangle"/>
              </a:ln>
              <a:effectLst>
                <a:outerShdw blurRad="50800" dist="50800" dir="5400000" algn="ctr"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D9A4C372-5E70-53D9-64E2-350ACFFADF29}"/>
                </a:ext>
              </a:extLst>
            </p:cNvPr>
            <p:cNvGrpSpPr/>
            <p:nvPr/>
          </p:nvGrpSpPr>
          <p:grpSpPr>
            <a:xfrm>
              <a:off x="7810500" y="5362979"/>
              <a:ext cx="2667001" cy="322873"/>
              <a:chOff x="6811165" y="4336245"/>
              <a:chExt cx="2667001" cy="322873"/>
            </a:xfrm>
          </p:grpSpPr>
          <p:sp>
            <p:nvSpPr>
              <p:cNvPr id="22" name="Tijdelijke aanduiding voor tekst 4">
                <a:extLst>
                  <a:ext uri="{FF2B5EF4-FFF2-40B4-BE49-F238E27FC236}">
                    <a16:creationId xmlns:a16="http://schemas.microsoft.com/office/drawing/2014/main" id="{DC90CCF1-8C0B-1E58-2CFE-C3E197F9BE1F}"/>
                  </a:ext>
                </a:extLst>
              </p:cNvPr>
              <p:cNvSpPr txBox="1">
                <a:spLocks/>
              </p:cNvSpPr>
              <p:nvPr/>
            </p:nvSpPr>
            <p:spPr>
              <a:xfrm>
                <a:off x="7477916" y="4336245"/>
                <a:ext cx="2000250" cy="32287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85C6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385C6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385C6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385C66"/>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sz="1200" b="0" dirty="0" err="1">
                    <a:solidFill>
                      <a:schemeClr val="tx1"/>
                    </a:solidFill>
                  </a:rPr>
                  <a:t>Intralobular</a:t>
                </a:r>
                <a:r>
                  <a:rPr lang="nl-NL" sz="1200" b="0" dirty="0">
                    <a:solidFill>
                      <a:schemeClr val="tx1"/>
                    </a:solidFill>
                  </a:rPr>
                  <a:t> </a:t>
                </a:r>
                <a:r>
                  <a:rPr lang="nl-NL" sz="1200" b="0" dirty="0" err="1">
                    <a:solidFill>
                      <a:schemeClr val="tx1"/>
                    </a:solidFill>
                  </a:rPr>
                  <a:t>reticulations</a:t>
                </a:r>
                <a:endParaRPr lang="nl-NL" sz="1200" b="0" dirty="0">
                  <a:solidFill>
                    <a:schemeClr val="tx1"/>
                  </a:solidFill>
                </a:endParaRPr>
              </a:p>
            </p:txBody>
          </p:sp>
          <p:cxnSp>
            <p:nvCxnSpPr>
              <p:cNvPr id="25" name="Straight Arrow Connector 20">
                <a:extLst>
                  <a:ext uri="{FF2B5EF4-FFF2-40B4-BE49-F238E27FC236}">
                    <a16:creationId xmlns:a16="http://schemas.microsoft.com/office/drawing/2014/main" id="{673445D2-23A5-7E22-75A6-409BA3A5E68E}"/>
                  </a:ext>
                </a:extLst>
              </p:cNvPr>
              <p:cNvCxnSpPr>
                <a:cxnSpLocks/>
              </p:cNvCxnSpPr>
              <p:nvPr/>
            </p:nvCxnSpPr>
            <p:spPr>
              <a:xfrm>
                <a:off x="6811165" y="4540016"/>
                <a:ext cx="666750"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Content Placeholder 24">
              <a:extLst>
                <a:ext uri="{FF2B5EF4-FFF2-40B4-BE49-F238E27FC236}">
                  <a16:creationId xmlns:a16="http://schemas.microsoft.com/office/drawing/2014/main" id="{A82942D6-3C66-BADD-0425-CDC7CA20BF2C}"/>
                </a:ext>
              </a:extLst>
            </p:cNvPr>
            <p:cNvSpPr txBox="1">
              <a:spLocks/>
            </p:cNvSpPr>
            <p:nvPr/>
          </p:nvSpPr>
          <p:spPr>
            <a:xfrm>
              <a:off x="7318890" y="4288801"/>
              <a:ext cx="3650221" cy="685957"/>
            </a:xfrm>
            <a:prstGeom prst="rect">
              <a:avLst/>
            </a:prstGeom>
          </p:spPr>
          <p:txBody>
            <a:bodyPr vert="horz" lIns="91440" tIns="45720" rIns="91440" bIns="45720" rtlCol="0">
              <a:sp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200" dirty="0"/>
                <a:t>Marked intralobular reticulations (without honeycombing) in a patient with NSIP associated with systemic sclerosis</a:t>
              </a:r>
            </a:p>
          </p:txBody>
        </p:sp>
      </p:grpSp>
      <p:pic>
        <p:nvPicPr>
          <p:cNvPr id="3" name="Picture 2">
            <a:extLst>
              <a:ext uri="{FF2B5EF4-FFF2-40B4-BE49-F238E27FC236}">
                <a16:creationId xmlns:a16="http://schemas.microsoft.com/office/drawing/2014/main" id="{A37CD2EC-9F00-8967-A5F1-3F7C3151F452}"/>
              </a:ext>
            </a:extLst>
          </p:cNvPr>
          <p:cNvPicPr>
            <a:picLocks noChangeAspect="1"/>
          </p:cNvPicPr>
          <p:nvPr/>
        </p:nvPicPr>
        <p:blipFill>
          <a:blip r:embed="rId4"/>
          <a:stretch>
            <a:fillRect/>
          </a:stretch>
        </p:blipFill>
        <p:spPr>
          <a:xfrm>
            <a:off x="10882584" y="6247153"/>
            <a:ext cx="1487553" cy="231668"/>
          </a:xfrm>
          <a:prstGeom prst="rect">
            <a:avLst/>
          </a:prstGeom>
        </p:spPr>
      </p:pic>
    </p:spTree>
    <p:extLst>
      <p:ext uri="{BB962C8B-B14F-4D97-AF65-F5344CB8AC3E}">
        <p14:creationId xmlns:p14="http://schemas.microsoft.com/office/powerpoint/2010/main" val="8571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FC3C73B-9F9C-76CA-BD17-591A91511D40}"/>
              </a:ext>
            </a:extLst>
          </p:cNvPr>
          <p:cNvPicPr>
            <a:picLocks noChangeAspect="1"/>
          </p:cNvPicPr>
          <p:nvPr/>
        </p:nvPicPr>
        <p:blipFill rotWithShape="1">
          <a:blip r:embed="rId3"/>
          <a:srcRect t="-641" b="4871"/>
          <a:stretch/>
        </p:blipFill>
        <p:spPr>
          <a:xfrm>
            <a:off x="0" y="-43640"/>
            <a:ext cx="12192000" cy="6522462"/>
          </a:xfrm>
          <a:prstGeom prst="rect">
            <a:avLst/>
          </a:prstGeom>
        </p:spPr>
      </p:pic>
      <p:sp>
        <p:nvSpPr>
          <p:cNvPr id="2" name="Titel 1">
            <a:extLst>
              <a:ext uri="{FF2B5EF4-FFF2-40B4-BE49-F238E27FC236}">
                <a16:creationId xmlns:a16="http://schemas.microsoft.com/office/drawing/2014/main" id="{3081A0F4-920B-FC7B-3EE0-D49614BBA97B}"/>
              </a:ext>
            </a:extLst>
          </p:cNvPr>
          <p:cNvSpPr>
            <a:spLocks noGrp="1"/>
          </p:cNvSpPr>
          <p:nvPr>
            <p:ph type="title"/>
          </p:nvPr>
        </p:nvSpPr>
        <p:spPr>
          <a:xfrm>
            <a:off x="838200" y="136525"/>
            <a:ext cx="3267974" cy="911987"/>
          </a:xfrm>
        </p:spPr>
        <p:txBody>
          <a:bodyPr/>
          <a:lstStyle/>
          <a:p>
            <a:r>
              <a:rPr lang="nl-NL" dirty="0"/>
              <a:t>Approach </a:t>
            </a:r>
            <a:r>
              <a:rPr lang="nl-NL" dirty="0" err="1"/>
              <a:t>to</a:t>
            </a:r>
            <a:r>
              <a:rPr lang="nl-NL" dirty="0"/>
              <a:t> </a:t>
            </a:r>
            <a:r>
              <a:rPr lang="nl-NL" dirty="0" err="1"/>
              <a:t>define</a:t>
            </a:r>
            <a:r>
              <a:rPr lang="nl-NL" dirty="0"/>
              <a:t> </a:t>
            </a:r>
            <a:r>
              <a:rPr lang="nl-NL" dirty="0" err="1"/>
              <a:t>the</a:t>
            </a:r>
            <a:r>
              <a:rPr lang="nl-NL" dirty="0"/>
              <a:t> HRCT </a:t>
            </a:r>
            <a:r>
              <a:rPr lang="nl-NL" dirty="0" err="1"/>
              <a:t>pattern</a:t>
            </a:r>
            <a:endParaRPr lang="nl-NL" dirty="0"/>
          </a:p>
        </p:txBody>
      </p:sp>
      <p:sp>
        <p:nvSpPr>
          <p:cNvPr id="4" name="Tijdelijke aanduiding voor tekst 3">
            <a:extLst>
              <a:ext uri="{FF2B5EF4-FFF2-40B4-BE49-F238E27FC236}">
                <a16:creationId xmlns:a16="http://schemas.microsoft.com/office/drawing/2014/main" id="{91975948-46A5-E2EF-6EE8-D7A2B239EEC0}"/>
              </a:ext>
            </a:extLst>
          </p:cNvPr>
          <p:cNvSpPr>
            <a:spLocks noGrp="1"/>
          </p:cNvSpPr>
          <p:nvPr>
            <p:ph type="body" sz="quarter" idx="13"/>
          </p:nvPr>
        </p:nvSpPr>
        <p:spPr>
          <a:xfrm>
            <a:off x="180000" y="5858890"/>
            <a:ext cx="9788948" cy="584775"/>
          </a:xfrm>
        </p:spPr>
        <p:txBody>
          <a:bodyPr/>
          <a:lstStyle/>
          <a:p>
            <a:endParaRPr lang="nl-NL" dirty="0"/>
          </a:p>
        </p:txBody>
      </p:sp>
      <p:sp>
        <p:nvSpPr>
          <p:cNvPr id="5" name="Tijdelijke aanduiding voor tekst 4">
            <a:extLst>
              <a:ext uri="{FF2B5EF4-FFF2-40B4-BE49-F238E27FC236}">
                <a16:creationId xmlns:a16="http://schemas.microsoft.com/office/drawing/2014/main" id="{AD50070E-4356-D028-A20A-E577475C741D}"/>
              </a:ext>
            </a:extLst>
          </p:cNvPr>
          <p:cNvSpPr>
            <a:spLocks noGrp="1"/>
          </p:cNvSpPr>
          <p:nvPr>
            <p:ph type="body" sz="quarter" idx="17"/>
          </p:nvPr>
        </p:nvSpPr>
        <p:spPr/>
        <p:txBody>
          <a:bodyPr/>
          <a:lstStyle/>
          <a:p>
            <a:r>
              <a:rPr lang="nl-NL" dirty="0"/>
              <a:t>H6</a:t>
            </a:r>
          </a:p>
        </p:txBody>
      </p:sp>
      <p:sp>
        <p:nvSpPr>
          <p:cNvPr id="10" name="Rectangle 2">
            <a:extLst>
              <a:ext uri="{FF2B5EF4-FFF2-40B4-BE49-F238E27FC236}">
                <a16:creationId xmlns:a16="http://schemas.microsoft.com/office/drawing/2014/main" id="{464BCC28-3BDD-4B54-D1AF-0B015124706A}"/>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12" name="TextBox 11">
            <a:extLst>
              <a:ext uri="{FF2B5EF4-FFF2-40B4-BE49-F238E27FC236}">
                <a16:creationId xmlns:a16="http://schemas.microsoft.com/office/drawing/2014/main" id="{8D0C0FBA-40F9-E7DF-EF23-11658F46535B}"/>
              </a:ext>
            </a:extLst>
          </p:cNvPr>
          <p:cNvSpPr txBox="1"/>
          <p:nvPr/>
        </p:nvSpPr>
        <p:spPr>
          <a:xfrm>
            <a:off x="5099649" y="2962835"/>
            <a:ext cx="1992702" cy="907941"/>
          </a:xfrm>
          <a:prstGeom prst="rect">
            <a:avLst/>
          </a:prstGeom>
          <a:noFill/>
        </p:spPr>
        <p:txBody>
          <a:bodyPr wrap="square" rtlCol="0">
            <a:spAutoFit/>
          </a:bodyPr>
          <a:lstStyle/>
          <a:p>
            <a:pPr algn="ctr">
              <a:spcBef>
                <a:spcPts val="600"/>
              </a:spcBef>
            </a:pPr>
            <a:r>
              <a:rPr lang="nl-NL" sz="2000" b="1" dirty="0">
                <a:latin typeface="BISansNEXT" panose="02000503040000020004" pitchFamily="50" charset="0"/>
              </a:rPr>
              <a:t>Diagnosis</a:t>
            </a:r>
            <a:endParaRPr lang="nl-NL" b="1" dirty="0">
              <a:latin typeface="BISansNEXT" panose="02000503040000020004" pitchFamily="50" charset="0"/>
            </a:endParaRPr>
          </a:p>
          <a:p>
            <a:pPr algn="ctr">
              <a:spcBef>
                <a:spcPts val="600"/>
              </a:spcBef>
            </a:pPr>
            <a:r>
              <a:rPr lang="nl-NL" sz="1400" dirty="0" err="1">
                <a:latin typeface="BISansNEXT" panose="02000503040000020004" pitchFamily="50" charset="0"/>
              </a:rPr>
              <a:t>Disease</a:t>
            </a:r>
            <a:r>
              <a:rPr lang="nl-NL" sz="1400" dirty="0">
                <a:latin typeface="BISansNEXT" panose="02000503040000020004" pitchFamily="50" charset="0"/>
              </a:rPr>
              <a:t> </a:t>
            </a:r>
            <a:r>
              <a:rPr lang="nl-NL" sz="1400" dirty="0" err="1">
                <a:latin typeface="BISansNEXT" panose="02000503040000020004" pitchFamily="50" charset="0"/>
              </a:rPr>
              <a:t>pattern</a:t>
            </a:r>
            <a:br>
              <a:rPr lang="nl-NL" sz="1400" dirty="0">
                <a:latin typeface="BISansNEXT" panose="02000503040000020004" pitchFamily="50" charset="0"/>
              </a:rPr>
            </a:br>
            <a:r>
              <a:rPr lang="nl-NL" sz="1400" dirty="0">
                <a:latin typeface="BISansNEXT" panose="02000503040000020004" pitchFamily="50" charset="0"/>
              </a:rPr>
              <a:t>or </a:t>
            </a:r>
            <a:r>
              <a:rPr lang="nl-NL" sz="1400" dirty="0" err="1">
                <a:latin typeface="BISansNEXT" panose="02000503040000020004" pitchFamily="50" charset="0"/>
              </a:rPr>
              <a:t>disease</a:t>
            </a:r>
            <a:endParaRPr lang="nl-NL" sz="1400" dirty="0">
              <a:latin typeface="BISansNEXT" panose="02000503040000020004" pitchFamily="50" charset="0"/>
            </a:endParaRPr>
          </a:p>
        </p:txBody>
      </p:sp>
      <p:sp>
        <p:nvSpPr>
          <p:cNvPr id="13" name="TextBox 12">
            <a:extLst>
              <a:ext uri="{FF2B5EF4-FFF2-40B4-BE49-F238E27FC236}">
                <a16:creationId xmlns:a16="http://schemas.microsoft.com/office/drawing/2014/main" id="{49ED7B23-FB3F-E703-47B4-ADF9836B4AF6}"/>
              </a:ext>
            </a:extLst>
          </p:cNvPr>
          <p:cNvSpPr txBox="1"/>
          <p:nvPr/>
        </p:nvSpPr>
        <p:spPr>
          <a:xfrm>
            <a:off x="1836044" y="2739697"/>
            <a:ext cx="1992702" cy="1354217"/>
          </a:xfrm>
          <a:prstGeom prst="rect">
            <a:avLst/>
          </a:prstGeom>
          <a:noFill/>
        </p:spPr>
        <p:txBody>
          <a:bodyPr wrap="square" rtlCol="0">
            <a:spAutoFit/>
          </a:bodyPr>
          <a:lstStyle/>
          <a:p>
            <a:pPr algn="ctr">
              <a:spcBef>
                <a:spcPts val="600"/>
              </a:spcBef>
            </a:pPr>
            <a:r>
              <a:rPr lang="nl-NL" b="1" dirty="0" err="1">
                <a:latin typeface="BISansNEXT" panose="02000503040000020004" pitchFamily="50" charset="0"/>
              </a:rPr>
              <a:t>Pattern</a:t>
            </a:r>
            <a:endParaRPr lang="nl-NL" sz="1600" b="1" dirty="0">
              <a:latin typeface="BISansNEXT" panose="02000503040000020004" pitchFamily="50" charset="0"/>
            </a:endParaRPr>
          </a:p>
          <a:p>
            <a:pPr algn="ctr">
              <a:spcBef>
                <a:spcPts val="600"/>
              </a:spcBef>
            </a:pPr>
            <a:r>
              <a:rPr lang="nl-NL" sz="1100" dirty="0" err="1">
                <a:latin typeface="BISansNEXT" panose="02000503040000020004" pitchFamily="50" charset="0"/>
              </a:rPr>
              <a:t>Nodular</a:t>
            </a:r>
            <a:r>
              <a:rPr lang="nl-NL" sz="1100" dirty="0">
                <a:latin typeface="BISansNEXT" panose="02000503040000020004" pitchFamily="50" charset="0"/>
              </a:rPr>
              <a:t> </a:t>
            </a:r>
            <a:r>
              <a:rPr lang="nl-NL" sz="1100" dirty="0" err="1">
                <a:latin typeface="BISansNEXT" panose="02000503040000020004" pitchFamily="50" charset="0"/>
              </a:rPr>
              <a:t>pattern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Increased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Decreased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Reticulalations</a:t>
            </a:r>
            <a:endParaRPr lang="nl-NL" sz="1100" dirty="0">
              <a:latin typeface="BISansNEXT" panose="02000503040000020004" pitchFamily="50" charset="0"/>
            </a:endParaRPr>
          </a:p>
        </p:txBody>
      </p:sp>
      <p:sp>
        <p:nvSpPr>
          <p:cNvPr id="14" name="TextBox 13">
            <a:extLst>
              <a:ext uri="{FF2B5EF4-FFF2-40B4-BE49-F238E27FC236}">
                <a16:creationId xmlns:a16="http://schemas.microsoft.com/office/drawing/2014/main" id="{D77F980B-1B7A-6521-6408-2081E80A988B}"/>
              </a:ext>
            </a:extLst>
          </p:cNvPr>
          <p:cNvSpPr txBox="1"/>
          <p:nvPr/>
        </p:nvSpPr>
        <p:spPr>
          <a:xfrm>
            <a:off x="4850592" y="516172"/>
            <a:ext cx="2490816" cy="1077218"/>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Ancillary</a:t>
            </a:r>
            <a:r>
              <a:rPr lang="nl-NL" sz="1600" b="1" dirty="0">
                <a:latin typeface="BISansNEXT" panose="02000503040000020004" pitchFamily="50" charset="0"/>
              </a:rPr>
              <a:t> </a:t>
            </a:r>
            <a:r>
              <a:rPr lang="nl-NL" sz="1600" b="1" dirty="0" err="1">
                <a:latin typeface="BISansNEXT" panose="02000503040000020004" pitchFamily="50" charset="0"/>
              </a:rPr>
              <a:t>findings</a:t>
            </a:r>
            <a:endParaRPr lang="nl-NL" sz="1400" b="1" dirty="0">
              <a:latin typeface="BISansNEXT" panose="02000503040000020004" pitchFamily="50" charset="0"/>
            </a:endParaRPr>
          </a:p>
          <a:p>
            <a:pPr algn="ctr">
              <a:spcBef>
                <a:spcPts val="600"/>
              </a:spcBef>
            </a:pPr>
            <a:r>
              <a:rPr lang="nl-NL" sz="1100" dirty="0" err="1">
                <a:latin typeface="BISansNEXT" panose="02000503040000020004" pitchFamily="50" charset="0"/>
              </a:rPr>
              <a:t>Loss</a:t>
            </a:r>
            <a:r>
              <a:rPr lang="nl-NL" sz="1100" dirty="0">
                <a:latin typeface="BISansNEXT" panose="02000503040000020004" pitchFamily="50" charset="0"/>
              </a:rPr>
              <a:t> of volume</a:t>
            </a:r>
          </a:p>
          <a:p>
            <a:pPr algn="ctr">
              <a:spcBef>
                <a:spcPts val="600"/>
              </a:spcBef>
            </a:pPr>
            <a:r>
              <a:rPr lang="nl-NL" sz="1100" dirty="0" err="1">
                <a:latin typeface="BISansNEXT" panose="02000503040000020004" pitchFamily="50" charset="0"/>
              </a:rPr>
              <a:t>Bronchiectasis</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Honeycombing</a:t>
            </a:r>
            <a:endParaRPr lang="nl-NL" sz="1400" dirty="0">
              <a:latin typeface="BISansNEXT" panose="02000503040000020004" pitchFamily="50" charset="0"/>
            </a:endParaRPr>
          </a:p>
        </p:txBody>
      </p:sp>
      <p:sp>
        <p:nvSpPr>
          <p:cNvPr id="15" name="TextBox 14">
            <a:extLst>
              <a:ext uri="{FF2B5EF4-FFF2-40B4-BE49-F238E27FC236}">
                <a16:creationId xmlns:a16="http://schemas.microsoft.com/office/drawing/2014/main" id="{7C4A1B87-B2A0-23F1-AE52-F988E37C5F12}"/>
              </a:ext>
            </a:extLst>
          </p:cNvPr>
          <p:cNvSpPr txBox="1"/>
          <p:nvPr/>
        </p:nvSpPr>
        <p:spPr>
          <a:xfrm>
            <a:off x="8645824" y="2862807"/>
            <a:ext cx="1992702" cy="1107996"/>
          </a:xfrm>
          <a:prstGeom prst="rect">
            <a:avLst/>
          </a:prstGeom>
          <a:noFill/>
        </p:spPr>
        <p:txBody>
          <a:bodyPr wrap="square" rtlCol="0">
            <a:spAutoFit/>
          </a:bodyPr>
          <a:lstStyle/>
          <a:p>
            <a:pPr algn="ctr">
              <a:spcBef>
                <a:spcPts val="600"/>
              </a:spcBef>
            </a:pPr>
            <a:r>
              <a:rPr lang="nl-NL" b="1" dirty="0">
                <a:latin typeface="BISansNEXT" panose="02000503040000020004" pitchFamily="50" charset="0"/>
              </a:rPr>
              <a:t>Distribution</a:t>
            </a:r>
            <a:endParaRPr lang="nl-NL" sz="1600" b="1" dirty="0">
              <a:latin typeface="BISansNEXT" panose="02000503040000020004" pitchFamily="50" charset="0"/>
            </a:endParaRPr>
          </a:p>
          <a:p>
            <a:pPr algn="ctr">
              <a:spcBef>
                <a:spcPts val="600"/>
              </a:spcBef>
            </a:pPr>
            <a:r>
              <a:rPr lang="nl-NL" sz="1100" dirty="0">
                <a:latin typeface="BISansNEXT" panose="02000503040000020004" pitchFamily="50" charset="0"/>
              </a:rPr>
              <a:t>Basal, </a:t>
            </a:r>
            <a:r>
              <a:rPr lang="nl-NL" sz="1100" dirty="0" err="1">
                <a:latin typeface="BISansNEXT" panose="02000503040000020004" pitchFamily="50" charset="0"/>
              </a:rPr>
              <a:t>apical</a:t>
            </a:r>
            <a:r>
              <a:rPr lang="nl-NL" sz="1100" dirty="0">
                <a:latin typeface="BISansNEXT" panose="02000503040000020004" pitchFamily="50" charset="0"/>
              </a:rPr>
              <a:t>, </a:t>
            </a:r>
            <a:r>
              <a:rPr lang="nl-NL" sz="1100" dirty="0" err="1">
                <a:latin typeface="BISansNEXT" panose="02000503040000020004" pitchFamily="50" charset="0"/>
              </a:rPr>
              <a:t>middle</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Central </a:t>
            </a:r>
            <a:r>
              <a:rPr lang="nl-NL" sz="1100" dirty="0" err="1">
                <a:latin typeface="BISansNEXT" panose="02000503040000020004" pitchFamily="50" charset="0"/>
              </a:rPr>
              <a:t>vs</a:t>
            </a:r>
            <a:r>
              <a:rPr lang="nl-NL" sz="1100" dirty="0">
                <a:latin typeface="BISansNEXT" panose="02000503040000020004" pitchFamily="50" charset="0"/>
              </a:rPr>
              <a:t> </a:t>
            </a:r>
            <a:r>
              <a:rPr lang="nl-NL" sz="1100" dirty="0" err="1">
                <a:latin typeface="BISansNEXT" panose="02000503040000020004" pitchFamily="50" charset="0"/>
              </a:rPr>
              <a:t>peripheral</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Diffuse</a:t>
            </a:r>
            <a:endParaRPr lang="nl-NL" sz="1400" dirty="0">
              <a:latin typeface="BISansNEXT" panose="02000503040000020004" pitchFamily="50" charset="0"/>
            </a:endParaRPr>
          </a:p>
        </p:txBody>
      </p:sp>
      <p:sp>
        <p:nvSpPr>
          <p:cNvPr id="16" name="TextBox 15">
            <a:extLst>
              <a:ext uri="{FF2B5EF4-FFF2-40B4-BE49-F238E27FC236}">
                <a16:creationId xmlns:a16="http://schemas.microsoft.com/office/drawing/2014/main" id="{53AEFF2A-70BB-9732-AFB9-1AD112C43E0E}"/>
              </a:ext>
            </a:extLst>
          </p:cNvPr>
          <p:cNvSpPr txBox="1"/>
          <p:nvPr/>
        </p:nvSpPr>
        <p:spPr>
          <a:xfrm>
            <a:off x="4850592" y="5144717"/>
            <a:ext cx="2490816" cy="584775"/>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Exclude</a:t>
            </a:r>
            <a:r>
              <a:rPr lang="nl-NL" sz="1600" b="1" dirty="0">
                <a:latin typeface="BISansNEXT" panose="02000503040000020004" pitchFamily="50" charset="0"/>
              </a:rPr>
              <a:t> </a:t>
            </a:r>
            <a:r>
              <a:rPr lang="nl-NL" sz="1600" b="1" dirty="0" err="1">
                <a:latin typeface="BISansNEXT" panose="02000503040000020004" pitchFamily="50" charset="0"/>
              </a:rPr>
              <a:t>alternative</a:t>
            </a:r>
            <a:r>
              <a:rPr lang="nl-NL" sz="1600" b="1" dirty="0">
                <a:latin typeface="BISansNEXT" panose="02000503040000020004" pitchFamily="50" charset="0"/>
              </a:rPr>
              <a:t> diagnoses</a:t>
            </a:r>
            <a:endParaRPr lang="nl-NL" sz="1400" b="1" dirty="0">
              <a:latin typeface="BISansNEXT" panose="02000503040000020004" pitchFamily="50" charset="0"/>
            </a:endParaRPr>
          </a:p>
        </p:txBody>
      </p:sp>
      <p:pic>
        <p:nvPicPr>
          <p:cNvPr id="3" name="Picture 2">
            <a:extLst>
              <a:ext uri="{FF2B5EF4-FFF2-40B4-BE49-F238E27FC236}">
                <a16:creationId xmlns:a16="http://schemas.microsoft.com/office/drawing/2014/main" id="{46D9C571-DCAA-0A96-9A29-09456A7EDEB1}"/>
              </a:ext>
            </a:extLst>
          </p:cNvPr>
          <p:cNvPicPr>
            <a:picLocks noChangeAspect="1"/>
          </p:cNvPicPr>
          <p:nvPr/>
        </p:nvPicPr>
        <p:blipFill>
          <a:blip r:embed="rId4"/>
          <a:stretch>
            <a:fillRect/>
          </a:stretch>
        </p:blipFill>
        <p:spPr>
          <a:xfrm>
            <a:off x="10758425" y="6211997"/>
            <a:ext cx="1487553" cy="231668"/>
          </a:xfrm>
          <a:prstGeom prst="rect">
            <a:avLst/>
          </a:prstGeom>
        </p:spPr>
      </p:pic>
    </p:spTree>
    <p:extLst>
      <p:ext uri="{BB962C8B-B14F-4D97-AF65-F5344CB8AC3E}">
        <p14:creationId xmlns:p14="http://schemas.microsoft.com/office/powerpoint/2010/main" val="23434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par>
                                <p:cTn id="8" presetID="9" presetClass="emph" presetSubtype="0" grpId="0" nodeType="withEffect">
                                  <p:stCondLst>
                                    <p:cond delay="0"/>
                                  </p:stCondLst>
                                  <p:childTnLst>
                                    <p:set>
                                      <p:cBhvr>
                                        <p:cTn id="9" dur="indefinite"/>
                                        <p:tgtEl>
                                          <p:spTgt spid="15"/>
                                        </p:tgtEl>
                                        <p:attrNameLst>
                                          <p:attrName>style.opacity</p:attrName>
                                        </p:attrNameLst>
                                      </p:cBhvr>
                                      <p:to>
                                        <p:strVal val="0.5"/>
                                      </p:to>
                                    </p:set>
                                    <p:animEffect filter="image" prLst="opacity: 0.5">
                                      <p:cBhvr rctx="IE">
                                        <p:cTn id="10" dur="indefinite"/>
                                        <p:tgtEl>
                                          <p:spTgt spid="15"/>
                                        </p:tgtEl>
                                      </p:cBhvr>
                                    </p:animEffect>
                                  </p:childTnLst>
                                </p:cTn>
                              </p:par>
                              <p:par>
                                <p:cTn id="11" presetID="9" presetClass="emph" presetSubtype="0" grpId="0" nodeType="with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par>
                                <p:cTn id="14" presetID="15" presetClass="emph" presetSubtype="0" grpId="0" nodeType="withEffect">
                                  <p:stCondLst>
                                    <p:cond delay="0"/>
                                  </p:stCondLst>
                                  <p:iterate type="lt">
                                    <p:tmAbs val="25"/>
                                  </p:iterate>
                                  <p:childTnLst>
                                    <p:set>
                                      <p:cBhvr override="childStyle">
                                        <p:cTn id="15" dur="indefinite"/>
                                        <p:tgtEl>
                                          <p:spTgt spid="14">
                                            <p:txEl>
                                              <p:pRg st="0" end="0"/>
                                            </p:txEl>
                                          </p:spTgt>
                                        </p:tgtEl>
                                        <p:attrNameLst>
                                          <p:attrName>style.fontWeight</p:attrName>
                                        </p:attrNameLst>
                                      </p:cBhvr>
                                      <p:to>
                                        <p:strVal val="bold"/>
                                      </p:to>
                                    </p:set>
                                  </p:childTnLst>
                                </p:cTn>
                              </p:par>
                              <p:par>
                                <p:cTn id="16" presetID="15" presetClass="emph" presetSubtype="0" grpId="0" nodeType="withEffect">
                                  <p:stCondLst>
                                    <p:cond delay="0"/>
                                  </p:stCondLst>
                                  <p:iterate type="lt">
                                    <p:tmAbs val="25"/>
                                  </p:iterate>
                                  <p:childTnLst>
                                    <p:set>
                                      <p:cBhvr override="childStyle">
                                        <p:cTn id="17" dur="indefinite"/>
                                        <p:tgtEl>
                                          <p:spTgt spid="14">
                                            <p:txEl>
                                              <p:pRg st="1" end="1"/>
                                            </p:txEl>
                                          </p:spTgt>
                                        </p:tgtEl>
                                        <p:attrNameLst>
                                          <p:attrName>style.fontWeight</p:attrName>
                                        </p:attrNameLst>
                                      </p:cBhvr>
                                      <p:to>
                                        <p:strVal val="bold"/>
                                      </p:to>
                                    </p:set>
                                  </p:childTnLst>
                                </p:cTn>
                              </p:par>
                              <p:par>
                                <p:cTn id="18" presetID="15" presetClass="emph" presetSubtype="0" grpId="0" nodeType="withEffect">
                                  <p:stCondLst>
                                    <p:cond delay="0"/>
                                  </p:stCondLst>
                                  <p:iterate type="lt">
                                    <p:tmAbs val="25"/>
                                  </p:iterate>
                                  <p:childTnLst>
                                    <p:set>
                                      <p:cBhvr override="childStyle">
                                        <p:cTn id="19" dur="indefinite"/>
                                        <p:tgtEl>
                                          <p:spTgt spid="14">
                                            <p:txEl>
                                              <p:pRg st="2" end="2"/>
                                            </p:txEl>
                                          </p:spTgt>
                                        </p:tgtEl>
                                        <p:attrNameLst>
                                          <p:attrName>style.fontWeight</p:attrName>
                                        </p:attrNameLst>
                                      </p:cBhvr>
                                      <p:to>
                                        <p:strVal val="bold"/>
                                      </p:to>
                                    </p:set>
                                  </p:childTnLst>
                                </p:cTn>
                              </p:par>
                              <p:par>
                                <p:cTn id="20" presetID="15" presetClass="emph" presetSubtype="0" grpId="0" nodeType="withEffect">
                                  <p:stCondLst>
                                    <p:cond delay="0"/>
                                  </p:stCondLst>
                                  <p:iterate type="lt">
                                    <p:tmAbs val="25"/>
                                  </p:iterate>
                                  <p:childTnLst>
                                    <p:set>
                                      <p:cBhvr override="childStyle">
                                        <p:cTn id="21" dur="indefinite"/>
                                        <p:tgtEl>
                                          <p:spTgt spid="14">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allAtOnce"/>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7">
            <a:extLst>
              <a:ext uri="{FF2B5EF4-FFF2-40B4-BE49-F238E27FC236}">
                <a16:creationId xmlns:a16="http://schemas.microsoft.com/office/drawing/2014/main" id="{9D2A4871-3CEB-4AD7-B3FA-3370AEE857F3}"/>
              </a:ext>
            </a:extLst>
          </p:cNvPr>
          <p:cNvSpPr/>
          <p:nvPr/>
        </p:nvSpPr>
        <p:spPr>
          <a:xfrm>
            <a:off x="895672" y="1730605"/>
            <a:ext cx="7446663" cy="2046730"/>
          </a:xfrm>
          <a:prstGeom prst="roundRect">
            <a:avLst>
              <a:gd name="adj" fmla="val 4554"/>
            </a:avLst>
          </a:prstGeom>
          <a:blipFill>
            <a:blip r:embed="rId3"/>
            <a:stretch>
              <a:fillRect l="-12029" t="-115348" r="-51696" b="-150516"/>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5" name="Rounded Rectangle 47">
            <a:extLst>
              <a:ext uri="{FF2B5EF4-FFF2-40B4-BE49-F238E27FC236}">
                <a16:creationId xmlns:a16="http://schemas.microsoft.com/office/drawing/2014/main" id="{A4F38FAF-E1FF-4B0E-AFC7-B0F0FA04FA71}"/>
              </a:ext>
            </a:extLst>
          </p:cNvPr>
          <p:cNvSpPr/>
          <p:nvPr/>
        </p:nvSpPr>
        <p:spPr>
          <a:xfrm>
            <a:off x="8457331" y="1730605"/>
            <a:ext cx="2838996" cy="4246238"/>
          </a:xfrm>
          <a:prstGeom prst="roundRect">
            <a:avLst>
              <a:gd name="adj" fmla="val 4554"/>
            </a:avLst>
          </a:prstGeom>
          <a:blipFill>
            <a:blip r:embed="rId3"/>
            <a:stretch>
              <a:fillRect l="-297899" t="-55597" r="-31548" b="-20751"/>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p:txBody>
          <a:bodyPr/>
          <a:lstStyle/>
          <a:p>
            <a:r>
              <a:rPr lang="nl-NL" dirty="0" err="1"/>
              <a:t>Ancillary</a:t>
            </a:r>
            <a:r>
              <a:rPr lang="nl-NL" dirty="0"/>
              <a:t> </a:t>
            </a:r>
            <a:r>
              <a:rPr lang="nl-NL" dirty="0" err="1"/>
              <a:t>findings</a:t>
            </a:r>
            <a:endParaRPr lang="nl-NL" dirty="0"/>
          </a:p>
        </p:txBody>
      </p:sp>
      <p:sp>
        <p:nvSpPr>
          <p:cNvPr id="12" name="Tijdelijke aanduiding voor tekst 11">
            <a:extLst>
              <a:ext uri="{FF2B5EF4-FFF2-40B4-BE49-F238E27FC236}">
                <a16:creationId xmlns:a16="http://schemas.microsoft.com/office/drawing/2014/main" id="{330F6D97-E136-45AC-9A9E-EA503F0BC872}"/>
              </a:ext>
            </a:extLst>
          </p:cNvPr>
          <p:cNvSpPr>
            <a:spLocks noGrp="1"/>
          </p:cNvSpPr>
          <p:nvPr>
            <p:ph type="body" sz="quarter" idx="17"/>
          </p:nvPr>
        </p:nvSpPr>
        <p:spPr/>
        <p:txBody>
          <a:bodyPr/>
          <a:lstStyle/>
          <a:p>
            <a:r>
              <a:rPr lang="en-US" dirty="0"/>
              <a:t>H7</a:t>
            </a:r>
          </a:p>
        </p:txBody>
      </p:sp>
      <p:sp>
        <p:nvSpPr>
          <p:cNvPr id="22" name="Text Placeholder 21">
            <a:extLst>
              <a:ext uri="{FF2B5EF4-FFF2-40B4-BE49-F238E27FC236}">
                <a16:creationId xmlns:a16="http://schemas.microsoft.com/office/drawing/2014/main" id="{224AFFE8-6427-4778-AB8F-3C16877CA8C5}"/>
              </a:ext>
            </a:extLst>
          </p:cNvPr>
          <p:cNvSpPr>
            <a:spLocks noGrp="1"/>
          </p:cNvSpPr>
          <p:nvPr>
            <p:ph type="body" sz="quarter" idx="18"/>
          </p:nvPr>
        </p:nvSpPr>
        <p:spPr/>
        <p:txBody>
          <a:bodyPr/>
          <a:lstStyle/>
          <a:p>
            <a:r>
              <a:rPr lang="nl-NL" b="0" dirty="0" err="1">
                <a:solidFill>
                  <a:schemeClr val="tx1"/>
                </a:solidFill>
                <a:latin typeface="BISansNEXT" panose="02000503040000020004"/>
              </a:rPr>
              <a:t>Besides</a:t>
            </a:r>
            <a:r>
              <a:rPr lang="nl-NL" b="0" dirty="0">
                <a:solidFill>
                  <a:schemeClr val="tx1"/>
                </a:solidFill>
                <a:latin typeface="BISansNEXT" panose="02000503040000020004"/>
              </a:rPr>
              <a:t> </a:t>
            </a:r>
            <a:r>
              <a:rPr lang="nl-NL" b="0" dirty="0" err="1">
                <a:solidFill>
                  <a:schemeClr val="tx1"/>
                </a:solidFill>
                <a:latin typeface="BISansNEXT" panose="02000503040000020004"/>
              </a:rPr>
              <a:t>ground</a:t>
            </a:r>
            <a:r>
              <a:rPr lang="nl-NL" b="0" dirty="0">
                <a:solidFill>
                  <a:schemeClr val="tx1"/>
                </a:solidFill>
                <a:latin typeface="BISansNEXT" panose="02000503040000020004"/>
              </a:rPr>
              <a:t> </a:t>
            </a:r>
            <a:r>
              <a:rPr lang="nl-NL" b="0" dirty="0" err="1">
                <a:solidFill>
                  <a:schemeClr val="tx1"/>
                </a:solidFill>
                <a:latin typeface="BISansNEXT" panose="02000503040000020004"/>
              </a:rPr>
              <a:t>glass</a:t>
            </a:r>
            <a:r>
              <a:rPr lang="nl-NL" b="0" dirty="0">
                <a:solidFill>
                  <a:schemeClr val="tx1"/>
                </a:solidFill>
                <a:latin typeface="BISansNEXT" panose="02000503040000020004"/>
              </a:rPr>
              <a:t> </a:t>
            </a:r>
            <a:r>
              <a:rPr lang="nl-NL" b="0" dirty="0" err="1">
                <a:solidFill>
                  <a:schemeClr val="tx1"/>
                </a:solidFill>
                <a:latin typeface="BISansNEXT" panose="02000503040000020004"/>
              </a:rPr>
              <a:t>and</a:t>
            </a:r>
            <a:r>
              <a:rPr lang="nl-NL" b="0" dirty="0">
                <a:solidFill>
                  <a:schemeClr val="tx1"/>
                </a:solidFill>
                <a:latin typeface="BISansNEXT" panose="02000503040000020004"/>
              </a:rPr>
              <a:t> </a:t>
            </a:r>
            <a:r>
              <a:rPr lang="nl-NL" b="0" dirty="0" err="1">
                <a:solidFill>
                  <a:schemeClr val="tx1"/>
                </a:solidFill>
                <a:latin typeface="BISansNEXT" panose="02000503040000020004"/>
              </a:rPr>
              <a:t>reticular</a:t>
            </a:r>
            <a:r>
              <a:rPr lang="nl-NL" b="0" dirty="0">
                <a:solidFill>
                  <a:schemeClr val="tx1"/>
                </a:solidFill>
                <a:latin typeface="BISansNEXT" panose="02000503040000020004"/>
              </a:rPr>
              <a:t> </a:t>
            </a:r>
            <a:r>
              <a:rPr lang="nl-NL" b="0" dirty="0" err="1">
                <a:solidFill>
                  <a:schemeClr val="tx1"/>
                </a:solidFill>
                <a:latin typeface="BISansNEXT" panose="02000503040000020004"/>
              </a:rPr>
              <a:t>abnormalities</a:t>
            </a:r>
            <a:r>
              <a:rPr lang="nl-NL" b="0" dirty="0">
                <a:solidFill>
                  <a:schemeClr val="tx1"/>
                </a:solidFill>
                <a:latin typeface="BISansNEXT" panose="02000503040000020004"/>
              </a:rPr>
              <a:t>, </a:t>
            </a:r>
            <a:r>
              <a:rPr lang="nl-NL" b="0" dirty="0" err="1">
                <a:solidFill>
                  <a:schemeClr val="tx1"/>
                </a:solidFill>
                <a:latin typeface="BISansNEXT" panose="02000503040000020004"/>
              </a:rPr>
              <a:t>there</a:t>
            </a:r>
            <a:r>
              <a:rPr lang="nl-NL" b="0" dirty="0">
                <a:solidFill>
                  <a:schemeClr val="tx1"/>
                </a:solidFill>
                <a:latin typeface="BISansNEXT" panose="02000503040000020004"/>
              </a:rPr>
              <a:t> </a:t>
            </a:r>
            <a:r>
              <a:rPr lang="nl-NL" b="0" dirty="0" err="1">
                <a:solidFill>
                  <a:schemeClr val="tx1"/>
                </a:solidFill>
                <a:latin typeface="BISansNEXT" panose="02000503040000020004"/>
              </a:rPr>
              <a:t>may</a:t>
            </a:r>
            <a:r>
              <a:rPr lang="nl-NL" b="0" dirty="0">
                <a:solidFill>
                  <a:schemeClr val="tx1"/>
                </a:solidFill>
                <a:latin typeface="BISansNEXT" panose="02000503040000020004"/>
              </a:rPr>
              <a:t> </a:t>
            </a:r>
            <a:r>
              <a:rPr lang="nl-NL" b="0" dirty="0" err="1">
                <a:solidFill>
                  <a:schemeClr val="tx1"/>
                </a:solidFill>
                <a:latin typeface="BISansNEXT" panose="02000503040000020004"/>
              </a:rPr>
              <a:t>be</a:t>
            </a:r>
            <a:r>
              <a:rPr lang="nl-NL" b="0" dirty="0">
                <a:solidFill>
                  <a:schemeClr val="tx1"/>
                </a:solidFill>
                <a:latin typeface="BISansNEXT" panose="02000503040000020004"/>
              </a:rPr>
              <a:t> </a:t>
            </a:r>
            <a:r>
              <a:rPr lang="nl-NL" b="0" dirty="0" err="1">
                <a:solidFill>
                  <a:schemeClr val="tx1"/>
                </a:solidFill>
                <a:latin typeface="BISansNEXT" panose="02000503040000020004"/>
              </a:rPr>
              <a:t>other</a:t>
            </a:r>
            <a:r>
              <a:rPr lang="nl-NL" b="0" dirty="0">
                <a:solidFill>
                  <a:schemeClr val="tx1"/>
                </a:solidFill>
                <a:latin typeface="BISansNEXT" panose="02000503040000020004"/>
              </a:rPr>
              <a:t> </a:t>
            </a:r>
            <a:r>
              <a:rPr lang="nl-NL" b="0" dirty="0" err="1">
                <a:solidFill>
                  <a:schemeClr val="tx1"/>
                </a:solidFill>
                <a:latin typeface="BISansNEXT" panose="02000503040000020004"/>
              </a:rPr>
              <a:t>signs</a:t>
            </a:r>
            <a:r>
              <a:rPr lang="nl-NL" b="0" dirty="0">
                <a:solidFill>
                  <a:schemeClr val="tx1"/>
                </a:solidFill>
                <a:latin typeface="BISansNEXT" panose="02000503040000020004"/>
              </a:rPr>
              <a:t> of fibrosis, </a:t>
            </a:r>
            <a:r>
              <a:rPr lang="nl-NL" b="0" dirty="0" err="1">
                <a:solidFill>
                  <a:schemeClr val="tx1"/>
                </a:solidFill>
                <a:latin typeface="BISansNEXT" panose="02000503040000020004"/>
              </a:rPr>
              <a:t>such</a:t>
            </a:r>
            <a:r>
              <a:rPr lang="nl-NL" b="0" dirty="0">
                <a:solidFill>
                  <a:schemeClr val="tx1"/>
                </a:solidFill>
                <a:latin typeface="BISansNEXT" panose="02000503040000020004"/>
              </a:rPr>
              <a:t> as </a:t>
            </a:r>
          </a:p>
        </p:txBody>
      </p:sp>
      <p:sp>
        <p:nvSpPr>
          <p:cNvPr id="15" name="Tekstvak 14">
            <a:extLst>
              <a:ext uri="{FF2B5EF4-FFF2-40B4-BE49-F238E27FC236}">
                <a16:creationId xmlns:a16="http://schemas.microsoft.com/office/drawing/2014/main" id="{E8593DFA-2108-4B97-AF1E-460EC4F8E2FE}"/>
              </a:ext>
            </a:extLst>
          </p:cNvPr>
          <p:cNvSpPr txBox="1"/>
          <p:nvPr/>
        </p:nvSpPr>
        <p:spPr>
          <a:xfrm>
            <a:off x="8620468" y="4117821"/>
            <a:ext cx="2512723" cy="1646605"/>
          </a:xfrm>
          <a:prstGeom prst="rect">
            <a:avLst/>
          </a:prstGeom>
          <a:noFill/>
        </p:spPr>
        <p:txBody>
          <a:bodyPr wrap="square" rtlCol="0">
            <a:spAutoFit/>
          </a:bodyPr>
          <a:lstStyle/>
          <a:p>
            <a:pPr algn="ctr">
              <a:spcAft>
                <a:spcPts val="600"/>
              </a:spcAft>
            </a:pPr>
            <a:r>
              <a:rPr lang="nl-NL" sz="1600" b="1" dirty="0" err="1">
                <a:latin typeface="BISansNEXT" panose="02000503040000020004"/>
              </a:rPr>
              <a:t>Bronchiectasis</a:t>
            </a:r>
            <a:r>
              <a:rPr lang="nl-NL" sz="1600" b="1" dirty="0">
                <a:latin typeface="BISansNEXT" panose="02000503040000020004"/>
              </a:rPr>
              <a:t> </a:t>
            </a:r>
            <a:r>
              <a:rPr lang="nl-NL" sz="1600" b="1" dirty="0" err="1">
                <a:latin typeface="BISansNEXT" panose="02000503040000020004"/>
              </a:rPr>
              <a:t>and</a:t>
            </a:r>
            <a:r>
              <a:rPr lang="nl-NL" sz="1600" b="1" dirty="0">
                <a:latin typeface="BISansNEXT" panose="02000503040000020004"/>
              </a:rPr>
              <a:t> bronchiolectasis</a:t>
            </a:r>
            <a:r>
              <a:rPr lang="nl-NL" sz="1600" b="1" baseline="30000" dirty="0">
                <a:latin typeface="BISansNEXT" panose="02000503040000020004"/>
              </a:rPr>
              <a:t>1</a:t>
            </a:r>
          </a:p>
          <a:p>
            <a:pPr algn="ctr">
              <a:spcAft>
                <a:spcPts val="600"/>
              </a:spcAft>
            </a:pPr>
            <a:r>
              <a:rPr lang="nl-NL" sz="1600" dirty="0" err="1">
                <a:latin typeface="BISansNEXT" panose="02000503040000020004"/>
              </a:rPr>
              <a:t>Irreversible</a:t>
            </a:r>
            <a:r>
              <a:rPr lang="nl-NL" sz="1600" dirty="0">
                <a:latin typeface="BISansNEXT" panose="02000503040000020004"/>
              </a:rPr>
              <a:t> </a:t>
            </a:r>
            <a:r>
              <a:rPr lang="nl-NL" sz="1600" dirty="0" err="1">
                <a:latin typeface="BISansNEXT" panose="02000503040000020004"/>
              </a:rPr>
              <a:t>enlargement</a:t>
            </a:r>
            <a:r>
              <a:rPr lang="nl-NL" sz="1600" dirty="0">
                <a:latin typeface="BISansNEXT" panose="02000503040000020004"/>
              </a:rPr>
              <a:t> of </a:t>
            </a:r>
            <a:r>
              <a:rPr lang="nl-NL" sz="1600" dirty="0" err="1">
                <a:latin typeface="BISansNEXT" panose="02000503040000020004"/>
              </a:rPr>
              <a:t>bronchi</a:t>
            </a:r>
            <a:r>
              <a:rPr lang="nl-NL" sz="1600" dirty="0">
                <a:latin typeface="BISansNEXT" panose="02000503040000020004"/>
              </a:rPr>
              <a:t> </a:t>
            </a:r>
            <a:r>
              <a:rPr lang="nl-NL" sz="1600" dirty="0" err="1">
                <a:latin typeface="BISansNEXT" panose="02000503040000020004"/>
              </a:rPr>
              <a:t>that</a:t>
            </a:r>
            <a:r>
              <a:rPr lang="nl-NL" sz="1600" dirty="0">
                <a:latin typeface="BISansNEXT" panose="02000503040000020004"/>
              </a:rPr>
              <a:t> </a:t>
            </a:r>
            <a:r>
              <a:rPr lang="nl-NL" sz="1600" dirty="0" err="1">
                <a:latin typeface="BISansNEXT" panose="02000503040000020004"/>
              </a:rPr>
              <a:t>may</a:t>
            </a:r>
            <a:r>
              <a:rPr lang="nl-NL" sz="1600" dirty="0">
                <a:latin typeface="BISansNEXT" panose="02000503040000020004"/>
              </a:rPr>
              <a:t> </a:t>
            </a:r>
            <a:r>
              <a:rPr lang="nl-NL" sz="1600" dirty="0" err="1">
                <a:latin typeface="BISansNEXT" panose="02000503040000020004"/>
              </a:rPr>
              <a:t>be</a:t>
            </a:r>
            <a:r>
              <a:rPr lang="nl-NL" sz="1600" dirty="0">
                <a:latin typeface="BISansNEXT" panose="02000503040000020004"/>
              </a:rPr>
              <a:t> </a:t>
            </a:r>
            <a:r>
              <a:rPr lang="nl-NL" sz="1600" dirty="0" err="1">
                <a:latin typeface="BISansNEXT" panose="02000503040000020004"/>
              </a:rPr>
              <a:t>caused</a:t>
            </a:r>
            <a:r>
              <a:rPr lang="nl-NL" sz="1600" dirty="0">
                <a:latin typeface="BISansNEXT" panose="02000503040000020004"/>
              </a:rPr>
              <a:t> </a:t>
            </a:r>
            <a:r>
              <a:rPr lang="nl-NL" sz="1600" dirty="0" err="1">
                <a:latin typeface="BISansNEXT" panose="02000503040000020004"/>
              </a:rPr>
              <a:t>by</a:t>
            </a:r>
            <a:r>
              <a:rPr lang="nl-NL" sz="1600" dirty="0">
                <a:latin typeface="BISansNEXT" panose="02000503040000020004"/>
              </a:rPr>
              <a:t> </a:t>
            </a:r>
            <a:r>
              <a:rPr lang="nl-NL" sz="1600" dirty="0" err="1">
                <a:latin typeface="BISansNEXT" panose="02000503040000020004"/>
              </a:rPr>
              <a:t>mechanical</a:t>
            </a:r>
            <a:r>
              <a:rPr lang="nl-NL" sz="1600" dirty="0">
                <a:latin typeface="BISansNEXT" panose="02000503040000020004"/>
              </a:rPr>
              <a:t> </a:t>
            </a:r>
            <a:r>
              <a:rPr lang="nl-NL" sz="1600" dirty="0" err="1">
                <a:latin typeface="BISansNEXT" panose="02000503040000020004"/>
              </a:rPr>
              <a:t>traction</a:t>
            </a:r>
            <a:r>
              <a:rPr lang="nl-NL" sz="1600" dirty="0">
                <a:latin typeface="BISansNEXT" panose="02000503040000020004"/>
              </a:rPr>
              <a:t> </a:t>
            </a:r>
            <a:r>
              <a:rPr lang="nl-NL" sz="1600" dirty="0" err="1">
                <a:latin typeface="BISansNEXT" panose="02000503040000020004"/>
              </a:rPr>
              <a:t>from</a:t>
            </a:r>
            <a:r>
              <a:rPr lang="nl-NL" sz="1600" dirty="0">
                <a:latin typeface="BISansNEXT" panose="02000503040000020004"/>
              </a:rPr>
              <a:t> fibrosis </a:t>
            </a:r>
          </a:p>
        </p:txBody>
      </p:sp>
      <p:sp>
        <p:nvSpPr>
          <p:cNvPr id="29" name="Tekstvak 15">
            <a:extLst>
              <a:ext uri="{FF2B5EF4-FFF2-40B4-BE49-F238E27FC236}">
                <a16:creationId xmlns:a16="http://schemas.microsoft.com/office/drawing/2014/main" id="{A6A79D46-C74A-48F7-B3A4-1ABEC33361AC}"/>
              </a:ext>
            </a:extLst>
          </p:cNvPr>
          <p:cNvSpPr txBox="1"/>
          <p:nvPr/>
        </p:nvSpPr>
        <p:spPr>
          <a:xfrm>
            <a:off x="3371512" y="2300000"/>
            <a:ext cx="4674829" cy="907941"/>
          </a:xfrm>
          <a:prstGeom prst="rect">
            <a:avLst/>
          </a:prstGeom>
          <a:noFill/>
        </p:spPr>
        <p:txBody>
          <a:bodyPr wrap="square" rtlCol="0">
            <a:spAutoFit/>
          </a:bodyPr>
          <a:lstStyle/>
          <a:p>
            <a:pPr>
              <a:spcBef>
                <a:spcPts val="600"/>
              </a:spcBef>
            </a:pPr>
            <a:r>
              <a:rPr lang="nl-NL" sz="1600" b="1" dirty="0">
                <a:latin typeface="BISansNEXT" panose="02000503040000020004"/>
              </a:rPr>
              <a:t>Loss of volume</a:t>
            </a:r>
            <a:r>
              <a:rPr lang="nl-NL" sz="1600" b="1" baseline="30000" dirty="0">
                <a:latin typeface="BISansNEXT" panose="02000503040000020004"/>
              </a:rPr>
              <a:t>1</a:t>
            </a:r>
            <a:endParaRPr lang="nl-NL" sz="1600" dirty="0">
              <a:latin typeface="BISansNEXT" panose="02000503040000020004"/>
            </a:endParaRPr>
          </a:p>
          <a:p>
            <a:pPr>
              <a:spcBef>
                <a:spcPts val="600"/>
              </a:spcBef>
            </a:pPr>
            <a:r>
              <a:rPr lang="nl-NL" sz="1600" dirty="0">
                <a:latin typeface="BISansNEXT" panose="02000503040000020004"/>
              </a:rPr>
              <a:t>May </a:t>
            </a:r>
            <a:r>
              <a:rPr lang="nl-NL" sz="1600" dirty="0" err="1">
                <a:latin typeface="BISansNEXT" panose="02000503040000020004"/>
              </a:rPr>
              <a:t>be</a:t>
            </a:r>
            <a:r>
              <a:rPr lang="nl-NL" sz="1600" dirty="0">
                <a:latin typeface="BISansNEXT" panose="02000503040000020004"/>
              </a:rPr>
              <a:t> </a:t>
            </a:r>
            <a:r>
              <a:rPr lang="nl-NL" sz="1600" dirty="0" err="1">
                <a:latin typeface="BISansNEXT" panose="02000503040000020004"/>
              </a:rPr>
              <a:t>indicated</a:t>
            </a:r>
            <a:r>
              <a:rPr lang="nl-NL" sz="1600" dirty="0">
                <a:latin typeface="BISansNEXT" panose="02000503040000020004"/>
              </a:rPr>
              <a:t> </a:t>
            </a:r>
            <a:r>
              <a:rPr lang="nl-NL" sz="1600" dirty="0" err="1">
                <a:latin typeface="BISansNEXT" panose="02000503040000020004"/>
              </a:rPr>
              <a:t>by</a:t>
            </a:r>
            <a:r>
              <a:rPr lang="nl-NL" sz="1600" dirty="0">
                <a:latin typeface="BISansNEXT" panose="02000503040000020004"/>
              </a:rPr>
              <a:t> </a:t>
            </a:r>
            <a:r>
              <a:rPr lang="nl-NL" sz="1600" dirty="0" err="1">
                <a:latin typeface="BISansNEXT" panose="02000503040000020004"/>
              </a:rPr>
              <a:t>movement</a:t>
            </a:r>
            <a:r>
              <a:rPr lang="nl-NL" sz="1600" dirty="0">
                <a:latin typeface="BISansNEXT" panose="02000503040000020004"/>
              </a:rPr>
              <a:t> of </a:t>
            </a:r>
            <a:r>
              <a:rPr lang="nl-NL" sz="1600" dirty="0" err="1">
                <a:latin typeface="BISansNEXT" panose="02000503040000020004"/>
              </a:rPr>
              <a:t>the</a:t>
            </a:r>
            <a:r>
              <a:rPr lang="nl-NL" sz="1600" dirty="0">
                <a:latin typeface="BISansNEXT" panose="02000503040000020004"/>
              </a:rPr>
              <a:t> </a:t>
            </a:r>
            <a:r>
              <a:rPr lang="nl-NL" sz="1600" dirty="0" err="1">
                <a:latin typeface="BISansNEXT" panose="02000503040000020004"/>
              </a:rPr>
              <a:t>fissure</a:t>
            </a:r>
            <a:r>
              <a:rPr lang="nl-NL" sz="1600" dirty="0">
                <a:latin typeface="BISansNEXT" panose="02000503040000020004"/>
              </a:rPr>
              <a:t> </a:t>
            </a:r>
            <a:r>
              <a:rPr lang="nl-NL" sz="1600" dirty="0" err="1">
                <a:latin typeface="BISansNEXT" panose="02000503040000020004"/>
              </a:rPr>
              <a:t>to</a:t>
            </a:r>
            <a:r>
              <a:rPr lang="nl-NL" sz="1600" dirty="0">
                <a:latin typeface="BISansNEXT" panose="02000503040000020004"/>
              </a:rPr>
              <a:t> posterior</a:t>
            </a:r>
          </a:p>
        </p:txBody>
      </p:sp>
      <p:sp>
        <p:nvSpPr>
          <p:cNvPr id="8" name="Tijdelijke aanduiding voor tekst 7">
            <a:extLst>
              <a:ext uri="{FF2B5EF4-FFF2-40B4-BE49-F238E27FC236}">
                <a16:creationId xmlns:a16="http://schemas.microsoft.com/office/drawing/2014/main" id="{3B656362-7344-45FF-9049-04D0890928E6}"/>
              </a:ext>
            </a:extLst>
          </p:cNvPr>
          <p:cNvSpPr>
            <a:spLocks noGrp="1"/>
          </p:cNvSpPr>
          <p:nvPr>
            <p:ph type="body" sz="quarter" idx="13"/>
          </p:nvPr>
        </p:nvSpPr>
        <p:spPr/>
        <p:txBody>
          <a:bodyPr/>
          <a:lstStyle/>
          <a:p>
            <a:r>
              <a:rPr lang="en-US" dirty="0"/>
              <a:t>1. Jacob J, Hansell DM. HRCT of fibrosing lung disease. Respirology. 2015;20:859-72; 2.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a:t>
            </a:r>
          </a:p>
        </p:txBody>
      </p:sp>
      <p:pic>
        <p:nvPicPr>
          <p:cNvPr id="32" name="Picture 22">
            <a:extLst>
              <a:ext uri="{FF2B5EF4-FFF2-40B4-BE49-F238E27FC236}">
                <a16:creationId xmlns:a16="http://schemas.microsoft.com/office/drawing/2014/main" id="{256B5164-A37E-A79A-BF92-B8365E01D224}"/>
              </a:ext>
            </a:extLst>
          </p:cNvPr>
          <p:cNvPicPr>
            <a:picLocks noChangeAspect="1"/>
          </p:cNvPicPr>
          <p:nvPr/>
        </p:nvPicPr>
        <p:blipFill rotWithShape="1">
          <a:blip r:embed="rId4"/>
          <a:srcRect l="666" t="8060" r="937" b="1196"/>
          <a:stretch/>
        </p:blipFill>
        <p:spPr>
          <a:xfrm>
            <a:off x="8649393" y="1955694"/>
            <a:ext cx="2431678" cy="1974419"/>
          </a:xfrm>
          <a:prstGeom prst="rect">
            <a:avLst/>
          </a:prstGeom>
          <a:effectLst/>
        </p:spPr>
      </p:pic>
      <p:cxnSp>
        <p:nvCxnSpPr>
          <p:cNvPr id="37" name="Straight Arrow Connector 29">
            <a:extLst>
              <a:ext uri="{FF2B5EF4-FFF2-40B4-BE49-F238E27FC236}">
                <a16:creationId xmlns:a16="http://schemas.microsoft.com/office/drawing/2014/main" id="{4F402993-CD8C-17EB-04EC-F69F3A5E07C3}"/>
              </a:ext>
            </a:extLst>
          </p:cNvPr>
          <p:cNvCxnSpPr>
            <a:cxnSpLocks/>
          </p:cNvCxnSpPr>
          <p:nvPr/>
        </p:nvCxnSpPr>
        <p:spPr>
          <a:xfrm>
            <a:off x="8956123" y="3379391"/>
            <a:ext cx="158375" cy="121421"/>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27">
            <a:extLst>
              <a:ext uri="{FF2B5EF4-FFF2-40B4-BE49-F238E27FC236}">
                <a16:creationId xmlns:a16="http://schemas.microsoft.com/office/drawing/2014/main" id="{87780FC9-A7DA-694D-D461-5C61C4E6AC07}"/>
              </a:ext>
            </a:extLst>
          </p:cNvPr>
          <p:cNvCxnSpPr>
            <a:cxnSpLocks/>
          </p:cNvCxnSpPr>
          <p:nvPr/>
        </p:nvCxnSpPr>
        <p:spPr>
          <a:xfrm>
            <a:off x="10151010" y="3362603"/>
            <a:ext cx="158375" cy="121421"/>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2">
            <a:extLst>
              <a:ext uri="{FF2B5EF4-FFF2-40B4-BE49-F238E27FC236}">
                <a16:creationId xmlns:a16="http://schemas.microsoft.com/office/drawing/2014/main" id="{942AB7A8-9602-8EE5-632C-BCAB2BD489C7}"/>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26" name="Rounded Rectangle 47">
            <a:extLst>
              <a:ext uri="{FF2B5EF4-FFF2-40B4-BE49-F238E27FC236}">
                <a16:creationId xmlns:a16="http://schemas.microsoft.com/office/drawing/2014/main" id="{76749CFC-1AC1-EA1A-396B-C7DA96349F3B}"/>
              </a:ext>
            </a:extLst>
          </p:cNvPr>
          <p:cNvSpPr/>
          <p:nvPr/>
        </p:nvSpPr>
        <p:spPr>
          <a:xfrm>
            <a:off x="892693" y="3930113"/>
            <a:ext cx="7449643" cy="2046730"/>
          </a:xfrm>
          <a:prstGeom prst="roundRect">
            <a:avLst>
              <a:gd name="adj" fmla="val 4554"/>
            </a:avLst>
          </a:prstGeom>
          <a:blipFill>
            <a:blip r:embed="rId3"/>
            <a:stretch>
              <a:fillRect l="-11981" t="-222810" r="-51677" b="-43051"/>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8" name="Tekstvak 5">
            <a:extLst>
              <a:ext uri="{FF2B5EF4-FFF2-40B4-BE49-F238E27FC236}">
                <a16:creationId xmlns:a16="http://schemas.microsoft.com/office/drawing/2014/main" id="{5D7FCA03-8D53-2E38-0185-D1220A66712D}"/>
              </a:ext>
            </a:extLst>
          </p:cNvPr>
          <p:cNvSpPr txBox="1"/>
          <p:nvPr/>
        </p:nvSpPr>
        <p:spPr>
          <a:xfrm>
            <a:off x="5876206" y="4443835"/>
            <a:ext cx="2170135" cy="1019287"/>
          </a:xfrm>
          <a:prstGeom prst="roundRect">
            <a:avLst>
              <a:gd name="adj" fmla="val 6745"/>
            </a:avLst>
          </a:prstGeom>
          <a:solidFill>
            <a:schemeClr val="accent1"/>
          </a:solidFill>
        </p:spPr>
        <p:txBody>
          <a:bodyPr wrap="square" rtlCol="0" anchor="ctr">
            <a:noAutofit/>
          </a:bodyPr>
          <a:lstStyle/>
          <a:p>
            <a:pPr algn="ctr"/>
            <a:r>
              <a:rPr lang="nl-NL" sz="1600" b="1" dirty="0" err="1">
                <a:solidFill>
                  <a:schemeClr val="bg1"/>
                </a:solidFill>
                <a:latin typeface="BISansNEXT" panose="02000503040000020004" pitchFamily="50" charset="0"/>
              </a:rPr>
              <a:t>Honeycombing</a:t>
            </a:r>
            <a:r>
              <a:rPr lang="nl-NL" sz="1600" b="1" dirty="0">
                <a:solidFill>
                  <a:schemeClr val="bg1"/>
                </a:solidFill>
                <a:latin typeface="BISansNEXT" panose="02000503040000020004" pitchFamily="50" charset="0"/>
              </a:rPr>
              <a:t> is </a:t>
            </a:r>
            <a:r>
              <a:rPr lang="nl-NL" sz="1600" b="1" dirty="0" err="1">
                <a:solidFill>
                  <a:schemeClr val="bg1"/>
                </a:solidFill>
                <a:latin typeface="BISansNEXT" panose="02000503040000020004" pitchFamily="50" charset="0"/>
              </a:rPr>
              <a:t>proof</a:t>
            </a:r>
            <a:r>
              <a:rPr lang="nl-NL" sz="1600" b="1" dirty="0">
                <a:solidFill>
                  <a:schemeClr val="bg1"/>
                </a:solidFill>
                <a:latin typeface="BISansNEXT" panose="02000503040000020004" pitchFamily="50" charset="0"/>
              </a:rPr>
              <a:t> of fibrosis</a:t>
            </a:r>
            <a:r>
              <a:rPr lang="nl-NL" sz="1600" b="1" baseline="30000" dirty="0">
                <a:solidFill>
                  <a:schemeClr val="bg1"/>
                </a:solidFill>
                <a:latin typeface="BISansNEXT" panose="02000503040000020004" pitchFamily="50" charset="0"/>
              </a:rPr>
              <a:t>1,2</a:t>
            </a:r>
            <a:endParaRPr lang="nl-NL" sz="1600" b="1" dirty="0">
              <a:solidFill>
                <a:schemeClr val="bg1"/>
              </a:solidFill>
              <a:latin typeface="BISansNEXT" panose="02000503040000020004" pitchFamily="50" charset="0"/>
            </a:endParaRPr>
          </a:p>
        </p:txBody>
      </p:sp>
      <p:sp>
        <p:nvSpPr>
          <p:cNvPr id="30" name="Tekstvak 15">
            <a:extLst>
              <a:ext uri="{FF2B5EF4-FFF2-40B4-BE49-F238E27FC236}">
                <a16:creationId xmlns:a16="http://schemas.microsoft.com/office/drawing/2014/main" id="{1978AB6A-7EA8-EF4D-8E03-BC32BDC25E2A}"/>
              </a:ext>
            </a:extLst>
          </p:cNvPr>
          <p:cNvSpPr txBox="1"/>
          <p:nvPr/>
        </p:nvSpPr>
        <p:spPr>
          <a:xfrm>
            <a:off x="3371512" y="4253287"/>
            <a:ext cx="2502461" cy="1400383"/>
          </a:xfrm>
          <a:prstGeom prst="rect">
            <a:avLst/>
          </a:prstGeom>
          <a:noFill/>
        </p:spPr>
        <p:txBody>
          <a:bodyPr wrap="square" rtlCol="0">
            <a:spAutoFit/>
          </a:bodyPr>
          <a:lstStyle/>
          <a:p>
            <a:pPr>
              <a:spcBef>
                <a:spcPts val="600"/>
              </a:spcBef>
            </a:pPr>
            <a:r>
              <a:rPr lang="nl-NL" sz="1600" b="1" dirty="0">
                <a:latin typeface="BISansNEXT" panose="02000503040000020004"/>
              </a:rPr>
              <a:t>Honeycombing</a:t>
            </a:r>
            <a:r>
              <a:rPr lang="nl-NL" sz="1600" b="1" baseline="30000" dirty="0">
                <a:latin typeface="BISansNEXT" panose="02000503040000020004"/>
              </a:rPr>
              <a:t>2</a:t>
            </a:r>
          </a:p>
          <a:p>
            <a:pPr>
              <a:spcBef>
                <a:spcPts val="600"/>
              </a:spcBef>
            </a:pPr>
            <a:r>
              <a:rPr lang="nl-NL" sz="1600" dirty="0">
                <a:latin typeface="BISansNEXT" panose="02000503040000020004"/>
              </a:rPr>
              <a:t>Cluster of </a:t>
            </a:r>
            <a:r>
              <a:rPr lang="nl-NL" sz="1600" dirty="0" err="1">
                <a:latin typeface="BISansNEXT" panose="02000503040000020004"/>
              </a:rPr>
              <a:t>thick-walled</a:t>
            </a:r>
            <a:r>
              <a:rPr lang="nl-NL" sz="1600" dirty="0">
                <a:latin typeface="BISansNEXT" panose="02000503040000020004"/>
              </a:rPr>
              <a:t> </a:t>
            </a:r>
            <a:r>
              <a:rPr lang="nl-NL" sz="1600" dirty="0" err="1">
                <a:latin typeface="BISansNEXT" panose="02000503040000020004"/>
              </a:rPr>
              <a:t>cystic</a:t>
            </a:r>
            <a:r>
              <a:rPr lang="nl-NL" sz="1600" dirty="0">
                <a:latin typeface="BISansNEXT" panose="02000503040000020004"/>
              </a:rPr>
              <a:t> </a:t>
            </a:r>
            <a:r>
              <a:rPr lang="nl-NL" sz="1600" dirty="0" err="1">
                <a:latin typeface="BISansNEXT" panose="02000503040000020004"/>
              </a:rPr>
              <a:t>airspaces</a:t>
            </a:r>
            <a:r>
              <a:rPr lang="nl-NL" sz="1600" dirty="0">
                <a:latin typeface="BISansNEXT" panose="02000503040000020004"/>
              </a:rPr>
              <a:t> </a:t>
            </a:r>
            <a:r>
              <a:rPr lang="nl-NL" sz="1600" dirty="0" err="1">
                <a:latin typeface="BISansNEXT" panose="02000503040000020004"/>
              </a:rPr>
              <a:t>with</a:t>
            </a:r>
            <a:r>
              <a:rPr lang="nl-NL" sz="1600" dirty="0">
                <a:latin typeface="BISansNEXT" panose="02000503040000020004"/>
              </a:rPr>
              <a:t> </a:t>
            </a:r>
            <a:r>
              <a:rPr lang="nl-NL" sz="1600" dirty="0" err="1">
                <a:latin typeface="BISansNEXT" panose="02000503040000020004"/>
              </a:rPr>
              <a:t>sharp</a:t>
            </a:r>
            <a:r>
              <a:rPr lang="nl-NL" sz="1600" dirty="0">
                <a:latin typeface="BISansNEXT" panose="02000503040000020004"/>
              </a:rPr>
              <a:t> well-</a:t>
            </a:r>
            <a:r>
              <a:rPr lang="nl-NL" sz="1600" dirty="0" err="1">
                <a:latin typeface="BISansNEXT" panose="02000503040000020004"/>
              </a:rPr>
              <a:t>defined</a:t>
            </a:r>
            <a:r>
              <a:rPr lang="nl-NL" sz="1600" dirty="0">
                <a:latin typeface="BISansNEXT" panose="02000503040000020004"/>
              </a:rPr>
              <a:t> borders</a:t>
            </a:r>
          </a:p>
        </p:txBody>
      </p:sp>
      <p:pic>
        <p:nvPicPr>
          <p:cNvPr id="31" name="Picture 24">
            <a:extLst>
              <a:ext uri="{FF2B5EF4-FFF2-40B4-BE49-F238E27FC236}">
                <a16:creationId xmlns:a16="http://schemas.microsoft.com/office/drawing/2014/main" id="{DE5D79F8-8983-324E-D228-FA556136EF62}"/>
              </a:ext>
            </a:extLst>
          </p:cNvPr>
          <p:cNvPicPr>
            <a:picLocks noChangeAspect="1"/>
          </p:cNvPicPr>
          <p:nvPr/>
        </p:nvPicPr>
        <p:blipFill>
          <a:blip r:embed="rId5"/>
          <a:stretch>
            <a:fillRect/>
          </a:stretch>
        </p:blipFill>
        <p:spPr>
          <a:xfrm>
            <a:off x="1191118" y="4278256"/>
            <a:ext cx="2089741" cy="1350445"/>
          </a:xfrm>
          <a:prstGeom prst="rect">
            <a:avLst/>
          </a:prstGeom>
          <a:effectLst/>
        </p:spPr>
      </p:pic>
      <p:cxnSp>
        <p:nvCxnSpPr>
          <p:cNvPr id="24" name="Straight Arrow Connector 27">
            <a:extLst>
              <a:ext uri="{FF2B5EF4-FFF2-40B4-BE49-F238E27FC236}">
                <a16:creationId xmlns:a16="http://schemas.microsoft.com/office/drawing/2014/main" id="{A0560E87-AFC6-25FE-646C-CDA5787D8BFE}"/>
              </a:ext>
            </a:extLst>
          </p:cNvPr>
          <p:cNvCxnSpPr>
            <a:cxnSpLocks/>
          </p:cNvCxnSpPr>
          <p:nvPr/>
        </p:nvCxnSpPr>
        <p:spPr>
          <a:xfrm>
            <a:off x="10644899" y="2587988"/>
            <a:ext cx="158375" cy="121421"/>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7">
            <a:extLst>
              <a:ext uri="{FF2B5EF4-FFF2-40B4-BE49-F238E27FC236}">
                <a16:creationId xmlns:a16="http://schemas.microsoft.com/office/drawing/2014/main" id="{B32D2DB3-9CD0-F602-6CA7-262AE599416D}"/>
              </a:ext>
            </a:extLst>
          </p:cNvPr>
          <p:cNvCxnSpPr>
            <a:cxnSpLocks/>
          </p:cNvCxnSpPr>
          <p:nvPr/>
        </p:nvCxnSpPr>
        <p:spPr>
          <a:xfrm>
            <a:off x="8938231" y="2676885"/>
            <a:ext cx="0" cy="208541"/>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33" name="Afbeelding 32">
            <a:extLst>
              <a:ext uri="{FF2B5EF4-FFF2-40B4-BE49-F238E27FC236}">
                <a16:creationId xmlns:a16="http://schemas.microsoft.com/office/drawing/2014/main" id="{5D71B1B5-34FA-1679-A5A3-6F391941F13D}"/>
              </a:ext>
            </a:extLst>
          </p:cNvPr>
          <p:cNvPicPr>
            <a:picLocks noChangeAspect="1"/>
          </p:cNvPicPr>
          <p:nvPr/>
        </p:nvPicPr>
        <p:blipFill rotWithShape="1">
          <a:blip r:embed="rId6"/>
          <a:srcRect t="2778" b="48836"/>
          <a:stretch/>
        </p:blipFill>
        <p:spPr>
          <a:xfrm>
            <a:off x="1203719" y="2010157"/>
            <a:ext cx="2077139" cy="1487627"/>
          </a:xfrm>
          <a:prstGeom prst="rect">
            <a:avLst/>
          </a:prstGeom>
        </p:spPr>
      </p:pic>
      <p:cxnSp>
        <p:nvCxnSpPr>
          <p:cNvPr id="3" name="Straight Arrow Connector 29">
            <a:extLst>
              <a:ext uri="{FF2B5EF4-FFF2-40B4-BE49-F238E27FC236}">
                <a16:creationId xmlns:a16="http://schemas.microsoft.com/office/drawing/2014/main" id="{A8F9D13E-F95F-B8DC-7EEE-CBD1358645C4}"/>
              </a:ext>
            </a:extLst>
          </p:cNvPr>
          <p:cNvCxnSpPr>
            <a:cxnSpLocks/>
          </p:cNvCxnSpPr>
          <p:nvPr/>
        </p:nvCxnSpPr>
        <p:spPr>
          <a:xfrm flipV="1">
            <a:off x="1363443" y="2762374"/>
            <a:ext cx="0" cy="1440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29">
            <a:extLst>
              <a:ext uri="{FF2B5EF4-FFF2-40B4-BE49-F238E27FC236}">
                <a16:creationId xmlns:a16="http://schemas.microsoft.com/office/drawing/2014/main" id="{7A5D62D1-8677-0BD0-BA0F-9059D8ABC24E}"/>
              </a:ext>
            </a:extLst>
          </p:cNvPr>
          <p:cNvCxnSpPr>
            <a:cxnSpLocks/>
          </p:cNvCxnSpPr>
          <p:nvPr/>
        </p:nvCxnSpPr>
        <p:spPr>
          <a:xfrm flipV="1">
            <a:off x="1457228" y="2672295"/>
            <a:ext cx="0" cy="1440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29">
            <a:extLst>
              <a:ext uri="{FF2B5EF4-FFF2-40B4-BE49-F238E27FC236}">
                <a16:creationId xmlns:a16="http://schemas.microsoft.com/office/drawing/2014/main" id="{D58583DE-177F-6257-E6F3-ED8482EFF07C}"/>
              </a:ext>
            </a:extLst>
          </p:cNvPr>
          <p:cNvCxnSpPr>
            <a:cxnSpLocks/>
          </p:cNvCxnSpPr>
          <p:nvPr/>
        </p:nvCxnSpPr>
        <p:spPr>
          <a:xfrm flipV="1">
            <a:off x="1668243" y="2715271"/>
            <a:ext cx="0" cy="1440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29">
            <a:extLst>
              <a:ext uri="{FF2B5EF4-FFF2-40B4-BE49-F238E27FC236}">
                <a16:creationId xmlns:a16="http://schemas.microsoft.com/office/drawing/2014/main" id="{C42AD1B7-8DF7-5A14-5F3F-1EA6B2FBD02A}"/>
              </a:ext>
            </a:extLst>
          </p:cNvPr>
          <p:cNvCxnSpPr>
            <a:cxnSpLocks/>
          </p:cNvCxnSpPr>
          <p:nvPr/>
        </p:nvCxnSpPr>
        <p:spPr>
          <a:xfrm flipV="1">
            <a:off x="1820643" y="2719014"/>
            <a:ext cx="0" cy="1440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7539F2-C548-79FA-8477-3EA05983CC1F}"/>
              </a:ext>
            </a:extLst>
          </p:cNvPr>
          <p:cNvPicPr>
            <a:picLocks noChangeAspect="1"/>
          </p:cNvPicPr>
          <p:nvPr/>
        </p:nvPicPr>
        <p:blipFill>
          <a:blip r:embed="rId7"/>
          <a:stretch>
            <a:fillRect/>
          </a:stretch>
        </p:blipFill>
        <p:spPr>
          <a:xfrm>
            <a:off x="10803274" y="6256777"/>
            <a:ext cx="1487553" cy="231668"/>
          </a:xfrm>
          <a:prstGeom prst="rect">
            <a:avLst/>
          </a:prstGeom>
        </p:spPr>
      </p:pic>
    </p:spTree>
    <p:extLst>
      <p:ext uri="{BB962C8B-B14F-4D97-AF65-F5344CB8AC3E}">
        <p14:creationId xmlns:p14="http://schemas.microsoft.com/office/powerpoint/2010/main" val="3305834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47">
            <a:extLst>
              <a:ext uri="{FF2B5EF4-FFF2-40B4-BE49-F238E27FC236}">
                <a16:creationId xmlns:a16="http://schemas.microsoft.com/office/drawing/2014/main" id="{9D2A4871-3CEB-4AD7-B3FA-3370AEE857F3}"/>
              </a:ext>
            </a:extLst>
          </p:cNvPr>
          <p:cNvSpPr/>
          <p:nvPr/>
        </p:nvSpPr>
        <p:spPr>
          <a:xfrm>
            <a:off x="895672" y="1730604"/>
            <a:ext cx="10458128" cy="4248000"/>
          </a:xfrm>
          <a:prstGeom prst="roundRect">
            <a:avLst>
              <a:gd name="adj" fmla="val 4554"/>
            </a:avLst>
          </a:prstGeom>
          <a:blipFill>
            <a:blip r:embed="rId3"/>
            <a:stretch>
              <a:fillRect l="-12029" t="-115348" r="-51696" b="-150516"/>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p:txBody>
          <a:bodyPr/>
          <a:lstStyle/>
          <a:p>
            <a:r>
              <a:rPr lang="nl-NL" dirty="0" err="1"/>
              <a:t>Ancillary</a:t>
            </a:r>
            <a:r>
              <a:rPr lang="nl-NL" dirty="0"/>
              <a:t> </a:t>
            </a:r>
            <a:r>
              <a:rPr lang="nl-NL" dirty="0" err="1"/>
              <a:t>findings</a:t>
            </a:r>
            <a:r>
              <a:rPr lang="nl-NL" dirty="0"/>
              <a:t>: </a:t>
            </a:r>
            <a:r>
              <a:rPr lang="nl-NL" dirty="0" err="1"/>
              <a:t>Loss</a:t>
            </a:r>
            <a:r>
              <a:rPr lang="nl-NL" dirty="0"/>
              <a:t> of volume</a:t>
            </a:r>
          </a:p>
        </p:txBody>
      </p:sp>
      <p:sp>
        <p:nvSpPr>
          <p:cNvPr id="12" name="Tijdelijke aanduiding voor tekst 11">
            <a:extLst>
              <a:ext uri="{FF2B5EF4-FFF2-40B4-BE49-F238E27FC236}">
                <a16:creationId xmlns:a16="http://schemas.microsoft.com/office/drawing/2014/main" id="{330F6D97-E136-45AC-9A9E-EA503F0BC872}"/>
              </a:ext>
            </a:extLst>
          </p:cNvPr>
          <p:cNvSpPr>
            <a:spLocks noGrp="1"/>
          </p:cNvSpPr>
          <p:nvPr>
            <p:ph type="body" sz="quarter" idx="17"/>
          </p:nvPr>
        </p:nvSpPr>
        <p:spPr/>
        <p:txBody>
          <a:bodyPr/>
          <a:lstStyle/>
          <a:p>
            <a:r>
              <a:rPr lang="en-US" dirty="0"/>
              <a:t>H8</a:t>
            </a:r>
          </a:p>
        </p:txBody>
      </p:sp>
      <p:sp>
        <p:nvSpPr>
          <p:cNvPr id="22" name="Text Placeholder 21">
            <a:extLst>
              <a:ext uri="{FF2B5EF4-FFF2-40B4-BE49-F238E27FC236}">
                <a16:creationId xmlns:a16="http://schemas.microsoft.com/office/drawing/2014/main" id="{224AFFE8-6427-4778-AB8F-3C16877CA8C5}"/>
              </a:ext>
            </a:extLst>
          </p:cNvPr>
          <p:cNvSpPr>
            <a:spLocks noGrp="1"/>
          </p:cNvSpPr>
          <p:nvPr>
            <p:ph type="body" sz="quarter" idx="18"/>
          </p:nvPr>
        </p:nvSpPr>
        <p:spPr/>
        <p:txBody>
          <a:bodyPr/>
          <a:lstStyle/>
          <a:p>
            <a:r>
              <a:rPr lang="nl-NL" b="0" dirty="0" err="1">
                <a:solidFill>
                  <a:schemeClr val="tx1"/>
                </a:solidFill>
                <a:latin typeface="BISansNEXT" panose="02000503040000020004"/>
              </a:rPr>
              <a:t>Besides</a:t>
            </a:r>
            <a:r>
              <a:rPr lang="nl-NL" b="0" dirty="0">
                <a:solidFill>
                  <a:schemeClr val="tx1"/>
                </a:solidFill>
                <a:latin typeface="BISansNEXT" panose="02000503040000020004"/>
              </a:rPr>
              <a:t> </a:t>
            </a:r>
            <a:r>
              <a:rPr lang="nl-NL" b="0" dirty="0" err="1">
                <a:solidFill>
                  <a:schemeClr val="tx1"/>
                </a:solidFill>
                <a:latin typeface="BISansNEXT" panose="02000503040000020004"/>
              </a:rPr>
              <a:t>ground</a:t>
            </a:r>
            <a:r>
              <a:rPr lang="nl-NL" b="0" dirty="0">
                <a:solidFill>
                  <a:schemeClr val="tx1"/>
                </a:solidFill>
                <a:latin typeface="BISansNEXT" panose="02000503040000020004"/>
              </a:rPr>
              <a:t> </a:t>
            </a:r>
            <a:r>
              <a:rPr lang="nl-NL" b="0" dirty="0" err="1">
                <a:solidFill>
                  <a:schemeClr val="tx1"/>
                </a:solidFill>
                <a:latin typeface="BISansNEXT" panose="02000503040000020004"/>
              </a:rPr>
              <a:t>glass</a:t>
            </a:r>
            <a:r>
              <a:rPr lang="nl-NL" b="0" dirty="0">
                <a:solidFill>
                  <a:schemeClr val="tx1"/>
                </a:solidFill>
                <a:latin typeface="BISansNEXT" panose="02000503040000020004"/>
              </a:rPr>
              <a:t> </a:t>
            </a:r>
            <a:r>
              <a:rPr lang="nl-NL" b="0" dirty="0" err="1">
                <a:solidFill>
                  <a:schemeClr val="tx1"/>
                </a:solidFill>
                <a:latin typeface="BISansNEXT" panose="02000503040000020004"/>
              </a:rPr>
              <a:t>and</a:t>
            </a:r>
            <a:r>
              <a:rPr lang="nl-NL" b="0" dirty="0">
                <a:solidFill>
                  <a:schemeClr val="tx1"/>
                </a:solidFill>
                <a:latin typeface="BISansNEXT" panose="02000503040000020004"/>
              </a:rPr>
              <a:t> </a:t>
            </a:r>
            <a:r>
              <a:rPr lang="nl-NL" b="0" dirty="0" err="1">
                <a:solidFill>
                  <a:schemeClr val="tx1"/>
                </a:solidFill>
                <a:latin typeface="BISansNEXT" panose="02000503040000020004"/>
              </a:rPr>
              <a:t>reticular</a:t>
            </a:r>
            <a:r>
              <a:rPr lang="nl-NL" b="0" dirty="0">
                <a:solidFill>
                  <a:schemeClr val="tx1"/>
                </a:solidFill>
                <a:latin typeface="BISansNEXT" panose="02000503040000020004"/>
              </a:rPr>
              <a:t> </a:t>
            </a:r>
            <a:r>
              <a:rPr lang="nl-NL" b="0" dirty="0" err="1">
                <a:solidFill>
                  <a:schemeClr val="tx1"/>
                </a:solidFill>
                <a:latin typeface="BISansNEXT" panose="02000503040000020004"/>
              </a:rPr>
              <a:t>abnormalities</a:t>
            </a:r>
            <a:r>
              <a:rPr lang="nl-NL" b="0" dirty="0">
                <a:solidFill>
                  <a:schemeClr val="tx1"/>
                </a:solidFill>
                <a:latin typeface="BISansNEXT" panose="02000503040000020004"/>
              </a:rPr>
              <a:t>, </a:t>
            </a:r>
            <a:r>
              <a:rPr lang="nl-NL" b="0" dirty="0" err="1">
                <a:solidFill>
                  <a:schemeClr val="tx1"/>
                </a:solidFill>
                <a:latin typeface="BISansNEXT" panose="02000503040000020004"/>
              </a:rPr>
              <a:t>there</a:t>
            </a:r>
            <a:r>
              <a:rPr lang="nl-NL" b="0" dirty="0">
                <a:solidFill>
                  <a:schemeClr val="tx1"/>
                </a:solidFill>
                <a:latin typeface="BISansNEXT" panose="02000503040000020004"/>
              </a:rPr>
              <a:t> </a:t>
            </a:r>
            <a:r>
              <a:rPr lang="nl-NL" b="0" dirty="0" err="1">
                <a:solidFill>
                  <a:schemeClr val="tx1"/>
                </a:solidFill>
                <a:latin typeface="BISansNEXT" panose="02000503040000020004"/>
              </a:rPr>
              <a:t>may</a:t>
            </a:r>
            <a:r>
              <a:rPr lang="nl-NL" b="0" dirty="0">
                <a:solidFill>
                  <a:schemeClr val="tx1"/>
                </a:solidFill>
                <a:latin typeface="BISansNEXT" panose="02000503040000020004"/>
              </a:rPr>
              <a:t> </a:t>
            </a:r>
            <a:r>
              <a:rPr lang="nl-NL" b="0" dirty="0" err="1">
                <a:solidFill>
                  <a:schemeClr val="tx1"/>
                </a:solidFill>
                <a:latin typeface="BISansNEXT" panose="02000503040000020004"/>
              </a:rPr>
              <a:t>be</a:t>
            </a:r>
            <a:r>
              <a:rPr lang="nl-NL" b="0" dirty="0">
                <a:solidFill>
                  <a:schemeClr val="tx1"/>
                </a:solidFill>
                <a:latin typeface="BISansNEXT" panose="02000503040000020004"/>
              </a:rPr>
              <a:t> </a:t>
            </a:r>
            <a:r>
              <a:rPr lang="nl-NL" b="0" dirty="0" err="1">
                <a:solidFill>
                  <a:schemeClr val="tx1"/>
                </a:solidFill>
                <a:latin typeface="BISansNEXT" panose="02000503040000020004"/>
              </a:rPr>
              <a:t>other</a:t>
            </a:r>
            <a:r>
              <a:rPr lang="nl-NL" b="0" dirty="0">
                <a:solidFill>
                  <a:schemeClr val="tx1"/>
                </a:solidFill>
                <a:latin typeface="BISansNEXT" panose="02000503040000020004"/>
              </a:rPr>
              <a:t> </a:t>
            </a:r>
            <a:r>
              <a:rPr lang="nl-NL" b="0" dirty="0" err="1">
                <a:solidFill>
                  <a:schemeClr val="tx1"/>
                </a:solidFill>
                <a:latin typeface="BISansNEXT" panose="02000503040000020004"/>
              </a:rPr>
              <a:t>signs</a:t>
            </a:r>
            <a:r>
              <a:rPr lang="nl-NL" b="0" dirty="0">
                <a:solidFill>
                  <a:schemeClr val="tx1"/>
                </a:solidFill>
                <a:latin typeface="BISansNEXT" panose="02000503040000020004"/>
              </a:rPr>
              <a:t> of fibrosis, </a:t>
            </a:r>
            <a:r>
              <a:rPr lang="nl-NL" b="0" dirty="0" err="1">
                <a:solidFill>
                  <a:schemeClr val="tx1"/>
                </a:solidFill>
                <a:latin typeface="BISansNEXT" panose="02000503040000020004"/>
              </a:rPr>
              <a:t>such</a:t>
            </a:r>
            <a:r>
              <a:rPr lang="nl-NL" b="0" dirty="0">
                <a:solidFill>
                  <a:schemeClr val="tx1"/>
                </a:solidFill>
                <a:latin typeface="BISansNEXT" panose="02000503040000020004"/>
              </a:rPr>
              <a:t> as </a:t>
            </a:r>
          </a:p>
        </p:txBody>
      </p:sp>
      <p:sp>
        <p:nvSpPr>
          <p:cNvPr id="29" name="Tekstvak 15">
            <a:extLst>
              <a:ext uri="{FF2B5EF4-FFF2-40B4-BE49-F238E27FC236}">
                <a16:creationId xmlns:a16="http://schemas.microsoft.com/office/drawing/2014/main" id="{A6A79D46-C74A-48F7-B3A4-1ABEC33361AC}"/>
              </a:ext>
            </a:extLst>
          </p:cNvPr>
          <p:cNvSpPr txBox="1"/>
          <p:nvPr/>
        </p:nvSpPr>
        <p:spPr>
          <a:xfrm>
            <a:off x="2886082" y="1990354"/>
            <a:ext cx="6501654" cy="661720"/>
          </a:xfrm>
          <a:prstGeom prst="rect">
            <a:avLst/>
          </a:prstGeom>
          <a:noFill/>
        </p:spPr>
        <p:txBody>
          <a:bodyPr wrap="square" rtlCol="0">
            <a:spAutoFit/>
          </a:bodyPr>
          <a:lstStyle/>
          <a:p>
            <a:pPr algn="ctr">
              <a:spcBef>
                <a:spcPts val="600"/>
              </a:spcBef>
            </a:pPr>
            <a:r>
              <a:rPr lang="nl-NL" sz="1600" b="1" dirty="0">
                <a:latin typeface="BISansNEXT" panose="02000503040000020004"/>
              </a:rPr>
              <a:t>Loss of volume</a:t>
            </a:r>
            <a:r>
              <a:rPr lang="nl-NL" sz="1600" b="1" baseline="30000" dirty="0">
                <a:latin typeface="BISansNEXT" panose="02000503040000020004"/>
              </a:rPr>
              <a:t>1</a:t>
            </a:r>
            <a:endParaRPr lang="nl-NL" sz="1600" dirty="0">
              <a:latin typeface="BISansNEXT" panose="02000503040000020004"/>
            </a:endParaRPr>
          </a:p>
          <a:p>
            <a:pPr algn="ctr">
              <a:spcBef>
                <a:spcPts val="600"/>
              </a:spcBef>
            </a:pPr>
            <a:r>
              <a:rPr lang="nl-NL" sz="1600" dirty="0">
                <a:latin typeface="BISansNEXT" panose="02000503040000020004"/>
              </a:rPr>
              <a:t>May </a:t>
            </a:r>
            <a:r>
              <a:rPr lang="nl-NL" sz="1600" dirty="0" err="1">
                <a:latin typeface="BISansNEXT" panose="02000503040000020004"/>
              </a:rPr>
              <a:t>be</a:t>
            </a:r>
            <a:r>
              <a:rPr lang="nl-NL" sz="1600" dirty="0">
                <a:latin typeface="BISansNEXT" panose="02000503040000020004"/>
              </a:rPr>
              <a:t> </a:t>
            </a:r>
            <a:r>
              <a:rPr lang="nl-NL" sz="1600" dirty="0" err="1">
                <a:latin typeface="BISansNEXT" panose="02000503040000020004"/>
              </a:rPr>
              <a:t>indicated</a:t>
            </a:r>
            <a:r>
              <a:rPr lang="nl-NL" sz="1600" dirty="0">
                <a:latin typeface="BISansNEXT" panose="02000503040000020004"/>
              </a:rPr>
              <a:t> </a:t>
            </a:r>
            <a:r>
              <a:rPr lang="nl-NL" sz="1600" dirty="0" err="1">
                <a:latin typeface="BISansNEXT" panose="02000503040000020004"/>
              </a:rPr>
              <a:t>by</a:t>
            </a:r>
            <a:r>
              <a:rPr lang="nl-NL" sz="1600" dirty="0">
                <a:latin typeface="BISansNEXT" panose="02000503040000020004"/>
              </a:rPr>
              <a:t> </a:t>
            </a:r>
            <a:r>
              <a:rPr lang="nl-NL" sz="1600" dirty="0" err="1">
                <a:latin typeface="BISansNEXT" panose="02000503040000020004"/>
              </a:rPr>
              <a:t>movement</a:t>
            </a:r>
            <a:r>
              <a:rPr lang="nl-NL" sz="1600" dirty="0">
                <a:latin typeface="BISansNEXT" panose="02000503040000020004"/>
              </a:rPr>
              <a:t> of </a:t>
            </a:r>
            <a:r>
              <a:rPr lang="nl-NL" sz="1600" dirty="0" err="1">
                <a:latin typeface="BISansNEXT" panose="02000503040000020004"/>
              </a:rPr>
              <a:t>the</a:t>
            </a:r>
            <a:r>
              <a:rPr lang="nl-NL" sz="1600" dirty="0">
                <a:latin typeface="BISansNEXT" panose="02000503040000020004"/>
              </a:rPr>
              <a:t> </a:t>
            </a:r>
            <a:r>
              <a:rPr lang="nl-NL" sz="1600" dirty="0" err="1">
                <a:latin typeface="BISansNEXT" panose="02000503040000020004"/>
              </a:rPr>
              <a:t>fissure</a:t>
            </a:r>
            <a:r>
              <a:rPr lang="nl-NL" sz="1600" dirty="0">
                <a:latin typeface="BISansNEXT" panose="02000503040000020004"/>
              </a:rPr>
              <a:t> </a:t>
            </a:r>
            <a:r>
              <a:rPr lang="nl-NL" sz="1600" dirty="0" err="1">
                <a:latin typeface="BISansNEXT" panose="02000503040000020004"/>
              </a:rPr>
              <a:t>to</a:t>
            </a:r>
            <a:r>
              <a:rPr lang="nl-NL" sz="1600" dirty="0">
                <a:latin typeface="BISansNEXT" panose="02000503040000020004"/>
              </a:rPr>
              <a:t> posterior (</a:t>
            </a:r>
            <a:r>
              <a:rPr lang="nl-NL" sz="1600" dirty="0" err="1">
                <a:latin typeface="BISansNEXT" panose="02000503040000020004"/>
              </a:rPr>
              <a:t>arrows</a:t>
            </a:r>
            <a:r>
              <a:rPr lang="nl-NL" sz="1600" dirty="0">
                <a:latin typeface="BISansNEXT" panose="02000503040000020004"/>
              </a:rPr>
              <a:t>)</a:t>
            </a:r>
          </a:p>
        </p:txBody>
      </p:sp>
      <p:sp>
        <p:nvSpPr>
          <p:cNvPr id="8" name="Tijdelijke aanduiding voor tekst 7">
            <a:extLst>
              <a:ext uri="{FF2B5EF4-FFF2-40B4-BE49-F238E27FC236}">
                <a16:creationId xmlns:a16="http://schemas.microsoft.com/office/drawing/2014/main" id="{3B656362-7344-45FF-9049-04D0890928E6}"/>
              </a:ext>
            </a:extLst>
          </p:cNvPr>
          <p:cNvSpPr>
            <a:spLocks noGrp="1"/>
          </p:cNvSpPr>
          <p:nvPr>
            <p:ph type="body" sz="quarter" idx="13"/>
          </p:nvPr>
        </p:nvSpPr>
        <p:spPr/>
        <p:txBody>
          <a:bodyPr/>
          <a:lstStyle/>
          <a:p>
            <a:r>
              <a:rPr lang="en-US" dirty="0"/>
              <a:t>1. Jacob J, Hansell DM. HRCT of fibrosing lung disease. Respirology. 2015;20:859-72.</a:t>
            </a:r>
          </a:p>
        </p:txBody>
      </p:sp>
      <p:sp>
        <p:nvSpPr>
          <p:cNvPr id="10" name="Rectangle 2">
            <a:extLst>
              <a:ext uri="{FF2B5EF4-FFF2-40B4-BE49-F238E27FC236}">
                <a16:creationId xmlns:a16="http://schemas.microsoft.com/office/drawing/2014/main" id="{282AEC4B-1C4A-096F-CE38-EA1E050C6991}"/>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13" name="Afbeelding 12">
            <a:extLst>
              <a:ext uri="{FF2B5EF4-FFF2-40B4-BE49-F238E27FC236}">
                <a16:creationId xmlns:a16="http://schemas.microsoft.com/office/drawing/2014/main" id="{C649EAED-DE4B-0387-D6F0-1A8E3712FE87}"/>
              </a:ext>
            </a:extLst>
          </p:cNvPr>
          <p:cNvPicPr>
            <a:picLocks noChangeAspect="1"/>
          </p:cNvPicPr>
          <p:nvPr/>
        </p:nvPicPr>
        <p:blipFill rotWithShape="1">
          <a:blip r:embed="rId4"/>
          <a:srcRect t="2778" b="48836"/>
          <a:stretch/>
        </p:blipFill>
        <p:spPr>
          <a:xfrm>
            <a:off x="4283243" y="2896723"/>
            <a:ext cx="3707333" cy="2655156"/>
          </a:xfrm>
          <a:prstGeom prst="rect">
            <a:avLst/>
          </a:prstGeom>
        </p:spPr>
      </p:pic>
      <p:cxnSp>
        <p:nvCxnSpPr>
          <p:cNvPr id="4" name="Straight Arrow Connector 29">
            <a:extLst>
              <a:ext uri="{FF2B5EF4-FFF2-40B4-BE49-F238E27FC236}">
                <a16:creationId xmlns:a16="http://schemas.microsoft.com/office/drawing/2014/main" id="{A6E4509B-F2F8-E474-E6FD-1AFAE9A7271E}"/>
              </a:ext>
            </a:extLst>
          </p:cNvPr>
          <p:cNvCxnSpPr>
            <a:cxnSpLocks/>
          </p:cNvCxnSpPr>
          <p:nvPr/>
        </p:nvCxnSpPr>
        <p:spPr>
          <a:xfrm flipV="1">
            <a:off x="4594617" y="4253403"/>
            <a:ext cx="0" cy="252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29">
            <a:extLst>
              <a:ext uri="{FF2B5EF4-FFF2-40B4-BE49-F238E27FC236}">
                <a16:creationId xmlns:a16="http://schemas.microsoft.com/office/drawing/2014/main" id="{21AD98AE-5A57-D533-0E83-7ADF3514D805}"/>
              </a:ext>
            </a:extLst>
          </p:cNvPr>
          <p:cNvCxnSpPr>
            <a:cxnSpLocks/>
          </p:cNvCxnSpPr>
          <p:nvPr/>
        </p:nvCxnSpPr>
        <p:spPr>
          <a:xfrm flipV="1">
            <a:off x="4751413" y="4083461"/>
            <a:ext cx="0" cy="252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29">
            <a:extLst>
              <a:ext uri="{FF2B5EF4-FFF2-40B4-BE49-F238E27FC236}">
                <a16:creationId xmlns:a16="http://schemas.microsoft.com/office/drawing/2014/main" id="{382F0FE3-DBE2-CEBC-EA60-C3A5117D5FC5}"/>
              </a:ext>
            </a:extLst>
          </p:cNvPr>
          <p:cNvCxnSpPr>
            <a:cxnSpLocks/>
          </p:cNvCxnSpPr>
          <p:nvPr/>
        </p:nvCxnSpPr>
        <p:spPr>
          <a:xfrm flipV="1">
            <a:off x="5147799" y="4162151"/>
            <a:ext cx="0" cy="252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29">
            <a:extLst>
              <a:ext uri="{FF2B5EF4-FFF2-40B4-BE49-F238E27FC236}">
                <a16:creationId xmlns:a16="http://schemas.microsoft.com/office/drawing/2014/main" id="{B08EAB09-D669-EDDB-87D2-0BFA7805BD9C}"/>
              </a:ext>
            </a:extLst>
          </p:cNvPr>
          <p:cNvCxnSpPr>
            <a:cxnSpLocks/>
          </p:cNvCxnSpPr>
          <p:nvPr/>
        </p:nvCxnSpPr>
        <p:spPr>
          <a:xfrm flipV="1">
            <a:off x="5396181" y="4168013"/>
            <a:ext cx="0" cy="252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B42962E-9DF7-B739-F98C-C6066D2C6A81}"/>
              </a:ext>
            </a:extLst>
          </p:cNvPr>
          <p:cNvPicPr>
            <a:picLocks noChangeAspect="1"/>
          </p:cNvPicPr>
          <p:nvPr/>
        </p:nvPicPr>
        <p:blipFill>
          <a:blip r:embed="rId5"/>
          <a:stretch>
            <a:fillRect/>
          </a:stretch>
        </p:blipFill>
        <p:spPr>
          <a:xfrm>
            <a:off x="10758425" y="6247154"/>
            <a:ext cx="1487553" cy="231668"/>
          </a:xfrm>
          <a:prstGeom prst="rect">
            <a:avLst/>
          </a:prstGeom>
        </p:spPr>
      </p:pic>
    </p:spTree>
    <p:extLst>
      <p:ext uri="{BB962C8B-B14F-4D97-AF65-F5344CB8AC3E}">
        <p14:creationId xmlns:p14="http://schemas.microsoft.com/office/powerpoint/2010/main" val="4130321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0454310-701C-DC41-9B33-F2AB4545AC93}"/>
              </a:ext>
            </a:extLst>
          </p:cNvPr>
          <p:cNvPicPr>
            <a:picLocks noChangeAspect="1"/>
          </p:cNvPicPr>
          <p:nvPr/>
        </p:nvPicPr>
        <p:blipFill>
          <a:blip r:embed="rId3"/>
          <a:srcRect/>
          <a:stretch/>
        </p:blipFill>
        <p:spPr>
          <a:xfrm>
            <a:off x="1083578" y="1599585"/>
            <a:ext cx="9673968" cy="4124325"/>
          </a:xfrm>
          <a:prstGeom prst="rect">
            <a:avLst/>
          </a:prstGeom>
          <a:noFill/>
          <a:ln>
            <a:noFill/>
          </a:ln>
        </p:spPr>
      </p:pic>
      <p:pic>
        <p:nvPicPr>
          <p:cNvPr id="46" name="Picture 45" descr="A picture containing diagram&#10;&#10;Description automatically generated">
            <a:extLst>
              <a:ext uri="{FF2B5EF4-FFF2-40B4-BE49-F238E27FC236}">
                <a16:creationId xmlns:a16="http://schemas.microsoft.com/office/drawing/2014/main" id="{95AC73B9-AC90-4A70-B2C9-90605C0F91B7}"/>
              </a:ext>
            </a:extLst>
          </p:cNvPr>
          <p:cNvPicPr>
            <a:picLocks noChangeAspect="1"/>
          </p:cNvPicPr>
          <p:nvPr/>
        </p:nvPicPr>
        <p:blipFill>
          <a:blip r:embed="rId4"/>
          <a:stretch>
            <a:fillRect/>
          </a:stretch>
        </p:blipFill>
        <p:spPr>
          <a:xfrm>
            <a:off x="1083578" y="1599585"/>
            <a:ext cx="9673968" cy="4124325"/>
          </a:xfrm>
          <a:prstGeom prst="rect">
            <a:avLst/>
          </a:prstGeom>
        </p:spPr>
      </p:pic>
      <p:pic>
        <p:nvPicPr>
          <p:cNvPr id="47" name="Picture 46" descr="A picture containing icon&#10;&#10;Description automatically generated">
            <a:extLst>
              <a:ext uri="{FF2B5EF4-FFF2-40B4-BE49-F238E27FC236}">
                <a16:creationId xmlns:a16="http://schemas.microsoft.com/office/drawing/2014/main" id="{E2D1689E-BB3E-4382-AC8E-8AE0EFE7DF8F}"/>
              </a:ext>
            </a:extLst>
          </p:cNvPr>
          <p:cNvPicPr>
            <a:picLocks noChangeAspect="1"/>
          </p:cNvPicPr>
          <p:nvPr/>
        </p:nvPicPr>
        <p:blipFill>
          <a:blip r:embed="rId5"/>
          <a:stretch>
            <a:fillRect/>
          </a:stretch>
        </p:blipFill>
        <p:spPr>
          <a:xfrm>
            <a:off x="1083578" y="1599585"/>
            <a:ext cx="9673968" cy="4124325"/>
          </a:xfrm>
          <a:prstGeom prst="rect">
            <a:avLst/>
          </a:prstGeom>
        </p:spPr>
      </p:pic>
      <p:sp>
        <p:nvSpPr>
          <p:cNvPr id="2" name="Titel 1">
            <a:extLst>
              <a:ext uri="{FF2B5EF4-FFF2-40B4-BE49-F238E27FC236}">
                <a16:creationId xmlns:a16="http://schemas.microsoft.com/office/drawing/2014/main" id="{AA98F60E-177F-47C7-9F36-B64111154A5A}"/>
              </a:ext>
            </a:extLst>
          </p:cNvPr>
          <p:cNvSpPr>
            <a:spLocks noGrp="1"/>
          </p:cNvSpPr>
          <p:nvPr>
            <p:ph type="title"/>
          </p:nvPr>
        </p:nvSpPr>
        <p:spPr/>
        <p:txBody>
          <a:bodyPr>
            <a:normAutofit/>
          </a:bodyPr>
          <a:lstStyle/>
          <a:p>
            <a:r>
              <a:rPr lang="nl-NL" dirty="0" err="1"/>
              <a:t>Overview</a:t>
            </a:r>
            <a:r>
              <a:rPr lang="nl-NL" dirty="0"/>
              <a:t> of </a:t>
            </a:r>
            <a:r>
              <a:rPr lang="nl-NL" dirty="0" err="1"/>
              <a:t>ILDs</a:t>
            </a:r>
            <a:endParaRPr lang="nl-NL" dirty="0"/>
          </a:p>
        </p:txBody>
      </p:sp>
      <p:sp>
        <p:nvSpPr>
          <p:cNvPr id="13" name="Tijdelijke aanduiding voor tekst 12">
            <a:extLst>
              <a:ext uri="{FF2B5EF4-FFF2-40B4-BE49-F238E27FC236}">
                <a16:creationId xmlns:a16="http://schemas.microsoft.com/office/drawing/2014/main" id="{284888E3-2D95-464E-9C30-667F43828407}"/>
              </a:ext>
            </a:extLst>
          </p:cNvPr>
          <p:cNvSpPr>
            <a:spLocks noGrp="1"/>
          </p:cNvSpPr>
          <p:nvPr>
            <p:ph type="body" sz="quarter" idx="13"/>
          </p:nvPr>
        </p:nvSpPr>
        <p:spPr/>
        <p:txBody>
          <a:bodyPr/>
          <a:lstStyle/>
          <a:p>
            <a:r>
              <a:rPr lang="nl-NL" dirty="0"/>
              <a:t>ILD=</a:t>
            </a:r>
            <a:r>
              <a:rPr lang="nl-NL" dirty="0" err="1"/>
              <a:t>Interstitial</a:t>
            </a:r>
            <a:r>
              <a:rPr lang="nl-NL" dirty="0"/>
              <a:t> </a:t>
            </a:r>
            <a:r>
              <a:rPr lang="nl-NL" dirty="0" err="1"/>
              <a:t>Lung</a:t>
            </a:r>
            <a:r>
              <a:rPr lang="nl-NL" dirty="0"/>
              <a:t> </a:t>
            </a:r>
            <a:r>
              <a:rPr lang="nl-NL" dirty="0" err="1"/>
              <a:t>Disease</a:t>
            </a:r>
            <a:r>
              <a:rPr lang="nl-NL" dirty="0"/>
              <a:t>; </a:t>
            </a:r>
            <a:r>
              <a:rPr lang="nl-NL" dirty="0" err="1"/>
              <a:t>IIPs</a:t>
            </a:r>
            <a:r>
              <a:rPr lang="nl-NL" dirty="0"/>
              <a:t>=</a:t>
            </a:r>
            <a:r>
              <a:rPr lang="nl-NL" dirty="0" err="1"/>
              <a:t>Idiopathic</a:t>
            </a:r>
            <a:r>
              <a:rPr lang="nl-NL" dirty="0"/>
              <a:t> </a:t>
            </a:r>
            <a:r>
              <a:rPr lang="nl-NL" dirty="0" err="1"/>
              <a:t>Interstitial</a:t>
            </a:r>
            <a:r>
              <a:rPr lang="nl-NL" dirty="0"/>
              <a:t> </a:t>
            </a:r>
            <a:r>
              <a:rPr lang="nl-NL" dirty="0" err="1"/>
              <a:t>Pneumonias</a:t>
            </a:r>
            <a:r>
              <a:rPr lang="nl-NL" dirty="0"/>
              <a:t>; F-ILD=</a:t>
            </a:r>
            <a:r>
              <a:rPr lang="nl-NL" dirty="0" err="1"/>
              <a:t>Fibrosing</a:t>
            </a:r>
            <a:r>
              <a:rPr lang="nl-NL" dirty="0"/>
              <a:t> ILD; 1. </a:t>
            </a:r>
            <a:r>
              <a:rPr lang="nl-NL" dirty="0" err="1"/>
              <a:t>Cottin</a:t>
            </a:r>
            <a:r>
              <a:rPr lang="nl-NL" dirty="0"/>
              <a:t> V, </a:t>
            </a:r>
            <a:r>
              <a:rPr lang="nl-NL" dirty="0" err="1"/>
              <a:t>Hirani</a:t>
            </a:r>
            <a:r>
              <a:rPr lang="nl-NL" dirty="0"/>
              <a:t> NA, </a:t>
            </a:r>
            <a:r>
              <a:rPr lang="nl-NL" dirty="0" err="1"/>
              <a:t>Hotchkin</a:t>
            </a:r>
            <a:r>
              <a:rPr lang="nl-NL" dirty="0"/>
              <a:t> DL, et al. Presentation, diagnosis </a:t>
            </a:r>
            <a:r>
              <a:rPr lang="nl-NL" dirty="0" err="1"/>
              <a:t>and</a:t>
            </a:r>
            <a:r>
              <a:rPr lang="nl-NL" dirty="0"/>
              <a:t> </a:t>
            </a:r>
            <a:r>
              <a:rPr lang="nl-NL" dirty="0" err="1"/>
              <a:t>clinical</a:t>
            </a:r>
            <a:r>
              <a:rPr lang="nl-NL" dirty="0"/>
              <a:t> course of </a:t>
            </a:r>
            <a:r>
              <a:rPr lang="nl-NL" dirty="0" err="1"/>
              <a:t>the</a:t>
            </a:r>
            <a:r>
              <a:rPr lang="nl-NL" dirty="0"/>
              <a:t> spectrum of </a:t>
            </a:r>
            <a:r>
              <a:rPr lang="nl-NL" dirty="0" err="1"/>
              <a:t>progressive-fibrosing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2018;27(150):180076; 2. </a:t>
            </a:r>
            <a:r>
              <a:rPr lang="nl-NL" dirty="0" err="1"/>
              <a:t>Wijsenbeek</a:t>
            </a:r>
            <a:r>
              <a:rPr lang="nl-NL" dirty="0"/>
              <a:t> M, </a:t>
            </a:r>
            <a:r>
              <a:rPr lang="nl-NL" dirty="0" err="1"/>
              <a:t>Kreuter</a:t>
            </a:r>
            <a:r>
              <a:rPr lang="nl-NL" dirty="0"/>
              <a:t> M, </a:t>
            </a:r>
            <a:r>
              <a:rPr lang="nl-NL" dirty="0" err="1"/>
              <a:t>Olson</a:t>
            </a:r>
            <a:r>
              <a:rPr lang="nl-NL" dirty="0"/>
              <a:t> A, et al.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current</a:t>
            </a:r>
            <a:r>
              <a:rPr lang="nl-NL" dirty="0"/>
              <a:t> </a:t>
            </a:r>
            <a:r>
              <a:rPr lang="nl-NL" dirty="0" err="1"/>
              <a:t>practice</a:t>
            </a:r>
            <a:r>
              <a:rPr lang="nl-NL" dirty="0"/>
              <a:t> in diagnosis </a:t>
            </a:r>
            <a:r>
              <a:rPr lang="nl-NL" dirty="0" err="1"/>
              <a:t>and</a:t>
            </a:r>
            <a:r>
              <a:rPr lang="nl-NL" dirty="0"/>
              <a:t> management. </a:t>
            </a:r>
            <a:r>
              <a:rPr lang="nl-NL" dirty="0" err="1"/>
              <a:t>Curr</a:t>
            </a:r>
            <a:r>
              <a:rPr lang="nl-NL" dirty="0"/>
              <a:t> </a:t>
            </a:r>
            <a:r>
              <a:rPr lang="nl-NL" dirty="0" err="1"/>
              <a:t>Med</a:t>
            </a:r>
            <a:r>
              <a:rPr lang="nl-NL" dirty="0"/>
              <a:t> </a:t>
            </a:r>
            <a:r>
              <a:rPr lang="nl-NL" dirty="0" err="1"/>
              <a:t>Res</a:t>
            </a:r>
            <a:r>
              <a:rPr lang="nl-NL" dirty="0"/>
              <a:t> </a:t>
            </a:r>
            <a:r>
              <a:rPr lang="nl-NL" dirty="0" err="1"/>
              <a:t>Opin</a:t>
            </a:r>
            <a:r>
              <a:rPr lang="nl-NL" dirty="0"/>
              <a:t>. 2019;35(11):2015-24; 3. </a:t>
            </a:r>
            <a:r>
              <a:rPr lang="en-US" dirty="0" err="1"/>
              <a:t>Jeganathan</a:t>
            </a:r>
            <a:r>
              <a:rPr lang="en-US" dirty="0"/>
              <a:t> N, </a:t>
            </a:r>
            <a:r>
              <a:rPr lang="en-US" dirty="0" err="1"/>
              <a:t>Sathananthan</a:t>
            </a:r>
            <a:r>
              <a:rPr lang="en-US" dirty="0"/>
              <a:t> M. Connective tissue disease-related interstitial lung disease: prevalence, patterns, predictors, prognosis, and treatment. Lung. 2020;198(5):735-59.</a:t>
            </a:r>
            <a:endParaRPr lang="nl-NL" dirty="0"/>
          </a:p>
        </p:txBody>
      </p:sp>
      <p:sp>
        <p:nvSpPr>
          <p:cNvPr id="22" name="Tijdelijke aanduiding voor tekst 21">
            <a:extLst>
              <a:ext uri="{FF2B5EF4-FFF2-40B4-BE49-F238E27FC236}">
                <a16:creationId xmlns:a16="http://schemas.microsoft.com/office/drawing/2014/main" id="{7A8CED70-829D-4867-9593-3EA556E8ED80}"/>
              </a:ext>
            </a:extLst>
          </p:cNvPr>
          <p:cNvSpPr>
            <a:spLocks noGrp="1"/>
          </p:cNvSpPr>
          <p:nvPr>
            <p:ph type="body" sz="quarter" idx="17"/>
          </p:nvPr>
        </p:nvSpPr>
        <p:spPr/>
        <p:txBody>
          <a:bodyPr/>
          <a:lstStyle/>
          <a:p>
            <a:r>
              <a:rPr lang="nl-NL" dirty="0"/>
              <a:t>A1</a:t>
            </a:r>
          </a:p>
        </p:txBody>
      </p:sp>
      <p:sp>
        <p:nvSpPr>
          <p:cNvPr id="15" name="Tijdelijke aanduiding voor tekst 14">
            <a:extLst>
              <a:ext uri="{FF2B5EF4-FFF2-40B4-BE49-F238E27FC236}">
                <a16:creationId xmlns:a16="http://schemas.microsoft.com/office/drawing/2014/main" id="{130D18F2-AB2A-4F5C-ADE9-6160111C93FB}"/>
              </a:ext>
            </a:extLst>
          </p:cNvPr>
          <p:cNvSpPr>
            <a:spLocks noGrp="1"/>
          </p:cNvSpPr>
          <p:nvPr>
            <p:ph type="body" sz="quarter" idx="18"/>
          </p:nvPr>
        </p:nvSpPr>
        <p:spPr/>
        <p:txBody>
          <a:bodyPr>
            <a:normAutofit/>
          </a:bodyPr>
          <a:lstStyle/>
          <a:p>
            <a:r>
              <a:rPr lang="en-US" dirty="0"/>
              <a:t>Clinically significant ILDs are usually characterized by chronic inflammation in the lung and varying degrees of pulmonary fibrosis</a:t>
            </a:r>
            <a:r>
              <a:rPr lang="en-US" baseline="30000" dirty="0"/>
              <a:t>1</a:t>
            </a:r>
            <a:endParaRPr lang="nl-NL" baseline="30000" dirty="0"/>
          </a:p>
        </p:txBody>
      </p:sp>
      <p:sp>
        <p:nvSpPr>
          <p:cNvPr id="17" name="Rectangle 2">
            <a:extLst>
              <a:ext uri="{FF2B5EF4-FFF2-40B4-BE49-F238E27FC236}">
                <a16:creationId xmlns:a16="http://schemas.microsoft.com/office/drawing/2014/main" id="{FEDA2699-A814-4C62-AB3C-37AF61584576}"/>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rgbClr val="2B333A"/>
                </a:solidFill>
                <a:latin typeface="BI Sans" pitchFamily="2" charset="0"/>
              </a:rPr>
              <a:t>ILD</a:t>
            </a:r>
            <a:endParaRPr lang="en-NL" sz="1400" dirty="0">
              <a:solidFill>
                <a:srgbClr val="2B333A"/>
              </a:solidFill>
              <a:latin typeface="BI Sans" pitchFamily="2" charset="0"/>
            </a:endParaRPr>
          </a:p>
        </p:txBody>
      </p:sp>
      <p:sp>
        <p:nvSpPr>
          <p:cNvPr id="6" name="Rectangle 5">
            <a:extLst>
              <a:ext uri="{FF2B5EF4-FFF2-40B4-BE49-F238E27FC236}">
                <a16:creationId xmlns:a16="http://schemas.microsoft.com/office/drawing/2014/main" id="{E5370825-64AC-D248-B7E6-86E528E0ED14}"/>
              </a:ext>
            </a:extLst>
          </p:cNvPr>
          <p:cNvSpPr/>
          <p:nvPr/>
        </p:nvSpPr>
        <p:spPr>
          <a:xfrm>
            <a:off x="3747977" y="213714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Autoimmune ILDs</a:t>
            </a:r>
          </a:p>
        </p:txBody>
      </p:sp>
      <p:sp>
        <p:nvSpPr>
          <p:cNvPr id="19" name="Rectangle 18">
            <a:extLst>
              <a:ext uri="{FF2B5EF4-FFF2-40B4-BE49-F238E27FC236}">
                <a16:creationId xmlns:a16="http://schemas.microsoft.com/office/drawing/2014/main" id="{9EE4B290-66ED-5F47-8412-2A29AE215A6D}"/>
              </a:ext>
            </a:extLst>
          </p:cNvPr>
          <p:cNvSpPr/>
          <p:nvPr/>
        </p:nvSpPr>
        <p:spPr>
          <a:xfrm>
            <a:off x="1919177" y="213714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Idiopathic interstitial pneumonias</a:t>
            </a:r>
          </a:p>
        </p:txBody>
      </p:sp>
      <p:sp>
        <p:nvSpPr>
          <p:cNvPr id="21" name="Rectangle 20">
            <a:extLst>
              <a:ext uri="{FF2B5EF4-FFF2-40B4-BE49-F238E27FC236}">
                <a16:creationId xmlns:a16="http://schemas.microsoft.com/office/drawing/2014/main" id="{EA4154C6-B0E7-484E-8F06-4EC3AE928C30}"/>
              </a:ext>
            </a:extLst>
          </p:cNvPr>
          <p:cNvSpPr/>
          <p:nvPr/>
        </p:nvSpPr>
        <p:spPr>
          <a:xfrm>
            <a:off x="5587409" y="213714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Hypersensitivity pneumonitis</a:t>
            </a:r>
          </a:p>
        </p:txBody>
      </p:sp>
      <p:sp>
        <p:nvSpPr>
          <p:cNvPr id="23" name="Rectangle 22">
            <a:extLst>
              <a:ext uri="{FF2B5EF4-FFF2-40B4-BE49-F238E27FC236}">
                <a16:creationId xmlns:a16="http://schemas.microsoft.com/office/drawing/2014/main" id="{3FBD936C-EFAD-D54D-8726-9AD4800AC426}"/>
              </a:ext>
            </a:extLst>
          </p:cNvPr>
          <p:cNvSpPr/>
          <p:nvPr/>
        </p:nvSpPr>
        <p:spPr>
          <a:xfrm>
            <a:off x="7416209" y="213714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Sarcoidosis</a:t>
            </a:r>
          </a:p>
        </p:txBody>
      </p:sp>
      <p:sp>
        <p:nvSpPr>
          <p:cNvPr id="24" name="Rectangle 23">
            <a:extLst>
              <a:ext uri="{FF2B5EF4-FFF2-40B4-BE49-F238E27FC236}">
                <a16:creationId xmlns:a16="http://schemas.microsoft.com/office/drawing/2014/main" id="{06B6E734-18A2-6C47-98E4-ACE7D3021AEF}"/>
              </a:ext>
            </a:extLst>
          </p:cNvPr>
          <p:cNvSpPr/>
          <p:nvPr/>
        </p:nvSpPr>
        <p:spPr>
          <a:xfrm>
            <a:off x="9255641" y="213714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Other ILDs</a:t>
            </a:r>
          </a:p>
        </p:txBody>
      </p:sp>
      <p:sp>
        <p:nvSpPr>
          <p:cNvPr id="25" name="Rectangle 24">
            <a:extLst>
              <a:ext uri="{FF2B5EF4-FFF2-40B4-BE49-F238E27FC236}">
                <a16:creationId xmlns:a16="http://schemas.microsoft.com/office/drawing/2014/main" id="{86CD584C-AEB4-DB4C-BA87-7B660A438974}"/>
              </a:ext>
            </a:extLst>
          </p:cNvPr>
          <p:cNvSpPr/>
          <p:nvPr/>
        </p:nvSpPr>
        <p:spPr>
          <a:xfrm>
            <a:off x="1089837" y="2668771"/>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Idiopathic pu</a:t>
            </a:r>
            <a:r>
              <a:rPr lang="nl-NL" sz="1000" dirty="0">
                <a:latin typeface="BI Sans" pitchFamily="2" charset="77"/>
              </a:rPr>
              <a:t>l</a:t>
            </a:r>
            <a:r>
              <a:rPr lang="en-NL" sz="1000" dirty="0">
                <a:latin typeface="BI Sans" pitchFamily="2" charset="77"/>
              </a:rPr>
              <a:t>monary fibrosis</a:t>
            </a:r>
          </a:p>
        </p:txBody>
      </p:sp>
      <p:sp>
        <p:nvSpPr>
          <p:cNvPr id="26" name="Rectangle 25">
            <a:extLst>
              <a:ext uri="{FF2B5EF4-FFF2-40B4-BE49-F238E27FC236}">
                <a16:creationId xmlns:a16="http://schemas.microsoft.com/office/drawing/2014/main" id="{4D95F183-7FD9-6049-9C4C-E33B201DF274}"/>
              </a:ext>
            </a:extLst>
          </p:cNvPr>
          <p:cNvSpPr/>
          <p:nvPr/>
        </p:nvSpPr>
        <p:spPr>
          <a:xfrm>
            <a:off x="1089837" y="3200399"/>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NL" sz="1000" dirty="0">
                <a:latin typeface="BI Sans" pitchFamily="2" charset="77"/>
              </a:rPr>
              <a:t>Idiopat</a:t>
            </a:r>
            <a:r>
              <a:rPr lang="nl-NL" sz="1000" dirty="0">
                <a:latin typeface="BI Sans" pitchFamily="2" charset="77"/>
              </a:rPr>
              <a:t>h</a:t>
            </a:r>
            <a:r>
              <a:rPr lang="en-NL" sz="1000" dirty="0">
                <a:latin typeface="BI Sans" pitchFamily="2" charset="77"/>
              </a:rPr>
              <a:t>ic non-specific interstital pneumonia</a:t>
            </a:r>
          </a:p>
        </p:txBody>
      </p:sp>
      <p:sp>
        <p:nvSpPr>
          <p:cNvPr id="27" name="Rectangle 26">
            <a:extLst>
              <a:ext uri="{FF2B5EF4-FFF2-40B4-BE49-F238E27FC236}">
                <a16:creationId xmlns:a16="http://schemas.microsoft.com/office/drawing/2014/main" id="{9DC0A015-22FD-874D-820A-32C1BE8F6F0E}"/>
              </a:ext>
            </a:extLst>
          </p:cNvPr>
          <p:cNvSpPr/>
          <p:nvPr/>
        </p:nvSpPr>
        <p:spPr>
          <a:xfrm>
            <a:off x="1089837" y="3732027"/>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L" sz="1000" dirty="0">
                <a:latin typeface="BI Sans" pitchFamily="2" charset="77"/>
              </a:rPr>
              <a:t>Respiratory bronchiolitis-interstitial lung disease</a:t>
            </a:r>
          </a:p>
        </p:txBody>
      </p:sp>
      <p:sp>
        <p:nvSpPr>
          <p:cNvPr id="28" name="Rectangle 27">
            <a:extLst>
              <a:ext uri="{FF2B5EF4-FFF2-40B4-BE49-F238E27FC236}">
                <a16:creationId xmlns:a16="http://schemas.microsoft.com/office/drawing/2014/main" id="{7B003327-1AA2-4E41-BCD4-F105E7752ACB}"/>
              </a:ext>
            </a:extLst>
          </p:cNvPr>
          <p:cNvSpPr/>
          <p:nvPr/>
        </p:nvSpPr>
        <p:spPr>
          <a:xfrm>
            <a:off x="1089837" y="4253022"/>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Desquamative inters</a:t>
            </a:r>
            <a:r>
              <a:rPr lang="nl-NL" sz="1000" dirty="0">
                <a:latin typeface="BI Sans" pitchFamily="2" charset="77"/>
              </a:rPr>
              <a:t>t</a:t>
            </a:r>
            <a:r>
              <a:rPr lang="en-NL" sz="1000" dirty="0">
                <a:latin typeface="BI Sans" pitchFamily="2" charset="77"/>
              </a:rPr>
              <a:t>itial pneumonia</a:t>
            </a:r>
          </a:p>
        </p:txBody>
      </p:sp>
      <p:sp>
        <p:nvSpPr>
          <p:cNvPr id="29" name="Rectangle 28">
            <a:extLst>
              <a:ext uri="{FF2B5EF4-FFF2-40B4-BE49-F238E27FC236}">
                <a16:creationId xmlns:a16="http://schemas.microsoft.com/office/drawing/2014/main" id="{03B0F9E8-E94E-2E49-953C-340ABE3CFE4B}"/>
              </a:ext>
            </a:extLst>
          </p:cNvPr>
          <p:cNvSpPr/>
          <p:nvPr/>
        </p:nvSpPr>
        <p:spPr>
          <a:xfrm>
            <a:off x="1089837" y="479528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L" sz="1000" dirty="0">
                <a:latin typeface="BI Sans" pitchFamily="2" charset="77"/>
              </a:rPr>
              <a:t>Cryptogenic organizing pneumonia</a:t>
            </a:r>
          </a:p>
        </p:txBody>
      </p:sp>
      <p:sp>
        <p:nvSpPr>
          <p:cNvPr id="30" name="Rectangle 29">
            <a:extLst>
              <a:ext uri="{FF2B5EF4-FFF2-40B4-BE49-F238E27FC236}">
                <a16:creationId xmlns:a16="http://schemas.microsoft.com/office/drawing/2014/main" id="{8A942C21-44EB-3249-BB0D-F14FBF68F6FB}"/>
              </a:ext>
            </a:extLst>
          </p:cNvPr>
          <p:cNvSpPr/>
          <p:nvPr/>
        </p:nvSpPr>
        <p:spPr>
          <a:xfrm>
            <a:off x="1089837" y="5326910"/>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Acute inters</a:t>
            </a:r>
            <a:r>
              <a:rPr lang="nl-NL" sz="1000" dirty="0">
                <a:latin typeface="BI Sans" pitchFamily="2" charset="77"/>
              </a:rPr>
              <a:t>t</a:t>
            </a:r>
            <a:r>
              <a:rPr lang="en-NL" sz="1000" dirty="0">
                <a:latin typeface="BI Sans" pitchFamily="2" charset="77"/>
              </a:rPr>
              <a:t>itial pneumonia</a:t>
            </a:r>
          </a:p>
        </p:txBody>
      </p:sp>
      <p:sp>
        <p:nvSpPr>
          <p:cNvPr id="31" name="Rectangle 30">
            <a:extLst>
              <a:ext uri="{FF2B5EF4-FFF2-40B4-BE49-F238E27FC236}">
                <a16:creationId xmlns:a16="http://schemas.microsoft.com/office/drawing/2014/main" id="{61AA8F1D-7EBC-2D4D-BCC3-9655F29B06A2}"/>
              </a:ext>
            </a:extLst>
          </p:cNvPr>
          <p:cNvSpPr/>
          <p:nvPr/>
        </p:nvSpPr>
        <p:spPr>
          <a:xfrm>
            <a:off x="2748516" y="3912777"/>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Idiopatic lymphoid inters</a:t>
            </a:r>
            <a:r>
              <a:rPr lang="nl-NL" sz="1000" dirty="0">
                <a:latin typeface="BI Sans" pitchFamily="2" charset="77"/>
              </a:rPr>
              <a:t>t</a:t>
            </a:r>
            <a:r>
              <a:rPr lang="en-NL" sz="1000" dirty="0">
                <a:latin typeface="BI Sans" pitchFamily="2" charset="77"/>
              </a:rPr>
              <a:t>itial pneumonia</a:t>
            </a:r>
          </a:p>
        </p:txBody>
      </p:sp>
      <p:sp>
        <p:nvSpPr>
          <p:cNvPr id="32" name="Rectangle 31">
            <a:extLst>
              <a:ext uri="{FF2B5EF4-FFF2-40B4-BE49-F238E27FC236}">
                <a16:creationId xmlns:a16="http://schemas.microsoft.com/office/drawing/2014/main" id="{ECA19445-E7DF-E040-8463-CF1AB78E9920}"/>
              </a:ext>
            </a:extLst>
          </p:cNvPr>
          <p:cNvSpPr/>
          <p:nvPr/>
        </p:nvSpPr>
        <p:spPr>
          <a:xfrm>
            <a:off x="2748516" y="4486937"/>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L" sz="1000" dirty="0">
                <a:latin typeface="BI Sans" pitchFamily="2" charset="77"/>
              </a:rPr>
              <a:t>Idiopathic pleuroparenchymal fibroelastosis</a:t>
            </a:r>
          </a:p>
        </p:txBody>
      </p:sp>
      <p:sp>
        <p:nvSpPr>
          <p:cNvPr id="33" name="Rectangle 32">
            <a:extLst>
              <a:ext uri="{FF2B5EF4-FFF2-40B4-BE49-F238E27FC236}">
                <a16:creationId xmlns:a16="http://schemas.microsoft.com/office/drawing/2014/main" id="{26DC7997-8719-4349-9348-C7D3B7AE7A87}"/>
              </a:ext>
            </a:extLst>
          </p:cNvPr>
          <p:cNvSpPr/>
          <p:nvPr/>
        </p:nvSpPr>
        <p:spPr>
          <a:xfrm>
            <a:off x="2748516" y="5061096"/>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Unclassifiable IIPs</a:t>
            </a:r>
          </a:p>
        </p:txBody>
      </p:sp>
      <p:sp>
        <p:nvSpPr>
          <p:cNvPr id="34" name="Rectangle 33">
            <a:extLst>
              <a:ext uri="{FF2B5EF4-FFF2-40B4-BE49-F238E27FC236}">
                <a16:creationId xmlns:a16="http://schemas.microsoft.com/office/drawing/2014/main" id="{2F5EDBD7-EB5B-6047-A8CF-53C50CB74F45}"/>
              </a:ext>
            </a:extLst>
          </p:cNvPr>
          <p:cNvSpPr/>
          <p:nvPr/>
        </p:nvSpPr>
        <p:spPr>
          <a:xfrm>
            <a:off x="2918637" y="289205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Interstitial pneumonia with autoimmune features</a:t>
            </a:r>
          </a:p>
        </p:txBody>
      </p:sp>
      <p:sp>
        <p:nvSpPr>
          <p:cNvPr id="35" name="Rectangle 34">
            <a:extLst>
              <a:ext uri="{FF2B5EF4-FFF2-40B4-BE49-F238E27FC236}">
                <a16:creationId xmlns:a16="http://schemas.microsoft.com/office/drawing/2014/main" id="{8E96A79A-6795-5B41-B441-9E976001F07C}"/>
              </a:ext>
            </a:extLst>
          </p:cNvPr>
          <p:cNvSpPr/>
          <p:nvPr/>
        </p:nvSpPr>
        <p:spPr>
          <a:xfrm>
            <a:off x="4577316" y="2668771"/>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Systemic sclerosis ILD</a:t>
            </a:r>
          </a:p>
        </p:txBody>
      </p:sp>
      <p:sp>
        <p:nvSpPr>
          <p:cNvPr id="36" name="Rectangle 35">
            <a:extLst>
              <a:ext uri="{FF2B5EF4-FFF2-40B4-BE49-F238E27FC236}">
                <a16:creationId xmlns:a16="http://schemas.microsoft.com/office/drawing/2014/main" id="{3B75E3C6-F25A-244F-9D5F-25C728B076D5}"/>
              </a:ext>
            </a:extLst>
          </p:cNvPr>
          <p:cNvSpPr/>
          <p:nvPr/>
        </p:nvSpPr>
        <p:spPr>
          <a:xfrm>
            <a:off x="4577316" y="3115339"/>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Rheumatoid arthritis ILD</a:t>
            </a:r>
          </a:p>
        </p:txBody>
      </p:sp>
      <p:sp>
        <p:nvSpPr>
          <p:cNvPr id="37" name="Rectangle 36">
            <a:extLst>
              <a:ext uri="{FF2B5EF4-FFF2-40B4-BE49-F238E27FC236}">
                <a16:creationId xmlns:a16="http://schemas.microsoft.com/office/drawing/2014/main" id="{1F23E441-32CE-A944-8A7E-C72FE3E43D48}"/>
              </a:ext>
            </a:extLst>
          </p:cNvPr>
          <p:cNvSpPr/>
          <p:nvPr/>
        </p:nvSpPr>
        <p:spPr>
          <a:xfrm>
            <a:off x="4577316" y="3551274"/>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Polymyositis and dermatomyositis ILD</a:t>
            </a:r>
          </a:p>
        </p:txBody>
      </p:sp>
      <p:sp>
        <p:nvSpPr>
          <p:cNvPr id="38" name="Rectangle 37">
            <a:extLst>
              <a:ext uri="{FF2B5EF4-FFF2-40B4-BE49-F238E27FC236}">
                <a16:creationId xmlns:a16="http://schemas.microsoft.com/office/drawing/2014/main" id="{75244E03-BA49-C84B-8E98-DB87923D27C8}"/>
              </a:ext>
            </a:extLst>
          </p:cNvPr>
          <p:cNvSpPr/>
          <p:nvPr/>
        </p:nvSpPr>
        <p:spPr>
          <a:xfrm>
            <a:off x="4577316" y="3997842"/>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Mixed connective tissue disease ILD</a:t>
            </a:r>
          </a:p>
        </p:txBody>
      </p:sp>
      <p:sp>
        <p:nvSpPr>
          <p:cNvPr id="39" name="Rectangle 38">
            <a:extLst>
              <a:ext uri="{FF2B5EF4-FFF2-40B4-BE49-F238E27FC236}">
                <a16:creationId xmlns:a16="http://schemas.microsoft.com/office/drawing/2014/main" id="{916CF02A-72B9-B645-8441-091D33CF6503}"/>
              </a:ext>
            </a:extLst>
          </p:cNvPr>
          <p:cNvSpPr/>
          <p:nvPr/>
        </p:nvSpPr>
        <p:spPr>
          <a:xfrm>
            <a:off x="4577316" y="4433776"/>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Sjörgen’s syndrome ILD </a:t>
            </a:r>
          </a:p>
        </p:txBody>
      </p:sp>
      <p:sp>
        <p:nvSpPr>
          <p:cNvPr id="40" name="Rectangle 39">
            <a:extLst>
              <a:ext uri="{FF2B5EF4-FFF2-40B4-BE49-F238E27FC236}">
                <a16:creationId xmlns:a16="http://schemas.microsoft.com/office/drawing/2014/main" id="{7B2CD427-E75E-2E4F-A299-8556D5108A50}"/>
              </a:ext>
            </a:extLst>
          </p:cNvPr>
          <p:cNvSpPr/>
          <p:nvPr/>
        </p:nvSpPr>
        <p:spPr>
          <a:xfrm>
            <a:off x="4577316" y="4880344"/>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Systemic lupus erythematosus ILD</a:t>
            </a:r>
          </a:p>
        </p:txBody>
      </p:sp>
      <p:sp>
        <p:nvSpPr>
          <p:cNvPr id="41" name="Rectangle 40">
            <a:extLst>
              <a:ext uri="{FF2B5EF4-FFF2-40B4-BE49-F238E27FC236}">
                <a16:creationId xmlns:a16="http://schemas.microsoft.com/office/drawing/2014/main" id="{B1F632EF-2A92-7649-9A99-A4908447D2C6}"/>
              </a:ext>
            </a:extLst>
          </p:cNvPr>
          <p:cNvSpPr/>
          <p:nvPr/>
        </p:nvSpPr>
        <p:spPr>
          <a:xfrm>
            <a:off x="4577316" y="5326911"/>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00" dirty="0">
                <a:latin typeface="BI Sans" pitchFamily="2" charset="77"/>
              </a:rPr>
              <a:t>Other connective tissue disease ILDs</a:t>
            </a:r>
          </a:p>
        </p:txBody>
      </p:sp>
      <p:sp>
        <p:nvSpPr>
          <p:cNvPr id="42" name="Rectangle 41">
            <a:extLst>
              <a:ext uri="{FF2B5EF4-FFF2-40B4-BE49-F238E27FC236}">
                <a16:creationId xmlns:a16="http://schemas.microsoft.com/office/drawing/2014/main" id="{EE97F08B-116D-F74D-9424-92A346E4BCBD}"/>
              </a:ext>
            </a:extLst>
          </p:cNvPr>
          <p:cNvSpPr/>
          <p:nvPr/>
        </p:nvSpPr>
        <p:spPr>
          <a:xfrm>
            <a:off x="9155074" y="2668768"/>
            <a:ext cx="1953348" cy="2073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5250" indent="-95250">
              <a:buFont typeface="Arial" panose="020B0604020202020204" pitchFamily="34" charset="0"/>
              <a:buChar char="•"/>
            </a:pPr>
            <a:r>
              <a:rPr lang="en-NL" sz="1000" dirty="0">
                <a:solidFill>
                  <a:srgbClr val="2B333A"/>
                </a:solidFill>
                <a:latin typeface="BI Sans" pitchFamily="2" charset="77"/>
              </a:rPr>
              <a:t>Lymphangioleiomyomatosis</a:t>
            </a:r>
          </a:p>
          <a:p>
            <a:pPr marL="95250" indent="-95250">
              <a:buFont typeface="Arial" panose="020B0604020202020204" pitchFamily="34" charset="0"/>
              <a:buChar char="•"/>
            </a:pPr>
            <a:r>
              <a:rPr lang="en-NL" sz="1000" dirty="0">
                <a:solidFill>
                  <a:srgbClr val="2B333A"/>
                </a:solidFill>
                <a:latin typeface="BI Sans" pitchFamily="2" charset="77"/>
              </a:rPr>
              <a:t>Langerhans cell histiocytosis</a:t>
            </a:r>
          </a:p>
          <a:p>
            <a:pPr marL="95250" indent="-95250">
              <a:buFont typeface="Arial" panose="020B0604020202020204" pitchFamily="34" charset="0"/>
              <a:buChar char="•"/>
            </a:pPr>
            <a:r>
              <a:rPr lang="en-NL" sz="1000" dirty="0">
                <a:solidFill>
                  <a:srgbClr val="2B333A"/>
                </a:solidFill>
                <a:latin typeface="BI Sans" pitchFamily="2" charset="77"/>
              </a:rPr>
              <a:t>Drug-associated ILD</a:t>
            </a:r>
          </a:p>
          <a:p>
            <a:pPr marL="95250" indent="-95250">
              <a:buFont typeface="Arial" panose="020B0604020202020204" pitchFamily="34" charset="0"/>
              <a:buChar char="•"/>
            </a:pPr>
            <a:r>
              <a:rPr lang="en-NL" sz="1000" dirty="0">
                <a:solidFill>
                  <a:srgbClr val="2B333A"/>
                </a:solidFill>
                <a:latin typeface="BI Sans" pitchFamily="2" charset="77"/>
              </a:rPr>
              <a:t>Other exposure ILD</a:t>
            </a:r>
            <a:r>
              <a:rPr lang="nl-NL" sz="1000" dirty="0">
                <a:solidFill>
                  <a:srgbClr val="2B333A"/>
                </a:solidFill>
                <a:latin typeface="BI Sans" pitchFamily="2" charset="77"/>
              </a:rPr>
              <a:t>s</a:t>
            </a:r>
            <a:endParaRPr lang="en-NL" sz="1000" dirty="0">
              <a:solidFill>
                <a:srgbClr val="2B333A"/>
              </a:solidFill>
              <a:latin typeface="BI Sans" pitchFamily="2" charset="77"/>
            </a:endParaRPr>
          </a:p>
          <a:p>
            <a:pPr marL="95250" indent="-95250">
              <a:buFont typeface="Arial" panose="020B0604020202020204" pitchFamily="34" charset="0"/>
              <a:buChar char="•"/>
            </a:pPr>
            <a:r>
              <a:rPr lang="en-NL" sz="1000" dirty="0">
                <a:solidFill>
                  <a:srgbClr val="2B333A"/>
                </a:solidFill>
                <a:latin typeface="BI Sans" pitchFamily="2" charset="77"/>
              </a:rPr>
              <a:t>Vasculitis/granulomatosis ILDs</a:t>
            </a:r>
          </a:p>
          <a:p>
            <a:pPr marL="95250" indent="-95250">
              <a:buFont typeface="Arial" panose="020B0604020202020204" pitchFamily="34" charset="0"/>
              <a:buChar char="•"/>
            </a:pPr>
            <a:r>
              <a:rPr lang="en-NL" sz="1000" dirty="0">
                <a:solidFill>
                  <a:srgbClr val="2B333A"/>
                </a:solidFill>
                <a:latin typeface="BI Sans" pitchFamily="2" charset="77"/>
              </a:rPr>
              <a:t>Other rare ILDs</a:t>
            </a:r>
          </a:p>
        </p:txBody>
      </p:sp>
      <p:sp>
        <p:nvSpPr>
          <p:cNvPr id="14" name="TextBox 13">
            <a:extLst>
              <a:ext uri="{FF2B5EF4-FFF2-40B4-BE49-F238E27FC236}">
                <a16:creationId xmlns:a16="http://schemas.microsoft.com/office/drawing/2014/main" id="{FDA5127A-122D-9941-8AF9-34695E79830D}"/>
              </a:ext>
            </a:extLst>
          </p:cNvPr>
          <p:cNvSpPr txBox="1"/>
          <p:nvPr/>
        </p:nvSpPr>
        <p:spPr>
          <a:xfrm>
            <a:off x="6097773" y="1698122"/>
            <a:ext cx="537327" cy="307777"/>
          </a:xfrm>
          <a:prstGeom prst="rect">
            <a:avLst/>
          </a:prstGeom>
          <a:noFill/>
        </p:spPr>
        <p:txBody>
          <a:bodyPr wrap="none" rtlCol="0">
            <a:spAutoFit/>
          </a:bodyPr>
          <a:lstStyle/>
          <a:p>
            <a:pPr algn="ctr"/>
            <a:r>
              <a:rPr lang="en-NL" sz="1400" b="1" dirty="0">
                <a:latin typeface="BISansNEXT" panose="02000503040000020004" pitchFamily="2" charset="0"/>
              </a:rPr>
              <a:t>ILDs</a:t>
            </a:r>
            <a:endParaRPr lang="en-NL" b="1" dirty="0">
              <a:latin typeface="BISansNEXT" panose="02000503040000020004" pitchFamily="2" charset="0"/>
            </a:endParaRPr>
          </a:p>
        </p:txBody>
      </p:sp>
      <p:sp>
        <p:nvSpPr>
          <p:cNvPr id="44" name="Tekstvak 43">
            <a:extLst>
              <a:ext uri="{FF2B5EF4-FFF2-40B4-BE49-F238E27FC236}">
                <a16:creationId xmlns:a16="http://schemas.microsoft.com/office/drawing/2014/main" id="{DC0A357A-6BFF-4A91-B9A5-59D2D165292F}"/>
              </a:ext>
            </a:extLst>
          </p:cNvPr>
          <p:cNvSpPr txBox="1"/>
          <p:nvPr/>
        </p:nvSpPr>
        <p:spPr>
          <a:xfrm>
            <a:off x="6876787" y="5135109"/>
            <a:ext cx="4040248" cy="584775"/>
          </a:xfrm>
          <a:prstGeom prst="rect">
            <a:avLst/>
          </a:prstGeom>
          <a:solidFill>
            <a:schemeClr val="accent2">
              <a:lumMod val="20000"/>
              <a:lumOff val="80000"/>
            </a:schemeClr>
          </a:solidFill>
          <a:ln>
            <a:solidFill>
              <a:schemeClr val="accent1"/>
            </a:solidFill>
          </a:ln>
        </p:spPr>
        <p:txBody>
          <a:bodyPr wrap="square" lIns="144000" rIns="144000" rtlCol="0">
            <a:spAutoFit/>
          </a:bodyPr>
          <a:lstStyle/>
          <a:p>
            <a:pPr algn="ctr"/>
            <a:r>
              <a:rPr lang="en-US" sz="1600" kern="0" dirty="0">
                <a:latin typeface="BISansNEXT" panose="02000503040000020004"/>
              </a:rPr>
              <a:t>The d</a:t>
            </a:r>
            <a:r>
              <a:rPr kumimoji="0" lang="en-US" sz="1600" i="0" u="none" strike="noStrike" kern="0" cap="none" spc="0" normalizeH="0" baseline="0" noProof="0" dirty="0" err="1">
                <a:ln>
                  <a:noFill/>
                </a:ln>
                <a:effectLst/>
                <a:uLnTx/>
                <a:uFillTx/>
                <a:latin typeface="BISansNEXT" panose="02000503040000020004"/>
              </a:rPr>
              <a:t>iagnosis</a:t>
            </a:r>
            <a:r>
              <a:rPr kumimoji="0" lang="en-US" sz="1600" i="0" u="none" strike="noStrike" kern="0" cap="none" spc="0" normalizeH="0" baseline="0" noProof="0" dirty="0">
                <a:ln>
                  <a:noFill/>
                </a:ln>
                <a:effectLst/>
                <a:uLnTx/>
                <a:uFillTx/>
                <a:latin typeface="BISansNEXT" panose="02000503040000020004"/>
              </a:rPr>
              <a:t> of F-ILD is often delayed due to lack of specific symptoms</a:t>
            </a:r>
            <a:r>
              <a:rPr kumimoji="0" lang="en-US" sz="1600" i="0" u="none" strike="noStrike" kern="0" cap="none" spc="0" normalizeH="0" baseline="30000" noProof="0" dirty="0">
                <a:ln>
                  <a:noFill/>
                </a:ln>
                <a:effectLst/>
                <a:uLnTx/>
                <a:uFillTx/>
                <a:latin typeface="BISansNEXT" panose="02000503040000020004"/>
              </a:rPr>
              <a:t>1-3</a:t>
            </a:r>
            <a:endParaRPr lang="nl-NL" sz="1600" dirty="0">
              <a:latin typeface="BISansNEXT" panose="02000503040000020004"/>
            </a:endParaRPr>
          </a:p>
        </p:txBody>
      </p:sp>
      <p:pic>
        <p:nvPicPr>
          <p:cNvPr id="3" name="Picture 2">
            <a:extLst>
              <a:ext uri="{FF2B5EF4-FFF2-40B4-BE49-F238E27FC236}">
                <a16:creationId xmlns:a16="http://schemas.microsoft.com/office/drawing/2014/main" id="{37BF5893-D9DE-FEF3-A915-09E9B61E2537}"/>
              </a:ext>
            </a:extLst>
          </p:cNvPr>
          <p:cNvPicPr>
            <a:picLocks noChangeAspect="1"/>
          </p:cNvPicPr>
          <p:nvPr/>
        </p:nvPicPr>
        <p:blipFill>
          <a:blip r:embed="rId6"/>
          <a:stretch>
            <a:fillRect/>
          </a:stretch>
        </p:blipFill>
        <p:spPr>
          <a:xfrm>
            <a:off x="10848148" y="6298812"/>
            <a:ext cx="1487553" cy="231668"/>
          </a:xfrm>
          <a:prstGeom prst="rect">
            <a:avLst/>
          </a:prstGeom>
        </p:spPr>
      </p:pic>
    </p:spTree>
    <p:extLst>
      <p:ext uri="{BB962C8B-B14F-4D97-AF65-F5344CB8AC3E}">
        <p14:creationId xmlns:p14="http://schemas.microsoft.com/office/powerpoint/2010/main" val="17917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1500"/>
                            </p:stCondLst>
                            <p:childTnLst>
                              <p:par>
                                <p:cTn id="9" presetID="10" presetClass="exit" presetSubtype="0" fill="hold"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3500"/>
                            </p:stCondLst>
                            <p:childTnLst>
                              <p:par>
                                <p:cTn id="17" presetID="10" presetClass="exit" presetSubtype="0" fill="hold" nodeType="after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47">
            <a:extLst>
              <a:ext uri="{FF2B5EF4-FFF2-40B4-BE49-F238E27FC236}">
                <a16:creationId xmlns:a16="http://schemas.microsoft.com/office/drawing/2014/main" id="{0475BF50-8383-4CEB-8561-71BCD6CE3FE2}"/>
              </a:ext>
            </a:extLst>
          </p:cNvPr>
          <p:cNvSpPr/>
          <p:nvPr/>
        </p:nvSpPr>
        <p:spPr>
          <a:xfrm>
            <a:off x="892693" y="1730605"/>
            <a:ext cx="10403634" cy="4246238"/>
          </a:xfrm>
          <a:prstGeom prst="roundRect">
            <a:avLst>
              <a:gd name="adj" fmla="val 4554"/>
            </a:avLst>
          </a:prstGeom>
          <a:blipFill>
            <a:blip r:embed="rId3"/>
            <a:stretch>
              <a:fillRect l="-11981" t="-222810" r="-51677" b="-43051"/>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p:txBody>
          <a:bodyPr/>
          <a:lstStyle/>
          <a:p>
            <a:r>
              <a:rPr lang="nl-NL" dirty="0" err="1"/>
              <a:t>Ancillary</a:t>
            </a:r>
            <a:r>
              <a:rPr lang="nl-NL" dirty="0"/>
              <a:t> </a:t>
            </a:r>
            <a:r>
              <a:rPr lang="nl-NL" dirty="0" err="1"/>
              <a:t>findings</a:t>
            </a:r>
            <a:r>
              <a:rPr lang="nl-NL" dirty="0"/>
              <a:t>: </a:t>
            </a:r>
            <a:r>
              <a:rPr lang="nl-NL" dirty="0" err="1"/>
              <a:t>Honeycombing</a:t>
            </a:r>
            <a:endParaRPr lang="nl-NL" dirty="0"/>
          </a:p>
        </p:txBody>
      </p:sp>
      <p:sp>
        <p:nvSpPr>
          <p:cNvPr id="12" name="Tijdelijke aanduiding voor tekst 11">
            <a:extLst>
              <a:ext uri="{FF2B5EF4-FFF2-40B4-BE49-F238E27FC236}">
                <a16:creationId xmlns:a16="http://schemas.microsoft.com/office/drawing/2014/main" id="{330F6D97-E136-45AC-9A9E-EA503F0BC872}"/>
              </a:ext>
            </a:extLst>
          </p:cNvPr>
          <p:cNvSpPr>
            <a:spLocks noGrp="1"/>
          </p:cNvSpPr>
          <p:nvPr>
            <p:ph type="body" sz="quarter" idx="17"/>
          </p:nvPr>
        </p:nvSpPr>
        <p:spPr/>
        <p:txBody>
          <a:bodyPr/>
          <a:lstStyle/>
          <a:p>
            <a:r>
              <a:rPr lang="en-US" dirty="0"/>
              <a:t>H9</a:t>
            </a:r>
          </a:p>
        </p:txBody>
      </p:sp>
      <p:sp>
        <p:nvSpPr>
          <p:cNvPr id="22" name="Text Placeholder 21">
            <a:extLst>
              <a:ext uri="{FF2B5EF4-FFF2-40B4-BE49-F238E27FC236}">
                <a16:creationId xmlns:a16="http://schemas.microsoft.com/office/drawing/2014/main" id="{224AFFE8-6427-4778-AB8F-3C16877CA8C5}"/>
              </a:ext>
            </a:extLst>
          </p:cNvPr>
          <p:cNvSpPr>
            <a:spLocks noGrp="1"/>
          </p:cNvSpPr>
          <p:nvPr>
            <p:ph type="body" sz="quarter" idx="18"/>
          </p:nvPr>
        </p:nvSpPr>
        <p:spPr/>
        <p:txBody>
          <a:bodyPr/>
          <a:lstStyle/>
          <a:p>
            <a:r>
              <a:rPr lang="nl-NL" b="0" dirty="0" err="1">
                <a:solidFill>
                  <a:schemeClr val="tx1"/>
                </a:solidFill>
                <a:latin typeface="BISansNEXT" panose="02000503040000020004"/>
              </a:rPr>
              <a:t>Besides</a:t>
            </a:r>
            <a:r>
              <a:rPr lang="nl-NL" b="0" dirty="0">
                <a:solidFill>
                  <a:schemeClr val="tx1"/>
                </a:solidFill>
                <a:latin typeface="BISansNEXT" panose="02000503040000020004"/>
              </a:rPr>
              <a:t> </a:t>
            </a:r>
            <a:r>
              <a:rPr lang="nl-NL" b="0" dirty="0" err="1">
                <a:solidFill>
                  <a:schemeClr val="tx1"/>
                </a:solidFill>
                <a:latin typeface="BISansNEXT" panose="02000503040000020004"/>
              </a:rPr>
              <a:t>ground</a:t>
            </a:r>
            <a:r>
              <a:rPr lang="nl-NL" b="0" dirty="0">
                <a:solidFill>
                  <a:schemeClr val="tx1"/>
                </a:solidFill>
                <a:latin typeface="BISansNEXT" panose="02000503040000020004"/>
              </a:rPr>
              <a:t> </a:t>
            </a:r>
            <a:r>
              <a:rPr lang="nl-NL" b="0" dirty="0" err="1">
                <a:solidFill>
                  <a:schemeClr val="tx1"/>
                </a:solidFill>
                <a:latin typeface="BISansNEXT" panose="02000503040000020004"/>
              </a:rPr>
              <a:t>glass</a:t>
            </a:r>
            <a:r>
              <a:rPr lang="nl-NL" b="0" dirty="0">
                <a:solidFill>
                  <a:schemeClr val="tx1"/>
                </a:solidFill>
                <a:latin typeface="BISansNEXT" panose="02000503040000020004"/>
              </a:rPr>
              <a:t> </a:t>
            </a:r>
            <a:r>
              <a:rPr lang="nl-NL" b="0" dirty="0" err="1">
                <a:solidFill>
                  <a:schemeClr val="tx1"/>
                </a:solidFill>
                <a:latin typeface="BISansNEXT" panose="02000503040000020004"/>
              </a:rPr>
              <a:t>and</a:t>
            </a:r>
            <a:r>
              <a:rPr lang="nl-NL" b="0" dirty="0">
                <a:solidFill>
                  <a:schemeClr val="tx1"/>
                </a:solidFill>
                <a:latin typeface="BISansNEXT" panose="02000503040000020004"/>
              </a:rPr>
              <a:t> </a:t>
            </a:r>
            <a:r>
              <a:rPr lang="nl-NL" b="0" dirty="0" err="1">
                <a:solidFill>
                  <a:schemeClr val="tx1"/>
                </a:solidFill>
                <a:latin typeface="BISansNEXT" panose="02000503040000020004"/>
              </a:rPr>
              <a:t>reticular</a:t>
            </a:r>
            <a:r>
              <a:rPr lang="nl-NL" b="0" dirty="0">
                <a:solidFill>
                  <a:schemeClr val="tx1"/>
                </a:solidFill>
                <a:latin typeface="BISansNEXT" panose="02000503040000020004"/>
              </a:rPr>
              <a:t> </a:t>
            </a:r>
            <a:r>
              <a:rPr lang="nl-NL" b="0" dirty="0" err="1">
                <a:solidFill>
                  <a:schemeClr val="tx1"/>
                </a:solidFill>
                <a:latin typeface="BISansNEXT" panose="02000503040000020004"/>
              </a:rPr>
              <a:t>abnormalities</a:t>
            </a:r>
            <a:r>
              <a:rPr lang="nl-NL" b="0" dirty="0">
                <a:solidFill>
                  <a:schemeClr val="tx1"/>
                </a:solidFill>
                <a:latin typeface="BISansNEXT" panose="02000503040000020004"/>
              </a:rPr>
              <a:t>, </a:t>
            </a:r>
            <a:r>
              <a:rPr lang="nl-NL" b="0" dirty="0" err="1">
                <a:solidFill>
                  <a:schemeClr val="tx1"/>
                </a:solidFill>
                <a:latin typeface="BISansNEXT" panose="02000503040000020004"/>
              </a:rPr>
              <a:t>there</a:t>
            </a:r>
            <a:r>
              <a:rPr lang="nl-NL" b="0" dirty="0">
                <a:solidFill>
                  <a:schemeClr val="tx1"/>
                </a:solidFill>
                <a:latin typeface="BISansNEXT" panose="02000503040000020004"/>
              </a:rPr>
              <a:t> </a:t>
            </a:r>
            <a:r>
              <a:rPr lang="nl-NL" b="0" dirty="0" err="1">
                <a:solidFill>
                  <a:schemeClr val="tx1"/>
                </a:solidFill>
                <a:latin typeface="BISansNEXT" panose="02000503040000020004"/>
              </a:rPr>
              <a:t>may</a:t>
            </a:r>
            <a:r>
              <a:rPr lang="nl-NL" b="0" dirty="0">
                <a:solidFill>
                  <a:schemeClr val="tx1"/>
                </a:solidFill>
                <a:latin typeface="BISansNEXT" panose="02000503040000020004"/>
              </a:rPr>
              <a:t> </a:t>
            </a:r>
            <a:r>
              <a:rPr lang="nl-NL" b="0" dirty="0" err="1">
                <a:solidFill>
                  <a:schemeClr val="tx1"/>
                </a:solidFill>
                <a:latin typeface="BISansNEXT" panose="02000503040000020004"/>
              </a:rPr>
              <a:t>be</a:t>
            </a:r>
            <a:r>
              <a:rPr lang="nl-NL" b="0" dirty="0">
                <a:solidFill>
                  <a:schemeClr val="tx1"/>
                </a:solidFill>
                <a:latin typeface="BISansNEXT" panose="02000503040000020004"/>
              </a:rPr>
              <a:t> </a:t>
            </a:r>
            <a:r>
              <a:rPr lang="nl-NL" b="0" dirty="0" err="1">
                <a:solidFill>
                  <a:schemeClr val="tx1"/>
                </a:solidFill>
                <a:latin typeface="BISansNEXT" panose="02000503040000020004"/>
              </a:rPr>
              <a:t>other</a:t>
            </a:r>
            <a:r>
              <a:rPr lang="nl-NL" b="0" dirty="0">
                <a:solidFill>
                  <a:schemeClr val="tx1"/>
                </a:solidFill>
                <a:latin typeface="BISansNEXT" panose="02000503040000020004"/>
              </a:rPr>
              <a:t> </a:t>
            </a:r>
            <a:r>
              <a:rPr lang="nl-NL" b="0" dirty="0" err="1">
                <a:solidFill>
                  <a:schemeClr val="tx1"/>
                </a:solidFill>
                <a:latin typeface="BISansNEXT" panose="02000503040000020004"/>
              </a:rPr>
              <a:t>signs</a:t>
            </a:r>
            <a:r>
              <a:rPr lang="nl-NL" b="0" dirty="0">
                <a:solidFill>
                  <a:schemeClr val="tx1"/>
                </a:solidFill>
                <a:latin typeface="BISansNEXT" panose="02000503040000020004"/>
              </a:rPr>
              <a:t> of fibrosis, </a:t>
            </a:r>
            <a:r>
              <a:rPr lang="nl-NL" b="0" dirty="0" err="1">
                <a:solidFill>
                  <a:schemeClr val="tx1"/>
                </a:solidFill>
                <a:latin typeface="BISansNEXT" panose="02000503040000020004"/>
              </a:rPr>
              <a:t>such</a:t>
            </a:r>
            <a:r>
              <a:rPr lang="nl-NL" b="0" dirty="0">
                <a:solidFill>
                  <a:schemeClr val="tx1"/>
                </a:solidFill>
                <a:latin typeface="BISansNEXT" panose="02000503040000020004"/>
              </a:rPr>
              <a:t> as </a:t>
            </a:r>
          </a:p>
        </p:txBody>
      </p:sp>
      <p:sp>
        <p:nvSpPr>
          <p:cNvPr id="6" name="Tekstvak 5">
            <a:extLst>
              <a:ext uri="{FF2B5EF4-FFF2-40B4-BE49-F238E27FC236}">
                <a16:creationId xmlns:a16="http://schemas.microsoft.com/office/drawing/2014/main" id="{79E1F3DE-E5EC-4E5C-B95F-638FF78EFC5D}"/>
              </a:ext>
            </a:extLst>
          </p:cNvPr>
          <p:cNvSpPr txBox="1"/>
          <p:nvPr/>
        </p:nvSpPr>
        <p:spPr>
          <a:xfrm>
            <a:off x="6259740" y="4102134"/>
            <a:ext cx="3835991" cy="619933"/>
          </a:xfrm>
          <a:prstGeom prst="roundRect">
            <a:avLst>
              <a:gd name="adj" fmla="val 6745"/>
            </a:avLst>
          </a:prstGeom>
          <a:solidFill>
            <a:schemeClr val="accent1"/>
          </a:solidFill>
        </p:spPr>
        <p:txBody>
          <a:bodyPr wrap="square" rtlCol="0" anchor="ctr">
            <a:noAutofit/>
          </a:bodyPr>
          <a:lstStyle/>
          <a:p>
            <a:pPr algn="ctr"/>
            <a:r>
              <a:rPr lang="nl-NL" sz="1600" b="1" dirty="0" err="1">
                <a:solidFill>
                  <a:schemeClr val="bg1"/>
                </a:solidFill>
                <a:latin typeface="BISansNEXT" panose="02000503040000020004" pitchFamily="50" charset="0"/>
              </a:rPr>
              <a:t>Honeycombing</a:t>
            </a:r>
            <a:r>
              <a:rPr lang="nl-NL" sz="1600" b="1" dirty="0">
                <a:solidFill>
                  <a:schemeClr val="bg1"/>
                </a:solidFill>
                <a:latin typeface="BISansNEXT" panose="02000503040000020004" pitchFamily="50" charset="0"/>
              </a:rPr>
              <a:t> is </a:t>
            </a:r>
            <a:r>
              <a:rPr lang="nl-NL" sz="1600" b="1" dirty="0" err="1">
                <a:solidFill>
                  <a:schemeClr val="bg1"/>
                </a:solidFill>
                <a:latin typeface="BISansNEXT" panose="02000503040000020004" pitchFamily="50" charset="0"/>
              </a:rPr>
              <a:t>proof</a:t>
            </a:r>
            <a:r>
              <a:rPr lang="nl-NL" sz="1600" b="1" dirty="0">
                <a:solidFill>
                  <a:schemeClr val="bg1"/>
                </a:solidFill>
                <a:latin typeface="BISansNEXT" panose="02000503040000020004" pitchFamily="50" charset="0"/>
              </a:rPr>
              <a:t> of fibrosis</a:t>
            </a:r>
            <a:r>
              <a:rPr lang="nl-NL" sz="1600" b="1" baseline="30000" dirty="0">
                <a:solidFill>
                  <a:schemeClr val="bg1"/>
                </a:solidFill>
                <a:latin typeface="BISansNEXT" panose="02000503040000020004" pitchFamily="50" charset="0"/>
              </a:rPr>
              <a:t>1,2</a:t>
            </a:r>
            <a:endParaRPr lang="nl-NL" sz="1600" b="1" dirty="0">
              <a:solidFill>
                <a:schemeClr val="bg1"/>
              </a:solidFill>
              <a:latin typeface="BISansNEXT" panose="02000503040000020004" pitchFamily="50" charset="0"/>
            </a:endParaRPr>
          </a:p>
        </p:txBody>
      </p:sp>
      <p:sp>
        <p:nvSpPr>
          <p:cNvPr id="27" name="Tekstvak 15">
            <a:extLst>
              <a:ext uri="{FF2B5EF4-FFF2-40B4-BE49-F238E27FC236}">
                <a16:creationId xmlns:a16="http://schemas.microsoft.com/office/drawing/2014/main" id="{9FB56E47-6875-4137-9F32-4939B03DCE28}"/>
              </a:ext>
            </a:extLst>
          </p:cNvPr>
          <p:cNvSpPr txBox="1"/>
          <p:nvPr/>
        </p:nvSpPr>
        <p:spPr>
          <a:xfrm>
            <a:off x="6007464" y="2975029"/>
            <a:ext cx="4340542" cy="907941"/>
          </a:xfrm>
          <a:prstGeom prst="rect">
            <a:avLst/>
          </a:prstGeom>
          <a:noFill/>
        </p:spPr>
        <p:txBody>
          <a:bodyPr wrap="square" rtlCol="0">
            <a:spAutoFit/>
          </a:bodyPr>
          <a:lstStyle/>
          <a:p>
            <a:pPr algn="ctr">
              <a:spcBef>
                <a:spcPts val="600"/>
              </a:spcBef>
            </a:pPr>
            <a:r>
              <a:rPr lang="nl-NL" sz="1600" b="1" dirty="0">
                <a:latin typeface="BISansNEXT" panose="02000503040000020004"/>
              </a:rPr>
              <a:t>Honeycombing</a:t>
            </a:r>
            <a:r>
              <a:rPr lang="nl-NL" sz="1600" b="1" baseline="30000" dirty="0">
                <a:latin typeface="BISansNEXT" panose="02000503040000020004"/>
              </a:rPr>
              <a:t>1,2</a:t>
            </a:r>
          </a:p>
          <a:p>
            <a:pPr algn="ctr">
              <a:spcBef>
                <a:spcPts val="600"/>
              </a:spcBef>
            </a:pPr>
            <a:r>
              <a:rPr lang="nl-NL" sz="1600" dirty="0">
                <a:latin typeface="BISansNEXT" panose="02000503040000020004"/>
              </a:rPr>
              <a:t>Cluster of </a:t>
            </a:r>
            <a:r>
              <a:rPr lang="nl-NL" sz="1600" dirty="0" err="1">
                <a:latin typeface="BISansNEXT" panose="02000503040000020004"/>
              </a:rPr>
              <a:t>thick-walled</a:t>
            </a:r>
            <a:r>
              <a:rPr lang="nl-NL" sz="1600" dirty="0">
                <a:latin typeface="BISansNEXT" panose="02000503040000020004"/>
              </a:rPr>
              <a:t> </a:t>
            </a:r>
            <a:r>
              <a:rPr lang="nl-NL" sz="1600" dirty="0" err="1">
                <a:latin typeface="BISansNEXT" panose="02000503040000020004"/>
              </a:rPr>
              <a:t>cystic</a:t>
            </a:r>
            <a:r>
              <a:rPr lang="nl-NL" sz="1600" dirty="0">
                <a:latin typeface="BISansNEXT" panose="02000503040000020004"/>
              </a:rPr>
              <a:t> </a:t>
            </a:r>
            <a:r>
              <a:rPr lang="nl-NL" sz="1600" dirty="0" err="1">
                <a:latin typeface="BISansNEXT" panose="02000503040000020004"/>
              </a:rPr>
              <a:t>airspaces</a:t>
            </a:r>
            <a:r>
              <a:rPr lang="nl-NL" sz="1600" dirty="0">
                <a:latin typeface="BISansNEXT" panose="02000503040000020004"/>
              </a:rPr>
              <a:t> </a:t>
            </a:r>
            <a:r>
              <a:rPr lang="nl-NL" sz="1600" dirty="0" err="1">
                <a:latin typeface="BISansNEXT" panose="02000503040000020004"/>
              </a:rPr>
              <a:t>with</a:t>
            </a:r>
            <a:r>
              <a:rPr lang="nl-NL" sz="1600" dirty="0">
                <a:latin typeface="BISansNEXT" panose="02000503040000020004"/>
              </a:rPr>
              <a:t> </a:t>
            </a:r>
            <a:r>
              <a:rPr lang="nl-NL" sz="1600" dirty="0" err="1">
                <a:latin typeface="BISansNEXT" panose="02000503040000020004"/>
              </a:rPr>
              <a:t>sharp</a:t>
            </a:r>
            <a:r>
              <a:rPr lang="nl-NL" sz="1600" dirty="0">
                <a:latin typeface="BISansNEXT" panose="02000503040000020004"/>
              </a:rPr>
              <a:t> well-</a:t>
            </a:r>
            <a:r>
              <a:rPr lang="nl-NL" sz="1600" dirty="0" err="1">
                <a:latin typeface="BISansNEXT" panose="02000503040000020004"/>
              </a:rPr>
              <a:t>defined</a:t>
            </a:r>
            <a:r>
              <a:rPr lang="nl-NL" sz="1600" dirty="0">
                <a:latin typeface="BISansNEXT" panose="02000503040000020004"/>
              </a:rPr>
              <a:t> borders</a:t>
            </a:r>
          </a:p>
        </p:txBody>
      </p:sp>
      <p:sp>
        <p:nvSpPr>
          <p:cNvPr id="8" name="Tijdelijke aanduiding voor tekst 7">
            <a:extLst>
              <a:ext uri="{FF2B5EF4-FFF2-40B4-BE49-F238E27FC236}">
                <a16:creationId xmlns:a16="http://schemas.microsoft.com/office/drawing/2014/main" id="{3B656362-7344-45FF-9049-04D0890928E6}"/>
              </a:ext>
            </a:extLst>
          </p:cNvPr>
          <p:cNvSpPr>
            <a:spLocks noGrp="1"/>
          </p:cNvSpPr>
          <p:nvPr>
            <p:ph type="body" sz="quarter" idx="13"/>
          </p:nvPr>
        </p:nvSpPr>
        <p:spPr/>
        <p:txBody>
          <a:bodyPr/>
          <a:lstStyle/>
          <a:p>
            <a:r>
              <a:rPr lang="en-US" dirty="0"/>
              <a:t>1. Jacob J, Hansell DM. HRCT of fibrosing lung disease. Respirology. 2015;20(6):859-72; 2.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a:t>
            </a:r>
          </a:p>
        </p:txBody>
      </p:sp>
      <p:pic>
        <p:nvPicPr>
          <p:cNvPr id="11" name="Picture 24">
            <a:extLst>
              <a:ext uri="{FF2B5EF4-FFF2-40B4-BE49-F238E27FC236}">
                <a16:creationId xmlns:a16="http://schemas.microsoft.com/office/drawing/2014/main" id="{AEC5EE0D-EADD-91AC-A53E-948211DF3564}"/>
              </a:ext>
            </a:extLst>
          </p:cNvPr>
          <p:cNvPicPr>
            <a:picLocks noChangeAspect="1"/>
          </p:cNvPicPr>
          <p:nvPr/>
        </p:nvPicPr>
        <p:blipFill>
          <a:blip r:embed="rId4"/>
          <a:stretch>
            <a:fillRect/>
          </a:stretch>
        </p:blipFill>
        <p:spPr>
          <a:xfrm>
            <a:off x="1833858" y="2584470"/>
            <a:ext cx="3731680" cy="2411510"/>
          </a:xfrm>
          <a:prstGeom prst="rect">
            <a:avLst/>
          </a:prstGeom>
          <a:effectLst/>
        </p:spPr>
      </p:pic>
      <p:cxnSp>
        <p:nvCxnSpPr>
          <p:cNvPr id="19" name="Straight Arrow Connector 37">
            <a:extLst>
              <a:ext uri="{FF2B5EF4-FFF2-40B4-BE49-F238E27FC236}">
                <a16:creationId xmlns:a16="http://schemas.microsoft.com/office/drawing/2014/main" id="{1D0EDD63-8407-99B2-4375-DE2646AB7C9A}"/>
              </a:ext>
            </a:extLst>
          </p:cNvPr>
          <p:cNvCxnSpPr>
            <a:cxnSpLocks/>
          </p:cNvCxnSpPr>
          <p:nvPr/>
        </p:nvCxnSpPr>
        <p:spPr>
          <a:xfrm>
            <a:off x="4516439" y="4296066"/>
            <a:ext cx="0" cy="232067"/>
          </a:xfrm>
          <a:prstGeom prst="straightConnector1">
            <a:avLst/>
          </a:prstGeom>
          <a:ln w="50800">
            <a:solidFill>
              <a:schemeClr val="accent1"/>
            </a:solidFill>
            <a:tailEnd type="triangle"/>
          </a:ln>
          <a:effectLst>
            <a:outerShdw blurRad="99788" dist="50800" dir="5400000" sx="134000" sy="134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37">
            <a:extLst>
              <a:ext uri="{FF2B5EF4-FFF2-40B4-BE49-F238E27FC236}">
                <a16:creationId xmlns:a16="http://schemas.microsoft.com/office/drawing/2014/main" id="{FCD5AD14-D7F0-C62B-13A6-77B3B8089BFA}"/>
              </a:ext>
            </a:extLst>
          </p:cNvPr>
          <p:cNvCxnSpPr>
            <a:cxnSpLocks/>
          </p:cNvCxnSpPr>
          <p:nvPr/>
        </p:nvCxnSpPr>
        <p:spPr>
          <a:xfrm>
            <a:off x="2782889" y="4102134"/>
            <a:ext cx="0" cy="232067"/>
          </a:xfrm>
          <a:prstGeom prst="straightConnector1">
            <a:avLst/>
          </a:prstGeom>
          <a:ln w="50800">
            <a:solidFill>
              <a:schemeClr val="accent1"/>
            </a:solidFill>
            <a:tailEnd type="triangle"/>
          </a:ln>
          <a:effectLst>
            <a:outerShdw blurRad="99788" dist="50800" dir="5400000" sx="134000" sy="134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743C88D7-6733-9496-8052-926A45BA70DF}"/>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3" name="Picture 2">
            <a:extLst>
              <a:ext uri="{FF2B5EF4-FFF2-40B4-BE49-F238E27FC236}">
                <a16:creationId xmlns:a16="http://schemas.microsoft.com/office/drawing/2014/main" id="{AD6DC7F8-4534-58F7-AA0A-E55C1EBFDE48}"/>
              </a:ext>
            </a:extLst>
          </p:cNvPr>
          <p:cNvPicPr>
            <a:picLocks noChangeAspect="1"/>
          </p:cNvPicPr>
          <p:nvPr/>
        </p:nvPicPr>
        <p:blipFill>
          <a:blip r:embed="rId5"/>
          <a:stretch>
            <a:fillRect/>
          </a:stretch>
        </p:blipFill>
        <p:spPr>
          <a:xfrm>
            <a:off x="10868441" y="6293016"/>
            <a:ext cx="1487553" cy="231668"/>
          </a:xfrm>
          <a:prstGeom prst="rect">
            <a:avLst/>
          </a:prstGeom>
        </p:spPr>
      </p:pic>
    </p:spTree>
    <p:extLst>
      <p:ext uri="{BB962C8B-B14F-4D97-AF65-F5344CB8AC3E}">
        <p14:creationId xmlns:p14="http://schemas.microsoft.com/office/powerpoint/2010/main" val="10952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47">
            <a:extLst>
              <a:ext uri="{FF2B5EF4-FFF2-40B4-BE49-F238E27FC236}">
                <a16:creationId xmlns:a16="http://schemas.microsoft.com/office/drawing/2014/main" id="{A4F38FAF-E1FF-4B0E-AFC7-B0F0FA04FA71}"/>
              </a:ext>
            </a:extLst>
          </p:cNvPr>
          <p:cNvSpPr/>
          <p:nvPr/>
        </p:nvSpPr>
        <p:spPr>
          <a:xfrm>
            <a:off x="892693" y="1730605"/>
            <a:ext cx="10403634" cy="4246238"/>
          </a:xfrm>
          <a:prstGeom prst="roundRect">
            <a:avLst>
              <a:gd name="adj" fmla="val 4554"/>
            </a:avLst>
          </a:prstGeom>
          <a:blipFill>
            <a:blip r:embed="rId3"/>
            <a:stretch>
              <a:fillRect l="-297899" t="-55597" r="-31548" b="-20751"/>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p:txBody>
          <a:bodyPr/>
          <a:lstStyle/>
          <a:p>
            <a:r>
              <a:rPr lang="nl-NL" dirty="0" err="1"/>
              <a:t>Ancillary</a:t>
            </a:r>
            <a:r>
              <a:rPr lang="nl-NL" dirty="0"/>
              <a:t> </a:t>
            </a:r>
            <a:r>
              <a:rPr lang="nl-NL" dirty="0" err="1"/>
              <a:t>findings</a:t>
            </a:r>
            <a:r>
              <a:rPr lang="nl-NL" dirty="0"/>
              <a:t>: </a:t>
            </a:r>
            <a:r>
              <a:rPr lang="nl-NL" dirty="0" err="1"/>
              <a:t>Bronchiectasis</a:t>
            </a:r>
            <a:r>
              <a:rPr lang="nl-NL" dirty="0"/>
              <a:t> </a:t>
            </a:r>
            <a:r>
              <a:rPr lang="nl-NL" dirty="0" err="1"/>
              <a:t>and</a:t>
            </a:r>
            <a:r>
              <a:rPr lang="nl-NL" dirty="0"/>
              <a:t> </a:t>
            </a:r>
            <a:r>
              <a:rPr lang="nl-NL" dirty="0" err="1"/>
              <a:t>bronchiolectasis</a:t>
            </a:r>
            <a:endParaRPr lang="nl-NL" dirty="0"/>
          </a:p>
        </p:txBody>
      </p:sp>
      <p:sp>
        <p:nvSpPr>
          <p:cNvPr id="12" name="Tijdelijke aanduiding voor tekst 11">
            <a:extLst>
              <a:ext uri="{FF2B5EF4-FFF2-40B4-BE49-F238E27FC236}">
                <a16:creationId xmlns:a16="http://schemas.microsoft.com/office/drawing/2014/main" id="{330F6D97-E136-45AC-9A9E-EA503F0BC872}"/>
              </a:ext>
            </a:extLst>
          </p:cNvPr>
          <p:cNvSpPr>
            <a:spLocks noGrp="1"/>
          </p:cNvSpPr>
          <p:nvPr>
            <p:ph type="body" sz="quarter" idx="17"/>
          </p:nvPr>
        </p:nvSpPr>
        <p:spPr/>
        <p:txBody>
          <a:bodyPr/>
          <a:lstStyle/>
          <a:p>
            <a:r>
              <a:rPr lang="en-US" dirty="0"/>
              <a:t>H10</a:t>
            </a:r>
          </a:p>
        </p:txBody>
      </p:sp>
      <p:sp>
        <p:nvSpPr>
          <p:cNvPr id="22" name="Text Placeholder 21">
            <a:extLst>
              <a:ext uri="{FF2B5EF4-FFF2-40B4-BE49-F238E27FC236}">
                <a16:creationId xmlns:a16="http://schemas.microsoft.com/office/drawing/2014/main" id="{224AFFE8-6427-4778-AB8F-3C16877CA8C5}"/>
              </a:ext>
            </a:extLst>
          </p:cNvPr>
          <p:cNvSpPr>
            <a:spLocks noGrp="1"/>
          </p:cNvSpPr>
          <p:nvPr>
            <p:ph type="body" sz="quarter" idx="18"/>
          </p:nvPr>
        </p:nvSpPr>
        <p:spPr/>
        <p:txBody>
          <a:bodyPr/>
          <a:lstStyle/>
          <a:p>
            <a:r>
              <a:rPr lang="nl-NL" b="0" dirty="0" err="1">
                <a:solidFill>
                  <a:schemeClr val="tx1"/>
                </a:solidFill>
                <a:latin typeface="BISansNEXT" panose="02000503040000020004"/>
              </a:rPr>
              <a:t>Besides</a:t>
            </a:r>
            <a:r>
              <a:rPr lang="nl-NL" b="0" dirty="0">
                <a:solidFill>
                  <a:schemeClr val="tx1"/>
                </a:solidFill>
                <a:latin typeface="BISansNEXT" panose="02000503040000020004"/>
              </a:rPr>
              <a:t> </a:t>
            </a:r>
            <a:r>
              <a:rPr lang="nl-NL" b="0" dirty="0" err="1">
                <a:solidFill>
                  <a:schemeClr val="tx1"/>
                </a:solidFill>
                <a:latin typeface="BISansNEXT" panose="02000503040000020004"/>
              </a:rPr>
              <a:t>ground</a:t>
            </a:r>
            <a:r>
              <a:rPr lang="nl-NL" b="0" dirty="0">
                <a:solidFill>
                  <a:schemeClr val="tx1"/>
                </a:solidFill>
                <a:latin typeface="BISansNEXT" panose="02000503040000020004"/>
              </a:rPr>
              <a:t> </a:t>
            </a:r>
            <a:r>
              <a:rPr lang="nl-NL" b="0" dirty="0" err="1">
                <a:solidFill>
                  <a:schemeClr val="tx1"/>
                </a:solidFill>
                <a:latin typeface="BISansNEXT" panose="02000503040000020004"/>
              </a:rPr>
              <a:t>glass</a:t>
            </a:r>
            <a:r>
              <a:rPr lang="nl-NL" b="0" dirty="0">
                <a:solidFill>
                  <a:schemeClr val="tx1"/>
                </a:solidFill>
                <a:latin typeface="BISansNEXT" panose="02000503040000020004"/>
              </a:rPr>
              <a:t> </a:t>
            </a:r>
            <a:r>
              <a:rPr lang="nl-NL" b="0" dirty="0" err="1">
                <a:solidFill>
                  <a:schemeClr val="tx1"/>
                </a:solidFill>
                <a:latin typeface="BISansNEXT" panose="02000503040000020004"/>
              </a:rPr>
              <a:t>and</a:t>
            </a:r>
            <a:r>
              <a:rPr lang="nl-NL" b="0" dirty="0">
                <a:solidFill>
                  <a:schemeClr val="tx1"/>
                </a:solidFill>
                <a:latin typeface="BISansNEXT" panose="02000503040000020004"/>
              </a:rPr>
              <a:t> </a:t>
            </a:r>
            <a:r>
              <a:rPr lang="nl-NL" b="0" dirty="0" err="1">
                <a:solidFill>
                  <a:schemeClr val="tx1"/>
                </a:solidFill>
                <a:latin typeface="BISansNEXT" panose="02000503040000020004"/>
              </a:rPr>
              <a:t>reticular</a:t>
            </a:r>
            <a:r>
              <a:rPr lang="nl-NL" b="0" dirty="0">
                <a:solidFill>
                  <a:schemeClr val="tx1"/>
                </a:solidFill>
                <a:latin typeface="BISansNEXT" panose="02000503040000020004"/>
              </a:rPr>
              <a:t> </a:t>
            </a:r>
            <a:r>
              <a:rPr lang="nl-NL" b="0" dirty="0" err="1">
                <a:solidFill>
                  <a:schemeClr val="tx1"/>
                </a:solidFill>
                <a:latin typeface="BISansNEXT" panose="02000503040000020004"/>
              </a:rPr>
              <a:t>abnormalities</a:t>
            </a:r>
            <a:r>
              <a:rPr lang="nl-NL" b="0" dirty="0">
                <a:solidFill>
                  <a:schemeClr val="tx1"/>
                </a:solidFill>
                <a:latin typeface="BISansNEXT" panose="02000503040000020004"/>
              </a:rPr>
              <a:t>, </a:t>
            </a:r>
            <a:r>
              <a:rPr lang="nl-NL" b="0" dirty="0" err="1">
                <a:solidFill>
                  <a:schemeClr val="tx1"/>
                </a:solidFill>
                <a:latin typeface="BISansNEXT" panose="02000503040000020004"/>
              </a:rPr>
              <a:t>there</a:t>
            </a:r>
            <a:r>
              <a:rPr lang="nl-NL" b="0" dirty="0">
                <a:solidFill>
                  <a:schemeClr val="tx1"/>
                </a:solidFill>
                <a:latin typeface="BISansNEXT" panose="02000503040000020004"/>
              </a:rPr>
              <a:t> </a:t>
            </a:r>
            <a:r>
              <a:rPr lang="nl-NL" b="0" dirty="0" err="1">
                <a:solidFill>
                  <a:schemeClr val="tx1"/>
                </a:solidFill>
                <a:latin typeface="BISansNEXT" panose="02000503040000020004"/>
              </a:rPr>
              <a:t>may</a:t>
            </a:r>
            <a:r>
              <a:rPr lang="nl-NL" b="0" dirty="0">
                <a:solidFill>
                  <a:schemeClr val="tx1"/>
                </a:solidFill>
                <a:latin typeface="BISansNEXT" panose="02000503040000020004"/>
              </a:rPr>
              <a:t> </a:t>
            </a:r>
            <a:r>
              <a:rPr lang="nl-NL" b="0" dirty="0" err="1">
                <a:solidFill>
                  <a:schemeClr val="tx1"/>
                </a:solidFill>
                <a:latin typeface="BISansNEXT" panose="02000503040000020004"/>
              </a:rPr>
              <a:t>be</a:t>
            </a:r>
            <a:r>
              <a:rPr lang="nl-NL" b="0" dirty="0">
                <a:solidFill>
                  <a:schemeClr val="tx1"/>
                </a:solidFill>
                <a:latin typeface="BISansNEXT" panose="02000503040000020004"/>
              </a:rPr>
              <a:t> </a:t>
            </a:r>
            <a:r>
              <a:rPr lang="nl-NL" b="0" dirty="0" err="1">
                <a:solidFill>
                  <a:schemeClr val="tx1"/>
                </a:solidFill>
                <a:latin typeface="BISansNEXT" panose="02000503040000020004"/>
              </a:rPr>
              <a:t>other</a:t>
            </a:r>
            <a:r>
              <a:rPr lang="nl-NL" b="0" dirty="0">
                <a:solidFill>
                  <a:schemeClr val="tx1"/>
                </a:solidFill>
                <a:latin typeface="BISansNEXT" panose="02000503040000020004"/>
              </a:rPr>
              <a:t> </a:t>
            </a:r>
            <a:r>
              <a:rPr lang="nl-NL" b="0" dirty="0" err="1">
                <a:solidFill>
                  <a:schemeClr val="tx1"/>
                </a:solidFill>
                <a:latin typeface="BISansNEXT" panose="02000503040000020004"/>
              </a:rPr>
              <a:t>signs</a:t>
            </a:r>
            <a:r>
              <a:rPr lang="nl-NL" b="0" dirty="0">
                <a:solidFill>
                  <a:schemeClr val="tx1"/>
                </a:solidFill>
                <a:latin typeface="BISansNEXT" panose="02000503040000020004"/>
              </a:rPr>
              <a:t> of fibrosis, </a:t>
            </a:r>
            <a:r>
              <a:rPr lang="nl-NL" b="0" dirty="0" err="1">
                <a:solidFill>
                  <a:schemeClr val="tx1"/>
                </a:solidFill>
                <a:latin typeface="BISansNEXT" panose="02000503040000020004"/>
              </a:rPr>
              <a:t>such</a:t>
            </a:r>
            <a:r>
              <a:rPr lang="nl-NL" b="0" dirty="0">
                <a:solidFill>
                  <a:schemeClr val="tx1"/>
                </a:solidFill>
                <a:latin typeface="BISansNEXT" panose="02000503040000020004"/>
              </a:rPr>
              <a:t> as </a:t>
            </a:r>
          </a:p>
        </p:txBody>
      </p:sp>
      <p:sp>
        <p:nvSpPr>
          <p:cNvPr id="8" name="Tijdelijke aanduiding voor tekst 7">
            <a:extLst>
              <a:ext uri="{FF2B5EF4-FFF2-40B4-BE49-F238E27FC236}">
                <a16:creationId xmlns:a16="http://schemas.microsoft.com/office/drawing/2014/main" id="{3B656362-7344-45FF-9049-04D0890928E6}"/>
              </a:ext>
            </a:extLst>
          </p:cNvPr>
          <p:cNvSpPr>
            <a:spLocks noGrp="1"/>
          </p:cNvSpPr>
          <p:nvPr>
            <p:ph type="body" sz="quarter" idx="13"/>
          </p:nvPr>
        </p:nvSpPr>
        <p:spPr/>
        <p:txBody>
          <a:bodyPr/>
          <a:lstStyle/>
          <a:p>
            <a:r>
              <a:rPr lang="en-US" dirty="0"/>
              <a:t>1. Jacob J, Hansell DM. HRCT of fibrosing lung disease. Respirology. 2015;20(6):859-72; 2.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a:t>
            </a:r>
          </a:p>
        </p:txBody>
      </p:sp>
      <p:cxnSp>
        <p:nvCxnSpPr>
          <p:cNvPr id="16" name="Straight Arrow Connector 28">
            <a:extLst>
              <a:ext uri="{FF2B5EF4-FFF2-40B4-BE49-F238E27FC236}">
                <a16:creationId xmlns:a16="http://schemas.microsoft.com/office/drawing/2014/main" id="{B20FE157-0608-B6F8-B5DB-9D8AE422B870}"/>
              </a:ext>
            </a:extLst>
          </p:cNvPr>
          <p:cNvCxnSpPr>
            <a:cxnSpLocks/>
          </p:cNvCxnSpPr>
          <p:nvPr/>
        </p:nvCxnSpPr>
        <p:spPr>
          <a:xfrm>
            <a:off x="9851153" y="3532724"/>
            <a:ext cx="164392" cy="126034"/>
          </a:xfrm>
          <a:prstGeom prst="straightConnector1">
            <a:avLst/>
          </a:prstGeom>
          <a:ln w="412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29">
            <a:extLst>
              <a:ext uri="{FF2B5EF4-FFF2-40B4-BE49-F238E27FC236}">
                <a16:creationId xmlns:a16="http://schemas.microsoft.com/office/drawing/2014/main" id="{ED24D10E-7043-8F4B-4DFB-99F0F2392FE1}"/>
              </a:ext>
            </a:extLst>
          </p:cNvPr>
          <p:cNvCxnSpPr>
            <a:cxnSpLocks/>
          </p:cNvCxnSpPr>
          <p:nvPr/>
        </p:nvCxnSpPr>
        <p:spPr>
          <a:xfrm>
            <a:off x="7506962" y="4600773"/>
            <a:ext cx="158375" cy="121421"/>
          </a:xfrm>
          <a:prstGeom prst="straightConnector1">
            <a:avLst/>
          </a:prstGeom>
          <a:ln w="412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E8593DFA-2108-4B97-AF1E-460EC4F8E2FE}"/>
              </a:ext>
            </a:extLst>
          </p:cNvPr>
          <p:cNvSpPr txBox="1"/>
          <p:nvPr/>
        </p:nvSpPr>
        <p:spPr>
          <a:xfrm>
            <a:off x="1965277" y="3399754"/>
            <a:ext cx="4360804" cy="907941"/>
          </a:xfrm>
          <a:prstGeom prst="rect">
            <a:avLst/>
          </a:prstGeom>
          <a:noFill/>
        </p:spPr>
        <p:txBody>
          <a:bodyPr wrap="square" rtlCol="0">
            <a:spAutoFit/>
          </a:bodyPr>
          <a:lstStyle/>
          <a:p>
            <a:pPr algn="ctr">
              <a:spcAft>
                <a:spcPts val="600"/>
              </a:spcAft>
            </a:pPr>
            <a:r>
              <a:rPr lang="nl-NL" sz="1600" b="1" dirty="0" err="1">
                <a:latin typeface="BISansNEXT" panose="02000503040000020004"/>
              </a:rPr>
              <a:t>Bronchiectasis</a:t>
            </a:r>
            <a:r>
              <a:rPr lang="nl-NL" sz="1600" b="1" dirty="0">
                <a:latin typeface="BISansNEXT" panose="02000503040000020004"/>
              </a:rPr>
              <a:t> </a:t>
            </a:r>
            <a:r>
              <a:rPr lang="nl-NL" sz="1600" b="1" dirty="0" err="1">
                <a:latin typeface="BISansNEXT" panose="02000503040000020004"/>
              </a:rPr>
              <a:t>and</a:t>
            </a:r>
            <a:r>
              <a:rPr lang="nl-NL" sz="1600" b="1" dirty="0">
                <a:latin typeface="BISansNEXT" panose="02000503040000020004"/>
              </a:rPr>
              <a:t> bronchiolectasis</a:t>
            </a:r>
            <a:r>
              <a:rPr lang="nl-NL" sz="1600" b="1" baseline="30000" dirty="0">
                <a:latin typeface="BISansNEXT" panose="02000503040000020004"/>
              </a:rPr>
              <a:t>1,2</a:t>
            </a:r>
          </a:p>
          <a:p>
            <a:pPr algn="ctr">
              <a:spcAft>
                <a:spcPts val="600"/>
              </a:spcAft>
            </a:pPr>
            <a:r>
              <a:rPr lang="nl-NL" sz="1600" dirty="0" err="1">
                <a:latin typeface="BISansNEXT" panose="02000503040000020004"/>
              </a:rPr>
              <a:t>Irreversible</a:t>
            </a:r>
            <a:r>
              <a:rPr lang="nl-NL" sz="1600" dirty="0">
                <a:latin typeface="BISansNEXT" panose="02000503040000020004"/>
              </a:rPr>
              <a:t> </a:t>
            </a:r>
            <a:r>
              <a:rPr lang="nl-NL" sz="1600" dirty="0" err="1">
                <a:latin typeface="BISansNEXT" panose="02000503040000020004"/>
              </a:rPr>
              <a:t>enlargement</a:t>
            </a:r>
            <a:r>
              <a:rPr lang="nl-NL" sz="1600" dirty="0">
                <a:latin typeface="BISansNEXT" panose="02000503040000020004"/>
              </a:rPr>
              <a:t> of </a:t>
            </a:r>
            <a:r>
              <a:rPr lang="nl-NL" sz="1600" dirty="0" err="1">
                <a:latin typeface="BISansNEXT" panose="02000503040000020004"/>
              </a:rPr>
              <a:t>bronchi</a:t>
            </a:r>
            <a:r>
              <a:rPr lang="nl-NL" sz="1600" dirty="0">
                <a:latin typeface="BISansNEXT" panose="02000503040000020004"/>
              </a:rPr>
              <a:t> </a:t>
            </a:r>
            <a:r>
              <a:rPr lang="nl-NL" sz="1600" dirty="0" err="1">
                <a:latin typeface="BISansNEXT" panose="02000503040000020004"/>
              </a:rPr>
              <a:t>that</a:t>
            </a:r>
            <a:r>
              <a:rPr lang="nl-NL" sz="1600" dirty="0">
                <a:latin typeface="BISansNEXT" panose="02000503040000020004"/>
              </a:rPr>
              <a:t> </a:t>
            </a:r>
            <a:r>
              <a:rPr lang="nl-NL" sz="1600" dirty="0" err="1">
                <a:latin typeface="BISansNEXT" panose="02000503040000020004"/>
              </a:rPr>
              <a:t>may</a:t>
            </a:r>
            <a:r>
              <a:rPr lang="nl-NL" sz="1600" dirty="0">
                <a:latin typeface="BISansNEXT" panose="02000503040000020004"/>
              </a:rPr>
              <a:t> </a:t>
            </a:r>
            <a:r>
              <a:rPr lang="nl-NL" sz="1600" dirty="0" err="1">
                <a:latin typeface="BISansNEXT" panose="02000503040000020004"/>
              </a:rPr>
              <a:t>be</a:t>
            </a:r>
            <a:r>
              <a:rPr lang="nl-NL" sz="1600" dirty="0">
                <a:latin typeface="BISansNEXT" panose="02000503040000020004"/>
              </a:rPr>
              <a:t> </a:t>
            </a:r>
            <a:r>
              <a:rPr lang="nl-NL" sz="1600" dirty="0" err="1">
                <a:latin typeface="BISansNEXT" panose="02000503040000020004"/>
              </a:rPr>
              <a:t>caused</a:t>
            </a:r>
            <a:r>
              <a:rPr lang="nl-NL" sz="1600" dirty="0">
                <a:latin typeface="BISansNEXT" panose="02000503040000020004"/>
              </a:rPr>
              <a:t> </a:t>
            </a:r>
            <a:r>
              <a:rPr lang="nl-NL" sz="1600" dirty="0" err="1">
                <a:latin typeface="BISansNEXT" panose="02000503040000020004"/>
              </a:rPr>
              <a:t>by</a:t>
            </a:r>
            <a:r>
              <a:rPr lang="nl-NL" sz="1600" dirty="0">
                <a:latin typeface="BISansNEXT" panose="02000503040000020004"/>
              </a:rPr>
              <a:t> </a:t>
            </a:r>
            <a:r>
              <a:rPr lang="nl-NL" sz="1600" dirty="0" err="1">
                <a:latin typeface="BISansNEXT" panose="02000503040000020004"/>
              </a:rPr>
              <a:t>mechanical</a:t>
            </a:r>
            <a:r>
              <a:rPr lang="nl-NL" sz="1600" dirty="0">
                <a:latin typeface="BISansNEXT" panose="02000503040000020004"/>
              </a:rPr>
              <a:t> </a:t>
            </a:r>
            <a:r>
              <a:rPr lang="nl-NL" sz="1600" dirty="0" err="1">
                <a:latin typeface="BISansNEXT" panose="02000503040000020004"/>
              </a:rPr>
              <a:t>traction</a:t>
            </a:r>
            <a:r>
              <a:rPr lang="nl-NL" sz="1600" dirty="0">
                <a:latin typeface="BISansNEXT" panose="02000503040000020004"/>
              </a:rPr>
              <a:t> </a:t>
            </a:r>
            <a:r>
              <a:rPr lang="nl-NL" sz="1600" dirty="0" err="1">
                <a:latin typeface="BISansNEXT" panose="02000503040000020004"/>
              </a:rPr>
              <a:t>from</a:t>
            </a:r>
            <a:r>
              <a:rPr lang="nl-NL" sz="1600" dirty="0">
                <a:latin typeface="BISansNEXT" panose="02000503040000020004"/>
              </a:rPr>
              <a:t> fibrosis </a:t>
            </a:r>
          </a:p>
        </p:txBody>
      </p:sp>
      <p:pic>
        <p:nvPicPr>
          <p:cNvPr id="10" name="Picture 22">
            <a:extLst>
              <a:ext uri="{FF2B5EF4-FFF2-40B4-BE49-F238E27FC236}">
                <a16:creationId xmlns:a16="http://schemas.microsoft.com/office/drawing/2014/main" id="{EA870C39-CFE5-8D1E-CD30-E9DA8F1E2814}"/>
              </a:ext>
            </a:extLst>
          </p:cNvPr>
          <p:cNvPicPr>
            <a:picLocks noChangeAspect="1"/>
          </p:cNvPicPr>
          <p:nvPr/>
        </p:nvPicPr>
        <p:blipFill rotWithShape="1">
          <a:blip r:embed="rId4"/>
          <a:srcRect l="666" t="8060" r="937" b="1196"/>
          <a:stretch/>
        </p:blipFill>
        <p:spPr>
          <a:xfrm>
            <a:off x="6876473" y="2220034"/>
            <a:ext cx="3347271" cy="2707017"/>
          </a:xfrm>
          <a:prstGeom prst="rect">
            <a:avLst/>
          </a:prstGeom>
          <a:effectLst/>
        </p:spPr>
      </p:pic>
      <p:cxnSp>
        <p:nvCxnSpPr>
          <p:cNvPr id="13" name="Straight Arrow Connector 26">
            <a:extLst>
              <a:ext uri="{FF2B5EF4-FFF2-40B4-BE49-F238E27FC236}">
                <a16:creationId xmlns:a16="http://schemas.microsoft.com/office/drawing/2014/main" id="{C5CF3D94-E198-E0B8-A8B8-B49977D14E05}"/>
              </a:ext>
            </a:extLst>
          </p:cNvPr>
          <p:cNvCxnSpPr>
            <a:cxnSpLocks/>
          </p:cNvCxnSpPr>
          <p:nvPr/>
        </p:nvCxnSpPr>
        <p:spPr>
          <a:xfrm>
            <a:off x="7139389" y="3524057"/>
            <a:ext cx="0" cy="198453"/>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27">
            <a:extLst>
              <a:ext uri="{FF2B5EF4-FFF2-40B4-BE49-F238E27FC236}">
                <a16:creationId xmlns:a16="http://schemas.microsoft.com/office/drawing/2014/main" id="{1193CBFF-5832-D929-8FB2-4AF50875F0AB}"/>
              </a:ext>
            </a:extLst>
          </p:cNvPr>
          <p:cNvCxnSpPr>
            <a:cxnSpLocks/>
          </p:cNvCxnSpPr>
          <p:nvPr/>
        </p:nvCxnSpPr>
        <p:spPr>
          <a:xfrm>
            <a:off x="9033327" y="4221100"/>
            <a:ext cx="158375" cy="121421"/>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Tijdelijke aanduiding voor tekst 4">
            <a:extLst>
              <a:ext uri="{FF2B5EF4-FFF2-40B4-BE49-F238E27FC236}">
                <a16:creationId xmlns:a16="http://schemas.microsoft.com/office/drawing/2014/main" id="{6A714118-C9C0-4218-9557-0D78107680E8}"/>
              </a:ext>
            </a:extLst>
          </p:cNvPr>
          <p:cNvSpPr txBox="1">
            <a:spLocks/>
          </p:cNvSpPr>
          <p:nvPr/>
        </p:nvSpPr>
        <p:spPr>
          <a:xfrm>
            <a:off x="7581056" y="4961763"/>
            <a:ext cx="2000250" cy="322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rgbClr val="385C66"/>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385C66"/>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385C66"/>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385C66"/>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385C66"/>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dirty="0" err="1">
                <a:solidFill>
                  <a:schemeClr val="tx1"/>
                </a:solidFill>
                <a:latin typeface="Segoe UI Semibold" panose="020B0502040204020203" pitchFamily="34" charset="0"/>
                <a:cs typeface="Segoe UI Semibold" panose="020B0502040204020203" pitchFamily="34" charset="0"/>
              </a:rPr>
              <a:t>Traction</a:t>
            </a:r>
            <a:r>
              <a:rPr lang="nl-NL" sz="1200" b="1" dirty="0">
                <a:solidFill>
                  <a:schemeClr val="tx1"/>
                </a:solidFill>
                <a:latin typeface="Segoe UI Semibold" panose="020B0502040204020203" pitchFamily="34" charset="0"/>
                <a:cs typeface="Segoe UI Semibold" panose="020B0502040204020203" pitchFamily="34" charset="0"/>
              </a:rPr>
              <a:t> </a:t>
            </a:r>
            <a:r>
              <a:rPr lang="nl-NL" sz="1200" b="1" dirty="0" err="1">
                <a:solidFill>
                  <a:schemeClr val="tx1"/>
                </a:solidFill>
                <a:latin typeface="Segoe UI Semibold" panose="020B0502040204020203" pitchFamily="34" charset="0"/>
                <a:cs typeface="Segoe UI Semibold" panose="020B0502040204020203" pitchFamily="34" charset="0"/>
              </a:rPr>
              <a:t>bronchiolectasis</a:t>
            </a:r>
            <a:endParaRPr lang="nl-NL" sz="1200" b="1" dirty="0">
              <a:solidFill>
                <a:schemeClr val="tx1"/>
              </a:solidFill>
              <a:latin typeface="Segoe UI Semibold" panose="020B0502040204020203" pitchFamily="34" charset="0"/>
              <a:cs typeface="Segoe UI Semibold" panose="020B0502040204020203" pitchFamily="34" charset="0"/>
            </a:endParaRPr>
          </a:p>
        </p:txBody>
      </p:sp>
      <p:cxnSp>
        <p:nvCxnSpPr>
          <p:cNvPr id="19" name="Straight Arrow Connector 31">
            <a:extLst>
              <a:ext uri="{FF2B5EF4-FFF2-40B4-BE49-F238E27FC236}">
                <a16:creationId xmlns:a16="http://schemas.microsoft.com/office/drawing/2014/main" id="{2BEE5F0E-7D13-D92C-3206-7BF0944458D6}"/>
              </a:ext>
            </a:extLst>
          </p:cNvPr>
          <p:cNvCxnSpPr>
            <a:cxnSpLocks/>
          </p:cNvCxnSpPr>
          <p:nvPr/>
        </p:nvCxnSpPr>
        <p:spPr>
          <a:xfrm>
            <a:off x="6914306" y="5102486"/>
            <a:ext cx="666750" cy="0"/>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32">
            <a:extLst>
              <a:ext uri="{FF2B5EF4-FFF2-40B4-BE49-F238E27FC236}">
                <a16:creationId xmlns:a16="http://schemas.microsoft.com/office/drawing/2014/main" id="{8578E5B9-F4ED-4D7E-A960-F70752F3850C}"/>
              </a:ext>
            </a:extLst>
          </p:cNvPr>
          <p:cNvCxnSpPr>
            <a:cxnSpLocks/>
          </p:cNvCxnSpPr>
          <p:nvPr/>
        </p:nvCxnSpPr>
        <p:spPr>
          <a:xfrm>
            <a:off x="6909488" y="5362961"/>
            <a:ext cx="666750" cy="0"/>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Tijdelijke aanduiding voor tekst 4">
            <a:extLst>
              <a:ext uri="{FF2B5EF4-FFF2-40B4-BE49-F238E27FC236}">
                <a16:creationId xmlns:a16="http://schemas.microsoft.com/office/drawing/2014/main" id="{3C8172EE-192F-905E-4A1A-78386C41CC8B}"/>
              </a:ext>
            </a:extLst>
          </p:cNvPr>
          <p:cNvSpPr txBox="1">
            <a:spLocks/>
          </p:cNvSpPr>
          <p:nvPr/>
        </p:nvSpPr>
        <p:spPr>
          <a:xfrm>
            <a:off x="7581056" y="5164541"/>
            <a:ext cx="2000250" cy="32287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385C6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385C6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385C6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385C66"/>
                </a:solidFill>
                <a:latin typeface="Segoe UI" panose="020B0502040204020203" pitchFamily="34" charset="0"/>
                <a:ea typeface="+mn-ea"/>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NL" sz="1200" b="0" dirty="0" err="1">
                <a:solidFill>
                  <a:schemeClr val="tx1"/>
                </a:solidFill>
              </a:rPr>
              <a:t>Traction</a:t>
            </a:r>
            <a:r>
              <a:rPr lang="nl-NL" sz="1200" b="0" dirty="0">
                <a:solidFill>
                  <a:schemeClr val="tx1"/>
                </a:solidFill>
              </a:rPr>
              <a:t> </a:t>
            </a:r>
            <a:r>
              <a:rPr lang="nl-NL" sz="1200" b="0" dirty="0" err="1">
                <a:solidFill>
                  <a:schemeClr val="tx1"/>
                </a:solidFill>
              </a:rPr>
              <a:t>bronchiectasis</a:t>
            </a:r>
            <a:endParaRPr lang="nl-NL" sz="1200" b="0" dirty="0">
              <a:solidFill>
                <a:schemeClr val="tx1"/>
              </a:solidFill>
            </a:endParaRPr>
          </a:p>
        </p:txBody>
      </p:sp>
      <p:sp>
        <p:nvSpPr>
          <p:cNvPr id="26" name="Rectangle 2">
            <a:extLst>
              <a:ext uri="{FF2B5EF4-FFF2-40B4-BE49-F238E27FC236}">
                <a16:creationId xmlns:a16="http://schemas.microsoft.com/office/drawing/2014/main" id="{59EF449F-011D-D4A7-006B-3ACFF06DE0C8}"/>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cxnSp>
        <p:nvCxnSpPr>
          <p:cNvPr id="24" name="Straight Arrow Connector 26">
            <a:extLst>
              <a:ext uri="{FF2B5EF4-FFF2-40B4-BE49-F238E27FC236}">
                <a16:creationId xmlns:a16="http://schemas.microsoft.com/office/drawing/2014/main" id="{9ABC0ECD-8F02-5EE9-5BA7-71D4BFBD94F3}"/>
              </a:ext>
            </a:extLst>
          </p:cNvPr>
          <p:cNvCxnSpPr>
            <a:cxnSpLocks/>
          </p:cNvCxnSpPr>
          <p:nvPr/>
        </p:nvCxnSpPr>
        <p:spPr>
          <a:xfrm>
            <a:off x="7377522" y="4241862"/>
            <a:ext cx="129440" cy="121421"/>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6865ED-229D-01AF-B7F0-5A4A26065724}"/>
              </a:ext>
            </a:extLst>
          </p:cNvPr>
          <p:cNvCxnSpPr>
            <a:cxnSpLocks/>
          </p:cNvCxnSpPr>
          <p:nvPr/>
        </p:nvCxnSpPr>
        <p:spPr>
          <a:xfrm>
            <a:off x="9721713" y="3151334"/>
            <a:ext cx="129440" cy="121421"/>
          </a:xfrm>
          <a:prstGeom prst="straightConnector1">
            <a:avLst/>
          </a:prstGeom>
          <a:ln w="412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7D66ADC-E64E-EDEA-F536-D720A1E78A62}"/>
              </a:ext>
            </a:extLst>
          </p:cNvPr>
          <p:cNvPicPr>
            <a:picLocks noChangeAspect="1"/>
          </p:cNvPicPr>
          <p:nvPr/>
        </p:nvPicPr>
        <p:blipFill>
          <a:blip r:embed="rId5"/>
          <a:stretch>
            <a:fillRect/>
          </a:stretch>
        </p:blipFill>
        <p:spPr>
          <a:xfrm>
            <a:off x="10758425" y="6281715"/>
            <a:ext cx="1487553" cy="231668"/>
          </a:xfrm>
          <a:prstGeom prst="rect">
            <a:avLst/>
          </a:prstGeom>
        </p:spPr>
      </p:pic>
    </p:spTree>
    <p:extLst>
      <p:ext uri="{BB962C8B-B14F-4D97-AF65-F5344CB8AC3E}">
        <p14:creationId xmlns:p14="http://schemas.microsoft.com/office/powerpoint/2010/main" val="648906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FC3C73B-9F9C-76CA-BD17-591A91511D40}"/>
              </a:ext>
            </a:extLst>
          </p:cNvPr>
          <p:cNvPicPr>
            <a:picLocks noChangeAspect="1"/>
          </p:cNvPicPr>
          <p:nvPr/>
        </p:nvPicPr>
        <p:blipFill rotWithShape="1">
          <a:blip r:embed="rId3"/>
          <a:srcRect t="-641" b="4871"/>
          <a:stretch/>
        </p:blipFill>
        <p:spPr>
          <a:xfrm>
            <a:off x="0" y="-43640"/>
            <a:ext cx="12192000" cy="6522462"/>
          </a:xfrm>
          <a:prstGeom prst="rect">
            <a:avLst/>
          </a:prstGeom>
        </p:spPr>
      </p:pic>
      <p:sp>
        <p:nvSpPr>
          <p:cNvPr id="2" name="Titel 1">
            <a:extLst>
              <a:ext uri="{FF2B5EF4-FFF2-40B4-BE49-F238E27FC236}">
                <a16:creationId xmlns:a16="http://schemas.microsoft.com/office/drawing/2014/main" id="{3081A0F4-920B-FC7B-3EE0-D49614BBA97B}"/>
              </a:ext>
            </a:extLst>
          </p:cNvPr>
          <p:cNvSpPr>
            <a:spLocks noGrp="1"/>
          </p:cNvSpPr>
          <p:nvPr>
            <p:ph type="title"/>
          </p:nvPr>
        </p:nvSpPr>
        <p:spPr>
          <a:xfrm>
            <a:off x="838200" y="136525"/>
            <a:ext cx="3267974" cy="911987"/>
          </a:xfrm>
        </p:spPr>
        <p:txBody>
          <a:bodyPr/>
          <a:lstStyle/>
          <a:p>
            <a:r>
              <a:rPr lang="nl-NL" dirty="0"/>
              <a:t>Approach </a:t>
            </a:r>
            <a:r>
              <a:rPr lang="nl-NL" dirty="0" err="1"/>
              <a:t>to</a:t>
            </a:r>
            <a:r>
              <a:rPr lang="nl-NL" dirty="0"/>
              <a:t> </a:t>
            </a:r>
            <a:r>
              <a:rPr lang="nl-NL" dirty="0" err="1"/>
              <a:t>define</a:t>
            </a:r>
            <a:r>
              <a:rPr lang="nl-NL" dirty="0"/>
              <a:t> </a:t>
            </a:r>
            <a:r>
              <a:rPr lang="nl-NL" dirty="0" err="1"/>
              <a:t>the</a:t>
            </a:r>
            <a:r>
              <a:rPr lang="nl-NL" dirty="0"/>
              <a:t> HRCT </a:t>
            </a:r>
            <a:r>
              <a:rPr lang="nl-NL" dirty="0" err="1"/>
              <a:t>pattern</a:t>
            </a:r>
            <a:endParaRPr lang="nl-NL" dirty="0"/>
          </a:p>
        </p:txBody>
      </p:sp>
      <p:sp>
        <p:nvSpPr>
          <p:cNvPr id="4" name="Tijdelijke aanduiding voor tekst 3">
            <a:extLst>
              <a:ext uri="{FF2B5EF4-FFF2-40B4-BE49-F238E27FC236}">
                <a16:creationId xmlns:a16="http://schemas.microsoft.com/office/drawing/2014/main" id="{91975948-46A5-E2EF-6EE8-D7A2B239EEC0}"/>
              </a:ext>
            </a:extLst>
          </p:cNvPr>
          <p:cNvSpPr>
            <a:spLocks noGrp="1"/>
          </p:cNvSpPr>
          <p:nvPr>
            <p:ph type="body" sz="quarter" idx="13"/>
          </p:nvPr>
        </p:nvSpPr>
        <p:spPr>
          <a:xfrm>
            <a:off x="180001" y="5858890"/>
            <a:ext cx="10458526" cy="584775"/>
          </a:xfrm>
        </p:spPr>
        <p:txBody>
          <a:bodyPr/>
          <a:lstStyle/>
          <a:p>
            <a:endParaRPr lang="nl-NL" dirty="0"/>
          </a:p>
        </p:txBody>
      </p:sp>
      <p:sp>
        <p:nvSpPr>
          <p:cNvPr id="5" name="Tijdelijke aanduiding voor tekst 4">
            <a:extLst>
              <a:ext uri="{FF2B5EF4-FFF2-40B4-BE49-F238E27FC236}">
                <a16:creationId xmlns:a16="http://schemas.microsoft.com/office/drawing/2014/main" id="{AD50070E-4356-D028-A20A-E577475C741D}"/>
              </a:ext>
            </a:extLst>
          </p:cNvPr>
          <p:cNvSpPr>
            <a:spLocks noGrp="1"/>
          </p:cNvSpPr>
          <p:nvPr>
            <p:ph type="body" sz="quarter" idx="17"/>
          </p:nvPr>
        </p:nvSpPr>
        <p:spPr/>
        <p:txBody>
          <a:bodyPr/>
          <a:lstStyle/>
          <a:p>
            <a:r>
              <a:rPr lang="nl-NL" dirty="0"/>
              <a:t>H11</a:t>
            </a:r>
          </a:p>
        </p:txBody>
      </p:sp>
      <p:sp>
        <p:nvSpPr>
          <p:cNvPr id="10" name="Rectangle 2">
            <a:extLst>
              <a:ext uri="{FF2B5EF4-FFF2-40B4-BE49-F238E27FC236}">
                <a16:creationId xmlns:a16="http://schemas.microsoft.com/office/drawing/2014/main" id="{464BCC28-3BDD-4B54-D1AF-0B015124706A}"/>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12" name="TextBox 11">
            <a:extLst>
              <a:ext uri="{FF2B5EF4-FFF2-40B4-BE49-F238E27FC236}">
                <a16:creationId xmlns:a16="http://schemas.microsoft.com/office/drawing/2014/main" id="{8D0C0FBA-40F9-E7DF-EF23-11658F46535B}"/>
              </a:ext>
            </a:extLst>
          </p:cNvPr>
          <p:cNvSpPr txBox="1"/>
          <p:nvPr/>
        </p:nvSpPr>
        <p:spPr>
          <a:xfrm>
            <a:off x="5099649" y="2962835"/>
            <a:ext cx="1992702" cy="907941"/>
          </a:xfrm>
          <a:prstGeom prst="rect">
            <a:avLst/>
          </a:prstGeom>
          <a:noFill/>
        </p:spPr>
        <p:txBody>
          <a:bodyPr wrap="square" rtlCol="0">
            <a:spAutoFit/>
          </a:bodyPr>
          <a:lstStyle/>
          <a:p>
            <a:pPr algn="ctr">
              <a:spcBef>
                <a:spcPts val="600"/>
              </a:spcBef>
            </a:pPr>
            <a:r>
              <a:rPr lang="nl-NL" sz="2000" b="1" dirty="0">
                <a:latin typeface="BISansNEXT" panose="02000503040000020004" pitchFamily="50" charset="0"/>
              </a:rPr>
              <a:t>Diagnosis</a:t>
            </a:r>
            <a:endParaRPr lang="nl-NL" b="1" dirty="0">
              <a:latin typeface="BISansNEXT" panose="02000503040000020004" pitchFamily="50" charset="0"/>
            </a:endParaRPr>
          </a:p>
          <a:p>
            <a:pPr algn="ctr">
              <a:spcBef>
                <a:spcPts val="600"/>
              </a:spcBef>
            </a:pPr>
            <a:r>
              <a:rPr lang="nl-NL" sz="1400" dirty="0" err="1">
                <a:latin typeface="BISansNEXT" panose="02000503040000020004" pitchFamily="50" charset="0"/>
              </a:rPr>
              <a:t>Disease</a:t>
            </a:r>
            <a:r>
              <a:rPr lang="nl-NL" sz="1400" dirty="0">
                <a:latin typeface="BISansNEXT" panose="02000503040000020004" pitchFamily="50" charset="0"/>
              </a:rPr>
              <a:t> </a:t>
            </a:r>
            <a:r>
              <a:rPr lang="nl-NL" sz="1400" dirty="0" err="1">
                <a:latin typeface="BISansNEXT" panose="02000503040000020004" pitchFamily="50" charset="0"/>
              </a:rPr>
              <a:t>pattern</a:t>
            </a:r>
            <a:br>
              <a:rPr lang="nl-NL" sz="1400" dirty="0">
                <a:latin typeface="BISansNEXT" panose="02000503040000020004" pitchFamily="50" charset="0"/>
              </a:rPr>
            </a:br>
            <a:r>
              <a:rPr lang="nl-NL" sz="1400" dirty="0">
                <a:latin typeface="BISansNEXT" panose="02000503040000020004" pitchFamily="50" charset="0"/>
              </a:rPr>
              <a:t>or </a:t>
            </a:r>
            <a:r>
              <a:rPr lang="nl-NL" sz="1400" dirty="0" err="1">
                <a:latin typeface="BISansNEXT" panose="02000503040000020004" pitchFamily="50" charset="0"/>
              </a:rPr>
              <a:t>disease</a:t>
            </a:r>
            <a:endParaRPr lang="nl-NL" sz="1400" dirty="0">
              <a:latin typeface="BISansNEXT" panose="02000503040000020004" pitchFamily="50" charset="0"/>
            </a:endParaRPr>
          </a:p>
        </p:txBody>
      </p:sp>
      <p:sp>
        <p:nvSpPr>
          <p:cNvPr id="13" name="TextBox 12">
            <a:extLst>
              <a:ext uri="{FF2B5EF4-FFF2-40B4-BE49-F238E27FC236}">
                <a16:creationId xmlns:a16="http://schemas.microsoft.com/office/drawing/2014/main" id="{49ED7B23-FB3F-E703-47B4-ADF9836B4AF6}"/>
              </a:ext>
            </a:extLst>
          </p:cNvPr>
          <p:cNvSpPr txBox="1"/>
          <p:nvPr/>
        </p:nvSpPr>
        <p:spPr>
          <a:xfrm>
            <a:off x="1836044" y="2739697"/>
            <a:ext cx="1992702" cy="1354217"/>
          </a:xfrm>
          <a:prstGeom prst="rect">
            <a:avLst/>
          </a:prstGeom>
          <a:noFill/>
        </p:spPr>
        <p:txBody>
          <a:bodyPr wrap="square" rtlCol="0">
            <a:spAutoFit/>
          </a:bodyPr>
          <a:lstStyle/>
          <a:p>
            <a:pPr algn="ctr">
              <a:spcBef>
                <a:spcPts val="600"/>
              </a:spcBef>
            </a:pPr>
            <a:r>
              <a:rPr lang="nl-NL" b="1" dirty="0" err="1">
                <a:latin typeface="BISansNEXT" panose="02000503040000020004" pitchFamily="50" charset="0"/>
              </a:rPr>
              <a:t>Pattern</a:t>
            </a:r>
            <a:endParaRPr lang="nl-NL" sz="1600" b="1" dirty="0">
              <a:latin typeface="BISansNEXT" panose="02000503040000020004" pitchFamily="50" charset="0"/>
            </a:endParaRPr>
          </a:p>
          <a:p>
            <a:pPr algn="ctr">
              <a:spcBef>
                <a:spcPts val="600"/>
              </a:spcBef>
            </a:pPr>
            <a:r>
              <a:rPr lang="nl-NL" sz="1100" dirty="0" err="1">
                <a:latin typeface="BISansNEXT" panose="02000503040000020004" pitchFamily="50" charset="0"/>
              </a:rPr>
              <a:t>Nodular</a:t>
            </a:r>
            <a:r>
              <a:rPr lang="nl-NL" sz="1100" dirty="0">
                <a:latin typeface="BISansNEXT" panose="02000503040000020004" pitchFamily="50" charset="0"/>
              </a:rPr>
              <a:t> </a:t>
            </a:r>
            <a:r>
              <a:rPr lang="nl-NL" sz="1100" dirty="0" err="1">
                <a:latin typeface="BISansNEXT" panose="02000503040000020004" pitchFamily="50" charset="0"/>
              </a:rPr>
              <a:t>pattern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Increased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Decreased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Reticulalations</a:t>
            </a:r>
            <a:endParaRPr lang="nl-NL" sz="1100" dirty="0">
              <a:latin typeface="BISansNEXT" panose="02000503040000020004" pitchFamily="50" charset="0"/>
            </a:endParaRPr>
          </a:p>
        </p:txBody>
      </p:sp>
      <p:sp>
        <p:nvSpPr>
          <p:cNvPr id="14" name="TextBox 13">
            <a:extLst>
              <a:ext uri="{FF2B5EF4-FFF2-40B4-BE49-F238E27FC236}">
                <a16:creationId xmlns:a16="http://schemas.microsoft.com/office/drawing/2014/main" id="{D77F980B-1B7A-6521-6408-2081E80A988B}"/>
              </a:ext>
            </a:extLst>
          </p:cNvPr>
          <p:cNvSpPr txBox="1"/>
          <p:nvPr/>
        </p:nvSpPr>
        <p:spPr>
          <a:xfrm>
            <a:off x="4850592" y="516172"/>
            <a:ext cx="2490816" cy="1077218"/>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Ancillary</a:t>
            </a:r>
            <a:r>
              <a:rPr lang="nl-NL" sz="1600" b="1" dirty="0">
                <a:latin typeface="BISansNEXT" panose="02000503040000020004" pitchFamily="50" charset="0"/>
              </a:rPr>
              <a:t> </a:t>
            </a:r>
            <a:r>
              <a:rPr lang="nl-NL" sz="1600" b="1" dirty="0" err="1">
                <a:latin typeface="BISansNEXT" panose="02000503040000020004" pitchFamily="50" charset="0"/>
              </a:rPr>
              <a:t>findings</a:t>
            </a:r>
            <a:endParaRPr lang="nl-NL" sz="1400" b="1" dirty="0">
              <a:latin typeface="BISansNEXT" panose="02000503040000020004" pitchFamily="50" charset="0"/>
            </a:endParaRPr>
          </a:p>
          <a:p>
            <a:pPr algn="ctr">
              <a:spcBef>
                <a:spcPts val="600"/>
              </a:spcBef>
            </a:pPr>
            <a:r>
              <a:rPr lang="nl-NL" sz="1100" dirty="0" err="1">
                <a:latin typeface="BISansNEXT" panose="02000503040000020004" pitchFamily="50" charset="0"/>
              </a:rPr>
              <a:t>Loss</a:t>
            </a:r>
            <a:r>
              <a:rPr lang="nl-NL" sz="1100" dirty="0">
                <a:latin typeface="BISansNEXT" panose="02000503040000020004" pitchFamily="50" charset="0"/>
              </a:rPr>
              <a:t> of volume</a:t>
            </a:r>
          </a:p>
          <a:p>
            <a:pPr algn="ctr">
              <a:spcBef>
                <a:spcPts val="600"/>
              </a:spcBef>
            </a:pPr>
            <a:r>
              <a:rPr lang="nl-NL" sz="1100" dirty="0" err="1">
                <a:latin typeface="BISansNEXT" panose="02000503040000020004" pitchFamily="50" charset="0"/>
              </a:rPr>
              <a:t>Bronchiectasis</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Honeycombing</a:t>
            </a:r>
            <a:endParaRPr lang="nl-NL" sz="1400" dirty="0">
              <a:latin typeface="BISansNEXT" panose="02000503040000020004" pitchFamily="50" charset="0"/>
            </a:endParaRPr>
          </a:p>
        </p:txBody>
      </p:sp>
      <p:sp>
        <p:nvSpPr>
          <p:cNvPr id="15" name="TextBox 14">
            <a:extLst>
              <a:ext uri="{FF2B5EF4-FFF2-40B4-BE49-F238E27FC236}">
                <a16:creationId xmlns:a16="http://schemas.microsoft.com/office/drawing/2014/main" id="{7C4A1B87-B2A0-23F1-AE52-F988E37C5F12}"/>
              </a:ext>
            </a:extLst>
          </p:cNvPr>
          <p:cNvSpPr txBox="1"/>
          <p:nvPr/>
        </p:nvSpPr>
        <p:spPr>
          <a:xfrm>
            <a:off x="8645824" y="2862807"/>
            <a:ext cx="1992702" cy="1107996"/>
          </a:xfrm>
          <a:prstGeom prst="rect">
            <a:avLst/>
          </a:prstGeom>
          <a:noFill/>
        </p:spPr>
        <p:txBody>
          <a:bodyPr wrap="square" rtlCol="0">
            <a:spAutoFit/>
          </a:bodyPr>
          <a:lstStyle/>
          <a:p>
            <a:pPr algn="ctr">
              <a:spcBef>
                <a:spcPts val="600"/>
              </a:spcBef>
            </a:pPr>
            <a:r>
              <a:rPr lang="nl-NL" b="1" dirty="0">
                <a:latin typeface="BISansNEXT" panose="02000503040000020004" pitchFamily="50" charset="0"/>
              </a:rPr>
              <a:t>Distribution</a:t>
            </a:r>
            <a:endParaRPr lang="nl-NL" sz="1600" b="1" dirty="0">
              <a:latin typeface="BISansNEXT" panose="02000503040000020004" pitchFamily="50" charset="0"/>
            </a:endParaRPr>
          </a:p>
          <a:p>
            <a:pPr algn="ctr">
              <a:spcBef>
                <a:spcPts val="600"/>
              </a:spcBef>
            </a:pPr>
            <a:r>
              <a:rPr lang="nl-NL" sz="1100" dirty="0">
                <a:latin typeface="BISansNEXT" panose="02000503040000020004" pitchFamily="50" charset="0"/>
              </a:rPr>
              <a:t>Basal, </a:t>
            </a:r>
            <a:r>
              <a:rPr lang="nl-NL" sz="1100" dirty="0" err="1">
                <a:latin typeface="BISansNEXT" panose="02000503040000020004" pitchFamily="50" charset="0"/>
              </a:rPr>
              <a:t>apical</a:t>
            </a:r>
            <a:r>
              <a:rPr lang="nl-NL" sz="1100" dirty="0">
                <a:latin typeface="BISansNEXT" panose="02000503040000020004" pitchFamily="50" charset="0"/>
              </a:rPr>
              <a:t>, </a:t>
            </a:r>
            <a:r>
              <a:rPr lang="nl-NL" sz="1100" dirty="0" err="1">
                <a:latin typeface="BISansNEXT" panose="02000503040000020004" pitchFamily="50" charset="0"/>
              </a:rPr>
              <a:t>middle</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Central </a:t>
            </a:r>
            <a:r>
              <a:rPr lang="nl-NL" sz="1100" dirty="0" err="1">
                <a:latin typeface="BISansNEXT" panose="02000503040000020004" pitchFamily="50" charset="0"/>
              </a:rPr>
              <a:t>vs</a:t>
            </a:r>
            <a:r>
              <a:rPr lang="nl-NL" sz="1100" dirty="0">
                <a:latin typeface="BISansNEXT" panose="02000503040000020004" pitchFamily="50" charset="0"/>
              </a:rPr>
              <a:t> </a:t>
            </a:r>
            <a:r>
              <a:rPr lang="nl-NL" sz="1100" dirty="0" err="1">
                <a:latin typeface="BISansNEXT" panose="02000503040000020004" pitchFamily="50" charset="0"/>
              </a:rPr>
              <a:t>peripheral</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Diffuse</a:t>
            </a:r>
            <a:endParaRPr lang="nl-NL" sz="1400" dirty="0">
              <a:latin typeface="BISansNEXT" panose="02000503040000020004" pitchFamily="50" charset="0"/>
            </a:endParaRPr>
          </a:p>
        </p:txBody>
      </p:sp>
      <p:sp>
        <p:nvSpPr>
          <p:cNvPr id="16" name="TextBox 15">
            <a:extLst>
              <a:ext uri="{FF2B5EF4-FFF2-40B4-BE49-F238E27FC236}">
                <a16:creationId xmlns:a16="http://schemas.microsoft.com/office/drawing/2014/main" id="{53AEFF2A-70BB-9732-AFB9-1AD112C43E0E}"/>
              </a:ext>
            </a:extLst>
          </p:cNvPr>
          <p:cNvSpPr txBox="1"/>
          <p:nvPr/>
        </p:nvSpPr>
        <p:spPr>
          <a:xfrm>
            <a:off x="4850592" y="5144717"/>
            <a:ext cx="2490816" cy="584775"/>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Exclude</a:t>
            </a:r>
            <a:r>
              <a:rPr lang="nl-NL" sz="1600" b="1" dirty="0">
                <a:latin typeface="BISansNEXT" panose="02000503040000020004" pitchFamily="50" charset="0"/>
              </a:rPr>
              <a:t> </a:t>
            </a:r>
            <a:r>
              <a:rPr lang="nl-NL" sz="1600" b="1" dirty="0" err="1">
                <a:latin typeface="BISansNEXT" panose="02000503040000020004" pitchFamily="50" charset="0"/>
              </a:rPr>
              <a:t>alternative</a:t>
            </a:r>
            <a:r>
              <a:rPr lang="nl-NL" sz="1600" b="1" dirty="0">
                <a:latin typeface="BISansNEXT" panose="02000503040000020004" pitchFamily="50" charset="0"/>
              </a:rPr>
              <a:t> diagnoses</a:t>
            </a:r>
            <a:endParaRPr lang="nl-NL" sz="1400" b="1" dirty="0">
              <a:latin typeface="BISansNEXT" panose="02000503040000020004" pitchFamily="50" charset="0"/>
            </a:endParaRPr>
          </a:p>
        </p:txBody>
      </p:sp>
      <p:pic>
        <p:nvPicPr>
          <p:cNvPr id="3" name="Picture 2">
            <a:extLst>
              <a:ext uri="{FF2B5EF4-FFF2-40B4-BE49-F238E27FC236}">
                <a16:creationId xmlns:a16="http://schemas.microsoft.com/office/drawing/2014/main" id="{E77F5BE3-2C0F-82DF-3FA0-37065C6FDF8C}"/>
              </a:ext>
            </a:extLst>
          </p:cNvPr>
          <p:cNvPicPr>
            <a:picLocks noChangeAspect="1"/>
          </p:cNvPicPr>
          <p:nvPr/>
        </p:nvPicPr>
        <p:blipFill>
          <a:blip r:embed="rId4"/>
          <a:stretch>
            <a:fillRect/>
          </a:stretch>
        </p:blipFill>
        <p:spPr>
          <a:xfrm>
            <a:off x="10818528" y="6151277"/>
            <a:ext cx="1487553" cy="231668"/>
          </a:xfrm>
          <a:prstGeom prst="rect">
            <a:avLst/>
          </a:prstGeom>
        </p:spPr>
      </p:pic>
    </p:spTree>
    <p:extLst>
      <p:ext uri="{BB962C8B-B14F-4D97-AF65-F5344CB8AC3E}">
        <p14:creationId xmlns:p14="http://schemas.microsoft.com/office/powerpoint/2010/main" val="291689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par>
                                <p:cTn id="8" presetID="9" presetClass="emph" presetSubtype="0" grpId="0" nodeType="withEffect">
                                  <p:stCondLst>
                                    <p:cond delay="0"/>
                                  </p:stCondLst>
                                  <p:childTnLst>
                                    <p:set>
                                      <p:cBhvr>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grpId="0" nodeType="with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par>
                                <p:cTn id="14" presetID="15" presetClass="emph" presetSubtype="0" grpId="0" nodeType="withEffect">
                                  <p:stCondLst>
                                    <p:cond delay="0"/>
                                  </p:stCondLst>
                                  <p:iterate type="lt">
                                    <p:tmAbs val="25"/>
                                  </p:iterate>
                                  <p:childTnLst>
                                    <p:set>
                                      <p:cBhvr override="childStyle">
                                        <p:cTn id="15" dur="indefinite"/>
                                        <p:tgtEl>
                                          <p:spTgt spid="15">
                                            <p:txEl>
                                              <p:pRg st="0" end="0"/>
                                            </p:txEl>
                                          </p:spTgt>
                                        </p:tgtEl>
                                        <p:attrNameLst>
                                          <p:attrName>style.fontWeight</p:attrName>
                                        </p:attrNameLst>
                                      </p:cBhvr>
                                      <p:to>
                                        <p:strVal val="bold"/>
                                      </p:to>
                                    </p:set>
                                  </p:childTnLst>
                                </p:cTn>
                              </p:par>
                              <p:par>
                                <p:cTn id="16" presetID="15" presetClass="emph" presetSubtype="0" grpId="0" nodeType="withEffect">
                                  <p:stCondLst>
                                    <p:cond delay="0"/>
                                  </p:stCondLst>
                                  <p:iterate type="lt">
                                    <p:tmAbs val="25"/>
                                  </p:iterate>
                                  <p:childTnLst>
                                    <p:set>
                                      <p:cBhvr override="childStyle">
                                        <p:cTn id="17" dur="indefinite"/>
                                        <p:tgtEl>
                                          <p:spTgt spid="15">
                                            <p:txEl>
                                              <p:pRg st="1" end="1"/>
                                            </p:txEl>
                                          </p:spTgt>
                                        </p:tgtEl>
                                        <p:attrNameLst>
                                          <p:attrName>style.fontWeight</p:attrName>
                                        </p:attrNameLst>
                                      </p:cBhvr>
                                      <p:to>
                                        <p:strVal val="bold"/>
                                      </p:to>
                                    </p:set>
                                  </p:childTnLst>
                                </p:cTn>
                              </p:par>
                              <p:par>
                                <p:cTn id="18" presetID="15" presetClass="emph" presetSubtype="0" grpId="0" nodeType="withEffect">
                                  <p:stCondLst>
                                    <p:cond delay="0"/>
                                  </p:stCondLst>
                                  <p:iterate type="lt">
                                    <p:tmAbs val="25"/>
                                  </p:iterate>
                                  <p:childTnLst>
                                    <p:set>
                                      <p:cBhvr override="childStyle">
                                        <p:cTn id="19" dur="indefinite"/>
                                        <p:tgtEl>
                                          <p:spTgt spid="15">
                                            <p:txEl>
                                              <p:pRg st="2" end="2"/>
                                            </p:txEl>
                                          </p:spTgt>
                                        </p:tgtEl>
                                        <p:attrNameLst>
                                          <p:attrName>style.fontWeight</p:attrName>
                                        </p:attrNameLst>
                                      </p:cBhvr>
                                      <p:to>
                                        <p:strVal val="bold"/>
                                      </p:to>
                                    </p:set>
                                  </p:childTnLst>
                                </p:cTn>
                              </p:par>
                              <p:par>
                                <p:cTn id="20" presetID="15" presetClass="emph" presetSubtype="0" grpId="0" nodeType="withEffect">
                                  <p:stCondLst>
                                    <p:cond delay="0"/>
                                  </p:stCondLst>
                                  <p:iterate type="lt">
                                    <p:tmAbs val="25"/>
                                  </p:iterate>
                                  <p:childTnLst>
                                    <p:set>
                                      <p:cBhvr override="childStyle">
                                        <p:cTn id="21" dur="indefinite"/>
                                        <p:tgtEl>
                                          <p:spTgt spid="15">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allAtOnce"/>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p:txBody>
          <a:bodyPr/>
          <a:lstStyle/>
          <a:p>
            <a:r>
              <a:rPr lang="nl-NL" dirty="0"/>
              <a:t>Distribution</a:t>
            </a:r>
            <a:endParaRPr lang="nl-NL" sz="1600" b="0" dirty="0">
              <a:solidFill>
                <a:schemeClr val="tx1"/>
              </a:solidFill>
            </a:endParaRPr>
          </a:p>
        </p:txBody>
      </p:sp>
      <p:sp>
        <p:nvSpPr>
          <p:cNvPr id="5" name="Tijdelijke aanduiding voor tekst 4">
            <a:extLst>
              <a:ext uri="{FF2B5EF4-FFF2-40B4-BE49-F238E27FC236}">
                <a16:creationId xmlns:a16="http://schemas.microsoft.com/office/drawing/2014/main" id="{E2387D48-DE66-4802-BA98-99F3C3AF8CCF}"/>
              </a:ext>
            </a:extLst>
          </p:cNvPr>
          <p:cNvSpPr>
            <a:spLocks noGrp="1"/>
          </p:cNvSpPr>
          <p:nvPr>
            <p:ph type="body" sz="quarter" idx="13"/>
          </p:nvPr>
        </p:nvSpPr>
        <p:spPr/>
        <p:txBody>
          <a:bodyPr/>
          <a:lstStyle/>
          <a:p>
            <a:r>
              <a:rPr lang="en-US" dirty="0"/>
              <a:t>1. Jacob J, Hansell DM. HRCT of fibrosing lung disease. Respirology. 2015;20(6):859-72; 2.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a:t>
            </a:r>
          </a:p>
        </p:txBody>
      </p:sp>
      <p:sp>
        <p:nvSpPr>
          <p:cNvPr id="7" name="Tijdelijke aanduiding voor tekst 6">
            <a:extLst>
              <a:ext uri="{FF2B5EF4-FFF2-40B4-BE49-F238E27FC236}">
                <a16:creationId xmlns:a16="http://schemas.microsoft.com/office/drawing/2014/main" id="{701F7BA6-F841-4F69-AC00-62C14E26E253}"/>
              </a:ext>
            </a:extLst>
          </p:cNvPr>
          <p:cNvSpPr>
            <a:spLocks noGrp="1"/>
          </p:cNvSpPr>
          <p:nvPr>
            <p:ph type="body" sz="quarter" idx="17"/>
          </p:nvPr>
        </p:nvSpPr>
        <p:spPr/>
        <p:txBody>
          <a:bodyPr/>
          <a:lstStyle/>
          <a:p>
            <a:r>
              <a:rPr lang="en-US" dirty="0"/>
              <a:t>H12</a:t>
            </a:r>
          </a:p>
        </p:txBody>
      </p:sp>
      <p:sp>
        <p:nvSpPr>
          <p:cNvPr id="12" name="Text Placeholder 11">
            <a:extLst>
              <a:ext uri="{FF2B5EF4-FFF2-40B4-BE49-F238E27FC236}">
                <a16:creationId xmlns:a16="http://schemas.microsoft.com/office/drawing/2014/main" id="{64DDB1F3-F602-411F-927B-B8BD5BE7EC63}"/>
              </a:ext>
            </a:extLst>
          </p:cNvPr>
          <p:cNvSpPr>
            <a:spLocks noGrp="1"/>
          </p:cNvSpPr>
          <p:nvPr>
            <p:ph type="body" sz="quarter" idx="18"/>
          </p:nvPr>
        </p:nvSpPr>
        <p:spPr/>
        <p:txBody>
          <a:bodyPr/>
          <a:lstStyle/>
          <a:p>
            <a:r>
              <a:rPr lang="en-US" dirty="0"/>
              <a:t>The distribution of HRCT findings identifies the radiological pattern</a:t>
            </a:r>
            <a:endParaRPr lang="nl-NL" dirty="0"/>
          </a:p>
        </p:txBody>
      </p:sp>
      <p:grpSp>
        <p:nvGrpSpPr>
          <p:cNvPr id="20" name="Group 19">
            <a:extLst>
              <a:ext uri="{FF2B5EF4-FFF2-40B4-BE49-F238E27FC236}">
                <a16:creationId xmlns:a16="http://schemas.microsoft.com/office/drawing/2014/main" id="{07FA3C2F-7552-4BAC-957D-41A659F86DA0}"/>
              </a:ext>
            </a:extLst>
          </p:cNvPr>
          <p:cNvGrpSpPr/>
          <p:nvPr/>
        </p:nvGrpSpPr>
        <p:grpSpPr>
          <a:xfrm>
            <a:off x="4316309" y="1861563"/>
            <a:ext cx="3355822" cy="3908096"/>
            <a:chOff x="3847017" y="1796248"/>
            <a:chExt cx="3355822" cy="3908096"/>
          </a:xfrm>
        </p:grpSpPr>
        <p:pic>
          <p:nvPicPr>
            <p:cNvPr id="15" name="Content Placeholder 10">
              <a:extLst>
                <a:ext uri="{FF2B5EF4-FFF2-40B4-BE49-F238E27FC236}">
                  <a16:creationId xmlns:a16="http://schemas.microsoft.com/office/drawing/2014/main" id="{3AD5CA7C-BF37-4ADC-88D4-F0A26E47405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35229" b="19637"/>
            <a:stretch/>
          </p:blipFill>
          <p:spPr>
            <a:xfrm>
              <a:off x="4819721" y="1796248"/>
              <a:ext cx="1410417" cy="1861457"/>
            </a:xfrm>
            <a:prstGeom prst="rect">
              <a:avLst/>
            </a:prstGeom>
          </p:spPr>
        </p:pic>
        <p:sp>
          <p:nvSpPr>
            <p:cNvPr id="17" name="Tekstvak 4">
              <a:extLst>
                <a:ext uri="{FF2B5EF4-FFF2-40B4-BE49-F238E27FC236}">
                  <a16:creationId xmlns:a16="http://schemas.microsoft.com/office/drawing/2014/main" id="{31CBC90C-911E-4DAF-A1D6-3DFEDE02808A}"/>
                </a:ext>
              </a:extLst>
            </p:cNvPr>
            <p:cNvSpPr txBox="1"/>
            <p:nvPr/>
          </p:nvSpPr>
          <p:spPr>
            <a:xfrm>
              <a:off x="3847017" y="3888462"/>
              <a:ext cx="3355822" cy="1815882"/>
            </a:xfrm>
            <a:prstGeom prst="rect">
              <a:avLst/>
            </a:prstGeom>
            <a:noFill/>
          </p:spPr>
          <p:txBody>
            <a:bodyPr wrap="square" rtlCol="0">
              <a:spAutoFit/>
            </a:bodyPr>
            <a:lstStyle/>
            <a:p>
              <a:r>
                <a:rPr lang="nl-NL" sz="1600" b="1" dirty="0">
                  <a:latin typeface="BISansNEXT" panose="02000503040000020004" pitchFamily="50" charset="0"/>
                </a:rPr>
                <a:t>Non-</a:t>
              </a:r>
              <a:r>
                <a:rPr lang="nl-NL" sz="1600" b="1" dirty="0" err="1">
                  <a:latin typeface="BISansNEXT" panose="02000503040000020004" pitchFamily="50" charset="0"/>
                </a:rPr>
                <a:t>specific</a:t>
              </a:r>
              <a:r>
                <a:rPr lang="nl-NL" sz="1600" b="1" dirty="0">
                  <a:latin typeface="BISansNEXT" panose="02000503040000020004" pitchFamily="50" charset="0"/>
                </a:rPr>
                <a:t> </a:t>
              </a:r>
              <a:r>
                <a:rPr lang="nl-NL" sz="1600" b="1" dirty="0" err="1">
                  <a:latin typeface="BISansNEXT" panose="02000503040000020004" pitchFamily="50" charset="0"/>
                </a:rPr>
                <a:t>interstitial</a:t>
              </a:r>
              <a:r>
                <a:rPr lang="nl-NL" sz="1600" b="1" dirty="0">
                  <a:latin typeface="BISansNEXT" panose="02000503040000020004" pitchFamily="50" charset="0"/>
                </a:rPr>
                <a:t> </a:t>
              </a:r>
              <a:r>
                <a:rPr lang="nl-NL" sz="1600" b="1" dirty="0" err="1">
                  <a:latin typeface="BISansNEXT" panose="02000503040000020004" pitchFamily="50" charset="0"/>
                </a:rPr>
                <a:t>pneumonia</a:t>
              </a:r>
              <a:endParaRPr lang="nl-NL" sz="1600" dirty="0">
                <a:latin typeface="BISansNEXT" panose="02000503040000020004" pitchFamily="50" charset="0"/>
              </a:endParaRPr>
            </a:p>
            <a:p>
              <a:endParaRPr lang="nl-NL" sz="1600" dirty="0">
                <a:latin typeface="BISansNEXT" panose="02000503040000020004" pitchFamily="50" charset="0"/>
              </a:endParaRPr>
            </a:p>
            <a:p>
              <a:pPr marL="285750" indent="-285750">
                <a:buFont typeface="Arial" panose="020B0604020202020204" pitchFamily="34" charset="0"/>
                <a:buChar char="•"/>
              </a:pPr>
              <a:r>
                <a:rPr lang="nl-NL" sz="1600" dirty="0">
                  <a:latin typeface="BISansNEXT" panose="02000503040000020004" pitchFamily="50" charset="0"/>
                </a:rPr>
                <a:t>Basal </a:t>
              </a:r>
              <a:r>
                <a:rPr lang="nl-NL" sz="1600" dirty="0" err="1">
                  <a:latin typeface="BISansNEXT" panose="02000503040000020004" pitchFamily="50" charset="0"/>
                </a:rPr>
                <a:t>and</a:t>
              </a:r>
              <a:r>
                <a:rPr lang="nl-NL" sz="1600" dirty="0">
                  <a:latin typeface="BISansNEXT" panose="02000503040000020004" pitchFamily="50" charset="0"/>
                </a:rPr>
                <a:t> </a:t>
              </a:r>
              <a:r>
                <a:rPr lang="nl-NL" sz="1600" dirty="0" err="1">
                  <a:latin typeface="BISansNEXT" panose="02000503040000020004" pitchFamily="50" charset="0"/>
                </a:rPr>
                <a:t>subpleural</a:t>
              </a:r>
              <a:r>
                <a:rPr lang="nl-NL" sz="1600" dirty="0">
                  <a:latin typeface="BISansNEXT" panose="02000503040000020004" pitchFamily="50" charset="0"/>
                </a:rPr>
                <a:t> </a:t>
              </a:r>
              <a:r>
                <a:rPr lang="nl-NL" sz="1600" dirty="0" err="1">
                  <a:latin typeface="BISansNEXT" panose="02000503040000020004" pitchFamily="50" charset="0"/>
                </a:rPr>
                <a:t>predominance</a:t>
              </a:r>
              <a:endParaRPr lang="nl-NL" sz="1600" dirty="0">
                <a:latin typeface="BISansNEXT" panose="02000503040000020004" pitchFamily="50" charset="0"/>
              </a:endParaRPr>
            </a:p>
            <a:p>
              <a:pPr marL="285750" indent="-285750">
                <a:buFont typeface="Arial" panose="020B0604020202020204" pitchFamily="34" charset="0"/>
                <a:buChar char="•"/>
              </a:pPr>
              <a:r>
                <a:rPr lang="nl-NL" sz="1600" dirty="0" err="1">
                  <a:latin typeface="BISansNEXT" panose="02000503040000020004" pitchFamily="50" charset="0"/>
                </a:rPr>
                <a:t>Subpleural</a:t>
              </a:r>
              <a:r>
                <a:rPr lang="nl-NL" sz="1600" dirty="0">
                  <a:latin typeface="BISansNEXT" panose="02000503040000020004" pitchFamily="50" charset="0"/>
                </a:rPr>
                <a:t> sparing</a:t>
              </a:r>
            </a:p>
            <a:p>
              <a:pPr marL="285750" indent="-285750">
                <a:buFont typeface="Arial" panose="020B0604020202020204" pitchFamily="34" charset="0"/>
                <a:buChar char="•"/>
              </a:pPr>
              <a:r>
                <a:rPr lang="nl-NL" sz="1600" dirty="0">
                  <a:latin typeface="BISansNEXT" panose="02000503040000020004" pitchFamily="50" charset="0"/>
                </a:rPr>
                <a:t>Distribution </a:t>
              </a:r>
              <a:r>
                <a:rPr lang="nl-NL" sz="1600" dirty="0" err="1">
                  <a:latin typeface="BISansNEXT" panose="02000503040000020004" pitchFamily="50" charset="0"/>
                </a:rPr>
                <a:t>usually</a:t>
              </a:r>
              <a:r>
                <a:rPr lang="nl-NL" sz="1600" dirty="0">
                  <a:latin typeface="BISansNEXT" panose="02000503040000020004" pitchFamily="50" charset="0"/>
                </a:rPr>
                <a:t> </a:t>
              </a:r>
              <a:r>
                <a:rPr lang="nl-NL" sz="1600" dirty="0" err="1">
                  <a:latin typeface="BISansNEXT" panose="02000503040000020004" pitchFamily="50" charset="0"/>
                </a:rPr>
                <a:t>homogenous</a:t>
              </a:r>
              <a:endParaRPr lang="nl-NL" sz="1600" dirty="0">
                <a:latin typeface="BISansNEXT" panose="02000503040000020004" pitchFamily="50" charset="0"/>
              </a:endParaRPr>
            </a:p>
          </p:txBody>
        </p:sp>
      </p:grpSp>
      <p:grpSp>
        <p:nvGrpSpPr>
          <p:cNvPr id="19" name="Group 18">
            <a:extLst>
              <a:ext uri="{FF2B5EF4-FFF2-40B4-BE49-F238E27FC236}">
                <a16:creationId xmlns:a16="http://schemas.microsoft.com/office/drawing/2014/main" id="{272662C4-CDE6-4482-B209-CECE6EDB86EA}"/>
              </a:ext>
            </a:extLst>
          </p:cNvPr>
          <p:cNvGrpSpPr/>
          <p:nvPr/>
        </p:nvGrpSpPr>
        <p:grpSpPr>
          <a:xfrm>
            <a:off x="8214363" y="1861563"/>
            <a:ext cx="3119361" cy="3415654"/>
            <a:chOff x="7041782" y="1796247"/>
            <a:chExt cx="3119361" cy="3415654"/>
          </a:xfrm>
        </p:grpSpPr>
        <p:pic>
          <p:nvPicPr>
            <p:cNvPr id="14" name="Graphic 13">
              <a:extLst>
                <a:ext uri="{FF2B5EF4-FFF2-40B4-BE49-F238E27FC236}">
                  <a16:creationId xmlns:a16="http://schemas.microsoft.com/office/drawing/2014/main" id="{40269A0E-6469-4E6A-8472-71973BB9792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68" b="19592"/>
            <a:stretch/>
          </p:blipFill>
          <p:spPr>
            <a:xfrm>
              <a:off x="7896352" y="1796247"/>
              <a:ext cx="1410222" cy="1861457"/>
            </a:xfrm>
            <a:prstGeom prst="rect">
              <a:avLst/>
            </a:prstGeom>
          </p:spPr>
        </p:pic>
        <p:sp>
          <p:nvSpPr>
            <p:cNvPr id="18" name="Tekstvak 4">
              <a:extLst>
                <a:ext uri="{FF2B5EF4-FFF2-40B4-BE49-F238E27FC236}">
                  <a16:creationId xmlns:a16="http://schemas.microsoft.com/office/drawing/2014/main" id="{9F7B2753-47B6-4D46-B5C3-080221B45E67}"/>
                </a:ext>
              </a:extLst>
            </p:cNvPr>
            <p:cNvSpPr txBox="1"/>
            <p:nvPr/>
          </p:nvSpPr>
          <p:spPr>
            <a:xfrm>
              <a:off x="7041782" y="3888462"/>
              <a:ext cx="3119361" cy="1323439"/>
            </a:xfrm>
            <a:prstGeom prst="rect">
              <a:avLst/>
            </a:prstGeom>
            <a:noFill/>
          </p:spPr>
          <p:txBody>
            <a:bodyPr wrap="square" rtlCol="0">
              <a:spAutoFit/>
            </a:bodyPr>
            <a:lstStyle/>
            <a:p>
              <a:r>
                <a:rPr lang="nl-NL" sz="1600" b="1" dirty="0" err="1">
                  <a:latin typeface="BISansNEXT" panose="02000503040000020004" pitchFamily="50" charset="0"/>
                </a:rPr>
                <a:t>Fibrotic</a:t>
              </a:r>
              <a:r>
                <a:rPr lang="nl-NL" sz="1600" b="1" dirty="0">
                  <a:latin typeface="BISansNEXT" panose="02000503040000020004" pitchFamily="50" charset="0"/>
                </a:rPr>
                <a:t> </a:t>
              </a:r>
              <a:r>
                <a:rPr lang="nl-NL" sz="1600" b="1" dirty="0" err="1">
                  <a:latin typeface="BISansNEXT" panose="02000503040000020004" pitchFamily="50" charset="0"/>
                </a:rPr>
                <a:t>granulomatous</a:t>
              </a:r>
              <a:r>
                <a:rPr lang="nl-NL" sz="1600" b="1" dirty="0">
                  <a:latin typeface="BISansNEXT" panose="02000503040000020004" pitchFamily="50" charset="0"/>
                </a:rPr>
                <a:t> </a:t>
              </a:r>
              <a:r>
                <a:rPr lang="nl-NL" sz="1600" b="1" dirty="0" err="1">
                  <a:latin typeface="BISansNEXT" panose="02000503040000020004" pitchFamily="50" charset="0"/>
                </a:rPr>
                <a:t>diseases</a:t>
              </a:r>
              <a:endParaRPr lang="nl-NL" sz="1600" dirty="0">
                <a:latin typeface="BISansNEXT" panose="02000503040000020004" pitchFamily="50" charset="0"/>
              </a:endParaRPr>
            </a:p>
            <a:p>
              <a:endParaRPr lang="nl-NL" sz="1600" dirty="0">
                <a:latin typeface="BISansNEXT" panose="02000503040000020004" pitchFamily="50" charset="0"/>
              </a:endParaRPr>
            </a:p>
            <a:p>
              <a:pPr marL="285750" indent="-285750">
                <a:buFont typeface="Arial" panose="020B0604020202020204" pitchFamily="34" charset="0"/>
                <a:buChar char="•"/>
              </a:pPr>
              <a:r>
                <a:rPr lang="nl-NL" sz="1600" dirty="0" err="1">
                  <a:latin typeface="BISansNEXT" panose="02000503040000020004" pitchFamily="50" charset="0"/>
                </a:rPr>
                <a:t>Upper</a:t>
              </a:r>
              <a:r>
                <a:rPr lang="nl-NL" sz="1600" dirty="0">
                  <a:latin typeface="BISansNEXT" panose="02000503040000020004" pitchFamily="50" charset="0"/>
                </a:rPr>
                <a:t> </a:t>
              </a:r>
              <a:r>
                <a:rPr lang="nl-NL" sz="1600" dirty="0" err="1">
                  <a:latin typeface="BISansNEXT" panose="02000503040000020004" pitchFamily="50" charset="0"/>
                </a:rPr>
                <a:t>lobe</a:t>
              </a:r>
              <a:r>
                <a:rPr lang="nl-NL" sz="1600" dirty="0">
                  <a:latin typeface="BISansNEXT" panose="02000503040000020004" pitchFamily="50" charset="0"/>
                </a:rPr>
                <a:t> </a:t>
              </a:r>
              <a:r>
                <a:rPr lang="nl-NL" sz="1600" dirty="0" err="1">
                  <a:latin typeface="BISansNEXT" panose="02000503040000020004" pitchFamily="50" charset="0"/>
                </a:rPr>
                <a:t>and</a:t>
              </a:r>
              <a:r>
                <a:rPr lang="nl-NL" sz="1600" dirty="0">
                  <a:latin typeface="BISansNEXT" panose="02000503040000020004" pitchFamily="50" charset="0"/>
                </a:rPr>
                <a:t> </a:t>
              </a:r>
              <a:r>
                <a:rPr lang="nl-NL" sz="1600" dirty="0" err="1">
                  <a:latin typeface="BISansNEXT" panose="02000503040000020004" pitchFamily="50" charset="0"/>
                </a:rPr>
                <a:t>peribronchovascular</a:t>
              </a:r>
              <a:r>
                <a:rPr lang="nl-NL" sz="1600" dirty="0">
                  <a:latin typeface="BISansNEXT" panose="02000503040000020004" pitchFamily="50" charset="0"/>
                </a:rPr>
                <a:t> </a:t>
              </a:r>
              <a:r>
                <a:rPr lang="nl-NL" sz="1600" dirty="0" err="1">
                  <a:latin typeface="BISansNEXT" panose="02000503040000020004" pitchFamily="50" charset="0"/>
                </a:rPr>
                <a:t>predominance</a:t>
              </a:r>
              <a:endParaRPr lang="nl-NL" sz="1600" dirty="0">
                <a:latin typeface="BISansNEXT" panose="02000503040000020004" pitchFamily="50" charset="0"/>
              </a:endParaRPr>
            </a:p>
          </p:txBody>
        </p:sp>
      </p:grpSp>
      <p:grpSp>
        <p:nvGrpSpPr>
          <p:cNvPr id="23" name="Group 22">
            <a:extLst>
              <a:ext uri="{FF2B5EF4-FFF2-40B4-BE49-F238E27FC236}">
                <a16:creationId xmlns:a16="http://schemas.microsoft.com/office/drawing/2014/main" id="{2773CCD9-A5B4-4EF4-8E59-9C8462DBFFFE}"/>
              </a:ext>
            </a:extLst>
          </p:cNvPr>
          <p:cNvGrpSpPr/>
          <p:nvPr/>
        </p:nvGrpSpPr>
        <p:grpSpPr>
          <a:xfrm>
            <a:off x="1061841" y="1861563"/>
            <a:ext cx="2712236" cy="3661874"/>
            <a:chOff x="4168811" y="1796248"/>
            <a:chExt cx="2712236" cy="3661874"/>
          </a:xfrm>
        </p:grpSpPr>
        <p:pic>
          <p:nvPicPr>
            <p:cNvPr id="24" name="Content Placeholder 10">
              <a:extLst>
                <a:ext uri="{FF2B5EF4-FFF2-40B4-BE49-F238E27FC236}">
                  <a16:creationId xmlns:a16="http://schemas.microsoft.com/office/drawing/2014/main" id="{70C993CA-FE73-4779-A391-CE8D72702CB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5263" b="19603"/>
            <a:stretch/>
          </p:blipFill>
          <p:spPr>
            <a:xfrm>
              <a:off x="4819721" y="1796248"/>
              <a:ext cx="1410417" cy="1861457"/>
            </a:xfrm>
            <a:prstGeom prst="rect">
              <a:avLst/>
            </a:prstGeom>
          </p:spPr>
        </p:pic>
        <p:sp>
          <p:nvSpPr>
            <p:cNvPr id="25" name="Tekstvak 4">
              <a:extLst>
                <a:ext uri="{FF2B5EF4-FFF2-40B4-BE49-F238E27FC236}">
                  <a16:creationId xmlns:a16="http://schemas.microsoft.com/office/drawing/2014/main" id="{10764A6E-B765-4CD4-98D7-EC59E109E6C7}"/>
                </a:ext>
              </a:extLst>
            </p:cNvPr>
            <p:cNvSpPr txBox="1"/>
            <p:nvPr/>
          </p:nvSpPr>
          <p:spPr>
            <a:xfrm>
              <a:off x="4168811" y="3888462"/>
              <a:ext cx="2712236" cy="1569660"/>
            </a:xfrm>
            <a:prstGeom prst="rect">
              <a:avLst/>
            </a:prstGeom>
            <a:noFill/>
          </p:spPr>
          <p:txBody>
            <a:bodyPr wrap="square" rtlCol="0">
              <a:spAutoFit/>
            </a:bodyPr>
            <a:lstStyle/>
            <a:p>
              <a:r>
                <a:rPr lang="nl-NL" sz="1600" b="1" dirty="0" err="1">
                  <a:latin typeface="BISansNEXT" panose="02000503040000020004" pitchFamily="50" charset="0"/>
                </a:rPr>
                <a:t>Usual</a:t>
              </a:r>
              <a:r>
                <a:rPr lang="nl-NL" sz="1600" b="1" dirty="0">
                  <a:latin typeface="BISansNEXT" panose="02000503040000020004" pitchFamily="50" charset="0"/>
                </a:rPr>
                <a:t> </a:t>
              </a:r>
              <a:r>
                <a:rPr lang="nl-NL" sz="1600" b="1" dirty="0" err="1">
                  <a:latin typeface="BISansNEXT" panose="02000503040000020004" pitchFamily="50" charset="0"/>
                </a:rPr>
                <a:t>intersitial</a:t>
              </a:r>
              <a:r>
                <a:rPr lang="nl-NL" sz="1600" b="1" dirty="0">
                  <a:latin typeface="BISansNEXT" panose="02000503040000020004" pitchFamily="50" charset="0"/>
                </a:rPr>
                <a:t> </a:t>
              </a:r>
              <a:r>
                <a:rPr lang="nl-NL" sz="1600" b="1" dirty="0" err="1">
                  <a:latin typeface="BISansNEXT" panose="02000503040000020004" pitchFamily="50" charset="0"/>
                </a:rPr>
                <a:t>pneumonia</a:t>
              </a:r>
              <a:endParaRPr lang="nl-NL" sz="1600" dirty="0">
                <a:latin typeface="BISansNEXT" panose="02000503040000020004" pitchFamily="50" charset="0"/>
              </a:endParaRPr>
            </a:p>
            <a:p>
              <a:endParaRPr lang="nl-NL" sz="1600" dirty="0">
                <a:latin typeface="BISansNEXT" panose="02000503040000020004" pitchFamily="50" charset="0"/>
              </a:endParaRPr>
            </a:p>
            <a:p>
              <a:pPr marL="285750" indent="-285750">
                <a:buFont typeface="Arial" panose="020B0604020202020204" pitchFamily="34" charset="0"/>
                <a:buChar char="•"/>
              </a:pPr>
              <a:r>
                <a:rPr lang="nl-NL" sz="1600" dirty="0">
                  <a:latin typeface="BISansNEXT" panose="02000503040000020004" pitchFamily="50" charset="0"/>
                </a:rPr>
                <a:t>Basal </a:t>
              </a:r>
              <a:r>
                <a:rPr lang="nl-NL" sz="1600" dirty="0" err="1">
                  <a:latin typeface="BISansNEXT" panose="02000503040000020004" pitchFamily="50" charset="0"/>
                </a:rPr>
                <a:t>and</a:t>
              </a:r>
              <a:r>
                <a:rPr lang="nl-NL" sz="1600" dirty="0">
                  <a:latin typeface="BISansNEXT" panose="02000503040000020004" pitchFamily="50" charset="0"/>
                </a:rPr>
                <a:t> </a:t>
              </a:r>
              <a:r>
                <a:rPr lang="nl-NL" sz="1600" dirty="0" err="1">
                  <a:latin typeface="BISansNEXT" panose="02000503040000020004" pitchFamily="50" charset="0"/>
                </a:rPr>
                <a:t>subpleural</a:t>
              </a:r>
              <a:r>
                <a:rPr lang="nl-NL" sz="1600" dirty="0">
                  <a:latin typeface="BISansNEXT" panose="02000503040000020004" pitchFamily="50" charset="0"/>
                </a:rPr>
                <a:t> </a:t>
              </a:r>
              <a:r>
                <a:rPr lang="nl-NL" sz="1600" dirty="0" err="1">
                  <a:latin typeface="BISansNEXT" panose="02000503040000020004" pitchFamily="50" charset="0"/>
                </a:rPr>
                <a:t>predominance</a:t>
              </a:r>
              <a:endParaRPr lang="nl-NL" sz="1600" dirty="0">
                <a:latin typeface="BISansNEXT" panose="02000503040000020004" pitchFamily="50" charset="0"/>
              </a:endParaRPr>
            </a:p>
            <a:p>
              <a:pPr marL="285750" indent="-285750">
                <a:buFont typeface="Arial" panose="020B0604020202020204" pitchFamily="34" charset="0"/>
                <a:buChar char="•"/>
              </a:pPr>
              <a:r>
                <a:rPr lang="nl-NL" sz="1600" dirty="0">
                  <a:latin typeface="BISansNEXT" panose="02000503040000020004" pitchFamily="50" charset="0"/>
                </a:rPr>
                <a:t>Distribution </a:t>
              </a:r>
              <a:r>
                <a:rPr lang="nl-NL" sz="1600" dirty="0" err="1">
                  <a:latin typeface="BISansNEXT" panose="02000503040000020004" pitchFamily="50" charset="0"/>
                </a:rPr>
                <a:t>often</a:t>
              </a:r>
              <a:r>
                <a:rPr lang="nl-NL" sz="1600" dirty="0">
                  <a:latin typeface="BISansNEXT" panose="02000503040000020004" pitchFamily="50" charset="0"/>
                </a:rPr>
                <a:t> </a:t>
              </a:r>
              <a:r>
                <a:rPr lang="nl-NL" sz="1600" dirty="0" err="1">
                  <a:latin typeface="BISansNEXT" panose="02000503040000020004" pitchFamily="50" charset="0"/>
                </a:rPr>
                <a:t>heterogenous</a:t>
              </a:r>
              <a:endParaRPr lang="nl-NL" sz="1600" dirty="0">
                <a:latin typeface="BISansNEXT" panose="02000503040000020004" pitchFamily="50" charset="0"/>
              </a:endParaRPr>
            </a:p>
          </p:txBody>
        </p:sp>
      </p:grpSp>
      <p:sp>
        <p:nvSpPr>
          <p:cNvPr id="22" name="Rectangle 2">
            <a:extLst>
              <a:ext uri="{FF2B5EF4-FFF2-40B4-BE49-F238E27FC236}">
                <a16:creationId xmlns:a16="http://schemas.microsoft.com/office/drawing/2014/main" id="{8C00F3B1-070A-B932-8C76-7C2C27C1941D}"/>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3" name="Picture 2">
            <a:extLst>
              <a:ext uri="{FF2B5EF4-FFF2-40B4-BE49-F238E27FC236}">
                <a16:creationId xmlns:a16="http://schemas.microsoft.com/office/drawing/2014/main" id="{4094FC56-C03B-0FA9-2A70-2A8B104892BB}"/>
              </a:ext>
            </a:extLst>
          </p:cNvPr>
          <p:cNvPicPr>
            <a:picLocks noChangeAspect="1"/>
          </p:cNvPicPr>
          <p:nvPr/>
        </p:nvPicPr>
        <p:blipFill>
          <a:blip r:embed="rId9"/>
          <a:stretch>
            <a:fillRect/>
          </a:stretch>
        </p:blipFill>
        <p:spPr>
          <a:xfrm>
            <a:off x="10758425" y="6247154"/>
            <a:ext cx="1487553" cy="231668"/>
          </a:xfrm>
          <a:prstGeom prst="rect">
            <a:avLst/>
          </a:prstGeom>
        </p:spPr>
      </p:pic>
    </p:spTree>
    <p:extLst>
      <p:ext uri="{BB962C8B-B14F-4D97-AF65-F5344CB8AC3E}">
        <p14:creationId xmlns:p14="http://schemas.microsoft.com/office/powerpoint/2010/main" val="619007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FC3C73B-9F9C-76CA-BD17-591A91511D40}"/>
              </a:ext>
            </a:extLst>
          </p:cNvPr>
          <p:cNvPicPr>
            <a:picLocks noChangeAspect="1"/>
          </p:cNvPicPr>
          <p:nvPr/>
        </p:nvPicPr>
        <p:blipFill rotWithShape="1">
          <a:blip r:embed="rId3"/>
          <a:srcRect t="-641" b="4871"/>
          <a:stretch/>
        </p:blipFill>
        <p:spPr>
          <a:xfrm>
            <a:off x="0" y="-43640"/>
            <a:ext cx="12192000" cy="6522462"/>
          </a:xfrm>
          <a:prstGeom prst="rect">
            <a:avLst/>
          </a:prstGeom>
        </p:spPr>
      </p:pic>
      <p:sp>
        <p:nvSpPr>
          <p:cNvPr id="2" name="Titel 1">
            <a:extLst>
              <a:ext uri="{FF2B5EF4-FFF2-40B4-BE49-F238E27FC236}">
                <a16:creationId xmlns:a16="http://schemas.microsoft.com/office/drawing/2014/main" id="{3081A0F4-920B-FC7B-3EE0-D49614BBA97B}"/>
              </a:ext>
            </a:extLst>
          </p:cNvPr>
          <p:cNvSpPr>
            <a:spLocks noGrp="1"/>
          </p:cNvSpPr>
          <p:nvPr>
            <p:ph type="title"/>
          </p:nvPr>
        </p:nvSpPr>
        <p:spPr>
          <a:xfrm>
            <a:off x="838200" y="136525"/>
            <a:ext cx="3267974" cy="911987"/>
          </a:xfrm>
        </p:spPr>
        <p:txBody>
          <a:bodyPr/>
          <a:lstStyle/>
          <a:p>
            <a:r>
              <a:rPr lang="nl-NL" dirty="0"/>
              <a:t>Approach </a:t>
            </a:r>
            <a:r>
              <a:rPr lang="nl-NL" dirty="0" err="1"/>
              <a:t>to</a:t>
            </a:r>
            <a:r>
              <a:rPr lang="nl-NL" dirty="0"/>
              <a:t> </a:t>
            </a:r>
            <a:r>
              <a:rPr lang="nl-NL" dirty="0" err="1"/>
              <a:t>define</a:t>
            </a:r>
            <a:r>
              <a:rPr lang="nl-NL" dirty="0"/>
              <a:t> </a:t>
            </a:r>
            <a:r>
              <a:rPr lang="nl-NL" dirty="0" err="1"/>
              <a:t>the</a:t>
            </a:r>
            <a:r>
              <a:rPr lang="nl-NL" dirty="0"/>
              <a:t> HRCT </a:t>
            </a:r>
            <a:r>
              <a:rPr lang="nl-NL" dirty="0" err="1"/>
              <a:t>pattern</a:t>
            </a:r>
            <a:endParaRPr lang="nl-NL" dirty="0"/>
          </a:p>
        </p:txBody>
      </p:sp>
      <p:sp>
        <p:nvSpPr>
          <p:cNvPr id="4" name="Tijdelijke aanduiding voor tekst 3">
            <a:extLst>
              <a:ext uri="{FF2B5EF4-FFF2-40B4-BE49-F238E27FC236}">
                <a16:creationId xmlns:a16="http://schemas.microsoft.com/office/drawing/2014/main" id="{91975948-46A5-E2EF-6EE8-D7A2B239EEC0}"/>
              </a:ext>
            </a:extLst>
          </p:cNvPr>
          <p:cNvSpPr>
            <a:spLocks noGrp="1"/>
          </p:cNvSpPr>
          <p:nvPr>
            <p:ph type="body" sz="quarter" idx="13"/>
          </p:nvPr>
        </p:nvSpPr>
        <p:spPr>
          <a:xfrm>
            <a:off x="180000" y="5858890"/>
            <a:ext cx="10266026" cy="482938"/>
          </a:xfrm>
        </p:spPr>
        <p:txBody>
          <a:bodyPr/>
          <a:lstStyle/>
          <a:p>
            <a:endParaRPr lang="nl-NL" dirty="0"/>
          </a:p>
        </p:txBody>
      </p:sp>
      <p:sp>
        <p:nvSpPr>
          <p:cNvPr id="5" name="Tijdelijke aanduiding voor tekst 4">
            <a:extLst>
              <a:ext uri="{FF2B5EF4-FFF2-40B4-BE49-F238E27FC236}">
                <a16:creationId xmlns:a16="http://schemas.microsoft.com/office/drawing/2014/main" id="{AD50070E-4356-D028-A20A-E577475C741D}"/>
              </a:ext>
            </a:extLst>
          </p:cNvPr>
          <p:cNvSpPr>
            <a:spLocks noGrp="1"/>
          </p:cNvSpPr>
          <p:nvPr>
            <p:ph type="body" sz="quarter" idx="17"/>
          </p:nvPr>
        </p:nvSpPr>
        <p:spPr/>
        <p:txBody>
          <a:bodyPr/>
          <a:lstStyle/>
          <a:p>
            <a:r>
              <a:rPr lang="nl-NL" dirty="0"/>
              <a:t>H13</a:t>
            </a:r>
          </a:p>
        </p:txBody>
      </p:sp>
      <p:sp>
        <p:nvSpPr>
          <p:cNvPr id="10" name="Rectangle 2">
            <a:extLst>
              <a:ext uri="{FF2B5EF4-FFF2-40B4-BE49-F238E27FC236}">
                <a16:creationId xmlns:a16="http://schemas.microsoft.com/office/drawing/2014/main" id="{464BCC28-3BDD-4B54-D1AF-0B015124706A}"/>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12" name="TextBox 11">
            <a:extLst>
              <a:ext uri="{FF2B5EF4-FFF2-40B4-BE49-F238E27FC236}">
                <a16:creationId xmlns:a16="http://schemas.microsoft.com/office/drawing/2014/main" id="{8D0C0FBA-40F9-E7DF-EF23-11658F46535B}"/>
              </a:ext>
            </a:extLst>
          </p:cNvPr>
          <p:cNvSpPr txBox="1"/>
          <p:nvPr/>
        </p:nvSpPr>
        <p:spPr>
          <a:xfrm>
            <a:off x="5099649" y="2962835"/>
            <a:ext cx="1992702" cy="907941"/>
          </a:xfrm>
          <a:prstGeom prst="rect">
            <a:avLst/>
          </a:prstGeom>
          <a:noFill/>
        </p:spPr>
        <p:txBody>
          <a:bodyPr wrap="square" rtlCol="0">
            <a:spAutoFit/>
          </a:bodyPr>
          <a:lstStyle/>
          <a:p>
            <a:pPr algn="ctr">
              <a:spcBef>
                <a:spcPts val="600"/>
              </a:spcBef>
            </a:pPr>
            <a:r>
              <a:rPr lang="nl-NL" sz="2000" b="1" dirty="0">
                <a:latin typeface="BISansNEXT" panose="02000503040000020004" pitchFamily="50" charset="0"/>
              </a:rPr>
              <a:t>Diagnosis</a:t>
            </a:r>
            <a:endParaRPr lang="nl-NL" b="1" dirty="0">
              <a:latin typeface="BISansNEXT" panose="02000503040000020004" pitchFamily="50" charset="0"/>
            </a:endParaRPr>
          </a:p>
          <a:p>
            <a:pPr algn="ctr">
              <a:spcBef>
                <a:spcPts val="600"/>
              </a:spcBef>
            </a:pPr>
            <a:r>
              <a:rPr lang="nl-NL" sz="1400" dirty="0" err="1">
                <a:latin typeface="BISansNEXT" panose="02000503040000020004" pitchFamily="50" charset="0"/>
              </a:rPr>
              <a:t>Disease</a:t>
            </a:r>
            <a:r>
              <a:rPr lang="nl-NL" sz="1400" dirty="0">
                <a:latin typeface="BISansNEXT" panose="02000503040000020004" pitchFamily="50" charset="0"/>
              </a:rPr>
              <a:t> </a:t>
            </a:r>
            <a:r>
              <a:rPr lang="nl-NL" sz="1400" dirty="0" err="1">
                <a:latin typeface="BISansNEXT" panose="02000503040000020004" pitchFamily="50" charset="0"/>
              </a:rPr>
              <a:t>pattern</a:t>
            </a:r>
            <a:br>
              <a:rPr lang="nl-NL" sz="1400" dirty="0">
                <a:latin typeface="BISansNEXT" panose="02000503040000020004" pitchFamily="50" charset="0"/>
              </a:rPr>
            </a:br>
            <a:r>
              <a:rPr lang="nl-NL" sz="1400" dirty="0">
                <a:latin typeface="BISansNEXT" panose="02000503040000020004" pitchFamily="50" charset="0"/>
              </a:rPr>
              <a:t>or </a:t>
            </a:r>
            <a:r>
              <a:rPr lang="nl-NL" sz="1400" dirty="0" err="1">
                <a:latin typeface="BISansNEXT" panose="02000503040000020004" pitchFamily="50" charset="0"/>
              </a:rPr>
              <a:t>disease</a:t>
            </a:r>
            <a:endParaRPr lang="nl-NL" sz="1400" dirty="0">
              <a:latin typeface="BISansNEXT" panose="02000503040000020004" pitchFamily="50" charset="0"/>
            </a:endParaRPr>
          </a:p>
        </p:txBody>
      </p:sp>
      <p:sp>
        <p:nvSpPr>
          <p:cNvPr id="13" name="TextBox 12">
            <a:extLst>
              <a:ext uri="{FF2B5EF4-FFF2-40B4-BE49-F238E27FC236}">
                <a16:creationId xmlns:a16="http://schemas.microsoft.com/office/drawing/2014/main" id="{49ED7B23-FB3F-E703-47B4-ADF9836B4AF6}"/>
              </a:ext>
            </a:extLst>
          </p:cNvPr>
          <p:cNvSpPr txBox="1"/>
          <p:nvPr/>
        </p:nvSpPr>
        <p:spPr>
          <a:xfrm>
            <a:off x="1836044" y="2739697"/>
            <a:ext cx="1992702" cy="1354217"/>
          </a:xfrm>
          <a:prstGeom prst="rect">
            <a:avLst/>
          </a:prstGeom>
          <a:noFill/>
        </p:spPr>
        <p:txBody>
          <a:bodyPr wrap="square" rtlCol="0">
            <a:spAutoFit/>
          </a:bodyPr>
          <a:lstStyle/>
          <a:p>
            <a:pPr algn="ctr">
              <a:spcBef>
                <a:spcPts val="600"/>
              </a:spcBef>
            </a:pPr>
            <a:r>
              <a:rPr lang="nl-NL" b="1" dirty="0" err="1">
                <a:latin typeface="BISansNEXT" panose="02000503040000020004" pitchFamily="50" charset="0"/>
              </a:rPr>
              <a:t>Pattern</a:t>
            </a:r>
            <a:endParaRPr lang="nl-NL" sz="1600" b="1" dirty="0">
              <a:latin typeface="BISansNEXT" panose="02000503040000020004" pitchFamily="50" charset="0"/>
            </a:endParaRPr>
          </a:p>
          <a:p>
            <a:pPr algn="ctr">
              <a:spcBef>
                <a:spcPts val="600"/>
              </a:spcBef>
            </a:pPr>
            <a:r>
              <a:rPr lang="nl-NL" sz="1100" dirty="0" err="1">
                <a:latin typeface="BISansNEXT" panose="02000503040000020004" pitchFamily="50" charset="0"/>
              </a:rPr>
              <a:t>Nodular</a:t>
            </a:r>
            <a:r>
              <a:rPr lang="nl-NL" sz="1100" dirty="0">
                <a:latin typeface="BISansNEXT" panose="02000503040000020004" pitchFamily="50" charset="0"/>
              </a:rPr>
              <a:t> </a:t>
            </a:r>
            <a:r>
              <a:rPr lang="nl-NL" sz="1100" dirty="0" err="1">
                <a:latin typeface="BISansNEXT" panose="02000503040000020004" pitchFamily="50" charset="0"/>
              </a:rPr>
              <a:t>pattern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Increased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Decreased</a:t>
            </a:r>
            <a:r>
              <a:rPr lang="nl-NL" sz="1100" dirty="0">
                <a:latin typeface="BISansNEXT" panose="02000503040000020004" pitchFamily="50" charset="0"/>
              </a:rPr>
              <a:t> </a:t>
            </a:r>
            <a:r>
              <a:rPr lang="nl-NL" sz="1100" dirty="0" err="1">
                <a:latin typeface="BISansNEXT" panose="02000503040000020004" pitchFamily="50" charset="0"/>
              </a:rPr>
              <a:t>attenuation</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Reticulalations</a:t>
            </a:r>
            <a:endParaRPr lang="nl-NL" sz="1100" dirty="0">
              <a:latin typeface="BISansNEXT" panose="02000503040000020004" pitchFamily="50" charset="0"/>
            </a:endParaRPr>
          </a:p>
        </p:txBody>
      </p:sp>
      <p:sp>
        <p:nvSpPr>
          <p:cNvPr id="14" name="TextBox 13">
            <a:extLst>
              <a:ext uri="{FF2B5EF4-FFF2-40B4-BE49-F238E27FC236}">
                <a16:creationId xmlns:a16="http://schemas.microsoft.com/office/drawing/2014/main" id="{D77F980B-1B7A-6521-6408-2081E80A988B}"/>
              </a:ext>
            </a:extLst>
          </p:cNvPr>
          <p:cNvSpPr txBox="1"/>
          <p:nvPr/>
        </p:nvSpPr>
        <p:spPr>
          <a:xfrm>
            <a:off x="4850592" y="516172"/>
            <a:ext cx="2490816" cy="1077218"/>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Ancillary</a:t>
            </a:r>
            <a:r>
              <a:rPr lang="nl-NL" sz="1600" b="1" dirty="0">
                <a:latin typeface="BISansNEXT" panose="02000503040000020004" pitchFamily="50" charset="0"/>
              </a:rPr>
              <a:t> </a:t>
            </a:r>
            <a:r>
              <a:rPr lang="nl-NL" sz="1600" b="1" dirty="0" err="1">
                <a:latin typeface="BISansNEXT" panose="02000503040000020004" pitchFamily="50" charset="0"/>
              </a:rPr>
              <a:t>findings</a:t>
            </a:r>
            <a:endParaRPr lang="nl-NL" sz="1400" b="1" dirty="0">
              <a:latin typeface="BISansNEXT" panose="02000503040000020004" pitchFamily="50" charset="0"/>
            </a:endParaRPr>
          </a:p>
          <a:p>
            <a:pPr algn="ctr">
              <a:spcBef>
                <a:spcPts val="600"/>
              </a:spcBef>
            </a:pPr>
            <a:r>
              <a:rPr lang="nl-NL" sz="1100" dirty="0" err="1">
                <a:latin typeface="BISansNEXT" panose="02000503040000020004" pitchFamily="50" charset="0"/>
              </a:rPr>
              <a:t>Loss</a:t>
            </a:r>
            <a:r>
              <a:rPr lang="nl-NL" sz="1100" dirty="0">
                <a:latin typeface="BISansNEXT" panose="02000503040000020004" pitchFamily="50" charset="0"/>
              </a:rPr>
              <a:t> of volume</a:t>
            </a:r>
          </a:p>
          <a:p>
            <a:pPr algn="ctr">
              <a:spcBef>
                <a:spcPts val="600"/>
              </a:spcBef>
            </a:pPr>
            <a:r>
              <a:rPr lang="nl-NL" sz="1100" dirty="0" err="1">
                <a:latin typeface="BISansNEXT" panose="02000503040000020004" pitchFamily="50" charset="0"/>
              </a:rPr>
              <a:t>Bronchiectasis</a:t>
            </a:r>
            <a:endParaRPr lang="nl-NL" sz="1100" dirty="0">
              <a:latin typeface="BISansNEXT" panose="02000503040000020004" pitchFamily="50" charset="0"/>
            </a:endParaRPr>
          </a:p>
          <a:p>
            <a:pPr algn="ctr">
              <a:spcBef>
                <a:spcPts val="600"/>
              </a:spcBef>
            </a:pPr>
            <a:r>
              <a:rPr lang="nl-NL" sz="1100" dirty="0" err="1">
                <a:latin typeface="BISansNEXT" panose="02000503040000020004" pitchFamily="50" charset="0"/>
              </a:rPr>
              <a:t>Honeycombing</a:t>
            </a:r>
            <a:endParaRPr lang="nl-NL" sz="1400" dirty="0">
              <a:latin typeface="BISansNEXT" panose="02000503040000020004" pitchFamily="50" charset="0"/>
            </a:endParaRPr>
          </a:p>
        </p:txBody>
      </p:sp>
      <p:sp>
        <p:nvSpPr>
          <p:cNvPr id="15" name="TextBox 14">
            <a:extLst>
              <a:ext uri="{FF2B5EF4-FFF2-40B4-BE49-F238E27FC236}">
                <a16:creationId xmlns:a16="http://schemas.microsoft.com/office/drawing/2014/main" id="{7C4A1B87-B2A0-23F1-AE52-F988E37C5F12}"/>
              </a:ext>
            </a:extLst>
          </p:cNvPr>
          <p:cNvSpPr txBox="1"/>
          <p:nvPr/>
        </p:nvSpPr>
        <p:spPr>
          <a:xfrm>
            <a:off x="8645824" y="2862807"/>
            <a:ext cx="1992702" cy="1107996"/>
          </a:xfrm>
          <a:prstGeom prst="rect">
            <a:avLst/>
          </a:prstGeom>
          <a:noFill/>
        </p:spPr>
        <p:txBody>
          <a:bodyPr wrap="square" rtlCol="0">
            <a:spAutoFit/>
          </a:bodyPr>
          <a:lstStyle/>
          <a:p>
            <a:pPr algn="ctr">
              <a:spcBef>
                <a:spcPts val="600"/>
              </a:spcBef>
            </a:pPr>
            <a:r>
              <a:rPr lang="nl-NL" b="1" dirty="0">
                <a:latin typeface="BISansNEXT" panose="02000503040000020004" pitchFamily="50" charset="0"/>
              </a:rPr>
              <a:t>Distribution</a:t>
            </a:r>
            <a:endParaRPr lang="nl-NL" sz="1600" b="1" dirty="0">
              <a:latin typeface="BISansNEXT" panose="02000503040000020004" pitchFamily="50" charset="0"/>
            </a:endParaRPr>
          </a:p>
          <a:p>
            <a:pPr algn="ctr">
              <a:spcBef>
                <a:spcPts val="600"/>
              </a:spcBef>
            </a:pPr>
            <a:r>
              <a:rPr lang="nl-NL" sz="1100" dirty="0">
                <a:latin typeface="BISansNEXT" panose="02000503040000020004" pitchFamily="50" charset="0"/>
              </a:rPr>
              <a:t>Basal, </a:t>
            </a:r>
            <a:r>
              <a:rPr lang="nl-NL" sz="1100" dirty="0" err="1">
                <a:latin typeface="BISansNEXT" panose="02000503040000020004" pitchFamily="50" charset="0"/>
              </a:rPr>
              <a:t>apical</a:t>
            </a:r>
            <a:r>
              <a:rPr lang="nl-NL" sz="1100" dirty="0">
                <a:latin typeface="BISansNEXT" panose="02000503040000020004" pitchFamily="50" charset="0"/>
              </a:rPr>
              <a:t>, </a:t>
            </a:r>
            <a:r>
              <a:rPr lang="nl-NL" sz="1100" dirty="0" err="1">
                <a:latin typeface="BISansNEXT" panose="02000503040000020004" pitchFamily="50" charset="0"/>
              </a:rPr>
              <a:t>middle</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Central </a:t>
            </a:r>
            <a:r>
              <a:rPr lang="nl-NL" sz="1100" dirty="0" err="1">
                <a:latin typeface="BISansNEXT" panose="02000503040000020004" pitchFamily="50" charset="0"/>
              </a:rPr>
              <a:t>vs</a:t>
            </a:r>
            <a:r>
              <a:rPr lang="nl-NL" sz="1100" dirty="0">
                <a:latin typeface="BISansNEXT" panose="02000503040000020004" pitchFamily="50" charset="0"/>
              </a:rPr>
              <a:t> </a:t>
            </a:r>
            <a:r>
              <a:rPr lang="nl-NL" sz="1100" dirty="0" err="1">
                <a:latin typeface="BISansNEXT" panose="02000503040000020004" pitchFamily="50" charset="0"/>
              </a:rPr>
              <a:t>peripheral</a:t>
            </a:r>
            <a:endParaRPr lang="nl-NL" sz="1100" dirty="0">
              <a:latin typeface="BISansNEXT" panose="02000503040000020004" pitchFamily="50" charset="0"/>
            </a:endParaRPr>
          </a:p>
          <a:p>
            <a:pPr algn="ctr">
              <a:spcBef>
                <a:spcPts val="600"/>
              </a:spcBef>
            </a:pPr>
            <a:r>
              <a:rPr lang="nl-NL" sz="1100" dirty="0">
                <a:latin typeface="BISansNEXT" panose="02000503040000020004" pitchFamily="50" charset="0"/>
              </a:rPr>
              <a:t>Diffuse</a:t>
            </a:r>
            <a:endParaRPr lang="nl-NL" sz="1400" dirty="0">
              <a:latin typeface="BISansNEXT" panose="02000503040000020004" pitchFamily="50" charset="0"/>
            </a:endParaRPr>
          </a:p>
        </p:txBody>
      </p:sp>
      <p:sp>
        <p:nvSpPr>
          <p:cNvPr id="16" name="TextBox 15">
            <a:extLst>
              <a:ext uri="{FF2B5EF4-FFF2-40B4-BE49-F238E27FC236}">
                <a16:creationId xmlns:a16="http://schemas.microsoft.com/office/drawing/2014/main" id="{53AEFF2A-70BB-9732-AFB9-1AD112C43E0E}"/>
              </a:ext>
            </a:extLst>
          </p:cNvPr>
          <p:cNvSpPr txBox="1"/>
          <p:nvPr/>
        </p:nvSpPr>
        <p:spPr>
          <a:xfrm>
            <a:off x="4850592" y="5144717"/>
            <a:ext cx="2490816" cy="584775"/>
          </a:xfrm>
          <a:prstGeom prst="rect">
            <a:avLst/>
          </a:prstGeom>
          <a:noFill/>
        </p:spPr>
        <p:txBody>
          <a:bodyPr wrap="square" rtlCol="0">
            <a:spAutoFit/>
          </a:bodyPr>
          <a:lstStyle/>
          <a:p>
            <a:pPr algn="ctr">
              <a:spcBef>
                <a:spcPts val="600"/>
              </a:spcBef>
            </a:pPr>
            <a:r>
              <a:rPr lang="nl-NL" sz="1600" b="1" dirty="0" err="1">
                <a:latin typeface="BISansNEXT" panose="02000503040000020004" pitchFamily="50" charset="0"/>
              </a:rPr>
              <a:t>Exclude</a:t>
            </a:r>
            <a:r>
              <a:rPr lang="nl-NL" sz="1600" b="1" dirty="0">
                <a:latin typeface="BISansNEXT" panose="02000503040000020004" pitchFamily="50" charset="0"/>
              </a:rPr>
              <a:t> </a:t>
            </a:r>
            <a:r>
              <a:rPr lang="nl-NL" sz="1600" b="1" dirty="0" err="1">
                <a:latin typeface="BISansNEXT" panose="02000503040000020004" pitchFamily="50" charset="0"/>
              </a:rPr>
              <a:t>alternative</a:t>
            </a:r>
            <a:r>
              <a:rPr lang="nl-NL" sz="1600" b="1" dirty="0">
                <a:latin typeface="BISansNEXT" panose="02000503040000020004" pitchFamily="50" charset="0"/>
              </a:rPr>
              <a:t> diagnoses</a:t>
            </a:r>
            <a:endParaRPr lang="nl-NL" sz="1400" b="1" dirty="0">
              <a:latin typeface="BISansNEXT" panose="02000503040000020004" pitchFamily="50" charset="0"/>
            </a:endParaRPr>
          </a:p>
        </p:txBody>
      </p:sp>
      <p:pic>
        <p:nvPicPr>
          <p:cNvPr id="3" name="Picture 2">
            <a:extLst>
              <a:ext uri="{FF2B5EF4-FFF2-40B4-BE49-F238E27FC236}">
                <a16:creationId xmlns:a16="http://schemas.microsoft.com/office/drawing/2014/main" id="{5CDDF062-A52B-F753-6FE5-1EECE6CDDD41}"/>
              </a:ext>
            </a:extLst>
          </p:cNvPr>
          <p:cNvPicPr>
            <a:picLocks noChangeAspect="1"/>
          </p:cNvPicPr>
          <p:nvPr/>
        </p:nvPicPr>
        <p:blipFill>
          <a:blip r:embed="rId4"/>
          <a:stretch>
            <a:fillRect/>
          </a:stretch>
        </p:blipFill>
        <p:spPr>
          <a:xfrm>
            <a:off x="10833657" y="6225994"/>
            <a:ext cx="1487553" cy="231668"/>
          </a:xfrm>
          <a:prstGeom prst="rect">
            <a:avLst/>
          </a:prstGeom>
        </p:spPr>
      </p:pic>
    </p:spTree>
    <p:extLst>
      <p:ext uri="{BB962C8B-B14F-4D97-AF65-F5344CB8AC3E}">
        <p14:creationId xmlns:p14="http://schemas.microsoft.com/office/powerpoint/2010/main" val="23727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3"/>
                                        </p:tgtEl>
                                        <p:attrNameLst>
                                          <p:attrName>style.opacity</p:attrName>
                                        </p:attrNameLst>
                                      </p:cBhvr>
                                      <p:to>
                                        <p:strVal val="0.5"/>
                                      </p:to>
                                    </p:set>
                                    <p:animEffect filter="image" prLst="opacity: 0.5">
                                      <p:cBhvr rctx="IE">
                                        <p:cTn id="7" dur="indefinite"/>
                                        <p:tgtEl>
                                          <p:spTgt spid="13"/>
                                        </p:tgtEl>
                                      </p:cBhvr>
                                    </p:animEffect>
                                  </p:childTnLst>
                                </p:cTn>
                              </p:par>
                              <p:par>
                                <p:cTn id="8" presetID="9" presetClass="emph" presetSubtype="0" grpId="0" nodeType="withEffect">
                                  <p:stCondLst>
                                    <p:cond delay="0"/>
                                  </p:stCondLst>
                                  <p:childTnLst>
                                    <p:set>
                                      <p:cBhvr>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grpId="0" nodeType="withEffect">
                                  <p:stCondLst>
                                    <p:cond delay="0"/>
                                  </p:stCondLst>
                                  <p:childTnLst>
                                    <p:set>
                                      <p:cBhvr>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47">
            <a:extLst>
              <a:ext uri="{FF2B5EF4-FFF2-40B4-BE49-F238E27FC236}">
                <a16:creationId xmlns:a16="http://schemas.microsoft.com/office/drawing/2014/main" id="{142B3F57-7B0E-7D59-1241-4C6FF8D53B46}"/>
              </a:ext>
            </a:extLst>
          </p:cNvPr>
          <p:cNvSpPr/>
          <p:nvPr/>
        </p:nvSpPr>
        <p:spPr>
          <a:xfrm>
            <a:off x="838197" y="4736096"/>
            <a:ext cx="10515600" cy="646331"/>
          </a:xfrm>
          <a:prstGeom prst="roundRect">
            <a:avLst>
              <a:gd name="adj" fmla="val 17545"/>
            </a:avLst>
          </a:prstGeom>
          <a:solidFill>
            <a:schemeClr val="accent3"/>
          </a:solid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13" name="Rounded Rectangle 47">
            <a:extLst>
              <a:ext uri="{FF2B5EF4-FFF2-40B4-BE49-F238E27FC236}">
                <a16:creationId xmlns:a16="http://schemas.microsoft.com/office/drawing/2014/main" id="{1862CA8D-BA73-FA56-A906-9E71F3686E98}"/>
              </a:ext>
            </a:extLst>
          </p:cNvPr>
          <p:cNvSpPr/>
          <p:nvPr/>
        </p:nvSpPr>
        <p:spPr>
          <a:xfrm>
            <a:off x="838200" y="1204513"/>
            <a:ext cx="5139267" cy="3314337"/>
          </a:xfrm>
          <a:prstGeom prst="roundRect">
            <a:avLst>
              <a:gd name="adj" fmla="val 4446"/>
            </a:avLst>
          </a:prstGeom>
          <a:blipFill>
            <a:blip r:embed="rId3"/>
            <a:stretch>
              <a:fillRect l="-16310" t="-53469" r="-120922" b="-72466"/>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14" name="Rounded Rectangle 47">
            <a:extLst>
              <a:ext uri="{FF2B5EF4-FFF2-40B4-BE49-F238E27FC236}">
                <a16:creationId xmlns:a16="http://schemas.microsoft.com/office/drawing/2014/main" id="{E8F5E1D4-B500-BA66-C1C1-FD6E5BA7A894}"/>
              </a:ext>
            </a:extLst>
          </p:cNvPr>
          <p:cNvSpPr/>
          <p:nvPr/>
        </p:nvSpPr>
        <p:spPr>
          <a:xfrm>
            <a:off x="6214535" y="1204513"/>
            <a:ext cx="5139267" cy="3314337"/>
          </a:xfrm>
          <a:prstGeom prst="roundRect">
            <a:avLst>
              <a:gd name="adj" fmla="val 4446"/>
            </a:avLst>
          </a:prstGeom>
          <a:blipFill>
            <a:blip r:embed="rId3"/>
            <a:stretch>
              <a:fillRect l="-120922" t="-53469" r="-16310" b="-72465"/>
            </a:stretch>
          </a:blip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F98971D9-8AE7-45D7-B2C3-BD36208CDD29}"/>
              </a:ext>
            </a:extLst>
          </p:cNvPr>
          <p:cNvSpPr>
            <a:spLocks noGrp="1"/>
          </p:cNvSpPr>
          <p:nvPr>
            <p:ph type="title"/>
          </p:nvPr>
        </p:nvSpPr>
        <p:spPr/>
        <p:txBody>
          <a:bodyPr/>
          <a:lstStyle/>
          <a:p>
            <a:r>
              <a:rPr lang="nl-NL" dirty="0" err="1"/>
              <a:t>Exclude</a:t>
            </a:r>
            <a:r>
              <a:rPr lang="nl-NL" dirty="0"/>
              <a:t> </a:t>
            </a:r>
            <a:r>
              <a:rPr lang="nl-NL" dirty="0" err="1"/>
              <a:t>alternative</a:t>
            </a:r>
            <a:r>
              <a:rPr lang="nl-NL" dirty="0"/>
              <a:t> diagnoses</a:t>
            </a:r>
            <a:r>
              <a:rPr lang="nl-NL" baseline="30000" dirty="0"/>
              <a:t>1</a:t>
            </a:r>
            <a:endParaRPr lang="nl-NL" sz="1400" dirty="0"/>
          </a:p>
        </p:txBody>
      </p:sp>
      <p:sp>
        <p:nvSpPr>
          <p:cNvPr id="6" name="Tijdelijke aanduiding voor tekst 5">
            <a:extLst>
              <a:ext uri="{FF2B5EF4-FFF2-40B4-BE49-F238E27FC236}">
                <a16:creationId xmlns:a16="http://schemas.microsoft.com/office/drawing/2014/main" id="{9F345050-FC3C-4582-B6A2-D023F200DF6C}"/>
              </a:ext>
            </a:extLst>
          </p:cNvPr>
          <p:cNvSpPr>
            <a:spLocks noGrp="1"/>
          </p:cNvSpPr>
          <p:nvPr>
            <p:ph type="body" sz="quarter" idx="13"/>
          </p:nvPr>
        </p:nvSpPr>
        <p:spPr/>
        <p:txBody>
          <a:bodyPr/>
          <a:lstStyle/>
          <a:p>
            <a:r>
              <a:rPr lang="en-US" dirty="0"/>
              <a:t>GGO=Ground-glass Opacity; </a:t>
            </a:r>
            <a:r>
              <a:rPr lang="nl-NL" sz="900" b="0" i="0" u="none" strike="noStrike" baseline="0" dirty="0">
                <a:solidFill>
                  <a:schemeClr val="tx1"/>
                </a:solidFill>
                <a:latin typeface="BISansNEXT" panose="02000503040000020004"/>
              </a:rPr>
              <a:t>1. Lynch DA, </a:t>
            </a:r>
            <a:r>
              <a:rPr lang="nl-NL" sz="900" b="0" i="0" u="none" strike="noStrike" baseline="0" dirty="0" err="1">
                <a:solidFill>
                  <a:schemeClr val="tx1"/>
                </a:solidFill>
                <a:latin typeface="BISansNEXT" panose="02000503040000020004"/>
              </a:rPr>
              <a:t>Sverzellati</a:t>
            </a:r>
            <a:r>
              <a:rPr lang="nl-NL" sz="900" b="0" i="0" u="none" strike="noStrike" baseline="0" dirty="0">
                <a:solidFill>
                  <a:schemeClr val="tx1"/>
                </a:solidFill>
                <a:latin typeface="BISansNEXT" panose="02000503040000020004"/>
              </a:rPr>
              <a:t> N, Travis WD, et al. </a:t>
            </a:r>
            <a:r>
              <a:rPr lang="nl-NL" sz="900" b="0" i="0" u="none" strike="noStrike" baseline="0" dirty="0" err="1">
                <a:solidFill>
                  <a:schemeClr val="tx1"/>
                </a:solidFill>
                <a:latin typeface="BISansNEXT" panose="02000503040000020004"/>
              </a:rPr>
              <a:t>Diagnostic</a:t>
            </a:r>
            <a:r>
              <a:rPr lang="nl-NL" sz="900" b="0" i="0" u="none" strike="noStrike" baseline="0" dirty="0">
                <a:solidFill>
                  <a:schemeClr val="tx1"/>
                </a:solidFill>
                <a:latin typeface="BISansNEXT" panose="02000503040000020004"/>
              </a:rPr>
              <a:t> criteria </a:t>
            </a:r>
            <a:r>
              <a:rPr lang="nl-NL" sz="900" b="0" i="0" u="none" strike="noStrike" baseline="0" dirty="0" err="1">
                <a:solidFill>
                  <a:schemeClr val="tx1"/>
                </a:solidFill>
                <a:latin typeface="BISansNEXT" panose="02000503040000020004"/>
              </a:rPr>
              <a:t>for</a:t>
            </a:r>
            <a:r>
              <a:rPr lang="nl-NL" sz="900" b="0" i="0" u="none" strike="noStrike" baseline="0" dirty="0">
                <a:solidFill>
                  <a:schemeClr val="tx1"/>
                </a:solidFill>
                <a:latin typeface="BISansNEXT" panose="02000503040000020004"/>
              </a:rPr>
              <a:t> </a:t>
            </a:r>
            <a:r>
              <a:rPr lang="nl-NL" sz="900" b="0" i="0" u="none" strike="noStrike" baseline="0" dirty="0" err="1">
                <a:solidFill>
                  <a:schemeClr val="tx1"/>
                </a:solidFill>
                <a:latin typeface="BISansNEXT" panose="02000503040000020004"/>
              </a:rPr>
              <a:t>idiopathic</a:t>
            </a:r>
            <a:r>
              <a:rPr lang="nl-NL" sz="900" b="0" i="0" u="none" strike="noStrike" baseline="0" dirty="0">
                <a:solidFill>
                  <a:schemeClr val="tx1"/>
                </a:solidFill>
                <a:latin typeface="BISansNEXT" panose="02000503040000020004"/>
              </a:rPr>
              <a:t> </a:t>
            </a:r>
            <a:r>
              <a:rPr lang="nl-NL" sz="900" b="0" i="0" u="none" strike="noStrike" baseline="0" dirty="0" err="1">
                <a:solidFill>
                  <a:schemeClr val="tx1"/>
                </a:solidFill>
                <a:latin typeface="BISansNEXT" panose="02000503040000020004"/>
              </a:rPr>
              <a:t>pulmonary</a:t>
            </a:r>
            <a:r>
              <a:rPr lang="nl-NL" sz="900" b="0" i="0" u="none" strike="noStrike" baseline="0" dirty="0">
                <a:solidFill>
                  <a:schemeClr val="tx1"/>
                </a:solidFill>
                <a:latin typeface="BISansNEXT" panose="02000503040000020004"/>
              </a:rPr>
              <a:t> fibrosis: a </a:t>
            </a:r>
            <a:r>
              <a:rPr lang="nl-NL" sz="900" b="0" i="0" u="none" strike="noStrike" baseline="0" dirty="0" err="1">
                <a:solidFill>
                  <a:schemeClr val="tx1"/>
                </a:solidFill>
                <a:latin typeface="BISansNEXT" panose="02000503040000020004"/>
              </a:rPr>
              <a:t>Fleischner</a:t>
            </a:r>
            <a:r>
              <a:rPr lang="nl-NL" sz="900" b="0" i="0" u="none" strike="noStrike" baseline="0" dirty="0">
                <a:solidFill>
                  <a:schemeClr val="tx1"/>
                </a:solidFill>
                <a:latin typeface="BISansNEXT" panose="02000503040000020004"/>
              </a:rPr>
              <a:t> Society White Paper. Lancet </a:t>
            </a:r>
            <a:r>
              <a:rPr lang="nl-NL" sz="900" b="0" i="0" u="none" strike="noStrike" baseline="0" dirty="0" err="1">
                <a:solidFill>
                  <a:schemeClr val="tx1"/>
                </a:solidFill>
                <a:latin typeface="BISansNEXT" panose="02000503040000020004"/>
              </a:rPr>
              <a:t>Respir</a:t>
            </a:r>
            <a:r>
              <a:rPr lang="nl-NL" sz="900" b="0" i="0" u="none" strike="noStrike" baseline="0" dirty="0">
                <a:solidFill>
                  <a:schemeClr val="tx1"/>
                </a:solidFill>
                <a:latin typeface="BISansNEXT" panose="02000503040000020004"/>
              </a:rPr>
              <a:t> Med. 2018;6(2):138-53.</a:t>
            </a:r>
            <a:endParaRPr lang="en-US" dirty="0">
              <a:solidFill>
                <a:schemeClr val="tx1"/>
              </a:solidFill>
            </a:endParaRPr>
          </a:p>
        </p:txBody>
      </p:sp>
      <p:sp>
        <p:nvSpPr>
          <p:cNvPr id="8" name="Tijdelijke aanduiding voor tekst 7">
            <a:extLst>
              <a:ext uri="{FF2B5EF4-FFF2-40B4-BE49-F238E27FC236}">
                <a16:creationId xmlns:a16="http://schemas.microsoft.com/office/drawing/2014/main" id="{D78FC3B7-75EA-4C13-AC1C-262135EBEF62}"/>
              </a:ext>
            </a:extLst>
          </p:cNvPr>
          <p:cNvSpPr>
            <a:spLocks noGrp="1"/>
          </p:cNvSpPr>
          <p:nvPr>
            <p:ph type="body" sz="quarter" idx="17"/>
          </p:nvPr>
        </p:nvSpPr>
        <p:spPr/>
        <p:txBody>
          <a:bodyPr/>
          <a:lstStyle/>
          <a:p>
            <a:r>
              <a:rPr lang="en-US" dirty="0"/>
              <a:t>H14</a:t>
            </a:r>
          </a:p>
        </p:txBody>
      </p:sp>
      <p:sp>
        <p:nvSpPr>
          <p:cNvPr id="5" name="Tekstvak 4">
            <a:extLst>
              <a:ext uri="{FF2B5EF4-FFF2-40B4-BE49-F238E27FC236}">
                <a16:creationId xmlns:a16="http://schemas.microsoft.com/office/drawing/2014/main" id="{6A29B009-9DF2-49DD-9496-BC07F0B69A14}"/>
              </a:ext>
            </a:extLst>
          </p:cNvPr>
          <p:cNvSpPr txBox="1"/>
          <p:nvPr/>
        </p:nvSpPr>
        <p:spPr>
          <a:xfrm>
            <a:off x="838197" y="1204514"/>
            <a:ext cx="5139267" cy="2989814"/>
          </a:xfrm>
          <a:prstGeom prst="rect">
            <a:avLst/>
          </a:prstGeom>
          <a:noFill/>
        </p:spPr>
        <p:txBody>
          <a:bodyPr wrap="square" lIns="396000" tIns="324000" rIns="396000" bIns="324000" rtlCol="0">
            <a:noAutofit/>
          </a:bodyPr>
          <a:lstStyle/>
          <a:p>
            <a:pPr>
              <a:lnSpc>
                <a:spcPct val="150000"/>
              </a:lnSpc>
            </a:pPr>
            <a:r>
              <a:rPr lang="nl-NL" sz="1600" b="1" dirty="0" err="1">
                <a:latin typeface="BISansNEXT" panose="02000503040000020004" pitchFamily="50" charset="0"/>
              </a:rPr>
              <a:t>Findings</a:t>
            </a:r>
            <a:r>
              <a:rPr lang="nl-NL" sz="1600" b="1" dirty="0">
                <a:latin typeface="BISansNEXT" panose="02000503040000020004" pitchFamily="50" charset="0"/>
              </a:rPr>
              <a:t> </a:t>
            </a:r>
            <a:r>
              <a:rPr lang="nl-NL" sz="1600" b="1" dirty="0" err="1">
                <a:latin typeface="BISansNEXT" panose="02000503040000020004" pitchFamily="50" charset="0"/>
              </a:rPr>
              <a:t>suggestive</a:t>
            </a:r>
            <a:r>
              <a:rPr lang="nl-NL" sz="1600" b="1" dirty="0">
                <a:latin typeface="BISansNEXT" panose="02000503040000020004" pitchFamily="50" charset="0"/>
              </a:rPr>
              <a:t> of </a:t>
            </a:r>
            <a:r>
              <a:rPr lang="nl-NL" sz="1600" b="1" dirty="0" err="1">
                <a:latin typeface="BISansNEXT" panose="02000503040000020004" pitchFamily="50" charset="0"/>
              </a:rPr>
              <a:t>another</a:t>
            </a:r>
            <a:r>
              <a:rPr lang="nl-NL" sz="1600" b="1" dirty="0">
                <a:latin typeface="BISansNEXT" panose="02000503040000020004" pitchFamily="50" charset="0"/>
              </a:rPr>
              <a:t> diagnosis are</a:t>
            </a:r>
            <a:r>
              <a:rPr lang="nl-NL" sz="1600" dirty="0">
                <a:latin typeface="BISansNEXT" panose="02000503040000020004" pitchFamily="50" charset="0"/>
              </a:rPr>
              <a:t>:</a:t>
            </a:r>
          </a:p>
          <a:p>
            <a:pPr marL="285750" indent="-285750">
              <a:lnSpc>
                <a:spcPct val="150000"/>
              </a:lnSpc>
              <a:buFont typeface="Arial" panose="020B0604020202020204" pitchFamily="34" charset="0"/>
              <a:buChar char="•"/>
            </a:pPr>
            <a:r>
              <a:rPr lang="nl-NL" sz="1600" dirty="0" err="1">
                <a:latin typeface="BISansNEXT" panose="02000503040000020004" pitchFamily="50" charset="0"/>
              </a:rPr>
              <a:t>Cysts</a:t>
            </a:r>
            <a:endParaRPr lang="nl-NL" sz="1600" dirty="0">
              <a:latin typeface="BISansNEXT" panose="02000503040000020004" pitchFamily="50" charset="0"/>
            </a:endParaRPr>
          </a:p>
          <a:p>
            <a:pPr marL="285750" indent="-285750">
              <a:lnSpc>
                <a:spcPct val="150000"/>
              </a:lnSpc>
              <a:buFont typeface="Arial" panose="020B0604020202020204" pitchFamily="34" charset="0"/>
              <a:buChar char="•"/>
            </a:pPr>
            <a:r>
              <a:rPr lang="nl-NL" sz="1600" dirty="0" err="1">
                <a:latin typeface="BISansNEXT" panose="02000503040000020004" pitchFamily="50" charset="0"/>
              </a:rPr>
              <a:t>Marked</a:t>
            </a:r>
            <a:r>
              <a:rPr lang="nl-NL" sz="1600" dirty="0">
                <a:latin typeface="BISansNEXT" panose="02000503040000020004" pitchFamily="50" charset="0"/>
              </a:rPr>
              <a:t> </a:t>
            </a:r>
            <a:r>
              <a:rPr lang="nl-NL" sz="1600" dirty="0" err="1">
                <a:latin typeface="BISansNEXT" panose="02000503040000020004" pitchFamily="50" charset="0"/>
              </a:rPr>
              <a:t>mosaic</a:t>
            </a:r>
            <a:r>
              <a:rPr lang="nl-NL" sz="1600" dirty="0">
                <a:latin typeface="BISansNEXT" panose="02000503040000020004" pitchFamily="50" charset="0"/>
              </a:rPr>
              <a:t> </a:t>
            </a:r>
            <a:r>
              <a:rPr lang="nl-NL" sz="1600" dirty="0" err="1">
                <a:latin typeface="BISansNEXT" panose="02000503040000020004" pitchFamily="50" charset="0"/>
              </a:rPr>
              <a:t>attenuation</a:t>
            </a:r>
            <a:endParaRPr lang="nl-NL" sz="1600" dirty="0">
              <a:latin typeface="BISansNEXT" panose="02000503040000020004" pitchFamily="50" charset="0"/>
            </a:endParaRPr>
          </a:p>
          <a:p>
            <a:pPr marL="285750" indent="-285750">
              <a:lnSpc>
                <a:spcPct val="150000"/>
              </a:lnSpc>
              <a:buFont typeface="Arial" panose="020B0604020202020204" pitchFamily="34" charset="0"/>
              <a:buChar char="•"/>
            </a:pPr>
            <a:r>
              <a:rPr lang="nl-NL" sz="1600" dirty="0">
                <a:latin typeface="BISansNEXT" panose="02000503040000020004" pitchFamily="50" charset="0"/>
              </a:rPr>
              <a:t>Predominant GGO</a:t>
            </a:r>
          </a:p>
          <a:p>
            <a:pPr marL="285750" indent="-285750">
              <a:lnSpc>
                <a:spcPct val="150000"/>
              </a:lnSpc>
              <a:buFont typeface="Arial" panose="020B0604020202020204" pitchFamily="34" charset="0"/>
              <a:buChar char="•"/>
            </a:pPr>
            <a:r>
              <a:rPr lang="nl-NL" sz="1600" dirty="0" err="1">
                <a:latin typeface="BISansNEXT" panose="02000503040000020004" pitchFamily="50" charset="0"/>
              </a:rPr>
              <a:t>Profuse</a:t>
            </a:r>
            <a:r>
              <a:rPr lang="nl-NL" sz="1600" dirty="0">
                <a:latin typeface="BISansNEXT" panose="02000503040000020004" pitchFamily="50" charset="0"/>
              </a:rPr>
              <a:t> </a:t>
            </a:r>
            <a:r>
              <a:rPr lang="nl-NL" sz="1600" dirty="0" err="1">
                <a:latin typeface="BISansNEXT" panose="02000503040000020004" pitchFamily="50" charset="0"/>
              </a:rPr>
              <a:t>micronodules</a:t>
            </a:r>
            <a:endParaRPr lang="nl-NL" sz="1600" dirty="0">
              <a:latin typeface="BISansNEXT" panose="02000503040000020004" pitchFamily="50" charset="0"/>
            </a:endParaRPr>
          </a:p>
          <a:p>
            <a:pPr marL="285750" indent="-285750">
              <a:lnSpc>
                <a:spcPct val="150000"/>
              </a:lnSpc>
              <a:buFont typeface="Arial" panose="020B0604020202020204" pitchFamily="34" charset="0"/>
              <a:buChar char="•"/>
            </a:pPr>
            <a:r>
              <a:rPr lang="nl-NL" sz="1600" dirty="0">
                <a:latin typeface="BISansNEXT" panose="02000503040000020004" pitchFamily="50" charset="0"/>
              </a:rPr>
              <a:t>(</a:t>
            </a:r>
            <a:r>
              <a:rPr lang="nl-NL" sz="1600" dirty="0" err="1">
                <a:latin typeface="BISansNEXT" panose="02000503040000020004" pitchFamily="50" charset="0"/>
              </a:rPr>
              <a:t>Centrilobular</a:t>
            </a:r>
            <a:r>
              <a:rPr lang="nl-NL" sz="1600" dirty="0">
                <a:latin typeface="BISansNEXT" panose="02000503040000020004" pitchFamily="50" charset="0"/>
              </a:rPr>
              <a:t>) </a:t>
            </a:r>
            <a:r>
              <a:rPr lang="nl-NL" sz="1600" dirty="0" err="1">
                <a:latin typeface="BISansNEXT" panose="02000503040000020004" pitchFamily="50" charset="0"/>
              </a:rPr>
              <a:t>nodules</a:t>
            </a:r>
            <a:endParaRPr lang="nl-NL" sz="1600" dirty="0">
              <a:latin typeface="BISansNEXT" panose="02000503040000020004" pitchFamily="50" charset="0"/>
            </a:endParaRPr>
          </a:p>
          <a:p>
            <a:pPr marL="285750" indent="-285750">
              <a:lnSpc>
                <a:spcPct val="150000"/>
              </a:lnSpc>
              <a:buFont typeface="Arial" panose="020B0604020202020204" pitchFamily="34" charset="0"/>
              <a:buChar char="•"/>
            </a:pPr>
            <a:r>
              <a:rPr lang="nl-NL" sz="1600" dirty="0" err="1">
                <a:latin typeface="BISansNEXT" panose="02000503040000020004" pitchFamily="50" charset="0"/>
              </a:rPr>
              <a:t>Consolidation</a:t>
            </a:r>
            <a:r>
              <a:rPr lang="nl-NL" sz="1600" dirty="0">
                <a:latin typeface="BISansNEXT" panose="02000503040000020004" pitchFamily="50" charset="0"/>
              </a:rPr>
              <a:t>  </a:t>
            </a:r>
            <a:br>
              <a:rPr lang="nl-NL" sz="1400" dirty="0">
                <a:latin typeface="BISansNEXT" panose="02000503040000020004" pitchFamily="50" charset="0"/>
              </a:rPr>
            </a:br>
            <a:endParaRPr lang="nl-NL" sz="1400" dirty="0">
              <a:latin typeface="BISansNEXT" panose="02000503040000020004" pitchFamily="50" charset="0"/>
            </a:endParaRPr>
          </a:p>
        </p:txBody>
      </p:sp>
      <p:sp>
        <p:nvSpPr>
          <p:cNvPr id="7" name="Tekstvak 6">
            <a:extLst>
              <a:ext uri="{FF2B5EF4-FFF2-40B4-BE49-F238E27FC236}">
                <a16:creationId xmlns:a16="http://schemas.microsoft.com/office/drawing/2014/main" id="{5DD60D7F-1A7D-4638-AAAB-37C92DAE539D}"/>
              </a:ext>
            </a:extLst>
          </p:cNvPr>
          <p:cNvSpPr txBox="1"/>
          <p:nvPr/>
        </p:nvSpPr>
        <p:spPr>
          <a:xfrm>
            <a:off x="6214532" y="1204513"/>
            <a:ext cx="5139267" cy="2989815"/>
          </a:xfrm>
          <a:prstGeom prst="rect">
            <a:avLst/>
          </a:prstGeom>
          <a:noFill/>
        </p:spPr>
        <p:txBody>
          <a:bodyPr wrap="square" lIns="396000" tIns="324000" rIns="396000" bIns="324000" rtlCol="0">
            <a:noAutofit/>
          </a:bodyPr>
          <a:lstStyle/>
          <a:p>
            <a:pPr>
              <a:lnSpc>
                <a:spcPct val="150000"/>
              </a:lnSpc>
            </a:pPr>
            <a:r>
              <a:rPr lang="nl-NL" sz="1600" b="1" dirty="0">
                <a:latin typeface="BISansNEXT" panose="02000503040000020004" pitchFamily="50" charset="0"/>
              </a:rPr>
              <a:t>Predominant </a:t>
            </a:r>
            <a:r>
              <a:rPr lang="nl-NL" sz="1600" b="1" dirty="0" err="1">
                <a:latin typeface="BISansNEXT" panose="02000503040000020004" pitchFamily="50" charset="0"/>
              </a:rPr>
              <a:t>distribution</a:t>
            </a:r>
            <a:r>
              <a:rPr lang="nl-NL" sz="1600" b="1" dirty="0">
                <a:latin typeface="BISansNEXT" panose="02000503040000020004" pitchFamily="50" charset="0"/>
              </a:rPr>
              <a:t>:</a:t>
            </a:r>
          </a:p>
          <a:p>
            <a:pPr marL="285750" indent="-285750">
              <a:lnSpc>
                <a:spcPct val="150000"/>
              </a:lnSpc>
              <a:buFont typeface="Arial" panose="020B0604020202020204" pitchFamily="34" charset="0"/>
              <a:buChar char="•"/>
            </a:pPr>
            <a:r>
              <a:rPr lang="nl-NL" sz="1600" dirty="0" err="1">
                <a:latin typeface="BISansNEXT" panose="02000503040000020004" pitchFamily="50" charset="0"/>
              </a:rPr>
              <a:t>Peribronchovascular</a:t>
            </a:r>
            <a:endParaRPr lang="nl-NL" sz="1600" dirty="0">
              <a:latin typeface="BISansNEXT" panose="02000503040000020004" pitchFamily="50" charset="0"/>
            </a:endParaRPr>
          </a:p>
          <a:p>
            <a:pPr marL="285750" indent="-285750">
              <a:lnSpc>
                <a:spcPct val="150000"/>
              </a:lnSpc>
              <a:buFont typeface="Arial" panose="020B0604020202020204" pitchFamily="34" charset="0"/>
              <a:buChar char="•"/>
            </a:pPr>
            <a:r>
              <a:rPr lang="nl-NL" sz="1600" dirty="0" err="1">
                <a:latin typeface="BISansNEXT" panose="02000503040000020004" pitchFamily="50" charset="0"/>
              </a:rPr>
              <a:t>Perilymphatic</a:t>
            </a:r>
            <a:endParaRPr lang="nl-NL" sz="1600" dirty="0">
              <a:latin typeface="BISansNEXT" panose="02000503040000020004" pitchFamily="50" charset="0"/>
            </a:endParaRPr>
          </a:p>
          <a:p>
            <a:pPr marL="285750" indent="-285750">
              <a:lnSpc>
                <a:spcPct val="150000"/>
              </a:lnSpc>
              <a:buFont typeface="Arial" panose="020B0604020202020204" pitchFamily="34" charset="0"/>
              <a:buChar char="•"/>
            </a:pPr>
            <a:r>
              <a:rPr lang="nl-NL" sz="1600" dirty="0" err="1">
                <a:latin typeface="BISansNEXT" panose="02000503040000020004" pitchFamily="50" charset="0"/>
              </a:rPr>
              <a:t>Upper</a:t>
            </a:r>
            <a:r>
              <a:rPr lang="nl-NL" sz="1600" dirty="0">
                <a:latin typeface="BISansNEXT" panose="02000503040000020004" pitchFamily="50" charset="0"/>
              </a:rPr>
              <a:t> or </a:t>
            </a:r>
            <a:r>
              <a:rPr lang="nl-NL" sz="1600" dirty="0" err="1">
                <a:latin typeface="BISansNEXT" panose="02000503040000020004" pitchFamily="50" charset="0"/>
              </a:rPr>
              <a:t>mid-lung</a:t>
            </a:r>
            <a:br>
              <a:rPr lang="nl-NL" sz="1400" dirty="0">
                <a:latin typeface="BISansNEXT" panose="02000503040000020004" pitchFamily="50" charset="0"/>
              </a:rPr>
            </a:br>
            <a:endParaRPr lang="nl-NL" sz="1400" dirty="0">
              <a:latin typeface="BISansNEXT" panose="02000503040000020004" pitchFamily="50" charset="0"/>
            </a:endParaRPr>
          </a:p>
        </p:txBody>
      </p:sp>
      <p:sp>
        <p:nvSpPr>
          <p:cNvPr id="3" name="Tekstvak 2">
            <a:extLst>
              <a:ext uri="{FF2B5EF4-FFF2-40B4-BE49-F238E27FC236}">
                <a16:creationId xmlns:a16="http://schemas.microsoft.com/office/drawing/2014/main" id="{8F8D18D8-7485-4522-B186-9E50D6A9E745}"/>
              </a:ext>
            </a:extLst>
          </p:cNvPr>
          <p:cNvSpPr txBox="1"/>
          <p:nvPr/>
        </p:nvSpPr>
        <p:spPr>
          <a:xfrm>
            <a:off x="1134529" y="4736096"/>
            <a:ext cx="9922936" cy="646331"/>
          </a:xfrm>
          <a:prstGeom prst="rect">
            <a:avLst/>
          </a:prstGeom>
          <a:noFill/>
          <a:ln>
            <a:noFill/>
          </a:ln>
        </p:spPr>
        <p:txBody>
          <a:bodyPr wrap="square" rtlCol="0" anchor="ctr">
            <a:noAutofit/>
          </a:bodyPr>
          <a:lstStyle/>
          <a:p>
            <a:pPr algn="ctr"/>
            <a:r>
              <a:rPr lang="nl-NL" sz="1600" dirty="0">
                <a:latin typeface="BISansNEXT" panose="02000503040000020004" pitchFamily="50" charset="0"/>
              </a:rPr>
              <a:t>CT </a:t>
            </a:r>
            <a:r>
              <a:rPr lang="nl-NL" sz="1600" dirty="0" err="1">
                <a:latin typeface="BISansNEXT" panose="02000503040000020004" pitchFamily="50" charset="0"/>
              </a:rPr>
              <a:t>pattern</a:t>
            </a:r>
            <a:r>
              <a:rPr lang="nl-NL" sz="1600" dirty="0">
                <a:latin typeface="BISansNEXT" panose="02000503040000020004" pitchFamily="50" charset="0"/>
              </a:rPr>
              <a:t>, </a:t>
            </a:r>
            <a:r>
              <a:rPr lang="nl-NL" sz="1600" dirty="0" err="1">
                <a:latin typeface="BISansNEXT" panose="02000503040000020004" pitchFamily="50" charset="0"/>
              </a:rPr>
              <a:t>ancillary</a:t>
            </a:r>
            <a:r>
              <a:rPr lang="nl-NL" sz="1600" dirty="0">
                <a:latin typeface="BISansNEXT" panose="02000503040000020004" pitchFamily="50" charset="0"/>
              </a:rPr>
              <a:t> </a:t>
            </a:r>
            <a:r>
              <a:rPr lang="nl-NL" sz="1600" dirty="0" err="1">
                <a:latin typeface="BISansNEXT" panose="02000503040000020004" pitchFamily="50" charset="0"/>
              </a:rPr>
              <a:t>findings</a:t>
            </a:r>
            <a:r>
              <a:rPr lang="nl-NL" sz="1600" dirty="0">
                <a:latin typeface="BISansNEXT" panose="02000503040000020004" pitchFamily="50" charset="0"/>
              </a:rPr>
              <a:t>, </a:t>
            </a:r>
            <a:r>
              <a:rPr lang="nl-NL" sz="1600" dirty="0" err="1">
                <a:latin typeface="BISansNEXT" panose="02000503040000020004" pitchFamily="50" charset="0"/>
              </a:rPr>
              <a:t>distribution</a:t>
            </a:r>
            <a:r>
              <a:rPr lang="nl-NL" sz="1600" dirty="0">
                <a:latin typeface="BISansNEXT" panose="02000503040000020004" pitchFamily="50" charset="0"/>
              </a:rPr>
              <a:t> </a:t>
            </a:r>
            <a:r>
              <a:rPr lang="nl-NL" sz="1600" dirty="0" err="1">
                <a:latin typeface="BISansNEXT" panose="02000503040000020004" pitchFamily="50" charset="0"/>
              </a:rPr>
              <a:t>and</a:t>
            </a:r>
            <a:r>
              <a:rPr lang="nl-NL" sz="1600" dirty="0">
                <a:latin typeface="BISansNEXT" panose="02000503040000020004" pitchFamily="50" charset="0"/>
              </a:rPr>
              <a:t> absence of changes </a:t>
            </a:r>
            <a:r>
              <a:rPr lang="nl-NL" sz="1600" dirty="0" err="1">
                <a:latin typeface="BISansNEXT" panose="02000503040000020004" pitchFamily="50" charset="0"/>
              </a:rPr>
              <a:t>that</a:t>
            </a:r>
            <a:r>
              <a:rPr lang="nl-NL" sz="1600" dirty="0">
                <a:latin typeface="BISansNEXT" panose="02000503040000020004" pitchFamily="50" charset="0"/>
              </a:rPr>
              <a:t> </a:t>
            </a:r>
            <a:r>
              <a:rPr lang="nl-NL" sz="1600" dirty="0" err="1">
                <a:latin typeface="BISansNEXT" panose="02000503040000020004" pitchFamily="50" charset="0"/>
              </a:rPr>
              <a:t>suggest</a:t>
            </a:r>
            <a:r>
              <a:rPr lang="nl-NL" sz="1600" dirty="0">
                <a:latin typeface="BISansNEXT" panose="02000503040000020004" pitchFamily="50" charset="0"/>
              </a:rPr>
              <a:t> </a:t>
            </a:r>
            <a:r>
              <a:rPr lang="nl-NL" sz="1600" dirty="0" err="1">
                <a:latin typeface="BISansNEXT" panose="02000503040000020004" pitchFamily="50" charset="0"/>
              </a:rPr>
              <a:t>other</a:t>
            </a:r>
            <a:r>
              <a:rPr lang="nl-NL" sz="1600" dirty="0">
                <a:latin typeface="BISansNEXT" panose="02000503040000020004" pitchFamily="50" charset="0"/>
              </a:rPr>
              <a:t> diagnoses </a:t>
            </a:r>
            <a:r>
              <a:rPr lang="nl-NL" sz="1600" dirty="0" err="1">
                <a:latin typeface="BISansNEXT" panose="02000503040000020004" pitchFamily="50" charset="0"/>
              </a:rPr>
              <a:t>need</a:t>
            </a:r>
            <a:r>
              <a:rPr lang="nl-NL" sz="1600" dirty="0">
                <a:latin typeface="BISansNEXT" panose="02000503040000020004" pitchFamily="50" charset="0"/>
              </a:rPr>
              <a:t> </a:t>
            </a:r>
            <a:r>
              <a:rPr lang="nl-NL" sz="1600" dirty="0" err="1">
                <a:latin typeface="BISansNEXT" panose="02000503040000020004" pitchFamily="50" charset="0"/>
              </a:rPr>
              <a:t>to</a:t>
            </a:r>
            <a:r>
              <a:rPr lang="nl-NL" sz="1600" dirty="0">
                <a:latin typeface="BISansNEXT" panose="02000503040000020004" pitchFamily="50" charset="0"/>
              </a:rPr>
              <a:t> </a:t>
            </a:r>
            <a:r>
              <a:rPr lang="nl-NL" sz="1600" dirty="0" err="1">
                <a:latin typeface="BISansNEXT" panose="02000503040000020004" pitchFamily="50" charset="0"/>
              </a:rPr>
              <a:t>be</a:t>
            </a:r>
            <a:r>
              <a:rPr lang="nl-NL" sz="1600" dirty="0">
                <a:latin typeface="BISansNEXT" panose="02000503040000020004" pitchFamily="50" charset="0"/>
              </a:rPr>
              <a:t> </a:t>
            </a:r>
            <a:r>
              <a:rPr lang="nl-NL" sz="1600" dirty="0" err="1">
                <a:latin typeface="BISansNEXT" panose="02000503040000020004" pitchFamily="50" charset="0"/>
              </a:rPr>
              <a:t>evaluated</a:t>
            </a:r>
            <a:r>
              <a:rPr lang="nl-NL" sz="1600" dirty="0">
                <a:latin typeface="BISansNEXT" panose="02000503040000020004" pitchFamily="50" charset="0"/>
              </a:rPr>
              <a:t> </a:t>
            </a:r>
            <a:r>
              <a:rPr lang="nl-NL" sz="1600" dirty="0" err="1">
                <a:latin typeface="BISansNEXT" panose="02000503040000020004" pitchFamily="50" charset="0"/>
              </a:rPr>
              <a:t>to</a:t>
            </a:r>
            <a:r>
              <a:rPr lang="nl-NL" sz="1600" dirty="0">
                <a:latin typeface="BISansNEXT" panose="02000503040000020004" pitchFamily="50" charset="0"/>
              </a:rPr>
              <a:t> </a:t>
            </a:r>
            <a:r>
              <a:rPr lang="nl-NL" sz="1600" dirty="0" err="1">
                <a:latin typeface="BISansNEXT" panose="02000503040000020004" pitchFamily="50" charset="0"/>
              </a:rPr>
              <a:t>obtain</a:t>
            </a:r>
            <a:r>
              <a:rPr lang="nl-NL" sz="1600" dirty="0">
                <a:latin typeface="BISansNEXT" panose="02000503040000020004" pitchFamily="50" charset="0"/>
              </a:rPr>
              <a:t> a diagnosis of F-ILD or </a:t>
            </a:r>
            <a:r>
              <a:rPr lang="nl-NL" sz="1600" dirty="0" err="1">
                <a:latin typeface="BISansNEXT" panose="02000503040000020004" pitchFamily="50" charset="0"/>
              </a:rPr>
              <a:t>disease</a:t>
            </a:r>
            <a:r>
              <a:rPr lang="nl-NL" sz="1600" dirty="0">
                <a:latin typeface="BISansNEXT" panose="02000503040000020004" pitchFamily="50" charset="0"/>
              </a:rPr>
              <a:t> </a:t>
            </a:r>
            <a:r>
              <a:rPr lang="nl-NL" sz="1600" dirty="0" err="1">
                <a:latin typeface="BISansNEXT" panose="02000503040000020004" pitchFamily="50" charset="0"/>
              </a:rPr>
              <a:t>pattern</a:t>
            </a:r>
            <a:endParaRPr lang="nl-NL" sz="1600" dirty="0">
              <a:latin typeface="BISansNEXT" panose="02000503040000020004" pitchFamily="50" charset="0"/>
            </a:endParaRPr>
          </a:p>
        </p:txBody>
      </p:sp>
      <p:sp>
        <p:nvSpPr>
          <p:cNvPr id="12" name="Rectangle 2">
            <a:extLst>
              <a:ext uri="{FF2B5EF4-FFF2-40B4-BE49-F238E27FC236}">
                <a16:creationId xmlns:a16="http://schemas.microsoft.com/office/drawing/2014/main" id="{3C53F751-2611-9683-DF67-307EEDA8C7E4}"/>
              </a:ext>
            </a:extLst>
          </p:cNvPr>
          <p:cNvSpPr/>
          <p:nvPr/>
        </p:nvSpPr>
        <p:spPr>
          <a:xfrm>
            <a:off x="10983600" y="253835"/>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bg1"/>
                </a:solidFill>
                <a:latin typeface="BI Sans" pitchFamily="2" charset="0"/>
              </a:rPr>
              <a:t>F-ILD</a:t>
            </a:r>
            <a:endParaRPr lang="en-NL" sz="1400">
              <a:solidFill>
                <a:schemeClr val="bg1"/>
              </a:solidFill>
              <a:latin typeface="BI Sans" pitchFamily="2" charset="0"/>
            </a:endParaRPr>
          </a:p>
        </p:txBody>
      </p:sp>
      <p:sp>
        <p:nvSpPr>
          <p:cNvPr id="11" name="Rectangle 2">
            <a:extLst>
              <a:ext uri="{FF2B5EF4-FFF2-40B4-BE49-F238E27FC236}">
                <a16:creationId xmlns:a16="http://schemas.microsoft.com/office/drawing/2014/main" id="{2E96C23A-E1FD-00A8-7849-6CC430CDA832}"/>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rgbClr val="2B333A"/>
                </a:solidFill>
                <a:latin typeface="BI Sans" pitchFamily="2" charset="0"/>
              </a:rPr>
              <a:t>ILD</a:t>
            </a:r>
            <a:endParaRPr lang="en-NL" sz="1400">
              <a:solidFill>
                <a:srgbClr val="2B333A"/>
              </a:solidFill>
              <a:latin typeface="BI Sans" pitchFamily="2" charset="0"/>
            </a:endParaRPr>
          </a:p>
        </p:txBody>
      </p:sp>
      <p:pic>
        <p:nvPicPr>
          <p:cNvPr id="4" name="Picture 3">
            <a:extLst>
              <a:ext uri="{FF2B5EF4-FFF2-40B4-BE49-F238E27FC236}">
                <a16:creationId xmlns:a16="http://schemas.microsoft.com/office/drawing/2014/main" id="{FF663DF5-909F-0C81-EF90-BFEBFA9DD80A}"/>
              </a:ext>
            </a:extLst>
          </p:cNvPr>
          <p:cNvPicPr>
            <a:picLocks noChangeAspect="1"/>
          </p:cNvPicPr>
          <p:nvPr/>
        </p:nvPicPr>
        <p:blipFill>
          <a:blip r:embed="rId4"/>
          <a:stretch>
            <a:fillRect/>
          </a:stretch>
        </p:blipFill>
        <p:spPr>
          <a:xfrm>
            <a:off x="10758425" y="6178295"/>
            <a:ext cx="1487553" cy="231668"/>
          </a:xfrm>
          <a:prstGeom prst="rect">
            <a:avLst/>
          </a:prstGeom>
        </p:spPr>
      </p:pic>
    </p:spTree>
    <p:extLst>
      <p:ext uri="{BB962C8B-B14F-4D97-AF65-F5344CB8AC3E}">
        <p14:creationId xmlns:p14="http://schemas.microsoft.com/office/powerpoint/2010/main" val="420172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7238B22-89F7-47CA-8AFC-C31C237123F8}"/>
              </a:ext>
            </a:extLst>
          </p:cNvPr>
          <p:cNvSpPr>
            <a:spLocks noGrp="1"/>
          </p:cNvSpPr>
          <p:nvPr>
            <p:ph type="ctrTitle"/>
          </p:nvPr>
        </p:nvSpPr>
        <p:spPr/>
        <p:txBody>
          <a:bodyPr/>
          <a:lstStyle/>
          <a:p>
            <a:r>
              <a:rPr lang="en-US" i="1" dirty="0"/>
              <a:t>UIP is the hallmark pattern for IPF</a:t>
            </a:r>
            <a:r>
              <a:rPr lang="en-US" i="1" baseline="30000" dirty="0"/>
              <a:t>1</a:t>
            </a:r>
          </a:p>
        </p:txBody>
      </p:sp>
      <p:sp>
        <p:nvSpPr>
          <p:cNvPr id="9" name="Tijdelijke aanduiding voor tekst 8">
            <a:extLst>
              <a:ext uri="{FF2B5EF4-FFF2-40B4-BE49-F238E27FC236}">
                <a16:creationId xmlns:a16="http://schemas.microsoft.com/office/drawing/2014/main" id="{4147C31F-CD73-40CF-920D-2D3C1A6669D9}"/>
              </a:ext>
            </a:extLst>
          </p:cNvPr>
          <p:cNvSpPr>
            <a:spLocks noGrp="1"/>
          </p:cNvSpPr>
          <p:nvPr>
            <p:ph type="subTitle" idx="1"/>
          </p:nvPr>
        </p:nvSpPr>
        <p:spPr/>
        <p:txBody>
          <a:bodyPr/>
          <a:lstStyle/>
          <a:p>
            <a:r>
              <a:rPr lang="nl-NL" dirty="0"/>
              <a:t>Relevant HRCT </a:t>
            </a:r>
            <a:r>
              <a:rPr lang="nl-NL" dirty="0" err="1"/>
              <a:t>patterns</a:t>
            </a:r>
            <a:r>
              <a:rPr lang="nl-NL" dirty="0"/>
              <a:t> </a:t>
            </a:r>
            <a:br>
              <a:rPr lang="nl-NL" dirty="0"/>
            </a:br>
            <a:r>
              <a:rPr lang="nl-NL" dirty="0"/>
              <a:t>in ILD</a:t>
            </a:r>
          </a:p>
          <a:p>
            <a:endParaRPr lang="nl-NL" dirty="0"/>
          </a:p>
        </p:txBody>
      </p:sp>
      <p:sp>
        <p:nvSpPr>
          <p:cNvPr id="7" name="Text Placeholder 6">
            <a:extLst>
              <a:ext uri="{FF2B5EF4-FFF2-40B4-BE49-F238E27FC236}">
                <a16:creationId xmlns:a16="http://schemas.microsoft.com/office/drawing/2014/main" id="{BC4AE34F-A5E2-4D74-99F9-44EB1CB0EE05}"/>
              </a:ext>
            </a:extLst>
          </p:cNvPr>
          <p:cNvSpPr>
            <a:spLocks noGrp="1"/>
          </p:cNvSpPr>
          <p:nvPr>
            <p:ph type="body" sz="quarter" idx="17"/>
          </p:nvPr>
        </p:nvSpPr>
        <p:spPr/>
        <p:txBody>
          <a:bodyPr/>
          <a:lstStyle/>
          <a:p>
            <a:r>
              <a:rPr lang="nl-NL" dirty="0"/>
              <a:t>I0</a:t>
            </a:r>
          </a:p>
        </p:txBody>
      </p:sp>
      <p:sp>
        <p:nvSpPr>
          <p:cNvPr id="4" name="Tijdelijke aanduiding voor dianummer 3">
            <a:extLst>
              <a:ext uri="{FF2B5EF4-FFF2-40B4-BE49-F238E27FC236}">
                <a16:creationId xmlns:a16="http://schemas.microsoft.com/office/drawing/2014/main" id="{1DDBEC37-F5BC-444B-B370-ED8763E2C160}"/>
              </a:ext>
            </a:extLst>
          </p:cNvPr>
          <p:cNvSpPr>
            <a:spLocks noGrp="1"/>
          </p:cNvSpPr>
          <p:nvPr>
            <p:ph type="sldNum" sz="quarter" idx="4294967295"/>
          </p:nvPr>
        </p:nvSpPr>
        <p:spPr>
          <a:xfrm>
            <a:off x="11671300" y="6264275"/>
            <a:ext cx="520700" cy="365125"/>
          </a:xfrm>
          <a:prstGeom prst="rect">
            <a:avLst/>
          </a:prstGeom>
        </p:spPr>
        <p:txBody>
          <a:bodyPr/>
          <a:lstStyle/>
          <a:p>
            <a:fld id="{DBB4437E-C8DB-4717-A182-F56AECCDC169}" type="slidenum">
              <a:rPr lang="en-GB" smtClean="0"/>
              <a:t>46</a:t>
            </a:fld>
            <a:endParaRPr lang="en-GB"/>
          </a:p>
        </p:txBody>
      </p:sp>
      <p:sp>
        <p:nvSpPr>
          <p:cNvPr id="6" name="Text Placeholder 10">
            <a:extLst>
              <a:ext uri="{FF2B5EF4-FFF2-40B4-BE49-F238E27FC236}">
                <a16:creationId xmlns:a16="http://schemas.microsoft.com/office/drawing/2014/main" id="{735ED536-DEB8-4D3D-AA08-BA142F890933}"/>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nl-NL" sz="900" b="0" i="0" u="none" strike="noStrike" baseline="0" dirty="0">
                <a:solidFill>
                  <a:schemeClr val="bg1"/>
                </a:solidFill>
                <a:latin typeface="BISansNEXT" panose="02000503040000020004"/>
              </a:rPr>
              <a:t>Lynch DA, </a:t>
            </a:r>
            <a:r>
              <a:rPr lang="nl-NL" sz="900" b="0" i="0" u="none" strike="noStrike" baseline="0" dirty="0" err="1">
                <a:solidFill>
                  <a:schemeClr val="bg1"/>
                </a:solidFill>
                <a:latin typeface="BISansNEXT" panose="02000503040000020004"/>
              </a:rPr>
              <a:t>Sverzellati</a:t>
            </a:r>
            <a:r>
              <a:rPr lang="nl-NL" sz="900" b="0" i="0" u="none" strike="noStrike" baseline="0" dirty="0">
                <a:solidFill>
                  <a:schemeClr val="bg1"/>
                </a:solidFill>
                <a:latin typeface="BISansNEXT" panose="02000503040000020004"/>
              </a:rPr>
              <a:t> N, Travis WD, et al. </a:t>
            </a:r>
            <a:r>
              <a:rPr lang="nl-NL" sz="900" b="0" i="0" u="none" strike="noStrike" baseline="0" dirty="0" err="1">
                <a:solidFill>
                  <a:schemeClr val="bg1"/>
                </a:solidFill>
                <a:latin typeface="BISansNEXT" panose="02000503040000020004"/>
              </a:rPr>
              <a:t>Diagnostic</a:t>
            </a:r>
            <a:r>
              <a:rPr lang="nl-NL" sz="900" b="0" i="0" u="none" strike="noStrike" baseline="0" dirty="0">
                <a:solidFill>
                  <a:schemeClr val="bg1"/>
                </a:solidFill>
                <a:latin typeface="BISansNEXT" panose="02000503040000020004"/>
              </a:rPr>
              <a:t> criteria </a:t>
            </a:r>
            <a:r>
              <a:rPr lang="nl-NL" sz="900" b="0" i="0" u="none" strike="noStrike" baseline="0" dirty="0" err="1">
                <a:solidFill>
                  <a:schemeClr val="bg1"/>
                </a:solidFill>
                <a:latin typeface="BISansNEXT" panose="02000503040000020004"/>
              </a:rPr>
              <a:t>for</a:t>
            </a:r>
            <a:r>
              <a:rPr lang="nl-NL" sz="900" b="0" i="0" u="none" strike="noStrike" baseline="0" dirty="0">
                <a:solidFill>
                  <a:schemeClr val="bg1"/>
                </a:solidFill>
                <a:latin typeface="BISansNEXT" panose="02000503040000020004"/>
              </a:rPr>
              <a:t> </a:t>
            </a:r>
            <a:r>
              <a:rPr lang="nl-NL" sz="900" b="0" i="0" u="none" strike="noStrike" baseline="0" dirty="0" err="1">
                <a:solidFill>
                  <a:schemeClr val="bg1"/>
                </a:solidFill>
                <a:latin typeface="BISansNEXT" panose="02000503040000020004"/>
              </a:rPr>
              <a:t>idiopathic</a:t>
            </a:r>
            <a:r>
              <a:rPr lang="nl-NL" sz="900" b="0" i="0" u="none" strike="noStrike" baseline="0" dirty="0">
                <a:solidFill>
                  <a:schemeClr val="bg1"/>
                </a:solidFill>
                <a:latin typeface="BISansNEXT" panose="02000503040000020004"/>
              </a:rPr>
              <a:t> </a:t>
            </a:r>
            <a:r>
              <a:rPr lang="nl-NL" sz="900" b="0" i="0" u="none" strike="noStrike" baseline="0" dirty="0" err="1">
                <a:solidFill>
                  <a:schemeClr val="bg1"/>
                </a:solidFill>
                <a:latin typeface="BISansNEXT" panose="02000503040000020004"/>
              </a:rPr>
              <a:t>pulmonary</a:t>
            </a:r>
            <a:r>
              <a:rPr lang="nl-NL" sz="900" b="0" i="0" u="none" strike="noStrike" baseline="0" dirty="0">
                <a:solidFill>
                  <a:schemeClr val="bg1"/>
                </a:solidFill>
                <a:latin typeface="BISansNEXT" panose="02000503040000020004"/>
              </a:rPr>
              <a:t> fibrosis: a </a:t>
            </a:r>
            <a:r>
              <a:rPr lang="nl-NL" sz="900" b="0" i="0" u="none" strike="noStrike" baseline="0" dirty="0" err="1">
                <a:solidFill>
                  <a:schemeClr val="bg1"/>
                </a:solidFill>
                <a:latin typeface="BISansNEXT" panose="02000503040000020004"/>
              </a:rPr>
              <a:t>Fleischner</a:t>
            </a:r>
            <a:r>
              <a:rPr lang="nl-NL" sz="900" b="0" i="0" u="none" strike="noStrike" baseline="0" dirty="0">
                <a:solidFill>
                  <a:schemeClr val="bg1"/>
                </a:solidFill>
                <a:latin typeface="BISansNEXT" panose="02000503040000020004"/>
              </a:rPr>
              <a:t> Society White Paper. Lancet </a:t>
            </a:r>
            <a:r>
              <a:rPr lang="nl-NL" sz="900" b="0" i="0" u="none" strike="noStrike" baseline="0" dirty="0" err="1">
                <a:solidFill>
                  <a:schemeClr val="bg1"/>
                </a:solidFill>
                <a:latin typeface="BISansNEXT" panose="02000503040000020004"/>
              </a:rPr>
              <a:t>Respir</a:t>
            </a:r>
            <a:r>
              <a:rPr lang="nl-NL" sz="900" b="0" i="0" u="none" strike="noStrike" baseline="0" dirty="0">
                <a:solidFill>
                  <a:schemeClr val="bg1"/>
                </a:solidFill>
                <a:latin typeface="BISansNEXT" panose="02000503040000020004"/>
              </a:rPr>
              <a:t> </a:t>
            </a:r>
            <a:r>
              <a:rPr lang="nl-NL" sz="900" b="0" i="0" u="none" strike="noStrike" baseline="0" dirty="0" err="1">
                <a:solidFill>
                  <a:schemeClr val="bg1"/>
                </a:solidFill>
                <a:latin typeface="BISansNEXT" panose="02000503040000020004"/>
              </a:rPr>
              <a:t>Med</a:t>
            </a:r>
            <a:r>
              <a:rPr lang="nl-NL" sz="900" b="0" i="0" u="none" strike="noStrike" baseline="0" dirty="0">
                <a:solidFill>
                  <a:schemeClr val="bg1"/>
                </a:solidFill>
                <a:latin typeface="BISansNEXT" panose="02000503040000020004"/>
              </a:rPr>
              <a:t>. 2018;6(2):138-53.</a:t>
            </a:r>
            <a:endParaRPr lang="en-US" sz="900" dirty="0">
              <a:solidFill>
                <a:schemeClr val="bg1"/>
              </a:solidFill>
            </a:endParaRPr>
          </a:p>
        </p:txBody>
      </p:sp>
      <p:pic>
        <p:nvPicPr>
          <p:cNvPr id="2" name="Picture 1">
            <a:extLst>
              <a:ext uri="{FF2B5EF4-FFF2-40B4-BE49-F238E27FC236}">
                <a16:creationId xmlns:a16="http://schemas.microsoft.com/office/drawing/2014/main" id="{6803BEC5-1E8D-EF79-D508-40C173372FA7}"/>
              </a:ext>
            </a:extLst>
          </p:cNvPr>
          <p:cNvPicPr>
            <a:picLocks noChangeAspect="1"/>
          </p:cNvPicPr>
          <p:nvPr/>
        </p:nvPicPr>
        <p:blipFill>
          <a:blip r:embed="rId3"/>
          <a:stretch>
            <a:fillRect/>
          </a:stretch>
        </p:blipFill>
        <p:spPr>
          <a:xfrm>
            <a:off x="10764344" y="6548034"/>
            <a:ext cx="1487553" cy="231668"/>
          </a:xfrm>
          <a:prstGeom prst="rect">
            <a:avLst/>
          </a:prstGeom>
        </p:spPr>
      </p:pic>
    </p:spTree>
    <p:extLst>
      <p:ext uri="{BB962C8B-B14F-4D97-AF65-F5344CB8AC3E}">
        <p14:creationId xmlns:p14="http://schemas.microsoft.com/office/powerpoint/2010/main" val="3503247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3AD5F87D-9412-D87A-A157-43A9BD13C2AD}"/>
              </a:ext>
            </a:extLst>
          </p:cNvPr>
          <p:cNvPicPr>
            <a:picLocks noChangeAspect="1"/>
          </p:cNvPicPr>
          <p:nvPr/>
        </p:nvPicPr>
        <p:blipFill rotWithShape="1">
          <a:blip r:embed="rId2"/>
          <a:srcRect l="6875" t="29840" r="70621" b="20763"/>
          <a:stretch/>
        </p:blipFill>
        <p:spPr>
          <a:xfrm>
            <a:off x="838201" y="1604223"/>
            <a:ext cx="2550952" cy="3698956"/>
          </a:xfrm>
          <a:prstGeom prst="roundRect">
            <a:avLst>
              <a:gd name="adj" fmla="val 3585"/>
            </a:avLst>
          </a:prstGeom>
        </p:spPr>
      </p:pic>
      <p:sp>
        <p:nvSpPr>
          <p:cNvPr id="3" name="Tijdelijke aanduiding voor inhoud 2">
            <a:extLst>
              <a:ext uri="{FF2B5EF4-FFF2-40B4-BE49-F238E27FC236}">
                <a16:creationId xmlns:a16="http://schemas.microsoft.com/office/drawing/2014/main" id="{EB30F12A-60D3-FBFC-491A-E27F51D80D34}"/>
              </a:ext>
            </a:extLst>
          </p:cNvPr>
          <p:cNvSpPr>
            <a:spLocks noGrp="1"/>
          </p:cNvSpPr>
          <p:nvPr>
            <p:ph idx="1"/>
          </p:nvPr>
        </p:nvSpPr>
        <p:spPr>
          <a:xfrm>
            <a:off x="838200" y="1593382"/>
            <a:ext cx="2550953" cy="3709797"/>
          </a:xfrm>
          <a:noFill/>
          <a:ln w="19050">
            <a:noFill/>
          </a:ln>
        </p:spPr>
        <p:txBody>
          <a:bodyPr lIns="180000" tIns="180000" rIns="180000" bIns="180000">
            <a:normAutofit/>
          </a:bodyPr>
          <a:lstStyle/>
          <a:p>
            <a:pPr marL="0" indent="0" algn="ctr">
              <a:buNone/>
            </a:pPr>
            <a:r>
              <a:rPr lang="nl-NL" b="1" dirty="0">
                <a:solidFill>
                  <a:schemeClr val="accent1"/>
                </a:solidFill>
              </a:rPr>
              <a:t>UIP</a:t>
            </a:r>
            <a:endParaRPr lang="nl-NL" sz="1200" b="1" dirty="0">
              <a:solidFill>
                <a:schemeClr val="accent1"/>
              </a:solidFill>
            </a:endParaRPr>
          </a:p>
          <a:p>
            <a:pPr>
              <a:lnSpc>
                <a:spcPct val="100000"/>
              </a:lnSpc>
            </a:pPr>
            <a:r>
              <a:rPr lang="nl-NL" sz="1200" dirty="0" err="1"/>
              <a:t>Subpleural</a:t>
            </a:r>
            <a:r>
              <a:rPr lang="nl-NL" sz="1200" dirty="0"/>
              <a:t> </a:t>
            </a:r>
            <a:r>
              <a:rPr lang="nl-NL" sz="1200" dirty="0" err="1"/>
              <a:t>and</a:t>
            </a:r>
            <a:r>
              <a:rPr lang="nl-NL" sz="1200" dirty="0"/>
              <a:t> </a:t>
            </a:r>
            <a:r>
              <a:rPr lang="nl-NL" sz="1200" dirty="0" err="1"/>
              <a:t>basal</a:t>
            </a:r>
            <a:r>
              <a:rPr lang="nl-NL" sz="1200" dirty="0"/>
              <a:t> </a:t>
            </a:r>
            <a:r>
              <a:rPr lang="nl-NL" sz="1200" dirty="0" err="1"/>
              <a:t>distribution</a:t>
            </a:r>
            <a:endParaRPr lang="nl-NL" sz="1200" dirty="0"/>
          </a:p>
          <a:p>
            <a:pPr>
              <a:lnSpc>
                <a:spcPct val="100000"/>
              </a:lnSpc>
            </a:pPr>
            <a:r>
              <a:rPr lang="nl-NL" sz="1200" dirty="0" err="1"/>
              <a:t>Often</a:t>
            </a:r>
            <a:r>
              <a:rPr lang="nl-NL" sz="1200" dirty="0"/>
              <a:t> </a:t>
            </a:r>
            <a:r>
              <a:rPr lang="nl-NL" sz="1200" dirty="0" err="1"/>
              <a:t>heterogeneous</a:t>
            </a:r>
            <a:r>
              <a:rPr lang="nl-NL" sz="1200" dirty="0"/>
              <a:t>, </a:t>
            </a:r>
            <a:r>
              <a:rPr lang="nl-NL" sz="1200" dirty="0" err="1"/>
              <a:t>occassionally</a:t>
            </a:r>
            <a:r>
              <a:rPr lang="nl-NL" sz="1200" dirty="0"/>
              <a:t> diffuse, </a:t>
            </a:r>
            <a:r>
              <a:rPr lang="nl-NL" sz="1200" dirty="0" err="1"/>
              <a:t>may</a:t>
            </a:r>
            <a:r>
              <a:rPr lang="nl-NL" sz="1200" dirty="0"/>
              <a:t> </a:t>
            </a:r>
            <a:r>
              <a:rPr lang="nl-NL" sz="1200" dirty="0" err="1"/>
              <a:t>be</a:t>
            </a:r>
            <a:r>
              <a:rPr lang="nl-NL" sz="1200" dirty="0"/>
              <a:t> </a:t>
            </a:r>
            <a:r>
              <a:rPr lang="nl-NL" sz="1200" dirty="0" err="1"/>
              <a:t>assymetric</a:t>
            </a:r>
            <a:endParaRPr lang="nl-NL" sz="1200" dirty="0"/>
          </a:p>
          <a:p>
            <a:pPr>
              <a:lnSpc>
                <a:spcPct val="100000"/>
              </a:lnSpc>
            </a:pPr>
            <a:r>
              <a:rPr lang="nl-NL" sz="1200" dirty="0" err="1"/>
              <a:t>Honeycombing</a:t>
            </a:r>
            <a:r>
              <a:rPr lang="nl-NL" sz="1200" dirty="0"/>
              <a:t> </a:t>
            </a:r>
            <a:r>
              <a:rPr lang="nl-NL" sz="1200" dirty="0" err="1"/>
              <a:t>with</a:t>
            </a:r>
            <a:r>
              <a:rPr lang="nl-NL" sz="1200" dirty="0"/>
              <a:t> or without </a:t>
            </a:r>
            <a:r>
              <a:rPr lang="nl-NL" sz="1200" dirty="0" err="1"/>
              <a:t>traction</a:t>
            </a:r>
            <a:r>
              <a:rPr lang="nl-NL" sz="1200" dirty="0"/>
              <a:t> </a:t>
            </a:r>
            <a:r>
              <a:rPr lang="nl-NL" sz="1200" dirty="0" err="1"/>
              <a:t>bronchiectasis</a:t>
            </a:r>
            <a:r>
              <a:rPr lang="nl-NL" sz="1200" dirty="0"/>
              <a:t>/ </a:t>
            </a:r>
            <a:r>
              <a:rPr lang="nl-NL" sz="1200" dirty="0" err="1"/>
              <a:t>bronchiolectasis</a:t>
            </a:r>
            <a:endParaRPr lang="nl-NL" sz="1200" dirty="0"/>
          </a:p>
          <a:p>
            <a:pPr>
              <a:lnSpc>
                <a:spcPct val="100000"/>
              </a:lnSpc>
            </a:pPr>
            <a:r>
              <a:rPr lang="nl-NL" sz="1200" dirty="0" err="1"/>
              <a:t>Irregular</a:t>
            </a:r>
            <a:r>
              <a:rPr lang="nl-NL" sz="1200" dirty="0"/>
              <a:t> </a:t>
            </a:r>
            <a:r>
              <a:rPr lang="nl-NL" sz="1200" dirty="0" err="1"/>
              <a:t>thickening</a:t>
            </a:r>
            <a:r>
              <a:rPr lang="nl-NL" sz="1200" dirty="0"/>
              <a:t> of </a:t>
            </a:r>
            <a:r>
              <a:rPr lang="nl-NL" sz="1200" dirty="0" err="1"/>
              <a:t>interlobular</a:t>
            </a:r>
            <a:r>
              <a:rPr lang="nl-NL" sz="1200" dirty="0"/>
              <a:t> septa</a:t>
            </a:r>
          </a:p>
          <a:p>
            <a:pPr>
              <a:lnSpc>
                <a:spcPct val="100000"/>
              </a:lnSpc>
            </a:pPr>
            <a:r>
              <a:rPr lang="nl-NL" sz="1200" dirty="0" err="1"/>
              <a:t>Usually</a:t>
            </a:r>
            <a:r>
              <a:rPr lang="nl-NL" sz="1200" dirty="0"/>
              <a:t> </a:t>
            </a:r>
            <a:r>
              <a:rPr lang="nl-NL" sz="1200" dirty="0" err="1"/>
              <a:t>superimposed</a:t>
            </a:r>
            <a:r>
              <a:rPr lang="nl-NL" sz="1200" dirty="0"/>
              <a:t> </a:t>
            </a:r>
            <a:r>
              <a:rPr lang="nl-NL" sz="1200" dirty="0" err="1"/>
              <a:t>with</a:t>
            </a:r>
            <a:r>
              <a:rPr lang="nl-NL" sz="1200" dirty="0"/>
              <a:t> a </a:t>
            </a:r>
            <a:r>
              <a:rPr lang="nl-NL" sz="1200" dirty="0" err="1"/>
              <a:t>reticular</a:t>
            </a:r>
            <a:r>
              <a:rPr lang="nl-NL" sz="1200" dirty="0"/>
              <a:t> </a:t>
            </a:r>
            <a:r>
              <a:rPr lang="nl-NL" sz="1200" dirty="0" err="1"/>
              <a:t>pattern</a:t>
            </a:r>
            <a:r>
              <a:rPr lang="nl-NL" sz="1200" dirty="0"/>
              <a:t>, mild GGO</a:t>
            </a:r>
          </a:p>
        </p:txBody>
      </p:sp>
      <p:pic>
        <p:nvPicPr>
          <p:cNvPr id="19" name="Picture 18" descr="Background pattern&#10;&#10;Description automatically generated">
            <a:extLst>
              <a:ext uri="{FF2B5EF4-FFF2-40B4-BE49-F238E27FC236}">
                <a16:creationId xmlns:a16="http://schemas.microsoft.com/office/drawing/2014/main" id="{F07B18D6-9A3E-3376-E50D-D19A04C2D3FB}"/>
              </a:ext>
            </a:extLst>
          </p:cNvPr>
          <p:cNvPicPr>
            <a:picLocks noChangeAspect="1"/>
          </p:cNvPicPr>
          <p:nvPr/>
        </p:nvPicPr>
        <p:blipFill rotWithShape="1">
          <a:blip r:embed="rId2"/>
          <a:srcRect l="6875" t="29840" r="70621" b="20763"/>
          <a:stretch/>
        </p:blipFill>
        <p:spPr>
          <a:xfrm>
            <a:off x="3493083" y="1604223"/>
            <a:ext cx="2550952" cy="3698956"/>
          </a:xfrm>
          <a:prstGeom prst="roundRect">
            <a:avLst>
              <a:gd name="adj" fmla="val 3585"/>
            </a:avLst>
          </a:prstGeom>
        </p:spPr>
      </p:pic>
      <p:pic>
        <p:nvPicPr>
          <p:cNvPr id="20" name="Picture 19" descr="Background pattern&#10;&#10;Description automatically generated">
            <a:extLst>
              <a:ext uri="{FF2B5EF4-FFF2-40B4-BE49-F238E27FC236}">
                <a16:creationId xmlns:a16="http://schemas.microsoft.com/office/drawing/2014/main" id="{B62AB280-F542-50A0-D757-9406F2DA29F7}"/>
              </a:ext>
            </a:extLst>
          </p:cNvPr>
          <p:cNvPicPr>
            <a:picLocks noChangeAspect="1"/>
          </p:cNvPicPr>
          <p:nvPr/>
        </p:nvPicPr>
        <p:blipFill rotWithShape="1">
          <a:blip r:embed="rId2"/>
          <a:srcRect l="6875" t="29840" r="70621" b="20763"/>
          <a:stretch/>
        </p:blipFill>
        <p:spPr>
          <a:xfrm>
            <a:off x="6147965" y="1604223"/>
            <a:ext cx="2550952" cy="3698956"/>
          </a:xfrm>
          <a:prstGeom prst="roundRect">
            <a:avLst>
              <a:gd name="adj" fmla="val 3585"/>
            </a:avLst>
          </a:prstGeom>
        </p:spPr>
      </p:pic>
      <p:pic>
        <p:nvPicPr>
          <p:cNvPr id="21" name="Picture 20" descr="Background pattern&#10;&#10;Description automatically generated">
            <a:extLst>
              <a:ext uri="{FF2B5EF4-FFF2-40B4-BE49-F238E27FC236}">
                <a16:creationId xmlns:a16="http://schemas.microsoft.com/office/drawing/2014/main" id="{FC54E36E-F3B1-A7A5-11DB-CDEDFB3923FA}"/>
              </a:ext>
            </a:extLst>
          </p:cNvPr>
          <p:cNvPicPr>
            <a:picLocks noChangeAspect="1"/>
          </p:cNvPicPr>
          <p:nvPr/>
        </p:nvPicPr>
        <p:blipFill rotWithShape="1">
          <a:blip r:embed="rId2"/>
          <a:srcRect l="6875" t="29840" r="70621" b="20763"/>
          <a:stretch/>
        </p:blipFill>
        <p:spPr>
          <a:xfrm>
            <a:off x="8802847" y="1604223"/>
            <a:ext cx="2550952" cy="3698956"/>
          </a:xfrm>
          <a:prstGeom prst="roundRect">
            <a:avLst>
              <a:gd name="adj" fmla="val 3585"/>
            </a:avLst>
          </a:prstGeom>
        </p:spPr>
      </p:pic>
      <p:sp>
        <p:nvSpPr>
          <p:cNvPr id="12" name="Tijdelijke aanduiding voor tekst 11">
            <a:extLst>
              <a:ext uri="{FF2B5EF4-FFF2-40B4-BE49-F238E27FC236}">
                <a16:creationId xmlns:a16="http://schemas.microsoft.com/office/drawing/2014/main" id="{ED80C228-1520-6750-BE8B-73B710997D05}"/>
              </a:ext>
            </a:extLst>
          </p:cNvPr>
          <p:cNvSpPr>
            <a:spLocks noGrp="1"/>
          </p:cNvSpPr>
          <p:nvPr>
            <p:ph type="body" sz="quarter" idx="13"/>
          </p:nvPr>
        </p:nvSpPr>
        <p:spPr/>
        <p:txBody>
          <a:bodyPr/>
          <a:lstStyle/>
          <a:p>
            <a:r>
              <a:rPr lang="nl-NL" dirty="0"/>
              <a:t>1. </a:t>
            </a:r>
            <a:r>
              <a:rPr lang="nl-NL" dirty="0" err="1"/>
              <a:t>Raghu</a:t>
            </a:r>
            <a:r>
              <a:rPr lang="nl-NL" dirty="0"/>
              <a:t> G, Remy-</a:t>
            </a:r>
            <a:r>
              <a:rPr lang="nl-NL" dirty="0" err="1"/>
              <a:t>Jardin</a:t>
            </a:r>
            <a:r>
              <a:rPr lang="nl-NL" dirty="0"/>
              <a:t> M, </a:t>
            </a:r>
            <a:r>
              <a:rPr lang="nl-NL" dirty="0" err="1"/>
              <a:t>Richeldi</a:t>
            </a:r>
            <a:r>
              <a:rPr lang="nl-NL" dirty="0"/>
              <a:t> L, et al. </a:t>
            </a:r>
            <a:r>
              <a:rPr lang="nl-NL" dirty="0" err="1"/>
              <a:t>Idiopathic</a:t>
            </a:r>
            <a:r>
              <a:rPr lang="nl-NL" dirty="0"/>
              <a:t> </a:t>
            </a:r>
            <a:r>
              <a:rPr lang="nl-NL" dirty="0" err="1"/>
              <a:t>Pulmonary</a:t>
            </a:r>
            <a:r>
              <a:rPr lang="nl-NL" dirty="0"/>
              <a:t> Fibrosis (</a:t>
            </a:r>
            <a:r>
              <a:rPr lang="nl-NL" dirty="0" err="1"/>
              <a:t>an</a:t>
            </a:r>
            <a:r>
              <a:rPr lang="nl-NL" dirty="0"/>
              <a:t> Update) </a:t>
            </a:r>
            <a:r>
              <a:rPr lang="nl-NL" dirty="0" err="1"/>
              <a:t>and</a:t>
            </a:r>
            <a:r>
              <a:rPr lang="nl-NL" dirty="0"/>
              <a:t> </a:t>
            </a:r>
            <a:r>
              <a:rPr lang="nl-NL" dirty="0" err="1"/>
              <a:t>Progressive</a:t>
            </a:r>
            <a:r>
              <a:rPr lang="nl-NL" dirty="0"/>
              <a:t> </a:t>
            </a:r>
            <a:r>
              <a:rPr lang="nl-NL" dirty="0" err="1"/>
              <a:t>Pulmonary</a:t>
            </a:r>
            <a:r>
              <a:rPr lang="nl-NL" dirty="0"/>
              <a:t> Fibrosis in </a:t>
            </a:r>
            <a:r>
              <a:rPr lang="nl-NL" dirty="0" err="1"/>
              <a:t>Adults</a:t>
            </a:r>
            <a:r>
              <a:rPr lang="nl-NL" dirty="0"/>
              <a:t>: An Official ATS/ERS/JRS/ALAT </a:t>
            </a:r>
            <a:r>
              <a:rPr lang="nl-NL" dirty="0" err="1"/>
              <a:t>Clinical</a:t>
            </a:r>
            <a:r>
              <a:rPr lang="nl-NL" dirty="0"/>
              <a:t> </a:t>
            </a:r>
            <a:r>
              <a:rPr lang="nl-NL" dirty="0" err="1"/>
              <a:t>Practice</a:t>
            </a:r>
            <a:r>
              <a:rPr lang="nl-NL" dirty="0"/>
              <a:t> Guideline. Am J </a:t>
            </a:r>
            <a:r>
              <a:rPr lang="nl-NL" dirty="0" err="1"/>
              <a:t>Respir</a:t>
            </a:r>
            <a:r>
              <a:rPr lang="nl-NL" dirty="0"/>
              <a:t> </a:t>
            </a:r>
            <a:r>
              <a:rPr lang="nl-NL" dirty="0" err="1"/>
              <a:t>Crit</a:t>
            </a:r>
            <a:r>
              <a:rPr lang="nl-NL" dirty="0"/>
              <a:t> Care Med. 2022;205(9):e18-e47; </a:t>
            </a:r>
            <a:r>
              <a:rPr lang="en-US" dirty="0"/>
              <a:t>2.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a:t>
            </a:r>
            <a:endParaRPr lang="nl-NL" dirty="0"/>
          </a:p>
        </p:txBody>
      </p:sp>
      <p:sp>
        <p:nvSpPr>
          <p:cNvPr id="5" name="Tijdelijke aanduiding voor tekst 4">
            <a:extLst>
              <a:ext uri="{FF2B5EF4-FFF2-40B4-BE49-F238E27FC236}">
                <a16:creationId xmlns:a16="http://schemas.microsoft.com/office/drawing/2014/main" id="{C5379627-B9D8-DA66-0701-3191726044A0}"/>
              </a:ext>
            </a:extLst>
          </p:cNvPr>
          <p:cNvSpPr>
            <a:spLocks noGrp="1"/>
          </p:cNvSpPr>
          <p:nvPr>
            <p:ph type="body" sz="quarter" idx="17"/>
          </p:nvPr>
        </p:nvSpPr>
        <p:spPr/>
        <p:txBody>
          <a:bodyPr>
            <a:normAutofit/>
          </a:bodyPr>
          <a:lstStyle/>
          <a:p>
            <a:r>
              <a:rPr lang="nl-NL" dirty="0"/>
              <a:t>I2</a:t>
            </a:r>
          </a:p>
        </p:txBody>
      </p:sp>
      <p:sp>
        <p:nvSpPr>
          <p:cNvPr id="13" name="Tijdelijke aanduiding voor inhoud 2">
            <a:extLst>
              <a:ext uri="{FF2B5EF4-FFF2-40B4-BE49-F238E27FC236}">
                <a16:creationId xmlns:a16="http://schemas.microsoft.com/office/drawing/2014/main" id="{20F5D544-1419-5664-EAA2-9C0390290A16}"/>
              </a:ext>
            </a:extLst>
          </p:cNvPr>
          <p:cNvSpPr txBox="1">
            <a:spLocks/>
          </p:cNvSpPr>
          <p:nvPr/>
        </p:nvSpPr>
        <p:spPr>
          <a:xfrm>
            <a:off x="3493084" y="1593382"/>
            <a:ext cx="2550952" cy="3720637"/>
          </a:xfrm>
          <a:prstGeom prst="rect">
            <a:avLst/>
          </a:prstGeom>
          <a:noFill/>
          <a:ln w="19050">
            <a:noFill/>
          </a:ln>
        </p:spPr>
        <p:txBody>
          <a:bodyPr vert="horz" lIns="180000" tIns="180000" rIns="180000" bIns="180000" rtlCol="0">
            <a:normAutofit/>
          </a:bodyPr>
          <a:lstStyle>
            <a:lvl1pPr indent="0" algn="ctr">
              <a:lnSpc>
                <a:spcPct val="150000"/>
              </a:lnSpc>
              <a:spcBef>
                <a:spcPts val="1000"/>
              </a:spcBef>
              <a:buFont typeface="Arial" panose="020B0604020202020204" pitchFamily="34" charset="0"/>
              <a:buNone/>
              <a:defRPr sz="1400" b="1" i="0">
                <a:solidFill>
                  <a:schemeClr val="accent4"/>
                </a:solidFill>
                <a:latin typeface="BISansNEXT" panose="02000503040000020004" pitchFamily="2" charset="0"/>
              </a:defRPr>
            </a:lvl1pPr>
            <a:lvl2pPr marL="6858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2pPr>
            <a:lvl3pPr marL="11430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3pPr>
            <a:lvl4pPr marL="16002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4pPr>
            <a:lvl5pPr marL="20574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err="1">
                <a:solidFill>
                  <a:schemeClr val="accent1"/>
                </a:solidFill>
              </a:rPr>
              <a:t>Probable</a:t>
            </a:r>
            <a:r>
              <a:rPr lang="nl-NL" dirty="0">
                <a:solidFill>
                  <a:schemeClr val="accent1"/>
                </a:solidFill>
              </a:rPr>
              <a:t> UIP</a:t>
            </a:r>
          </a:p>
          <a:p>
            <a:pPr marL="171450" indent="-171450" algn="l">
              <a:buFont typeface="Arial" panose="020B0604020202020204" pitchFamily="34" charset="0"/>
              <a:buChar char="•"/>
            </a:pPr>
            <a:r>
              <a:rPr lang="nl-NL" sz="1200" b="0" dirty="0" err="1">
                <a:solidFill>
                  <a:srgbClr val="2B333A"/>
                </a:solidFill>
              </a:rPr>
              <a:t>Comparable</a:t>
            </a:r>
            <a:r>
              <a:rPr lang="nl-NL" sz="1200" b="0" dirty="0">
                <a:solidFill>
                  <a:srgbClr val="2B333A"/>
                </a:solidFill>
              </a:rPr>
              <a:t> </a:t>
            </a:r>
            <a:r>
              <a:rPr lang="nl-NL" sz="1200" b="0" dirty="0" err="1">
                <a:solidFill>
                  <a:srgbClr val="2B333A"/>
                </a:solidFill>
              </a:rPr>
              <a:t>to</a:t>
            </a:r>
            <a:r>
              <a:rPr lang="nl-NL" sz="1200" b="0" dirty="0">
                <a:solidFill>
                  <a:srgbClr val="2B333A"/>
                </a:solidFill>
              </a:rPr>
              <a:t> UIP </a:t>
            </a:r>
            <a:r>
              <a:rPr lang="nl-NL" sz="1200" b="0" dirty="0" err="1">
                <a:solidFill>
                  <a:srgbClr val="2B333A"/>
                </a:solidFill>
              </a:rPr>
              <a:t>except</a:t>
            </a:r>
            <a:r>
              <a:rPr lang="nl-NL" sz="1200" b="0" dirty="0">
                <a:solidFill>
                  <a:srgbClr val="2B333A"/>
                </a:solidFill>
              </a:rPr>
              <a:t> </a:t>
            </a:r>
            <a:r>
              <a:rPr lang="nl-NL" sz="1200" b="0" dirty="0" err="1">
                <a:solidFill>
                  <a:srgbClr val="2B333A"/>
                </a:solidFill>
              </a:rPr>
              <a:t>that</a:t>
            </a:r>
            <a:r>
              <a:rPr lang="nl-NL" sz="1200" b="0" dirty="0">
                <a:solidFill>
                  <a:srgbClr val="2B333A"/>
                </a:solidFill>
              </a:rPr>
              <a:t> </a:t>
            </a:r>
            <a:r>
              <a:rPr lang="nl-NL" sz="1200" b="0" dirty="0" err="1">
                <a:solidFill>
                  <a:srgbClr val="2B333A"/>
                </a:solidFill>
              </a:rPr>
              <a:t>honeycombing</a:t>
            </a:r>
            <a:r>
              <a:rPr lang="nl-NL" sz="1200" b="0" dirty="0">
                <a:solidFill>
                  <a:srgbClr val="2B333A"/>
                </a:solidFill>
              </a:rPr>
              <a:t> is absent</a:t>
            </a:r>
          </a:p>
          <a:p>
            <a:pPr marL="171450" indent="-171450" algn="l">
              <a:buFont typeface="Arial" panose="020B0604020202020204" pitchFamily="34" charset="0"/>
              <a:buChar char="•"/>
            </a:pPr>
            <a:r>
              <a:rPr lang="nl-NL" sz="1200" b="0" dirty="0">
                <a:solidFill>
                  <a:srgbClr val="2B333A"/>
                </a:solidFill>
              </a:rPr>
              <a:t>Absence of </a:t>
            </a:r>
            <a:r>
              <a:rPr lang="nl-NL" sz="1200" b="0" dirty="0" err="1">
                <a:solidFill>
                  <a:srgbClr val="2B333A"/>
                </a:solidFill>
              </a:rPr>
              <a:t>subpleural</a:t>
            </a:r>
            <a:r>
              <a:rPr lang="nl-NL" sz="1200" b="0" dirty="0">
                <a:solidFill>
                  <a:srgbClr val="2B333A"/>
                </a:solidFill>
              </a:rPr>
              <a:t> sparing</a:t>
            </a:r>
          </a:p>
        </p:txBody>
      </p:sp>
      <p:sp>
        <p:nvSpPr>
          <p:cNvPr id="14" name="Tijdelijke aanduiding voor inhoud 2">
            <a:extLst>
              <a:ext uri="{FF2B5EF4-FFF2-40B4-BE49-F238E27FC236}">
                <a16:creationId xmlns:a16="http://schemas.microsoft.com/office/drawing/2014/main" id="{94A94687-14F2-DB03-695F-12CFBF17A391}"/>
              </a:ext>
            </a:extLst>
          </p:cNvPr>
          <p:cNvSpPr txBox="1">
            <a:spLocks/>
          </p:cNvSpPr>
          <p:nvPr/>
        </p:nvSpPr>
        <p:spPr>
          <a:xfrm>
            <a:off x="6147965" y="1593382"/>
            <a:ext cx="2550952" cy="3720637"/>
          </a:xfrm>
          <a:prstGeom prst="rect">
            <a:avLst/>
          </a:prstGeom>
          <a:noFill/>
          <a:ln w="19050">
            <a:noFill/>
          </a:ln>
        </p:spPr>
        <p:txBody>
          <a:bodyPr vert="horz" lIns="180000" tIns="180000" rIns="180000" bIns="180000" rtlCol="0">
            <a:normAutofit/>
          </a:bodyPr>
          <a:lstStyle>
            <a:lvl1pPr indent="0" algn="ctr">
              <a:lnSpc>
                <a:spcPct val="150000"/>
              </a:lnSpc>
              <a:spcBef>
                <a:spcPts val="1000"/>
              </a:spcBef>
              <a:buFont typeface="Arial" panose="020B0604020202020204" pitchFamily="34" charset="0"/>
              <a:buNone/>
              <a:defRPr sz="1400" b="1" i="0">
                <a:solidFill>
                  <a:schemeClr val="accent4"/>
                </a:solidFill>
                <a:latin typeface="BISansNEXT" panose="02000503040000020004" pitchFamily="2" charset="0"/>
              </a:defRPr>
            </a:lvl1pPr>
            <a:lvl2pPr marL="6858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2pPr>
            <a:lvl3pPr marL="11430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3pPr>
            <a:lvl4pPr marL="16002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4pPr>
            <a:lvl5pPr marL="20574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err="1">
                <a:solidFill>
                  <a:schemeClr val="accent1"/>
                </a:solidFill>
              </a:rPr>
              <a:t>Indeterminate</a:t>
            </a:r>
            <a:r>
              <a:rPr lang="nl-NL" dirty="0">
                <a:solidFill>
                  <a:schemeClr val="accent1"/>
                </a:solidFill>
              </a:rPr>
              <a:t> </a:t>
            </a:r>
            <a:r>
              <a:rPr lang="nl-NL" dirty="0" err="1">
                <a:solidFill>
                  <a:schemeClr val="accent1"/>
                </a:solidFill>
              </a:rPr>
              <a:t>for</a:t>
            </a:r>
            <a:r>
              <a:rPr lang="nl-NL" dirty="0">
                <a:solidFill>
                  <a:schemeClr val="accent1"/>
                </a:solidFill>
              </a:rPr>
              <a:t> UIP</a:t>
            </a:r>
          </a:p>
          <a:p>
            <a:pPr marL="171450" indent="-171450" algn="l">
              <a:buFont typeface="Arial" panose="020B0604020202020204" pitchFamily="34" charset="0"/>
              <a:buChar char="•"/>
            </a:pPr>
            <a:r>
              <a:rPr lang="nl-NL" sz="1200" b="0" dirty="0">
                <a:solidFill>
                  <a:srgbClr val="2B333A"/>
                </a:solidFill>
              </a:rPr>
              <a:t>Distribution of </a:t>
            </a:r>
            <a:r>
              <a:rPr lang="nl-NL" sz="1200" b="0" dirty="0" err="1">
                <a:solidFill>
                  <a:srgbClr val="2B333A"/>
                </a:solidFill>
              </a:rPr>
              <a:t>fibrotic</a:t>
            </a:r>
            <a:r>
              <a:rPr lang="nl-NL" sz="1200" b="0" dirty="0">
                <a:solidFill>
                  <a:srgbClr val="2B333A"/>
                </a:solidFill>
              </a:rPr>
              <a:t> </a:t>
            </a:r>
            <a:r>
              <a:rPr lang="nl-NL" sz="1200" b="0" dirty="0" err="1">
                <a:solidFill>
                  <a:srgbClr val="2B333A"/>
                </a:solidFill>
              </a:rPr>
              <a:t>characteristics</a:t>
            </a:r>
            <a:r>
              <a:rPr lang="nl-NL" sz="1200" b="0" dirty="0">
                <a:solidFill>
                  <a:srgbClr val="2B333A"/>
                </a:solidFill>
              </a:rPr>
              <a:t> </a:t>
            </a:r>
            <a:r>
              <a:rPr lang="nl-NL" sz="1200" b="0" dirty="0" err="1">
                <a:solidFill>
                  <a:srgbClr val="2B333A"/>
                </a:solidFill>
              </a:rPr>
              <a:t>variable</a:t>
            </a:r>
            <a:r>
              <a:rPr lang="nl-NL" sz="1200" b="0" dirty="0">
                <a:solidFill>
                  <a:srgbClr val="2B333A"/>
                </a:solidFill>
              </a:rPr>
              <a:t> or diffuse, without </a:t>
            </a:r>
            <a:r>
              <a:rPr lang="nl-NL" sz="1200" b="0" dirty="0" err="1">
                <a:solidFill>
                  <a:srgbClr val="2B333A"/>
                </a:solidFill>
              </a:rPr>
              <a:t>subpleural</a:t>
            </a:r>
            <a:r>
              <a:rPr lang="nl-NL" sz="1200" b="0" dirty="0">
                <a:solidFill>
                  <a:srgbClr val="2B333A"/>
                </a:solidFill>
              </a:rPr>
              <a:t> </a:t>
            </a:r>
            <a:r>
              <a:rPr lang="nl-NL" sz="1200" b="0" dirty="0" err="1">
                <a:solidFill>
                  <a:srgbClr val="2B333A"/>
                </a:solidFill>
              </a:rPr>
              <a:t>predominance</a:t>
            </a:r>
            <a:endParaRPr lang="nl-NL" sz="1200" b="0" dirty="0">
              <a:solidFill>
                <a:srgbClr val="2B333A"/>
              </a:solidFill>
            </a:endParaRPr>
          </a:p>
          <a:p>
            <a:pPr marL="171450" indent="-171450" algn="l">
              <a:buFont typeface="Arial" panose="020B0604020202020204" pitchFamily="34" charset="0"/>
              <a:buChar char="•"/>
            </a:pPr>
            <a:r>
              <a:rPr lang="nl-NL" sz="1200" b="0" dirty="0" err="1">
                <a:solidFill>
                  <a:srgbClr val="2B333A"/>
                </a:solidFill>
              </a:rPr>
              <a:t>not</a:t>
            </a:r>
            <a:r>
              <a:rPr lang="nl-NL" sz="1200" b="0" dirty="0">
                <a:solidFill>
                  <a:srgbClr val="2B333A"/>
                </a:solidFill>
              </a:rPr>
              <a:t>-fitting </a:t>
            </a:r>
            <a:r>
              <a:rPr lang="nl-NL" sz="1200" b="0" dirty="0" err="1">
                <a:solidFill>
                  <a:srgbClr val="2B333A"/>
                </a:solidFill>
              </a:rPr>
              <a:t>an</a:t>
            </a:r>
            <a:r>
              <a:rPr lang="nl-NL" sz="1200" b="0" dirty="0">
                <a:solidFill>
                  <a:srgbClr val="2B333A"/>
                </a:solidFill>
              </a:rPr>
              <a:t> </a:t>
            </a:r>
            <a:r>
              <a:rPr lang="nl-NL" sz="1200" b="0" dirty="0" err="1">
                <a:solidFill>
                  <a:srgbClr val="2B333A"/>
                </a:solidFill>
              </a:rPr>
              <a:t>alternative</a:t>
            </a:r>
            <a:r>
              <a:rPr lang="nl-NL" sz="1200" b="0" dirty="0">
                <a:solidFill>
                  <a:srgbClr val="2B333A"/>
                </a:solidFill>
              </a:rPr>
              <a:t> diagnosis	</a:t>
            </a:r>
          </a:p>
          <a:p>
            <a:endParaRPr lang="nl-NL" dirty="0"/>
          </a:p>
        </p:txBody>
      </p:sp>
      <p:sp>
        <p:nvSpPr>
          <p:cNvPr id="15" name="Tijdelijke aanduiding voor inhoud 2">
            <a:extLst>
              <a:ext uri="{FF2B5EF4-FFF2-40B4-BE49-F238E27FC236}">
                <a16:creationId xmlns:a16="http://schemas.microsoft.com/office/drawing/2014/main" id="{F1532D34-F1FB-58F1-EC73-83CAEA1D0252}"/>
              </a:ext>
            </a:extLst>
          </p:cNvPr>
          <p:cNvSpPr txBox="1">
            <a:spLocks/>
          </p:cNvSpPr>
          <p:nvPr/>
        </p:nvSpPr>
        <p:spPr>
          <a:xfrm>
            <a:off x="8802847" y="1593382"/>
            <a:ext cx="2550952" cy="3720637"/>
          </a:xfrm>
          <a:prstGeom prst="rect">
            <a:avLst/>
          </a:prstGeom>
          <a:noFill/>
          <a:ln w="19050">
            <a:noFill/>
          </a:ln>
        </p:spPr>
        <p:txBody>
          <a:bodyPr vert="horz" lIns="180000" tIns="180000" rIns="180000" bIns="180000" rtlCol="0">
            <a:normAutofit/>
          </a:bodyPr>
          <a:lstStyle>
            <a:lvl1pPr indent="0" algn="ctr">
              <a:lnSpc>
                <a:spcPct val="150000"/>
              </a:lnSpc>
              <a:spcBef>
                <a:spcPts val="1000"/>
              </a:spcBef>
              <a:buFont typeface="Arial" panose="020B0604020202020204" pitchFamily="34" charset="0"/>
              <a:buNone/>
              <a:defRPr sz="1400" b="1" i="0">
                <a:solidFill>
                  <a:schemeClr val="accent4"/>
                </a:solidFill>
                <a:latin typeface="BISansNEXT" panose="02000503040000020004" pitchFamily="2" charset="0"/>
              </a:defRPr>
            </a:lvl1pPr>
            <a:lvl2pPr marL="6858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2pPr>
            <a:lvl3pPr marL="11430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3pPr>
            <a:lvl4pPr marL="16002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4pPr>
            <a:lvl5pPr marL="2057400" indent="-228600">
              <a:lnSpc>
                <a:spcPct val="150000"/>
              </a:lnSpc>
              <a:spcBef>
                <a:spcPts val="500"/>
              </a:spcBef>
              <a:buFont typeface="Arial" panose="020B0604020202020204" pitchFamily="34" charset="0"/>
              <a:buChar char="•"/>
              <a:defRPr sz="1400" b="0" i="0">
                <a:solidFill>
                  <a:srgbClr val="2B333A"/>
                </a:solidFill>
                <a:latin typeface="BISansNEXT" panose="02000503040000020004"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err="1">
                <a:solidFill>
                  <a:schemeClr val="accent1"/>
                </a:solidFill>
              </a:rPr>
              <a:t>Alternative</a:t>
            </a:r>
            <a:r>
              <a:rPr lang="nl-NL" dirty="0">
                <a:solidFill>
                  <a:schemeClr val="accent1"/>
                </a:solidFill>
              </a:rPr>
              <a:t> diagnosis</a:t>
            </a:r>
          </a:p>
          <a:p>
            <a:pPr marL="171450" indent="-171450" algn="l">
              <a:buFont typeface="Arial" panose="020B0604020202020204" pitchFamily="34" charset="0"/>
              <a:buChar char="•"/>
            </a:pPr>
            <a:r>
              <a:rPr lang="nl-NL" sz="1200" b="0" dirty="0">
                <a:solidFill>
                  <a:srgbClr val="2B333A"/>
                </a:solidFill>
              </a:rPr>
              <a:t>Distribution </a:t>
            </a:r>
            <a:r>
              <a:rPr lang="nl-NL" sz="1200" b="0" dirty="0" err="1">
                <a:solidFill>
                  <a:srgbClr val="2B333A"/>
                </a:solidFill>
              </a:rPr>
              <a:t>may</a:t>
            </a:r>
            <a:r>
              <a:rPr lang="nl-NL" sz="1200" b="0" dirty="0">
                <a:solidFill>
                  <a:srgbClr val="2B333A"/>
                </a:solidFill>
              </a:rPr>
              <a:t> </a:t>
            </a:r>
            <a:r>
              <a:rPr lang="nl-NL" sz="1200" b="0" dirty="0" err="1">
                <a:solidFill>
                  <a:srgbClr val="2B333A"/>
                </a:solidFill>
              </a:rPr>
              <a:t>be</a:t>
            </a:r>
            <a:r>
              <a:rPr lang="nl-NL" sz="1200" b="0" dirty="0">
                <a:solidFill>
                  <a:srgbClr val="2B333A"/>
                </a:solidFill>
              </a:rPr>
              <a:t> more </a:t>
            </a:r>
            <a:r>
              <a:rPr lang="nl-NL" sz="1200" b="0" dirty="0" err="1">
                <a:solidFill>
                  <a:srgbClr val="2B333A"/>
                </a:solidFill>
              </a:rPr>
              <a:t>upper</a:t>
            </a:r>
            <a:r>
              <a:rPr lang="nl-NL" sz="1200" b="0" dirty="0">
                <a:solidFill>
                  <a:srgbClr val="2B333A"/>
                </a:solidFill>
              </a:rPr>
              <a:t> or </a:t>
            </a:r>
            <a:r>
              <a:rPr lang="nl-NL" sz="1200" b="0" dirty="0" err="1">
                <a:solidFill>
                  <a:srgbClr val="2B333A"/>
                </a:solidFill>
              </a:rPr>
              <a:t>mid-lung,or</a:t>
            </a:r>
            <a:r>
              <a:rPr lang="nl-NL" sz="1200" b="0" dirty="0">
                <a:solidFill>
                  <a:srgbClr val="2B333A"/>
                </a:solidFill>
              </a:rPr>
              <a:t> </a:t>
            </a:r>
            <a:r>
              <a:rPr lang="nl-NL" sz="1200" b="0" dirty="0" err="1">
                <a:solidFill>
                  <a:srgbClr val="2B333A"/>
                </a:solidFill>
              </a:rPr>
              <a:t>peribronchovascular</a:t>
            </a:r>
            <a:r>
              <a:rPr lang="nl-NL" sz="1200" b="0" dirty="0">
                <a:solidFill>
                  <a:srgbClr val="2B333A"/>
                </a:solidFill>
              </a:rPr>
              <a:t> </a:t>
            </a:r>
            <a:r>
              <a:rPr lang="nl-NL" sz="1200" b="0" dirty="0" err="1">
                <a:solidFill>
                  <a:srgbClr val="2B333A"/>
                </a:solidFill>
              </a:rPr>
              <a:t>with</a:t>
            </a:r>
            <a:r>
              <a:rPr lang="nl-NL" sz="1200" b="0" dirty="0">
                <a:solidFill>
                  <a:srgbClr val="2B333A"/>
                </a:solidFill>
              </a:rPr>
              <a:t> </a:t>
            </a:r>
            <a:r>
              <a:rPr lang="nl-NL" sz="1200" b="0" dirty="0" err="1">
                <a:solidFill>
                  <a:srgbClr val="2B333A"/>
                </a:solidFill>
              </a:rPr>
              <a:t>subpleural</a:t>
            </a:r>
            <a:r>
              <a:rPr lang="nl-NL" sz="1200" b="0" dirty="0">
                <a:solidFill>
                  <a:srgbClr val="2B333A"/>
                </a:solidFill>
              </a:rPr>
              <a:t> sparing</a:t>
            </a:r>
          </a:p>
          <a:p>
            <a:pPr marL="171450" indent="-171450" algn="l">
              <a:buFont typeface="Arial" panose="020B0604020202020204" pitchFamily="34" charset="0"/>
              <a:buChar char="•"/>
            </a:pPr>
            <a:r>
              <a:rPr lang="nl-NL" sz="1200" b="0" dirty="0" err="1">
                <a:solidFill>
                  <a:srgbClr val="2B333A"/>
                </a:solidFill>
              </a:rPr>
              <a:t>Extensive</a:t>
            </a:r>
            <a:r>
              <a:rPr lang="nl-NL" sz="1200" b="0" dirty="0">
                <a:solidFill>
                  <a:srgbClr val="2B333A"/>
                </a:solidFill>
              </a:rPr>
              <a:t> </a:t>
            </a:r>
            <a:r>
              <a:rPr lang="nl-NL" sz="1200" b="0" dirty="0" err="1">
                <a:solidFill>
                  <a:srgbClr val="2B333A"/>
                </a:solidFill>
              </a:rPr>
              <a:t>ground-glass</a:t>
            </a:r>
            <a:r>
              <a:rPr lang="nl-NL" sz="1200" b="0" dirty="0">
                <a:solidFill>
                  <a:srgbClr val="2B333A"/>
                </a:solidFill>
              </a:rPr>
              <a:t>, </a:t>
            </a:r>
            <a:r>
              <a:rPr lang="nl-NL" sz="1200" b="0" dirty="0" err="1">
                <a:solidFill>
                  <a:srgbClr val="2B333A"/>
                </a:solidFill>
              </a:rPr>
              <a:t>nodules</a:t>
            </a:r>
            <a:r>
              <a:rPr lang="nl-NL" sz="1200" b="0" dirty="0">
                <a:solidFill>
                  <a:srgbClr val="2B333A"/>
                </a:solidFill>
              </a:rPr>
              <a:t> or </a:t>
            </a:r>
            <a:r>
              <a:rPr lang="nl-NL" sz="1200" b="0" dirty="0" err="1">
                <a:solidFill>
                  <a:srgbClr val="2B333A"/>
                </a:solidFill>
              </a:rPr>
              <a:t>consolidations</a:t>
            </a:r>
            <a:r>
              <a:rPr lang="nl-NL" sz="1200" b="0" dirty="0">
                <a:solidFill>
                  <a:srgbClr val="2B333A"/>
                </a:solidFill>
              </a:rPr>
              <a:t>, </a:t>
            </a:r>
            <a:r>
              <a:rPr lang="nl-NL" sz="1200" b="0" dirty="0" err="1">
                <a:solidFill>
                  <a:srgbClr val="2B333A"/>
                </a:solidFill>
              </a:rPr>
              <a:t>mosaic</a:t>
            </a:r>
            <a:r>
              <a:rPr lang="nl-NL" sz="1200" b="0" dirty="0">
                <a:solidFill>
                  <a:srgbClr val="2B333A"/>
                </a:solidFill>
              </a:rPr>
              <a:t> </a:t>
            </a:r>
            <a:r>
              <a:rPr lang="nl-NL" sz="1200" b="0" dirty="0" err="1">
                <a:solidFill>
                  <a:srgbClr val="2B333A"/>
                </a:solidFill>
              </a:rPr>
              <a:t>attenuation</a:t>
            </a:r>
            <a:r>
              <a:rPr lang="nl-NL" sz="1200" b="0" dirty="0">
                <a:solidFill>
                  <a:srgbClr val="2B333A"/>
                </a:solidFill>
              </a:rPr>
              <a:t> </a:t>
            </a:r>
            <a:r>
              <a:rPr lang="nl-NL" sz="1200" b="0" dirty="0" err="1">
                <a:solidFill>
                  <a:srgbClr val="2B333A"/>
                </a:solidFill>
              </a:rPr>
              <a:t>and</a:t>
            </a:r>
            <a:r>
              <a:rPr lang="nl-NL" sz="1200" b="0" dirty="0">
                <a:solidFill>
                  <a:srgbClr val="2B333A"/>
                </a:solidFill>
              </a:rPr>
              <a:t> air trapping </a:t>
            </a:r>
            <a:r>
              <a:rPr lang="nl-NL" sz="1200" b="0" dirty="0" err="1">
                <a:solidFill>
                  <a:srgbClr val="2B333A"/>
                </a:solidFill>
              </a:rPr>
              <a:t>may</a:t>
            </a:r>
            <a:r>
              <a:rPr lang="nl-NL" sz="1200" b="0" dirty="0">
                <a:solidFill>
                  <a:srgbClr val="2B333A"/>
                </a:solidFill>
              </a:rPr>
              <a:t> </a:t>
            </a:r>
            <a:r>
              <a:rPr lang="nl-NL" sz="1200" b="0" dirty="0" err="1">
                <a:solidFill>
                  <a:srgbClr val="2B333A"/>
                </a:solidFill>
              </a:rPr>
              <a:t>be</a:t>
            </a:r>
            <a:r>
              <a:rPr lang="nl-NL" sz="1200" b="0" dirty="0">
                <a:solidFill>
                  <a:srgbClr val="2B333A"/>
                </a:solidFill>
              </a:rPr>
              <a:t> present</a:t>
            </a:r>
          </a:p>
        </p:txBody>
      </p:sp>
      <p:sp>
        <p:nvSpPr>
          <p:cNvPr id="16" name="Tekstvak 15">
            <a:extLst>
              <a:ext uri="{FF2B5EF4-FFF2-40B4-BE49-F238E27FC236}">
                <a16:creationId xmlns:a16="http://schemas.microsoft.com/office/drawing/2014/main" id="{64197003-CD1A-11FE-3661-970AE8CA2774}"/>
              </a:ext>
            </a:extLst>
          </p:cNvPr>
          <p:cNvSpPr txBox="1"/>
          <p:nvPr/>
        </p:nvSpPr>
        <p:spPr>
          <a:xfrm>
            <a:off x="6596549" y="4783899"/>
            <a:ext cx="6061117" cy="797136"/>
          </a:xfrm>
          <a:prstGeom prst="roundRect">
            <a:avLst/>
          </a:prstGeom>
          <a:solidFill>
            <a:schemeClr val="accent3"/>
          </a:solidFill>
        </p:spPr>
        <p:txBody>
          <a:bodyPr wrap="square" lIns="180000" tIns="180000" rIns="612000" bIns="180000" rtlCol="0" anchor="ctr" anchorCtr="0">
            <a:noAutofit/>
          </a:bodyPr>
          <a:lstStyle/>
          <a:p>
            <a:pPr algn="ctr"/>
            <a:r>
              <a:rPr lang="nl-NL" sz="1200" b="1" dirty="0" err="1">
                <a:solidFill>
                  <a:schemeClr val="bg1"/>
                </a:solidFill>
                <a:latin typeface="BISansNEXT" panose="02000503040000020004" pitchFamily="50" charset="0"/>
              </a:rPr>
              <a:t>Many</a:t>
            </a:r>
            <a:r>
              <a:rPr lang="nl-NL" sz="1200" b="1" dirty="0">
                <a:solidFill>
                  <a:schemeClr val="bg1"/>
                </a:solidFill>
                <a:latin typeface="BISansNEXT" panose="02000503040000020004" pitchFamily="50" charset="0"/>
              </a:rPr>
              <a:t> HRCT </a:t>
            </a:r>
            <a:r>
              <a:rPr lang="nl-NL" sz="1200" b="1" dirty="0" err="1">
                <a:solidFill>
                  <a:schemeClr val="bg1"/>
                </a:solidFill>
                <a:latin typeface="BISansNEXT" panose="02000503040000020004" pitchFamily="50" charset="0"/>
              </a:rPr>
              <a:t>findings</a:t>
            </a:r>
            <a:r>
              <a:rPr lang="nl-NL" sz="1200" b="1" dirty="0">
                <a:solidFill>
                  <a:schemeClr val="bg1"/>
                </a:solidFill>
                <a:latin typeface="BISansNEXT" panose="02000503040000020004" pitchFamily="50" charset="0"/>
              </a:rPr>
              <a:t> </a:t>
            </a:r>
            <a:r>
              <a:rPr lang="nl-NL" sz="1200" b="1" dirty="0" err="1">
                <a:solidFill>
                  <a:schemeClr val="bg1"/>
                </a:solidFill>
                <a:latin typeface="BISansNEXT" panose="02000503040000020004" pitchFamily="50" charset="0"/>
              </a:rPr>
              <a:t>may</a:t>
            </a:r>
            <a:r>
              <a:rPr lang="nl-NL" sz="1200" b="1" dirty="0">
                <a:solidFill>
                  <a:schemeClr val="bg1"/>
                </a:solidFill>
                <a:latin typeface="BISansNEXT" panose="02000503040000020004" pitchFamily="50" charset="0"/>
              </a:rPr>
              <a:t> </a:t>
            </a:r>
            <a:r>
              <a:rPr lang="nl-NL" sz="1200" b="1" dirty="0" err="1">
                <a:solidFill>
                  <a:schemeClr val="bg1"/>
                </a:solidFill>
                <a:latin typeface="BISansNEXT" panose="02000503040000020004" pitchFamily="50" charset="0"/>
              </a:rPr>
              <a:t>be</a:t>
            </a:r>
            <a:r>
              <a:rPr lang="nl-NL" sz="1200" b="1" dirty="0">
                <a:solidFill>
                  <a:schemeClr val="bg1"/>
                </a:solidFill>
                <a:latin typeface="BISansNEXT" panose="02000503040000020004" pitchFamily="50" charset="0"/>
              </a:rPr>
              <a:t> </a:t>
            </a:r>
            <a:r>
              <a:rPr lang="nl-NL" sz="1200" b="1" dirty="0" err="1">
                <a:solidFill>
                  <a:schemeClr val="bg1"/>
                </a:solidFill>
                <a:latin typeface="BISansNEXT" panose="02000503040000020004" pitchFamily="50" charset="0"/>
              </a:rPr>
              <a:t>classified</a:t>
            </a:r>
            <a:r>
              <a:rPr lang="nl-NL" sz="1200" b="1" dirty="0">
                <a:solidFill>
                  <a:schemeClr val="bg1"/>
                </a:solidFill>
                <a:latin typeface="BISansNEXT" panose="02000503040000020004" pitchFamily="50" charset="0"/>
              </a:rPr>
              <a:t> as </a:t>
            </a:r>
            <a:r>
              <a:rPr lang="nl-NL" sz="1200" b="1" dirty="0" err="1">
                <a:solidFill>
                  <a:schemeClr val="bg1"/>
                </a:solidFill>
                <a:latin typeface="BISansNEXT" panose="02000503040000020004" pitchFamily="50" charset="0"/>
              </a:rPr>
              <a:t>indeterminate</a:t>
            </a:r>
            <a:r>
              <a:rPr lang="nl-NL" sz="1200" b="1" dirty="0">
                <a:solidFill>
                  <a:schemeClr val="bg1"/>
                </a:solidFill>
                <a:latin typeface="BISansNEXT" panose="02000503040000020004" pitchFamily="50" charset="0"/>
              </a:rPr>
              <a:t> </a:t>
            </a:r>
            <a:r>
              <a:rPr lang="nl-NL" sz="1200" b="1" dirty="0" err="1">
                <a:solidFill>
                  <a:schemeClr val="bg1"/>
                </a:solidFill>
                <a:latin typeface="BISansNEXT" panose="02000503040000020004" pitchFamily="50" charset="0"/>
              </a:rPr>
              <a:t>for</a:t>
            </a:r>
            <a:r>
              <a:rPr lang="nl-NL" sz="1200" b="1" dirty="0">
                <a:solidFill>
                  <a:schemeClr val="bg1"/>
                </a:solidFill>
                <a:latin typeface="BISansNEXT" panose="02000503040000020004" pitchFamily="50" charset="0"/>
              </a:rPr>
              <a:t> UIP or are </a:t>
            </a:r>
          </a:p>
          <a:p>
            <a:pPr algn="ctr"/>
            <a:r>
              <a:rPr lang="nl-NL" sz="1200" b="1" dirty="0" err="1">
                <a:solidFill>
                  <a:schemeClr val="bg1"/>
                </a:solidFill>
                <a:latin typeface="BISansNEXT" panose="02000503040000020004" pitchFamily="50" charset="0"/>
              </a:rPr>
              <a:t>suggestive</a:t>
            </a:r>
            <a:r>
              <a:rPr lang="nl-NL" sz="1200" b="1" dirty="0">
                <a:solidFill>
                  <a:schemeClr val="bg1"/>
                </a:solidFill>
                <a:latin typeface="BISansNEXT" panose="02000503040000020004" pitchFamily="50" charset="0"/>
              </a:rPr>
              <a:t> of </a:t>
            </a:r>
            <a:r>
              <a:rPr lang="nl-NL" sz="1200" b="1" dirty="0" err="1">
                <a:solidFill>
                  <a:schemeClr val="bg1"/>
                </a:solidFill>
                <a:latin typeface="BISansNEXT" panose="02000503040000020004" pitchFamily="50" charset="0"/>
              </a:rPr>
              <a:t>an</a:t>
            </a:r>
            <a:r>
              <a:rPr lang="nl-NL" sz="1200" b="1" dirty="0">
                <a:solidFill>
                  <a:schemeClr val="bg1"/>
                </a:solidFill>
                <a:latin typeface="BISansNEXT" panose="02000503040000020004" pitchFamily="50" charset="0"/>
              </a:rPr>
              <a:t> </a:t>
            </a:r>
            <a:r>
              <a:rPr lang="nl-NL" sz="1200" b="1" dirty="0" err="1">
                <a:solidFill>
                  <a:schemeClr val="bg1"/>
                </a:solidFill>
                <a:latin typeface="BISansNEXT" panose="02000503040000020004" pitchFamily="50" charset="0"/>
              </a:rPr>
              <a:t>alternative</a:t>
            </a:r>
            <a:r>
              <a:rPr lang="nl-NL" sz="1200" b="1" dirty="0">
                <a:solidFill>
                  <a:schemeClr val="bg1"/>
                </a:solidFill>
                <a:latin typeface="BISansNEXT" panose="02000503040000020004" pitchFamily="50" charset="0"/>
              </a:rPr>
              <a:t> diagnosis</a:t>
            </a:r>
          </a:p>
        </p:txBody>
      </p:sp>
      <p:sp>
        <p:nvSpPr>
          <p:cNvPr id="11" name="Rectangle 2">
            <a:extLst>
              <a:ext uri="{FF2B5EF4-FFF2-40B4-BE49-F238E27FC236}">
                <a16:creationId xmlns:a16="http://schemas.microsoft.com/office/drawing/2014/main" id="{F716AF7D-7D22-EE65-8BC4-AD69AD9629E3}"/>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sp>
        <p:nvSpPr>
          <p:cNvPr id="22" name="Titel 1">
            <a:extLst>
              <a:ext uri="{FF2B5EF4-FFF2-40B4-BE49-F238E27FC236}">
                <a16:creationId xmlns:a16="http://schemas.microsoft.com/office/drawing/2014/main" id="{C52F11C6-CD59-0C0A-B856-00F9D173073A}"/>
              </a:ext>
            </a:extLst>
          </p:cNvPr>
          <p:cNvSpPr txBox="1">
            <a:spLocks/>
          </p:cNvSpPr>
          <p:nvPr/>
        </p:nvSpPr>
        <p:spPr>
          <a:xfrm>
            <a:off x="838200" y="136525"/>
            <a:ext cx="10515600" cy="91198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dirty="0"/>
              <a:t>For </a:t>
            </a:r>
            <a:r>
              <a:rPr lang="nl-NL" dirty="0" err="1"/>
              <a:t>prognosis</a:t>
            </a:r>
            <a:r>
              <a:rPr lang="nl-NL" dirty="0"/>
              <a:t> </a:t>
            </a:r>
            <a:r>
              <a:rPr lang="nl-NL" dirty="0" err="1"/>
              <a:t>and</a:t>
            </a:r>
            <a:r>
              <a:rPr lang="nl-NL" dirty="0"/>
              <a:t> treatment </a:t>
            </a:r>
            <a:r>
              <a:rPr lang="nl-NL" dirty="0" err="1"/>
              <a:t>it</a:t>
            </a:r>
            <a:r>
              <a:rPr lang="nl-NL" dirty="0"/>
              <a:t> is important </a:t>
            </a:r>
            <a:r>
              <a:rPr lang="nl-NL" dirty="0" err="1"/>
              <a:t>to</a:t>
            </a:r>
            <a:r>
              <a:rPr lang="nl-NL" dirty="0"/>
              <a:t> </a:t>
            </a:r>
            <a:r>
              <a:rPr lang="nl-NL" dirty="0" err="1"/>
              <a:t>know</a:t>
            </a:r>
            <a:r>
              <a:rPr lang="nl-NL" dirty="0"/>
              <a:t> </a:t>
            </a:r>
            <a:r>
              <a:rPr lang="nl-NL" dirty="0" err="1"/>
              <a:t>whether</a:t>
            </a:r>
            <a:r>
              <a:rPr lang="nl-NL" dirty="0"/>
              <a:t> a </a:t>
            </a:r>
            <a:r>
              <a:rPr lang="nl-NL" dirty="0" err="1"/>
              <a:t>fibrotic</a:t>
            </a:r>
            <a:r>
              <a:rPr lang="nl-NL" dirty="0"/>
              <a:t> ILD shows a (</a:t>
            </a:r>
            <a:r>
              <a:rPr lang="nl-NL" dirty="0" err="1"/>
              <a:t>probable</a:t>
            </a:r>
            <a:r>
              <a:rPr lang="nl-NL" dirty="0"/>
              <a:t>) UIP </a:t>
            </a:r>
            <a:r>
              <a:rPr lang="nl-NL" dirty="0" err="1"/>
              <a:t>pattern</a:t>
            </a:r>
            <a:r>
              <a:rPr lang="nl-NL" dirty="0"/>
              <a:t> or a </a:t>
            </a:r>
            <a:r>
              <a:rPr lang="nl-NL" dirty="0" err="1"/>
              <a:t>pattern</a:t>
            </a:r>
            <a:r>
              <a:rPr lang="nl-NL" dirty="0"/>
              <a:t> </a:t>
            </a:r>
            <a:r>
              <a:rPr lang="nl-NL" dirty="0" err="1"/>
              <a:t>associated</a:t>
            </a:r>
            <a:r>
              <a:rPr lang="nl-NL" dirty="0"/>
              <a:t> </a:t>
            </a:r>
            <a:r>
              <a:rPr lang="nl-NL" dirty="0" err="1"/>
              <a:t>with</a:t>
            </a:r>
            <a:r>
              <a:rPr lang="nl-NL" dirty="0"/>
              <a:t> </a:t>
            </a:r>
            <a:r>
              <a:rPr lang="nl-NL" dirty="0" err="1"/>
              <a:t>an</a:t>
            </a:r>
            <a:r>
              <a:rPr lang="nl-NL" dirty="0"/>
              <a:t> </a:t>
            </a:r>
            <a:r>
              <a:rPr lang="nl-NL" dirty="0" err="1"/>
              <a:t>alternative</a:t>
            </a:r>
            <a:r>
              <a:rPr lang="nl-NL" dirty="0"/>
              <a:t> diagnosis</a:t>
            </a:r>
            <a:endParaRPr lang="en-US" dirty="0">
              <a:latin typeface="BISansNEXT" panose="02000503040000020004" pitchFamily="50" charset="0"/>
            </a:endParaRPr>
          </a:p>
        </p:txBody>
      </p:sp>
      <p:pic>
        <p:nvPicPr>
          <p:cNvPr id="2" name="Picture 1">
            <a:extLst>
              <a:ext uri="{FF2B5EF4-FFF2-40B4-BE49-F238E27FC236}">
                <a16:creationId xmlns:a16="http://schemas.microsoft.com/office/drawing/2014/main" id="{81A5129D-496F-9CB2-380F-64A5C60C20CE}"/>
              </a:ext>
            </a:extLst>
          </p:cNvPr>
          <p:cNvPicPr>
            <a:picLocks noChangeAspect="1"/>
          </p:cNvPicPr>
          <p:nvPr/>
        </p:nvPicPr>
        <p:blipFill>
          <a:blip r:embed="rId3"/>
          <a:stretch>
            <a:fillRect/>
          </a:stretch>
        </p:blipFill>
        <p:spPr>
          <a:xfrm>
            <a:off x="10904088" y="6247154"/>
            <a:ext cx="1487553" cy="231668"/>
          </a:xfrm>
          <a:prstGeom prst="rect">
            <a:avLst/>
          </a:prstGeom>
        </p:spPr>
      </p:pic>
    </p:spTree>
    <p:extLst>
      <p:ext uri="{BB962C8B-B14F-4D97-AF65-F5344CB8AC3E}">
        <p14:creationId xmlns:p14="http://schemas.microsoft.com/office/powerpoint/2010/main" val="364464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6D2232-D777-BDF7-D79F-011F11BEB31B}"/>
              </a:ext>
            </a:extLst>
          </p:cNvPr>
          <p:cNvSpPr/>
          <p:nvPr/>
        </p:nvSpPr>
        <p:spPr>
          <a:xfrm>
            <a:off x="-1" y="5611220"/>
            <a:ext cx="5110163" cy="867600"/>
          </a:xfrm>
          <a:prstGeom prst="rect">
            <a:avLst/>
          </a:prstGeom>
          <a:gradFill flip="none" rotWithShape="1">
            <a:gsLst>
              <a:gs pos="18000">
                <a:srgbClr val="E3E9E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AF9E77FA-5EDD-05E4-54C6-2F4AFB9B0162}"/>
              </a:ext>
            </a:extLst>
          </p:cNvPr>
          <p:cNvSpPr/>
          <p:nvPr/>
        </p:nvSpPr>
        <p:spPr>
          <a:xfrm>
            <a:off x="-1" y="4991289"/>
            <a:ext cx="5110163" cy="619931"/>
          </a:xfrm>
          <a:prstGeom prst="rect">
            <a:avLst/>
          </a:prstGeom>
          <a:gradFill flip="none" rotWithShape="1">
            <a:gsLst>
              <a:gs pos="0">
                <a:schemeClr val="bg1">
                  <a:lumMod val="75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4BFA9E2E-DCFE-B15D-A7C0-59AE16F2A358}"/>
              </a:ext>
            </a:extLst>
          </p:cNvPr>
          <p:cNvSpPr/>
          <p:nvPr/>
        </p:nvSpPr>
        <p:spPr>
          <a:xfrm>
            <a:off x="-1" y="-12860"/>
            <a:ext cx="5110163" cy="1713999"/>
          </a:xfrm>
          <a:prstGeom prst="rect">
            <a:avLst/>
          </a:prstGeom>
          <a:gradFill flip="none" rotWithShape="1">
            <a:gsLst>
              <a:gs pos="18000">
                <a:srgbClr val="E3E9E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tangle 9">
            <a:extLst>
              <a:ext uri="{FF2B5EF4-FFF2-40B4-BE49-F238E27FC236}">
                <a16:creationId xmlns:a16="http://schemas.microsoft.com/office/drawing/2014/main" id="{62AC8A46-1D9F-7094-5E58-6545F53965F9}"/>
              </a:ext>
            </a:extLst>
          </p:cNvPr>
          <p:cNvSpPr/>
          <p:nvPr/>
        </p:nvSpPr>
        <p:spPr>
          <a:xfrm>
            <a:off x="-1" y="1500914"/>
            <a:ext cx="5110163" cy="1210509"/>
          </a:xfrm>
          <a:prstGeom prst="rect">
            <a:avLst/>
          </a:prstGeom>
          <a:gradFill flip="none" rotWithShape="1">
            <a:gsLst>
              <a:gs pos="0">
                <a:schemeClr val="accent1">
                  <a:alpha val="9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tangle 10">
            <a:extLst>
              <a:ext uri="{FF2B5EF4-FFF2-40B4-BE49-F238E27FC236}">
                <a16:creationId xmlns:a16="http://schemas.microsoft.com/office/drawing/2014/main" id="{BC0FB26C-D351-01B5-9651-E66E626CCA21}"/>
              </a:ext>
            </a:extLst>
          </p:cNvPr>
          <p:cNvSpPr/>
          <p:nvPr/>
        </p:nvSpPr>
        <p:spPr>
          <a:xfrm>
            <a:off x="0" y="2711423"/>
            <a:ext cx="5110163" cy="1173554"/>
          </a:xfrm>
          <a:prstGeom prst="rect">
            <a:avLst/>
          </a:prstGeom>
          <a:gradFill flip="none" rotWithShape="1">
            <a:gsLst>
              <a:gs pos="0">
                <a:schemeClr val="bg2">
                  <a:alpha val="9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A672F11A-B908-DA9C-8003-27768FA97A10}"/>
              </a:ext>
            </a:extLst>
          </p:cNvPr>
          <p:cNvSpPr/>
          <p:nvPr/>
        </p:nvSpPr>
        <p:spPr>
          <a:xfrm>
            <a:off x="0" y="3884978"/>
            <a:ext cx="5110163" cy="1106312"/>
          </a:xfrm>
          <a:prstGeom prst="rect">
            <a:avLst/>
          </a:prstGeom>
          <a:gradFill flip="none" rotWithShape="1">
            <a:gsLst>
              <a:gs pos="0">
                <a:schemeClr val="accent6">
                  <a:alpha val="9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tangle 7">
            <a:extLst>
              <a:ext uri="{FF2B5EF4-FFF2-40B4-BE49-F238E27FC236}">
                <a16:creationId xmlns:a16="http://schemas.microsoft.com/office/drawing/2014/main" id="{D0C8624D-38DD-B6BB-8179-BB65557BA255}"/>
              </a:ext>
            </a:extLst>
          </p:cNvPr>
          <p:cNvSpPr/>
          <p:nvPr/>
        </p:nvSpPr>
        <p:spPr>
          <a:xfrm>
            <a:off x="6096000" y="0"/>
            <a:ext cx="6096000" cy="6478820"/>
          </a:xfrm>
          <a:prstGeom prst="rect">
            <a:avLst/>
          </a:prstGeom>
          <a:solidFill>
            <a:srgbClr val="E3E9EC">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 name="Titel 1">
            <a:extLst>
              <a:ext uri="{FF2B5EF4-FFF2-40B4-BE49-F238E27FC236}">
                <a16:creationId xmlns:a16="http://schemas.microsoft.com/office/drawing/2014/main" id="{E561911A-5C87-47C5-80E3-F9998E5BC864}"/>
              </a:ext>
            </a:extLst>
          </p:cNvPr>
          <p:cNvSpPr>
            <a:spLocks noGrp="1"/>
          </p:cNvSpPr>
          <p:nvPr>
            <p:ph type="title"/>
          </p:nvPr>
        </p:nvSpPr>
        <p:spPr/>
        <p:txBody>
          <a:bodyPr/>
          <a:lstStyle/>
          <a:p>
            <a:r>
              <a:rPr lang="nl-NL" dirty="0" err="1"/>
              <a:t>Usual</a:t>
            </a:r>
            <a:r>
              <a:rPr lang="nl-NL" dirty="0"/>
              <a:t> </a:t>
            </a:r>
            <a:r>
              <a:rPr lang="nl-NL" dirty="0" err="1"/>
              <a:t>Interstitial</a:t>
            </a:r>
            <a:r>
              <a:rPr lang="nl-NL" dirty="0"/>
              <a:t> </a:t>
            </a:r>
            <a:r>
              <a:rPr lang="nl-NL" dirty="0" err="1"/>
              <a:t>Pneumonia</a:t>
            </a:r>
            <a:r>
              <a:rPr lang="nl-NL" dirty="0"/>
              <a:t> (UIP)</a:t>
            </a:r>
            <a:r>
              <a:rPr lang="nl-NL" baseline="30000" dirty="0"/>
              <a:t>1</a:t>
            </a:r>
            <a:r>
              <a:rPr lang="nl-NL" dirty="0"/>
              <a:t> </a:t>
            </a:r>
          </a:p>
        </p:txBody>
      </p:sp>
      <p:sp>
        <p:nvSpPr>
          <p:cNvPr id="4" name="Tijdelijke aanduiding voor inhoud 3">
            <a:extLst>
              <a:ext uri="{FF2B5EF4-FFF2-40B4-BE49-F238E27FC236}">
                <a16:creationId xmlns:a16="http://schemas.microsoft.com/office/drawing/2014/main" id="{6AF41CFE-D0DE-4CAC-B125-BDED14017D80}"/>
              </a:ext>
            </a:extLst>
          </p:cNvPr>
          <p:cNvSpPr txBox="1">
            <a:spLocks noGrp="1"/>
          </p:cNvSpPr>
          <p:nvPr>
            <p:ph idx="1"/>
          </p:nvPr>
        </p:nvSpPr>
        <p:spPr>
          <a:xfrm>
            <a:off x="838200" y="874372"/>
            <a:ext cx="3276600" cy="4953483"/>
          </a:xfrm>
          <a:prstGeom prst="rect">
            <a:avLst/>
          </a:prstGeom>
          <a:noFill/>
        </p:spPr>
        <p:txBody>
          <a:bodyPr wrap="square" anchor="ctr">
            <a:noAutofit/>
          </a:bodyPr>
          <a:lstStyle/>
          <a:p>
            <a:pPr marL="0" indent="0">
              <a:lnSpc>
                <a:spcPct val="120000"/>
              </a:lnSpc>
              <a:buNone/>
            </a:pPr>
            <a:r>
              <a:rPr lang="en-US" sz="1500" b="0" i="0" u="none" strike="noStrike" baseline="0" dirty="0">
                <a:solidFill>
                  <a:srgbClr val="000000"/>
                </a:solidFill>
                <a:latin typeface="BISansNEXT" panose="02000503040000020004"/>
              </a:rPr>
              <a:t>Typical HRCT findings in UIP are</a:t>
            </a:r>
            <a:r>
              <a:rPr lang="en-US" sz="1500" b="0" i="0" u="none" strike="noStrike" baseline="30000" dirty="0">
                <a:solidFill>
                  <a:srgbClr val="000000"/>
                </a:solidFill>
                <a:latin typeface="BISansNEXT" panose="02000503040000020004"/>
              </a:rPr>
              <a:t>1</a:t>
            </a:r>
            <a:r>
              <a:rPr lang="en-US" sz="1500" b="0" i="0" u="none" strike="noStrike" baseline="0" dirty="0">
                <a:solidFill>
                  <a:srgbClr val="000000"/>
                </a:solidFill>
                <a:latin typeface="BISansNEXT" panose="02000503040000020004"/>
              </a:rPr>
              <a:t>:</a:t>
            </a:r>
          </a:p>
          <a:p>
            <a:pPr marL="0" indent="0">
              <a:lnSpc>
                <a:spcPct val="120000"/>
              </a:lnSpc>
              <a:buNone/>
            </a:pPr>
            <a:r>
              <a:rPr lang="en-US" sz="1500" b="1" i="0" u="none" strike="noStrike" baseline="0" dirty="0">
                <a:solidFill>
                  <a:srgbClr val="000000"/>
                </a:solidFill>
                <a:latin typeface="BISansNEXT" panose="02000503040000020004"/>
              </a:rPr>
              <a:t>CT-pattern</a:t>
            </a:r>
          </a:p>
          <a:p>
            <a:pPr>
              <a:lnSpc>
                <a:spcPct val="120000"/>
              </a:lnSpc>
            </a:pPr>
            <a:r>
              <a:rPr lang="en-US" sz="1500" dirty="0">
                <a:solidFill>
                  <a:srgbClr val="000000"/>
                </a:solidFill>
                <a:latin typeface="BISansNEXT" panose="02000503040000020004"/>
              </a:rPr>
              <a:t>Minimal g</a:t>
            </a:r>
            <a:r>
              <a:rPr lang="en-US" sz="1500" b="0" i="0" u="none" strike="noStrike" baseline="0" dirty="0">
                <a:solidFill>
                  <a:srgbClr val="000000"/>
                </a:solidFill>
                <a:latin typeface="BISansNEXT" panose="02000503040000020004"/>
              </a:rPr>
              <a:t>round glass </a:t>
            </a:r>
          </a:p>
          <a:p>
            <a:pPr>
              <a:lnSpc>
                <a:spcPct val="120000"/>
              </a:lnSpc>
            </a:pPr>
            <a:r>
              <a:rPr lang="en-US" sz="1500" dirty="0">
                <a:solidFill>
                  <a:srgbClr val="000000"/>
                </a:solidFill>
                <a:latin typeface="BISansNEXT" panose="02000503040000020004"/>
              </a:rPr>
              <a:t>Reticulation</a:t>
            </a:r>
          </a:p>
          <a:p>
            <a:pPr marL="0" indent="0">
              <a:lnSpc>
                <a:spcPct val="120000"/>
              </a:lnSpc>
              <a:buNone/>
            </a:pPr>
            <a:r>
              <a:rPr lang="en-US" sz="1500" b="1" dirty="0">
                <a:solidFill>
                  <a:srgbClr val="000000"/>
                </a:solidFill>
                <a:latin typeface="BISansNEXT" panose="02000503040000020004"/>
              </a:rPr>
              <a:t>Ancillary findings</a:t>
            </a:r>
          </a:p>
          <a:p>
            <a:pPr>
              <a:lnSpc>
                <a:spcPct val="120000"/>
              </a:lnSpc>
            </a:pPr>
            <a:r>
              <a:rPr lang="en-US" sz="1500" b="0" i="0" u="none" strike="noStrike" baseline="0" dirty="0">
                <a:solidFill>
                  <a:srgbClr val="000000"/>
                </a:solidFill>
                <a:latin typeface="BISansNEXT" panose="02000503040000020004"/>
              </a:rPr>
              <a:t>Traction bronchiectasis</a:t>
            </a:r>
          </a:p>
          <a:p>
            <a:pPr>
              <a:lnSpc>
                <a:spcPct val="120000"/>
              </a:lnSpc>
            </a:pPr>
            <a:r>
              <a:rPr lang="en-US" sz="1500" dirty="0">
                <a:solidFill>
                  <a:srgbClr val="000000"/>
                </a:solidFill>
                <a:latin typeface="BISansNEXT" panose="02000503040000020004"/>
              </a:rPr>
              <a:t>Honeycombing</a:t>
            </a:r>
          </a:p>
          <a:p>
            <a:pPr marL="0" indent="0">
              <a:lnSpc>
                <a:spcPct val="120000"/>
              </a:lnSpc>
              <a:buNone/>
            </a:pPr>
            <a:r>
              <a:rPr lang="en-US" sz="1500" b="1" i="0" u="none" strike="noStrike" baseline="0" dirty="0">
                <a:solidFill>
                  <a:srgbClr val="000000"/>
                </a:solidFill>
                <a:latin typeface="BISansNEXT" panose="02000503040000020004"/>
              </a:rPr>
              <a:t>Distribution</a:t>
            </a:r>
          </a:p>
          <a:p>
            <a:pPr>
              <a:lnSpc>
                <a:spcPct val="120000"/>
              </a:lnSpc>
            </a:pPr>
            <a:r>
              <a:rPr lang="en-US" sz="1500" dirty="0">
                <a:solidFill>
                  <a:srgbClr val="000000"/>
                </a:solidFill>
                <a:latin typeface="BISansNEXT" panose="02000503040000020004"/>
              </a:rPr>
              <a:t>Basal and subpleural predominance</a:t>
            </a:r>
          </a:p>
          <a:p>
            <a:pPr marL="0" indent="0">
              <a:lnSpc>
                <a:spcPct val="120000"/>
              </a:lnSpc>
              <a:buNone/>
            </a:pPr>
            <a:r>
              <a:rPr lang="en-US" sz="1500" b="1" dirty="0">
                <a:solidFill>
                  <a:srgbClr val="000000"/>
                </a:solidFill>
                <a:latin typeface="BISansNEXT" panose="02000503040000020004"/>
              </a:rPr>
              <a:t>Absence of features that suggest an alternative diagnosis</a:t>
            </a:r>
            <a:endParaRPr lang="en-US" sz="1500" b="1" i="0" u="none" strike="noStrike" baseline="0" dirty="0">
              <a:solidFill>
                <a:srgbClr val="000000"/>
              </a:solidFill>
              <a:latin typeface="BISansNEXT" panose="02000503040000020004"/>
            </a:endParaRPr>
          </a:p>
        </p:txBody>
      </p:sp>
      <p:sp>
        <p:nvSpPr>
          <p:cNvPr id="2" name="Tijdelijke aanduiding voor tekst 1">
            <a:extLst>
              <a:ext uri="{FF2B5EF4-FFF2-40B4-BE49-F238E27FC236}">
                <a16:creationId xmlns:a16="http://schemas.microsoft.com/office/drawing/2014/main" id="{44585FBD-B0D9-4267-B33B-2BD52B65D6EB}"/>
              </a:ext>
            </a:extLst>
          </p:cNvPr>
          <p:cNvSpPr>
            <a:spLocks noGrp="1"/>
          </p:cNvSpPr>
          <p:nvPr>
            <p:ph type="body" sz="quarter" idx="13"/>
          </p:nvPr>
        </p:nvSpPr>
        <p:spPr>
          <a:xfrm>
            <a:off x="180000" y="5858890"/>
            <a:ext cx="5916000" cy="619932"/>
          </a:xfrm>
        </p:spPr>
        <p:txBody>
          <a:bodyPr/>
          <a:lstStyle/>
          <a:p>
            <a:r>
              <a:rPr lang="en-US" dirty="0"/>
              <a:t>1.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 *CT scan retrieved from Radiopaedia.org, </a:t>
            </a:r>
            <a:r>
              <a:rPr lang="en-US" dirty="0" err="1"/>
              <a:t>rID</a:t>
            </a:r>
            <a:r>
              <a:rPr lang="en-US" dirty="0"/>
              <a:t>: 59878.</a:t>
            </a:r>
          </a:p>
        </p:txBody>
      </p:sp>
      <p:sp>
        <p:nvSpPr>
          <p:cNvPr id="6" name="Tijdelijke aanduiding voor tekst 5">
            <a:extLst>
              <a:ext uri="{FF2B5EF4-FFF2-40B4-BE49-F238E27FC236}">
                <a16:creationId xmlns:a16="http://schemas.microsoft.com/office/drawing/2014/main" id="{F1002154-2D6B-4A1B-ACF4-4621AC69E925}"/>
              </a:ext>
            </a:extLst>
          </p:cNvPr>
          <p:cNvSpPr>
            <a:spLocks noGrp="1"/>
          </p:cNvSpPr>
          <p:nvPr>
            <p:ph type="body" sz="quarter" idx="17"/>
          </p:nvPr>
        </p:nvSpPr>
        <p:spPr/>
        <p:txBody>
          <a:bodyPr/>
          <a:lstStyle/>
          <a:p>
            <a:r>
              <a:rPr lang="en-US" dirty="0"/>
              <a:t>I3</a:t>
            </a:r>
          </a:p>
        </p:txBody>
      </p:sp>
      <p:sp>
        <p:nvSpPr>
          <p:cNvPr id="3" name="Tijdelijke aanduiding voor tekst 2">
            <a:extLst>
              <a:ext uri="{FF2B5EF4-FFF2-40B4-BE49-F238E27FC236}">
                <a16:creationId xmlns:a16="http://schemas.microsoft.com/office/drawing/2014/main" id="{CC8F8EFD-F5FE-5DF4-7E53-0828FC4CBCBB}"/>
              </a:ext>
            </a:extLst>
          </p:cNvPr>
          <p:cNvSpPr>
            <a:spLocks noGrp="1"/>
          </p:cNvSpPr>
          <p:nvPr>
            <p:ph type="body" sz="quarter" idx="18"/>
          </p:nvPr>
        </p:nvSpPr>
        <p:spPr>
          <a:xfrm>
            <a:off x="7081837" y="5548163"/>
            <a:ext cx="4124325" cy="279692"/>
          </a:xfrm>
        </p:spPr>
        <p:txBody>
          <a:bodyPr vert="horz" lIns="91440" tIns="45720" rIns="91440" bIns="45720" rtlCol="0">
            <a:spAutoFit/>
          </a:bodyPr>
          <a:lstStyle/>
          <a:p>
            <a:pPr>
              <a:lnSpc>
                <a:spcPct val="110000"/>
              </a:lnSpc>
            </a:pPr>
            <a:r>
              <a:rPr lang="en-US" sz="1200" b="0" dirty="0">
                <a:solidFill>
                  <a:srgbClr val="2B333A"/>
                </a:solidFill>
                <a:ea typeface="+mn-ea"/>
                <a:cs typeface="+mn-cs"/>
              </a:rPr>
              <a:t>UIP pattern*</a:t>
            </a:r>
            <a:endParaRPr lang="nl-NL" sz="1200" b="0" dirty="0">
              <a:solidFill>
                <a:srgbClr val="2B333A"/>
              </a:solidFill>
              <a:ea typeface="+mn-ea"/>
              <a:cs typeface="+mn-cs"/>
            </a:endParaRPr>
          </a:p>
        </p:txBody>
      </p:sp>
      <p:pic>
        <p:nvPicPr>
          <p:cNvPr id="12" name="Tijdelijke aanduiding voor inhoud 11" descr="Afbeelding met tekst, citrus, plant, gesneden&#10;&#10;Automatisch gegenereerde beschrijving">
            <a:extLst>
              <a:ext uri="{FF2B5EF4-FFF2-40B4-BE49-F238E27FC236}">
                <a16:creationId xmlns:a16="http://schemas.microsoft.com/office/drawing/2014/main" id="{5915745F-0A6A-A9F2-5126-E37C520303F7}"/>
              </a:ext>
            </a:extLst>
          </p:cNvPr>
          <p:cNvPicPr>
            <a:picLocks noGrp="1" noChangeAspect="1"/>
          </p:cNvPicPr>
          <p:nvPr>
            <p:ph idx="19"/>
          </p:nvPr>
        </p:nvPicPr>
        <p:blipFill>
          <a:blip r:embed="rId3"/>
          <a:stretch>
            <a:fillRect/>
          </a:stretch>
        </p:blipFill>
        <p:spPr>
          <a:xfrm>
            <a:off x="7081837" y="1146862"/>
            <a:ext cx="4124325" cy="4124325"/>
          </a:xfrm>
        </p:spPr>
      </p:pic>
      <p:sp>
        <p:nvSpPr>
          <p:cNvPr id="9" name="Rectangle 2">
            <a:extLst>
              <a:ext uri="{FF2B5EF4-FFF2-40B4-BE49-F238E27FC236}">
                <a16:creationId xmlns:a16="http://schemas.microsoft.com/office/drawing/2014/main" id="{020A2CD1-B2BA-497F-90B6-8EDDEA68AFBA}"/>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7" name="Picture 6">
            <a:extLst>
              <a:ext uri="{FF2B5EF4-FFF2-40B4-BE49-F238E27FC236}">
                <a16:creationId xmlns:a16="http://schemas.microsoft.com/office/drawing/2014/main" id="{18786FF3-1AB5-4503-FED8-84E86B5590E8}"/>
              </a:ext>
            </a:extLst>
          </p:cNvPr>
          <p:cNvPicPr>
            <a:picLocks noChangeAspect="1"/>
          </p:cNvPicPr>
          <p:nvPr/>
        </p:nvPicPr>
        <p:blipFill>
          <a:blip r:embed="rId4"/>
          <a:stretch>
            <a:fillRect/>
          </a:stretch>
        </p:blipFill>
        <p:spPr>
          <a:xfrm>
            <a:off x="10888318" y="6247153"/>
            <a:ext cx="1487553" cy="231668"/>
          </a:xfrm>
          <a:prstGeom prst="rect">
            <a:avLst/>
          </a:prstGeom>
        </p:spPr>
      </p:pic>
    </p:spTree>
    <p:extLst>
      <p:ext uri="{BB962C8B-B14F-4D97-AF65-F5344CB8AC3E}">
        <p14:creationId xmlns:p14="http://schemas.microsoft.com/office/powerpoint/2010/main" val="1132944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445207-203B-D15E-3CBC-787F35C63540}"/>
              </a:ext>
            </a:extLst>
          </p:cNvPr>
          <p:cNvSpPr/>
          <p:nvPr/>
        </p:nvSpPr>
        <p:spPr>
          <a:xfrm>
            <a:off x="5113866" y="0"/>
            <a:ext cx="7078133" cy="6478820"/>
          </a:xfrm>
          <a:prstGeom prst="rect">
            <a:avLst/>
          </a:prstGeom>
          <a:solidFill>
            <a:srgbClr val="F3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F6B2343F-705D-4027-9529-A7D6FB6FD913}"/>
              </a:ext>
            </a:extLst>
          </p:cNvPr>
          <p:cNvSpPr>
            <a:spLocks noGrp="1"/>
          </p:cNvSpPr>
          <p:nvPr>
            <p:ph type="title"/>
          </p:nvPr>
        </p:nvSpPr>
        <p:spPr>
          <a:xfrm>
            <a:off x="838200" y="136526"/>
            <a:ext cx="4104471" cy="1466950"/>
          </a:xfrm>
        </p:spPr>
        <p:txBody>
          <a:bodyPr>
            <a:normAutofit/>
          </a:bodyPr>
          <a:lstStyle/>
          <a:p>
            <a:r>
              <a:rPr lang="en-US" dirty="0">
                <a:effectLst/>
                <a:latin typeface="BISansNEXT" panose="02000503040000020004" pitchFamily="50" charset="0"/>
              </a:rPr>
              <a:t>In the correct clinical context, a confident IPF diagnosis can be made when a definite or probable UIP pattern is seen on HRCT</a:t>
            </a:r>
            <a:r>
              <a:rPr lang="en-US" baseline="30000" dirty="0">
                <a:effectLst/>
                <a:latin typeface="BISansNEXT" panose="02000503040000020004" pitchFamily="50" charset="0"/>
              </a:rPr>
              <a:t>1</a:t>
            </a:r>
            <a:endParaRPr lang="en-US" dirty="0">
              <a:effectLst/>
              <a:latin typeface="BISansNEXT" panose="02000503040000020004" pitchFamily="50" charset="0"/>
            </a:endParaRPr>
          </a:p>
        </p:txBody>
      </p:sp>
      <p:sp>
        <p:nvSpPr>
          <p:cNvPr id="3" name="Tijdelijke aanduiding voor inhoud 2">
            <a:extLst>
              <a:ext uri="{FF2B5EF4-FFF2-40B4-BE49-F238E27FC236}">
                <a16:creationId xmlns:a16="http://schemas.microsoft.com/office/drawing/2014/main" id="{A29913B8-CDD4-467C-A848-1B78259DB9E9}"/>
              </a:ext>
            </a:extLst>
          </p:cNvPr>
          <p:cNvSpPr>
            <a:spLocks noGrp="1"/>
          </p:cNvSpPr>
          <p:nvPr>
            <p:ph idx="1"/>
          </p:nvPr>
        </p:nvSpPr>
        <p:spPr>
          <a:xfrm>
            <a:off x="838201" y="1603475"/>
            <a:ext cx="3804629" cy="3802212"/>
          </a:xfrm>
        </p:spPr>
        <p:txBody>
          <a:bodyPr>
            <a:noAutofit/>
          </a:bodyPr>
          <a:lstStyle/>
          <a:p>
            <a:pPr algn="l"/>
            <a:r>
              <a:rPr lang="en-US" sz="1400" b="1" i="0" u="none" strike="noStrike" baseline="0" dirty="0">
                <a:latin typeface="BISansNEXT" panose="02000503040000020004"/>
              </a:rPr>
              <a:t>If </a:t>
            </a:r>
            <a:r>
              <a:rPr lang="en-US" sz="1400" b="1" dirty="0">
                <a:latin typeface="BISansNEXT" panose="02000503040000020004"/>
              </a:rPr>
              <a:t>the </a:t>
            </a:r>
            <a:r>
              <a:rPr lang="en-US" sz="1400" b="1" i="0" u="none" strike="noStrike" baseline="0" dirty="0">
                <a:latin typeface="BISansNEXT" panose="02000503040000020004"/>
              </a:rPr>
              <a:t>clinical context or CT pattern is indeterminate for IPF:</a:t>
            </a:r>
            <a:r>
              <a:rPr lang="en-US" sz="1400" b="1" dirty="0">
                <a:latin typeface="BISansNEXT" panose="02000503040000020004"/>
              </a:rPr>
              <a:t> </a:t>
            </a:r>
            <a:r>
              <a:rPr lang="en-US" dirty="0">
                <a:latin typeface="BISansNEXT" panose="02000503040000020004"/>
              </a:rPr>
              <a:t>consider </a:t>
            </a:r>
            <a:r>
              <a:rPr lang="en-US" sz="1400" b="0" i="0" u="none" strike="noStrike" baseline="0" dirty="0">
                <a:latin typeface="BISansNEXT" panose="02000503040000020004"/>
              </a:rPr>
              <a:t>biopsy </a:t>
            </a:r>
            <a:r>
              <a:rPr lang="en-US" sz="1400" b="0" i="0" u="none" strike="noStrike" baseline="0" dirty="0">
                <a:latin typeface="BISansNEXT" panose="02000503040000020004"/>
                <a:sym typeface="Wingdings" panose="05000000000000000000" pitchFamily="2" charset="2"/>
              </a:rPr>
              <a:t> confident </a:t>
            </a:r>
            <a:r>
              <a:rPr lang="en-US" dirty="0">
                <a:latin typeface="BISansNEXT" panose="02000503040000020004"/>
                <a:sym typeface="Wingdings" panose="05000000000000000000" pitchFamily="2" charset="2"/>
              </a:rPr>
              <a:t>IPF diagnosis could be made after</a:t>
            </a:r>
            <a:r>
              <a:rPr lang="en-US" sz="1400" b="0" i="0" u="none" strike="noStrike" baseline="0" dirty="0">
                <a:latin typeface="BISansNEXT" panose="02000503040000020004"/>
              </a:rPr>
              <a:t> multidisciplinary evaluation</a:t>
            </a:r>
          </a:p>
          <a:p>
            <a:r>
              <a:rPr lang="en-US" sz="1400" b="1" i="0" u="none" strike="noStrike" baseline="0" dirty="0">
                <a:latin typeface="BISansNEXT" panose="02000503040000020004"/>
              </a:rPr>
              <a:t>If diagnostic tissue is not available</a:t>
            </a:r>
            <a:r>
              <a:rPr lang="en-US" sz="1400" b="0" i="0" u="none" strike="noStrike" baseline="0" dirty="0">
                <a:latin typeface="BISansNEXT" panose="02000503040000020004"/>
              </a:rPr>
              <a:t>: a working diagnosis of</a:t>
            </a:r>
            <a:r>
              <a:rPr lang="en-US" dirty="0">
                <a:latin typeface="BISansNEXT" panose="02000503040000020004"/>
              </a:rPr>
              <a:t> </a:t>
            </a:r>
            <a:r>
              <a:rPr lang="en-US" sz="1400" b="0" i="0" u="none" strike="noStrike" baseline="0" dirty="0">
                <a:latin typeface="BISansNEXT" panose="02000503040000020004"/>
              </a:rPr>
              <a:t>IPF could be made after a careful multidisciplinary evaluation</a:t>
            </a:r>
          </a:p>
          <a:p>
            <a:r>
              <a:rPr lang="en-US" sz="1400" b="0" i="0" u="none" strike="noStrike" baseline="0" dirty="0">
                <a:latin typeface="BISansNEXT" panose="02000503040000020004"/>
              </a:rPr>
              <a:t>All patients with an IPF diagnosis, particularly those with a working diagnosis, should have this </a:t>
            </a:r>
            <a:r>
              <a:rPr lang="en-US" sz="1400" b="1" i="0" u="none" strike="noStrike" baseline="0" dirty="0">
                <a:latin typeface="BISansNEXT" panose="02000503040000020004"/>
              </a:rPr>
              <a:t>diagnosis reviewed</a:t>
            </a:r>
            <a:r>
              <a:rPr lang="en-US" sz="1400" b="0" i="0" u="none" strike="noStrike" baseline="0" dirty="0">
                <a:latin typeface="BISansNEXT" panose="02000503040000020004"/>
              </a:rPr>
              <a:t> at </a:t>
            </a:r>
            <a:r>
              <a:rPr lang="nl-NL" sz="1400" b="0" i="0" u="none" strike="noStrike" baseline="0" dirty="0" err="1">
                <a:latin typeface="BISansNEXT" panose="02000503040000020004"/>
              </a:rPr>
              <a:t>regular</a:t>
            </a:r>
            <a:r>
              <a:rPr lang="nl-NL" sz="1400" b="0" i="0" u="none" strike="noStrike" baseline="0" dirty="0">
                <a:latin typeface="BISansNEXT" panose="02000503040000020004"/>
              </a:rPr>
              <a:t> </a:t>
            </a:r>
            <a:r>
              <a:rPr lang="nl-NL" sz="1400" b="0" i="0" u="none" strike="noStrike" baseline="0" dirty="0" err="1">
                <a:latin typeface="BISansNEXT" panose="02000503040000020004"/>
              </a:rPr>
              <a:t>intervals</a:t>
            </a:r>
            <a:endParaRPr lang="nl-NL" sz="1400" dirty="0">
              <a:latin typeface="BISansNEXT" panose="02000503040000020004"/>
            </a:endParaRPr>
          </a:p>
        </p:txBody>
      </p:sp>
      <p:sp>
        <p:nvSpPr>
          <p:cNvPr id="4" name="Tijdelijke aanduiding voor tekst 3">
            <a:extLst>
              <a:ext uri="{FF2B5EF4-FFF2-40B4-BE49-F238E27FC236}">
                <a16:creationId xmlns:a16="http://schemas.microsoft.com/office/drawing/2014/main" id="{ED4E7770-770E-4DAB-8687-7BF433ACDDE6}"/>
              </a:ext>
            </a:extLst>
          </p:cNvPr>
          <p:cNvSpPr>
            <a:spLocks noGrp="1"/>
          </p:cNvSpPr>
          <p:nvPr>
            <p:ph type="body" sz="quarter" idx="13"/>
          </p:nvPr>
        </p:nvSpPr>
        <p:spPr>
          <a:xfrm>
            <a:off x="179999" y="5858890"/>
            <a:ext cx="4762671" cy="619932"/>
          </a:xfrm>
        </p:spPr>
        <p:txBody>
          <a:bodyPr/>
          <a:lstStyle/>
          <a:p>
            <a:r>
              <a:rPr lang="en-US" dirty="0"/>
              <a:t>1. Lynch DA, </a:t>
            </a:r>
            <a:r>
              <a:rPr lang="en-US" dirty="0" err="1"/>
              <a:t>Sverzellati</a:t>
            </a:r>
            <a:r>
              <a:rPr lang="en-US" dirty="0"/>
              <a:t> N, Travis WD, et al. Diagnostic criteria for idiopathic pulmonary fibrosis: a </a:t>
            </a:r>
            <a:r>
              <a:rPr lang="en-US" dirty="0" err="1"/>
              <a:t>Fleischner</a:t>
            </a:r>
            <a:r>
              <a:rPr lang="en-US" dirty="0"/>
              <a:t> Society White Paper. Lancet Respir Med. 2018;6(2):138-53; 2. Raghu G, Remy-Jardin M, Myers JL, et al. Diagnosis of Idiopathic Pulmonary Fibrosis. An Official ATS/ERS/JRS/ALAT Clinical Practice Guideline. American Journal of Respiratory and Critical Care Medicine. 2018;198(5):e44-e68. </a:t>
            </a:r>
          </a:p>
        </p:txBody>
      </p:sp>
      <p:sp>
        <p:nvSpPr>
          <p:cNvPr id="10" name="Text Placeholder 9">
            <a:extLst>
              <a:ext uri="{FF2B5EF4-FFF2-40B4-BE49-F238E27FC236}">
                <a16:creationId xmlns:a16="http://schemas.microsoft.com/office/drawing/2014/main" id="{37BCC749-34B7-44D9-9546-76AC299DA9C9}"/>
              </a:ext>
            </a:extLst>
          </p:cNvPr>
          <p:cNvSpPr>
            <a:spLocks noGrp="1"/>
          </p:cNvSpPr>
          <p:nvPr>
            <p:ph type="body" sz="quarter" idx="17"/>
          </p:nvPr>
        </p:nvSpPr>
        <p:spPr/>
        <p:txBody>
          <a:bodyPr/>
          <a:lstStyle/>
          <a:p>
            <a:r>
              <a:rPr lang="nl-NL" dirty="0"/>
              <a:t>I4</a:t>
            </a:r>
          </a:p>
        </p:txBody>
      </p:sp>
      <p:sp>
        <p:nvSpPr>
          <p:cNvPr id="8" name="Tekstvak 7">
            <a:extLst>
              <a:ext uri="{FF2B5EF4-FFF2-40B4-BE49-F238E27FC236}">
                <a16:creationId xmlns:a16="http://schemas.microsoft.com/office/drawing/2014/main" id="{03EA5511-C242-4BBB-BD8F-A9803C7A6E87}"/>
              </a:ext>
            </a:extLst>
          </p:cNvPr>
          <p:cNvSpPr txBox="1"/>
          <p:nvPr/>
        </p:nvSpPr>
        <p:spPr>
          <a:xfrm>
            <a:off x="5557431" y="1768838"/>
            <a:ext cx="5684246" cy="276999"/>
          </a:xfrm>
          <a:prstGeom prst="rect">
            <a:avLst/>
          </a:prstGeom>
          <a:noFill/>
        </p:spPr>
        <p:txBody>
          <a:bodyPr wrap="square" rtlCol="0">
            <a:spAutoFit/>
          </a:bodyPr>
          <a:lstStyle/>
          <a:p>
            <a:r>
              <a:rPr lang="en-US" sz="1200" b="1" i="0" u="none" strike="noStrike" baseline="0" dirty="0">
                <a:latin typeface="BISansNEXT" panose="02000503040000020004"/>
              </a:rPr>
              <a:t> ATS/ERS/JRS/ALAT guidelines on the definition of a UIP radiologic pattern</a:t>
            </a:r>
            <a:r>
              <a:rPr lang="en-US" sz="1200" b="1" i="0" u="none" strike="noStrike" baseline="30000" dirty="0">
                <a:latin typeface="BISansNEXT" panose="02000503040000020004"/>
              </a:rPr>
              <a:t>2</a:t>
            </a:r>
            <a:endParaRPr lang="nl-NL" sz="1200" b="1" dirty="0"/>
          </a:p>
        </p:txBody>
      </p:sp>
      <p:grpSp>
        <p:nvGrpSpPr>
          <p:cNvPr id="16" name="Group 15">
            <a:extLst>
              <a:ext uri="{FF2B5EF4-FFF2-40B4-BE49-F238E27FC236}">
                <a16:creationId xmlns:a16="http://schemas.microsoft.com/office/drawing/2014/main" id="{9F647F95-94E9-4DD4-92E0-49240F7D9FF8}"/>
              </a:ext>
            </a:extLst>
          </p:cNvPr>
          <p:cNvGrpSpPr/>
          <p:nvPr/>
        </p:nvGrpSpPr>
        <p:grpSpPr>
          <a:xfrm>
            <a:off x="5614133" y="2095309"/>
            <a:ext cx="6089896" cy="2686227"/>
            <a:chOff x="12335265" y="2407920"/>
            <a:chExt cx="6089896" cy="2686227"/>
          </a:xfrm>
        </p:grpSpPr>
        <p:pic>
          <p:nvPicPr>
            <p:cNvPr id="11" name="Picture 10" descr="Background pattern&#10;&#10;Description automatically generated">
              <a:extLst>
                <a:ext uri="{FF2B5EF4-FFF2-40B4-BE49-F238E27FC236}">
                  <a16:creationId xmlns:a16="http://schemas.microsoft.com/office/drawing/2014/main" id="{B469FEA8-A878-44E8-BBB4-BFA719395671}"/>
                </a:ext>
              </a:extLst>
            </p:cNvPr>
            <p:cNvPicPr>
              <a:picLocks noChangeAspect="1"/>
            </p:cNvPicPr>
            <p:nvPr/>
          </p:nvPicPr>
          <p:blipFill rotWithShape="1">
            <a:blip r:embed="rId3"/>
            <a:srcRect l="23094" t="34520" r="29893" b="21685"/>
            <a:stretch/>
          </p:blipFill>
          <p:spPr>
            <a:xfrm>
              <a:off x="12335267" y="2411480"/>
              <a:ext cx="6089894" cy="2682667"/>
            </a:xfrm>
            <a:prstGeom prst="roundRect">
              <a:avLst>
                <a:gd name="adj" fmla="val 3585"/>
              </a:avLst>
            </a:prstGeom>
          </p:spPr>
        </p:pic>
        <p:sp>
          <p:nvSpPr>
            <p:cNvPr id="12" name="Rectangle: Top Corners Rounded 11">
              <a:extLst>
                <a:ext uri="{FF2B5EF4-FFF2-40B4-BE49-F238E27FC236}">
                  <a16:creationId xmlns:a16="http://schemas.microsoft.com/office/drawing/2014/main" id="{883C5E13-8076-4204-B9F7-BADA6B9A31DA}"/>
                </a:ext>
              </a:extLst>
            </p:cNvPr>
            <p:cNvSpPr/>
            <p:nvPr/>
          </p:nvSpPr>
          <p:spPr>
            <a:xfrm>
              <a:off x="12335265" y="2411481"/>
              <a:ext cx="6089896" cy="269925"/>
            </a:xfrm>
            <a:prstGeom prst="round2SameRect">
              <a:avLst>
                <a:gd name="adj1" fmla="val 30049"/>
                <a:gd name="adj2" fmla="val 0"/>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13" name="Tabel 6">
              <a:extLst>
                <a:ext uri="{FF2B5EF4-FFF2-40B4-BE49-F238E27FC236}">
                  <a16:creationId xmlns:a16="http://schemas.microsoft.com/office/drawing/2014/main" id="{B70F0250-FF19-452E-AEEF-D5DF3CC3B617}"/>
                </a:ext>
              </a:extLst>
            </p:cNvPr>
            <p:cNvGraphicFramePr>
              <a:graphicFrameLocks/>
            </p:cNvGraphicFramePr>
            <p:nvPr>
              <p:extLst>
                <p:ext uri="{D42A27DB-BD31-4B8C-83A1-F6EECF244321}">
                  <p14:modId xmlns:p14="http://schemas.microsoft.com/office/powerpoint/2010/main" val="796795189"/>
                </p:ext>
              </p:extLst>
            </p:nvPr>
          </p:nvGraphicFramePr>
          <p:xfrm>
            <a:off x="12335266" y="2407920"/>
            <a:ext cx="6089895" cy="2682665"/>
          </p:xfrm>
          <a:graphic>
            <a:graphicData uri="http://schemas.openxmlformats.org/drawingml/2006/table">
              <a:tbl>
                <a:tblPr firstRow="1" bandRow="1">
                  <a:tableStyleId>{5C22544A-7EE6-4342-B048-85BDC9FD1C3A}</a:tableStyleId>
                </a:tblPr>
                <a:tblGrid>
                  <a:gridCol w="2029965">
                    <a:extLst>
                      <a:ext uri="{9D8B030D-6E8A-4147-A177-3AD203B41FA5}">
                        <a16:colId xmlns:a16="http://schemas.microsoft.com/office/drawing/2014/main" val="3436435525"/>
                      </a:ext>
                    </a:extLst>
                  </a:gridCol>
                  <a:gridCol w="2029965">
                    <a:extLst>
                      <a:ext uri="{9D8B030D-6E8A-4147-A177-3AD203B41FA5}">
                        <a16:colId xmlns:a16="http://schemas.microsoft.com/office/drawing/2014/main" val="2704564243"/>
                      </a:ext>
                    </a:extLst>
                  </a:gridCol>
                  <a:gridCol w="2029965">
                    <a:extLst>
                      <a:ext uri="{9D8B030D-6E8A-4147-A177-3AD203B41FA5}">
                        <a16:colId xmlns:a16="http://schemas.microsoft.com/office/drawing/2014/main" val="3748852970"/>
                      </a:ext>
                    </a:extLst>
                  </a:gridCol>
                </a:tblGrid>
                <a:tr h="287977">
                  <a:tc>
                    <a:txBody>
                      <a:bodyPr/>
                      <a:lstStyle/>
                      <a:p>
                        <a:pPr algn="l"/>
                        <a:r>
                          <a:rPr lang="en-GB" sz="1100" dirty="0">
                            <a:latin typeface="BISansNEXT" panose="02000503040000020004" pitchFamily="50" charset="0"/>
                          </a:rPr>
                          <a:t>UIP</a:t>
                        </a:r>
                      </a:p>
                    </a:txBody>
                    <a:tcPr marL="72000" marR="72000" marT="36000" marB="3429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a:r>
                          <a:rPr lang="en-GB" sz="1100" dirty="0">
                            <a:latin typeface="BISansNEXT" panose="02000503040000020004" pitchFamily="50" charset="0"/>
                          </a:rPr>
                          <a:t>Probable UIP</a:t>
                        </a:r>
                      </a:p>
                    </a:txBody>
                    <a:tcPr marL="72000" marR="72000" marT="36000" marB="34290" anchor="ctr">
                      <a:lnT w="12700" cap="flat" cmpd="sng" algn="ctr">
                        <a:noFill/>
                        <a:prstDash val="solid"/>
                        <a:round/>
                        <a:headEnd type="none" w="med" len="med"/>
                        <a:tailEnd type="none" w="med" len="med"/>
                      </a:lnT>
                      <a:noFill/>
                    </a:tcPr>
                  </a:tc>
                  <a:tc>
                    <a:txBody>
                      <a:bodyPr/>
                      <a:lstStyle/>
                      <a:p>
                        <a:pPr algn="l"/>
                        <a:r>
                          <a:rPr lang="en-GB" sz="1100" dirty="0">
                            <a:latin typeface="BISansNEXT" panose="02000503040000020004" pitchFamily="50" charset="0"/>
                          </a:rPr>
                          <a:t>Indeterminate for UIP</a:t>
                        </a:r>
                      </a:p>
                    </a:txBody>
                    <a:tcPr marL="72000" marR="72000" marT="36000" marB="3429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noFill/>
                    </a:tcPr>
                  </a:tc>
                  <a:extLst>
                    <a:ext uri="{0D108BD9-81ED-4DB2-BD59-A6C34878D82A}">
                      <a16:rowId xmlns:a16="http://schemas.microsoft.com/office/drawing/2014/main" val="870517802"/>
                    </a:ext>
                  </a:extLst>
                </a:tr>
                <a:tr h="667990">
                  <a:tc>
                    <a:txBody>
                      <a:bodyPr/>
                      <a:lstStyle/>
                      <a:p>
                        <a:pPr algn="l"/>
                        <a:r>
                          <a:rPr lang="en-GB" sz="1100" dirty="0">
                            <a:latin typeface="BISansNEXT" panose="02000503040000020004" pitchFamily="50" charset="0"/>
                          </a:rPr>
                          <a:t>Subpleural and basal predominant; distribution is often heterogeneous</a:t>
                        </a:r>
                      </a:p>
                    </a:txBody>
                    <a:tcPr marL="72000" marR="72000" marT="36000" marB="34290" anchor="ctr">
                      <a:lnL w="12700" cap="flat" cmpd="sng" algn="ctr">
                        <a:noFill/>
                        <a:prstDash val="solid"/>
                        <a:round/>
                        <a:headEnd type="none" w="med" len="med"/>
                        <a:tailEnd type="none" w="med" len="med"/>
                      </a:lnL>
                      <a:noFill/>
                    </a:tcPr>
                  </a:tc>
                  <a:tc>
                    <a:txBody>
                      <a:bodyPr/>
                      <a:lstStyle/>
                      <a:p>
                        <a:pPr algn="l"/>
                        <a:r>
                          <a:rPr lang="en-GB" sz="1100" dirty="0">
                            <a:latin typeface="BISansNEXT" panose="02000503040000020004" pitchFamily="50" charset="0"/>
                          </a:rPr>
                          <a:t>Subpleural and basal predominant; distribution is often heterogeneous</a:t>
                        </a:r>
                      </a:p>
                    </a:txBody>
                    <a:tcPr marL="72000" marR="72000" marT="36000" marB="34290" anchor="ctr">
                      <a:noFill/>
                    </a:tcPr>
                  </a:tc>
                  <a:tc>
                    <a:txBody>
                      <a:bodyPr/>
                      <a:lstStyle/>
                      <a:p>
                        <a:pPr algn="l"/>
                        <a:r>
                          <a:rPr lang="en-GB" sz="1100" dirty="0">
                            <a:latin typeface="BISansNEXT" panose="02000503040000020004" pitchFamily="50" charset="0"/>
                          </a:rPr>
                          <a:t>Subpleural and basal predominant</a:t>
                        </a:r>
                      </a:p>
                    </a:txBody>
                    <a:tcPr marL="72000" marR="72000" marT="36000" marB="34290" anchor="ctr">
                      <a:lnR w="12700" cap="flat" cmpd="sng" algn="ctr">
                        <a:noFill/>
                        <a:prstDash val="solid"/>
                        <a:round/>
                        <a:headEnd type="none" w="med" len="med"/>
                        <a:tailEnd type="none" w="med" len="med"/>
                      </a:lnR>
                      <a:noFill/>
                    </a:tcPr>
                  </a:tc>
                  <a:extLst>
                    <a:ext uri="{0D108BD9-81ED-4DB2-BD59-A6C34878D82A}">
                      <a16:rowId xmlns:a16="http://schemas.microsoft.com/office/drawing/2014/main" val="2390034658"/>
                    </a:ext>
                  </a:extLst>
                </a:tr>
                <a:tr h="863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BISansNEXT" panose="02000503040000020004" pitchFamily="50" charset="0"/>
                          </a:rPr>
                          <a:t>Variants of distribution include occasionally diffuse, and may be asymmetrical.</a:t>
                        </a:r>
                      </a:p>
                    </a:txBody>
                    <a:tcPr marL="72000" marR="72000" marT="3600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algn="l"/>
                        <a:r>
                          <a:rPr lang="en-GB" sz="1100" dirty="0">
                            <a:latin typeface="BISansNEXT" panose="02000503040000020004" pitchFamily="50" charset="0"/>
                          </a:rPr>
                          <a:t>Reticular pattern with peripheral traction bronchiectasis or </a:t>
                        </a:r>
                        <a:r>
                          <a:rPr lang="en-GB" sz="1100" dirty="0" err="1">
                            <a:latin typeface="BISansNEXT" panose="02000503040000020004" pitchFamily="50" charset="0"/>
                          </a:rPr>
                          <a:t>bronchiolectasis</a:t>
                        </a:r>
                        <a:endParaRPr lang="en-GB" sz="1100" dirty="0">
                          <a:latin typeface="BISansNEXT" panose="02000503040000020004" pitchFamily="50" charset="0"/>
                        </a:endParaRPr>
                      </a:p>
                    </a:txBody>
                    <a:tcPr marL="72000" marR="72000" marT="3600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algn="l"/>
                        <a:r>
                          <a:rPr lang="en-GB" sz="1100" dirty="0">
                            <a:latin typeface="BISansNEXT" panose="02000503040000020004" pitchFamily="50" charset="0"/>
                          </a:rPr>
                          <a:t>Subtle reticulation; may have mild GGO or distortion </a:t>
                        </a:r>
                        <a:br>
                          <a:rPr lang="en-GB" sz="1100" dirty="0">
                            <a:latin typeface="BISansNEXT" panose="02000503040000020004" pitchFamily="50" charset="0"/>
                          </a:rPr>
                        </a:br>
                        <a:r>
                          <a:rPr lang="en-GB" sz="1100" dirty="0">
                            <a:latin typeface="BISansNEXT" panose="02000503040000020004" pitchFamily="50" charset="0"/>
                          </a:rPr>
                          <a:t>(‘early UIP pattern’)</a:t>
                        </a:r>
                      </a:p>
                    </a:txBody>
                    <a:tcPr marL="72000" marR="72000" marT="3600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5733877"/>
                    </a:ext>
                  </a:extLst>
                </a:tr>
                <a:tr h="863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BISansNEXT" panose="02000503040000020004" pitchFamily="50" charset="0"/>
                          </a:rPr>
                          <a:t>Honeycombing with or without peripheral traction bronchiectasis or </a:t>
                        </a:r>
                        <a:r>
                          <a:rPr lang="en-GB" sz="1100" dirty="0" err="1">
                            <a:latin typeface="BISansNEXT" panose="02000503040000020004" pitchFamily="50" charset="0"/>
                          </a:rPr>
                          <a:t>bronchiolectasis</a:t>
                        </a:r>
                        <a:endParaRPr lang="en-GB" sz="1100" dirty="0">
                          <a:latin typeface="BISansNEXT" panose="02000503040000020004" pitchFamily="50" charset="0"/>
                        </a:endParaRPr>
                      </a:p>
                    </a:txBody>
                    <a:tcPr marL="72000" marR="72000" marT="36000" marB="3429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GB" sz="1100" dirty="0">
                            <a:latin typeface="BISansNEXT" panose="02000503040000020004" pitchFamily="50" charset="0"/>
                          </a:rPr>
                          <a:t>May have mild GGO</a:t>
                        </a:r>
                      </a:p>
                    </a:txBody>
                    <a:tcPr marL="72000" marR="72000" marT="3600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GB" sz="1100" dirty="0">
                            <a:latin typeface="BISansNEXT" panose="02000503040000020004" pitchFamily="50" charset="0"/>
                          </a:rPr>
                          <a:t>CT features and/or distribution of lung fibrosis that do not suggest any specific </a:t>
                        </a:r>
                        <a:r>
                          <a:rPr lang="en-GB" sz="1100" dirty="0" err="1">
                            <a:latin typeface="BISansNEXT" panose="02000503040000020004" pitchFamily="50" charset="0"/>
                          </a:rPr>
                          <a:t>etiology</a:t>
                        </a:r>
                        <a:r>
                          <a:rPr lang="en-GB" sz="1100" dirty="0">
                            <a:latin typeface="BISansNEXT" panose="02000503040000020004" pitchFamily="50" charset="0"/>
                          </a:rPr>
                          <a:t> (‘truly indeterminate for UIP’)</a:t>
                        </a:r>
                      </a:p>
                    </a:txBody>
                    <a:tcPr marL="72000" marR="72000" marT="36000" marB="3429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4580748"/>
                    </a:ext>
                  </a:extLst>
                </a:tr>
              </a:tbl>
            </a:graphicData>
          </a:graphic>
        </p:graphicFrame>
      </p:grpSp>
      <p:sp>
        <p:nvSpPr>
          <p:cNvPr id="15" name="Rectangle 2">
            <a:extLst>
              <a:ext uri="{FF2B5EF4-FFF2-40B4-BE49-F238E27FC236}">
                <a16:creationId xmlns:a16="http://schemas.microsoft.com/office/drawing/2014/main" id="{341D5D15-C91E-BAE0-EF70-792453EEBAD4}"/>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bg1"/>
                </a:solidFill>
                <a:latin typeface="BI Sans" pitchFamily="2" charset="0"/>
              </a:rPr>
              <a:t>IPF</a:t>
            </a:r>
            <a:endParaRPr lang="en-NL" sz="1400">
              <a:solidFill>
                <a:schemeClr val="bg1"/>
              </a:solidFill>
              <a:latin typeface="BI Sans" pitchFamily="2" charset="0"/>
            </a:endParaRPr>
          </a:p>
        </p:txBody>
      </p:sp>
      <p:pic>
        <p:nvPicPr>
          <p:cNvPr id="5" name="Picture 4">
            <a:extLst>
              <a:ext uri="{FF2B5EF4-FFF2-40B4-BE49-F238E27FC236}">
                <a16:creationId xmlns:a16="http://schemas.microsoft.com/office/drawing/2014/main" id="{A42E0227-4BF6-3B69-2CF3-903B415478AF}"/>
              </a:ext>
            </a:extLst>
          </p:cNvPr>
          <p:cNvPicPr>
            <a:picLocks noChangeAspect="1"/>
          </p:cNvPicPr>
          <p:nvPr/>
        </p:nvPicPr>
        <p:blipFill>
          <a:blip r:embed="rId4"/>
          <a:stretch>
            <a:fillRect/>
          </a:stretch>
        </p:blipFill>
        <p:spPr>
          <a:xfrm>
            <a:off x="10875641" y="6131319"/>
            <a:ext cx="1487553" cy="231668"/>
          </a:xfrm>
          <a:prstGeom prst="rect">
            <a:avLst/>
          </a:prstGeom>
        </p:spPr>
      </p:pic>
    </p:spTree>
    <p:extLst>
      <p:ext uri="{BB962C8B-B14F-4D97-AF65-F5344CB8AC3E}">
        <p14:creationId xmlns:p14="http://schemas.microsoft.com/office/powerpoint/2010/main" val="3440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hoek: afgeronde hoeken 14">
            <a:extLst>
              <a:ext uri="{FF2B5EF4-FFF2-40B4-BE49-F238E27FC236}">
                <a16:creationId xmlns:a16="http://schemas.microsoft.com/office/drawing/2014/main" id="{759C452D-771A-4B40-BEDB-57D8D5A28130}"/>
              </a:ext>
            </a:extLst>
          </p:cNvPr>
          <p:cNvSpPr/>
          <p:nvPr/>
        </p:nvSpPr>
        <p:spPr>
          <a:xfrm>
            <a:off x="1393372" y="2321551"/>
            <a:ext cx="5900057" cy="3116142"/>
          </a:xfrm>
          <a:prstGeom prst="roundRect">
            <a:avLst>
              <a:gd name="adj" fmla="val 7067"/>
            </a:avLst>
          </a:prstGeom>
          <a:blipFill>
            <a:blip r:embed="rId3"/>
            <a:stretch>
              <a:fillRect l="-22305" t="-180214" r="-176501" b="-22711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endParaRPr lang="en-GB" sz="1400" b="1" dirty="0">
              <a:solidFill>
                <a:schemeClr val="tx2"/>
              </a:solidFill>
            </a:endParaRPr>
          </a:p>
        </p:txBody>
      </p:sp>
      <p:sp>
        <p:nvSpPr>
          <p:cNvPr id="2" name="Titel 1">
            <a:extLst>
              <a:ext uri="{FF2B5EF4-FFF2-40B4-BE49-F238E27FC236}">
                <a16:creationId xmlns:a16="http://schemas.microsoft.com/office/drawing/2014/main" id="{2608B673-365B-43FB-B2FD-F61BB471CDD2}"/>
              </a:ext>
            </a:extLst>
          </p:cNvPr>
          <p:cNvSpPr>
            <a:spLocks noGrp="1"/>
          </p:cNvSpPr>
          <p:nvPr>
            <p:ph type="title"/>
          </p:nvPr>
        </p:nvSpPr>
        <p:spPr/>
        <p:txBody>
          <a:bodyPr>
            <a:normAutofit/>
          </a:bodyPr>
          <a:lstStyle/>
          <a:p>
            <a:r>
              <a:rPr lang="en-US" dirty="0"/>
              <a:t>It is estimated that up to 30% of patients with non-IPF ILDs develop progressive pulmonary fibrosis</a:t>
            </a:r>
            <a:r>
              <a:rPr lang="en-US" baseline="30000" dirty="0"/>
              <a:t>1,2</a:t>
            </a:r>
            <a:endParaRPr lang="nl-NL" sz="1800" dirty="0"/>
          </a:p>
        </p:txBody>
      </p:sp>
      <p:sp>
        <p:nvSpPr>
          <p:cNvPr id="3" name="Text Placeholder 2">
            <a:extLst>
              <a:ext uri="{FF2B5EF4-FFF2-40B4-BE49-F238E27FC236}">
                <a16:creationId xmlns:a16="http://schemas.microsoft.com/office/drawing/2014/main" id="{9D4668A0-CA12-46C9-8C81-4B2F1474A15E}"/>
              </a:ext>
            </a:extLst>
          </p:cNvPr>
          <p:cNvSpPr>
            <a:spLocks noGrp="1"/>
          </p:cNvSpPr>
          <p:nvPr>
            <p:ph type="body" sz="quarter" idx="13"/>
          </p:nvPr>
        </p:nvSpPr>
        <p:spPr>
          <a:xfrm>
            <a:off x="180000" y="5773165"/>
            <a:ext cx="11829600" cy="619932"/>
          </a:xfrm>
        </p:spPr>
        <p:txBody>
          <a:bodyPr/>
          <a:lstStyle/>
          <a:p>
            <a:r>
              <a:rPr lang="nl-NL" sz="900" b="0" i="0" kern="1200" dirty="0">
                <a:solidFill>
                  <a:schemeClr val="tx1"/>
                </a:solidFill>
                <a:effectLst/>
                <a:latin typeface="BISansNEXT" panose="02000503040000020004"/>
              </a:rPr>
              <a:t>IPF=</a:t>
            </a:r>
            <a:r>
              <a:rPr lang="nl-NL" sz="900" b="0" i="0" kern="1200" dirty="0" err="1">
                <a:solidFill>
                  <a:schemeClr val="tx1"/>
                </a:solidFill>
                <a:effectLst/>
                <a:latin typeface="BISansNEXT" panose="02000503040000020004"/>
              </a:rPr>
              <a:t>Idiopathic</a:t>
            </a:r>
            <a:r>
              <a:rPr lang="nl-NL" sz="900" b="0" i="0" kern="1200" dirty="0">
                <a:solidFill>
                  <a:schemeClr val="tx1"/>
                </a:solidFill>
                <a:effectLst/>
                <a:latin typeface="BISansNEXT" panose="02000503040000020004"/>
              </a:rPr>
              <a:t> </a:t>
            </a:r>
            <a:r>
              <a:rPr lang="nl-NL" sz="900" b="0" i="0" kern="1200" dirty="0" err="1">
                <a:solidFill>
                  <a:schemeClr val="tx1"/>
                </a:solidFill>
                <a:effectLst/>
                <a:latin typeface="BISansNEXT" panose="02000503040000020004"/>
              </a:rPr>
              <a:t>Pulmonary</a:t>
            </a:r>
            <a:r>
              <a:rPr lang="nl-NL" sz="900" b="0" i="0" kern="1200" dirty="0">
                <a:solidFill>
                  <a:schemeClr val="tx1"/>
                </a:solidFill>
                <a:effectLst/>
                <a:latin typeface="BISansNEXT" panose="02000503040000020004"/>
              </a:rPr>
              <a:t> Fibrosis; </a:t>
            </a:r>
            <a:r>
              <a:rPr lang="en-US" sz="900" b="0" i="0" kern="1200" dirty="0">
                <a:solidFill>
                  <a:schemeClr val="tx1"/>
                </a:solidFill>
                <a:effectLst/>
                <a:latin typeface="BISansNEXT" panose="02000503040000020004"/>
              </a:rPr>
              <a:t>CTD=Connective Tissue Disease; HP=Hypersensitivity Pneumonitis</a:t>
            </a:r>
            <a:r>
              <a:rPr lang="nl-NL" sz="900" dirty="0">
                <a:latin typeface="BISansNEXT" panose="02000503040000020004"/>
              </a:rPr>
              <a:t>; PPF=</a:t>
            </a:r>
            <a:r>
              <a:rPr lang="nl-NL" sz="900" dirty="0" err="1">
                <a:latin typeface="BISansNEXT" panose="02000503040000020004"/>
              </a:rPr>
              <a:t>Progressive</a:t>
            </a:r>
            <a:r>
              <a:rPr lang="nl-NL" sz="900" dirty="0">
                <a:latin typeface="BISansNEXT" panose="02000503040000020004"/>
              </a:rPr>
              <a:t> </a:t>
            </a:r>
            <a:r>
              <a:rPr lang="nl-NL" sz="900" dirty="0" err="1">
                <a:latin typeface="BISansNEXT" panose="02000503040000020004"/>
              </a:rPr>
              <a:t>Pulmonary</a:t>
            </a:r>
            <a:r>
              <a:rPr lang="nl-NL" sz="900" dirty="0">
                <a:latin typeface="BISansNEXT" panose="02000503040000020004"/>
              </a:rPr>
              <a:t> Fibrosis; </a:t>
            </a:r>
            <a:r>
              <a:rPr lang="nl-NL" sz="900" b="0" i="0" kern="1200" dirty="0">
                <a:solidFill>
                  <a:schemeClr val="tx1"/>
                </a:solidFill>
                <a:effectLst/>
                <a:latin typeface="BISansNEXT" panose="02000503040000020004"/>
              </a:rPr>
              <a:t>1. </a:t>
            </a:r>
            <a:r>
              <a:rPr lang="nl-NL" sz="900" b="0" i="0" kern="1200" dirty="0" err="1">
                <a:solidFill>
                  <a:schemeClr val="tx1"/>
                </a:solidFill>
                <a:effectLst/>
                <a:latin typeface="BISansNEXT" panose="02000503040000020004"/>
              </a:rPr>
              <a:t>Wijsenbeek</a:t>
            </a:r>
            <a:r>
              <a:rPr lang="nl-NL" sz="900" b="0" i="0" kern="1200" dirty="0">
                <a:solidFill>
                  <a:schemeClr val="tx1"/>
                </a:solidFill>
                <a:effectLst/>
                <a:latin typeface="BISansNEXT" panose="02000503040000020004"/>
              </a:rPr>
              <a:t> M, </a:t>
            </a:r>
            <a:r>
              <a:rPr lang="nl-NL" sz="900" b="0" i="0" kern="1200" dirty="0" err="1">
                <a:solidFill>
                  <a:schemeClr val="tx1"/>
                </a:solidFill>
                <a:effectLst/>
                <a:latin typeface="BISansNEXT" panose="02000503040000020004"/>
              </a:rPr>
              <a:t>Kreuter</a:t>
            </a:r>
            <a:r>
              <a:rPr lang="nl-NL" sz="900" b="0" i="0" kern="1200" dirty="0">
                <a:solidFill>
                  <a:schemeClr val="tx1"/>
                </a:solidFill>
                <a:effectLst/>
                <a:latin typeface="BISansNEXT" panose="02000503040000020004"/>
              </a:rPr>
              <a:t> M, </a:t>
            </a:r>
            <a:r>
              <a:rPr lang="nl-NL" sz="900" b="0" i="0" kern="1200" dirty="0" err="1">
                <a:solidFill>
                  <a:schemeClr val="tx1"/>
                </a:solidFill>
                <a:effectLst/>
                <a:latin typeface="BISansNEXT" panose="02000503040000020004"/>
              </a:rPr>
              <a:t>Olson</a:t>
            </a:r>
            <a:r>
              <a:rPr lang="nl-NL" sz="900" b="0" i="0" kern="1200" dirty="0">
                <a:solidFill>
                  <a:schemeClr val="tx1"/>
                </a:solidFill>
                <a:effectLst/>
                <a:latin typeface="BISansNEXT" panose="02000503040000020004"/>
              </a:rPr>
              <a:t> A, et al. </a:t>
            </a:r>
            <a:r>
              <a:rPr lang="en-US" sz="900" b="0" i="0" kern="1200" dirty="0">
                <a:solidFill>
                  <a:schemeClr val="tx1"/>
                </a:solidFill>
                <a:effectLst/>
                <a:latin typeface="BISansNEXT" panose="02000503040000020004"/>
              </a:rPr>
              <a:t>Progressive fibrosing interstitial lung diseases: current practice in diagnosis and management. </a:t>
            </a:r>
            <a:r>
              <a:rPr lang="en-US" sz="900" b="0" i="0" kern="1200" dirty="0" err="1">
                <a:solidFill>
                  <a:schemeClr val="tx1"/>
                </a:solidFill>
                <a:effectLst/>
                <a:latin typeface="BISansNEXT" panose="02000503040000020004"/>
              </a:rPr>
              <a:t>Curr</a:t>
            </a:r>
            <a:r>
              <a:rPr lang="en-US" sz="900" b="0" i="0" kern="1200" dirty="0">
                <a:solidFill>
                  <a:schemeClr val="tx1"/>
                </a:solidFill>
                <a:effectLst/>
                <a:latin typeface="BISansNEXT" panose="02000503040000020004"/>
              </a:rPr>
              <a:t> Med Res </a:t>
            </a:r>
            <a:r>
              <a:rPr lang="en-US" sz="900" b="0" i="0" kern="1200" dirty="0" err="1">
                <a:solidFill>
                  <a:schemeClr val="tx1"/>
                </a:solidFill>
                <a:effectLst/>
                <a:latin typeface="BISansNEXT" panose="02000503040000020004"/>
              </a:rPr>
              <a:t>Opin</a:t>
            </a:r>
            <a:r>
              <a:rPr lang="en-US" sz="900" b="0" i="0" kern="1200" dirty="0">
                <a:solidFill>
                  <a:schemeClr val="tx1"/>
                </a:solidFill>
                <a:effectLst/>
                <a:latin typeface="BISansNEXT" panose="02000503040000020004"/>
              </a:rPr>
              <a:t>. 2019;35(11):2015-24; 2. </a:t>
            </a:r>
            <a:r>
              <a:rPr lang="nl-NL" sz="900" dirty="0" err="1">
                <a:latin typeface="BISansNEXT" panose="02000503040000020004"/>
                <a:ea typeface="Calibri" panose="020F0502020204030204" pitchFamily="34" charset="0"/>
                <a:cs typeface="Times New Roman" panose="02020603050405020304" pitchFamily="18" charset="0"/>
              </a:rPr>
              <a:t>Hilberg</a:t>
            </a:r>
            <a:r>
              <a:rPr lang="nl-NL" sz="900" dirty="0">
                <a:latin typeface="BISansNEXT" panose="02000503040000020004"/>
                <a:ea typeface="Calibri" panose="020F0502020204030204" pitchFamily="34" charset="0"/>
                <a:cs typeface="Times New Roman" panose="02020603050405020304" pitchFamily="18" charset="0"/>
              </a:rPr>
              <a:t> O, Hoffmann-</a:t>
            </a:r>
            <a:r>
              <a:rPr lang="nl-NL" sz="900" dirty="0" err="1">
                <a:latin typeface="BISansNEXT" panose="02000503040000020004"/>
                <a:ea typeface="Calibri" panose="020F0502020204030204" pitchFamily="34" charset="0"/>
                <a:cs typeface="Times New Roman" panose="02020603050405020304" pitchFamily="18" charset="0"/>
              </a:rPr>
              <a:t>Vold</a:t>
            </a:r>
            <a:r>
              <a:rPr lang="nl-NL" sz="900" dirty="0">
                <a:latin typeface="BISansNEXT" panose="02000503040000020004"/>
                <a:ea typeface="Calibri" panose="020F0502020204030204" pitchFamily="34" charset="0"/>
                <a:cs typeface="Times New Roman" panose="02020603050405020304" pitchFamily="18" charset="0"/>
              </a:rPr>
              <a:t> AM, Smith V, et al. </a:t>
            </a:r>
            <a:r>
              <a:rPr lang="en-US" sz="900" dirty="0">
                <a:latin typeface="BISansNEXT" panose="02000503040000020004"/>
                <a:ea typeface="Calibri" panose="020F0502020204030204" pitchFamily="34" charset="0"/>
                <a:cs typeface="Times New Roman" panose="02020603050405020304" pitchFamily="18" charset="0"/>
              </a:rPr>
              <a:t>Epidemiology of ILDs and their progressive-fibrosing </a:t>
            </a:r>
            <a:r>
              <a:rPr lang="en-US" sz="900" dirty="0" err="1">
                <a:latin typeface="BISansNEXT" panose="02000503040000020004"/>
                <a:ea typeface="Calibri" panose="020F0502020204030204" pitchFamily="34" charset="0"/>
                <a:cs typeface="Times New Roman" panose="02020603050405020304" pitchFamily="18" charset="0"/>
              </a:rPr>
              <a:t>behaviour</a:t>
            </a:r>
            <a:r>
              <a:rPr lang="en-US" sz="900" dirty="0">
                <a:latin typeface="BISansNEXT" panose="02000503040000020004"/>
                <a:ea typeface="Calibri" panose="020F0502020204030204" pitchFamily="34" charset="0"/>
                <a:cs typeface="Times New Roman" panose="02020603050405020304" pitchFamily="18" charset="0"/>
              </a:rPr>
              <a:t> in six European countries. ERJ Open Res. 2022;8(1):00597-2021; 3. </a:t>
            </a:r>
            <a:r>
              <a:rPr lang="nl-NL" sz="900" dirty="0" err="1">
                <a:latin typeface="BISansNEXT" panose="02000503040000020004"/>
              </a:rPr>
              <a:t>Wijsenbeek</a:t>
            </a:r>
            <a:r>
              <a:rPr lang="nl-NL" sz="900" dirty="0">
                <a:latin typeface="BISansNEXT" panose="02000503040000020004"/>
              </a:rPr>
              <a:t> M, </a:t>
            </a:r>
            <a:r>
              <a:rPr lang="nl-NL" sz="900" dirty="0" err="1">
                <a:latin typeface="BISansNEXT" panose="02000503040000020004"/>
              </a:rPr>
              <a:t>Cottin</a:t>
            </a:r>
            <a:r>
              <a:rPr lang="nl-NL" sz="900" dirty="0">
                <a:latin typeface="BISansNEXT" panose="02000503040000020004"/>
              </a:rPr>
              <a:t> V. Spectrum of </a:t>
            </a:r>
            <a:r>
              <a:rPr lang="nl-NL" sz="900" dirty="0" err="1">
                <a:latin typeface="BISansNEXT" panose="02000503040000020004"/>
              </a:rPr>
              <a:t>fibrotic</a:t>
            </a:r>
            <a:r>
              <a:rPr lang="nl-NL" sz="900" dirty="0">
                <a:latin typeface="BISansNEXT" panose="02000503040000020004"/>
              </a:rPr>
              <a:t> </a:t>
            </a:r>
            <a:r>
              <a:rPr lang="nl-NL" sz="900" dirty="0" err="1">
                <a:latin typeface="BISansNEXT" panose="02000503040000020004"/>
              </a:rPr>
              <a:t>lung</a:t>
            </a:r>
            <a:r>
              <a:rPr lang="nl-NL" sz="900" dirty="0">
                <a:latin typeface="BISansNEXT" panose="02000503040000020004"/>
              </a:rPr>
              <a:t> </a:t>
            </a:r>
            <a:r>
              <a:rPr lang="nl-NL" sz="900" dirty="0" err="1">
                <a:latin typeface="BISansNEXT" panose="02000503040000020004"/>
              </a:rPr>
              <a:t>diseases</a:t>
            </a:r>
            <a:r>
              <a:rPr lang="nl-NL" sz="900" dirty="0">
                <a:latin typeface="BISansNEXT" panose="02000503040000020004"/>
              </a:rPr>
              <a:t>. </a:t>
            </a:r>
            <a:r>
              <a:rPr lang="nl-NL" sz="900" b="0" i="0" u="none" strike="noStrike" baseline="0" dirty="0">
                <a:latin typeface="BISansNEXT" panose="02000503040000020004"/>
              </a:rPr>
              <a:t>N </a:t>
            </a:r>
            <a:r>
              <a:rPr lang="nl-NL" sz="900" b="0" i="0" u="none" strike="noStrike" baseline="0" dirty="0" err="1">
                <a:latin typeface="BISansNEXT" panose="02000503040000020004"/>
              </a:rPr>
              <a:t>Engl</a:t>
            </a:r>
            <a:r>
              <a:rPr lang="nl-NL" sz="900" b="0" i="0" u="none" strike="noStrike" baseline="0" dirty="0">
                <a:latin typeface="BISansNEXT" panose="02000503040000020004"/>
              </a:rPr>
              <a:t> J </a:t>
            </a:r>
            <a:r>
              <a:rPr lang="nl-NL" sz="900" b="0" i="0" u="none" strike="noStrike" baseline="0" dirty="0" err="1">
                <a:latin typeface="BISansNEXT" panose="02000503040000020004"/>
              </a:rPr>
              <a:t>Med</a:t>
            </a:r>
            <a:r>
              <a:rPr lang="nl-NL" sz="900" b="0" i="0" u="none" strike="noStrike" baseline="0" dirty="0">
                <a:latin typeface="BISansNEXT" panose="02000503040000020004"/>
              </a:rPr>
              <a:t> 2020;383(10):958-68; 4. </a:t>
            </a:r>
            <a:r>
              <a:rPr lang="nl-NL" sz="900" b="0" i="0" u="none" strike="noStrike" baseline="0" dirty="0" err="1">
                <a:latin typeface="BISansNEXT" panose="02000503040000020004"/>
              </a:rPr>
              <a:t>Swigris</a:t>
            </a:r>
            <a:r>
              <a:rPr lang="nl-NL" sz="900" b="0" i="0" u="none" strike="noStrike" baseline="0" dirty="0">
                <a:latin typeface="BISansNEXT" panose="02000503040000020004"/>
              </a:rPr>
              <a:t> JJ, et al. </a:t>
            </a:r>
            <a:r>
              <a:rPr lang="nl-NL" sz="900" b="0" i="0" u="none" strike="noStrike" baseline="0" dirty="0" err="1">
                <a:latin typeface="BISansNEXT" panose="02000503040000020004"/>
              </a:rPr>
              <a:t>Patients</a:t>
            </a:r>
            <a:r>
              <a:rPr lang="nl-NL" sz="900" b="0" i="0" u="none" strike="noStrike" baseline="0" dirty="0">
                <a:latin typeface="BISansNEXT" panose="02000503040000020004"/>
              </a:rPr>
              <a:t>’ </a:t>
            </a:r>
            <a:r>
              <a:rPr lang="nl-NL" sz="900" b="0" i="0" u="none" strike="noStrike" baseline="0" dirty="0" err="1">
                <a:latin typeface="BISansNEXT" panose="02000503040000020004"/>
              </a:rPr>
              <a:t>perceptions</a:t>
            </a:r>
            <a:r>
              <a:rPr lang="nl-NL" sz="900" b="0" i="0" u="none" strike="noStrike" baseline="0" dirty="0">
                <a:latin typeface="BISansNEXT" panose="02000503040000020004"/>
              </a:rPr>
              <a:t> </a:t>
            </a:r>
            <a:r>
              <a:rPr lang="nl-NL" sz="900" b="0" i="0" u="none" strike="noStrike" baseline="0" dirty="0" err="1">
                <a:latin typeface="BISansNEXT" panose="02000503040000020004"/>
              </a:rPr>
              <a:t>and</a:t>
            </a:r>
            <a:r>
              <a:rPr lang="nl-NL" sz="900" b="0" i="0" u="none" strike="noStrike" baseline="0" dirty="0">
                <a:latin typeface="BISansNEXT" panose="02000503040000020004"/>
              </a:rPr>
              <a:t> </a:t>
            </a:r>
            <a:r>
              <a:rPr lang="nl-NL" sz="900" b="0" i="0" u="none" strike="noStrike" baseline="0" dirty="0" err="1">
                <a:latin typeface="BISansNEXT" panose="02000503040000020004"/>
              </a:rPr>
              <a:t>patient-reported</a:t>
            </a:r>
            <a:r>
              <a:rPr lang="nl-NL" sz="900" b="0" i="0" u="none" strike="noStrike" baseline="0" dirty="0">
                <a:latin typeface="BISansNEXT" panose="02000503040000020004"/>
              </a:rPr>
              <a:t> </a:t>
            </a:r>
            <a:r>
              <a:rPr lang="nl-NL" sz="900" b="0" i="0" u="none" strike="noStrike" baseline="0" dirty="0" err="1">
                <a:latin typeface="BISansNEXT" panose="02000503040000020004"/>
              </a:rPr>
              <a:t>outcomes</a:t>
            </a:r>
            <a:r>
              <a:rPr lang="nl-NL" sz="900" b="0" i="0" u="none" strike="noStrike" baseline="0" dirty="0">
                <a:latin typeface="BISansNEXT" panose="02000503040000020004"/>
              </a:rPr>
              <a:t> in </a:t>
            </a:r>
            <a:r>
              <a:rPr lang="nl-NL" sz="900" b="0" i="0" u="none" strike="noStrike" baseline="0" dirty="0" err="1">
                <a:latin typeface="BISansNEXT" panose="02000503040000020004"/>
              </a:rPr>
              <a:t>progressive-fibrosing</a:t>
            </a:r>
            <a:r>
              <a:rPr lang="nl-NL" sz="900" b="0" i="0" u="none" strike="noStrike" baseline="0" dirty="0">
                <a:latin typeface="BISansNEXT" panose="02000503040000020004"/>
              </a:rPr>
              <a:t> </a:t>
            </a:r>
            <a:r>
              <a:rPr lang="nl-NL" sz="900" b="0" i="0" u="none" strike="noStrike" baseline="0" dirty="0" err="1">
                <a:latin typeface="BISansNEXT" panose="02000503040000020004"/>
              </a:rPr>
              <a:t>interstitial</a:t>
            </a:r>
            <a:r>
              <a:rPr lang="nl-NL" sz="900" b="0" i="0" u="none" strike="noStrike" baseline="0" dirty="0">
                <a:latin typeface="BISansNEXT" panose="02000503040000020004"/>
              </a:rPr>
              <a:t> </a:t>
            </a:r>
            <a:r>
              <a:rPr lang="nl-NL" sz="900" b="0" i="0" u="none" strike="noStrike" baseline="0" dirty="0" err="1">
                <a:latin typeface="BISansNEXT" panose="02000503040000020004"/>
              </a:rPr>
              <a:t>lung</a:t>
            </a:r>
            <a:r>
              <a:rPr lang="nl-NL" sz="900" b="0" i="0" u="none" strike="noStrike" baseline="0" dirty="0">
                <a:latin typeface="BISansNEXT" panose="02000503040000020004"/>
              </a:rPr>
              <a:t> </a:t>
            </a:r>
            <a:r>
              <a:rPr lang="nl-NL" sz="900" b="0" i="0" u="none" strike="noStrike" baseline="0" dirty="0" err="1">
                <a:latin typeface="BISansNEXT" panose="02000503040000020004"/>
              </a:rPr>
              <a:t>diseases</a:t>
            </a:r>
            <a:r>
              <a:rPr lang="nl-NL" sz="900" b="0" i="0" u="none" strike="noStrike" baseline="0" dirty="0">
                <a:latin typeface="BISansNEXT" panose="02000503040000020004"/>
              </a:rPr>
              <a:t>. </a:t>
            </a:r>
            <a:r>
              <a:rPr lang="nl-NL" sz="900" b="0" i="0" u="none" strike="noStrike" baseline="0" dirty="0" err="1">
                <a:latin typeface="BISansNEXT" panose="02000503040000020004"/>
              </a:rPr>
              <a:t>Eur</a:t>
            </a:r>
            <a:r>
              <a:rPr lang="nl-NL" sz="900" b="0" i="0" u="none" strike="noStrike" baseline="0" dirty="0">
                <a:latin typeface="BISansNEXT" panose="02000503040000020004"/>
              </a:rPr>
              <a:t> </a:t>
            </a:r>
            <a:r>
              <a:rPr lang="nl-NL" sz="900" b="0" i="0" u="none" strike="noStrike" baseline="0" dirty="0" err="1">
                <a:latin typeface="BISansNEXT" panose="02000503040000020004"/>
              </a:rPr>
              <a:t>Respir</a:t>
            </a:r>
            <a:r>
              <a:rPr lang="nl-NL" sz="900" b="0" i="0" u="none" strike="noStrike" baseline="0" dirty="0">
                <a:latin typeface="BISansNEXT" panose="02000503040000020004"/>
              </a:rPr>
              <a:t> </a:t>
            </a:r>
            <a:r>
              <a:rPr lang="nl-NL" sz="900" b="0" i="0" u="none" strike="noStrike" baseline="0" dirty="0" err="1">
                <a:latin typeface="BISansNEXT" panose="02000503040000020004"/>
              </a:rPr>
              <a:t>Rev</a:t>
            </a:r>
            <a:r>
              <a:rPr lang="nl-NL" sz="900" b="0" i="0" u="none" strike="noStrike" baseline="0" dirty="0">
                <a:latin typeface="BISansNEXT" panose="02000503040000020004"/>
              </a:rPr>
              <a:t> 2018;27(150):180075; 5. </a:t>
            </a:r>
            <a:r>
              <a:rPr lang="en-GB" sz="900" b="0" i="0" kern="1200" dirty="0" err="1">
                <a:solidFill>
                  <a:schemeClr val="tx1"/>
                </a:solidFill>
                <a:effectLst/>
                <a:latin typeface="BISansNEXT" panose="02000503040000020004"/>
              </a:rPr>
              <a:t>Cottin</a:t>
            </a:r>
            <a:r>
              <a:rPr lang="en-GB" sz="900" b="0" i="0" kern="1200" dirty="0">
                <a:solidFill>
                  <a:schemeClr val="tx1"/>
                </a:solidFill>
                <a:effectLst/>
                <a:latin typeface="BISansNEXT" panose="02000503040000020004"/>
              </a:rPr>
              <a:t> V, et al. Presentation, diagnosis and clinical course of the spectrum of progressive-fibrosing interstitial lung diseases. Eur Respir Rev 2018;27(150):180076. </a:t>
            </a:r>
          </a:p>
        </p:txBody>
      </p:sp>
      <p:sp>
        <p:nvSpPr>
          <p:cNvPr id="8" name="Text Placeholder 7">
            <a:extLst>
              <a:ext uri="{FF2B5EF4-FFF2-40B4-BE49-F238E27FC236}">
                <a16:creationId xmlns:a16="http://schemas.microsoft.com/office/drawing/2014/main" id="{23785B4B-8D01-4C2E-B78B-2A2B50EB4D73}"/>
              </a:ext>
            </a:extLst>
          </p:cNvPr>
          <p:cNvSpPr>
            <a:spLocks noGrp="1"/>
          </p:cNvSpPr>
          <p:nvPr>
            <p:ph type="body" sz="quarter" idx="17"/>
          </p:nvPr>
        </p:nvSpPr>
        <p:spPr/>
        <p:txBody>
          <a:bodyPr/>
          <a:lstStyle/>
          <a:p>
            <a:r>
              <a:rPr lang="nl-NL" dirty="0"/>
              <a:t>A2</a:t>
            </a:r>
          </a:p>
        </p:txBody>
      </p:sp>
      <p:sp>
        <p:nvSpPr>
          <p:cNvPr id="7" name="Tijdelijke aanduiding voor tekst 6">
            <a:extLst>
              <a:ext uri="{FF2B5EF4-FFF2-40B4-BE49-F238E27FC236}">
                <a16:creationId xmlns:a16="http://schemas.microsoft.com/office/drawing/2014/main" id="{D25E3108-834E-4A6A-830F-DB42612167E2}"/>
              </a:ext>
            </a:extLst>
          </p:cNvPr>
          <p:cNvSpPr>
            <a:spLocks noGrp="1"/>
          </p:cNvSpPr>
          <p:nvPr>
            <p:ph type="body" sz="quarter" idx="18"/>
          </p:nvPr>
        </p:nvSpPr>
        <p:spPr/>
        <p:txBody>
          <a:bodyPr/>
          <a:lstStyle/>
          <a:p>
            <a:r>
              <a:rPr lang="en-GB" dirty="0"/>
              <a:t>After IPF, progressive pulmonary fibrosis (PPF) is most common in patients with unclassifiable ILD, CTD-ILDs and HP</a:t>
            </a:r>
            <a:r>
              <a:rPr lang="en-GB" baseline="30000" dirty="0"/>
              <a:t>3</a:t>
            </a:r>
            <a:endParaRPr lang="en-US" baseline="30000" dirty="0"/>
          </a:p>
        </p:txBody>
      </p:sp>
      <p:sp>
        <p:nvSpPr>
          <p:cNvPr id="69" name="Tekstvak 68">
            <a:extLst>
              <a:ext uri="{FF2B5EF4-FFF2-40B4-BE49-F238E27FC236}">
                <a16:creationId xmlns:a16="http://schemas.microsoft.com/office/drawing/2014/main" id="{B1573BB5-3394-4A6E-8B26-AE5EEA26A2F4}"/>
              </a:ext>
            </a:extLst>
          </p:cNvPr>
          <p:cNvSpPr txBox="1"/>
          <p:nvPr/>
        </p:nvSpPr>
        <p:spPr>
          <a:xfrm>
            <a:off x="7608811" y="2321551"/>
            <a:ext cx="2883049" cy="954107"/>
          </a:xfrm>
          <a:prstGeom prst="rect">
            <a:avLst/>
          </a:prstGeom>
          <a:solidFill>
            <a:schemeClr val="bg1"/>
          </a:solidFill>
        </p:spPr>
        <p:txBody>
          <a:bodyPr wrap="square" rtlCol="0">
            <a:spAutoFit/>
          </a:bodyPr>
          <a:lstStyle/>
          <a:p>
            <a:r>
              <a:rPr lang="nl-NL" sz="1400" dirty="0">
                <a:latin typeface="BISansNEXT" panose="02000503040000020004" pitchFamily="50" charset="0"/>
              </a:rPr>
              <a:t>PPF </a:t>
            </a:r>
            <a:r>
              <a:rPr lang="nl-NL" sz="1400" dirty="0" err="1">
                <a:latin typeface="BISansNEXT" panose="02000503040000020004" pitchFamily="50" charset="0"/>
              </a:rPr>
              <a:t>can</a:t>
            </a:r>
            <a:r>
              <a:rPr lang="nl-NL" sz="1400" dirty="0">
                <a:latin typeface="BISansNEXT" panose="02000503040000020004" pitchFamily="50" charset="0"/>
              </a:rPr>
              <a:t> </a:t>
            </a:r>
            <a:r>
              <a:rPr lang="nl-NL" sz="1400" dirty="0" err="1">
                <a:latin typeface="BISansNEXT" panose="02000503040000020004" pitchFamily="50" charset="0"/>
              </a:rPr>
              <a:t>place</a:t>
            </a:r>
            <a:r>
              <a:rPr lang="nl-NL" sz="1400" dirty="0">
                <a:latin typeface="BISansNEXT" panose="02000503040000020004" pitchFamily="50" charset="0"/>
              </a:rPr>
              <a:t> a </a:t>
            </a:r>
            <a:r>
              <a:rPr lang="nl-NL" sz="1400" dirty="0" err="1">
                <a:latin typeface="BISansNEXT" panose="02000503040000020004" pitchFamily="50" charset="0"/>
              </a:rPr>
              <a:t>substantial</a:t>
            </a:r>
            <a:r>
              <a:rPr lang="nl-NL" sz="1400" dirty="0">
                <a:latin typeface="BISansNEXT" panose="02000503040000020004" pitchFamily="50" charset="0"/>
              </a:rPr>
              <a:t> </a:t>
            </a:r>
            <a:r>
              <a:rPr lang="nl-NL" sz="1400" dirty="0" err="1">
                <a:latin typeface="BISansNEXT" panose="02000503040000020004" pitchFamily="50" charset="0"/>
              </a:rPr>
              <a:t>burden</a:t>
            </a:r>
            <a:r>
              <a:rPr lang="nl-NL" sz="1400" dirty="0">
                <a:latin typeface="BISansNEXT" panose="02000503040000020004" pitchFamily="50" charset="0"/>
              </a:rPr>
              <a:t> on </a:t>
            </a:r>
            <a:r>
              <a:rPr lang="nl-NL" sz="1400" dirty="0" err="1">
                <a:latin typeface="BISansNEXT" panose="02000503040000020004" pitchFamily="50" charset="0"/>
              </a:rPr>
              <a:t>patients</a:t>
            </a:r>
            <a:r>
              <a:rPr lang="nl-NL" sz="1400" dirty="0">
                <a:latin typeface="BISansNEXT" panose="02000503040000020004" pitchFamily="50" charset="0"/>
              </a:rPr>
              <a:t>’ </a:t>
            </a:r>
            <a:r>
              <a:rPr lang="nl-NL" sz="1400" dirty="0" err="1">
                <a:latin typeface="BISansNEXT" panose="02000503040000020004" pitchFamily="50" charset="0"/>
              </a:rPr>
              <a:t>daily</a:t>
            </a:r>
            <a:r>
              <a:rPr lang="nl-NL" sz="1400" dirty="0">
                <a:latin typeface="BISansNEXT" panose="02000503040000020004" pitchFamily="50" charset="0"/>
              </a:rPr>
              <a:t> </a:t>
            </a:r>
            <a:r>
              <a:rPr lang="nl-NL" sz="1400" dirty="0" err="1">
                <a:latin typeface="BISansNEXT" panose="02000503040000020004" pitchFamily="50" charset="0"/>
              </a:rPr>
              <a:t>lives</a:t>
            </a:r>
            <a:r>
              <a:rPr lang="nl-NL" sz="1400" dirty="0">
                <a:latin typeface="BISansNEXT" panose="02000503040000020004" pitchFamily="50" charset="0"/>
              </a:rPr>
              <a:t>, </a:t>
            </a:r>
            <a:r>
              <a:rPr lang="nl-NL" sz="1400" dirty="0" err="1">
                <a:latin typeface="BISansNEXT" panose="02000503040000020004" pitchFamily="50" charset="0"/>
              </a:rPr>
              <a:t>severely</a:t>
            </a:r>
            <a:r>
              <a:rPr lang="nl-NL" sz="1400" dirty="0">
                <a:latin typeface="BISansNEXT" panose="02000503040000020004" pitchFamily="50" charset="0"/>
              </a:rPr>
              <a:t> </a:t>
            </a:r>
            <a:r>
              <a:rPr lang="nl-NL" sz="1400" dirty="0" err="1">
                <a:latin typeface="BISansNEXT" panose="02000503040000020004" pitchFamily="50" charset="0"/>
              </a:rPr>
              <a:t>impacting</a:t>
            </a:r>
            <a:r>
              <a:rPr lang="nl-NL" sz="1400" dirty="0">
                <a:latin typeface="BISansNEXT" panose="02000503040000020004" pitchFamily="50" charset="0"/>
              </a:rPr>
              <a:t> </a:t>
            </a:r>
            <a:r>
              <a:rPr lang="nl-NL" sz="1400" dirty="0" err="1">
                <a:latin typeface="BISansNEXT" panose="02000503040000020004" pitchFamily="50" charset="0"/>
              </a:rPr>
              <a:t>their</a:t>
            </a:r>
            <a:r>
              <a:rPr lang="nl-NL" sz="1400" dirty="0">
                <a:latin typeface="BISansNEXT" panose="02000503040000020004" pitchFamily="50" charset="0"/>
              </a:rPr>
              <a:t> </a:t>
            </a:r>
            <a:r>
              <a:rPr lang="nl-NL" sz="1400" dirty="0" err="1">
                <a:latin typeface="BISansNEXT" panose="02000503040000020004" pitchFamily="50" charset="0"/>
              </a:rPr>
              <a:t>functional</a:t>
            </a:r>
            <a:r>
              <a:rPr lang="nl-NL" sz="1400" dirty="0">
                <a:latin typeface="BISansNEXT" panose="02000503040000020004" pitchFamily="50" charset="0"/>
              </a:rPr>
              <a:t> </a:t>
            </a:r>
            <a:r>
              <a:rPr lang="nl-NL" sz="1400" dirty="0" err="1">
                <a:latin typeface="BISansNEXT" panose="02000503040000020004" pitchFamily="50" charset="0"/>
              </a:rPr>
              <a:t>and</a:t>
            </a:r>
            <a:r>
              <a:rPr lang="nl-NL" sz="1400" dirty="0">
                <a:latin typeface="BISansNEXT" panose="02000503040000020004" pitchFamily="50" charset="0"/>
              </a:rPr>
              <a:t> </a:t>
            </a:r>
            <a:r>
              <a:rPr lang="nl-NL" sz="1400" dirty="0" err="1">
                <a:latin typeface="BISansNEXT" panose="02000503040000020004" pitchFamily="50" charset="0"/>
              </a:rPr>
              <a:t>emotional</a:t>
            </a:r>
            <a:r>
              <a:rPr lang="nl-NL" sz="1400" dirty="0">
                <a:latin typeface="BISansNEXT" panose="02000503040000020004" pitchFamily="50" charset="0"/>
              </a:rPr>
              <a:t> well-being</a:t>
            </a:r>
            <a:r>
              <a:rPr lang="nl-NL" sz="1400" baseline="30000" dirty="0">
                <a:latin typeface="BISansNEXT" panose="02000503040000020004" pitchFamily="50" charset="0"/>
              </a:rPr>
              <a:t>4,5</a:t>
            </a:r>
            <a:endParaRPr lang="nl-NL" sz="1400" dirty="0">
              <a:latin typeface="BISansNEXT" panose="02000503040000020004" pitchFamily="50" charset="0"/>
            </a:endParaRPr>
          </a:p>
        </p:txBody>
      </p:sp>
      <p:pic>
        <p:nvPicPr>
          <p:cNvPr id="10" name="Graphic 9" descr="Home outline">
            <a:extLst>
              <a:ext uri="{FF2B5EF4-FFF2-40B4-BE49-F238E27FC236}">
                <a16:creationId xmlns:a16="http://schemas.microsoft.com/office/drawing/2014/main" id="{D322A238-E151-4453-AD4B-A7599FA117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5912" y="2485716"/>
            <a:ext cx="914400" cy="914400"/>
          </a:xfrm>
          <a:prstGeom prst="rect">
            <a:avLst/>
          </a:prstGeom>
        </p:spPr>
      </p:pic>
      <p:pic>
        <p:nvPicPr>
          <p:cNvPr id="12" name="Graphic 11" descr="Cough outline">
            <a:extLst>
              <a:ext uri="{FF2B5EF4-FFF2-40B4-BE49-F238E27FC236}">
                <a16:creationId xmlns:a16="http://schemas.microsoft.com/office/drawing/2014/main" id="{102B3F2B-F6BF-4E22-9119-3EE381AAEF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515992" y="2527971"/>
            <a:ext cx="914400" cy="914400"/>
          </a:xfrm>
          <a:prstGeom prst="rect">
            <a:avLst/>
          </a:prstGeom>
        </p:spPr>
      </p:pic>
      <p:pic>
        <p:nvPicPr>
          <p:cNvPr id="14" name="Graphic 13" descr="Lungs outline">
            <a:extLst>
              <a:ext uri="{FF2B5EF4-FFF2-40B4-BE49-F238E27FC236}">
                <a16:creationId xmlns:a16="http://schemas.microsoft.com/office/drawing/2014/main" id="{1D2BD8CF-AB66-4AF1-9114-A86BB4AE7C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12847" y="3932802"/>
            <a:ext cx="914400" cy="914400"/>
          </a:xfrm>
          <a:prstGeom prst="rect">
            <a:avLst/>
          </a:prstGeom>
        </p:spPr>
      </p:pic>
      <p:grpSp>
        <p:nvGrpSpPr>
          <p:cNvPr id="19" name="Group 18">
            <a:extLst>
              <a:ext uri="{FF2B5EF4-FFF2-40B4-BE49-F238E27FC236}">
                <a16:creationId xmlns:a16="http://schemas.microsoft.com/office/drawing/2014/main" id="{48156571-4872-4831-87C5-7469B34F94E5}"/>
              </a:ext>
            </a:extLst>
          </p:cNvPr>
          <p:cNvGrpSpPr/>
          <p:nvPr/>
        </p:nvGrpSpPr>
        <p:grpSpPr>
          <a:xfrm>
            <a:off x="5212633" y="4009523"/>
            <a:ext cx="760957" cy="760957"/>
            <a:chOff x="-2579914" y="-1240971"/>
            <a:chExt cx="914400" cy="914400"/>
          </a:xfrm>
        </p:grpSpPr>
        <p:sp>
          <p:nvSpPr>
            <p:cNvPr id="18" name="Oval 17">
              <a:extLst>
                <a:ext uri="{FF2B5EF4-FFF2-40B4-BE49-F238E27FC236}">
                  <a16:creationId xmlns:a16="http://schemas.microsoft.com/office/drawing/2014/main" id="{02450285-7A86-406C-9727-A1F095E5A8F7}"/>
                </a:ext>
              </a:extLst>
            </p:cNvPr>
            <p:cNvSpPr/>
            <p:nvPr/>
          </p:nvSpPr>
          <p:spPr>
            <a:xfrm>
              <a:off x="-2579914" y="-1240971"/>
              <a:ext cx="914400" cy="9144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descr="Exclamation mark outline">
              <a:extLst>
                <a:ext uri="{FF2B5EF4-FFF2-40B4-BE49-F238E27FC236}">
                  <a16:creationId xmlns:a16="http://schemas.microsoft.com/office/drawing/2014/main" id="{70F4486B-E7AD-432F-AD3C-B41E13359F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19666" y="-1174523"/>
              <a:ext cx="793903" cy="793903"/>
            </a:xfrm>
            <a:prstGeom prst="rect">
              <a:avLst/>
            </a:prstGeom>
          </p:spPr>
        </p:pic>
      </p:grpSp>
      <p:sp>
        <p:nvSpPr>
          <p:cNvPr id="29" name="TextBox 28">
            <a:extLst>
              <a:ext uri="{FF2B5EF4-FFF2-40B4-BE49-F238E27FC236}">
                <a16:creationId xmlns:a16="http://schemas.microsoft.com/office/drawing/2014/main" id="{17B05046-9439-40CC-A834-25DAA5550702}"/>
              </a:ext>
            </a:extLst>
          </p:cNvPr>
          <p:cNvSpPr txBox="1"/>
          <p:nvPr/>
        </p:nvSpPr>
        <p:spPr>
          <a:xfrm>
            <a:off x="1814792" y="3354523"/>
            <a:ext cx="2354037" cy="523220"/>
          </a:xfrm>
          <a:prstGeom prst="rect">
            <a:avLst/>
          </a:prstGeom>
          <a:noFill/>
        </p:spPr>
        <p:txBody>
          <a:bodyPr wrap="square">
            <a:spAutoFit/>
          </a:bodyPr>
          <a:lstStyle/>
          <a:p>
            <a:pPr algn="ctr"/>
            <a:r>
              <a:rPr lang="nl-NL" sz="1400" b="1" dirty="0" err="1">
                <a:latin typeface="BISansNEXT" panose="02000503040000020004" pitchFamily="50" charset="0"/>
              </a:rPr>
              <a:t>Worsening</a:t>
            </a:r>
            <a:r>
              <a:rPr lang="nl-NL" sz="1400" b="1" dirty="0">
                <a:latin typeface="BISansNEXT" panose="02000503040000020004" pitchFamily="50" charset="0"/>
              </a:rPr>
              <a:t> </a:t>
            </a:r>
            <a:r>
              <a:rPr lang="nl-NL" sz="1400" b="1" dirty="0" err="1">
                <a:latin typeface="BISansNEXT" panose="02000503040000020004" pitchFamily="50" charset="0"/>
              </a:rPr>
              <a:t>repiratory</a:t>
            </a:r>
            <a:r>
              <a:rPr lang="nl-NL" sz="1400" b="1" dirty="0">
                <a:latin typeface="BISansNEXT" panose="02000503040000020004" pitchFamily="50" charset="0"/>
              </a:rPr>
              <a:t> symptoms</a:t>
            </a:r>
            <a:r>
              <a:rPr lang="nl-NL" sz="1400" b="1" baseline="30000" dirty="0">
                <a:latin typeface="BISansNEXT" panose="02000503040000020004" pitchFamily="50" charset="0"/>
              </a:rPr>
              <a:t>5</a:t>
            </a:r>
          </a:p>
        </p:txBody>
      </p:sp>
      <p:sp>
        <p:nvSpPr>
          <p:cNvPr id="30" name="TextBox 29">
            <a:extLst>
              <a:ext uri="{FF2B5EF4-FFF2-40B4-BE49-F238E27FC236}">
                <a16:creationId xmlns:a16="http://schemas.microsoft.com/office/drawing/2014/main" id="{DD2E2A2C-F4F0-4C44-8C06-D81508EBD105}"/>
              </a:ext>
            </a:extLst>
          </p:cNvPr>
          <p:cNvSpPr txBox="1"/>
          <p:nvPr/>
        </p:nvSpPr>
        <p:spPr>
          <a:xfrm>
            <a:off x="4459635" y="3409713"/>
            <a:ext cx="2266951" cy="307777"/>
          </a:xfrm>
          <a:prstGeom prst="rect">
            <a:avLst/>
          </a:prstGeom>
          <a:noFill/>
        </p:spPr>
        <p:txBody>
          <a:bodyPr wrap="square">
            <a:spAutoFit/>
          </a:bodyPr>
          <a:lstStyle/>
          <a:p>
            <a:pPr algn="ctr"/>
            <a:r>
              <a:rPr lang="nl-NL" sz="1400" b="1" dirty="0" err="1">
                <a:latin typeface="BISansNEXT" panose="02000503040000020004" pitchFamily="50" charset="0"/>
              </a:rPr>
              <a:t>Reduced</a:t>
            </a:r>
            <a:r>
              <a:rPr lang="nl-NL" sz="1400" b="1" dirty="0">
                <a:latin typeface="BISansNEXT" panose="02000503040000020004" pitchFamily="50" charset="0"/>
              </a:rPr>
              <a:t> </a:t>
            </a:r>
            <a:r>
              <a:rPr lang="nl-NL" sz="1400" b="1" dirty="0" err="1">
                <a:latin typeface="BISansNEXT" panose="02000503040000020004" pitchFamily="50" charset="0"/>
              </a:rPr>
              <a:t>quality</a:t>
            </a:r>
            <a:r>
              <a:rPr lang="nl-NL" sz="1400" b="1" dirty="0">
                <a:latin typeface="BISansNEXT" panose="02000503040000020004" pitchFamily="50" charset="0"/>
              </a:rPr>
              <a:t> of life</a:t>
            </a:r>
            <a:r>
              <a:rPr lang="nl-NL" sz="1400" b="1" baseline="30000" dirty="0">
                <a:latin typeface="BISansNEXT" panose="02000503040000020004" pitchFamily="50" charset="0"/>
              </a:rPr>
              <a:t>4,5</a:t>
            </a:r>
          </a:p>
        </p:txBody>
      </p:sp>
      <p:sp>
        <p:nvSpPr>
          <p:cNvPr id="31" name="TextBox 30">
            <a:extLst>
              <a:ext uri="{FF2B5EF4-FFF2-40B4-BE49-F238E27FC236}">
                <a16:creationId xmlns:a16="http://schemas.microsoft.com/office/drawing/2014/main" id="{F5C262E1-0B86-40C0-965F-3EB262C191A8}"/>
              </a:ext>
            </a:extLst>
          </p:cNvPr>
          <p:cNvSpPr txBox="1"/>
          <p:nvPr/>
        </p:nvSpPr>
        <p:spPr>
          <a:xfrm>
            <a:off x="1923657" y="4792152"/>
            <a:ext cx="2092780" cy="523220"/>
          </a:xfrm>
          <a:prstGeom prst="rect">
            <a:avLst/>
          </a:prstGeom>
          <a:noFill/>
        </p:spPr>
        <p:txBody>
          <a:bodyPr wrap="square">
            <a:spAutoFit/>
          </a:bodyPr>
          <a:lstStyle/>
          <a:p>
            <a:pPr algn="ctr"/>
            <a:r>
              <a:rPr lang="nl-NL" sz="1400" b="1" dirty="0" err="1">
                <a:latin typeface="BISansNEXT" panose="02000503040000020004" pitchFamily="50" charset="0"/>
              </a:rPr>
              <a:t>Deterioration</a:t>
            </a:r>
            <a:r>
              <a:rPr lang="nl-NL" sz="1400" b="1" dirty="0">
                <a:latin typeface="BISansNEXT" panose="02000503040000020004" pitchFamily="50" charset="0"/>
              </a:rPr>
              <a:t> of </a:t>
            </a:r>
            <a:r>
              <a:rPr lang="nl-NL" sz="1400" b="1" dirty="0" err="1">
                <a:latin typeface="BISansNEXT" panose="02000503040000020004" pitchFamily="50" charset="0"/>
              </a:rPr>
              <a:t>lung</a:t>
            </a:r>
            <a:r>
              <a:rPr lang="nl-NL" sz="1400" b="1" dirty="0">
                <a:latin typeface="BISansNEXT" panose="02000503040000020004" pitchFamily="50" charset="0"/>
              </a:rPr>
              <a:t> function</a:t>
            </a:r>
            <a:r>
              <a:rPr lang="nl-NL" sz="1400" b="1" baseline="30000" dirty="0">
                <a:latin typeface="BISansNEXT" panose="02000503040000020004" pitchFamily="50" charset="0"/>
              </a:rPr>
              <a:t>5</a:t>
            </a:r>
          </a:p>
        </p:txBody>
      </p:sp>
      <p:sp>
        <p:nvSpPr>
          <p:cNvPr id="32" name="TextBox 31">
            <a:extLst>
              <a:ext uri="{FF2B5EF4-FFF2-40B4-BE49-F238E27FC236}">
                <a16:creationId xmlns:a16="http://schemas.microsoft.com/office/drawing/2014/main" id="{F5C17C0F-7A35-4087-A34A-FF5238ED0106}"/>
              </a:ext>
            </a:extLst>
          </p:cNvPr>
          <p:cNvSpPr txBox="1"/>
          <p:nvPr/>
        </p:nvSpPr>
        <p:spPr>
          <a:xfrm>
            <a:off x="4867848" y="4792152"/>
            <a:ext cx="1450523" cy="307777"/>
          </a:xfrm>
          <a:prstGeom prst="rect">
            <a:avLst/>
          </a:prstGeom>
          <a:noFill/>
        </p:spPr>
        <p:txBody>
          <a:bodyPr wrap="square">
            <a:spAutoFit/>
          </a:bodyPr>
          <a:lstStyle/>
          <a:p>
            <a:pPr algn="ctr"/>
            <a:r>
              <a:rPr lang="nl-NL" sz="1400" b="1" dirty="0" err="1">
                <a:latin typeface="BISansNEXT" panose="02000503040000020004" pitchFamily="50" charset="0"/>
              </a:rPr>
              <a:t>Early</a:t>
            </a:r>
            <a:r>
              <a:rPr lang="nl-NL" sz="1400" b="1" dirty="0">
                <a:latin typeface="BISansNEXT" panose="02000503040000020004" pitchFamily="50" charset="0"/>
              </a:rPr>
              <a:t> Mortality</a:t>
            </a:r>
            <a:r>
              <a:rPr lang="nl-NL" sz="1400" b="1" baseline="30000" dirty="0">
                <a:latin typeface="BISansNEXT" panose="02000503040000020004" pitchFamily="50" charset="0"/>
              </a:rPr>
              <a:t>4,5</a:t>
            </a:r>
          </a:p>
        </p:txBody>
      </p:sp>
      <p:sp>
        <p:nvSpPr>
          <p:cNvPr id="20" name="Rectangle 2">
            <a:extLst>
              <a:ext uri="{FF2B5EF4-FFF2-40B4-BE49-F238E27FC236}">
                <a16:creationId xmlns:a16="http://schemas.microsoft.com/office/drawing/2014/main" id="{EA630A64-0668-316D-2843-004318B7FA79}"/>
              </a:ext>
            </a:extLst>
          </p:cNvPr>
          <p:cNvSpPr/>
          <p:nvPr/>
        </p:nvSpPr>
        <p:spPr>
          <a:xfrm>
            <a:off x="10983600" y="-104158"/>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pic>
        <p:nvPicPr>
          <p:cNvPr id="4" name="Picture 3">
            <a:extLst>
              <a:ext uri="{FF2B5EF4-FFF2-40B4-BE49-F238E27FC236}">
                <a16:creationId xmlns:a16="http://schemas.microsoft.com/office/drawing/2014/main" id="{26BD7E3B-FBE8-3023-E9D8-4C4C0C9FF184}"/>
              </a:ext>
            </a:extLst>
          </p:cNvPr>
          <p:cNvPicPr>
            <a:picLocks noChangeAspect="1"/>
          </p:cNvPicPr>
          <p:nvPr/>
        </p:nvPicPr>
        <p:blipFill>
          <a:blip r:embed="rId12"/>
          <a:stretch>
            <a:fillRect/>
          </a:stretch>
        </p:blipFill>
        <p:spPr>
          <a:xfrm>
            <a:off x="10983600" y="6319559"/>
            <a:ext cx="1379435" cy="214830"/>
          </a:xfrm>
          <a:prstGeom prst="rect">
            <a:avLst/>
          </a:prstGeom>
        </p:spPr>
      </p:pic>
    </p:spTree>
    <p:extLst>
      <p:ext uri="{BB962C8B-B14F-4D97-AF65-F5344CB8AC3E}">
        <p14:creationId xmlns:p14="http://schemas.microsoft.com/office/powerpoint/2010/main" val="1472991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965232E2-B849-8645-0A05-0D6214F7DD0B}"/>
              </a:ext>
            </a:extLst>
          </p:cNvPr>
          <p:cNvSpPr>
            <a:spLocks noGrp="1"/>
          </p:cNvSpPr>
          <p:nvPr>
            <p:ph type="title"/>
          </p:nvPr>
        </p:nvSpPr>
        <p:spPr/>
        <p:txBody>
          <a:bodyPr/>
          <a:lstStyle/>
          <a:p>
            <a:r>
              <a:rPr lang="nl-NL" dirty="0"/>
              <a:t>IPF diagnosis </a:t>
            </a:r>
            <a:r>
              <a:rPr lang="nl-NL" dirty="0" err="1"/>
              <a:t>based</a:t>
            </a:r>
            <a:r>
              <a:rPr lang="nl-NL" dirty="0"/>
              <a:t> on HRCT </a:t>
            </a:r>
            <a:r>
              <a:rPr lang="nl-NL" dirty="0" err="1"/>
              <a:t>and</a:t>
            </a:r>
            <a:r>
              <a:rPr lang="nl-NL" dirty="0"/>
              <a:t> </a:t>
            </a:r>
            <a:r>
              <a:rPr lang="nl-NL" dirty="0" err="1"/>
              <a:t>biopsy</a:t>
            </a:r>
            <a:r>
              <a:rPr lang="nl-NL" dirty="0"/>
              <a:t> patterns</a:t>
            </a:r>
            <a:r>
              <a:rPr lang="nl-NL" baseline="30000" dirty="0"/>
              <a:t>1</a:t>
            </a:r>
            <a:endParaRPr lang="nl-NL" dirty="0"/>
          </a:p>
        </p:txBody>
      </p:sp>
      <p:sp>
        <p:nvSpPr>
          <p:cNvPr id="12" name="Tijdelijke aanduiding voor tekst 11">
            <a:extLst>
              <a:ext uri="{FF2B5EF4-FFF2-40B4-BE49-F238E27FC236}">
                <a16:creationId xmlns:a16="http://schemas.microsoft.com/office/drawing/2014/main" id="{8525699C-F1A5-3221-6AE7-A629131511AA}"/>
              </a:ext>
            </a:extLst>
          </p:cNvPr>
          <p:cNvSpPr>
            <a:spLocks noGrp="1"/>
          </p:cNvSpPr>
          <p:nvPr>
            <p:ph type="body" sz="quarter" idx="13"/>
          </p:nvPr>
        </p:nvSpPr>
        <p:spPr/>
        <p:txBody>
          <a:bodyPr/>
          <a:lstStyle/>
          <a:p>
            <a:r>
              <a:rPr lang="en-US" dirty="0"/>
              <a:t>*“Clinically suspected of having IPF” is defined as unexplained patterns of bilateral pulmonary fibrosis on chest radiography or chest computed tomography, bibasilar inspiratory crackles, and age &gt;60 years; †Diagnostic confidence may need to be downgraded if histopathological assessment is based on transbronchial lung </a:t>
            </a:r>
            <a:r>
              <a:rPr lang="en-US" dirty="0" err="1"/>
              <a:t>cryobiopsy</a:t>
            </a:r>
            <a:r>
              <a:rPr lang="en-US" dirty="0"/>
              <a:t> given the smaller biopsy size and greater potential for sampling error compared with surgical lung biopsy; ‡IPF is the likely diagnosis when any of the following features are present: 1) moderate to severe traction bronchiectasis and/or </a:t>
            </a:r>
            <a:r>
              <a:rPr lang="en-US" dirty="0" err="1"/>
              <a:t>bronchiolectasis</a:t>
            </a:r>
            <a:r>
              <a:rPr lang="en-US" dirty="0"/>
              <a:t> (defined as mild traction bronchiectasis and/or </a:t>
            </a:r>
            <a:r>
              <a:rPr lang="en-US" dirty="0" err="1"/>
              <a:t>bronchiolectasis</a:t>
            </a:r>
            <a:r>
              <a:rPr lang="en-US" dirty="0"/>
              <a:t> in four or more lobes, including the lingula as a lobe, or moderate to severe traction bronchiectasis in two or more lobes) in a man &gt;50 years old or in a woman &gt;60 </a:t>
            </a:r>
            <a:r>
              <a:rPr lang="en-US" dirty="0" err="1"/>
              <a:t>yr</a:t>
            </a:r>
            <a:r>
              <a:rPr lang="en-US" dirty="0"/>
              <a:t> old, 2) extensive (&gt;30%) reticulation on HRCT and age &gt;70 </a:t>
            </a:r>
            <a:r>
              <a:rPr lang="en-US" dirty="0" err="1"/>
              <a:t>yr</a:t>
            </a:r>
            <a:r>
              <a:rPr lang="en-US" dirty="0"/>
              <a:t>, 3) increased neutrophils and/or absence of lymphocytosis in BAL fluid, and 4) multidisciplinary discussion produces a confident diagnosis of IPF; §Indeterminate for IPF 1) without an adequate biopsy remains indeterminate and 2) with an adequate biopsy may be reclassified to a more specific diagnosis after multidisciplinary discussion and/or additional consultation; Dx=diagnosis; </a:t>
            </a:r>
            <a:r>
              <a:rPr lang="nl-NL" dirty="0"/>
              <a:t>1. </a:t>
            </a:r>
            <a:r>
              <a:rPr lang="nl-NL" dirty="0" err="1"/>
              <a:t>Raghu</a:t>
            </a:r>
            <a:r>
              <a:rPr lang="nl-NL" dirty="0"/>
              <a:t> G, Remy-</a:t>
            </a:r>
            <a:r>
              <a:rPr lang="nl-NL" dirty="0" err="1"/>
              <a:t>Jardin</a:t>
            </a:r>
            <a:r>
              <a:rPr lang="nl-NL" dirty="0"/>
              <a:t> M, </a:t>
            </a:r>
            <a:r>
              <a:rPr lang="nl-NL" dirty="0" err="1"/>
              <a:t>Richeldi</a:t>
            </a:r>
            <a:r>
              <a:rPr lang="nl-NL" dirty="0"/>
              <a:t> L, et al. </a:t>
            </a:r>
            <a:r>
              <a:rPr lang="nl-NL" dirty="0" err="1"/>
              <a:t>Idiopathic</a:t>
            </a:r>
            <a:r>
              <a:rPr lang="nl-NL" dirty="0"/>
              <a:t> </a:t>
            </a:r>
            <a:r>
              <a:rPr lang="nl-NL" dirty="0" err="1"/>
              <a:t>Pulmonary</a:t>
            </a:r>
            <a:r>
              <a:rPr lang="nl-NL" dirty="0"/>
              <a:t> Fibrosis (</a:t>
            </a:r>
            <a:r>
              <a:rPr lang="nl-NL" dirty="0" err="1"/>
              <a:t>an</a:t>
            </a:r>
            <a:r>
              <a:rPr lang="nl-NL" dirty="0"/>
              <a:t> Update) </a:t>
            </a:r>
            <a:r>
              <a:rPr lang="nl-NL" dirty="0" err="1"/>
              <a:t>and</a:t>
            </a:r>
            <a:r>
              <a:rPr lang="nl-NL" dirty="0"/>
              <a:t> </a:t>
            </a:r>
            <a:r>
              <a:rPr lang="nl-NL" dirty="0" err="1"/>
              <a:t>Progressive</a:t>
            </a:r>
            <a:r>
              <a:rPr lang="nl-NL" dirty="0"/>
              <a:t> </a:t>
            </a:r>
            <a:r>
              <a:rPr lang="nl-NL" dirty="0" err="1"/>
              <a:t>Pulmonary</a:t>
            </a:r>
            <a:r>
              <a:rPr lang="nl-NL" dirty="0"/>
              <a:t> Fibrosis in </a:t>
            </a:r>
            <a:r>
              <a:rPr lang="nl-NL" dirty="0" err="1"/>
              <a:t>Adults</a:t>
            </a:r>
            <a:r>
              <a:rPr lang="nl-NL" dirty="0"/>
              <a:t>: An Official ATS/ERS/JRS/ALAT </a:t>
            </a:r>
            <a:r>
              <a:rPr lang="nl-NL" dirty="0" err="1"/>
              <a:t>Clinical</a:t>
            </a:r>
            <a:r>
              <a:rPr lang="nl-NL" dirty="0"/>
              <a:t> </a:t>
            </a:r>
            <a:r>
              <a:rPr lang="nl-NL" dirty="0" err="1"/>
              <a:t>Practice</a:t>
            </a:r>
            <a:r>
              <a:rPr lang="nl-NL" dirty="0"/>
              <a:t> Guideline. Am J </a:t>
            </a:r>
            <a:r>
              <a:rPr lang="nl-NL" dirty="0" err="1"/>
              <a:t>Respir</a:t>
            </a:r>
            <a:r>
              <a:rPr lang="nl-NL" dirty="0"/>
              <a:t> </a:t>
            </a:r>
            <a:r>
              <a:rPr lang="nl-NL" dirty="0" err="1"/>
              <a:t>Crit</a:t>
            </a:r>
            <a:r>
              <a:rPr lang="nl-NL" dirty="0"/>
              <a:t> Care Med. 2022;205(9):e18-e47.</a:t>
            </a:r>
          </a:p>
        </p:txBody>
      </p:sp>
      <p:sp>
        <p:nvSpPr>
          <p:cNvPr id="7" name="Text Placeholder 6">
            <a:extLst>
              <a:ext uri="{FF2B5EF4-FFF2-40B4-BE49-F238E27FC236}">
                <a16:creationId xmlns:a16="http://schemas.microsoft.com/office/drawing/2014/main" id="{6F6517D5-FFDF-336C-1619-D9851709CBF0}"/>
              </a:ext>
            </a:extLst>
          </p:cNvPr>
          <p:cNvSpPr>
            <a:spLocks noGrp="1"/>
          </p:cNvSpPr>
          <p:nvPr>
            <p:ph type="body" sz="quarter" idx="17"/>
          </p:nvPr>
        </p:nvSpPr>
        <p:spPr/>
        <p:txBody>
          <a:bodyPr/>
          <a:lstStyle/>
          <a:p>
            <a:r>
              <a:rPr lang="nl-NL" dirty="0"/>
              <a:t>I5</a:t>
            </a:r>
          </a:p>
        </p:txBody>
      </p:sp>
      <p:sp>
        <p:nvSpPr>
          <p:cNvPr id="6" name="Rectangle 51">
            <a:extLst>
              <a:ext uri="{FF2B5EF4-FFF2-40B4-BE49-F238E27FC236}">
                <a16:creationId xmlns:a16="http://schemas.microsoft.com/office/drawing/2014/main" id="{8068313E-F3F6-083E-8902-6CCA20DDB900}"/>
              </a:ext>
            </a:extLst>
          </p:cNvPr>
          <p:cNvSpPr/>
          <p:nvPr/>
        </p:nvSpPr>
        <p:spPr>
          <a:xfrm>
            <a:off x="4454434" y="1669082"/>
            <a:ext cx="1737360" cy="1210362"/>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UIP</a:t>
            </a:r>
          </a:p>
        </p:txBody>
      </p:sp>
      <p:sp>
        <p:nvSpPr>
          <p:cNvPr id="8" name="Rectangle 51">
            <a:extLst>
              <a:ext uri="{FF2B5EF4-FFF2-40B4-BE49-F238E27FC236}">
                <a16:creationId xmlns:a16="http://schemas.microsoft.com/office/drawing/2014/main" id="{B585D19F-9800-3D87-0D21-65CC8413BD78}"/>
              </a:ext>
            </a:extLst>
          </p:cNvPr>
          <p:cNvSpPr/>
          <p:nvPr/>
        </p:nvSpPr>
        <p:spPr>
          <a:xfrm>
            <a:off x="6185263" y="1669082"/>
            <a:ext cx="1737360" cy="1210361"/>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Probable</a:t>
            </a:r>
            <a:r>
              <a:rPr lang="nl-NL" sz="1400" dirty="0">
                <a:solidFill>
                  <a:schemeClr val="tx1"/>
                </a:solidFill>
                <a:latin typeface="BISansNEXT" panose="02000503040000020004" pitchFamily="50" charset="0"/>
                <a:cs typeface="Segoe UI" panose="020B0502040204020203" pitchFamily="34" charset="0"/>
              </a:rPr>
              <a:t> UIP</a:t>
            </a:r>
          </a:p>
        </p:txBody>
      </p:sp>
      <p:sp>
        <p:nvSpPr>
          <p:cNvPr id="9" name="Rectangle 51">
            <a:extLst>
              <a:ext uri="{FF2B5EF4-FFF2-40B4-BE49-F238E27FC236}">
                <a16:creationId xmlns:a16="http://schemas.microsoft.com/office/drawing/2014/main" id="{107B622B-D39E-AFD6-FEED-76EFB2BA9374}"/>
              </a:ext>
            </a:extLst>
          </p:cNvPr>
          <p:cNvSpPr/>
          <p:nvPr/>
        </p:nvSpPr>
        <p:spPr>
          <a:xfrm>
            <a:off x="7922623" y="1669082"/>
            <a:ext cx="1626326" cy="1210361"/>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Indeterminate</a:t>
            </a:r>
            <a:r>
              <a:rPr lang="nl-NL" sz="1400" dirty="0">
                <a:solidFill>
                  <a:schemeClr val="tx1"/>
                </a:solidFill>
                <a:latin typeface="BISansNEXT" panose="02000503040000020004" pitchFamily="50" charset="0"/>
                <a:cs typeface="Segoe UI" panose="020B0502040204020203" pitchFamily="34" charset="0"/>
              </a:rPr>
              <a:t> </a:t>
            </a:r>
            <a:r>
              <a:rPr lang="nl-NL" sz="1400" dirty="0" err="1">
                <a:solidFill>
                  <a:schemeClr val="tx1"/>
                </a:solidFill>
                <a:latin typeface="BISansNEXT" panose="02000503040000020004" pitchFamily="50" charset="0"/>
                <a:cs typeface="Segoe UI" panose="020B0502040204020203" pitchFamily="34" charset="0"/>
              </a:rPr>
              <a:t>for</a:t>
            </a:r>
            <a:r>
              <a:rPr lang="nl-NL" sz="1400" dirty="0">
                <a:solidFill>
                  <a:schemeClr val="tx1"/>
                </a:solidFill>
                <a:latin typeface="BISansNEXT" panose="02000503040000020004" pitchFamily="50" charset="0"/>
                <a:cs typeface="Segoe UI" panose="020B0502040204020203" pitchFamily="34" charset="0"/>
              </a:rPr>
              <a:t> UIP or </a:t>
            </a:r>
            <a:r>
              <a:rPr lang="nl-NL" sz="1400" dirty="0" err="1">
                <a:solidFill>
                  <a:schemeClr val="tx1"/>
                </a:solidFill>
                <a:latin typeface="BISansNEXT" panose="02000503040000020004" pitchFamily="50" charset="0"/>
                <a:cs typeface="Segoe UI" panose="020B0502040204020203" pitchFamily="34" charset="0"/>
              </a:rPr>
              <a:t>biopsy</a:t>
            </a:r>
            <a:r>
              <a:rPr lang="nl-NL" sz="1400" dirty="0">
                <a:solidFill>
                  <a:schemeClr val="tx1"/>
                </a:solidFill>
                <a:latin typeface="BISansNEXT" panose="02000503040000020004" pitchFamily="50" charset="0"/>
                <a:cs typeface="Segoe UI" panose="020B0502040204020203" pitchFamily="34" charset="0"/>
              </a:rPr>
              <a:t> </a:t>
            </a:r>
            <a:r>
              <a:rPr lang="nl-NL" sz="1400" dirty="0" err="1">
                <a:solidFill>
                  <a:schemeClr val="tx1"/>
                </a:solidFill>
                <a:latin typeface="BISansNEXT" panose="02000503040000020004" pitchFamily="50" charset="0"/>
                <a:cs typeface="Segoe UI" panose="020B0502040204020203" pitchFamily="34" charset="0"/>
              </a:rPr>
              <a:t>not</a:t>
            </a:r>
            <a:r>
              <a:rPr lang="nl-NL" sz="1400" dirty="0">
                <a:solidFill>
                  <a:schemeClr val="tx1"/>
                </a:solidFill>
                <a:latin typeface="BISansNEXT" panose="02000503040000020004" pitchFamily="50" charset="0"/>
                <a:cs typeface="Segoe UI" panose="020B0502040204020203" pitchFamily="34" charset="0"/>
              </a:rPr>
              <a:t> </a:t>
            </a:r>
            <a:r>
              <a:rPr lang="nl-NL" sz="1400" dirty="0" err="1">
                <a:solidFill>
                  <a:schemeClr val="tx1"/>
                </a:solidFill>
                <a:latin typeface="BISansNEXT" panose="02000503040000020004" pitchFamily="50" charset="0"/>
                <a:cs typeface="Segoe UI" panose="020B0502040204020203" pitchFamily="34" charset="0"/>
              </a:rPr>
              <a:t>performed</a:t>
            </a:r>
            <a:endParaRPr lang="nl-NL" sz="1400" dirty="0">
              <a:solidFill>
                <a:schemeClr val="tx1"/>
              </a:solidFill>
              <a:latin typeface="BISansNEXT" panose="02000503040000020004" pitchFamily="50" charset="0"/>
              <a:cs typeface="Segoe UI" panose="020B0502040204020203" pitchFamily="34" charset="0"/>
            </a:endParaRPr>
          </a:p>
        </p:txBody>
      </p:sp>
      <p:sp>
        <p:nvSpPr>
          <p:cNvPr id="10" name="Rectangle 51">
            <a:extLst>
              <a:ext uri="{FF2B5EF4-FFF2-40B4-BE49-F238E27FC236}">
                <a16:creationId xmlns:a16="http://schemas.microsoft.com/office/drawing/2014/main" id="{32C2D32D-4538-B4CE-1E25-9A7029109D84}"/>
              </a:ext>
            </a:extLst>
          </p:cNvPr>
          <p:cNvSpPr/>
          <p:nvPr/>
        </p:nvSpPr>
        <p:spPr>
          <a:xfrm>
            <a:off x="9548949" y="1669082"/>
            <a:ext cx="1667070" cy="1210361"/>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Alternative</a:t>
            </a:r>
            <a:r>
              <a:rPr lang="nl-NL" sz="1400" dirty="0">
                <a:solidFill>
                  <a:schemeClr val="tx1"/>
                </a:solidFill>
                <a:latin typeface="BISansNEXT" panose="02000503040000020004" pitchFamily="50" charset="0"/>
                <a:cs typeface="Segoe UI" panose="020B0502040204020203" pitchFamily="34" charset="0"/>
              </a:rPr>
              <a:t> </a:t>
            </a:r>
          </a:p>
          <a:p>
            <a:pPr algn="ctr"/>
            <a:r>
              <a:rPr lang="nl-NL" sz="1400" dirty="0">
                <a:solidFill>
                  <a:schemeClr val="tx1"/>
                </a:solidFill>
                <a:latin typeface="BISansNEXT" panose="02000503040000020004" pitchFamily="50" charset="0"/>
                <a:cs typeface="Segoe UI" panose="020B0502040204020203" pitchFamily="34" charset="0"/>
              </a:rPr>
              <a:t>diagnosis</a:t>
            </a:r>
          </a:p>
        </p:txBody>
      </p:sp>
      <p:sp>
        <p:nvSpPr>
          <p:cNvPr id="13" name="Rectangle 51">
            <a:extLst>
              <a:ext uri="{FF2B5EF4-FFF2-40B4-BE49-F238E27FC236}">
                <a16:creationId xmlns:a16="http://schemas.microsoft.com/office/drawing/2014/main" id="{6BE33A93-7CDA-2257-E6D9-A49279F6260B}"/>
              </a:ext>
            </a:extLst>
          </p:cNvPr>
          <p:cNvSpPr/>
          <p:nvPr/>
        </p:nvSpPr>
        <p:spPr>
          <a:xfrm>
            <a:off x="838200" y="1159631"/>
            <a:ext cx="3616234" cy="1726346"/>
          </a:xfrm>
          <a:prstGeom prst="rect">
            <a:avLst/>
          </a:prstGeom>
          <a:solidFill>
            <a:srgbClr val="7293A0"/>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b="1" dirty="0">
                <a:solidFill>
                  <a:schemeClr val="bg1"/>
                </a:solidFill>
                <a:latin typeface="BISansNEXT" panose="02000503040000020004" pitchFamily="50" charset="0"/>
                <a:cs typeface="Segoe UI" panose="020B0502040204020203" pitchFamily="34" charset="0"/>
              </a:rPr>
              <a:t>IPF </a:t>
            </a:r>
            <a:r>
              <a:rPr lang="nl-NL" sz="1400" b="1" dirty="0" err="1">
                <a:solidFill>
                  <a:schemeClr val="bg1"/>
                </a:solidFill>
                <a:latin typeface="BISansNEXT" panose="02000503040000020004" pitchFamily="50" charset="0"/>
                <a:cs typeface="Segoe UI" panose="020B0502040204020203" pitchFamily="34" charset="0"/>
              </a:rPr>
              <a:t>suspected</a:t>
            </a:r>
            <a:r>
              <a:rPr lang="nl-NL" sz="1400" b="1" dirty="0">
                <a:solidFill>
                  <a:schemeClr val="bg1"/>
                </a:solidFill>
                <a:latin typeface="BISansNEXT" panose="02000503040000020004" pitchFamily="50" charset="0"/>
                <a:cs typeface="Segoe UI" panose="020B0502040204020203" pitchFamily="34" charset="0"/>
              </a:rPr>
              <a:t>*</a:t>
            </a:r>
          </a:p>
        </p:txBody>
      </p:sp>
      <p:sp>
        <p:nvSpPr>
          <p:cNvPr id="14" name="Rectangle 51">
            <a:extLst>
              <a:ext uri="{FF2B5EF4-FFF2-40B4-BE49-F238E27FC236}">
                <a16:creationId xmlns:a16="http://schemas.microsoft.com/office/drawing/2014/main" id="{ADE70C8C-1D18-6F9E-A359-19B69912C867}"/>
              </a:ext>
            </a:extLst>
          </p:cNvPr>
          <p:cNvSpPr/>
          <p:nvPr/>
        </p:nvSpPr>
        <p:spPr>
          <a:xfrm>
            <a:off x="838200" y="2885977"/>
            <a:ext cx="1789611" cy="2352638"/>
          </a:xfrm>
          <a:prstGeom prst="rect">
            <a:avLst/>
          </a:prstGeom>
          <a:solidFill>
            <a:srgbClr val="7293A0"/>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b="1" dirty="0">
                <a:solidFill>
                  <a:schemeClr val="bg1"/>
                </a:solidFill>
                <a:latin typeface="BISansNEXT" panose="02000503040000020004" pitchFamily="50" charset="0"/>
                <a:cs typeface="Segoe UI" panose="020B0502040204020203" pitchFamily="34" charset="0"/>
              </a:rPr>
              <a:t>HRCT </a:t>
            </a:r>
            <a:r>
              <a:rPr lang="nl-NL" sz="1400" b="1" dirty="0" err="1">
                <a:solidFill>
                  <a:schemeClr val="bg1"/>
                </a:solidFill>
                <a:latin typeface="BISansNEXT" panose="02000503040000020004" pitchFamily="50" charset="0"/>
                <a:cs typeface="Segoe UI" panose="020B0502040204020203" pitchFamily="34" charset="0"/>
              </a:rPr>
              <a:t>Pattern</a:t>
            </a:r>
            <a:endParaRPr lang="nl-NL" sz="1400" b="1" dirty="0">
              <a:solidFill>
                <a:schemeClr val="bg1"/>
              </a:solidFill>
              <a:latin typeface="BISansNEXT" panose="02000503040000020004" pitchFamily="50" charset="0"/>
              <a:cs typeface="Segoe UI" panose="020B0502040204020203" pitchFamily="34" charset="0"/>
            </a:endParaRPr>
          </a:p>
        </p:txBody>
      </p:sp>
      <p:sp>
        <p:nvSpPr>
          <p:cNvPr id="15" name="Rectangle 51">
            <a:extLst>
              <a:ext uri="{FF2B5EF4-FFF2-40B4-BE49-F238E27FC236}">
                <a16:creationId xmlns:a16="http://schemas.microsoft.com/office/drawing/2014/main" id="{9527360C-DF58-8934-C2CD-B58895D5D56A}"/>
              </a:ext>
            </a:extLst>
          </p:cNvPr>
          <p:cNvSpPr/>
          <p:nvPr/>
        </p:nvSpPr>
        <p:spPr>
          <a:xfrm>
            <a:off x="2627811" y="2885977"/>
            <a:ext cx="1826623" cy="509453"/>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UIP</a:t>
            </a:r>
          </a:p>
        </p:txBody>
      </p:sp>
      <p:sp>
        <p:nvSpPr>
          <p:cNvPr id="16" name="Rectangle 51">
            <a:extLst>
              <a:ext uri="{FF2B5EF4-FFF2-40B4-BE49-F238E27FC236}">
                <a16:creationId xmlns:a16="http://schemas.microsoft.com/office/drawing/2014/main" id="{A4B601FB-A26A-9A79-AF0C-3E013BB88AB7}"/>
              </a:ext>
            </a:extLst>
          </p:cNvPr>
          <p:cNvSpPr/>
          <p:nvPr/>
        </p:nvSpPr>
        <p:spPr>
          <a:xfrm>
            <a:off x="2627811" y="3395430"/>
            <a:ext cx="1826623" cy="509453"/>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Probable</a:t>
            </a:r>
            <a:r>
              <a:rPr lang="nl-NL" sz="1400" dirty="0">
                <a:solidFill>
                  <a:schemeClr val="tx1"/>
                </a:solidFill>
                <a:latin typeface="BISansNEXT" panose="02000503040000020004" pitchFamily="50" charset="0"/>
                <a:cs typeface="Segoe UI" panose="020B0502040204020203" pitchFamily="34" charset="0"/>
              </a:rPr>
              <a:t> UIP</a:t>
            </a:r>
          </a:p>
        </p:txBody>
      </p:sp>
      <p:sp>
        <p:nvSpPr>
          <p:cNvPr id="17" name="Rectangle 51">
            <a:extLst>
              <a:ext uri="{FF2B5EF4-FFF2-40B4-BE49-F238E27FC236}">
                <a16:creationId xmlns:a16="http://schemas.microsoft.com/office/drawing/2014/main" id="{CC059D32-0157-8E30-8D9D-D74B1E39E370}"/>
              </a:ext>
            </a:extLst>
          </p:cNvPr>
          <p:cNvSpPr/>
          <p:nvPr/>
        </p:nvSpPr>
        <p:spPr>
          <a:xfrm>
            <a:off x="2627811" y="3904883"/>
            <a:ext cx="1826623" cy="529022"/>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Indeterminate</a:t>
            </a:r>
            <a:endParaRPr lang="nl-NL" sz="1400" dirty="0">
              <a:solidFill>
                <a:schemeClr val="tx1"/>
              </a:solidFill>
              <a:latin typeface="BISansNEXT" panose="02000503040000020004" pitchFamily="50" charset="0"/>
              <a:cs typeface="Segoe UI" panose="020B0502040204020203" pitchFamily="34" charset="0"/>
            </a:endParaRPr>
          </a:p>
        </p:txBody>
      </p:sp>
      <p:sp>
        <p:nvSpPr>
          <p:cNvPr id="18" name="Rectangle 51">
            <a:extLst>
              <a:ext uri="{FF2B5EF4-FFF2-40B4-BE49-F238E27FC236}">
                <a16:creationId xmlns:a16="http://schemas.microsoft.com/office/drawing/2014/main" id="{9EA45085-35BB-4909-0560-EA2EC4394279}"/>
              </a:ext>
            </a:extLst>
          </p:cNvPr>
          <p:cNvSpPr/>
          <p:nvPr/>
        </p:nvSpPr>
        <p:spPr>
          <a:xfrm>
            <a:off x="2627811" y="4433914"/>
            <a:ext cx="1826623" cy="804701"/>
          </a:xfrm>
          <a:prstGeom prst="rect">
            <a:avLst/>
          </a:prstGeom>
          <a:solidFill>
            <a:srgbClr val="A1B9C2"/>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Alternative</a:t>
            </a:r>
            <a:r>
              <a:rPr lang="nl-NL" sz="1400" dirty="0">
                <a:solidFill>
                  <a:schemeClr val="tx1"/>
                </a:solidFill>
                <a:latin typeface="BISansNEXT" panose="02000503040000020004" pitchFamily="50" charset="0"/>
                <a:cs typeface="Segoe UI" panose="020B0502040204020203" pitchFamily="34" charset="0"/>
              </a:rPr>
              <a:t> </a:t>
            </a:r>
          </a:p>
          <a:p>
            <a:pPr algn="ctr"/>
            <a:r>
              <a:rPr lang="nl-NL" sz="1400" dirty="0">
                <a:solidFill>
                  <a:schemeClr val="tx1"/>
                </a:solidFill>
                <a:latin typeface="BISansNEXT" panose="02000503040000020004" pitchFamily="50" charset="0"/>
                <a:cs typeface="Segoe UI" panose="020B0502040204020203" pitchFamily="34" charset="0"/>
              </a:rPr>
              <a:t>diagnosis</a:t>
            </a:r>
          </a:p>
        </p:txBody>
      </p:sp>
      <p:sp>
        <p:nvSpPr>
          <p:cNvPr id="19" name="Rectangle 51">
            <a:extLst>
              <a:ext uri="{FF2B5EF4-FFF2-40B4-BE49-F238E27FC236}">
                <a16:creationId xmlns:a16="http://schemas.microsoft.com/office/drawing/2014/main" id="{0BFFC3C6-F84D-0540-B5F1-3440962AD9A1}"/>
              </a:ext>
            </a:extLst>
          </p:cNvPr>
          <p:cNvSpPr/>
          <p:nvPr/>
        </p:nvSpPr>
        <p:spPr>
          <a:xfrm>
            <a:off x="4454434" y="1159631"/>
            <a:ext cx="6761585" cy="509453"/>
          </a:xfrm>
          <a:prstGeom prst="rect">
            <a:avLst/>
          </a:prstGeom>
          <a:solidFill>
            <a:srgbClr val="7293A0"/>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b="1" dirty="0" err="1">
                <a:solidFill>
                  <a:schemeClr val="bg1"/>
                </a:solidFill>
                <a:latin typeface="BISansNEXT" panose="02000503040000020004" pitchFamily="50" charset="0"/>
                <a:cs typeface="Segoe UI" panose="020B0502040204020203" pitchFamily="34" charset="0"/>
              </a:rPr>
              <a:t>Histopathology</a:t>
            </a:r>
            <a:r>
              <a:rPr lang="nl-NL" sz="1400" b="1" dirty="0">
                <a:solidFill>
                  <a:schemeClr val="bg1"/>
                </a:solidFill>
                <a:latin typeface="BISansNEXT" panose="02000503040000020004" pitchFamily="50" charset="0"/>
                <a:cs typeface="Segoe UI" panose="020B0502040204020203" pitchFamily="34" charset="0"/>
              </a:rPr>
              <a:t> </a:t>
            </a:r>
            <a:r>
              <a:rPr lang="nl-NL" sz="1400" b="1" dirty="0" err="1">
                <a:solidFill>
                  <a:schemeClr val="bg1"/>
                </a:solidFill>
                <a:latin typeface="BISansNEXT" panose="02000503040000020004" pitchFamily="50" charset="0"/>
                <a:cs typeface="Segoe UI" panose="020B0502040204020203" pitchFamily="34" charset="0"/>
              </a:rPr>
              <a:t>pattern</a:t>
            </a:r>
            <a:r>
              <a:rPr lang="nl-NL" sz="1400" b="1" baseline="30000" dirty="0">
                <a:solidFill>
                  <a:schemeClr val="bg1"/>
                </a:solidFill>
                <a:latin typeface="BISansNEXT" panose="02000503040000020004" pitchFamily="50" charset="0"/>
                <a:cs typeface="Segoe UI" panose="020B0502040204020203" pitchFamily="34" charset="0"/>
              </a:rPr>
              <a:t>†</a:t>
            </a:r>
          </a:p>
        </p:txBody>
      </p:sp>
      <p:cxnSp>
        <p:nvCxnSpPr>
          <p:cNvPr id="20" name="Straight Connector 19">
            <a:extLst>
              <a:ext uri="{FF2B5EF4-FFF2-40B4-BE49-F238E27FC236}">
                <a16:creationId xmlns:a16="http://schemas.microsoft.com/office/drawing/2014/main" id="{077007B1-64A3-A280-6A49-43DFBC9309D0}"/>
              </a:ext>
            </a:extLst>
          </p:cNvPr>
          <p:cNvCxnSpPr>
            <a:cxnSpLocks/>
          </p:cNvCxnSpPr>
          <p:nvPr/>
        </p:nvCxnSpPr>
        <p:spPr>
          <a:xfrm>
            <a:off x="4454434" y="1664599"/>
            <a:ext cx="676158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262EC0-45E1-5872-95D2-DAD65C38A427}"/>
              </a:ext>
            </a:extLst>
          </p:cNvPr>
          <p:cNvCxnSpPr>
            <a:cxnSpLocks/>
          </p:cNvCxnSpPr>
          <p:nvPr/>
        </p:nvCxnSpPr>
        <p:spPr>
          <a:xfrm>
            <a:off x="2627811" y="2885976"/>
            <a:ext cx="0" cy="235263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51">
            <a:extLst>
              <a:ext uri="{FF2B5EF4-FFF2-40B4-BE49-F238E27FC236}">
                <a16:creationId xmlns:a16="http://schemas.microsoft.com/office/drawing/2014/main" id="{F48BEE2F-7772-A9EF-7489-D38B174829FE}"/>
              </a:ext>
            </a:extLst>
          </p:cNvPr>
          <p:cNvSpPr/>
          <p:nvPr/>
        </p:nvSpPr>
        <p:spPr>
          <a:xfrm>
            <a:off x="4456612" y="2885977"/>
            <a:ext cx="1735182" cy="509453"/>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a:t>
            </a:r>
          </a:p>
        </p:txBody>
      </p:sp>
      <p:sp>
        <p:nvSpPr>
          <p:cNvPr id="23" name="Rectangle 51">
            <a:extLst>
              <a:ext uri="{FF2B5EF4-FFF2-40B4-BE49-F238E27FC236}">
                <a16:creationId xmlns:a16="http://schemas.microsoft.com/office/drawing/2014/main" id="{10820761-4F02-8FAF-9721-280B41C66B3B}"/>
              </a:ext>
            </a:extLst>
          </p:cNvPr>
          <p:cNvSpPr/>
          <p:nvPr/>
        </p:nvSpPr>
        <p:spPr>
          <a:xfrm>
            <a:off x="6191794" y="2885977"/>
            <a:ext cx="1722120" cy="509453"/>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a:t>
            </a:r>
          </a:p>
        </p:txBody>
      </p:sp>
      <p:sp>
        <p:nvSpPr>
          <p:cNvPr id="24" name="Rectangle 51">
            <a:extLst>
              <a:ext uri="{FF2B5EF4-FFF2-40B4-BE49-F238E27FC236}">
                <a16:creationId xmlns:a16="http://schemas.microsoft.com/office/drawing/2014/main" id="{C9D6E38B-6174-D81A-D77D-5B922CCC0D19}"/>
              </a:ext>
            </a:extLst>
          </p:cNvPr>
          <p:cNvSpPr/>
          <p:nvPr/>
        </p:nvSpPr>
        <p:spPr>
          <a:xfrm>
            <a:off x="7922627" y="2892511"/>
            <a:ext cx="1626322" cy="509453"/>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a:t>
            </a:r>
          </a:p>
        </p:txBody>
      </p:sp>
      <p:sp>
        <p:nvSpPr>
          <p:cNvPr id="25" name="Rectangle 51">
            <a:extLst>
              <a:ext uri="{FF2B5EF4-FFF2-40B4-BE49-F238E27FC236}">
                <a16:creationId xmlns:a16="http://schemas.microsoft.com/office/drawing/2014/main" id="{6F1EFC23-49AF-50F5-5297-4AACCD141DAE}"/>
              </a:ext>
            </a:extLst>
          </p:cNvPr>
          <p:cNvSpPr/>
          <p:nvPr/>
        </p:nvSpPr>
        <p:spPr>
          <a:xfrm>
            <a:off x="9548949" y="2892511"/>
            <a:ext cx="1667070" cy="509453"/>
          </a:xfrm>
          <a:prstGeom prst="rect">
            <a:avLst/>
          </a:prstGeom>
          <a:solidFill>
            <a:srgbClr val="CC333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bg1"/>
                </a:solidFill>
                <a:latin typeface="BISansNEXT" panose="02000503040000020004" pitchFamily="50" charset="0"/>
                <a:cs typeface="Segoe UI" panose="020B0502040204020203" pitchFamily="34" charset="0"/>
              </a:rPr>
              <a:t>Non-IPF dx</a:t>
            </a:r>
          </a:p>
        </p:txBody>
      </p:sp>
      <p:sp>
        <p:nvSpPr>
          <p:cNvPr id="26" name="Rectangle 51">
            <a:extLst>
              <a:ext uri="{FF2B5EF4-FFF2-40B4-BE49-F238E27FC236}">
                <a16:creationId xmlns:a16="http://schemas.microsoft.com/office/drawing/2014/main" id="{9EB9A958-4FF0-FFCE-443D-AA8D06037C65}"/>
              </a:ext>
            </a:extLst>
          </p:cNvPr>
          <p:cNvSpPr/>
          <p:nvPr/>
        </p:nvSpPr>
        <p:spPr>
          <a:xfrm>
            <a:off x="4450079" y="3395429"/>
            <a:ext cx="1735182" cy="509453"/>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a:t>
            </a:r>
          </a:p>
        </p:txBody>
      </p:sp>
      <p:sp>
        <p:nvSpPr>
          <p:cNvPr id="27" name="Rectangle 51">
            <a:extLst>
              <a:ext uri="{FF2B5EF4-FFF2-40B4-BE49-F238E27FC236}">
                <a16:creationId xmlns:a16="http://schemas.microsoft.com/office/drawing/2014/main" id="{85D1ADC6-C9C4-673C-77D9-95DD6B5A8F18}"/>
              </a:ext>
            </a:extLst>
          </p:cNvPr>
          <p:cNvSpPr/>
          <p:nvPr/>
        </p:nvSpPr>
        <p:spPr>
          <a:xfrm>
            <a:off x="6191794" y="3395429"/>
            <a:ext cx="1722120" cy="509453"/>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a:t>
            </a:r>
          </a:p>
        </p:txBody>
      </p:sp>
      <p:sp>
        <p:nvSpPr>
          <p:cNvPr id="28" name="Rectangle 51">
            <a:extLst>
              <a:ext uri="{FF2B5EF4-FFF2-40B4-BE49-F238E27FC236}">
                <a16:creationId xmlns:a16="http://schemas.microsoft.com/office/drawing/2014/main" id="{5644DE96-BF1E-D248-5430-D2A562C1138D}"/>
              </a:ext>
            </a:extLst>
          </p:cNvPr>
          <p:cNvSpPr/>
          <p:nvPr/>
        </p:nvSpPr>
        <p:spPr>
          <a:xfrm>
            <a:off x="7922627" y="3395429"/>
            <a:ext cx="1626322" cy="515952"/>
          </a:xfrm>
          <a:prstGeom prst="rect">
            <a:avLst/>
          </a:prstGeom>
          <a:solidFill>
            <a:srgbClr val="FFDA65"/>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 (</a:t>
            </a:r>
            <a:r>
              <a:rPr lang="nl-NL" sz="1400" dirty="0" err="1">
                <a:solidFill>
                  <a:schemeClr val="tx1"/>
                </a:solidFill>
                <a:latin typeface="BISansNEXT" panose="02000503040000020004" pitchFamily="50" charset="0"/>
                <a:cs typeface="Segoe UI" panose="020B0502040204020203" pitchFamily="34" charset="0"/>
              </a:rPr>
              <a:t>Likely</a:t>
            </a:r>
            <a:r>
              <a:rPr lang="nl-NL" sz="1400" dirty="0">
                <a:solidFill>
                  <a:schemeClr val="tx1"/>
                </a:solidFill>
                <a:latin typeface="BISansNEXT" panose="02000503040000020004" pitchFamily="50" charset="0"/>
                <a:cs typeface="Segoe UI" panose="020B0502040204020203" pitchFamily="34" charset="0"/>
              </a:rPr>
              <a:t>)</a:t>
            </a:r>
            <a:r>
              <a:rPr lang="nl-NL" sz="1400" baseline="30000" dirty="0">
                <a:solidFill>
                  <a:schemeClr val="tx1"/>
                </a:solidFill>
                <a:latin typeface="BISansNEXT" panose="02000503040000020004" pitchFamily="50" charset="0"/>
                <a:cs typeface="Segoe UI" panose="020B0502040204020203" pitchFamily="34" charset="0"/>
              </a:rPr>
              <a:t>‡</a:t>
            </a:r>
          </a:p>
        </p:txBody>
      </p:sp>
      <p:sp>
        <p:nvSpPr>
          <p:cNvPr id="29" name="Rectangle 51">
            <a:extLst>
              <a:ext uri="{FF2B5EF4-FFF2-40B4-BE49-F238E27FC236}">
                <a16:creationId xmlns:a16="http://schemas.microsoft.com/office/drawing/2014/main" id="{538FCFEB-2A42-F42C-4540-9CB36C1B580E}"/>
              </a:ext>
            </a:extLst>
          </p:cNvPr>
          <p:cNvSpPr/>
          <p:nvPr/>
        </p:nvSpPr>
        <p:spPr>
          <a:xfrm>
            <a:off x="9548949" y="3395429"/>
            <a:ext cx="1667070" cy="509453"/>
          </a:xfrm>
          <a:prstGeom prst="rect">
            <a:avLst/>
          </a:prstGeom>
          <a:solidFill>
            <a:srgbClr val="CC333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bg1"/>
                </a:solidFill>
                <a:latin typeface="BISansNEXT" panose="02000503040000020004" pitchFamily="50" charset="0"/>
                <a:cs typeface="Segoe UI" panose="020B0502040204020203" pitchFamily="34" charset="0"/>
              </a:rPr>
              <a:t>Non-IPF dx</a:t>
            </a:r>
          </a:p>
        </p:txBody>
      </p:sp>
      <p:sp>
        <p:nvSpPr>
          <p:cNvPr id="30" name="Rectangle 51">
            <a:extLst>
              <a:ext uri="{FF2B5EF4-FFF2-40B4-BE49-F238E27FC236}">
                <a16:creationId xmlns:a16="http://schemas.microsoft.com/office/drawing/2014/main" id="{1D7C6B52-EE35-8737-7395-9037FCC6C10F}"/>
              </a:ext>
            </a:extLst>
          </p:cNvPr>
          <p:cNvSpPr/>
          <p:nvPr/>
        </p:nvSpPr>
        <p:spPr>
          <a:xfrm>
            <a:off x="9548949" y="3904882"/>
            <a:ext cx="1667070" cy="529032"/>
          </a:xfrm>
          <a:prstGeom prst="rect">
            <a:avLst/>
          </a:prstGeom>
          <a:solidFill>
            <a:srgbClr val="CC333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bg1"/>
                </a:solidFill>
                <a:latin typeface="BISansNEXT" panose="02000503040000020004" pitchFamily="50" charset="0"/>
                <a:cs typeface="Segoe UI" panose="020B0502040204020203" pitchFamily="34" charset="0"/>
              </a:rPr>
              <a:t>Non-IPF dx</a:t>
            </a:r>
          </a:p>
        </p:txBody>
      </p:sp>
      <p:sp>
        <p:nvSpPr>
          <p:cNvPr id="31" name="Rectangle 51">
            <a:extLst>
              <a:ext uri="{FF2B5EF4-FFF2-40B4-BE49-F238E27FC236}">
                <a16:creationId xmlns:a16="http://schemas.microsoft.com/office/drawing/2014/main" id="{3987F2E1-76CC-4724-2E07-90080E9E11D1}"/>
              </a:ext>
            </a:extLst>
          </p:cNvPr>
          <p:cNvSpPr/>
          <p:nvPr/>
        </p:nvSpPr>
        <p:spPr>
          <a:xfrm>
            <a:off x="9548949" y="4433914"/>
            <a:ext cx="1667070" cy="804700"/>
          </a:xfrm>
          <a:prstGeom prst="rect">
            <a:avLst/>
          </a:prstGeom>
          <a:solidFill>
            <a:srgbClr val="CC333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bg1"/>
                </a:solidFill>
                <a:latin typeface="BISansNEXT" panose="02000503040000020004" pitchFamily="50" charset="0"/>
                <a:cs typeface="Segoe UI" panose="020B0502040204020203" pitchFamily="34" charset="0"/>
              </a:rPr>
              <a:t>Non-IPF dx</a:t>
            </a:r>
          </a:p>
        </p:txBody>
      </p:sp>
      <p:sp>
        <p:nvSpPr>
          <p:cNvPr id="32" name="Rectangle 51">
            <a:extLst>
              <a:ext uri="{FF2B5EF4-FFF2-40B4-BE49-F238E27FC236}">
                <a16:creationId xmlns:a16="http://schemas.microsoft.com/office/drawing/2014/main" id="{010A18A5-EA79-60EF-13AA-8B0074BAC7F5}"/>
              </a:ext>
            </a:extLst>
          </p:cNvPr>
          <p:cNvSpPr/>
          <p:nvPr/>
        </p:nvSpPr>
        <p:spPr>
          <a:xfrm>
            <a:off x="7922623" y="4427398"/>
            <a:ext cx="1621965" cy="811217"/>
          </a:xfrm>
          <a:prstGeom prst="rect">
            <a:avLst/>
          </a:prstGeom>
          <a:solidFill>
            <a:srgbClr val="CC333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bg1"/>
                </a:solidFill>
                <a:latin typeface="BISansNEXT" panose="02000503040000020004" pitchFamily="50" charset="0"/>
                <a:cs typeface="Segoe UI" panose="020B0502040204020203" pitchFamily="34" charset="0"/>
              </a:rPr>
              <a:t>Non-IPF dx</a:t>
            </a:r>
          </a:p>
        </p:txBody>
      </p:sp>
      <p:sp>
        <p:nvSpPr>
          <p:cNvPr id="33" name="Rectangle 51">
            <a:extLst>
              <a:ext uri="{FF2B5EF4-FFF2-40B4-BE49-F238E27FC236}">
                <a16:creationId xmlns:a16="http://schemas.microsoft.com/office/drawing/2014/main" id="{85CE5365-17E2-629E-A88A-18940D861C20}"/>
              </a:ext>
            </a:extLst>
          </p:cNvPr>
          <p:cNvSpPr/>
          <p:nvPr/>
        </p:nvSpPr>
        <p:spPr>
          <a:xfrm>
            <a:off x="7922627" y="3911399"/>
            <a:ext cx="1626322" cy="522506"/>
          </a:xfrm>
          <a:prstGeom prst="rect">
            <a:avLst/>
          </a:prstGeom>
          <a:solidFill>
            <a:srgbClr val="9CDAE8"/>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Indeterminate</a:t>
            </a:r>
            <a:r>
              <a:rPr lang="nl-NL" sz="1400" baseline="30000" dirty="0">
                <a:solidFill>
                  <a:schemeClr val="tx1"/>
                </a:solidFill>
                <a:latin typeface="BISansNEXT" panose="02000503040000020004" pitchFamily="50" charset="0"/>
                <a:cs typeface="Segoe UI" panose="020B0502040204020203" pitchFamily="34" charset="0"/>
              </a:rPr>
              <a:t>§</a:t>
            </a:r>
          </a:p>
        </p:txBody>
      </p:sp>
      <p:sp>
        <p:nvSpPr>
          <p:cNvPr id="34" name="Rectangle 51">
            <a:extLst>
              <a:ext uri="{FF2B5EF4-FFF2-40B4-BE49-F238E27FC236}">
                <a16:creationId xmlns:a16="http://schemas.microsoft.com/office/drawing/2014/main" id="{8EB721B9-0FF9-35FD-4C4A-CDD33F9254F7}"/>
              </a:ext>
            </a:extLst>
          </p:cNvPr>
          <p:cNvSpPr/>
          <p:nvPr/>
        </p:nvSpPr>
        <p:spPr>
          <a:xfrm>
            <a:off x="6196147" y="3904881"/>
            <a:ext cx="1719942" cy="522517"/>
          </a:xfrm>
          <a:prstGeom prst="rect">
            <a:avLst/>
          </a:prstGeom>
          <a:solidFill>
            <a:srgbClr val="FFDA65"/>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 (</a:t>
            </a:r>
            <a:r>
              <a:rPr lang="nl-NL" sz="1400" dirty="0" err="1">
                <a:solidFill>
                  <a:schemeClr val="tx1"/>
                </a:solidFill>
                <a:latin typeface="BISansNEXT" panose="02000503040000020004" pitchFamily="50" charset="0"/>
                <a:cs typeface="Segoe UI" panose="020B0502040204020203" pitchFamily="34" charset="0"/>
              </a:rPr>
              <a:t>Likely</a:t>
            </a:r>
            <a:r>
              <a:rPr lang="nl-NL" sz="1400" dirty="0">
                <a:solidFill>
                  <a:schemeClr val="tx1"/>
                </a:solidFill>
                <a:latin typeface="BISansNEXT" panose="02000503040000020004" pitchFamily="50" charset="0"/>
                <a:cs typeface="Segoe UI" panose="020B0502040204020203" pitchFamily="34" charset="0"/>
              </a:rPr>
              <a:t>)</a:t>
            </a:r>
            <a:r>
              <a:rPr lang="nl-NL" sz="1400" baseline="30000" dirty="0">
                <a:solidFill>
                  <a:schemeClr val="tx1"/>
                </a:solidFill>
                <a:latin typeface="BISansNEXT" panose="02000503040000020004" pitchFamily="50" charset="0"/>
                <a:cs typeface="Segoe UI" panose="020B0502040204020203" pitchFamily="34" charset="0"/>
              </a:rPr>
              <a:t>‡</a:t>
            </a:r>
          </a:p>
        </p:txBody>
      </p:sp>
      <p:sp>
        <p:nvSpPr>
          <p:cNvPr id="35" name="Rectangle 51">
            <a:extLst>
              <a:ext uri="{FF2B5EF4-FFF2-40B4-BE49-F238E27FC236}">
                <a16:creationId xmlns:a16="http://schemas.microsoft.com/office/drawing/2014/main" id="{9CC2D263-C9D8-27C8-0A28-D0A55D27171D}"/>
              </a:ext>
            </a:extLst>
          </p:cNvPr>
          <p:cNvSpPr/>
          <p:nvPr/>
        </p:nvSpPr>
        <p:spPr>
          <a:xfrm>
            <a:off x="4456612" y="3898349"/>
            <a:ext cx="1735182" cy="535581"/>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a:t>
            </a:r>
          </a:p>
        </p:txBody>
      </p:sp>
      <p:sp>
        <p:nvSpPr>
          <p:cNvPr id="36" name="Rectangle 51">
            <a:extLst>
              <a:ext uri="{FF2B5EF4-FFF2-40B4-BE49-F238E27FC236}">
                <a16:creationId xmlns:a16="http://schemas.microsoft.com/office/drawing/2014/main" id="{35EE412D-E1DC-B3BD-4EB2-E45B7A219FE9}"/>
              </a:ext>
            </a:extLst>
          </p:cNvPr>
          <p:cNvSpPr/>
          <p:nvPr/>
        </p:nvSpPr>
        <p:spPr>
          <a:xfrm>
            <a:off x="4452258" y="4433932"/>
            <a:ext cx="1739533" cy="804682"/>
          </a:xfrm>
          <a:prstGeom prst="rect">
            <a:avLst/>
          </a:prstGeom>
          <a:solidFill>
            <a:srgbClr val="FFDA65"/>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a:solidFill>
                  <a:schemeClr val="tx1"/>
                </a:solidFill>
                <a:latin typeface="BISansNEXT" panose="02000503040000020004" pitchFamily="50" charset="0"/>
                <a:cs typeface="Segoe UI" panose="020B0502040204020203" pitchFamily="34" charset="0"/>
              </a:rPr>
              <a:t>IPF (</a:t>
            </a:r>
            <a:r>
              <a:rPr lang="nl-NL" sz="1400" dirty="0" err="1">
                <a:solidFill>
                  <a:schemeClr val="tx1"/>
                </a:solidFill>
                <a:latin typeface="BISansNEXT" panose="02000503040000020004" pitchFamily="50" charset="0"/>
                <a:cs typeface="Segoe UI" panose="020B0502040204020203" pitchFamily="34" charset="0"/>
              </a:rPr>
              <a:t>Likely</a:t>
            </a:r>
            <a:r>
              <a:rPr lang="nl-NL" sz="1400" dirty="0">
                <a:solidFill>
                  <a:schemeClr val="tx1"/>
                </a:solidFill>
                <a:latin typeface="BISansNEXT" panose="02000503040000020004" pitchFamily="50" charset="0"/>
                <a:cs typeface="Segoe UI" panose="020B0502040204020203" pitchFamily="34" charset="0"/>
              </a:rPr>
              <a:t>)</a:t>
            </a:r>
            <a:r>
              <a:rPr lang="nl-NL" sz="1400" baseline="30000" dirty="0">
                <a:solidFill>
                  <a:schemeClr val="tx1"/>
                </a:solidFill>
                <a:latin typeface="BISansNEXT" panose="02000503040000020004" pitchFamily="50" charset="0"/>
                <a:cs typeface="Segoe UI" panose="020B0502040204020203" pitchFamily="34" charset="0"/>
              </a:rPr>
              <a:t>‡</a:t>
            </a:r>
          </a:p>
        </p:txBody>
      </p:sp>
      <p:sp>
        <p:nvSpPr>
          <p:cNvPr id="37" name="Rectangle 51">
            <a:extLst>
              <a:ext uri="{FF2B5EF4-FFF2-40B4-BE49-F238E27FC236}">
                <a16:creationId xmlns:a16="http://schemas.microsoft.com/office/drawing/2014/main" id="{6D464F49-CF3C-D73A-5939-6E8A3EF72F25}"/>
              </a:ext>
            </a:extLst>
          </p:cNvPr>
          <p:cNvSpPr/>
          <p:nvPr/>
        </p:nvSpPr>
        <p:spPr>
          <a:xfrm>
            <a:off x="6191790" y="4433933"/>
            <a:ext cx="1719933" cy="804682"/>
          </a:xfrm>
          <a:prstGeom prst="rect">
            <a:avLst/>
          </a:prstGeom>
          <a:solidFill>
            <a:srgbClr val="9CDAE8"/>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400" dirty="0" err="1">
                <a:solidFill>
                  <a:schemeClr val="tx1"/>
                </a:solidFill>
                <a:latin typeface="BISansNEXT" panose="02000503040000020004" pitchFamily="50" charset="0"/>
                <a:cs typeface="Segoe UI" panose="020B0502040204020203" pitchFamily="34" charset="0"/>
              </a:rPr>
              <a:t>Indeterminate</a:t>
            </a:r>
            <a:r>
              <a:rPr lang="nl-NL" sz="1400" baseline="30000" dirty="0">
                <a:solidFill>
                  <a:schemeClr val="tx1"/>
                </a:solidFill>
                <a:latin typeface="BISansNEXT" panose="02000503040000020004" pitchFamily="50" charset="0"/>
                <a:cs typeface="Segoe UI" panose="020B0502040204020203" pitchFamily="34" charset="0"/>
              </a:rPr>
              <a:t>§</a:t>
            </a:r>
          </a:p>
        </p:txBody>
      </p:sp>
      <p:cxnSp>
        <p:nvCxnSpPr>
          <p:cNvPr id="38" name="Straight Connector 37">
            <a:extLst>
              <a:ext uri="{FF2B5EF4-FFF2-40B4-BE49-F238E27FC236}">
                <a16:creationId xmlns:a16="http://schemas.microsoft.com/office/drawing/2014/main" id="{0C69688C-ED87-99EF-35B9-51E2F4E086C8}"/>
              </a:ext>
            </a:extLst>
          </p:cNvPr>
          <p:cNvCxnSpPr>
            <a:cxnSpLocks/>
          </p:cNvCxnSpPr>
          <p:nvPr/>
        </p:nvCxnSpPr>
        <p:spPr>
          <a:xfrm>
            <a:off x="2627811" y="3395430"/>
            <a:ext cx="86650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C50C4C-833C-29A6-185E-3655F52C8E92}"/>
              </a:ext>
            </a:extLst>
          </p:cNvPr>
          <p:cNvCxnSpPr>
            <a:cxnSpLocks/>
          </p:cNvCxnSpPr>
          <p:nvPr/>
        </p:nvCxnSpPr>
        <p:spPr>
          <a:xfrm>
            <a:off x="4450080" y="1044114"/>
            <a:ext cx="0" cy="419450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AC8A39-7EB6-A746-ED95-074A435E1F78}"/>
              </a:ext>
            </a:extLst>
          </p:cNvPr>
          <p:cNvCxnSpPr>
            <a:cxnSpLocks/>
          </p:cNvCxnSpPr>
          <p:nvPr/>
        </p:nvCxnSpPr>
        <p:spPr>
          <a:xfrm>
            <a:off x="6187440" y="2879443"/>
            <a:ext cx="0" cy="249500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0A3CF1-4B25-A853-7166-76CF3E1F24DF}"/>
              </a:ext>
            </a:extLst>
          </p:cNvPr>
          <p:cNvCxnSpPr>
            <a:cxnSpLocks/>
          </p:cNvCxnSpPr>
          <p:nvPr/>
        </p:nvCxnSpPr>
        <p:spPr>
          <a:xfrm>
            <a:off x="7918269" y="1664599"/>
            <a:ext cx="0" cy="357401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E6144F-4434-0196-3E66-9720F1B45C59}"/>
              </a:ext>
            </a:extLst>
          </p:cNvPr>
          <p:cNvCxnSpPr>
            <a:cxnSpLocks/>
          </p:cNvCxnSpPr>
          <p:nvPr/>
        </p:nvCxnSpPr>
        <p:spPr>
          <a:xfrm>
            <a:off x="698863" y="2879443"/>
            <a:ext cx="1051715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29EE5-AEC4-C82B-982B-9FF510241E04}"/>
              </a:ext>
            </a:extLst>
          </p:cNvPr>
          <p:cNvCxnSpPr>
            <a:cxnSpLocks/>
          </p:cNvCxnSpPr>
          <p:nvPr/>
        </p:nvCxnSpPr>
        <p:spPr>
          <a:xfrm>
            <a:off x="2627811" y="4433923"/>
            <a:ext cx="858820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5DCC72-8B9E-0310-EBE5-E9295C0025A1}"/>
              </a:ext>
            </a:extLst>
          </p:cNvPr>
          <p:cNvCxnSpPr>
            <a:cxnSpLocks/>
          </p:cNvCxnSpPr>
          <p:nvPr/>
        </p:nvCxnSpPr>
        <p:spPr>
          <a:xfrm>
            <a:off x="9544595" y="1664593"/>
            <a:ext cx="0" cy="370985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4A4E174-2A23-B69A-03AE-452D71065049}"/>
              </a:ext>
            </a:extLst>
          </p:cNvPr>
          <p:cNvCxnSpPr>
            <a:cxnSpLocks/>
          </p:cNvCxnSpPr>
          <p:nvPr/>
        </p:nvCxnSpPr>
        <p:spPr>
          <a:xfrm>
            <a:off x="2627811" y="3913583"/>
            <a:ext cx="858820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Rectangle 2">
            <a:extLst>
              <a:ext uri="{FF2B5EF4-FFF2-40B4-BE49-F238E27FC236}">
                <a16:creationId xmlns:a16="http://schemas.microsoft.com/office/drawing/2014/main" id="{2C6025A3-BA84-ACA3-17A7-D2D2FF9FA6CB}"/>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bg1"/>
                </a:solidFill>
                <a:latin typeface="BI Sans" pitchFamily="2" charset="0"/>
              </a:rPr>
              <a:t>IPF</a:t>
            </a:r>
            <a:endParaRPr lang="en-NL" sz="1400">
              <a:solidFill>
                <a:schemeClr val="bg1"/>
              </a:solidFill>
              <a:latin typeface="BI Sans" pitchFamily="2" charset="0"/>
            </a:endParaRPr>
          </a:p>
        </p:txBody>
      </p:sp>
      <p:pic>
        <p:nvPicPr>
          <p:cNvPr id="2" name="Picture 1">
            <a:extLst>
              <a:ext uri="{FF2B5EF4-FFF2-40B4-BE49-F238E27FC236}">
                <a16:creationId xmlns:a16="http://schemas.microsoft.com/office/drawing/2014/main" id="{FE575A51-37A8-D74A-8F26-1596A6774E14}"/>
              </a:ext>
            </a:extLst>
          </p:cNvPr>
          <p:cNvPicPr>
            <a:picLocks noChangeAspect="1"/>
          </p:cNvPicPr>
          <p:nvPr/>
        </p:nvPicPr>
        <p:blipFill>
          <a:blip r:embed="rId3"/>
          <a:stretch>
            <a:fillRect/>
          </a:stretch>
        </p:blipFill>
        <p:spPr>
          <a:xfrm>
            <a:off x="10848562" y="6252507"/>
            <a:ext cx="1487553" cy="231668"/>
          </a:xfrm>
          <a:prstGeom prst="rect">
            <a:avLst/>
          </a:prstGeom>
        </p:spPr>
      </p:pic>
    </p:spTree>
    <p:extLst>
      <p:ext uri="{BB962C8B-B14F-4D97-AF65-F5344CB8AC3E}">
        <p14:creationId xmlns:p14="http://schemas.microsoft.com/office/powerpoint/2010/main" val="625640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DB6FF75-CEF5-484F-5E39-480B559E8072}"/>
              </a:ext>
            </a:extLst>
          </p:cNvPr>
          <p:cNvSpPr>
            <a:spLocks noGrp="1"/>
          </p:cNvSpPr>
          <p:nvPr>
            <p:ph type="title"/>
          </p:nvPr>
        </p:nvSpPr>
        <p:spPr/>
        <p:txBody>
          <a:bodyPr/>
          <a:lstStyle/>
          <a:p>
            <a:r>
              <a:rPr lang="nl-NL" dirty="0" err="1"/>
              <a:t>Diagnostic</a:t>
            </a:r>
            <a:r>
              <a:rPr lang="nl-NL" dirty="0"/>
              <a:t> </a:t>
            </a:r>
            <a:r>
              <a:rPr lang="nl-NL" dirty="0" err="1"/>
              <a:t>algorithm</a:t>
            </a:r>
            <a:r>
              <a:rPr lang="nl-NL" dirty="0"/>
              <a:t> </a:t>
            </a:r>
            <a:r>
              <a:rPr lang="nl-NL" dirty="0" err="1"/>
              <a:t>for</a:t>
            </a:r>
            <a:r>
              <a:rPr lang="nl-NL" dirty="0"/>
              <a:t> IPF</a:t>
            </a:r>
            <a:r>
              <a:rPr lang="nl-NL" baseline="30000" dirty="0"/>
              <a:t>1</a:t>
            </a:r>
            <a:endParaRPr lang="nl-NL" dirty="0"/>
          </a:p>
        </p:txBody>
      </p:sp>
      <p:sp>
        <p:nvSpPr>
          <p:cNvPr id="8" name="Tijdelijke aanduiding voor tekst 7">
            <a:extLst>
              <a:ext uri="{FF2B5EF4-FFF2-40B4-BE49-F238E27FC236}">
                <a16:creationId xmlns:a16="http://schemas.microsoft.com/office/drawing/2014/main" id="{01CC5A8B-A883-80EA-85C4-4DBAAA8024D5}"/>
              </a:ext>
            </a:extLst>
          </p:cNvPr>
          <p:cNvSpPr>
            <a:spLocks noGrp="1"/>
          </p:cNvSpPr>
          <p:nvPr>
            <p:ph type="body" sz="quarter" idx="13"/>
          </p:nvPr>
        </p:nvSpPr>
        <p:spPr/>
        <p:txBody>
          <a:bodyPr/>
          <a:lstStyle/>
          <a:p>
            <a:r>
              <a:rPr lang="en-US" dirty="0"/>
              <a:t>*Patients with a radiological pattern of probable usual interstitial pneumonia (UIP) can receive a diagnosis of IPF after multidisciplinary discussion (MDD) without confirmation by lung biopsy in the appropriate clinical setting (e.g., 60 </a:t>
            </a:r>
            <a:r>
              <a:rPr lang="en-US" dirty="0" err="1"/>
              <a:t>yr</a:t>
            </a:r>
            <a:r>
              <a:rPr lang="en-US" dirty="0"/>
              <a:t> old, male, smoker); †BAL may be performed before MDD in some patients evaluated in experienced centers; ‡Transbronchial lung </a:t>
            </a:r>
            <a:r>
              <a:rPr lang="en-US" dirty="0" err="1"/>
              <a:t>cryobiopsy</a:t>
            </a:r>
            <a:r>
              <a:rPr lang="en-US" dirty="0"/>
              <a:t> (TBLC) may be preferred to surgical lung biopsy (SLB) in centers with appropriate expertise and/or in some patient populations. A subsequent SLB may be justified in some patients with nondiagnostic findings on TBLC; </a:t>
            </a:r>
            <a:r>
              <a:rPr lang="nl-NL" dirty="0"/>
              <a:t>1. </a:t>
            </a:r>
            <a:r>
              <a:rPr lang="nl-NL" dirty="0" err="1"/>
              <a:t>Raghu</a:t>
            </a:r>
            <a:r>
              <a:rPr lang="nl-NL" dirty="0"/>
              <a:t> G, Remy-</a:t>
            </a:r>
            <a:r>
              <a:rPr lang="nl-NL" dirty="0" err="1"/>
              <a:t>Jardin</a:t>
            </a:r>
            <a:r>
              <a:rPr lang="nl-NL" dirty="0"/>
              <a:t> M, </a:t>
            </a:r>
            <a:r>
              <a:rPr lang="nl-NL" dirty="0" err="1"/>
              <a:t>Richeldi</a:t>
            </a:r>
            <a:r>
              <a:rPr lang="nl-NL" dirty="0"/>
              <a:t> L, et al. </a:t>
            </a:r>
            <a:r>
              <a:rPr lang="nl-NL" dirty="0" err="1"/>
              <a:t>Idiopathic</a:t>
            </a:r>
            <a:r>
              <a:rPr lang="nl-NL" dirty="0"/>
              <a:t> </a:t>
            </a:r>
            <a:r>
              <a:rPr lang="nl-NL" dirty="0" err="1"/>
              <a:t>Pulmonary</a:t>
            </a:r>
            <a:r>
              <a:rPr lang="nl-NL" dirty="0"/>
              <a:t> Fibrosis (</a:t>
            </a:r>
            <a:r>
              <a:rPr lang="nl-NL" dirty="0" err="1"/>
              <a:t>an</a:t>
            </a:r>
            <a:r>
              <a:rPr lang="nl-NL" dirty="0"/>
              <a:t> Update) </a:t>
            </a:r>
            <a:r>
              <a:rPr lang="nl-NL" dirty="0" err="1"/>
              <a:t>and</a:t>
            </a:r>
            <a:r>
              <a:rPr lang="nl-NL" dirty="0"/>
              <a:t> </a:t>
            </a:r>
            <a:r>
              <a:rPr lang="nl-NL" dirty="0" err="1"/>
              <a:t>Progressive</a:t>
            </a:r>
            <a:r>
              <a:rPr lang="nl-NL" dirty="0"/>
              <a:t> </a:t>
            </a:r>
            <a:r>
              <a:rPr lang="nl-NL" dirty="0" err="1"/>
              <a:t>Pulmonary</a:t>
            </a:r>
            <a:r>
              <a:rPr lang="nl-NL" dirty="0"/>
              <a:t> Fibrosis in </a:t>
            </a:r>
            <a:r>
              <a:rPr lang="nl-NL" dirty="0" err="1"/>
              <a:t>Adults</a:t>
            </a:r>
            <a:r>
              <a:rPr lang="nl-NL" dirty="0"/>
              <a:t>: An Official ATS/ERS/JRS/ALAT </a:t>
            </a:r>
            <a:r>
              <a:rPr lang="nl-NL" dirty="0" err="1"/>
              <a:t>Clinical</a:t>
            </a:r>
            <a:r>
              <a:rPr lang="nl-NL" dirty="0"/>
              <a:t> </a:t>
            </a:r>
            <a:r>
              <a:rPr lang="nl-NL" dirty="0" err="1"/>
              <a:t>Practice</a:t>
            </a:r>
            <a:r>
              <a:rPr lang="nl-NL" dirty="0"/>
              <a:t> Guideline. Am J </a:t>
            </a:r>
            <a:r>
              <a:rPr lang="nl-NL" dirty="0" err="1"/>
              <a:t>Respir</a:t>
            </a:r>
            <a:r>
              <a:rPr lang="nl-NL" dirty="0"/>
              <a:t> </a:t>
            </a:r>
            <a:r>
              <a:rPr lang="nl-NL" dirty="0" err="1"/>
              <a:t>Crit</a:t>
            </a:r>
            <a:r>
              <a:rPr lang="nl-NL" dirty="0"/>
              <a:t> Care Med. 2022;205(9):e18-e47.</a:t>
            </a:r>
          </a:p>
        </p:txBody>
      </p:sp>
      <p:sp>
        <p:nvSpPr>
          <p:cNvPr id="3" name="Text Placeholder 2">
            <a:extLst>
              <a:ext uri="{FF2B5EF4-FFF2-40B4-BE49-F238E27FC236}">
                <a16:creationId xmlns:a16="http://schemas.microsoft.com/office/drawing/2014/main" id="{B92856AE-2750-C22C-5581-EF16376206B8}"/>
              </a:ext>
            </a:extLst>
          </p:cNvPr>
          <p:cNvSpPr>
            <a:spLocks noGrp="1"/>
          </p:cNvSpPr>
          <p:nvPr>
            <p:ph type="body" sz="quarter" idx="17"/>
          </p:nvPr>
        </p:nvSpPr>
        <p:spPr/>
        <p:txBody>
          <a:bodyPr/>
          <a:lstStyle/>
          <a:p>
            <a:r>
              <a:rPr lang="nl-NL" dirty="0"/>
              <a:t>I6</a:t>
            </a:r>
          </a:p>
        </p:txBody>
      </p:sp>
      <p:sp>
        <p:nvSpPr>
          <p:cNvPr id="9" name="Rectangle 51">
            <a:extLst>
              <a:ext uri="{FF2B5EF4-FFF2-40B4-BE49-F238E27FC236}">
                <a16:creationId xmlns:a16="http://schemas.microsoft.com/office/drawing/2014/main" id="{02D2445D-AF6F-8F25-58DB-2DB35CEB7010}"/>
              </a:ext>
            </a:extLst>
          </p:cNvPr>
          <p:cNvSpPr/>
          <p:nvPr/>
        </p:nvSpPr>
        <p:spPr>
          <a:xfrm>
            <a:off x="4503728" y="970178"/>
            <a:ext cx="3638005"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err="1">
                <a:solidFill>
                  <a:schemeClr val="tx1"/>
                </a:solidFill>
                <a:latin typeface="BISansNEXT" panose="02000503040000020004" pitchFamily="50" charset="0"/>
                <a:cs typeface="Segoe UI" panose="020B0502040204020203" pitchFamily="34" charset="0"/>
              </a:rPr>
              <a:t>Patient</a:t>
            </a:r>
            <a:r>
              <a:rPr lang="nl-NL" sz="1200" dirty="0">
                <a:solidFill>
                  <a:schemeClr val="tx1"/>
                </a:solidFill>
                <a:latin typeface="BISansNEXT" panose="02000503040000020004" pitchFamily="50" charset="0"/>
                <a:cs typeface="Segoe UI" panose="020B0502040204020203" pitchFamily="34" charset="0"/>
              </a:rPr>
              <a:t> </a:t>
            </a:r>
            <a:r>
              <a:rPr lang="nl-NL" sz="1200" dirty="0" err="1">
                <a:solidFill>
                  <a:schemeClr val="tx1"/>
                </a:solidFill>
                <a:latin typeface="BISansNEXT" panose="02000503040000020004" pitchFamily="50" charset="0"/>
                <a:cs typeface="Segoe UI" panose="020B0502040204020203" pitchFamily="34" charset="0"/>
              </a:rPr>
              <a:t>suspected</a:t>
            </a:r>
            <a:r>
              <a:rPr lang="nl-NL" sz="1200" dirty="0">
                <a:solidFill>
                  <a:schemeClr val="tx1"/>
                </a:solidFill>
                <a:latin typeface="BISansNEXT" panose="02000503040000020004" pitchFamily="50" charset="0"/>
                <a:cs typeface="Segoe UI" panose="020B0502040204020203" pitchFamily="34" charset="0"/>
              </a:rPr>
              <a:t> of </a:t>
            </a:r>
            <a:r>
              <a:rPr lang="nl-NL" sz="1200" dirty="0" err="1">
                <a:solidFill>
                  <a:schemeClr val="tx1"/>
                </a:solidFill>
                <a:latin typeface="BISansNEXT" panose="02000503040000020004" pitchFamily="50" charset="0"/>
                <a:cs typeface="Segoe UI" panose="020B0502040204020203" pitchFamily="34" charset="0"/>
              </a:rPr>
              <a:t>having</a:t>
            </a:r>
            <a:r>
              <a:rPr lang="nl-NL" sz="1200" dirty="0">
                <a:solidFill>
                  <a:schemeClr val="tx1"/>
                </a:solidFill>
                <a:latin typeface="BISansNEXT" panose="02000503040000020004" pitchFamily="50" charset="0"/>
                <a:cs typeface="Segoe UI" panose="020B0502040204020203" pitchFamily="34" charset="0"/>
              </a:rPr>
              <a:t> IPF</a:t>
            </a:r>
          </a:p>
        </p:txBody>
      </p:sp>
      <p:sp>
        <p:nvSpPr>
          <p:cNvPr id="19" name="Rectangle 51">
            <a:extLst>
              <a:ext uri="{FF2B5EF4-FFF2-40B4-BE49-F238E27FC236}">
                <a16:creationId xmlns:a16="http://schemas.microsoft.com/office/drawing/2014/main" id="{43CBBB7C-EA1F-74A5-552B-1FFCFE59AB67}"/>
              </a:ext>
            </a:extLst>
          </p:cNvPr>
          <p:cNvSpPr/>
          <p:nvPr/>
        </p:nvSpPr>
        <p:spPr>
          <a:xfrm>
            <a:off x="3535681" y="4688876"/>
            <a:ext cx="2634648" cy="415562"/>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a:solidFill>
                  <a:schemeClr val="tx1"/>
                </a:solidFill>
                <a:latin typeface="BISansNEXT" panose="02000503040000020004" pitchFamily="50" charset="0"/>
                <a:cs typeface="Segoe UI" panose="020B0502040204020203" pitchFamily="34" charset="0"/>
              </a:rPr>
              <a:t>MDD</a:t>
            </a:r>
          </a:p>
        </p:txBody>
      </p:sp>
      <p:sp>
        <p:nvSpPr>
          <p:cNvPr id="20" name="Rectangle 51">
            <a:extLst>
              <a:ext uri="{FF2B5EF4-FFF2-40B4-BE49-F238E27FC236}">
                <a16:creationId xmlns:a16="http://schemas.microsoft.com/office/drawing/2014/main" id="{EDCEAF81-89B1-F4C6-0706-59EF708B324D}"/>
              </a:ext>
            </a:extLst>
          </p:cNvPr>
          <p:cNvSpPr/>
          <p:nvPr/>
        </p:nvSpPr>
        <p:spPr>
          <a:xfrm>
            <a:off x="1317476" y="5242262"/>
            <a:ext cx="1881050"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a:solidFill>
                  <a:schemeClr val="tx1"/>
                </a:solidFill>
                <a:latin typeface="BISansNEXT" panose="02000503040000020004" pitchFamily="50" charset="0"/>
                <a:cs typeface="Segoe UI" panose="020B0502040204020203" pitchFamily="34" charset="0"/>
              </a:rPr>
              <a:t>IPF</a:t>
            </a:r>
          </a:p>
        </p:txBody>
      </p:sp>
      <p:sp>
        <p:nvSpPr>
          <p:cNvPr id="21" name="Rectangle 51">
            <a:extLst>
              <a:ext uri="{FF2B5EF4-FFF2-40B4-BE49-F238E27FC236}">
                <a16:creationId xmlns:a16="http://schemas.microsoft.com/office/drawing/2014/main" id="{A2AB17F3-A0A9-E7B7-095A-B513931B4D7A}"/>
              </a:ext>
            </a:extLst>
          </p:cNvPr>
          <p:cNvSpPr/>
          <p:nvPr/>
        </p:nvSpPr>
        <p:spPr>
          <a:xfrm>
            <a:off x="8258969" y="5242262"/>
            <a:ext cx="1881051"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err="1">
                <a:solidFill>
                  <a:schemeClr val="tx1"/>
                </a:solidFill>
                <a:latin typeface="BISansNEXT" panose="02000503040000020004" pitchFamily="50" charset="0"/>
                <a:cs typeface="Segoe UI" panose="020B0502040204020203" pitchFamily="34" charset="0"/>
              </a:rPr>
              <a:t>Alternative</a:t>
            </a:r>
            <a:r>
              <a:rPr lang="nl-NL" sz="1200" dirty="0">
                <a:solidFill>
                  <a:schemeClr val="tx1"/>
                </a:solidFill>
                <a:latin typeface="BISansNEXT" panose="02000503040000020004" pitchFamily="50" charset="0"/>
                <a:cs typeface="Segoe UI" panose="020B0502040204020203" pitchFamily="34" charset="0"/>
              </a:rPr>
              <a:t> diagnosis</a:t>
            </a:r>
          </a:p>
        </p:txBody>
      </p:sp>
      <p:cxnSp>
        <p:nvCxnSpPr>
          <p:cNvPr id="4" name="Straight Arrow Connector 3">
            <a:extLst>
              <a:ext uri="{FF2B5EF4-FFF2-40B4-BE49-F238E27FC236}">
                <a16:creationId xmlns:a16="http://schemas.microsoft.com/office/drawing/2014/main" id="{DC985CF1-ED92-7A9F-6215-744E25421EFD}"/>
              </a:ext>
            </a:extLst>
          </p:cNvPr>
          <p:cNvCxnSpPr>
            <a:cxnSpLocks/>
            <a:stCxn id="9" idx="2"/>
          </p:cNvCxnSpPr>
          <p:nvPr/>
        </p:nvCxnSpPr>
        <p:spPr>
          <a:xfrm>
            <a:off x="6322731" y="1385740"/>
            <a:ext cx="0" cy="190936"/>
          </a:xfrm>
          <a:prstGeom prst="straightConnector1">
            <a:avLst/>
          </a:prstGeom>
          <a:ln w="9525"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47169754-A0F1-8B3B-3183-72CD2314FF5A}"/>
              </a:ext>
            </a:extLst>
          </p:cNvPr>
          <p:cNvCxnSpPr>
            <a:cxnSpLocks/>
          </p:cNvCxnSpPr>
          <p:nvPr/>
        </p:nvCxnSpPr>
        <p:spPr>
          <a:xfrm>
            <a:off x="4180781" y="3832971"/>
            <a:ext cx="0" cy="855905"/>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133E70-8B16-EF3E-0D8B-AF4443FD8D7D}"/>
              </a:ext>
            </a:extLst>
          </p:cNvPr>
          <p:cNvCxnSpPr>
            <a:cxnSpLocks/>
          </p:cNvCxnSpPr>
          <p:nvPr/>
        </p:nvCxnSpPr>
        <p:spPr>
          <a:xfrm>
            <a:off x="5532192" y="3832971"/>
            <a:ext cx="0" cy="855905"/>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8A633EAD-9DB7-5080-30A1-C525E610F01F}"/>
              </a:ext>
            </a:extLst>
          </p:cNvPr>
          <p:cNvGrpSpPr/>
          <p:nvPr/>
        </p:nvGrpSpPr>
        <p:grpSpPr>
          <a:xfrm>
            <a:off x="5532192" y="5104438"/>
            <a:ext cx="2721737" cy="346011"/>
            <a:chOff x="5246679" y="5217825"/>
            <a:chExt cx="977773" cy="346011"/>
          </a:xfrm>
        </p:grpSpPr>
        <p:cxnSp>
          <p:nvCxnSpPr>
            <p:cNvPr id="24" name="Straight Arrow Connector 23">
              <a:extLst>
                <a:ext uri="{FF2B5EF4-FFF2-40B4-BE49-F238E27FC236}">
                  <a16:creationId xmlns:a16="http://schemas.microsoft.com/office/drawing/2014/main" id="{58CBED34-4A6C-A16E-EF71-AC771AB42FE9}"/>
                </a:ext>
              </a:extLst>
            </p:cNvPr>
            <p:cNvCxnSpPr>
              <a:cxnSpLocks/>
            </p:cNvCxnSpPr>
            <p:nvPr/>
          </p:nvCxnSpPr>
          <p:spPr>
            <a:xfrm>
              <a:off x="5246679" y="5563836"/>
              <a:ext cx="977773" cy="0"/>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71C30D-3B0B-B644-A109-F2FBA1924BEE}"/>
                </a:ext>
              </a:extLst>
            </p:cNvPr>
            <p:cNvCxnSpPr/>
            <p:nvPr/>
          </p:nvCxnSpPr>
          <p:spPr>
            <a:xfrm>
              <a:off x="5246679" y="5217825"/>
              <a:ext cx="0" cy="345605"/>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EDB9B597-5246-AE9A-F8DF-D66DBEB2393C}"/>
              </a:ext>
            </a:extLst>
          </p:cNvPr>
          <p:cNvGrpSpPr/>
          <p:nvPr/>
        </p:nvGrpSpPr>
        <p:grpSpPr>
          <a:xfrm flipH="1">
            <a:off x="3198526" y="5104235"/>
            <a:ext cx="977773" cy="346011"/>
            <a:chOff x="5246679" y="5217825"/>
            <a:chExt cx="977773" cy="346011"/>
          </a:xfrm>
        </p:grpSpPr>
        <p:cxnSp>
          <p:nvCxnSpPr>
            <p:cNvPr id="32" name="Straight Arrow Connector 31">
              <a:extLst>
                <a:ext uri="{FF2B5EF4-FFF2-40B4-BE49-F238E27FC236}">
                  <a16:creationId xmlns:a16="http://schemas.microsoft.com/office/drawing/2014/main" id="{131C9484-D9E6-F34B-33F3-807626892D47}"/>
                </a:ext>
              </a:extLst>
            </p:cNvPr>
            <p:cNvCxnSpPr>
              <a:cxnSpLocks/>
            </p:cNvCxnSpPr>
            <p:nvPr/>
          </p:nvCxnSpPr>
          <p:spPr>
            <a:xfrm>
              <a:off x="5246679" y="5563836"/>
              <a:ext cx="977773" cy="0"/>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554308-208C-4743-6E8C-ED7A670BA849}"/>
                </a:ext>
              </a:extLst>
            </p:cNvPr>
            <p:cNvCxnSpPr/>
            <p:nvPr/>
          </p:nvCxnSpPr>
          <p:spPr>
            <a:xfrm>
              <a:off x="5246679" y="5217825"/>
              <a:ext cx="0" cy="345605"/>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a:extLst>
              <a:ext uri="{FF2B5EF4-FFF2-40B4-BE49-F238E27FC236}">
                <a16:creationId xmlns:a16="http://schemas.microsoft.com/office/drawing/2014/main" id="{4857DD9C-ED23-4AF7-8589-2B2C8E252569}"/>
              </a:ext>
            </a:extLst>
          </p:cNvPr>
          <p:cNvCxnSpPr>
            <a:cxnSpLocks/>
          </p:cNvCxnSpPr>
          <p:nvPr/>
        </p:nvCxnSpPr>
        <p:spPr>
          <a:xfrm>
            <a:off x="2092695" y="2755404"/>
            <a:ext cx="0" cy="2486858"/>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8" name="Rectangle 51">
            <a:extLst>
              <a:ext uri="{FF2B5EF4-FFF2-40B4-BE49-F238E27FC236}">
                <a16:creationId xmlns:a16="http://schemas.microsoft.com/office/drawing/2014/main" id="{B3F49350-3688-B646-9F87-B43637632A9B}"/>
              </a:ext>
            </a:extLst>
          </p:cNvPr>
          <p:cNvSpPr/>
          <p:nvPr/>
        </p:nvSpPr>
        <p:spPr>
          <a:xfrm>
            <a:off x="775371" y="2921139"/>
            <a:ext cx="2634648"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a:solidFill>
                  <a:schemeClr val="tx1"/>
                </a:solidFill>
                <a:latin typeface="BISansNEXT" panose="02000503040000020004" pitchFamily="50" charset="0"/>
                <a:cs typeface="Segoe UI" panose="020B0502040204020203" pitchFamily="34" charset="0"/>
              </a:rPr>
              <a:t>UIP or </a:t>
            </a:r>
            <a:r>
              <a:rPr lang="nl-NL" sz="1200" dirty="0" err="1">
                <a:solidFill>
                  <a:schemeClr val="tx1"/>
                </a:solidFill>
                <a:latin typeface="BISansNEXT" panose="02000503040000020004" pitchFamily="50" charset="0"/>
                <a:cs typeface="Segoe UI" panose="020B0502040204020203" pitchFamily="34" charset="0"/>
              </a:rPr>
              <a:t>probable</a:t>
            </a:r>
            <a:r>
              <a:rPr lang="nl-NL" sz="1200" dirty="0">
                <a:solidFill>
                  <a:schemeClr val="tx1"/>
                </a:solidFill>
                <a:latin typeface="BISansNEXT" panose="02000503040000020004" pitchFamily="50" charset="0"/>
                <a:cs typeface="Segoe UI" panose="020B0502040204020203" pitchFamily="34" charset="0"/>
              </a:rPr>
              <a:t> UIP*</a:t>
            </a:r>
          </a:p>
        </p:txBody>
      </p:sp>
      <p:sp>
        <p:nvSpPr>
          <p:cNvPr id="43" name="Rectangle 51">
            <a:extLst>
              <a:ext uri="{FF2B5EF4-FFF2-40B4-BE49-F238E27FC236}">
                <a16:creationId xmlns:a16="http://schemas.microsoft.com/office/drawing/2014/main" id="{6463863C-D42F-2FCB-C568-69F8C1C6A5F8}"/>
              </a:ext>
            </a:extLst>
          </p:cNvPr>
          <p:cNvSpPr/>
          <p:nvPr/>
        </p:nvSpPr>
        <p:spPr>
          <a:xfrm>
            <a:off x="3538164" y="4082378"/>
            <a:ext cx="1179532"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a:solidFill>
                  <a:schemeClr val="tx1"/>
                </a:solidFill>
                <a:latin typeface="BISansNEXT" panose="02000503040000020004" pitchFamily="50" charset="0"/>
                <a:cs typeface="Segoe UI" panose="020B0502040204020203" pitchFamily="34" charset="0"/>
              </a:rPr>
              <a:t>BAL</a:t>
            </a:r>
            <a:r>
              <a:rPr lang="nl-NL" sz="1200" baseline="30000" dirty="0">
                <a:solidFill>
                  <a:schemeClr val="tx1"/>
                </a:solidFill>
                <a:latin typeface="BISansNEXT" panose="02000503040000020004" pitchFamily="50" charset="0"/>
                <a:cs typeface="Segoe UI" panose="020B0502040204020203" pitchFamily="34" charset="0"/>
              </a:rPr>
              <a:t>†</a:t>
            </a:r>
            <a:r>
              <a:rPr lang="nl-NL" sz="1200" dirty="0">
                <a:solidFill>
                  <a:schemeClr val="tx1"/>
                </a:solidFill>
                <a:latin typeface="BISansNEXT" panose="02000503040000020004" pitchFamily="50" charset="0"/>
                <a:cs typeface="Segoe UI" panose="020B0502040204020203" pitchFamily="34" charset="0"/>
              </a:rPr>
              <a:t> ± TBLC</a:t>
            </a:r>
            <a:r>
              <a:rPr lang="nl-NL" sz="1200" baseline="30000" dirty="0">
                <a:solidFill>
                  <a:schemeClr val="tx1"/>
                </a:solidFill>
                <a:latin typeface="BISansNEXT" panose="02000503040000020004" pitchFamily="50" charset="0"/>
                <a:cs typeface="Segoe UI" panose="020B0502040204020203" pitchFamily="34" charset="0"/>
              </a:rPr>
              <a:t>‡</a:t>
            </a:r>
            <a:endParaRPr lang="nl-NL" sz="1200" dirty="0">
              <a:solidFill>
                <a:schemeClr val="tx1"/>
              </a:solidFill>
              <a:latin typeface="BISansNEXT" panose="02000503040000020004" pitchFamily="50" charset="0"/>
              <a:cs typeface="Segoe UI" panose="020B0502040204020203" pitchFamily="34" charset="0"/>
            </a:endParaRPr>
          </a:p>
        </p:txBody>
      </p:sp>
      <p:sp>
        <p:nvSpPr>
          <p:cNvPr id="45" name="Rectangle 51">
            <a:extLst>
              <a:ext uri="{FF2B5EF4-FFF2-40B4-BE49-F238E27FC236}">
                <a16:creationId xmlns:a16="http://schemas.microsoft.com/office/drawing/2014/main" id="{656EDC0C-AD6E-4317-4B58-B021E23FF02D}"/>
              </a:ext>
            </a:extLst>
          </p:cNvPr>
          <p:cNvSpPr/>
          <p:nvPr/>
        </p:nvSpPr>
        <p:spPr>
          <a:xfrm>
            <a:off x="4990795" y="4082378"/>
            <a:ext cx="1179533"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a:solidFill>
                  <a:schemeClr val="tx1"/>
                </a:solidFill>
                <a:latin typeface="BISansNEXT" panose="02000503040000020004" pitchFamily="50" charset="0"/>
                <a:cs typeface="Segoe UI" panose="020B0502040204020203" pitchFamily="34" charset="0"/>
              </a:rPr>
              <a:t>SLB</a:t>
            </a:r>
            <a:r>
              <a:rPr lang="nl-NL" sz="1200" baseline="30000" dirty="0">
                <a:solidFill>
                  <a:schemeClr val="tx1"/>
                </a:solidFill>
                <a:latin typeface="BISansNEXT" panose="02000503040000020004" pitchFamily="50" charset="0"/>
                <a:cs typeface="Segoe UI" panose="020B0502040204020203" pitchFamily="34" charset="0"/>
              </a:rPr>
              <a:t>‡</a:t>
            </a:r>
            <a:endParaRPr lang="nl-NL" sz="1200" dirty="0">
              <a:solidFill>
                <a:schemeClr val="tx1"/>
              </a:solidFill>
              <a:latin typeface="BISansNEXT" panose="02000503040000020004" pitchFamily="50" charset="0"/>
              <a:cs typeface="Segoe UI" panose="020B0502040204020203" pitchFamily="34" charset="0"/>
            </a:endParaRPr>
          </a:p>
        </p:txBody>
      </p:sp>
      <p:cxnSp>
        <p:nvCxnSpPr>
          <p:cNvPr id="47" name="Straight Connector 46">
            <a:extLst>
              <a:ext uri="{FF2B5EF4-FFF2-40B4-BE49-F238E27FC236}">
                <a16:creationId xmlns:a16="http://schemas.microsoft.com/office/drawing/2014/main" id="{9E1A1516-B748-1EFF-9A44-DD08CBDC59ED}"/>
              </a:ext>
            </a:extLst>
          </p:cNvPr>
          <p:cNvCxnSpPr>
            <a:cxnSpLocks/>
          </p:cNvCxnSpPr>
          <p:nvPr/>
        </p:nvCxnSpPr>
        <p:spPr>
          <a:xfrm>
            <a:off x="4853005" y="2611113"/>
            <a:ext cx="0" cy="1049978"/>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48" name="Rectangle 51">
            <a:extLst>
              <a:ext uri="{FF2B5EF4-FFF2-40B4-BE49-F238E27FC236}">
                <a16:creationId xmlns:a16="http://schemas.microsoft.com/office/drawing/2014/main" id="{DA56F910-73DF-1B9D-ABF9-72D16B8C3A3D}"/>
              </a:ext>
            </a:extLst>
          </p:cNvPr>
          <p:cNvSpPr/>
          <p:nvPr/>
        </p:nvSpPr>
        <p:spPr>
          <a:xfrm>
            <a:off x="775371" y="3502436"/>
            <a:ext cx="5394957" cy="415562"/>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a:solidFill>
                  <a:schemeClr val="tx1"/>
                </a:solidFill>
                <a:latin typeface="BISansNEXT" panose="02000503040000020004" pitchFamily="50" charset="0"/>
                <a:cs typeface="Segoe UI" panose="020B0502040204020203" pitchFamily="34" charset="0"/>
              </a:rPr>
              <a:t>MDD</a:t>
            </a:r>
          </a:p>
        </p:txBody>
      </p:sp>
      <p:sp>
        <p:nvSpPr>
          <p:cNvPr id="50" name="Rectangle 51">
            <a:extLst>
              <a:ext uri="{FF2B5EF4-FFF2-40B4-BE49-F238E27FC236}">
                <a16:creationId xmlns:a16="http://schemas.microsoft.com/office/drawing/2014/main" id="{BD375FA1-68A7-7E69-EE52-426CC639E552}"/>
              </a:ext>
            </a:extLst>
          </p:cNvPr>
          <p:cNvSpPr/>
          <p:nvPr/>
        </p:nvSpPr>
        <p:spPr>
          <a:xfrm>
            <a:off x="3537859" y="2921139"/>
            <a:ext cx="2634648"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err="1">
                <a:solidFill>
                  <a:schemeClr val="tx1"/>
                </a:solidFill>
                <a:latin typeface="BISansNEXT" panose="02000503040000020004" pitchFamily="50" charset="0"/>
                <a:cs typeface="Segoe UI" panose="020B0502040204020203" pitchFamily="34" charset="0"/>
              </a:rPr>
              <a:t>Indeterminate</a:t>
            </a:r>
            <a:r>
              <a:rPr lang="nl-NL" sz="1200" dirty="0">
                <a:solidFill>
                  <a:schemeClr val="tx1"/>
                </a:solidFill>
                <a:latin typeface="BISansNEXT" panose="02000503040000020004" pitchFamily="50" charset="0"/>
                <a:cs typeface="Segoe UI" panose="020B0502040204020203" pitchFamily="34" charset="0"/>
              </a:rPr>
              <a:t> </a:t>
            </a:r>
            <a:r>
              <a:rPr lang="nl-NL" sz="1200" dirty="0" err="1">
                <a:solidFill>
                  <a:schemeClr val="tx1"/>
                </a:solidFill>
                <a:latin typeface="BISansNEXT" panose="02000503040000020004" pitchFamily="50" charset="0"/>
                <a:cs typeface="Segoe UI" panose="020B0502040204020203" pitchFamily="34" charset="0"/>
              </a:rPr>
              <a:t>for</a:t>
            </a:r>
            <a:r>
              <a:rPr lang="nl-NL" sz="1200" dirty="0">
                <a:solidFill>
                  <a:schemeClr val="tx1"/>
                </a:solidFill>
                <a:latin typeface="BISansNEXT" panose="02000503040000020004" pitchFamily="50" charset="0"/>
                <a:cs typeface="Segoe UI" panose="020B0502040204020203" pitchFamily="34" charset="0"/>
              </a:rPr>
              <a:t> UIP of </a:t>
            </a:r>
            <a:r>
              <a:rPr lang="nl-NL" sz="1200" dirty="0" err="1">
                <a:solidFill>
                  <a:schemeClr val="tx1"/>
                </a:solidFill>
                <a:latin typeface="BISansNEXT" panose="02000503040000020004" pitchFamily="50" charset="0"/>
                <a:cs typeface="Segoe UI" panose="020B0502040204020203" pitchFamily="34" charset="0"/>
              </a:rPr>
              <a:t>alternative</a:t>
            </a:r>
            <a:r>
              <a:rPr lang="nl-NL" sz="1200" dirty="0">
                <a:solidFill>
                  <a:schemeClr val="tx1"/>
                </a:solidFill>
                <a:latin typeface="BISansNEXT" panose="02000503040000020004" pitchFamily="50" charset="0"/>
                <a:cs typeface="Segoe UI" panose="020B0502040204020203" pitchFamily="34" charset="0"/>
              </a:rPr>
              <a:t> diagnosis</a:t>
            </a:r>
          </a:p>
        </p:txBody>
      </p:sp>
      <p:sp>
        <p:nvSpPr>
          <p:cNvPr id="51" name="Rectangle 51">
            <a:extLst>
              <a:ext uri="{FF2B5EF4-FFF2-40B4-BE49-F238E27FC236}">
                <a16:creationId xmlns:a16="http://schemas.microsoft.com/office/drawing/2014/main" id="{BFC95A14-1074-0A8F-53E7-43138F6814E3}"/>
              </a:ext>
            </a:extLst>
          </p:cNvPr>
          <p:cNvSpPr/>
          <p:nvPr/>
        </p:nvSpPr>
        <p:spPr>
          <a:xfrm>
            <a:off x="775371" y="2339842"/>
            <a:ext cx="5394957" cy="415562"/>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err="1">
                <a:solidFill>
                  <a:schemeClr val="tx1"/>
                </a:solidFill>
                <a:latin typeface="BISansNEXT" panose="02000503040000020004" pitchFamily="50" charset="0"/>
                <a:cs typeface="Segoe UI" panose="020B0502040204020203" pitchFamily="34" charset="0"/>
              </a:rPr>
              <a:t>Chest</a:t>
            </a:r>
            <a:r>
              <a:rPr lang="nl-NL" sz="1200" dirty="0">
                <a:solidFill>
                  <a:schemeClr val="tx1"/>
                </a:solidFill>
                <a:latin typeface="BISansNEXT" panose="02000503040000020004" pitchFamily="50" charset="0"/>
                <a:cs typeface="Segoe UI" panose="020B0502040204020203" pitchFamily="34" charset="0"/>
              </a:rPr>
              <a:t> HRCT </a:t>
            </a:r>
            <a:r>
              <a:rPr lang="nl-NL" sz="1200" dirty="0" err="1">
                <a:solidFill>
                  <a:schemeClr val="tx1"/>
                </a:solidFill>
                <a:latin typeface="BISansNEXT" panose="02000503040000020004" pitchFamily="50" charset="0"/>
                <a:cs typeface="Segoe UI" panose="020B0502040204020203" pitchFamily="34" charset="0"/>
              </a:rPr>
              <a:t>pattern</a:t>
            </a:r>
            <a:endParaRPr lang="nl-NL" sz="1200" dirty="0">
              <a:solidFill>
                <a:schemeClr val="tx1"/>
              </a:solidFill>
              <a:latin typeface="BISansNEXT" panose="02000503040000020004" pitchFamily="50" charset="0"/>
              <a:cs typeface="Segoe UI" panose="020B0502040204020203" pitchFamily="34" charset="0"/>
            </a:endParaRPr>
          </a:p>
        </p:txBody>
      </p:sp>
      <p:cxnSp>
        <p:nvCxnSpPr>
          <p:cNvPr id="53" name="Straight Connector 52">
            <a:extLst>
              <a:ext uri="{FF2B5EF4-FFF2-40B4-BE49-F238E27FC236}">
                <a16:creationId xmlns:a16="http://schemas.microsoft.com/office/drawing/2014/main" id="{BCF54BE6-C340-888F-1DF7-40E3F1F612B0}"/>
              </a:ext>
            </a:extLst>
          </p:cNvPr>
          <p:cNvCxnSpPr>
            <a:cxnSpLocks/>
          </p:cNvCxnSpPr>
          <p:nvPr/>
        </p:nvCxnSpPr>
        <p:spPr>
          <a:xfrm>
            <a:off x="2092695" y="2158140"/>
            <a:ext cx="7106800" cy="0"/>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FF1778-3140-0CF6-7B42-10DEEE174392}"/>
              </a:ext>
            </a:extLst>
          </p:cNvPr>
          <p:cNvCxnSpPr>
            <a:cxnSpLocks/>
          </p:cNvCxnSpPr>
          <p:nvPr/>
        </p:nvCxnSpPr>
        <p:spPr>
          <a:xfrm>
            <a:off x="6324295" y="1811666"/>
            <a:ext cx="0" cy="343348"/>
          </a:xfrm>
          <a:prstGeom prst="line">
            <a:avLst/>
          </a:prstGeom>
          <a:ln w="9525">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2643F9B-8B5C-DA69-EFE0-CFE466C8AB89}"/>
              </a:ext>
            </a:extLst>
          </p:cNvPr>
          <p:cNvCxnSpPr>
            <a:cxnSpLocks/>
          </p:cNvCxnSpPr>
          <p:nvPr/>
        </p:nvCxnSpPr>
        <p:spPr>
          <a:xfrm>
            <a:off x="2092695" y="2158140"/>
            <a:ext cx="0" cy="181702"/>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9" name="Rectangle 51">
            <a:extLst>
              <a:ext uri="{FF2B5EF4-FFF2-40B4-BE49-F238E27FC236}">
                <a16:creationId xmlns:a16="http://schemas.microsoft.com/office/drawing/2014/main" id="{79355729-EF7D-6320-EEA8-04B904D52F62}"/>
              </a:ext>
            </a:extLst>
          </p:cNvPr>
          <p:cNvSpPr/>
          <p:nvPr/>
        </p:nvSpPr>
        <p:spPr>
          <a:xfrm>
            <a:off x="6989770" y="2339842"/>
            <a:ext cx="4419448"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err="1">
                <a:solidFill>
                  <a:schemeClr val="tx1"/>
                </a:solidFill>
                <a:latin typeface="BISansNEXT" panose="02000503040000020004" pitchFamily="50" charset="0"/>
                <a:cs typeface="Segoe UI" panose="020B0502040204020203" pitchFamily="34" charset="0"/>
              </a:rPr>
              <a:t>Confirmation</a:t>
            </a:r>
            <a:r>
              <a:rPr lang="nl-NL" sz="1200" dirty="0">
                <a:solidFill>
                  <a:schemeClr val="tx1"/>
                </a:solidFill>
                <a:latin typeface="BISansNEXT" panose="02000503040000020004" pitchFamily="50" charset="0"/>
                <a:cs typeface="Segoe UI" panose="020B0502040204020203" pitchFamily="34" charset="0"/>
              </a:rPr>
              <a:t> of </a:t>
            </a:r>
            <a:r>
              <a:rPr lang="nl-NL" sz="1200" dirty="0" err="1">
                <a:solidFill>
                  <a:schemeClr val="tx1"/>
                </a:solidFill>
                <a:latin typeface="BISansNEXT" panose="02000503040000020004" pitchFamily="50" charset="0"/>
                <a:cs typeface="Segoe UI" panose="020B0502040204020203" pitchFamily="34" charset="0"/>
              </a:rPr>
              <a:t>specific</a:t>
            </a:r>
            <a:r>
              <a:rPr lang="nl-NL" sz="1200" dirty="0">
                <a:solidFill>
                  <a:schemeClr val="tx1"/>
                </a:solidFill>
                <a:latin typeface="BISansNEXT" panose="02000503040000020004" pitchFamily="50" charset="0"/>
                <a:cs typeface="Segoe UI" panose="020B0502040204020203" pitchFamily="34" charset="0"/>
              </a:rPr>
              <a:t> diagnosis (</a:t>
            </a:r>
            <a:r>
              <a:rPr lang="nl-NL" sz="1200" dirty="0" err="1">
                <a:solidFill>
                  <a:schemeClr val="tx1"/>
                </a:solidFill>
                <a:latin typeface="BISansNEXT" panose="02000503040000020004" pitchFamily="50" charset="0"/>
                <a:cs typeface="Segoe UI" panose="020B0502040204020203" pitchFamily="34" charset="0"/>
              </a:rPr>
              <a:t>including</a:t>
            </a:r>
            <a:r>
              <a:rPr lang="nl-NL" sz="1200" dirty="0">
                <a:solidFill>
                  <a:schemeClr val="tx1"/>
                </a:solidFill>
                <a:latin typeface="BISansNEXT" panose="02000503040000020004" pitchFamily="50" charset="0"/>
                <a:cs typeface="Segoe UI" panose="020B0502040204020203" pitchFamily="34" charset="0"/>
              </a:rPr>
              <a:t> </a:t>
            </a:r>
            <a:r>
              <a:rPr lang="nl-NL" sz="1200" dirty="0" err="1">
                <a:solidFill>
                  <a:schemeClr val="tx1"/>
                </a:solidFill>
                <a:latin typeface="BISansNEXT" panose="02000503040000020004" pitchFamily="50" charset="0"/>
                <a:cs typeface="Segoe UI" panose="020B0502040204020203" pitchFamily="34" charset="0"/>
              </a:rPr>
              <a:t>with</a:t>
            </a:r>
            <a:r>
              <a:rPr lang="nl-NL" sz="1200" dirty="0">
                <a:solidFill>
                  <a:schemeClr val="tx1"/>
                </a:solidFill>
                <a:latin typeface="BISansNEXT" panose="02000503040000020004" pitchFamily="50" charset="0"/>
                <a:cs typeface="Segoe UI" panose="020B0502040204020203" pitchFamily="34" charset="0"/>
              </a:rPr>
              <a:t> HRCT)</a:t>
            </a:r>
          </a:p>
        </p:txBody>
      </p:sp>
      <p:sp>
        <p:nvSpPr>
          <p:cNvPr id="70" name="Rectangle 51">
            <a:extLst>
              <a:ext uri="{FF2B5EF4-FFF2-40B4-BE49-F238E27FC236}">
                <a16:creationId xmlns:a16="http://schemas.microsoft.com/office/drawing/2014/main" id="{5A0861E1-924B-3A62-4170-3A423EFE376F}"/>
              </a:ext>
            </a:extLst>
          </p:cNvPr>
          <p:cNvSpPr/>
          <p:nvPr/>
        </p:nvSpPr>
        <p:spPr>
          <a:xfrm>
            <a:off x="4503728" y="1576676"/>
            <a:ext cx="3638005" cy="415562"/>
          </a:xfrm>
          <a:prstGeom prst="rect">
            <a:avLst/>
          </a:prstGeom>
          <a:solidFill>
            <a:schemeClr val="accent3"/>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200" dirty="0" err="1">
                <a:solidFill>
                  <a:schemeClr val="tx1"/>
                </a:solidFill>
                <a:latin typeface="BISansNEXT" panose="02000503040000020004" pitchFamily="50" charset="0"/>
                <a:cs typeface="Segoe UI" panose="020B0502040204020203" pitchFamily="34" charset="0"/>
              </a:rPr>
              <a:t>Potential</a:t>
            </a:r>
            <a:r>
              <a:rPr lang="nl-NL" sz="1200" dirty="0">
                <a:solidFill>
                  <a:schemeClr val="tx1"/>
                </a:solidFill>
                <a:latin typeface="BISansNEXT" panose="02000503040000020004" pitchFamily="50" charset="0"/>
                <a:cs typeface="Segoe UI" panose="020B0502040204020203" pitchFamily="34" charset="0"/>
              </a:rPr>
              <a:t> </a:t>
            </a:r>
            <a:r>
              <a:rPr lang="nl-NL" sz="1200" dirty="0" err="1">
                <a:solidFill>
                  <a:schemeClr val="tx1"/>
                </a:solidFill>
                <a:latin typeface="BISansNEXT" panose="02000503040000020004" pitchFamily="50" charset="0"/>
                <a:cs typeface="Segoe UI" panose="020B0502040204020203" pitchFamily="34" charset="0"/>
              </a:rPr>
              <a:t>cause</a:t>
            </a:r>
            <a:r>
              <a:rPr lang="nl-NL" sz="1200" dirty="0">
                <a:solidFill>
                  <a:schemeClr val="tx1"/>
                </a:solidFill>
                <a:latin typeface="BISansNEXT" panose="02000503040000020004" pitchFamily="50" charset="0"/>
                <a:cs typeface="Segoe UI" panose="020B0502040204020203" pitchFamily="34" charset="0"/>
              </a:rPr>
              <a:t>/</a:t>
            </a:r>
            <a:r>
              <a:rPr lang="nl-NL" sz="1200" dirty="0" err="1">
                <a:solidFill>
                  <a:schemeClr val="tx1"/>
                </a:solidFill>
                <a:latin typeface="BISansNEXT" panose="02000503040000020004" pitchFamily="50" charset="0"/>
                <a:cs typeface="Segoe UI" panose="020B0502040204020203" pitchFamily="34" charset="0"/>
              </a:rPr>
              <a:t>associated</a:t>
            </a:r>
            <a:r>
              <a:rPr lang="nl-NL" sz="1200" dirty="0">
                <a:solidFill>
                  <a:schemeClr val="tx1"/>
                </a:solidFill>
                <a:latin typeface="BISansNEXT" panose="02000503040000020004" pitchFamily="50" charset="0"/>
                <a:cs typeface="Segoe UI" panose="020B0502040204020203" pitchFamily="34" charset="0"/>
              </a:rPr>
              <a:t> </a:t>
            </a:r>
            <a:r>
              <a:rPr lang="nl-NL" sz="1200" dirty="0" err="1">
                <a:solidFill>
                  <a:schemeClr val="tx1"/>
                </a:solidFill>
                <a:latin typeface="BISansNEXT" panose="02000503040000020004" pitchFamily="50" charset="0"/>
                <a:cs typeface="Segoe UI" panose="020B0502040204020203" pitchFamily="34" charset="0"/>
              </a:rPr>
              <a:t>condition</a:t>
            </a:r>
            <a:endParaRPr lang="nl-NL" sz="1200" dirty="0">
              <a:solidFill>
                <a:schemeClr val="tx1"/>
              </a:solidFill>
              <a:latin typeface="BISansNEXT" panose="02000503040000020004" pitchFamily="50" charset="0"/>
              <a:cs typeface="Segoe UI" panose="020B0502040204020203" pitchFamily="34" charset="0"/>
            </a:endParaRPr>
          </a:p>
        </p:txBody>
      </p:sp>
      <p:sp>
        <p:nvSpPr>
          <p:cNvPr id="71" name="Rectangle 51">
            <a:extLst>
              <a:ext uri="{FF2B5EF4-FFF2-40B4-BE49-F238E27FC236}">
                <a16:creationId xmlns:a16="http://schemas.microsoft.com/office/drawing/2014/main" id="{016C13F3-66C5-102D-8635-CCEEAA33CF45}"/>
              </a:ext>
            </a:extLst>
          </p:cNvPr>
          <p:cNvSpPr/>
          <p:nvPr/>
        </p:nvSpPr>
        <p:spPr>
          <a:xfrm>
            <a:off x="2095937" y="1942147"/>
            <a:ext cx="539966" cy="216847"/>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050" b="1" dirty="0">
                <a:solidFill>
                  <a:schemeClr val="accent1"/>
                </a:solidFill>
                <a:latin typeface="BISansNEXT" panose="02000503040000020004" pitchFamily="50" charset="0"/>
                <a:cs typeface="Segoe UI" panose="020B0502040204020203" pitchFamily="34" charset="0"/>
              </a:rPr>
              <a:t>NO</a:t>
            </a:r>
          </a:p>
        </p:txBody>
      </p:sp>
      <p:cxnSp>
        <p:nvCxnSpPr>
          <p:cNvPr id="78" name="Straight Arrow Connector 77">
            <a:extLst>
              <a:ext uri="{FF2B5EF4-FFF2-40B4-BE49-F238E27FC236}">
                <a16:creationId xmlns:a16="http://schemas.microsoft.com/office/drawing/2014/main" id="{D5B299CF-9FAB-F8DD-1ABF-9A50F861F036}"/>
              </a:ext>
            </a:extLst>
          </p:cNvPr>
          <p:cNvCxnSpPr>
            <a:cxnSpLocks/>
          </p:cNvCxnSpPr>
          <p:nvPr/>
        </p:nvCxnSpPr>
        <p:spPr>
          <a:xfrm flipH="1">
            <a:off x="6170328" y="2547623"/>
            <a:ext cx="819442" cy="0"/>
          </a:xfrm>
          <a:prstGeom prst="straightConnector1">
            <a:avLst/>
          </a:prstGeom>
          <a:ln w="9525" cap="flat" cmpd="sng" algn="ctr">
            <a:solidFill>
              <a:schemeClr val="accent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83" name="Rectangle 51">
            <a:extLst>
              <a:ext uri="{FF2B5EF4-FFF2-40B4-BE49-F238E27FC236}">
                <a16:creationId xmlns:a16="http://schemas.microsoft.com/office/drawing/2014/main" id="{9E395B12-9C18-76E5-1964-5845682C6637}"/>
              </a:ext>
            </a:extLst>
          </p:cNvPr>
          <p:cNvSpPr/>
          <p:nvPr/>
        </p:nvSpPr>
        <p:spPr>
          <a:xfrm>
            <a:off x="9102164" y="3896199"/>
            <a:ext cx="539966" cy="216847"/>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050" b="1" dirty="0">
                <a:solidFill>
                  <a:schemeClr val="accent1"/>
                </a:solidFill>
                <a:latin typeface="BISansNEXT" panose="02000503040000020004" pitchFamily="50" charset="0"/>
                <a:cs typeface="Segoe UI" panose="020B0502040204020203" pitchFamily="34" charset="0"/>
              </a:rPr>
              <a:t>YES</a:t>
            </a:r>
          </a:p>
        </p:txBody>
      </p:sp>
      <p:sp>
        <p:nvSpPr>
          <p:cNvPr id="84" name="Rectangle 51">
            <a:extLst>
              <a:ext uri="{FF2B5EF4-FFF2-40B4-BE49-F238E27FC236}">
                <a16:creationId xmlns:a16="http://schemas.microsoft.com/office/drawing/2014/main" id="{D4DFA4C0-30F7-768D-84B6-10FBC160F545}"/>
              </a:ext>
            </a:extLst>
          </p:cNvPr>
          <p:cNvSpPr/>
          <p:nvPr/>
        </p:nvSpPr>
        <p:spPr>
          <a:xfrm>
            <a:off x="6360400" y="2330327"/>
            <a:ext cx="539966" cy="216847"/>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050" b="1" dirty="0">
                <a:solidFill>
                  <a:schemeClr val="accent1"/>
                </a:solidFill>
                <a:latin typeface="BISansNEXT" panose="02000503040000020004" pitchFamily="50" charset="0"/>
                <a:cs typeface="Segoe UI" panose="020B0502040204020203" pitchFamily="34" charset="0"/>
              </a:rPr>
              <a:t>NO</a:t>
            </a:r>
          </a:p>
        </p:txBody>
      </p:sp>
      <p:cxnSp>
        <p:nvCxnSpPr>
          <p:cNvPr id="36" name="Straight Arrow Connector 35">
            <a:extLst>
              <a:ext uri="{FF2B5EF4-FFF2-40B4-BE49-F238E27FC236}">
                <a16:creationId xmlns:a16="http://schemas.microsoft.com/office/drawing/2014/main" id="{DB3B0163-E80E-943C-8FDE-BD1EA5E698E7}"/>
              </a:ext>
            </a:extLst>
          </p:cNvPr>
          <p:cNvCxnSpPr>
            <a:cxnSpLocks/>
            <a:stCxn id="43" idx="3"/>
            <a:endCxn id="45" idx="1"/>
          </p:cNvCxnSpPr>
          <p:nvPr/>
        </p:nvCxnSpPr>
        <p:spPr>
          <a:xfrm>
            <a:off x="4717696" y="4290159"/>
            <a:ext cx="273099" cy="0"/>
          </a:xfrm>
          <a:prstGeom prst="straightConnector1">
            <a:avLst/>
          </a:prstGeom>
          <a:ln w="9525">
            <a:solidFill>
              <a:schemeClr val="tx1">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C651B7E-BC4C-4C0B-BE7F-4E2567F777F4}"/>
              </a:ext>
            </a:extLst>
          </p:cNvPr>
          <p:cNvCxnSpPr>
            <a:cxnSpLocks/>
          </p:cNvCxnSpPr>
          <p:nvPr/>
        </p:nvCxnSpPr>
        <p:spPr>
          <a:xfrm flipH="1">
            <a:off x="9172668" y="2755404"/>
            <a:ext cx="26826" cy="2498437"/>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579F701-F610-48FA-40AB-B82A0B07E8B2}"/>
              </a:ext>
            </a:extLst>
          </p:cNvPr>
          <p:cNvCxnSpPr>
            <a:cxnSpLocks/>
          </p:cNvCxnSpPr>
          <p:nvPr/>
        </p:nvCxnSpPr>
        <p:spPr>
          <a:xfrm>
            <a:off x="9196358" y="2158140"/>
            <a:ext cx="0" cy="181702"/>
          </a:xfrm>
          <a:prstGeom prst="straightConnector1">
            <a:avLst/>
          </a:prstGeom>
          <a:ln w="95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Rectangle 51">
            <a:extLst>
              <a:ext uri="{FF2B5EF4-FFF2-40B4-BE49-F238E27FC236}">
                <a16:creationId xmlns:a16="http://schemas.microsoft.com/office/drawing/2014/main" id="{E3C80FA2-7CE5-7915-77C9-80C4B60CFFAF}"/>
              </a:ext>
            </a:extLst>
          </p:cNvPr>
          <p:cNvSpPr/>
          <p:nvPr/>
        </p:nvSpPr>
        <p:spPr>
          <a:xfrm>
            <a:off x="8649583" y="1942147"/>
            <a:ext cx="539966" cy="216847"/>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nl-NL" sz="1050" b="1" dirty="0">
                <a:solidFill>
                  <a:schemeClr val="accent1"/>
                </a:solidFill>
                <a:latin typeface="BISansNEXT" panose="02000503040000020004" pitchFamily="50" charset="0"/>
                <a:cs typeface="Segoe UI" panose="020B0502040204020203" pitchFamily="34" charset="0"/>
              </a:rPr>
              <a:t>YES</a:t>
            </a:r>
          </a:p>
        </p:txBody>
      </p:sp>
      <p:sp>
        <p:nvSpPr>
          <p:cNvPr id="40" name="Rectangle 2">
            <a:extLst>
              <a:ext uri="{FF2B5EF4-FFF2-40B4-BE49-F238E27FC236}">
                <a16:creationId xmlns:a16="http://schemas.microsoft.com/office/drawing/2014/main" id="{D7E7F024-CE7C-3050-8CEC-A3BD854F2A9B}"/>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bg1"/>
                </a:solidFill>
                <a:latin typeface="BI Sans" pitchFamily="2" charset="0"/>
              </a:rPr>
              <a:t>IPF</a:t>
            </a:r>
            <a:endParaRPr lang="en-NL" sz="1400">
              <a:solidFill>
                <a:schemeClr val="bg1"/>
              </a:solidFill>
              <a:latin typeface="BI Sans" pitchFamily="2" charset="0"/>
            </a:endParaRPr>
          </a:p>
        </p:txBody>
      </p:sp>
      <p:pic>
        <p:nvPicPr>
          <p:cNvPr id="2" name="Picture 1">
            <a:extLst>
              <a:ext uri="{FF2B5EF4-FFF2-40B4-BE49-F238E27FC236}">
                <a16:creationId xmlns:a16="http://schemas.microsoft.com/office/drawing/2014/main" id="{C3922F0D-4270-B87A-2127-AA4DBA40AC36}"/>
              </a:ext>
            </a:extLst>
          </p:cNvPr>
          <p:cNvPicPr>
            <a:picLocks noChangeAspect="1"/>
          </p:cNvPicPr>
          <p:nvPr/>
        </p:nvPicPr>
        <p:blipFill>
          <a:blip r:embed="rId3"/>
          <a:stretch>
            <a:fillRect/>
          </a:stretch>
        </p:blipFill>
        <p:spPr>
          <a:xfrm>
            <a:off x="10848562" y="6264185"/>
            <a:ext cx="1487553" cy="231668"/>
          </a:xfrm>
          <a:prstGeom prst="rect">
            <a:avLst/>
          </a:prstGeom>
        </p:spPr>
      </p:pic>
    </p:spTree>
    <p:extLst>
      <p:ext uri="{BB962C8B-B14F-4D97-AF65-F5344CB8AC3E}">
        <p14:creationId xmlns:p14="http://schemas.microsoft.com/office/powerpoint/2010/main" val="3877848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4ABDB83-8122-4F53-31BB-D59CFEAB27CC}"/>
              </a:ext>
            </a:extLst>
          </p:cNvPr>
          <p:cNvSpPr/>
          <p:nvPr/>
        </p:nvSpPr>
        <p:spPr>
          <a:xfrm>
            <a:off x="6096000" y="0"/>
            <a:ext cx="6096000" cy="6478820"/>
          </a:xfrm>
          <a:prstGeom prst="rect">
            <a:avLst/>
          </a:prstGeom>
          <a:solidFill>
            <a:srgbClr val="E3E9EC">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9" name="Tijdelijke aanduiding voor tekst 2">
            <a:extLst>
              <a:ext uri="{FF2B5EF4-FFF2-40B4-BE49-F238E27FC236}">
                <a16:creationId xmlns:a16="http://schemas.microsoft.com/office/drawing/2014/main" id="{3D93690F-2E24-22D4-A063-5649F0446A20}"/>
              </a:ext>
            </a:extLst>
          </p:cNvPr>
          <p:cNvSpPr txBox="1">
            <a:spLocks/>
          </p:cNvSpPr>
          <p:nvPr/>
        </p:nvSpPr>
        <p:spPr>
          <a:xfrm>
            <a:off x="7081837" y="5373232"/>
            <a:ext cx="4124325" cy="279692"/>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None/>
            </a:pPr>
            <a:r>
              <a:rPr lang="en-US" sz="1200" dirty="0"/>
              <a:t>NSIP pattern* </a:t>
            </a:r>
          </a:p>
        </p:txBody>
      </p:sp>
      <p:sp>
        <p:nvSpPr>
          <p:cNvPr id="21" name="Rectangle 20">
            <a:extLst>
              <a:ext uri="{FF2B5EF4-FFF2-40B4-BE49-F238E27FC236}">
                <a16:creationId xmlns:a16="http://schemas.microsoft.com/office/drawing/2014/main" id="{9A89A151-738A-65B0-BA5B-85D7016897D9}"/>
              </a:ext>
            </a:extLst>
          </p:cNvPr>
          <p:cNvSpPr/>
          <p:nvPr/>
        </p:nvSpPr>
        <p:spPr>
          <a:xfrm>
            <a:off x="-1" y="5314369"/>
            <a:ext cx="5110163" cy="1164452"/>
          </a:xfrm>
          <a:prstGeom prst="rect">
            <a:avLst/>
          </a:prstGeom>
          <a:gradFill flip="none" rotWithShape="1">
            <a:gsLst>
              <a:gs pos="18000">
                <a:srgbClr val="E3E9E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tangle 22">
            <a:extLst>
              <a:ext uri="{FF2B5EF4-FFF2-40B4-BE49-F238E27FC236}">
                <a16:creationId xmlns:a16="http://schemas.microsoft.com/office/drawing/2014/main" id="{25641942-C13E-50C4-CCFD-CF1F00D1A2E4}"/>
              </a:ext>
            </a:extLst>
          </p:cNvPr>
          <p:cNvSpPr/>
          <p:nvPr/>
        </p:nvSpPr>
        <p:spPr>
          <a:xfrm>
            <a:off x="-1" y="-12860"/>
            <a:ext cx="5110163" cy="1830736"/>
          </a:xfrm>
          <a:prstGeom prst="rect">
            <a:avLst/>
          </a:prstGeom>
          <a:gradFill flip="none" rotWithShape="1">
            <a:gsLst>
              <a:gs pos="18000">
                <a:srgbClr val="E3E9EC"/>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tangle 23">
            <a:extLst>
              <a:ext uri="{FF2B5EF4-FFF2-40B4-BE49-F238E27FC236}">
                <a16:creationId xmlns:a16="http://schemas.microsoft.com/office/drawing/2014/main" id="{CC0260EB-3D85-72D3-4225-936CDE569430}"/>
              </a:ext>
            </a:extLst>
          </p:cNvPr>
          <p:cNvSpPr/>
          <p:nvPr/>
        </p:nvSpPr>
        <p:spPr>
          <a:xfrm>
            <a:off x="-1" y="1817877"/>
            <a:ext cx="5110163" cy="1210509"/>
          </a:xfrm>
          <a:prstGeom prst="rect">
            <a:avLst/>
          </a:prstGeom>
          <a:gradFill flip="none" rotWithShape="1">
            <a:gsLst>
              <a:gs pos="0">
                <a:schemeClr val="accent1">
                  <a:alpha val="9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tangle 24">
            <a:extLst>
              <a:ext uri="{FF2B5EF4-FFF2-40B4-BE49-F238E27FC236}">
                <a16:creationId xmlns:a16="http://schemas.microsoft.com/office/drawing/2014/main" id="{4A0561AC-4E61-6EA9-4B22-A63620161D3A}"/>
              </a:ext>
            </a:extLst>
          </p:cNvPr>
          <p:cNvSpPr/>
          <p:nvPr/>
        </p:nvSpPr>
        <p:spPr>
          <a:xfrm>
            <a:off x="0" y="3025240"/>
            <a:ext cx="5110163" cy="1173554"/>
          </a:xfrm>
          <a:prstGeom prst="rect">
            <a:avLst/>
          </a:prstGeom>
          <a:gradFill flip="none" rotWithShape="1">
            <a:gsLst>
              <a:gs pos="0">
                <a:schemeClr val="bg2">
                  <a:alpha val="9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tangle 25">
            <a:extLst>
              <a:ext uri="{FF2B5EF4-FFF2-40B4-BE49-F238E27FC236}">
                <a16:creationId xmlns:a16="http://schemas.microsoft.com/office/drawing/2014/main" id="{0EFD7338-B20E-177E-21C0-35E6C8661FAD}"/>
              </a:ext>
            </a:extLst>
          </p:cNvPr>
          <p:cNvSpPr/>
          <p:nvPr/>
        </p:nvSpPr>
        <p:spPr>
          <a:xfrm>
            <a:off x="0" y="4203425"/>
            <a:ext cx="5110163" cy="1106312"/>
          </a:xfrm>
          <a:prstGeom prst="rect">
            <a:avLst/>
          </a:prstGeom>
          <a:gradFill flip="none" rotWithShape="1">
            <a:gsLst>
              <a:gs pos="0">
                <a:schemeClr val="accent6">
                  <a:alpha val="90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ijdelijke aanduiding voor inhoud 3">
            <a:extLst>
              <a:ext uri="{FF2B5EF4-FFF2-40B4-BE49-F238E27FC236}">
                <a16:creationId xmlns:a16="http://schemas.microsoft.com/office/drawing/2014/main" id="{C7EF3883-E058-1A9D-79DA-FE36C6ABA516}"/>
              </a:ext>
            </a:extLst>
          </p:cNvPr>
          <p:cNvSpPr txBox="1">
            <a:spLocks noGrp="1"/>
          </p:cNvSpPr>
          <p:nvPr>
            <p:ph idx="1"/>
          </p:nvPr>
        </p:nvSpPr>
        <p:spPr>
          <a:xfrm>
            <a:off x="838200" y="874372"/>
            <a:ext cx="3276600" cy="4953483"/>
          </a:xfrm>
          <a:prstGeom prst="rect">
            <a:avLst/>
          </a:prstGeom>
          <a:noFill/>
        </p:spPr>
        <p:txBody>
          <a:bodyPr wrap="square" anchor="ctr">
            <a:noAutofit/>
          </a:bodyPr>
          <a:lstStyle/>
          <a:p>
            <a:pPr marL="0" indent="0">
              <a:lnSpc>
                <a:spcPct val="120000"/>
              </a:lnSpc>
              <a:buNone/>
            </a:pPr>
            <a:r>
              <a:rPr lang="en-US" sz="1500" b="0" i="0" u="none" strike="noStrike" baseline="0" dirty="0">
                <a:solidFill>
                  <a:srgbClr val="000000"/>
                </a:solidFill>
                <a:latin typeface="BISansNEXT" panose="02000503040000020004"/>
              </a:rPr>
              <a:t>Typical HRCT findings in NSIP are</a:t>
            </a:r>
            <a:r>
              <a:rPr lang="en-US" sz="1500" b="0" i="0" u="none" strike="noStrike" baseline="30000" dirty="0">
                <a:solidFill>
                  <a:srgbClr val="000000"/>
                </a:solidFill>
                <a:latin typeface="BISansNEXT" panose="02000503040000020004"/>
              </a:rPr>
              <a:t>1</a:t>
            </a:r>
            <a:r>
              <a:rPr lang="en-US" sz="1500" b="0" i="0" u="none" strike="noStrike" baseline="0" dirty="0">
                <a:solidFill>
                  <a:srgbClr val="000000"/>
                </a:solidFill>
                <a:latin typeface="BISansNEXT" panose="02000503040000020004"/>
              </a:rPr>
              <a:t>:</a:t>
            </a:r>
          </a:p>
          <a:p>
            <a:pPr marL="0" indent="0">
              <a:lnSpc>
                <a:spcPct val="120000"/>
              </a:lnSpc>
              <a:buNone/>
            </a:pPr>
            <a:r>
              <a:rPr lang="en-US" sz="1500" b="1" i="0" u="none" strike="noStrike" baseline="0" dirty="0">
                <a:solidFill>
                  <a:srgbClr val="000000"/>
                </a:solidFill>
                <a:latin typeface="BISansNEXT" panose="02000503040000020004"/>
              </a:rPr>
              <a:t>CT-pattern</a:t>
            </a:r>
          </a:p>
          <a:p>
            <a:pPr>
              <a:lnSpc>
                <a:spcPct val="120000"/>
              </a:lnSpc>
            </a:pPr>
            <a:r>
              <a:rPr lang="en-US" sz="1500" dirty="0">
                <a:solidFill>
                  <a:srgbClr val="000000"/>
                </a:solidFill>
                <a:latin typeface="BISansNEXT" panose="02000503040000020004"/>
              </a:rPr>
              <a:t>G</a:t>
            </a:r>
            <a:r>
              <a:rPr lang="en-US" sz="1500" b="0" i="0" u="none" strike="noStrike" baseline="0" dirty="0">
                <a:solidFill>
                  <a:srgbClr val="000000"/>
                </a:solidFill>
                <a:latin typeface="BISansNEXT" panose="02000503040000020004"/>
              </a:rPr>
              <a:t>round glass </a:t>
            </a:r>
          </a:p>
          <a:p>
            <a:pPr>
              <a:lnSpc>
                <a:spcPct val="120000"/>
              </a:lnSpc>
            </a:pPr>
            <a:r>
              <a:rPr lang="en-US" sz="1500" dirty="0">
                <a:solidFill>
                  <a:srgbClr val="000000"/>
                </a:solidFill>
                <a:latin typeface="BISansNEXT" panose="02000503040000020004"/>
              </a:rPr>
              <a:t>Reticulation</a:t>
            </a:r>
          </a:p>
          <a:p>
            <a:pPr marL="0" indent="0">
              <a:lnSpc>
                <a:spcPct val="120000"/>
              </a:lnSpc>
              <a:buNone/>
            </a:pPr>
            <a:r>
              <a:rPr lang="en-US" sz="1500" b="1" dirty="0">
                <a:solidFill>
                  <a:srgbClr val="000000"/>
                </a:solidFill>
                <a:latin typeface="BISansNEXT" panose="02000503040000020004"/>
              </a:rPr>
              <a:t>Ancillary findings</a:t>
            </a:r>
          </a:p>
          <a:p>
            <a:pPr>
              <a:lnSpc>
                <a:spcPct val="120000"/>
              </a:lnSpc>
            </a:pPr>
            <a:r>
              <a:rPr lang="en-US" sz="1500" b="0" i="0" u="none" strike="noStrike" baseline="0" dirty="0">
                <a:solidFill>
                  <a:srgbClr val="000000"/>
                </a:solidFill>
                <a:latin typeface="BISansNEXT" panose="02000503040000020004"/>
              </a:rPr>
              <a:t>Traction bronchiectasis</a:t>
            </a:r>
          </a:p>
          <a:p>
            <a:pPr>
              <a:lnSpc>
                <a:spcPct val="120000"/>
              </a:lnSpc>
            </a:pPr>
            <a:r>
              <a:rPr lang="en-US" sz="1500" dirty="0">
                <a:solidFill>
                  <a:srgbClr val="000000"/>
                </a:solidFill>
                <a:latin typeface="BISansNEXT" panose="02000503040000020004"/>
              </a:rPr>
              <a:t>Loss of volume</a:t>
            </a:r>
          </a:p>
          <a:p>
            <a:pPr marL="0" indent="0">
              <a:lnSpc>
                <a:spcPct val="120000"/>
              </a:lnSpc>
              <a:buNone/>
            </a:pPr>
            <a:r>
              <a:rPr lang="en-US" sz="1500" b="1" i="0" u="none" strike="noStrike" baseline="0" dirty="0">
                <a:solidFill>
                  <a:srgbClr val="000000"/>
                </a:solidFill>
                <a:latin typeface="BISansNEXT" panose="02000503040000020004"/>
              </a:rPr>
              <a:t>Distribution</a:t>
            </a:r>
          </a:p>
          <a:p>
            <a:pPr>
              <a:lnSpc>
                <a:spcPct val="120000"/>
              </a:lnSpc>
            </a:pPr>
            <a:r>
              <a:rPr lang="en-US" sz="1500" dirty="0">
                <a:solidFill>
                  <a:srgbClr val="000000"/>
                </a:solidFill>
                <a:latin typeface="BISansNEXT" panose="02000503040000020004"/>
              </a:rPr>
              <a:t>Basal and subpleural predominance, subpleural sparing</a:t>
            </a:r>
          </a:p>
        </p:txBody>
      </p:sp>
      <p:sp>
        <p:nvSpPr>
          <p:cNvPr id="5" name="Titel 1">
            <a:extLst>
              <a:ext uri="{FF2B5EF4-FFF2-40B4-BE49-F238E27FC236}">
                <a16:creationId xmlns:a16="http://schemas.microsoft.com/office/drawing/2014/main" id="{E561911A-5C87-47C5-80E3-F9998E5BC864}"/>
              </a:ext>
            </a:extLst>
          </p:cNvPr>
          <p:cNvSpPr>
            <a:spLocks noGrp="1"/>
          </p:cNvSpPr>
          <p:nvPr>
            <p:ph type="title"/>
          </p:nvPr>
        </p:nvSpPr>
        <p:spPr/>
        <p:txBody>
          <a:bodyPr/>
          <a:lstStyle/>
          <a:p>
            <a:r>
              <a:rPr lang="nl-NL" dirty="0"/>
              <a:t>Non-</a:t>
            </a:r>
            <a:r>
              <a:rPr lang="nl-NL" dirty="0" err="1"/>
              <a:t>Specific</a:t>
            </a:r>
            <a:r>
              <a:rPr lang="nl-NL" dirty="0"/>
              <a:t> </a:t>
            </a:r>
            <a:r>
              <a:rPr lang="nl-NL" dirty="0" err="1"/>
              <a:t>Interstitial</a:t>
            </a:r>
            <a:r>
              <a:rPr lang="nl-NL" dirty="0"/>
              <a:t> </a:t>
            </a:r>
            <a:r>
              <a:rPr lang="nl-NL" dirty="0" err="1"/>
              <a:t>Pneumonia</a:t>
            </a:r>
            <a:r>
              <a:rPr lang="nl-NL" dirty="0"/>
              <a:t> (NSIP)</a:t>
            </a:r>
            <a:r>
              <a:rPr lang="nl-NL" baseline="30000" dirty="0"/>
              <a:t>1</a:t>
            </a:r>
            <a:r>
              <a:rPr lang="nl-NL" dirty="0"/>
              <a:t> </a:t>
            </a:r>
          </a:p>
        </p:txBody>
      </p:sp>
      <p:sp>
        <p:nvSpPr>
          <p:cNvPr id="2" name="Tijdelijke aanduiding voor tekst 1">
            <a:extLst>
              <a:ext uri="{FF2B5EF4-FFF2-40B4-BE49-F238E27FC236}">
                <a16:creationId xmlns:a16="http://schemas.microsoft.com/office/drawing/2014/main" id="{44BA0BF7-B5A6-45AD-938C-F5160863F8CD}"/>
              </a:ext>
            </a:extLst>
          </p:cNvPr>
          <p:cNvSpPr>
            <a:spLocks noGrp="1"/>
          </p:cNvSpPr>
          <p:nvPr>
            <p:ph type="body" sz="quarter" idx="13"/>
          </p:nvPr>
        </p:nvSpPr>
        <p:spPr>
          <a:xfrm>
            <a:off x="180000" y="5858890"/>
            <a:ext cx="5589429" cy="619932"/>
          </a:xfrm>
        </p:spPr>
        <p:txBody>
          <a:bodyPr/>
          <a:lstStyle/>
          <a:p>
            <a:r>
              <a:rPr lang="en-US" dirty="0"/>
              <a:t>1. </a:t>
            </a:r>
            <a:r>
              <a:rPr lang="en-US" dirty="0" err="1"/>
              <a:t>Sergiacomi</a:t>
            </a:r>
            <a:r>
              <a:rPr lang="en-US" dirty="0"/>
              <a:t> G, et al. High-resolu­tion computed tomography and magnetic resonance imaging protocols in the diagnosis of fibrotic inter­stitial lung disease: Overview for “non-radiologists”. Sarcoidosis </a:t>
            </a:r>
            <a:r>
              <a:rPr lang="en-US" dirty="0" err="1"/>
              <a:t>Vasc</a:t>
            </a:r>
            <a:r>
              <a:rPr lang="en-US" dirty="0"/>
              <a:t> Diffuse Lung Di.  2017;34(4):300-6; *</a:t>
            </a:r>
            <a:r>
              <a:rPr lang="nl-NL" dirty="0"/>
              <a:t>CT scan retrieved from</a:t>
            </a:r>
            <a:r>
              <a:rPr lang="nl-NL" sz="900" dirty="0"/>
              <a:t> Radiopaedia.org, rID: 68599.</a:t>
            </a:r>
          </a:p>
        </p:txBody>
      </p:sp>
      <p:sp>
        <p:nvSpPr>
          <p:cNvPr id="3" name="Tijdelijke aanduiding voor tekst 2">
            <a:extLst>
              <a:ext uri="{FF2B5EF4-FFF2-40B4-BE49-F238E27FC236}">
                <a16:creationId xmlns:a16="http://schemas.microsoft.com/office/drawing/2014/main" id="{981B7FFE-A5F5-4314-984E-C9AF11DA436D}"/>
              </a:ext>
            </a:extLst>
          </p:cNvPr>
          <p:cNvSpPr>
            <a:spLocks noGrp="1"/>
          </p:cNvSpPr>
          <p:nvPr>
            <p:ph type="body" sz="quarter" idx="17"/>
          </p:nvPr>
        </p:nvSpPr>
        <p:spPr/>
        <p:txBody>
          <a:bodyPr/>
          <a:lstStyle/>
          <a:p>
            <a:r>
              <a:rPr lang="en-US" dirty="0"/>
              <a:t>I7</a:t>
            </a:r>
          </a:p>
        </p:txBody>
      </p:sp>
      <p:sp>
        <p:nvSpPr>
          <p:cNvPr id="9" name="Rectangle 2">
            <a:extLst>
              <a:ext uri="{FF2B5EF4-FFF2-40B4-BE49-F238E27FC236}">
                <a16:creationId xmlns:a16="http://schemas.microsoft.com/office/drawing/2014/main" id="{025F1DCA-6F99-49E2-BC5F-ACF2E9B28A10}"/>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13" name="Afbeelding 12" descr="Afbeelding met bord, wit, tafelgerei&#10;&#10;Automatisch gegenereerde beschrijving">
            <a:extLst>
              <a:ext uri="{FF2B5EF4-FFF2-40B4-BE49-F238E27FC236}">
                <a16:creationId xmlns:a16="http://schemas.microsoft.com/office/drawing/2014/main" id="{BDDEFA39-9209-AF64-DADE-25D7D657A572}"/>
              </a:ext>
            </a:extLst>
          </p:cNvPr>
          <p:cNvPicPr>
            <a:picLocks noChangeAspect="1"/>
          </p:cNvPicPr>
          <p:nvPr/>
        </p:nvPicPr>
        <p:blipFill rotWithShape="1">
          <a:blip r:embed="rId3"/>
          <a:srcRect t="11744"/>
          <a:stretch/>
        </p:blipFill>
        <p:spPr>
          <a:xfrm>
            <a:off x="6998207" y="1345620"/>
            <a:ext cx="4291584" cy="3787580"/>
          </a:xfrm>
          <a:prstGeom prst="rect">
            <a:avLst/>
          </a:prstGeom>
        </p:spPr>
      </p:pic>
      <p:pic>
        <p:nvPicPr>
          <p:cNvPr id="4" name="Picture 3">
            <a:extLst>
              <a:ext uri="{FF2B5EF4-FFF2-40B4-BE49-F238E27FC236}">
                <a16:creationId xmlns:a16="http://schemas.microsoft.com/office/drawing/2014/main" id="{95CB8929-DDD5-F9DE-DC6D-D68DE5BFAAD5}"/>
              </a:ext>
            </a:extLst>
          </p:cNvPr>
          <p:cNvPicPr>
            <a:picLocks noChangeAspect="1"/>
          </p:cNvPicPr>
          <p:nvPr/>
        </p:nvPicPr>
        <p:blipFill>
          <a:blip r:embed="rId4"/>
          <a:stretch>
            <a:fillRect/>
          </a:stretch>
        </p:blipFill>
        <p:spPr>
          <a:xfrm>
            <a:off x="10858501" y="6279872"/>
            <a:ext cx="1487553" cy="231668"/>
          </a:xfrm>
          <a:prstGeom prst="rect">
            <a:avLst/>
          </a:prstGeom>
        </p:spPr>
      </p:pic>
    </p:spTree>
    <p:extLst>
      <p:ext uri="{BB962C8B-B14F-4D97-AF65-F5344CB8AC3E}">
        <p14:creationId xmlns:p14="http://schemas.microsoft.com/office/powerpoint/2010/main" val="3547419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AB7D1-3790-4C20-ACCF-CFBF5DFD2F0B}"/>
              </a:ext>
            </a:extLst>
          </p:cNvPr>
          <p:cNvSpPr>
            <a:spLocks noGrp="1"/>
          </p:cNvSpPr>
          <p:nvPr>
            <p:ph type="title"/>
          </p:nvPr>
        </p:nvSpPr>
        <p:spPr/>
        <p:txBody>
          <a:bodyPr/>
          <a:lstStyle/>
          <a:p>
            <a:r>
              <a:rPr lang="nl-NL" dirty="0"/>
              <a:t>Most common HRCT-</a:t>
            </a:r>
            <a:r>
              <a:rPr lang="nl-NL" dirty="0" err="1"/>
              <a:t>patterns</a:t>
            </a:r>
            <a:r>
              <a:rPr lang="nl-NL" dirty="0"/>
              <a:t> in CTD-ILD</a:t>
            </a:r>
            <a:r>
              <a:rPr lang="nl-NL" baseline="30000" dirty="0"/>
              <a:t>1</a:t>
            </a:r>
            <a:endParaRPr lang="nl-NL" dirty="0"/>
          </a:p>
        </p:txBody>
      </p:sp>
      <p:sp>
        <p:nvSpPr>
          <p:cNvPr id="8" name="Tijdelijke aanduiding voor tekst 7">
            <a:extLst>
              <a:ext uri="{FF2B5EF4-FFF2-40B4-BE49-F238E27FC236}">
                <a16:creationId xmlns:a16="http://schemas.microsoft.com/office/drawing/2014/main" id="{328D40F7-1801-47D7-9EA5-E7E2CB1C513F}"/>
              </a:ext>
            </a:extLst>
          </p:cNvPr>
          <p:cNvSpPr>
            <a:spLocks noGrp="1"/>
          </p:cNvSpPr>
          <p:nvPr>
            <p:ph type="body" sz="quarter" idx="13"/>
          </p:nvPr>
        </p:nvSpPr>
        <p:spPr/>
        <p:txBody>
          <a:bodyPr/>
          <a:lstStyle/>
          <a:p>
            <a:r>
              <a:rPr lang="en-US" dirty="0"/>
              <a:t>PM=Polymyositis; DM=Dermatomyositis; 1. de </a:t>
            </a:r>
            <a:r>
              <a:rPr lang="en-US" dirty="0" err="1"/>
              <a:t>Lauretis</a:t>
            </a:r>
            <a:r>
              <a:rPr lang="en-US" dirty="0"/>
              <a:t> A, </a:t>
            </a:r>
            <a:r>
              <a:rPr lang="en-US" dirty="0" err="1"/>
              <a:t>Veeraraghavan</a:t>
            </a:r>
            <a:r>
              <a:rPr lang="en-US" dirty="0"/>
              <a:t> S, </a:t>
            </a:r>
            <a:r>
              <a:rPr lang="en-US" dirty="0" err="1"/>
              <a:t>Renzoni</a:t>
            </a:r>
            <a:r>
              <a:rPr lang="en-US" dirty="0"/>
              <a:t> E. Review series: Aspects of interstitial lung disease: connective tissue disease-associated interstitial lung disease: how does it differ from IPF? How should the clinical approach differ? Chron Respir Dis. 2011;8(1):53-82.</a:t>
            </a:r>
          </a:p>
        </p:txBody>
      </p:sp>
      <p:sp>
        <p:nvSpPr>
          <p:cNvPr id="10" name="Tijdelijke aanduiding voor tekst 9">
            <a:extLst>
              <a:ext uri="{FF2B5EF4-FFF2-40B4-BE49-F238E27FC236}">
                <a16:creationId xmlns:a16="http://schemas.microsoft.com/office/drawing/2014/main" id="{979DE33F-1CF0-4549-B6C3-41F21EB02623}"/>
              </a:ext>
            </a:extLst>
          </p:cNvPr>
          <p:cNvSpPr>
            <a:spLocks noGrp="1"/>
          </p:cNvSpPr>
          <p:nvPr>
            <p:ph type="body" sz="quarter" idx="17"/>
          </p:nvPr>
        </p:nvSpPr>
        <p:spPr/>
        <p:txBody>
          <a:bodyPr/>
          <a:lstStyle/>
          <a:p>
            <a:r>
              <a:rPr lang="en-US" dirty="0"/>
              <a:t>I10</a:t>
            </a:r>
          </a:p>
        </p:txBody>
      </p:sp>
      <p:grpSp>
        <p:nvGrpSpPr>
          <p:cNvPr id="34" name="Group 33">
            <a:extLst>
              <a:ext uri="{FF2B5EF4-FFF2-40B4-BE49-F238E27FC236}">
                <a16:creationId xmlns:a16="http://schemas.microsoft.com/office/drawing/2014/main" id="{D2A21BFE-9F54-4A66-86FA-F55D3C90BC87}"/>
              </a:ext>
            </a:extLst>
          </p:cNvPr>
          <p:cNvGrpSpPr/>
          <p:nvPr/>
        </p:nvGrpSpPr>
        <p:grpSpPr>
          <a:xfrm>
            <a:off x="2067691" y="1830996"/>
            <a:ext cx="8056619" cy="2883397"/>
            <a:chOff x="2533226" y="1969953"/>
            <a:chExt cx="8056619" cy="2883397"/>
          </a:xfrm>
        </p:grpSpPr>
        <p:grpSp>
          <p:nvGrpSpPr>
            <p:cNvPr id="25" name="Group 24">
              <a:extLst>
                <a:ext uri="{FF2B5EF4-FFF2-40B4-BE49-F238E27FC236}">
                  <a16:creationId xmlns:a16="http://schemas.microsoft.com/office/drawing/2014/main" id="{B02938A9-52A7-475B-BD45-B1D7880C286D}"/>
                </a:ext>
              </a:extLst>
            </p:cNvPr>
            <p:cNvGrpSpPr/>
            <p:nvPr/>
          </p:nvGrpSpPr>
          <p:grpSpPr>
            <a:xfrm>
              <a:off x="2533226" y="1969953"/>
              <a:ext cx="8056619" cy="2882627"/>
              <a:chOff x="1909591" y="2806649"/>
              <a:chExt cx="5006225" cy="2882627"/>
            </a:xfrm>
          </p:grpSpPr>
          <p:pic>
            <p:nvPicPr>
              <p:cNvPr id="27" name="Picture 26" descr="Background pattern&#10;&#10;Description automatically generated">
                <a:extLst>
                  <a:ext uri="{FF2B5EF4-FFF2-40B4-BE49-F238E27FC236}">
                    <a16:creationId xmlns:a16="http://schemas.microsoft.com/office/drawing/2014/main" id="{C2521590-4D46-4095-9789-B255EFA03BD4}"/>
                  </a:ext>
                </a:extLst>
              </p:cNvPr>
              <p:cNvPicPr>
                <a:picLocks noChangeAspect="1"/>
              </p:cNvPicPr>
              <p:nvPr/>
            </p:nvPicPr>
            <p:blipFill rotWithShape="1">
              <a:blip r:embed="rId3"/>
              <a:srcRect l="23094" t="34520" r="29893" b="21685"/>
              <a:stretch/>
            </p:blipFill>
            <p:spPr>
              <a:xfrm>
                <a:off x="1909593" y="2806649"/>
                <a:ext cx="5006223" cy="2882627"/>
              </a:xfrm>
              <a:prstGeom prst="roundRect">
                <a:avLst>
                  <a:gd name="adj" fmla="val 4346"/>
                </a:avLst>
              </a:prstGeom>
            </p:spPr>
          </p:pic>
          <p:sp>
            <p:nvSpPr>
              <p:cNvPr id="28" name="Rectangle: Top Corners Rounded 27">
                <a:extLst>
                  <a:ext uri="{FF2B5EF4-FFF2-40B4-BE49-F238E27FC236}">
                    <a16:creationId xmlns:a16="http://schemas.microsoft.com/office/drawing/2014/main" id="{0A2FADD1-5CE9-4AE8-86FF-F3EB9C69AC42}"/>
                  </a:ext>
                </a:extLst>
              </p:cNvPr>
              <p:cNvSpPr/>
              <p:nvPr/>
            </p:nvSpPr>
            <p:spPr>
              <a:xfrm>
                <a:off x="1909591" y="2806650"/>
                <a:ext cx="5006223" cy="460631"/>
              </a:xfrm>
              <a:prstGeom prst="round2SameRect">
                <a:avLst>
                  <a:gd name="adj1" fmla="val 22106"/>
                  <a:gd name="adj2" fmla="val 0"/>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BISansNEXT" panose="02000503040000020004" pitchFamily="50" charset="0"/>
                </a:endParaRPr>
              </a:p>
            </p:txBody>
          </p:sp>
        </p:grpSp>
        <p:graphicFrame>
          <p:nvGraphicFramePr>
            <p:cNvPr id="29" name="Tabel 6">
              <a:extLst>
                <a:ext uri="{FF2B5EF4-FFF2-40B4-BE49-F238E27FC236}">
                  <a16:creationId xmlns:a16="http://schemas.microsoft.com/office/drawing/2014/main" id="{93A0441D-3614-4462-8907-2AD072144081}"/>
                </a:ext>
              </a:extLst>
            </p:cNvPr>
            <p:cNvGraphicFramePr>
              <a:graphicFrameLocks/>
            </p:cNvGraphicFramePr>
            <p:nvPr>
              <p:extLst>
                <p:ext uri="{D42A27DB-BD31-4B8C-83A1-F6EECF244321}">
                  <p14:modId xmlns:p14="http://schemas.microsoft.com/office/powerpoint/2010/main" val="241856473"/>
                </p:ext>
              </p:extLst>
            </p:nvPr>
          </p:nvGraphicFramePr>
          <p:xfrm>
            <a:off x="2533228" y="1970722"/>
            <a:ext cx="8056617" cy="2882628"/>
          </p:xfrm>
          <a:graphic>
            <a:graphicData uri="http://schemas.openxmlformats.org/drawingml/2006/table">
              <a:tbl>
                <a:tblPr firstRow="1" bandRow="1">
                  <a:tableStyleId>{5C22544A-7EE6-4342-B048-85BDC9FD1C3A}</a:tableStyleId>
                </a:tblPr>
                <a:tblGrid>
                  <a:gridCol w="2782350">
                    <a:extLst>
                      <a:ext uri="{9D8B030D-6E8A-4147-A177-3AD203B41FA5}">
                        <a16:colId xmlns:a16="http://schemas.microsoft.com/office/drawing/2014/main" val="3436435525"/>
                      </a:ext>
                    </a:extLst>
                  </a:gridCol>
                  <a:gridCol w="1758089">
                    <a:extLst>
                      <a:ext uri="{9D8B030D-6E8A-4147-A177-3AD203B41FA5}">
                        <a16:colId xmlns:a16="http://schemas.microsoft.com/office/drawing/2014/main" val="2704564243"/>
                      </a:ext>
                    </a:extLst>
                  </a:gridCol>
                  <a:gridCol w="1758089">
                    <a:extLst>
                      <a:ext uri="{9D8B030D-6E8A-4147-A177-3AD203B41FA5}">
                        <a16:colId xmlns:a16="http://schemas.microsoft.com/office/drawing/2014/main" val="3748852970"/>
                      </a:ext>
                    </a:extLst>
                  </a:gridCol>
                  <a:gridCol w="1758089">
                    <a:extLst>
                      <a:ext uri="{9D8B030D-6E8A-4147-A177-3AD203B41FA5}">
                        <a16:colId xmlns:a16="http://schemas.microsoft.com/office/drawing/2014/main" val="4171231532"/>
                      </a:ext>
                    </a:extLst>
                  </a:gridCol>
                </a:tblGrid>
                <a:tr h="480438">
                  <a:tc>
                    <a:txBody>
                      <a:bodyPr/>
                      <a:lstStyle/>
                      <a:p>
                        <a:pPr algn="l" fontAlgn="base"/>
                        <a:r>
                          <a:rPr lang="de-DE" sz="1200" b="1" i="0" dirty="0">
                            <a:solidFill>
                              <a:schemeClr val="bg1"/>
                            </a:solidFill>
                            <a:effectLst/>
                            <a:latin typeface="BISansNEXT" panose="02000503040000020004" pitchFamily="50" charset="0"/>
                          </a:rPr>
                          <a:t>ILD </a:t>
                        </a:r>
                        <a:r>
                          <a:rPr lang="de-DE" sz="1200" b="1" i="0" dirty="0" err="1">
                            <a:solidFill>
                              <a:schemeClr val="bg1"/>
                            </a:solidFill>
                            <a:effectLst/>
                            <a:latin typeface="BISansNEXT" panose="02000503040000020004" pitchFamily="50" charset="0"/>
                          </a:rPr>
                          <a:t>associated</a:t>
                        </a:r>
                        <a:r>
                          <a:rPr lang="de-DE" sz="1200" b="1" i="0" dirty="0">
                            <a:solidFill>
                              <a:schemeClr val="bg1"/>
                            </a:solidFill>
                            <a:effectLst/>
                            <a:latin typeface="BISansNEXT" panose="02000503040000020004" pitchFamily="50" charset="0"/>
                          </a:rPr>
                          <a:t> </a:t>
                        </a:r>
                        <a:r>
                          <a:rPr lang="de-DE" sz="1200" b="1" i="0" dirty="0" err="1">
                            <a:solidFill>
                              <a:schemeClr val="bg1"/>
                            </a:solidFill>
                            <a:effectLst/>
                            <a:latin typeface="BISansNEXT" panose="02000503040000020004" pitchFamily="50" charset="0"/>
                          </a:rPr>
                          <a:t>with</a:t>
                        </a:r>
                        <a:endParaRPr lang="de-DE" sz="3600" b="1" i="0" dirty="0">
                          <a:solidFill>
                            <a:schemeClr val="bg1"/>
                          </a:solidFill>
                          <a:effectLst/>
                          <a:latin typeface="BISansNEXT" panose="02000503040000020004" pitchFamily="50" charset="0"/>
                        </a:endParaRPr>
                      </a:p>
                    </a:txBody>
                    <a:tcPr anchor="ctr">
                      <a:lnL w="12700" cap="flat" cmpd="sng" algn="ctr">
                        <a:noFill/>
                        <a:prstDash val="solid"/>
                        <a:round/>
                        <a:headEnd type="none" w="med" len="med"/>
                        <a:tailEnd type="none" w="med" len="med"/>
                      </a:lnL>
                      <a:noFill/>
                    </a:tcPr>
                  </a:tc>
                  <a:tc>
                    <a:txBody>
                      <a:bodyPr/>
                      <a:lstStyle/>
                      <a:p>
                        <a:pPr algn="ctr" fontAlgn="base"/>
                        <a:r>
                          <a:rPr lang="de-DE" sz="1200" b="1" i="0" dirty="0">
                            <a:solidFill>
                              <a:schemeClr val="bg1"/>
                            </a:solidFill>
                            <a:effectLst/>
                            <a:latin typeface="BISansNEXT" panose="02000503040000020004" pitchFamily="50" charset="0"/>
                          </a:rPr>
                          <a:t>UIP​</a:t>
                        </a:r>
                      </a:p>
                    </a:txBody>
                    <a:tcPr anchor="ctr">
                      <a:noFill/>
                    </a:tcPr>
                  </a:tc>
                  <a:tc>
                    <a:txBody>
                      <a:bodyPr/>
                      <a:lstStyle/>
                      <a:p>
                        <a:pPr algn="ctr" fontAlgn="base"/>
                        <a:r>
                          <a:rPr lang="de-DE" sz="1200" b="1" i="0" dirty="0">
                            <a:solidFill>
                              <a:schemeClr val="bg1"/>
                            </a:solidFill>
                            <a:effectLst/>
                            <a:latin typeface="BISansNEXT" panose="02000503040000020004" pitchFamily="50" charset="0"/>
                          </a:rPr>
                          <a:t>NSIP</a:t>
                        </a:r>
                      </a:p>
                    </a:txBody>
                    <a:tcPr anchor="ctr">
                      <a:noFill/>
                    </a:tcPr>
                  </a:tc>
                  <a:tc>
                    <a:txBody>
                      <a:bodyPr/>
                      <a:lstStyle/>
                      <a:p>
                        <a:pPr algn="ctr" fontAlgn="base"/>
                        <a:r>
                          <a:rPr lang="de-DE" sz="1200" b="1" i="0" dirty="0" err="1">
                            <a:solidFill>
                              <a:schemeClr val="bg1"/>
                            </a:solidFill>
                            <a:effectLst/>
                            <a:latin typeface="BISansNEXT" panose="02000503040000020004" pitchFamily="50" charset="0"/>
                          </a:rPr>
                          <a:t>Organizing</a:t>
                        </a:r>
                        <a:r>
                          <a:rPr lang="de-DE" sz="1200" b="1" i="0" dirty="0">
                            <a:solidFill>
                              <a:schemeClr val="bg1"/>
                            </a:solidFill>
                            <a:effectLst/>
                            <a:latin typeface="BISansNEXT" panose="02000503040000020004" pitchFamily="50" charset="0"/>
                          </a:rPr>
                          <a:t> </a:t>
                        </a:r>
                        <a:r>
                          <a:rPr lang="de-DE" sz="1200" b="1" i="0" dirty="0" err="1">
                            <a:solidFill>
                              <a:schemeClr val="bg1"/>
                            </a:solidFill>
                            <a:effectLst/>
                            <a:latin typeface="BISansNEXT" panose="02000503040000020004" pitchFamily="50" charset="0"/>
                          </a:rPr>
                          <a:t>pneumonia</a:t>
                        </a:r>
                        <a:endParaRPr lang="de-DE" sz="1200" b="1" i="0" dirty="0">
                          <a:solidFill>
                            <a:schemeClr val="bg1"/>
                          </a:solidFill>
                          <a:effectLst/>
                          <a:latin typeface="BISansNEXT" panose="02000503040000020004" pitchFamily="50" charset="0"/>
                        </a:endParaRPr>
                      </a:p>
                    </a:txBody>
                    <a:tcPr anchor="ctr">
                      <a:noFill/>
                    </a:tcPr>
                  </a:tc>
                  <a:extLst>
                    <a:ext uri="{0D108BD9-81ED-4DB2-BD59-A6C34878D82A}">
                      <a16:rowId xmlns:a16="http://schemas.microsoft.com/office/drawing/2014/main" val="2390034658"/>
                    </a:ext>
                  </a:extLst>
                </a:tr>
                <a:tr h="48043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GB" sz="1200" b="1" dirty="0">
                            <a:solidFill>
                              <a:schemeClr val="tx1"/>
                            </a:solidFill>
                            <a:latin typeface="BISansNEXT" panose="02000503040000020004" pitchFamily="50" charset="0"/>
                          </a:rPr>
                          <a:t>Rheumatoid arthritis</a:t>
                        </a:r>
                      </a:p>
                    </a:txBody>
                    <a:tcPr anchor="ctr">
                      <a:lnL w="12700" cap="flat" cmpd="sng" algn="ctr">
                        <a:noFill/>
                        <a:prstDash val="solid"/>
                        <a:round/>
                        <a:headEnd type="none" w="med" len="med"/>
                        <a:tailEnd type="none" w="med" len="med"/>
                      </a:lnL>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p>
                        <a:pPr algn="ctr"/>
                        <a:r>
                          <a:rPr lang="en-GB" sz="1600" dirty="0">
                            <a:solidFill>
                              <a:schemeClr val="tx1"/>
                            </a:solidFill>
                            <a:latin typeface="BISansNEXT" panose="02000503040000020004" pitchFamily="50" charset="0"/>
                          </a:rPr>
                          <a:t>+</a:t>
                        </a:r>
                      </a:p>
                    </a:txBody>
                    <a:tcPr anchor="ctr">
                      <a:noFill/>
                    </a:tcPr>
                  </a:tc>
                  <a:extLst>
                    <a:ext uri="{0D108BD9-81ED-4DB2-BD59-A6C34878D82A}">
                      <a16:rowId xmlns:a16="http://schemas.microsoft.com/office/drawing/2014/main" val="1345733877"/>
                    </a:ext>
                  </a:extLst>
                </a:tr>
                <a:tr h="48043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chemeClr val="tx1"/>
                            </a:solidFill>
                            <a:latin typeface="BISansNEXT" panose="02000503040000020004" pitchFamily="50" charset="0"/>
                          </a:rPr>
                          <a:t>SSc</a:t>
                        </a:r>
                        <a:endParaRPr lang="en-GB" sz="1200" b="1" dirty="0">
                          <a:solidFill>
                            <a:schemeClr val="tx1"/>
                          </a:solidFill>
                          <a:latin typeface="BISansNEXT" panose="02000503040000020004" pitchFamily="50" charset="0"/>
                        </a:endParaRPr>
                      </a:p>
                    </a:txBody>
                    <a:tcPr anchor="ctr">
                      <a:lnL w="12700" cap="flat" cmpd="sng" algn="ctr">
                        <a:noFill/>
                        <a:prstDash val="solid"/>
                        <a:round/>
                        <a:headEnd type="none" w="med" len="med"/>
                        <a:tailEnd type="none" w="med" len="med"/>
                      </a:lnL>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p>
                        <a:pPr algn="ctr"/>
                        <a:endParaRPr lang="en-GB" sz="1600" dirty="0">
                          <a:solidFill>
                            <a:schemeClr val="tx1"/>
                          </a:solidFill>
                          <a:latin typeface="BISansNEXT" panose="02000503040000020004" pitchFamily="50" charset="0"/>
                        </a:endParaRPr>
                      </a:p>
                    </a:txBody>
                    <a:tcPr anchor="ctr">
                      <a:noFill/>
                    </a:tcPr>
                  </a:tc>
                  <a:extLst>
                    <a:ext uri="{0D108BD9-81ED-4DB2-BD59-A6C34878D82A}">
                      <a16:rowId xmlns:a16="http://schemas.microsoft.com/office/drawing/2014/main" val="2014580748"/>
                    </a:ext>
                  </a:extLst>
                </a:tr>
                <a:tr h="48043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BISansNEXT" panose="02000503040000020004" pitchFamily="50" charset="0"/>
                          </a:rPr>
                          <a:t>Systemic lupus erythematosus</a:t>
                        </a:r>
                      </a:p>
                    </a:txBody>
                    <a:tcPr anchor="ctr">
                      <a:lnL w="12700" cap="flat" cmpd="sng" algn="ctr">
                        <a:noFill/>
                        <a:prstDash val="solid"/>
                        <a:round/>
                        <a:headEnd type="none" w="med" len="med"/>
                        <a:tailEnd type="none" w="med" len="med"/>
                      </a:lnL>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p>
                        <a:pPr algn="ctr"/>
                        <a:r>
                          <a:rPr lang="en-GB" sz="1600" dirty="0">
                            <a:solidFill>
                              <a:schemeClr val="tx1"/>
                            </a:solidFill>
                            <a:latin typeface="BISansNEXT" panose="02000503040000020004" pitchFamily="50" charset="0"/>
                          </a:rPr>
                          <a:t>+</a:t>
                        </a:r>
                      </a:p>
                    </a:txBody>
                    <a:tcPr anchor="ctr">
                      <a:noFill/>
                    </a:tcPr>
                  </a:tc>
                  <a:extLst>
                    <a:ext uri="{0D108BD9-81ED-4DB2-BD59-A6C34878D82A}">
                      <a16:rowId xmlns:a16="http://schemas.microsoft.com/office/drawing/2014/main" val="4003279792"/>
                    </a:ext>
                  </a:extLst>
                </a:tr>
                <a:tr h="48043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BISansNEXT" panose="02000503040000020004" pitchFamily="50" charset="0"/>
                          </a:rPr>
                          <a:t>PM/DM</a:t>
                        </a:r>
                      </a:p>
                    </a:txBody>
                    <a:tcPr anchor="ctr">
                      <a:lnL w="12700" cap="flat" cmpd="sng" algn="ctr">
                        <a:noFill/>
                        <a:prstDash val="solid"/>
                        <a:round/>
                        <a:headEnd type="none" w="med" len="med"/>
                        <a:tailEnd type="none" w="med" len="med"/>
                      </a:lnL>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p>
                        <a:pPr algn="ctr"/>
                        <a:r>
                          <a:rPr lang="en-GB" sz="1600" dirty="0">
                            <a:solidFill>
                              <a:schemeClr val="tx1"/>
                            </a:solidFill>
                            <a:latin typeface="BISansNEXT" panose="02000503040000020004" pitchFamily="50" charset="0"/>
                          </a:rPr>
                          <a:t>+++</a:t>
                        </a:r>
                      </a:p>
                    </a:txBody>
                    <a:tcPr anchor="ctr">
                      <a:noFill/>
                    </a:tcPr>
                  </a:tc>
                  <a:extLst>
                    <a:ext uri="{0D108BD9-81ED-4DB2-BD59-A6C34878D82A}">
                      <a16:rowId xmlns:a16="http://schemas.microsoft.com/office/drawing/2014/main" val="1273985086"/>
                    </a:ext>
                  </a:extLst>
                </a:tr>
                <a:tr h="48043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GB" sz="1200" b="1" dirty="0" err="1">
                            <a:solidFill>
                              <a:schemeClr val="tx1"/>
                            </a:solidFill>
                            <a:latin typeface="BISansNEXT" panose="02000503040000020004" pitchFamily="50" charset="0"/>
                          </a:rPr>
                          <a:t>Sjögren’s</a:t>
                        </a:r>
                        <a:r>
                          <a:rPr lang="en-GB" sz="1200" b="1" dirty="0">
                            <a:solidFill>
                              <a:schemeClr val="tx1"/>
                            </a:solidFill>
                            <a:latin typeface="BISansNEXT" panose="02000503040000020004" pitchFamily="50" charset="0"/>
                          </a:rPr>
                          <a:t> syndrome</a:t>
                        </a:r>
                      </a:p>
                    </a:txBody>
                    <a:tcPr anchor="ctr">
                      <a:lnL w="12700" cap="flat" cmpd="sng" algn="ctr">
                        <a:noFill/>
                        <a:prstDash val="solid"/>
                        <a:round/>
                        <a:headEnd type="none" w="med" len="med"/>
                        <a:tailEnd type="none" w="med" len="med"/>
                      </a:lnL>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dirty="0">
                            <a:solidFill>
                              <a:schemeClr val="tx1"/>
                            </a:solidFill>
                            <a:latin typeface="BISansNEXT" panose="02000503040000020004" pitchFamily="50" charset="0"/>
                          </a:rPr>
                          <a:t>+++</a:t>
                        </a:r>
                      </a:p>
                    </a:txBody>
                    <a:tcPr anchor="ctr">
                      <a:noFill/>
                    </a:tcPr>
                  </a:tc>
                  <a:tc>
                    <a:txBody>
                      <a:bodyPr/>
                      <a:lstStyle/>
                      <a:p>
                        <a:pPr algn="ctr"/>
                        <a:r>
                          <a:rPr lang="en-GB" sz="1600" dirty="0">
                            <a:solidFill>
                              <a:schemeClr val="tx1"/>
                            </a:solidFill>
                            <a:latin typeface="BISansNEXT" panose="02000503040000020004" pitchFamily="50" charset="0"/>
                          </a:rPr>
                          <a:t>+</a:t>
                        </a:r>
                      </a:p>
                    </a:txBody>
                    <a:tcPr anchor="ctr">
                      <a:noFill/>
                    </a:tcPr>
                  </a:tc>
                  <a:extLst>
                    <a:ext uri="{0D108BD9-81ED-4DB2-BD59-A6C34878D82A}">
                      <a16:rowId xmlns:a16="http://schemas.microsoft.com/office/drawing/2014/main" val="4204856724"/>
                    </a:ext>
                  </a:extLst>
                </a:tr>
              </a:tbl>
            </a:graphicData>
          </a:graphic>
        </p:graphicFrame>
      </p:grpSp>
      <p:sp>
        <p:nvSpPr>
          <p:cNvPr id="13" name="Rectangle 2">
            <a:extLst>
              <a:ext uri="{FF2B5EF4-FFF2-40B4-BE49-F238E27FC236}">
                <a16:creationId xmlns:a16="http://schemas.microsoft.com/office/drawing/2014/main" id="{31EF7B80-317F-5132-2487-AB5AD88370C3}"/>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tx1"/>
                </a:solidFill>
                <a:latin typeface="BI Sans" pitchFamily="2" charset="0"/>
              </a:rPr>
              <a:t>CTD-ILD</a:t>
            </a:r>
            <a:endParaRPr lang="en-NL" sz="1400">
              <a:solidFill>
                <a:schemeClr val="tx1"/>
              </a:solidFill>
              <a:latin typeface="BI Sans" pitchFamily="2" charset="0"/>
            </a:endParaRPr>
          </a:p>
        </p:txBody>
      </p:sp>
      <p:pic>
        <p:nvPicPr>
          <p:cNvPr id="3" name="Picture 2">
            <a:extLst>
              <a:ext uri="{FF2B5EF4-FFF2-40B4-BE49-F238E27FC236}">
                <a16:creationId xmlns:a16="http://schemas.microsoft.com/office/drawing/2014/main" id="{5376E058-891E-86C2-F63F-E645E4C7E291}"/>
              </a:ext>
            </a:extLst>
          </p:cNvPr>
          <p:cNvPicPr>
            <a:picLocks noChangeAspect="1"/>
          </p:cNvPicPr>
          <p:nvPr/>
        </p:nvPicPr>
        <p:blipFill>
          <a:blip r:embed="rId4"/>
          <a:stretch>
            <a:fillRect/>
          </a:stretch>
        </p:blipFill>
        <p:spPr>
          <a:xfrm>
            <a:off x="10838623" y="6275291"/>
            <a:ext cx="1487553" cy="231668"/>
          </a:xfrm>
          <a:prstGeom prst="rect">
            <a:avLst/>
          </a:prstGeom>
        </p:spPr>
      </p:pic>
    </p:spTree>
    <p:extLst>
      <p:ext uri="{BB962C8B-B14F-4D97-AF65-F5344CB8AC3E}">
        <p14:creationId xmlns:p14="http://schemas.microsoft.com/office/powerpoint/2010/main" val="2350084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13DC659-72EF-406D-A00D-ABF46BE81D88}"/>
              </a:ext>
            </a:extLst>
          </p:cNvPr>
          <p:cNvSpPr>
            <a:spLocks noGrp="1"/>
          </p:cNvSpPr>
          <p:nvPr>
            <p:ph type="ctrTitle"/>
          </p:nvPr>
        </p:nvSpPr>
        <p:spPr/>
        <p:txBody>
          <a:bodyPr/>
          <a:lstStyle/>
          <a:p>
            <a:r>
              <a:rPr lang="en-US" i="1" dirty="0"/>
              <a:t>Monitoring of FVC, extent of fibrosis on HRCT, and course of clinical symptoms is important to detect disease progression</a:t>
            </a:r>
          </a:p>
        </p:txBody>
      </p:sp>
      <p:sp>
        <p:nvSpPr>
          <p:cNvPr id="3" name="Tijdelijke aanduiding voor tekst 8">
            <a:extLst>
              <a:ext uri="{FF2B5EF4-FFF2-40B4-BE49-F238E27FC236}">
                <a16:creationId xmlns:a16="http://schemas.microsoft.com/office/drawing/2014/main" id="{979E1640-22CF-4D31-8611-B9EA0A7CCA31}"/>
              </a:ext>
            </a:extLst>
          </p:cNvPr>
          <p:cNvSpPr>
            <a:spLocks noGrp="1"/>
          </p:cNvSpPr>
          <p:nvPr>
            <p:ph type="subTitle" idx="1"/>
          </p:nvPr>
        </p:nvSpPr>
        <p:spPr/>
        <p:txBody>
          <a:bodyPr/>
          <a:lstStyle/>
          <a:p>
            <a:r>
              <a:rPr lang="nl-NL" dirty="0"/>
              <a:t>Monitoring</a:t>
            </a:r>
          </a:p>
        </p:txBody>
      </p:sp>
      <p:sp>
        <p:nvSpPr>
          <p:cNvPr id="15" name="Text Placeholder 14">
            <a:extLst>
              <a:ext uri="{FF2B5EF4-FFF2-40B4-BE49-F238E27FC236}">
                <a16:creationId xmlns:a16="http://schemas.microsoft.com/office/drawing/2014/main" id="{6F7413D5-CCF0-460E-A241-AF4E55F86610}"/>
              </a:ext>
            </a:extLst>
          </p:cNvPr>
          <p:cNvSpPr>
            <a:spLocks noGrp="1"/>
          </p:cNvSpPr>
          <p:nvPr>
            <p:ph type="body" sz="quarter" idx="17"/>
          </p:nvPr>
        </p:nvSpPr>
        <p:spPr/>
        <p:txBody>
          <a:bodyPr/>
          <a:lstStyle/>
          <a:p>
            <a:r>
              <a:rPr lang="nl-NL" dirty="0"/>
              <a:t>J0</a:t>
            </a:r>
          </a:p>
        </p:txBody>
      </p:sp>
      <p:sp>
        <p:nvSpPr>
          <p:cNvPr id="11" name="Text Placeholder 10">
            <a:extLst>
              <a:ext uri="{FF2B5EF4-FFF2-40B4-BE49-F238E27FC236}">
                <a16:creationId xmlns:a16="http://schemas.microsoft.com/office/drawing/2014/main" id="{D05AB7E2-2665-4503-80B3-89878D31D830}"/>
              </a:ext>
            </a:extLst>
          </p:cNvPr>
          <p:cNvSpPr>
            <a:spLocks noGrp="1"/>
          </p:cNvSpPr>
          <p:nvPr>
            <p:ph type="body" sz="quarter" idx="18"/>
          </p:nvPr>
        </p:nvSpPr>
        <p:spPr/>
        <p:txBody>
          <a:bodyPr/>
          <a:lstStyle/>
          <a:p>
            <a:pPr marL="0" indent="0" algn="ctr">
              <a:buNone/>
            </a:pPr>
            <a:r>
              <a:rPr lang="nl-NL" dirty="0" err="1"/>
              <a:t>Measuring</a:t>
            </a:r>
            <a:r>
              <a:rPr lang="nl-NL" dirty="0"/>
              <a:t> </a:t>
            </a:r>
            <a:r>
              <a:rPr lang="nl-NL" dirty="0" err="1"/>
              <a:t>progression</a:t>
            </a:r>
            <a:r>
              <a:rPr lang="nl-NL" dirty="0"/>
              <a:t> </a:t>
            </a:r>
            <a:r>
              <a:rPr lang="nl-NL" dirty="0" err="1"/>
              <a:t>with</a:t>
            </a:r>
            <a:r>
              <a:rPr lang="nl-NL" dirty="0"/>
              <a:t> HRCT</a:t>
            </a:r>
          </a:p>
        </p:txBody>
      </p:sp>
      <p:sp>
        <p:nvSpPr>
          <p:cNvPr id="7" name="Text Placeholder 10">
            <a:extLst>
              <a:ext uri="{FF2B5EF4-FFF2-40B4-BE49-F238E27FC236}">
                <a16:creationId xmlns:a16="http://schemas.microsoft.com/office/drawing/2014/main" id="{5C21F1E0-140D-AE84-3382-4EF580C4194F}"/>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Nambiar AM, Walker CM, Sparks JA. Monitoring and management of fibrosing interstitial lung diseases: a narrative review for practicing clinicians. </a:t>
            </a:r>
            <a:r>
              <a:rPr lang="en-US" sz="900" dirty="0" err="1">
                <a:solidFill>
                  <a:schemeClr val="bg1"/>
                </a:solidFill>
              </a:rPr>
              <a:t>Ther</a:t>
            </a:r>
            <a:r>
              <a:rPr lang="en-US" sz="900" dirty="0">
                <a:solidFill>
                  <a:schemeClr val="bg1"/>
                </a:solidFill>
              </a:rPr>
              <a:t> Adv Respir Dis. 2021;15:17534666211039771.</a:t>
            </a:r>
          </a:p>
        </p:txBody>
      </p:sp>
      <p:pic>
        <p:nvPicPr>
          <p:cNvPr id="2" name="Picture 1">
            <a:extLst>
              <a:ext uri="{FF2B5EF4-FFF2-40B4-BE49-F238E27FC236}">
                <a16:creationId xmlns:a16="http://schemas.microsoft.com/office/drawing/2014/main" id="{D92B13A9-9DFE-3C79-08FA-3E84CD3D871C}"/>
              </a:ext>
            </a:extLst>
          </p:cNvPr>
          <p:cNvPicPr>
            <a:picLocks noChangeAspect="1"/>
          </p:cNvPicPr>
          <p:nvPr/>
        </p:nvPicPr>
        <p:blipFill>
          <a:blip r:embed="rId2"/>
          <a:stretch>
            <a:fillRect/>
          </a:stretch>
        </p:blipFill>
        <p:spPr>
          <a:xfrm>
            <a:off x="10781473" y="6548034"/>
            <a:ext cx="1487553" cy="231668"/>
          </a:xfrm>
          <a:prstGeom prst="rect">
            <a:avLst/>
          </a:prstGeom>
        </p:spPr>
      </p:pic>
    </p:spTree>
    <p:extLst>
      <p:ext uri="{BB962C8B-B14F-4D97-AF65-F5344CB8AC3E}">
        <p14:creationId xmlns:p14="http://schemas.microsoft.com/office/powerpoint/2010/main" val="4116678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F532AA4-8D79-4C82-AA91-EE108F72531E}"/>
              </a:ext>
            </a:extLst>
          </p:cNvPr>
          <p:cNvSpPr>
            <a:spLocks noGrp="1"/>
          </p:cNvSpPr>
          <p:nvPr>
            <p:ph type="body" sz="quarter" idx="17"/>
          </p:nvPr>
        </p:nvSpPr>
        <p:spPr/>
        <p:txBody>
          <a:bodyPr/>
          <a:lstStyle/>
          <a:p>
            <a:r>
              <a:rPr lang="en-US" dirty="0"/>
              <a:t>J1</a:t>
            </a:r>
          </a:p>
        </p:txBody>
      </p:sp>
      <p:sp>
        <p:nvSpPr>
          <p:cNvPr id="16" name="Titel 3">
            <a:extLst>
              <a:ext uri="{FF2B5EF4-FFF2-40B4-BE49-F238E27FC236}">
                <a16:creationId xmlns:a16="http://schemas.microsoft.com/office/drawing/2014/main" id="{306D1732-AD3F-4E78-B82A-286460677A4B}"/>
              </a:ext>
            </a:extLst>
          </p:cNvPr>
          <p:cNvSpPr>
            <a:spLocks noGrp="1"/>
          </p:cNvSpPr>
          <p:nvPr>
            <p:ph type="title"/>
          </p:nvPr>
        </p:nvSpPr>
        <p:spPr>
          <a:xfrm>
            <a:off x="827533" y="93995"/>
            <a:ext cx="10994136" cy="910800"/>
          </a:xfrm>
        </p:spPr>
        <p:txBody>
          <a:bodyPr>
            <a:normAutofit/>
          </a:bodyPr>
          <a:lstStyle/>
          <a:p>
            <a:r>
              <a:rPr lang="nl-NL" dirty="0">
                <a:latin typeface="BISansNEXT" panose="02000503040000020004"/>
              </a:rPr>
              <a:t>HRCT is important </a:t>
            </a:r>
            <a:r>
              <a:rPr lang="nl-NL" dirty="0" err="1">
                <a:latin typeface="BISansNEXT" panose="02000503040000020004"/>
              </a:rPr>
              <a:t>to</a:t>
            </a:r>
            <a:r>
              <a:rPr lang="nl-NL" dirty="0">
                <a:latin typeface="BISansNEXT" panose="02000503040000020004"/>
              </a:rPr>
              <a:t> monitor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progression</a:t>
            </a:r>
            <a:r>
              <a:rPr lang="nl-NL" dirty="0">
                <a:latin typeface="BISansNEXT" panose="02000503040000020004"/>
              </a:rPr>
              <a:t> of fibrosis </a:t>
            </a:r>
          </a:p>
        </p:txBody>
      </p:sp>
      <p:sp>
        <p:nvSpPr>
          <p:cNvPr id="18" name="Tijdelijke aanduiding voor tekst 2">
            <a:extLst>
              <a:ext uri="{FF2B5EF4-FFF2-40B4-BE49-F238E27FC236}">
                <a16:creationId xmlns:a16="http://schemas.microsoft.com/office/drawing/2014/main" id="{EADC8093-5C4F-471C-B44B-232294E7EB92}"/>
              </a:ext>
            </a:extLst>
          </p:cNvPr>
          <p:cNvSpPr>
            <a:spLocks noGrp="1"/>
          </p:cNvSpPr>
          <p:nvPr>
            <p:ph type="body" sz="quarter" idx="13"/>
          </p:nvPr>
        </p:nvSpPr>
        <p:spPr>
          <a:xfrm>
            <a:off x="180000" y="5858890"/>
            <a:ext cx="10994136" cy="619932"/>
          </a:xfrm>
        </p:spPr>
        <p:txBody>
          <a:bodyPr/>
          <a:lstStyle/>
          <a:p>
            <a:r>
              <a:rPr lang="en-US" dirty="0"/>
              <a:t>1. Flaherty KR, Wells AU, </a:t>
            </a:r>
            <a:r>
              <a:rPr lang="en-US" dirty="0" err="1"/>
              <a:t>Cottin</a:t>
            </a:r>
            <a:r>
              <a:rPr lang="en-US" dirty="0"/>
              <a:t> V, et al. </a:t>
            </a:r>
            <a:r>
              <a:rPr lang="en-US" dirty="0" err="1"/>
              <a:t>Nintedanib</a:t>
            </a:r>
            <a:r>
              <a:rPr lang="en-US" dirty="0"/>
              <a:t> in Progressive Fibrosing Interstitial Lung Diseases. N </a:t>
            </a:r>
            <a:r>
              <a:rPr lang="en-US" dirty="0" err="1"/>
              <a:t>Engl</a:t>
            </a:r>
            <a:r>
              <a:rPr lang="en-US" dirty="0"/>
              <a:t> J Med. 2019;381(18):1718-27; 2. Raghu G, Remy-Jardin M, </a:t>
            </a:r>
            <a:r>
              <a:rPr lang="en-US" dirty="0" err="1"/>
              <a:t>Richeldi</a:t>
            </a:r>
            <a:r>
              <a:rPr lang="en-US" dirty="0"/>
              <a:t> L, et al. Idiopathic Pulmonary Fibrosis (an Update) and Progressive Pulmonary Fibrosis in Adults: An Official ATS/ERS/JRS/ALAT Clinical Practice Guideline. Am J Respir Crit Care Med. 2022;205(9):e18-e47.</a:t>
            </a:r>
          </a:p>
        </p:txBody>
      </p:sp>
      <p:grpSp>
        <p:nvGrpSpPr>
          <p:cNvPr id="11" name="Group 10">
            <a:extLst>
              <a:ext uri="{FF2B5EF4-FFF2-40B4-BE49-F238E27FC236}">
                <a16:creationId xmlns:a16="http://schemas.microsoft.com/office/drawing/2014/main" id="{1830D534-B631-A847-2987-EF627CDA31E3}"/>
              </a:ext>
            </a:extLst>
          </p:cNvPr>
          <p:cNvGrpSpPr/>
          <p:nvPr/>
        </p:nvGrpSpPr>
        <p:grpSpPr>
          <a:xfrm>
            <a:off x="827533" y="1455226"/>
            <a:ext cx="4897957" cy="4073116"/>
            <a:chOff x="670560" y="1455226"/>
            <a:chExt cx="4897957" cy="4073116"/>
          </a:xfrm>
        </p:grpSpPr>
        <p:grpSp>
          <p:nvGrpSpPr>
            <p:cNvPr id="3" name="Group 2">
              <a:extLst>
                <a:ext uri="{FF2B5EF4-FFF2-40B4-BE49-F238E27FC236}">
                  <a16:creationId xmlns:a16="http://schemas.microsoft.com/office/drawing/2014/main" id="{A2CEEDA3-CE4B-9D21-1DC5-3245C8D6A5B3}"/>
                </a:ext>
              </a:extLst>
            </p:cNvPr>
            <p:cNvGrpSpPr/>
            <p:nvPr/>
          </p:nvGrpSpPr>
          <p:grpSpPr>
            <a:xfrm>
              <a:off x="670560" y="1455226"/>
              <a:ext cx="4897957" cy="4073116"/>
              <a:chOff x="670560" y="1455226"/>
              <a:chExt cx="4897957" cy="4073116"/>
            </a:xfrm>
          </p:grpSpPr>
          <p:sp>
            <p:nvSpPr>
              <p:cNvPr id="20" name="Rounded Rectangle 47">
                <a:extLst>
                  <a:ext uri="{FF2B5EF4-FFF2-40B4-BE49-F238E27FC236}">
                    <a16:creationId xmlns:a16="http://schemas.microsoft.com/office/drawing/2014/main" id="{665CA699-5B24-4F60-B93D-32B53678EA01}"/>
                  </a:ext>
                </a:extLst>
              </p:cNvPr>
              <p:cNvSpPr/>
              <p:nvPr/>
            </p:nvSpPr>
            <p:spPr>
              <a:xfrm>
                <a:off x="762335" y="1455226"/>
                <a:ext cx="4806182" cy="4073116"/>
              </a:xfrm>
              <a:prstGeom prst="roundRect">
                <a:avLst>
                  <a:gd name="adj" fmla="val 4446"/>
                </a:avLst>
              </a:prstGeom>
              <a:blipFill>
                <a:blip r:embed="rId3"/>
                <a:stretch>
                  <a:fillRect l="-263215" t="-54392" r="-37647" b="-30504"/>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cxnSp>
            <p:nvCxnSpPr>
              <p:cNvPr id="34" name="Rechte verbindingslijn 2">
                <a:extLst>
                  <a:ext uri="{FF2B5EF4-FFF2-40B4-BE49-F238E27FC236}">
                    <a16:creationId xmlns:a16="http://schemas.microsoft.com/office/drawing/2014/main" id="{D0101739-07FA-40DE-9C6A-58D0BD454D7A}"/>
                  </a:ext>
                </a:extLst>
              </p:cNvPr>
              <p:cNvCxnSpPr>
                <a:cxnSpLocks/>
              </p:cNvCxnSpPr>
              <p:nvPr/>
            </p:nvCxnSpPr>
            <p:spPr>
              <a:xfrm>
                <a:off x="762334" y="3365536"/>
                <a:ext cx="48061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52">
                <a:extLst>
                  <a:ext uri="{FF2B5EF4-FFF2-40B4-BE49-F238E27FC236}">
                    <a16:creationId xmlns:a16="http://schemas.microsoft.com/office/drawing/2014/main" id="{8428E7A6-2CEC-4C41-9DA4-E535883CF4AE}"/>
                  </a:ext>
                </a:extLst>
              </p:cNvPr>
              <p:cNvCxnSpPr>
                <a:cxnSpLocks/>
              </p:cNvCxnSpPr>
              <p:nvPr/>
            </p:nvCxnSpPr>
            <p:spPr>
              <a:xfrm>
                <a:off x="762334" y="4394479"/>
                <a:ext cx="48061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53">
                <a:extLst>
                  <a:ext uri="{FF2B5EF4-FFF2-40B4-BE49-F238E27FC236}">
                    <a16:creationId xmlns:a16="http://schemas.microsoft.com/office/drawing/2014/main" id="{8F8EB898-FA32-4331-BBDF-F98685ECE013}"/>
                  </a:ext>
                </a:extLst>
              </p:cNvPr>
              <p:cNvCxnSpPr>
                <a:cxnSpLocks/>
              </p:cNvCxnSpPr>
              <p:nvPr/>
            </p:nvCxnSpPr>
            <p:spPr>
              <a:xfrm>
                <a:off x="670560" y="2336592"/>
                <a:ext cx="48979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FC71D272-391B-16AE-2DCF-A49DF711EA5F}"/>
                </a:ext>
              </a:extLst>
            </p:cNvPr>
            <p:cNvGrpSpPr/>
            <p:nvPr/>
          </p:nvGrpSpPr>
          <p:grpSpPr>
            <a:xfrm>
              <a:off x="983156" y="1666019"/>
              <a:ext cx="4327075" cy="3744163"/>
              <a:chOff x="983156" y="1666019"/>
              <a:chExt cx="4327075" cy="3744163"/>
            </a:xfrm>
          </p:grpSpPr>
          <p:sp>
            <p:nvSpPr>
              <p:cNvPr id="21" name="Tekstvak 4">
                <a:extLst>
                  <a:ext uri="{FF2B5EF4-FFF2-40B4-BE49-F238E27FC236}">
                    <a16:creationId xmlns:a16="http://schemas.microsoft.com/office/drawing/2014/main" id="{9413FCEA-0BCA-4970-ACC1-785078E7DC4E}"/>
                  </a:ext>
                </a:extLst>
              </p:cNvPr>
              <p:cNvSpPr txBox="1"/>
              <p:nvPr/>
            </p:nvSpPr>
            <p:spPr>
              <a:xfrm>
                <a:off x="983156" y="1666019"/>
                <a:ext cx="4327075" cy="461665"/>
              </a:xfrm>
              <a:prstGeom prst="rect">
                <a:avLst/>
              </a:prstGeom>
              <a:noFill/>
            </p:spPr>
            <p:txBody>
              <a:bodyPr wrap="square" rtlCol="0">
                <a:spAutoFit/>
              </a:bodyPr>
              <a:lstStyle/>
              <a:p>
                <a:r>
                  <a:rPr lang="nl-NL" sz="1200" b="1" dirty="0">
                    <a:latin typeface="BISansNEXT" panose="02000503040000020004" pitchFamily="50" charset="0"/>
                  </a:rPr>
                  <a:t>INBUILD criteria</a:t>
                </a:r>
                <a:r>
                  <a:rPr lang="nl-NL" sz="1200" b="1" baseline="30000" dirty="0">
                    <a:latin typeface="BISansNEXT" panose="02000503040000020004" pitchFamily="50" charset="0"/>
                  </a:rPr>
                  <a:t>1</a:t>
                </a:r>
                <a:br>
                  <a:rPr lang="nl-NL" sz="1200" b="1" dirty="0">
                    <a:latin typeface="BISansNEXT" panose="02000503040000020004" pitchFamily="50" charset="0"/>
                  </a:rPr>
                </a:br>
                <a:r>
                  <a:rPr lang="nl-NL" sz="1200" dirty="0">
                    <a:latin typeface="BISansNEXT" panose="02000503040000020004" pitchFamily="50" charset="0"/>
                  </a:rPr>
                  <a:t>Meeting</a:t>
                </a:r>
                <a:r>
                  <a:rPr lang="nl-NL" sz="1200" b="1" dirty="0">
                    <a:latin typeface="BISansNEXT" panose="02000503040000020004" pitchFamily="50" charset="0"/>
                  </a:rPr>
                  <a:t> </a:t>
                </a:r>
                <a:r>
                  <a:rPr lang="nl-NL" sz="1200" u="sng" dirty="0">
                    <a:latin typeface="BISansNEXT" panose="02000503040000020004" pitchFamily="50" charset="0"/>
                  </a:rPr>
                  <a:t>&gt;</a:t>
                </a:r>
                <a:r>
                  <a:rPr lang="nl-NL" sz="1200" dirty="0">
                    <a:latin typeface="BISansNEXT" panose="02000503040000020004" pitchFamily="50" charset="0"/>
                  </a:rPr>
                  <a:t>1 criteria of </a:t>
                </a:r>
                <a:r>
                  <a:rPr lang="nl-NL" sz="1200" dirty="0" err="1">
                    <a:latin typeface="BISansNEXT" panose="02000503040000020004" pitchFamily="50" charset="0"/>
                  </a:rPr>
                  <a:t>progression</a:t>
                </a:r>
                <a:r>
                  <a:rPr lang="nl-NL" sz="1200" dirty="0">
                    <a:latin typeface="BISansNEXT" panose="02000503040000020004" pitchFamily="50" charset="0"/>
                  </a:rPr>
                  <a:t> </a:t>
                </a:r>
                <a:r>
                  <a:rPr lang="nl-NL" sz="1200" dirty="0" err="1">
                    <a:latin typeface="BISansNEXT" panose="02000503040000020004" pitchFamily="50" charset="0"/>
                  </a:rPr>
                  <a:t>within</a:t>
                </a:r>
                <a:r>
                  <a:rPr lang="nl-NL" sz="1200" dirty="0">
                    <a:latin typeface="BISansNEXT" panose="02000503040000020004" pitchFamily="50" charset="0"/>
                  </a:rPr>
                  <a:t> 24 </a:t>
                </a:r>
                <a:r>
                  <a:rPr lang="nl-NL" sz="1200" dirty="0" err="1">
                    <a:latin typeface="BISansNEXT" panose="02000503040000020004" pitchFamily="50" charset="0"/>
                  </a:rPr>
                  <a:t>months</a:t>
                </a:r>
                <a:endParaRPr lang="nl-NL" sz="1200" u="sng" dirty="0">
                  <a:latin typeface="BISansNEXT" panose="02000503040000020004" pitchFamily="50" charset="0"/>
                </a:endParaRPr>
              </a:p>
            </p:txBody>
          </p:sp>
          <p:sp>
            <p:nvSpPr>
              <p:cNvPr id="22" name="Tekstvak 10">
                <a:extLst>
                  <a:ext uri="{FF2B5EF4-FFF2-40B4-BE49-F238E27FC236}">
                    <a16:creationId xmlns:a16="http://schemas.microsoft.com/office/drawing/2014/main" id="{C2E4E10C-4E1E-42ED-9E10-B21B22B42F25}"/>
                  </a:ext>
                </a:extLst>
              </p:cNvPr>
              <p:cNvSpPr txBox="1"/>
              <p:nvPr/>
            </p:nvSpPr>
            <p:spPr>
              <a:xfrm>
                <a:off x="3141260" y="2633101"/>
                <a:ext cx="2095884" cy="415498"/>
              </a:xfrm>
              <a:prstGeom prst="rect">
                <a:avLst/>
              </a:prstGeom>
              <a:noFill/>
            </p:spPr>
            <p:txBody>
              <a:bodyPr wrap="square" rtlCol="0">
                <a:spAutoFit/>
              </a:bodyPr>
              <a:lstStyle/>
              <a:p>
                <a:pPr algn="l"/>
                <a:r>
                  <a:rPr lang="nl-NL" sz="1050" dirty="0">
                    <a:latin typeface="BISansNEXT" panose="02000503040000020004" pitchFamily="50" charset="0"/>
                  </a:rPr>
                  <a:t>A </a:t>
                </a:r>
                <a:r>
                  <a:rPr lang="nl-NL" sz="1050" dirty="0" err="1">
                    <a:latin typeface="BISansNEXT" panose="02000503040000020004" pitchFamily="50" charset="0"/>
                  </a:rPr>
                  <a:t>relative</a:t>
                </a:r>
                <a:r>
                  <a:rPr lang="nl-NL" sz="1050" dirty="0">
                    <a:latin typeface="BISansNEXT" panose="02000503040000020004" pitchFamily="50" charset="0"/>
                  </a:rPr>
                  <a:t> </a:t>
                </a:r>
                <a:r>
                  <a:rPr lang="nl-NL" sz="1050" dirty="0" err="1">
                    <a:latin typeface="BISansNEXT" panose="02000503040000020004" pitchFamily="50" charset="0"/>
                  </a:rPr>
                  <a:t>decline</a:t>
                </a:r>
                <a:r>
                  <a:rPr lang="nl-NL" sz="1050" dirty="0">
                    <a:latin typeface="BISansNEXT" panose="02000503040000020004" pitchFamily="50" charset="0"/>
                  </a:rPr>
                  <a:t> in FVC </a:t>
                </a:r>
                <a:r>
                  <a:rPr lang="nl-NL" sz="1050" u="sng" dirty="0">
                    <a:latin typeface="BISansNEXT" panose="02000503040000020004" pitchFamily="50" charset="0"/>
                  </a:rPr>
                  <a:t>&gt;</a:t>
                </a:r>
                <a:r>
                  <a:rPr lang="nl-NL" sz="1050" dirty="0">
                    <a:latin typeface="BISansNEXT" panose="02000503040000020004" pitchFamily="50" charset="0"/>
                  </a:rPr>
                  <a:t> 10% of </a:t>
                </a:r>
                <a:r>
                  <a:rPr lang="nl-NL" sz="1050" dirty="0" err="1">
                    <a:latin typeface="BISansNEXT" panose="02000503040000020004" pitchFamily="50" charset="0"/>
                  </a:rPr>
                  <a:t>predicted</a:t>
                </a:r>
                <a:endParaRPr lang="nl-NL" sz="1050" dirty="0">
                  <a:latin typeface="BISansNEXT" panose="02000503040000020004" pitchFamily="50" charset="0"/>
                </a:endParaRPr>
              </a:p>
            </p:txBody>
          </p:sp>
          <p:sp>
            <p:nvSpPr>
              <p:cNvPr id="23" name="Tekstvak 8">
                <a:extLst>
                  <a:ext uri="{FF2B5EF4-FFF2-40B4-BE49-F238E27FC236}">
                    <a16:creationId xmlns:a16="http://schemas.microsoft.com/office/drawing/2014/main" id="{7A49D29B-AC58-4FF9-8D45-B7E43F0EB6BA}"/>
                  </a:ext>
                </a:extLst>
              </p:cNvPr>
              <p:cNvSpPr txBox="1"/>
              <p:nvPr/>
            </p:nvSpPr>
            <p:spPr>
              <a:xfrm>
                <a:off x="3141259" y="3501602"/>
                <a:ext cx="2095884" cy="738664"/>
              </a:xfrm>
              <a:prstGeom prst="rect">
                <a:avLst/>
              </a:prstGeom>
              <a:noFill/>
            </p:spPr>
            <p:txBody>
              <a:bodyPr wrap="square" rtlCol="0">
                <a:spAutoFit/>
              </a:bodyPr>
              <a:lstStyle/>
              <a:p>
                <a:pPr algn="l"/>
                <a:r>
                  <a:rPr lang="nl-NL" sz="1050" dirty="0" err="1">
                    <a:latin typeface="BISansNEXT" panose="02000503040000020004" pitchFamily="50" charset="0"/>
                  </a:rPr>
                  <a:t>Worsening</a:t>
                </a:r>
                <a:r>
                  <a:rPr lang="nl-NL" sz="1050" dirty="0">
                    <a:latin typeface="BISansNEXT" panose="02000503040000020004" pitchFamily="50" charset="0"/>
                  </a:rPr>
                  <a:t> of </a:t>
                </a:r>
                <a:r>
                  <a:rPr lang="nl-NL" sz="1050" dirty="0" err="1">
                    <a:latin typeface="BISansNEXT" panose="02000503040000020004" pitchFamily="50" charset="0"/>
                  </a:rPr>
                  <a:t>respiratory</a:t>
                </a:r>
                <a:r>
                  <a:rPr lang="nl-NL" sz="1050" dirty="0">
                    <a:latin typeface="BISansNEXT" panose="02000503040000020004" pitchFamily="50" charset="0"/>
                  </a:rPr>
                  <a:t> </a:t>
                </a:r>
                <a:r>
                  <a:rPr lang="nl-NL" sz="1050" dirty="0" err="1">
                    <a:latin typeface="BISansNEXT" panose="02000503040000020004" pitchFamily="50" charset="0"/>
                  </a:rPr>
                  <a:t>symptoms</a:t>
                </a:r>
                <a:r>
                  <a:rPr lang="nl-NL" sz="1050" dirty="0">
                    <a:latin typeface="BISansNEXT" panose="02000503040000020004" pitchFamily="50" charset="0"/>
                  </a:rPr>
                  <a:t> </a:t>
                </a:r>
                <a:br>
                  <a:rPr lang="nl-NL" sz="1050" dirty="0">
                    <a:latin typeface="BISansNEXT" panose="02000503040000020004" pitchFamily="50" charset="0"/>
                  </a:rPr>
                </a:br>
                <a:r>
                  <a:rPr lang="nl-NL" sz="1050" b="1" dirty="0">
                    <a:latin typeface="BISansNEXT" panose="02000503040000020004" pitchFamily="50" charset="0"/>
                  </a:rPr>
                  <a:t>AND</a:t>
                </a:r>
                <a:r>
                  <a:rPr lang="nl-NL" sz="1050" dirty="0">
                    <a:latin typeface="BISansNEXT" panose="02000503040000020004" pitchFamily="50" charset="0"/>
                  </a:rPr>
                  <a:t> </a:t>
                </a:r>
                <a:r>
                  <a:rPr lang="nl-NL" sz="1050" dirty="0" err="1">
                    <a:latin typeface="BISansNEXT" panose="02000503040000020004" pitchFamily="50" charset="0"/>
                  </a:rPr>
                  <a:t>increased</a:t>
                </a:r>
                <a:r>
                  <a:rPr lang="nl-NL" sz="1050" dirty="0">
                    <a:latin typeface="BISansNEXT" panose="02000503040000020004" pitchFamily="50" charset="0"/>
                  </a:rPr>
                  <a:t> </a:t>
                </a:r>
                <a:r>
                  <a:rPr lang="nl-NL" sz="1050" dirty="0" err="1">
                    <a:latin typeface="BISansNEXT" panose="02000503040000020004" pitchFamily="50" charset="0"/>
                  </a:rPr>
                  <a:t>extent</a:t>
                </a:r>
                <a:r>
                  <a:rPr lang="nl-NL" sz="1050" dirty="0">
                    <a:latin typeface="BISansNEXT" panose="02000503040000020004" pitchFamily="50" charset="0"/>
                  </a:rPr>
                  <a:t> of fibrosis on HRCT</a:t>
                </a:r>
              </a:p>
            </p:txBody>
          </p:sp>
          <p:sp>
            <p:nvSpPr>
              <p:cNvPr id="24" name="Tekstvak 12">
                <a:extLst>
                  <a:ext uri="{FF2B5EF4-FFF2-40B4-BE49-F238E27FC236}">
                    <a16:creationId xmlns:a16="http://schemas.microsoft.com/office/drawing/2014/main" id="{6AD11846-538E-40F7-9C1E-3D4E4F86B599}"/>
                  </a:ext>
                </a:extLst>
              </p:cNvPr>
              <p:cNvSpPr txBox="1"/>
              <p:nvPr/>
            </p:nvSpPr>
            <p:spPr>
              <a:xfrm>
                <a:off x="3141259" y="4509936"/>
                <a:ext cx="2095884" cy="900246"/>
              </a:xfrm>
              <a:prstGeom prst="rect">
                <a:avLst/>
              </a:prstGeom>
              <a:noFill/>
            </p:spPr>
            <p:txBody>
              <a:bodyPr wrap="square" rtlCol="0">
                <a:spAutoFit/>
              </a:bodyPr>
              <a:lstStyle/>
              <a:p>
                <a:pPr algn="l"/>
                <a:r>
                  <a:rPr lang="nl-NL" sz="1050" dirty="0">
                    <a:latin typeface="BISansNEXT" panose="02000503040000020004" pitchFamily="50" charset="0"/>
                  </a:rPr>
                  <a:t>A </a:t>
                </a:r>
                <a:r>
                  <a:rPr lang="nl-NL" sz="1050" dirty="0" err="1">
                    <a:latin typeface="BISansNEXT" panose="02000503040000020004" pitchFamily="50" charset="0"/>
                  </a:rPr>
                  <a:t>relative</a:t>
                </a:r>
                <a:r>
                  <a:rPr lang="nl-NL" sz="1050" dirty="0">
                    <a:latin typeface="BISansNEXT" panose="02000503040000020004" pitchFamily="50" charset="0"/>
                  </a:rPr>
                  <a:t> </a:t>
                </a:r>
                <a:r>
                  <a:rPr lang="nl-NL" sz="1050" dirty="0" err="1">
                    <a:latin typeface="BISansNEXT" panose="02000503040000020004" pitchFamily="50" charset="0"/>
                  </a:rPr>
                  <a:t>decline</a:t>
                </a:r>
                <a:r>
                  <a:rPr lang="nl-NL" sz="1050" dirty="0">
                    <a:latin typeface="BISansNEXT" panose="02000503040000020004" pitchFamily="50" charset="0"/>
                  </a:rPr>
                  <a:t> in FVC </a:t>
                </a:r>
                <a:r>
                  <a:rPr lang="nl-NL" sz="1050" dirty="0" err="1">
                    <a:latin typeface="BISansNEXT" panose="02000503040000020004" pitchFamily="50" charset="0"/>
                  </a:rPr>
                  <a:t>between</a:t>
                </a:r>
                <a:r>
                  <a:rPr lang="nl-NL" sz="1050" dirty="0">
                    <a:latin typeface="BISansNEXT" panose="02000503040000020004" pitchFamily="50" charset="0"/>
                  </a:rPr>
                  <a:t> 5-10% of </a:t>
                </a:r>
                <a:r>
                  <a:rPr lang="nl-NL" sz="1050" dirty="0" err="1">
                    <a:latin typeface="BISansNEXT" panose="02000503040000020004" pitchFamily="50" charset="0"/>
                  </a:rPr>
                  <a:t>predicted</a:t>
                </a:r>
                <a:r>
                  <a:rPr lang="nl-NL" sz="1050" dirty="0">
                    <a:latin typeface="BISansNEXT" panose="02000503040000020004" pitchFamily="50" charset="0"/>
                  </a:rPr>
                  <a:t> </a:t>
                </a:r>
                <a:r>
                  <a:rPr lang="nl-NL" sz="1050" b="1" dirty="0">
                    <a:latin typeface="BISansNEXT" panose="02000503040000020004" pitchFamily="50" charset="0"/>
                  </a:rPr>
                  <a:t>AND</a:t>
                </a:r>
                <a:r>
                  <a:rPr lang="nl-NL" sz="1050" dirty="0">
                    <a:latin typeface="BISansNEXT" panose="02000503040000020004" pitchFamily="50" charset="0"/>
                  </a:rPr>
                  <a:t> </a:t>
                </a:r>
                <a:r>
                  <a:rPr lang="nl-NL" sz="1050" dirty="0" err="1">
                    <a:latin typeface="BISansNEXT" panose="02000503040000020004" pitchFamily="50" charset="0"/>
                  </a:rPr>
                  <a:t>either</a:t>
                </a:r>
                <a:r>
                  <a:rPr lang="nl-NL" sz="1050" dirty="0">
                    <a:latin typeface="BISansNEXT" panose="02000503040000020004" pitchFamily="50" charset="0"/>
                  </a:rPr>
                  <a:t> </a:t>
                </a:r>
                <a:r>
                  <a:rPr lang="nl-NL" sz="1050" dirty="0" err="1">
                    <a:latin typeface="BISansNEXT" panose="02000503040000020004" pitchFamily="50" charset="0"/>
                  </a:rPr>
                  <a:t>worsening</a:t>
                </a:r>
                <a:r>
                  <a:rPr lang="nl-NL" sz="1050" dirty="0">
                    <a:latin typeface="BISansNEXT" panose="02000503040000020004" pitchFamily="50" charset="0"/>
                  </a:rPr>
                  <a:t> of </a:t>
                </a:r>
                <a:r>
                  <a:rPr lang="nl-NL" sz="1050" dirty="0" err="1">
                    <a:latin typeface="BISansNEXT" panose="02000503040000020004" pitchFamily="50" charset="0"/>
                  </a:rPr>
                  <a:t>respiratory</a:t>
                </a:r>
                <a:r>
                  <a:rPr lang="nl-NL" sz="1050" dirty="0">
                    <a:latin typeface="BISansNEXT" panose="02000503040000020004" pitchFamily="50" charset="0"/>
                  </a:rPr>
                  <a:t> </a:t>
                </a:r>
                <a:r>
                  <a:rPr lang="nl-NL" sz="1050" dirty="0" err="1">
                    <a:latin typeface="BISansNEXT" panose="02000503040000020004" pitchFamily="50" charset="0"/>
                  </a:rPr>
                  <a:t>symptoms</a:t>
                </a:r>
                <a:r>
                  <a:rPr lang="nl-NL" sz="1050" dirty="0">
                    <a:latin typeface="BISansNEXT" panose="02000503040000020004" pitchFamily="50" charset="0"/>
                  </a:rPr>
                  <a:t> </a:t>
                </a:r>
                <a:r>
                  <a:rPr lang="nl-NL" sz="1050" b="1" dirty="0">
                    <a:latin typeface="BISansNEXT" panose="02000503040000020004" pitchFamily="50" charset="0"/>
                  </a:rPr>
                  <a:t>OR</a:t>
                </a:r>
                <a:r>
                  <a:rPr lang="nl-NL" sz="1050" dirty="0">
                    <a:latin typeface="BISansNEXT" panose="02000503040000020004" pitchFamily="50" charset="0"/>
                  </a:rPr>
                  <a:t> </a:t>
                </a:r>
                <a:r>
                  <a:rPr lang="nl-NL" sz="1050" dirty="0" err="1">
                    <a:latin typeface="BISansNEXT" panose="02000503040000020004" pitchFamily="50" charset="0"/>
                  </a:rPr>
                  <a:t>increased</a:t>
                </a:r>
                <a:r>
                  <a:rPr lang="nl-NL" sz="1050" dirty="0">
                    <a:latin typeface="BISansNEXT" panose="02000503040000020004" pitchFamily="50" charset="0"/>
                  </a:rPr>
                  <a:t> </a:t>
                </a:r>
                <a:r>
                  <a:rPr lang="nl-NL" sz="1050" dirty="0" err="1">
                    <a:latin typeface="BISansNEXT" panose="02000503040000020004" pitchFamily="50" charset="0"/>
                  </a:rPr>
                  <a:t>extent</a:t>
                </a:r>
                <a:r>
                  <a:rPr lang="nl-NL" sz="1050" dirty="0">
                    <a:latin typeface="BISansNEXT" panose="02000503040000020004" pitchFamily="50" charset="0"/>
                  </a:rPr>
                  <a:t> of fibrosis on HRCT</a:t>
                </a:r>
              </a:p>
            </p:txBody>
          </p:sp>
          <p:pic>
            <p:nvPicPr>
              <p:cNvPr id="25" name="Graphic 24" descr="Downward trend graph outline">
                <a:extLst>
                  <a:ext uri="{FF2B5EF4-FFF2-40B4-BE49-F238E27FC236}">
                    <a16:creationId xmlns:a16="http://schemas.microsoft.com/office/drawing/2014/main" id="{E505C2B1-2B1D-4A21-BBAA-6FAD9D018D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6937" y="2592548"/>
                <a:ext cx="496604" cy="496604"/>
              </a:xfrm>
              <a:prstGeom prst="rect">
                <a:avLst/>
              </a:prstGeom>
            </p:spPr>
          </p:pic>
          <p:pic>
            <p:nvPicPr>
              <p:cNvPr id="26" name="Graphic 25">
                <a:extLst>
                  <a:ext uri="{FF2B5EF4-FFF2-40B4-BE49-F238E27FC236}">
                    <a16:creationId xmlns:a16="http://schemas.microsoft.com/office/drawing/2014/main" id="{7C14B86A-C921-48CD-8D98-65340684B8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6367" y="3636040"/>
                <a:ext cx="417590" cy="469789"/>
              </a:xfrm>
              <a:prstGeom prst="rect">
                <a:avLst/>
              </a:prstGeom>
            </p:spPr>
          </p:pic>
          <p:pic>
            <p:nvPicPr>
              <p:cNvPr id="27" name="Graphic 26">
                <a:extLst>
                  <a:ext uri="{FF2B5EF4-FFF2-40B4-BE49-F238E27FC236}">
                    <a16:creationId xmlns:a16="http://schemas.microsoft.com/office/drawing/2014/main" id="{AE72B8E3-3D6A-4ACB-9E98-44078F21BB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868" y="3652682"/>
                <a:ext cx="451529" cy="436505"/>
              </a:xfrm>
              <a:prstGeom prst="rect">
                <a:avLst/>
              </a:prstGeom>
            </p:spPr>
          </p:pic>
          <p:sp>
            <p:nvSpPr>
              <p:cNvPr id="28" name="Tekstvak 8">
                <a:extLst>
                  <a:ext uri="{FF2B5EF4-FFF2-40B4-BE49-F238E27FC236}">
                    <a16:creationId xmlns:a16="http://schemas.microsoft.com/office/drawing/2014/main" id="{8036CD44-4AF6-4E08-9902-4987ED2E8FF9}"/>
                  </a:ext>
                </a:extLst>
              </p:cNvPr>
              <p:cNvSpPr txBox="1"/>
              <p:nvPr/>
            </p:nvSpPr>
            <p:spPr>
              <a:xfrm>
                <a:off x="1423685" y="3717046"/>
                <a:ext cx="252682" cy="307777"/>
              </a:xfrm>
              <a:prstGeom prst="rect">
                <a:avLst/>
              </a:prstGeom>
              <a:noFill/>
            </p:spPr>
            <p:txBody>
              <a:bodyPr wrap="square" rtlCol="0" anchor="ctr">
                <a:spAutoFit/>
              </a:bodyPr>
              <a:lstStyle/>
              <a:p>
                <a:pPr algn="ctr"/>
                <a:r>
                  <a:rPr lang="nl-NL" sz="1400" dirty="0">
                    <a:solidFill>
                      <a:schemeClr val="accent1"/>
                    </a:solidFill>
                    <a:latin typeface="BISansNEXT" panose="02000503040000020004" pitchFamily="50" charset="0"/>
                  </a:rPr>
                  <a:t>+</a:t>
                </a:r>
              </a:p>
            </p:txBody>
          </p:sp>
          <p:sp>
            <p:nvSpPr>
              <p:cNvPr id="29" name="Tekstvak 8">
                <a:extLst>
                  <a:ext uri="{FF2B5EF4-FFF2-40B4-BE49-F238E27FC236}">
                    <a16:creationId xmlns:a16="http://schemas.microsoft.com/office/drawing/2014/main" id="{5355BE0D-9F16-47BF-8F25-3B6BE8EB839D}"/>
                  </a:ext>
                </a:extLst>
              </p:cNvPr>
              <p:cNvSpPr txBox="1"/>
              <p:nvPr/>
            </p:nvSpPr>
            <p:spPr>
              <a:xfrm>
                <a:off x="1477953" y="4806171"/>
                <a:ext cx="252682" cy="307777"/>
              </a:xfrm>
              <a:prstGeom prst="rect">
                <a:avLst/>
              </a:prstGeom>
              <a:noFill/>
            </p:spPr>
            <p:txBody>
              <a:bodyPr wrap="square" rtlCol="0" anchor="ctr">
                <a:spAutoFit/>
              </a:bodyPr>
              <a:lstStyle/>
              <a:p>
                <a:pPr algn="ctr"/>
                <a:r>
                  <a:rPr lang="nl-NL" sz="1400" dirty="0">
                    <a:solidFill>
                      <a:schemeClr val="accent1"/>
                    </a:solidFill>
                    <a:latin typeface="BISansNEXT" panose="02000503040000020004" pitchFamily="50" charset="0"/>
                  </a:rPr>
                  <a:t>+</a:t>
                </a:r>
              </a:p>
            </p:txBody>
          </p:sp>
          <p:sp>
            <p:nvSpPr>
              <p:cNvPr id="30" name="Tekstvak 8">
                <a:extLst>
                  <a:ext uri="{FF2B5EF4-FFF2-40B4-BE49-F238E27FC236}">
                    <a16:creationId xmlns:a16="http://schemas.microsoft.com/office/drawing/2014/main" id="{EFECA1C6-CE06-45B3-9104-8AFE12783BA9}"/>
                  </a:ext>
                </a:extLst>
              </p:cNvPr>
              <p:cNvSpPr txBox="1"/>
              <p:nvPr/>
            </p:nvSpPr>
            <p:spPr>
              <a:xfrm>
                <a:off x="2135345" y="4844643"/>
                <a:ext cx="252682" cy="230832"/>
              </a:xfrm>
              <a:prstGeom prst="rect">
                <a:avLst/>
              </a:prstGeom>
              <a:noFill/>
            </p:spPr>
            <p:txBody>
              <a:bodyPr wrap="square" lIns="36000" rIns="36000" rtlCol="0" anchor="ctr">
                <a:spAutoFit/>
              </a:bodyPr>
              <a:lstStyle/>
              <a:p>
                <a:pPr algn="ctr"/>
                <a:r>
                  <a:rPr lang="nl-NL" sz="900" dirty="0">
                    <a:solidFill>
                      <a:schemeClr val="accent1"/>
                    </a:solidFill>
                    <a:latin typeface="BISansNEXT" panose="02000503040000020004" pitchFamily="50" charset="0"/>
                  </a:rPr>
                  <a:t>or</a:t>
                </a:r>
              </a:p>
            </p:txBody>
          </p:sp>
          <p:pic>
            <p:nvPicPr>
              <p:cNvPr id="31" name="Graphic 30" descr="Downward trend graph outline">
                <a:extLst>
                  <a:ext uri="{FF2B5EF4-FFF2-40B4-BE49-F238E27FC236}">
                    <a16:creationId xmlns:a16="http://schemas.microsoft.com/office/drawing/2014/main" id="{574C2E0A-B3AC-4DF6-B887-4526A701D3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4289" y="4711757"/>
                <a:ext cx="496604" cy="496604"/>
              </a:xfrm>
              <a:prstGeom prst="rect">
                <a:avLst/>
              </a:prstGeom>
            </p:spPr>
          </p:pic>
          <p:pic>
            <p:nvPicPr>
              <p:cNvPr id="32" name="Graphic 31">
                <a:extLst>
                  <a:ext uri="{FF2B5EF4-FFF2-40B4-BE49-F238E27FC236}">
                    <a16:creationId xmlns:a16="http://schemas.microsoft.com/office/drawing/2014/main" id="{DC07A0FF-ECB1-41F3-8F2A-156A01D74F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0628" y="4725165"/>
                <a:ext cx="417590" cy="469789"/>
              </a:xfrm>
              <a:prstGeom prst="rect">
                <a:avLst/>
              </a:prstGeom>
            </p:spPr>
          </p:pic>
          <p:pic>
            <p:nvPicPr>
              <p:cNvPr id="33" name="Graphic 32">
                <a:extLst>
                  <a:ext uri="{FF2B5EF4-FFF2-40B4-BE49-F238E27FC236}">
                    <a16:creationId xmlns:a16="http://schemas.microsoft.com/office/drawing/2014/main" id="{41393937-467A-401D-8517-EF80431D98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39996" y="4741807"/>
                <a:ext cx="451529" cy="436505"/>
              </a:xfrm>
              <a:prstGeom prst="rect">
                <a:avLst/>
              </a:prstGeom>
            </p:spPr>
          </p:pic>
        </p:grpSp>
      </p:grpSp>
      <p:grpSp>
        <p:nvGrpSpPr>
          <p:cNvPr id="12" name="Group 11">
            <a:extLst>
              <a:ext uri="{FF2B5EF4-FFF2-40B4-BE49-F238E27FC236}">
                <a16:creationId xmlns:a16="http://schemas.microsoft.com/office/drawing/2014/main" id="{5007AB41-7F45-F270-F47A-806191DEF3C3}"/>
              </a:ext>
            </a:extLst>
          </p:cNvPr>
          <p:cNvGrpSpPr/>
          <p:nvPr/>
        </p:nvGrpSpPr>
        <p:grpSpPr>
          <a:xfrm>
            <a:off x="6389800" y="1455226"/>
            <a:ext cx="5425440" cy="4073113"/>
            <a:chOff x="6232827" y="1455226"/>
            <a:chExt cx="5425440" cy="4073113"/>
          </a:xfrm>
        </p:grpSpPr>
        <p:grpSp>
          <p:nvGrpSpPr>
            <p:cNvPr id="9" name="Group 8">
              <a:extLst>
                <a:ext uri="{FF2B5EF4-FFF2-40B4-BE49-F238E27FC236}">
                  <a16:creationId xmlns:a16="http://schemas.microsoft.com/office/drawing/2014/main" id="{4FF1C854-2AF5-0D41-57F2-EAAA7CC70A5A}"/>
                </a:ext>
              </a:extLst>
            </p:cNvPr>
            <p:cNvGrpSpPr/>
            <p:nvPr/>
          </p:nvGrpSpPr>
          <p:grpSpPr>
            <a:xfrm>
              <a:off x="6232827" y="1455226"/>
              <a:ext cx="5425440" cy="4073113"/>
              <a:chOff x="6232827" y="1455226"/>
              <a:chExt cx="5425440" cy="4073113"/>
            </a:xfrm>
          </p:grpSpPr>
          <p:sp>
            <p:nvSpPr>
              <p:cNvPr id="39" name="Rounded Rectangle 47">
                <a:extLst>
                  <a:ext uri="{FF2B5EF4-FFF2-40B4-BE49-F238E27FC236}">
                    <a16:creationId xmlns:a16="http://schemas.microsoft.com/office/drawing/2014/main" id="{3DDEA04D-59D7-2493-B651-13A314DDEDE9}"/>
                  </a:ext>
                </a:extLst>
              </p:cNvPr>
              <p:cNvSpPr/>
              <p:nvPr/>
            </p:nvSpPr>
            <p:spPr>
              <a:xfrm>
                <a:off x="6324601" y="1455226"/>
                <a:ext cx="4806183" cy="4073113"/>
              </a:xfrm>
              <a:prstGeom prst="roundRect">
                <a:avLst>
                  <a:gd name="adj" fmla="val 4446"/>
                </a:avLst>
              </a:prstGeom>
              <a:solidFill>
                <a:schemeClr val="accent3">
                  <a:lumMod val="20000"/>
                  <a:lumOff val="80000"/>
                </a:schemeClr>
              </a:solid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cxnSp>
            <p:nvCxnSpPr>
              <p:cNvPr id="53" name="Rechte verbindingslijn 2">
                <a:extLst>
                  <a:ext uri="{FF2B5EF4-FFF2-40B4-BE49-F238E27FC236}">
                    <a16:creationId xmlns:a16="http://schemas.microsoft.com/office/drawing/2014/main" id="{D49191B1-15C9-F651-90AB-4471D2D297D7}"/>
                  </a:ext>
                </a:extLst>
              </p:cNvPr>
              <p:cNvCxnSpPr>
                <a:cxnSpLocks/>
              </p:cNvCxnSpPr>
              <p:nvPr/>
            </p:nvCxnSpPr>
            <p:spPr>
              <a:xfrm>
                <a:off x="6324601" y="3355446"/>
                <a:ext cx="52357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2">
                <a:extLst>
                  <a:ext uri="{FF2B5EF4-FFF2-40B4-BE49-F238E27FC236}">
                    <a16:creationId xmlns:a16="http://schemas.microsoft.com/office/drawing/2014/main" id="{025E0D87-6ECF-11B4-913C-9FE357625BC6}"/>
                  </a:ext>
                </a:extLst>
              </p:cNvPr>
              <p:cNvCxnSpPr>
                <a:cxnSpLocks/>
              </p:cNvCxnSpPr>
              <p:nvPr/>
            </p:nvCxnSpPr>
            <p:spPr>
              <a:xfrm>
                <a:off x="6324601" y="4394479"/>
                <a:ext cx="52357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3">
                <a:extLst>
                  <a:ext uri="{FF2B5EF4-FFF2-40B4-BE49-F238E27FC236}">
                    <a16:creationId xmlns:a16="http://schemas.microsoft.com/office/drawing/2014/main" id="{B32081D6-380A-D6B4-4122-7E5DC8871344}"/>
                  </a:ext>
                </a:extLst>
              </p:cNvPr>
              <p:cNvCxnSpPr>
                <a:cxnSpLocks/>
              </p:cNvCxnSpPr>
              <p:nvPr/>
            </p:nvCxnSpPr>
            <p:spPr>
              <a:xfrm>
                <a:off x="6232827" y="2336592"/>
                <a:ext cx="54254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ADBCFD3-64BD-B885-982E-E1992EEF25F1}"/>
                </a:ext>
              </a:extLst>
            </p:cNvPr>
            <p:cNvGrpSpPr/>
            <p:nvPr/>
          </p:nvGrpSpPr>
          <p:grpSpPr>
            <a:xfrm>
              <a:off x="6542309" y="1572246"/>
              <a:ext cx="4301001" cy="3624876"/>
              <a:chOff x="6542309" y="1572246"/>
              <a:chExt cx="4301001" cy="3624876"/>
            </a:xfrm>
          </p:grpSpPr>
          <p:sp>
            <p:nvSpPr>
              <p:cNvPr id="40" name="Tekstvak 4">
                <a:extLst>
                  <a:ext uri="{FF2B5EF4-FFF2-40B4-BE49-F238E27FC236}">
                    <a16:creationId xmlns:a16="http://schemas.microsoft.com/office/drawing/2014/main" id="{18B1B76E-ABB8-78D5-73A2-21C5C54FA337}"/>
                  </a:ext>
                </a:extLst>
              </p:cNvPr>
              <p:cNvSpPr txBox="1"/>
              <p:nvPr/>
            </p:nvSpPr>
            <p:spPr>
              <a:xfrm>
                <a:off x="6542309" y="1572246"/>
                <a:ext cx="4111709" cy="646331"/>
              </a:xfrm>
              <a:prstGeom prst="rect">
                <a:avLst/>
              </a:prstGeom>
              <a:noFill/>
            </p:spPr>
            <p:txBody>
              <a:bodyPr wrap="square" rtlCol="0">
                <a:spAutoFit/>
              </a:bodyPr>
              <a:lstStyle/>
              <a:p>
                <a:pPr algn="l"/>
                <a:r>
                  <a:rPr lang="nl-NL" sz="1200" b="1" dirty="0">
                    <a:latin typeface="BISansNEXT" panose="02000503040000020004" pitchFamily="50" charset="0"/>
                  </a:rPr>
                  <a:t>PPF guideline criteria</a:t>
                </a:r>
                <a:r>
                  <a:rPr lang="nl-NL" sz="1200" b="1" baseline="30000" dirty="0">
                    <a:latin typeface="BISansNEXT" panose="02000503040000020004" pitchFamily="50" charset="0"/>
                  </a:rPr>
                  <a:t>2</a:t>
                </a:r>
                <a:br>
                  <a:rPr lang="nl-NL" sz="1200" b="1" dirty="0">
                    <a:latin typeface="BISansNEXT" panose="02000503040000020004" pitchFamily="50" charset="0"/>
                  </a:rPr>
                </a:br>
                <a:r>
                  <a:rPr lang="nl-NL" sz="1200" dirty="0">
                    <a:latin typeface="BISansNEXT" panose="02000503040000020004" pitchFamily="50" charset="0"/>
                  </a:rPr>
                  <a:t>Meeting </a:t>
                </a:r>
                <a:r>
                  <a:rPr lang="nl-NL" sz="1200" u="sng" dirty="0">
                    <a:latin typeface="BISansNEXT" panose="02000503040000020004" pitchFamily="50" charset="0"/>
                  </a:rPr>
                  <a:t>&gt;</a:t>
                </a:r>
                <a:r>
                  <a:rPr lang="nl-NL" sz="1200" dirty="0">
                    <a:latin typeface="BISansNEXT" panose="02000503040000020004" pitchFamily="50" charset="0"/>
                  </a:rPr>
                  <a:t>2 criteria </a:t>
                </a:r>
                <a:r>
                  <a:rPr lang="nl-NL" sz="1200" dirty="0" err="1">
                    <a:latin typeface="BISansNEXT" panose="02000503040000020004" pitchFamily="50" charset="0"/>
                  </a:rPr>
                  <a:t>within</a:t>
                </a:r>
                <a:r>
                  <a:rPr lang="nl-NL" sz="1200" dirty="0">
                    <a:latin typeface="BISansNEXT" panose="02000503040000020004" pitchFamily="50" charset="0"/>
                  </a:rPr>
                  <a:t> </a:t>
                </a:r>
                <a:r>
                  <a:rPr lang="nl-NL" sz="1200" dirty="0" err="1">
                    <a:latin typeface="BISansNEXT" panose="02000503040000020004" pitchFamily="50" charset="0"/>
                  </a:rPr>
                  <a:t>the</a:t>
                </a:r>
                <a:r>
                  <a:rPr lang="nl-NL" sz="1200" dirty="0">
                    <a:latin typeface="BISansNEXT" panose="02000503040000020004" pitchFamily="50" charset="0"/>
                  </a:rPr>
                  <a:t> past </a:t>
                </a:r>
                <a:r>
                  <a:rPr lang="nl-NL" sz="1200" dirty="0" err="1">
                    <a:latin typeface="BISansNEXT" panose="02000503040000020004" pitchFamily="50" charset="0"/>
                  </a:rPr>
                  <a:t>year</a:t>
                </a:r>
                <a:r>
                  <a:rPr lang="nl-NL" sz="1200" dirty="0">
                    <a:latin typeface="BISansNEXT" panose="02000503040000020004" pitchFamily="50" charset="0"/>
                  </a:rPr>
                  <a:t>, </a:t>
                </a:r>
                <a:r>
                  <a:rPr lang="nl-NL" sz="1200" dirty="0" err="1">
                    <a:latin typeface="BISansNEXT" panose="02000503040000020004" pitchFamily="50" charset="0"/>
                  </a:rPr>
                  <a:t>with</a:t>
                </a:r>
                <a:r>
                  <a:rPr lang="nl-NL" sz="1200" dirty="0">
                    <a:latin typeface="BISansNEXT" panose="02000503040000020004" pitchFamily="50" charset="0"/>
                  </a:rPr>
                  <a:t> no </a:t>
                </a:r>
                <a:r>
                  <a:rPr lang="nl-NL" sz="1200" dirty="0" err="1">
                    <a:latin typeface="BISansNEXT" panose="02000503040000020004" pitchFamily="50" charset="0"/>
                  </a:rPr>
                  <a:t>alternative</a:t>
                </a:r>
                <a:r>
                  <a:rPr lang="nl-NL" sz="1200" dirty="0">
                    <a:latin typeface="BISansNEXT" panose="02000503040000020004" pitchFamily="50" charset="0"/>
                  </a:rPr>
                  <a:t> </a:t>
                </a:r>
                <a:r>
                  <a:rPr lang="nl-NL" sz="1200" dirty="0" err="1">
                    <a:latin typeface="BISansNEXT" panose="02000503040000020004" pitchFamily="50" charset="0"/>
                  </a:rPr>
                  <a:t>explanation</a:t>
                </a:r>
                <a:endParaRPr lang="nl-NL" sz="1200" dirty="0">
                  <a:latin typeface="BISansNEXT" panose="02000503040000020004" pitchFamily="50" charset="0"/>
                </a:endParaRPr>
              </a:p>
            </p:txBody>
          </p:sp>
          <p:sp>
            <p:nvSpPr>
              <p:cNvPr id="41" name="Tekstvak 10">
                <a:extLst>
                  <a:ext uri="{FF2B5EF4-FFF2-40B4-BE49-F238E27FC236}">
                    <a16:creationId xmlns:a16="http://schemas.microsoft.com/office/drawing/2014/main" id="{A8604E3A-FAD9-7D77-ABA5-12001BF4E77C}"/>
                  </a:ext>
                </a:extLst>
              </p:cNvPr>
              <p:cNvSpPr txBox="1"/>
              <p:nvPr/>
            </p:nvSpPr>
            <p:spPr>
              <a:xfrm>
                <a:off x="7994225" y="2726227"/>
                <a:ext cx="2740381" cy="253916"/>
              </a:xfrm>
              <a:prstGeom prst="rect">
                <a:avLst/>
              </a:prstGeom>
              <a:noFill/>
            </p:spPr>
            <p:txBody>
              <a:bodyPr wrap="square" rtlCol="0">
                <a:spAutoFit/>
              </a:bodyPr>
              <a:lstStyle/>
              <a:p>
                <a:pPr algn="l"/>
                <a:r>
                  <a:rPr lang="nl-NL" sz="1050" dirty="0" err="1">
                    <a:latin typeface="BISansNEXT" panose="02000503040000020004" pitchFamily="50" charset="0"/>
                  </a:rPr>
                  <a:t>Worsening</a:t>
                </a:r>
                <a:r>
                  <a:rPr lang="nl-NL" sz="1050" dirty="0">
                    <a:latin typeface="BISansNEXT" panose="02000503040000020004" pitchFamily="50" charset="0"/>
                  </a:rPr>
                  <a:t> </a:t>
                </a:r>
                <a:r>
                  <a:rPr lang="nl-NL" sz="1050" dirty="0" err="1">
                    <a:latin typeface="BISansNEXT" panose="02000503040000020004" pitchFamily="50" charset="0"/>
                  </a:rPr>
                  <a:t>respiratory</a:t>
                </a:r>
                <a:r>
                  <a:rPr lang="nl-NL" sz="1050" dirty="0">
                    <a:latin typeface="BISansNEXT" panose="02000503040000020004" pitchFamily="50" charset="0"/>
                  </a:rPr>
                  <a:t> </a:t>
                </a:r>
                <a:r>
                  <a:rPr lang="nl-NL" sz="1050" dirty="0" err="1">
                    <a:latin typeface="BISansNEXT" panose="02000503040000020004" pitchFamily="50" charset="0"/>
                  </a:rPr>
                  <a:t>symptoms</a:t>
                </a:r>
                <a:endParaRPr lang="nl-NL" sz="1050" dirty="0">
                  <a:latin typeface="BISansNEXT" panose="02000503040000020004" pitchFamily="50" charset="0"/>
                </a:endParaRPr>
              </a:p>
            </p:txBody>
          </p:sp>
          <p:sp>
            <p:nvSpPr>
              <p:cNvPr id="43" name="Tekstvak 12">
                <a:extLst>
                  <a:ext uri="{FF2B5EF4-FFF2-40B4-BE49-F238E27FC236}">
                    <a16:creationId xmlns:a16="http://schemas.microsoft.com/office/drawing/2014/main" id="{0200A0D0-CF25-FC10-3AB6-0195C0B67F92}"/>
                  </a:ext>
                </a:extLst>
              </p:cNvPr>
              <p:cNvSpPr txBox="1"/>
              <p:nvPr/>
            </p:nvSpPr>
            <p:spPr>
              <a:xfrm>
                <a:off x="7994225" y="4754478"/>
                <a:ext cx="2740380" cy="415498"/>
              </a:xfrm>
              <a:prstGeom prst="rect">
                <a:avLst/>
              </a:prstGeom>
              <a:noFill/>
            </p:spPr>
            <p:txBody>
              <a:bodyPr wrap="square" rtlCol="0">
                <a:spAutoFit/>
              </a:bodyPr>
              <a:lstStyle/>
              <a:p>
                <a:pPr algn="l"/>
                <a:r>
                  <a:rPr lang="nl-NL" sz="1050" dirty="0" err="1">
                    <a:latin typeface="BISansNEXT" panose="02000503040000020004" pitchFamily="50" charset="0"/>
                  </a:rPr>
                  <a:t>Radiological</a:t>
                </a:r>
                <a:r>
                  <a:rPr lang="nl-NL" sz="1050" dirty="0">
                    <a:latin typeface="BISansNEXT" panose="02000503040000020004" pitchFamily="50" charset="0"/>
                  </a:rPr>
                  <a:t> </a:t>
                </a:r>
                <a:r>
                  <a:rPr lang="nl-NL" sz="1050" dirty="0" err="1">
                    <a:latin typeface="BISansNEXT" panose="02000503040000020004" pitchFamily="50" charset="0"/>
                  </a:rPr>
                  <a:t>evidence</a:t>
                </a:r>
                <a:r>
                  <a:rPr lang="nl-NL" sz="1050" dirty="0">
                    <a:latin typeface="BISansNEXT" panose="02000503040000020004" pitchFamily="50" charset="0"/>
                  </a:rPr>
                  <a:t> of </a:t>
                </a:r>
                <a:r>
                  <a:rPr lang="nl-NL" sz="1050" dirty="0" err="1">
                    <a:latin typeface="BISansNEXT" panose="02000503040000020004" pitchFamily="50" charset="0"/>
                  </a:rPr>
                  <a:t>disease</a:t>
                </a:r>
                <a:r>
                  <a:rPr lang="nl-NL" sz="1050" dirty="0">
                    <a:latin typeface="BISansNEXT" panose="02000503040000020004" pitchFamily="50" charset="0"/>
                  </a:rPr>
                  <a:t> </a:t>
                </a:r>
                <a:r>
                  <a:rPr lang="nl-NL" sz="1050" dirty="0" err="1">
                    <a:latin typeface="BISansNEXT" panose="02000503040000020004" pitchFamily="50" charset="0"/>
                  </a:rPr>
                  <a:t>progressing</a:t>
                </a:r>
                <a:endParaRPr lang="nl-NL" sz="1050" dirty="0">
                  <a:latin typeface="BISansNEXT" panose="02000503040000020004" pitchFamily="50" charset="0"/>
                </a:endParaRPr>
              </a:p>
            </p:txBody>
          </p:sp>
          <p:pic>
            <p:nvPicPr>
              <p:cNvPr id="46" name="Graphic 45">
                <a:extLst>
                  <a:ext uri="{FF2B5EF4-FFF2-40B4-BE49-F238E27FC236}">
                    <a16:creationId xmlns:a16="http://schemas.microsoft.com/office/drawing/2014/main" id="{09C08FAF-B974-D740-038B-3FC3469D89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5730" y="2647252"/>
                <a:ext cx="451529" cy="436505"/>
              </a:xfrm>
              <a:prstGeom prst="rect">
                <a:avLst/>
              </a:prstGeom>
            </p:spPr>
          </p:pic>
          <p:pic>
            <p:nvPicPr>
              <p:cNvPr id="50" name="Graphic 49" descr="Downward trend graph outline">
                <a:extLst>
                  <a:ext uri="{FF2B5EF4-FFF2-40B4-BE49-F238E27FC236}">
                    <a16:creationId xmlns:a16="http://schemas.microsoft.com/office/drawing/2014/main" id="{67A045EE-5562-872A-C502-75B700F4DF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33192" y="3649666"/>
                <a:ext cx="496604" cy="496604"/>
              </a:xfrm>
              <a:prstGeom prst="rect">
                <a:avLst/>
              </a:prstGeom>
            </p:spPr>
          </p:pic>
          <p:pic>
            <p:nvPicPr>
              <p:cNvPr id="51" name="Graphic 50">
                <a:extLst>
                  <a:ext uri="{FF2B5EF4-FFF2-40B4-BE49-F238E27FC236}">
                    <a16:creationId xmlns:a16="http://schemas.microsoft.com/office/drawing/2014/main" id="{80ACC339-E7EB-0567-3FDA-8E6FB259FE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2699" y="4727333"/>
                <a:ext cx="417590" cy="469789"/>
              </a:xfrm>
              <a:prstGeom prst="rect">
                <a:avLst/>
              </a:prstGeom>
            </p:spPr>
          </p:pic>
          <p:sp>
            <p:nvSpPr>
              <p:cNvPr id="59" name="Tekstvak 58">
                <a:extLst>
                  <a:ext uri="{FF2B5EF4-FFF2-40B4-BE49-F238E27FC236}">
                    <a16:creationId xmlns:a16="http://schemas.microsoft.com/office/drawing/2014/main" id="{21C05302-A9C1-26F1-D3E5-5C5E22300AF8}"/>
                  </a:ext>
                </a:extLst>
              </p:cNvPr>
              <p:cNvSpPr txBox="1"/>
              <p:nvPr/>
            </p:nvSpPr>
            <p:spPr>
              <a:xfrm>
                <a:off x="7994225" y="3528636"/>
                <a:ext cx="2849085" cy="738664"/>
              </a:xfrm>
              <a:prstGeom prst="rect">
                <a:avLst/>
              </a:prstGeom>
              <a:noFill/>
            </p:spPr>
            <p:txBody>
              <a:bodyPr wrap="square">
                <a:spAutoFit/>
              </a:bodyPr>
              <a:lstStyle/>
              <a:p>
                <a:r>
                  <a:rPr lang="en-US" sz="1050" dirty="0">
                    <a:latin typeface="BISansNEXT" panose="02000503040000020004" pitchFamily="50" charset="0"/>
                  </a:rPr>
                  <a:t>Physiological evidence of disease progression</a:t>
                </a:r>
              </a:p>
              <a:p>
                <a:pPr marL="171450" indent="-171450">
                  <a:buFont typeface="Arial" panose="020B0604020202020204" pitchFamily="34" charset="0"/>
                  <a:buChar char="•"/>
                </a:pPr>
                <a:r>
                  <a:rPr lang="en-US" sz="1050" dirty="0">
                    <a:latin typeface="BISansNEXT" panose="02000503040000020004" pitchFamily="50" charset="0"/>
                  </a:rPr>
                  <a:t> Absolute decline in FVC ≥5% </a:t>
                </a:r>
              </a:p>
              <a:p>
                <a:pPr marL="171450" indent="-171450">
                  <a:buFont typeface="Arial" panose="020B0604020202020204" pitchFamily="34" charset="0"/>
                  <a:buChar char="•"/>
                </a:pPr>
                <a:r>
                  <a:rPr lang="en-US" sz="1050" dirty="0">
                    <a:latin typeface="BISansNEXT" panose="02000503040000020004" pitchFamily="50" charset="0"/>
                  </a:rPr>
                  <a:t>Absolute decline in DL</a:t>
                </a:r>
                <a:r>
                  <a:rPr lang="en-US" sz="1050" baseline="-25000" dirty="0">
                    <a:latin typeface="BISansNEXT" panose="02000503040000020004" pitchFamily="50" charset="0"/>
                  </a:rPr>
                  <a:t>CO</a:t>
                </a:r>
                <a:r>
                  <a:rPr lang="en-US" sz="1050" dirty="0">
                    <a:latin typeface="BISansNEXT" panose="02000503040000020004" pitchFamily="50" charset="0"/>
                  </a:rPr>
                  <a:t> ≥10% (corrected for Hb)</a:t>
                </a:r>
                <a:endParaRPr lang="en-US" sz="1050" dirty="0">
                  <a:highlight>
                    <a:srgbClr val="FFFF00"/>
                  </a:highlight>
                  <a:latin typeface="BISansNEXT" panose="02000503040000020004" pitchFamily="50" charset="0"/>
                </a:endParaRPr>
              </a:p>
            </p:txBody>
          </p:sp>
        </p:grpSp>
      </p:grpSp>
      <p:grpSp>
        <p:nvGrpSpPr>
          <p:cNvPr id="7" name="Group 6">
            <a:extLst>
              <a:ext uri="{FF2B5EF4-FFF2-40B4-BE49-F238E27FC236}">
                <a16:creationId xmlns:a16="http://schemas.microsoft.com/office/drawing/2014/main" id="{15912BA1-F997-D1ED-C9DE-F0D9BCB9CF59}"/>
              </a:ext>
            </a:extLst>
          </p:cNvPr>
          <p:cNvGrpSpPr/>
          <p:nvPr/>
        </p:nvGrpSpPr>
        <p:grpSpPr>
          <a:xfrm>
            <a:off x="5613002" y="3265283"/>
            <a:ext cx="989449" cy="219147"/>
            <a:chOff x="5456029" y="3265283"/>
            <a:chExt cx="989449" cy="219147"/>
          </a:xfrm>
        </p:grpSpPr>
        <p:sp>
          <p:nvSpPr>
            <p:cNvPr id="6" name="Ovaal 5">
              <a:extLst>
                <a:ext uri="{FF2B5EF4-FFF2-40B4-BE49-F238E27FC236}">
                  <a16:creationId xmlns:a16="http://schemas.microsoft.com/office/drawing/2014/main" id="{71E4943D-2CE6-2C0C-0474-4F57DFB6B638}"/>
                </a:ext>
              </a:extLst>
            </p:cNvPr>
            <p:cNvSpPr/>
            <p:nvPr/>
          </p:nvSpPr>
          <p:spPr>
            <a:xfrm>
              <a:off x="5456029" y="3265283"/>
              <a:ext cx="212651" cy="219147"/>
            </a:xfrm>
            <a:prstGeom prst="ellipse">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a:extLst>
                <a:ext uri="{FF2B5EF4-FFF2-40B4-BE49-F238E27FC236}">
                  <a16:creationId xmlns:a16="http://schemas.microsoft.com/office/drawing/2014/main" id="{3486BA33-65BF-05B9-F0AC-1712124F4936}"/>
                </a:ext>
              </a:extLst>
            </p:cNvPr>
            <p:cNvSpPr/>
            <p:nvPr/>
          </p:nvSpPr>
          <p:spPr>
            <a:xfrm>
              <a:off x="6232827" y="3265283"/>
              <a:ext cx="212651" cy="219147"/>
            </a:xfrm>
            <a:prstGeom prst="ellipse">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7">
              <a:extLst>
                <a:ext uri="{FF2B5EF4-FFF2-40B4-BE49-F238E27FC236}">
                  <a16:creationId xmlns:a16="http://schemas.microsoft.com/office/drawing/2014/main" id="{CCEBC7B3-6233-C16D-BD1B-DE34781A00BB}"/>
                </a:ext>
              </a:extLst>
            </p:cNvPr>
            <p:cNvCxnSpPr>
              <a:stCxn id="6" idx="6"/>
              <a:endCxn id="56" idx="2"/>
            </p:cNvCxnSpPr>
            <p:nvPr/>
          </p:nvCxnSpPr>
          <p:spPr>
            <a:xfrm>
              <a:off x="5668680" y="3374857"/>
              <a:ext cx="5641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60" name="Rectangle 2">
            <a:extLst>
              <a:ext uri="{FF2B5EF4-FFF2-40B4-BE49-F238E27FC236}">
                <a16:creationId xmlns:a16="http://schemas.microsoft.com/office/drawing/2014/main" id="{91B272FD-F1EE-038A-E978-FE70B395771B}"/>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F-ILD</a:t>
            </a:r>
            <a:endParaRPr lang="en-NL" sz="1400" dirty="0">
              <a:solidFill>
                <a:schemeClr val="bg1"/>
              </a:solidFill>
              <a:latin typeface="BI Sans" pitchFamily="2" charset="0"/>
            </a:endParaRPr>
          </a:p>
        </p:txBody>
      </p:sp>
      <p:pic>
        <p:nvPicPr>
          <p:cNvPr id="2" name="Picture 1">
            <a:extLst>
              <a:ext uri="{FF2B5EF4-FFF2-40B4-BE49-F238E27FC236}">
                <a16:creationId xmlns:a16="http://schemas.microsoft.com/office/drawing/2014/main" id="{5B833535-F86B-875F-2B3A-63BA52BA2931}"/>
              </a:ext>
            </a:extLst>
          </p:cNvPr>
          <p:cNvPicPr>
            <a:picLocks noChangeAspect="1"/>
          </p:cNvPicPr>
          <p:nvPr/>
        </p:nvPicPr>
        <p:blipFill>
          <a:blip r:embed="rId10"/>
          <a:stretch>
            <a:fillRect/>
          </a:stretch>
        </p:blipFill>
        <p:spPr>
          <a:xfrm>
            <a:off x="10891578" y="6247154"/>
            <a:ext cx="1487553" cy="231668"/>
          </a:xfrm>
          <a:prstGeom prst="rect">
            <a:avLst/>
          </a:prstGeom>
        </p:spPr>
      </p:pic>
    </p:spTree>
    <p:extLst>
      <p:ext uri="{BB962C8B-B14F-4D97-AF65-F5344CB8AC3E}">
        <p14:creationId xmlns:p14="http://schemas.microsoft.com/office/powerpoint/2010/main" val="360772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xit" presetSubtype="8" fill="hold" nodeType="afterEffect">
                                  <p:stCondLst>
                                    <p:cond delay="0"/>
                                  </p:stCondLst>
                                  <p:childTnLst>
                                    <p:animEffect transition="out" filter="wipe(left)">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 2.22222E-6 L 0.23945 2.22222E-6 " pathEditMode="relative" rAng="0" ptsTypes="AA">
                                      <p:cBhvr>
                                        <p:cTn id="23" dur="2000" fill="hold"/>
                                        <p:tgtEl>
                                          <p:spTgt spid="11"/>
                                        </p:tgtEl>
                                        <p:attrNameLst>
                                          <p:attrName>ppt_x</p:attrName>
                                          <p:attrName>ppt_y</p:attrName>
                                        </p:attrNameLst>
                                      </p:cBhvr>
                                      <p:rCtr x="11966" y="0"/>
                                    </p:animMotion>
                                  </p:childTnLst>
                                </p:cTn>
                              </p:par>
                              <p:par>
                                <p:cTn id="24" presetID="35" presetClass="path" presetSubtype="0" accel="50000" decel="50000" fill="hold" nodeType="withEffect">
                                  <p:stCondLst>
                                    <p:cond delay="0"/>
                                  </p:stCondLst>
                                  <p:childTnLst>
                                    <p:animMotion origin="layout" path="M -4.58333E-6 2.22222E-6 L -0.21822 2.22222E-6 " pathEditMode="relative" rAng="0" ptsTypes="AA">
                                      <p:cBhvr>
                                        <p:cTn id="25" dur="2000" fill="hold"/>
                                        <p:tgtEl>
                                          <p:spTgt spid="12"/>
                                        </p:tgtEl>
                                        <p:attrNameLst>
                                          <p:attrName>ppt_x</p:attrName>
                                          <p:attrName>ppt_y</p:attrName>
                                        </p:attrNameLst>
                                      </p:cBhvr>
                                      <p:rCtr x="-10911" y="0"/>
                                    </p:animMotion>
                                  </p:childTnLst>
                                </p:cTn>
                              </p:par>
                              <p:par>
                                <p:cTn id="26" presetID="10" presetClass="exit" presetSubtype="0" fill="hold" nodeType="withEffect">
                                  <p:stCondLst>
                                    <p:cond delay="1750"/>
                                  </p:stCondLst>
                                  <p:childTnLst>
                                    <p:animEffect transition="out" filter="fade">
                                      <p:cBhvr>
                                        <p:cTn id="27" dur="250"/>
                                        <p:tgtEl>
                                          <p:spTgt spid="11"/>
                                        </p:tgtEl>
                                      </p:cBhvr>
                                    </p:animEffect>
                                    <p:set>
                                      <p:cBhvr>
                                        <p:cTn id="28"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BDCB6-5E59-4AFC-891C-FBECF3BFCD4B}"/>
              </a:ext>
            </a:extLst>
          </p:cNvPr>
          <p:cNvSpPr>
            <a:spLocks noGrp="1"/>
          </p:cNvSpPr>
          <p:nvPr>
            <p:ph type="title"/>
          </p:nvPr>
        </p:nvSpPr>
        <p:spPr/>
        <p:txBody>
          <a:bodyPr/>
          <a:lstStyle/>
          <a:p>
            <a:r>
              <a:rPr lang="nl-NL" dirty="0"/>
              <a:t>Monitoring </a:t>
            </a:r>
            <a:r>
              <a:rPr lang="nl-NL" dirty="0" err="1"/>
              <a:t>algorithm</a:t>
            </a:r>
            <a:r>
              <a:rPr lang="nl-NL" dirty="0"/>
              <a:t> </a:t>
            </a:r>
            <a:r>
              <a:rPr lang="nl-NL" dirty="0" err="1"/>
              <a:t>for</a:t>
            </a:r>
            <a:r>
              <a:rPr lang="nl-NL" dirty="0"/>
              <a:t> SSc-ILD</a:t>
            </a:r>
            <a:r>
              <a:rPr lang="nl-NL" baseline="30000" dirty="0"/>
              <a:t>1,2</a:t>
            </a:r>
            <a:endParaRPr lang="nl-NL" dirty="0"/>
          </a:p>
        </p:txBody>
      </p:sp>
      <p:sp>
        <p:nvSpPr>
          <p:cNvPr id="14" name="Content Placeholder 13">
            <a:extLst>
              <a:ext uri="{FF2B5EF4-FFF2-40B4-BE49-F238E27FC236}">
                <a16:creationId xmlns:a16="http://schemas.microsoft.com/office/drawing/2014/main" id="{81FD3EE2-0803-46B6-ABBE-C8BC7F19B460}"/>
              </a:ext>
            </a:extLst>
          </p:cNvPr>
          <p:cNvSpPr>
            <a:spLocks noGrp="1"/>
          </p:cNvSpPr>
          <p:nvPr>
            <p:ph idx="1"/>
          </p:nvPr>
        </p:nvSpPr>
        <p:spPr>
          <a:xfrm>
            <a:off x="838199" y="1123200"/>
            <a:ext cx="2608407" cy="4724849"/>
          </a:xfrm>
        </p:spPr>
        <p:txBody>
          <a:bodyPr/>
          <a:lstStyle/>
          <a:p>
            <a:r>
              <a:rPr lang="en-US" dirty="0"/>
              <a:t>Vigilant ongoing monitoring should be conducted, with HRCT repeated upon worsening of PFT scores or respiratory symptoms</a:t>
            </a:r>
            <a:r>
              <a:rPr lang="en-US" baseline="30000" dirty="0"/>
              <a:t>1,2</a:t>
            </a:r>
            <a:endParaRPr lang="en-US" dirty="0"/>
          </a:p>
          <a:p>
            <a:r>
              <a:rPr lang="en-US" dirty="0"/>
              <a:t>All patients with </a:t>
            </a:r>
            <a:r>
              <a:rPr lang="en-US" dirty="0" err="1"/>
              <a:t>SSc</a:t>
            </a:r>
            <a:r>
              <a:rPr lang="en-US" dirty="0"/>
              <a:t>-ILD need to be followed up every 3–6 months with PFTs, and repeated HRCT as guided by clinical decision</a:t>
            </a:r>
            <a:r>
              <a:rPr lang="en-US" baseline="30000" dirty="0"/>
              <a:t>2</a:t>
            </a:r>
            <a:endParaRPr lang="en-US" dirty="0"/>
          </a:p>
          <a:p>
            <a:endParaRPr lang="nl-NL" dirty="0"/>
          </a:p>
        </p:txBody>
      </p:sp>
      <p:sp>
        <p:nvSpPr>
          <p:cNvPr id="3" name="Text Placeholder 2">
            <a:extLst>
              <a:ext uri="{FF2B5EF4-FFF2-40B4-BE49-F238E27FC236}">
                <a16:creationId xmlns:a16="http://schemas.microsoft.com/office/drawing/2014/main" id="{A4938C69-EF05-40E3-A618-782956558D2D}"/>
              </a:ext>
            </a:extLst>
          </p:cNvPr>
          <p:cNvSpPr>
            <a:spLocks noGrp="1"/>
          </p:cNvSpPr>
          <p:nvPr>
            <p:ph type="body" sz="quarter" idx="13"/>
          </p:nvPr>
        </p:nvSpPr>
        <p:spPr/>
        <p:txBody>
          <a:bodyPr/>
          <a:lstStyle/>
          <a:p>
            <a:r>
              <a:rPr lang="nl-NL" dirty="0">
                <a:latin typeface="BISansNEXT" panose="02000503040000020004"/>
              </a:rPr>
              <a:t>1. Hoffmann-</a:t>
            </a:r>
            <a:r>
              <a:rPr lang="nl-NL" dirty="0" err="1">
                <a:latin typeface="BISansNEXT" panose="02000503040000020004"/>
              </a:rPr>
              <a:t>Vold</a:t>
            </a:r>
            <a:r>
              <a:rPr lang="nl-NL" dirty="0">
                <a:latin typeface="BISansNEXT" panose="02000503040000020004"/>
              </a:rPr>
              <a:t> A-M, Maher TM, </a:t>
            </a:r>
            <a:r>
              <a:rPr lang="nl-NL" dirty="0" err="1">
                <a:latin typeface="BISansNEXT" panose="02000503040000020004"/>
              </a:rPr>
              <a:t>Philpot</a:t>
            </a:r>
            <a:r>
              <a:rPr lang="nl-NL" dirty="0">
                <a:latin typeface="BISansNEXT" panose="02000503040000020004"/>
              </a:rPr>
              <a:t> EE, et al. The </a:t>
            </a:r>
            <a:r>
              <a:rPr lang="nl-NL" dirty="0" err="1">
                <a:latin typeface="BISansNEXT" panose="02000503040000020004"/>
              </a:rPr>
              <a:t>identification</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management of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a:t>
            </a:r>
            <a:r>
              <a:rPr lang="nl-NL" dirty="0" err="1">
                <a:latin typeface="BISansNEXT" panose="02000503040000020004"/>
              </a:rPr>
              <a:t>systemic</a:t>
            </a:r>
            <a:r>
              <a:rPr lang="nl-NL" dirty="0">
                <a:latin typeface="BISansNEXT" panose="02000503040000020004"/>
              </a:rPr>
              <a:t> sclerosis: </a:t>
            </a:r>
            <a:r>
              <a:rPr lang="nl-NL" dirty="0" err="1">
                <a:latin typeface="BISansNEXT" panose="02000503040000020004"/>
              </a:rPr>
              <a:t>evidence-based</a:t>
            </a:r>
            <a:r>
              <a:rPr lang="nl-NL" dirty="0">
                <a:latin typeface="BISansNEXT" panose="02000503040000020004"/>
              </a:rPr>
              <a:t> European consensus statements. The Lancet </a:t>
            </a:r>
            <a:r>
              <a:rPr lang="nl-NL" dirty="0" err="1">
                <a:latin typeface="BISansNEXT" panose="02000503040000020004"/>
              </a:rPr>
              <a:t>Rheumatology</a:t>
            </a:r>
            <a:r>
              <a:rPr lang="nl-NL" dirty="0">
                <a:latin typeface="BISansNEXT" panose="02000503040000020004"/>
              </a:rPr>
              <a:t>. 2020;2(2):e71-e83; 2. </a:t>
            </a:r>
            <a:r>
              <a:rPr lang="nl-NL" dirty="0" err="1">
                <a:latin typeface="BISansNEXT" panose="02000503040000020004"/>
              </a:rPr>
              <a:t>Perelas</a:t>
            </a:r>
            <a:r>
              <a:rPr lang="nl-NL" dirty="0">
                <a:latin typeface="BISansNEXT" panose="02000503040000020004"/>
              </a:rPr>
              <a:t> A, Silver RM, </a:t>
            </a:r>
            <a:r>
              <a:rPr lang="nl-NL" dirty="0" err="1">
                <a:latin typeface="BISansNEXT" panose="02000503040000020004"/>
              </a:rPr>
              <a:t>Arrossi</a:t>
            </a:r>
            <a:r>
              <a:rPr lang="nl-NL" dirty="0">
                <a:latin typeface="BISansNEXT" panose="02000503040000020004"/>
              </a:rPr>
              <a:t> AV, et al. </a:t>
            </a:r>
            <a:r>
              <a:rPr lang="nl-NL" dirty="0" err="1">
                <a:latin typeface="BISansNEXT" panose="02000503040000020004"/>
              </a:rPr>
              <a:t>Systemic</a:t>
            </a:r>
            <a:r>
              <a:rPr lang="nl-NL" dirty="0">
                <a:latin typeface="BISansNEXT" panose="02000503040000020004"/>
              </a:rPr>
              <a:t> sclerosis-</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Lancet </a:t>
            </a:r>
            <a:r>
              <a:rPr lang="nl-NL" dirty="0" err="1">
                <a:latin typeface="BISansNEXT" panose="02000503040000020004"/>
              </a:rPr>
              <a:t>Respir</a:t>
            </a:r>
            <a:r>
              <a:rPr lang="nl-NL" dirty="0">
                <a:latin typeface="BISansNEXT" panose="02000503040000020004"/>
              </a:rPr>
              <a:t> Med. 2020;8(3):304-20.  </a:t>
            </a:r>
          </a:p>
        </p:txBody>
      </p:sp>
      <p:sp>
        <p:nvSpPr>
          <p:cNvPr id="4" name="Text Placeholder 3">
            <a:extLst>
              <a:ext uri="{FF2B5EF4-FFF2-40B4-BE49-F238E27FC236}">
                <a16:creationId xmlns:a16="http://schemas.microsoft.com/office/drawing/2014/main" id="{E5796991-F4DE-4C8B-95FE-0257425AF45E}"/>
              </a:ext>
            </a:extLst>
          </p:cNvPr>
          <p:cNvSpPr>
            <a:spLocks noGrp="1"/>
          </p:cNvSpPr>
          <p:nvPr>
            <p:ph type="body" sz="quarter" idx="17"/>
          </p:nvPr>
        </p:nvSpPr>
        <p:spPr/>
        <p:txBody>
          <a:bodyPr/>
          <a:lstStyle/>
          <a:p>
            <a:r>
              <a:rPr lang="nl-NL" dirty="0"/>
              <a:t>J2</a:t>
            </a:r>
          </a:p>
        </p:txBody>
      </p:sp>
      <p:cxnSp>
        <p:nvCxnSpPr>
          <p:cNvPr id="47" name="Verbindingslijn: gebogen 21">
            <a:extLst>
              <a:ext uri="{FF2B5EF4-FFF2-40B4-BE49-F238E27FC236}">
                <a16:creationId xmlns:a16="http://schemas.microsoft.com/office/drawing/2014/main" id="{781DCF02-BB38-42B0-A3A8-81E95261685F}"/>
              </a:ext>
            </a:extLst>
          </p:cNvPr>
          <p:cNvCxnSpPr>
            <a:cxnSpLocks/>
            <a:stCxn id="60" idx="0"/>
            <a:endCxn id="60" idx="1"/>
          </p:cNvCxnSpPr>
          <p:nvPr/>
        </p:nvCxnSpPr>
        <p:spPr>
          <a:xfrm rot="16200000" flipH="1" flipV="1">
            <a:off x="4881604" y="1296780"/>
            <a:ext cx="822440" cy="899723"/>
          </a:xfrm>
          <a:prstGeom prst="bentConnector4">
            <a:avLst>
              <a:gd name="adj1" fmla="val -39850"/>
              <a:gd name="adj2" fmla="val 11016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59">
            <a:extLst>
              <a:ext uri="{FF2B5EF4-FFF2-40B4-BE49-F238E27FC236}">
                <a16:creationId xmlns:a16="http://schemas.microsoft.com/office/drawing/2014/main" id="{0EAF82CC-6593-495C-9833-CA8B636B5F91}"/>
              </a:ext>
            </a:extLst>
          </p:cNvPr>
          <p:cNvCxnSpPr>
            <a:cxnSpLocks/>
          </p:cNvCxnSpPr>
          <p:nvPr/>
        </p:nvCxnSpPr>
        <p:spPr>
          <a:xfrm flipV="1">
            <a:off x="6614234" y="4633012"/>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59">
            <a:extLst>
              <a:ext uri="{FF2B5EF4-FFF2-40B4-BE49-F238E27FC236}">
                <a16:creationId xmlns:a16="http://schemas.microsoft.com/office/drawing/2014/main" id="{A3904824-E794-4155-B368-C5202B56110B}"/>
              </a:ext>
            </a:extLst>
          </p:cNvPr>
          <p:cNvCxnSpPr>
            <a:cxnSpLocks/>
          </p:cNvCxnSpPr>
          <p:nvPr/>
        </p:nvCxnSpPr>
        <p:spPr>
          <a:xfrm flipV="1">
            <a:off x="7877122" y="2213004"/>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59">
            <a:extLst>
              <a:ext uri="{FF2B5EF4-FFF2-40B4-BE49-F238E27FC236}">
                <a16:creationId xmlns:a16="http://schemas.microsoft.com/office/drawing/2014/main" id="{CC5E3E97-59C4-4816-A39F-5433DDAD249F}"/>
              </a:ext>
            </a:extLst>
          </p:cNvPr>
          <p:cNvCxnSpPr>
            <a:cxnSpLocks/>
          </p:cNvCxnSpPr>
          <p:nvPr/>
        </p:nvCxnSpPr>
        <p:spPr>
          <a:xfrm flipV="1">
            <a:off x="7874807" y="4633012"/>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9">
            <a:extLst>
              <a:ext uri="{FF2B5EF4-FFF2-40B4-BE49-F238E27FC236}">
                <a16:creationId xmlns:a16="http://schemas.microsoft.com/office/drawing/2014/main" id="{F626D4C1-E33F-47C7-82D0-7F907A147337}"/>
              </a:ext>
            </a:extLst>
          </p:cNvPr>
          <p:cNvCxnSpPr>
            <a:cxnSpLocks/>
          </p:cNvCxnSpPr>
          <p:nvPr/>
        </p:nvCxnSpPr>
        <p:spPr>
          <a:xfrm flipV="1">
            <a:off x="9152455" y="2230397"/>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9">
            <a:extLst>
              <a:ext uri="{FF2B5EF4-FFF2-40B4-BE49-F238E27FC236}">
                <a16:creationId xmlns:a16="http://schemas.microsoft.com/office/drawing/2014/main" id="{74A3C34C-B2AD-4ECF-B1E6-0E7A819E4E5E}"/>
              </a:ext>
            </a:extLst>
          </p:cNvPr>
          <p:cNvCxnSpPr>
            <a:cxnSpLocks/>
          </p:cNvCxnSpPr>
          <p:nvPr/>
        </p:nvCxnSpPr>
        <p:spPr>
          <a:xfrm flipV="1">
            <a:off x="9156393" y="4633012"/>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ectangle 51">
            <a:extLst>
              <a:ext uri="{FF2B5EF4-FFF2-40B4-BE49-F238E27FC236}">
                <a16:creationId xmlns:a16="http://schemas.microsoft.com/office/drawing/2014/main" id="{D1718654-D152-4C97-BA9B-257C0F804758}"/>
              </a:ext>
            </a:extLst>
          </p:cNvPr>
          <p:cNvSpPr/>
          <p:nvPr/>
        </p:nvSpPr>
        <p:spPr>
          <a:xfrm>
            <a:off x="4842963" y="3442711"/>
            <a:ext cx="1799447" cy="2223151"/>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1000" b="1" dirty="0">
                <a:solidFill>
                  <a:srgbClr val="001E55"/>
                </a:solidFill>
                <a:latin typeface="BI Sans" pitchFamily="2" charset="0"/>
                <a:cs typeface="Arial" panose="020B0604020202020204" pitchFamily="34" charset="0"/>
              </a:rPr>
              <a:t>Diagnose ILD using HRCT </a:t>
            </a:r>
          </a:p>
          <a:p>
            <a:pPr lvl="0" defTabSz="457154">
              <a:defRPr/>
            </a:pPr>
            <a:r>
              <a:rPr lang="en-US" sz="1000" b="1" dirty="0">
                <a:solidFill>
                  <a:srgbClr val="001E55"/>
                </a:solidFill>
                <a:latin typeface="BI Sans" pitchFamily="2" charset="0"/>
                <a:cs typeface="Arial" panose="020B0604020202020204" pitchFamily="34" charset="0"/>
              </a:rPr>
              <a:t>Assess ILD severity using multiple methods</a:t>
            </a:r>
            <a:br>
              <a:rPr lang="en-US" sz="1000" b="1" dirty="0">
                <a:solidFill>
                  <a:srgbClr val="001E55"/>
                </a:solidFill>
                <a:latin typeface="BI Sans" pitchFamily="2" charset="0"/>
                <a:cs typeface="Arial" panose="020B0604020202020204" pitchFamily="34" charset="0"/>
              </a:rPr>
            </a:br>
            <a:endParaRPr lang="en-US" sz="1000" b="1"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HRCT is the primary tool for diagnosis; FVC, </a:t>
            </a:r>
            <a:r>
              <a:rPr lang="en-US" sz="900" dirty="0" err="1">
                <a:solidFill>
                  <a:srgbClr val="001E55"/>
                </a:solidFill>
                <a:latin typeface="BI Sans" pitchFamily="2" charset="0"/>
                <a:cs typeface="Arial" panose="020B0604020202020204" pitchFamily="34" charset="0"/>
              </a:rPr>
              <a:t>DL</a:t>
            </a:r>
            <a:r>
              <a:rPr lang="en-US" sz="900" baseline="-25000" dirty="0" err="1">
                <a:solidFill>
                  <a:srgbClr val="001E55"/>
                </a:solidFill>
                <a:latin typeface="BI Sans" pitchFamily="2" charset="0"/>
                <a:cs typeface="Arial" panose="020B0604020202020204" pitchFamily="34" charset="0"/>
              </a:rPr>
              <a:t>co</a:t>
            </a:r>
            <a:r>
              <a:rPr lang="en-US" sz="900" dirty="0">
                <a:solidFill>
                  <a:srgbClr val="001E55"/>
                </a:solidFill>
                <a:latin typeface="BI Sans" pitchFamily="2" charset="0"/>
                <a:cs typeface="Arial" panose="020B0604020202020204" pitchFamily="34" charset="0"/>
              </a:rPr>
              <a:t>, and clinical symptoms are supportive</a:t>
            </a: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Use HRCT, FVC, </a:t>
            </a:r>
            <a:r>
              <a:rPr lang="en-US" sz="900" dirty="0" err="1">
                <a:solidFill>
                  <a:srgbClr val="001E55"/>
                </a:solidFill>
                <a:latin typeface="BI Sans" pitchFamily="2" charset="0"/>
                <a:cs typeface="Arial" panose="020B0604020202020204" pitchFamily="34" charset="0"/>
              </a:rPr>
              <a:t>DL</a:t>
            </a:r>
            <a:r>
              <a:rPr lang="en-US" sz="900" baseline="-25000" dirty="0" err="1">
                <a:solidFill>
                  <a:srgbClr val="001E55"/>
                </a:solidFill>
                <a:latin typeface="BI Sans" pitchFamily="2" charset="0"/>
                <a:cs typeface="Arial" panose="020B0604020202020204" pitchFamily="34" charset="0"/>
              </a:rPr>
              <a:t>co</a:t>
            </a:r>
            <a:r>
              <a:rPr lang="en-US" sz="900" dirty="0">
                <a:solidFill>
                  <a:srgbClr val="001E55"/>
                </a:solidFill>
                <a:latin typeface="BI Sans" pitchFamily="2" charset="0"/>
                <a:cs typeface="Arial" panose="020B0604020202020204" pitchFamily="34" charset="0"/>
              </a:rPr>
              <a:t> exercise-induced blood oxygen desaturation, clinical symptoms, and quality of life to assess ILD severity</a:t>
            </a:r>
          </a:p>
        </p:txBody>
      </p:sp>
      <p:sp>
        <p:nvSpPr>
          <p:cNvPr id="54" name="Rectangle 51">
            <a:extLst>
              <a:ext uri="{FF2B5EF4-FFF2-40B4-BE49-F238E27FC236}">
                <a16:creationId xmlns:a16="http://schemas.microsoft.com/office/drawing/2014/main" id="{5D35E6DC-8409-47CA-8EC6-EBC5D2C18699}"/>
              </a:ext>
            </a:extLst>
          </p:cNvPr>
          <p:cNvSpPr/>
          <p:nvPr/>
        </p:nvSpPr>
        <p:spPr>
          <a:xfrm>
            <a:off x="6751358" y="1180558"/>
            <a:ext cx="1181437" cy="448530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1000" b="1" dirty="0">
                <a:solidFill>
                  <a:srgbClr val="001E55"/>
                </a:solidFill>
                <a:latin typeface="BI Sans" pitchFamily="2" charset="0"/>
                <a:cs typeface="Arial" panose="020B0604020202020204" pitchFamily="34" charset="0"/>
              </a:rPr>
              <a:t>Decide whether pharmacological therapy is required</a:t>
            </a:r>
            <a:br>
              <a:rPr lang="en-US" sz="1000" b="1" dirty="0">
                <a:solidFill>
                  <a:srgbClr val="001E55"/>
                </a:solidFill>
                <a:latin typeface="BI Sans" pitchFamily="2" charset="0"/>
                <a:cs typeface="Arial" panose="020B0604020202020204" pitchFamily="34" charset="0"/>
              </a:rPr>
            </a:br>
            <a:endParaRPr lang="en-US" sz="1000" b="1"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Some patients might not need pharmacological therapy</a:t>
            </a: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Factors to consider include disease severity, patient quality of life, available clinical guidelines</a:t>
            </a:r>
          </a:p>
        </p:txBody>
      </p:sp>
      <p:sp>
        <p:nvSpPr>
          <p:cNvPr id="55" name="Rectangle 51">
            <a:extLst>
              <a:ext uri="{FF2B5EF4-FFF2-40B4-BE49-F238E27FC236}">
                <a16:creationId xmlns:a16="http://schemas.microsoft.com/office/drawing/2014/main" id="{580A27F2-31E4-4AFE-A731-4A6171F97AAA}"/>
              </a:ext>
            </a:extLst>
          </p:cNvPr>
          <p:cNvSpPr/>
          <p:nvPr/>
        </p:nvSpPr>
        <p:spPr>
          <a:xfrm>
            <a:off x="8021581" y="1180558"/>
            <a:ext cx="1159453" cy="206489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1000" b="1" dirty="0">
                <a:solidFill>
                  <a:srgbClr val="001E55"/>
                </a:solidFill>
                <a:latin typeface="BI Sans" pitchFamily="2" charset="0"/>
                <a:cs typeface="Arial" panose="020B0604020202020204" pitchFamily="34" charset="0"/>
              </a:rPr>
              <a:t>Pharmacological therapy</a:t>
            </a:r>
            <a:br>
              <a:rPr lang="en-US" sz="1000" b="1" dirty="0">
                <a:solidFill>
                  <a:srgbClr val="001E55"/>
                </a:solidFill>
                <a:latin typeface="BI Sans" pitchFamily="2" charset="0"/>
                <a:cs typeface="Arial" panose="020B0604020202020204" pitchFamily="34" charset="0"/>
              </a:rPr>
            </a:br>
            <a:endParaRPr lang="en-US" sz="1000" b="1"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Mycophenolate mofetil</a:t>
            </a:r>
          </a:p>
          <a:p>
            <a:pPr marL="171450" lvl="0" indent="-171450" defTabSz="457154">
              <a:buFont typeface="Arial" panose="020B0604020202020204" pitchFamily="34" charset="0"/>
              <a:buChar char="•"/>
              <a:defRPr/>
            </a:pPr>
            <a:r>
              <a:rPr lang="en-US" sz="900" dirty="0" err="1">
                <a:solidFill>
                  <a:srgbClr val="001E55"/>
                </a:solidFill>
                <a:latin typeface="BI Sans" pitchFamily="2" charset="0"/>
                <a:cs typeface="Arial" panose="020B0604020202020204" pitchFamily="34" charset="0"/>
              </a:rPr>
              <a:t>Cyclophospha-mide</a:t>
            </a:r>
            <a:endParaRPr lang="en-US" sz="900"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err="1">
                <a:solidFill>
                  <a:srgbClr val="001E55"/>
                </a:solidFill>
                <a:latin typeface="BI Sans" pitchFamily="2" charset="0"/>
                <a:cs typeface="Arial" panose="020B0604020202020204" pitchFamily="34" charset="0"/>
              </a:rPr>
              <a:t>Nintedanib</a:t>
            </a:r>
            <a:endParaRPr lang="en-US" sz="900" dirty="0">
              <a:solidFill>
                <a:srgbClr val="001E55"/>
              </a:solidFill>
              <a:latin typeface="BI Sans" pitchFamily="2" charset="0"/>
              <a:cs typeface="Arial" panose="020B0604020202020204" pitchFamily="34" charset="0"/>
            </a:endParaRPr>
          </a:p>
        </p:txBody>
      </p:sp>
      <p:sp>
        <p:nvSpPr>
          <p:cNvPr id="56" name="Rectangle 51">
            <a:extLst>
              <a:ext uri="{FF2B5EF4-FFF2-40B4-BE49-F238E27FC236}">
                <a16:creationId xmlns:a16="http://schemas.microsoft.com/office/drawing/2014/main" id="{E1DD8397-4A37-4DEF-BF3B-0806E0698174}"/>
              </a:ext>
            </a:extLst>
          </p:cNvPr>
          <p:cNvSpPr/>
          <p:nvPr/>
        </p:nvSpPr>
        <p:spPr>
          <a:xfrm>
            <a:off x="8021581" y="3600967"/>
            <a:ext cx="1159453" cy="206489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1000" b="1" dirty="0">
                <a:solidFill>
                  <a:srgbClr val="001E55"/>
                </a:solidFill>
                <a:latin typeface="BI Sans" pitchFamily="2" charset="0"/>
                <a:cs typeface="Arial" panose="020B0604020202020204" pitchFamily="34" charset="0"/>
              </a:rPr>
              <a:t>No pharmacological therapy</a:t>
            </a:r>
            <a:br>
              <a:rPr lang="en-US" sz="1000" b="1" dirty="0">
                <a:solidFill>
                  <a:srgbClr val="001E55"/>
                </a:solidFill>
                <a:latin typeface="BI Sans" pitchFamily="2" charset="0"/>
                <a:cs typeface="Arial" panose="020B0604020202020204" pitchFamily="34" charset="0"/>
              </a:rPr>
            </a:br>
            <a:endParaRPr lang="en-US" sz="1000" b="1"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Follow up closely</a:t>
            </a:r>
          </a:p>
        </p:txBody>
      </p:sp>
      <p:sp>
        <p:nvSpPr>
          <p:cNvPr id="57" name="Rectangle 51">
            <a:extLst>
              <a:ext uri="{FF2B5EF4-FFF2-40B4-BE49-F238E27FC236}">
                <a16:creationId xmlns:a16="http://schemas.microsoft.com/office/drawing/2014/main" id="{19E7276E-C512-42AD-B8FB-E28148D0A120}"/>
              </a:ext>
            </a:extLst>
          </p:cNvPr>
          <p:cNvSpPr/>
          <p:nvPr/>
        </p:nvSpPr>
        <p:spPr>
          <a:xfrm>
            <a:off x="9293813" y="1180558"/>
            <a:ext cx="1159453" cy="4485304"/>
          </a:xfrm>
          <a:prstGeom prst="rect">
            <a:avLst/>
          </a:prstGeom>
          <a:solidFill>
            <a:schemeClr val="accent2">
              <a:lumMod val="40000"/>
              <a:lumOff val="60000"/>
            </a:schemeClr>
          </a:solidFill>
          <a:ln w="190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1000" b="1" dirty="0">
                <a:solidFill>
                  <a:schemeClr val="tx2"/>
                </a:solidFill>
                <a:latin typeface="BI Sans" pitchFamily="2" charset="0"/>
                <a:cs typeface="Arial" panose="020B0604020202020204" pitchFamily="34" charset="0"/>
              </a:rPr>
              <a:t>Assess ILD progression using multiple methods</a:t>
            </a:r>
            <a:br>
              <a:rPr lang="en-US" sz="1000" b="1" dirty="0">
                <a:solidFill>
                  <a:schemeClr val="tx2"/>
                </a:solidFill>
                <a:latin typeface="BI Sans" pitchFamily="2" charset="0"/>
                <a:cs typeface="Arial" panose="020B0604020202020204" pitchFamily="34" charset="0"/>
              </a:rPr>
            </a:br>
            <a:endParaRPr lang="en-US" sz="900" b="1" dirty="0">
              <a:solidFill>
                <a:schemeClr val="tx2"/>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chemeClr val="tx2"/>
                </a:solidFill>
                <a:latin typeface="BI Sans" pitchFamily="2" charset="0"/>
                <a:cs typeface="Arial" panose="020B0604020202020204" pitchFamily="34" charset="0"/>
              </a:rPr>
              <a:t>Use HRCT (depending on clinical need), FVC, </a:t>
            </a:r>
            <a:r>
              <a:rPr lang="en-US" sz="900" dirty="0" err="1">
                <a:solidFill>
                  <a:schemeClr val="tx2"/>
                </a:solidFill>
                <a:latin typeface="BI Sans" pitchFamily="2" charset="0"/>
                <a:cs typeface="Arial" panose="020B0604020202020204" pitchFamily="34" charset="0"/>
              </a:rPr>
              <a:t>DL</a:t>
            </a:r>
            <a:r>
              <a:rPr lang="en-US" sz="900" baseline="-25000" dirty="0" err="1">
                <a:solidFill>
                  <a:schemeClr val="tx2"/>
                </a:solidFill>
                <a:latin typeface="BI Sans" pitchFamily="2" charset="0"/>
                <a:cs typeface="Arial" panose="020B0604020202020204" pitchFamily="34" charset="0"/>
              </a:rPr>
              <a:t>co</a:t>
            </a:r>
            <a:r>
              <a:rPr lang="en-US" sz="900" dirty="0">
                <a:solidFill>
                  <a:schemeClr val="tx2"/>
                </a:solidFill>
                <a:latin typeface="BI Sans" pitchFamily="2" charset="0"/>
                <a:cs typeface="Arial" panose="020B0604020202020204" pitchFamily="34" charset="0"/>
              </a:rPr>
              <a:t>, exercise-induced blood oxygen desaturation, and clinical symptoms to assess ILD progression</a:t>
            </a:r>
          </a:p>
        </p:txBody>
      </p:sp>
      <p:sp>
        <p:nvSpPr>
          <p:cNvPr id="58" name="Rectangle 51">
            <a:extLst>
              <a:ext uri="{FF2B5EF4-FFF2-40B4-BE49-F238E27FC236}">
                <a16:creationId xmlns:a16="http://schemas.microsoft.com/office/drawing/2014/main" id="{454D88B4-8C23-4D11-A101-9DE4A4DEBBFD}"/>
              </a:ext>
            </a:extLst>
          </p:cNvPr>
          <p:cNvSpPr/>
          <p:nvPr/>
        </p:nvSpPr>
        <p:spPr>
          <a:xfrm>
            <a:off x="10536156" y="1180558"/>
            <a:ext cx="1207609" cy="448530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1000" b="1" dirty="0">
                <a:solidFill>
                  <a:srgbClr val="001E55"/>
                </a:solidFill>
                <a:latin typeface="BI Sans" pitchFamily="2" charset="0"/>
                <a:cs typeface="Arial" panose="020B0604020202020204" pitchFamily="34" charset="0"/>
              </a:rPr>
              <a:t>Escalate therapy</a:t>
            </a:r>
            <a:br>
              <a:rPr lang="en-US" sz="1000" b="1" dirty="0">
                <a:solidFill>
                  <a:srgbClr val="001E55"/>
                </a:solidFill>
                <a:latin typeface="BI Sans" pitchFamily="2" charset="0"/>
                <a:cs typeface="Arial" panose="020B0604020202020204" pitchFamily="34" charset="0"/>
              </a:rPr>
            </a:br>
            <a:endParaRPr lang="en-US" sz="1000" b="1"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Modify dose or choice of pharmacological treatment; mycophenolate mofetil; cyclophosphamide, </a:t>
            </a:r>
            <a:r>
              <a:rPr lang="en-US" sz="900" dirty="0" err="1">
                <a:solidFill>
                  <a:srgbClr val="001E55"/>
                </a:solidFill>
                <a:latin typeface="BI Sans" pitchFamily="2" charset="0"/>
                <a:cs typeface="Arial" panose="020B0604020202020204" pitchFamily="34" charset="0"/>
              </a:rPr>
              <a:t>nintedanib</a:t>
            </a:r>
            <a:r>
              <a:rPr lang="en-US" sz="900" dirty="0">
                <a:solidFill>
                  <a:srgbClr val="001E55"/>
                </a:solidFill>
                <a:latin typeface="BI Sans" pitchFamily="2" charset="0"/>
                <a:cs typeface="Arial" panose="020B0604020202020204" pitchFamily="34" charset="0"/>
              </a:rPr>
              <a:t>; consider rituximab</a:t>
            </a: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Evaluate for lung transplant</a:t>
            </a: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Consider autologous haemopoietic stem-cell transplantation for selected patients</a:t>
            </a:r>
          </a:p>
        </p:txBody>
      </p:sp>
      <p:cxnSp>
        <p:nvCxnSpPr>
          <p:cNvPr id="59" name="Straight Arrow Connector 59">
            <a:extLst>
              <a:ext uri="{FF2B5EF4-FFF2-40B4-BE49-F238E27FC236}">
                <a16:creationId xmlns:a16="http://schemas.microsoft.com/office/drawing/2014/main" id="{29FF0DE6-F00D-409A-A095-56538592570A}"/>
              </a:ext>
            </a:extLst>
          </p:cNvPr>
          <p:cNvCxnSpPr>
            <a:cxnSpLocks/>
          </p:cNvCxnSpPr>
          <p:nvPr/>
        </p:nvCxnSpPr>
        <p:spPr>
          <a:xfrm flipH="1">
            <a:off x="5738855" y="2980301"/>
            <a:ext cx="7663" cy="462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1">
            <a:extLst>
              <a:ext uri="{FF2B5EF4-FFF2-40B4-BE49-F238E27FC236}">
                <a16:creationId xmlns:a16="http://schemas.microsoft.com/office/drawing/2014/main" id="{C76DD2D5-A9D1-4AC2-8616-F0B2B18AE569}"/>
              </a:ext>
            </a:extLst>
          </p:cNvPr>
          <p:cNvSpPr/>
          <p:nvPr/>
        </p:nvSpPr>
        <p:spPr>
          <a:xfrm>
            <a:off x="4842963" y="1335422"/>
            <a:ext cx="1799447" cy="1644878"/>
          </a:xfrm>
          <a:prstGeom prst="flowChartDecision">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endParaRPr lang="en-US" sz="700">
              <a:solidFill>
                <a:srgbClr val="001E55"/>
              </a:solidFill>
              <a:latin typeface="BI Sans" pitchFamily="2" charset="0"/>
              <a:cs typeface="Arial" panose="020B0604020202020204" pitchFamily="34" charset="0"/>
            </a:endParaRPr>
          </a:p>
        </p:txBody>
      </p:sp>
      <p:sp>
        <p:nvSpPr>
          <p:cNvPr id="61" name="Tekstvak 35">
            <a:extLst>
              <a:ext uri="{FF2B5EF4-FFF2-40B4-BE49-F238E27FC236}">
                <a16:creationId xmlns:a16="http://schemas.microsoft.com/office/drawing/2014/main" id="{2ADCB1E6-A98D-40A9-87C1-7C5B6EEC7A9D}"/>
              </a:ext>
            </a:extLst>
          </p:cNvPr>
          <p:cNvSpPr txBox="1"/>
          <p:nvPr/>
        </p:nvSpPr>
        <p:spPr>
          <a:xfrm>
            <a:off x="4967836" y="1623752"/>
            <a:ext cx="1549702" cy="1231106"/>
          </a:xfrm>
          <a:prstGeom prst="rect">
            <a:avLst/>
          </a:prstGeom>
          <a:noFill/>
        </p:spPr>
        <p:txBody>
          <a:bodyPr wrap="square">
            <a:spAutoFit/>
          </a:bodyPr>
          <a:lstStyle/>
          <a:p>
            <a:pPr lvl="0" algn="ctr" defTabSz="457154">
              <a:defRPr/>
            </a:pPr>
            <a:r>
              <a:rPr lang="en-US" sz="1000" b="1" dirty="0">
                <a:solidFill>
                  <a:srgbClr val="001E55"/>
                </a:solidFill>
                <a:latin typeface="BI Sans" pitchFamily="2" charset="0"/>
                <a:cs typeface="Arial" panose="020B0604020202020204" pitchFamily="34" charset="0"/>
              </a:rPr>
              <a:t>Continue </a:t>
            </a:r>
            <a:br>
              <a:rPr lang="en-US" sz="1000" b="1" dirty="0">
                <a:solidFill>
                  <a:srgbClr val="001E55"/>
                </a:solidFill>
                <a:latin typeface="BI Sans" pitchFamily="2" charset="0"/>
                <a:cs typeface="Arial" panose="020B0604020202020204" pitchFamily="34" charset="0"/>
              </a:rPr>
            </a:br>
            <a:r>
              <a:rPr lang="en-US" sz="1000" b="1" dirty="0">
                <a:solidFill>
                  <a:srgbClr val="001E55"/>
                </a:solidFill>
                <a:latin typeface="BI Sans" pitchFamily="2" charset="0"/>
                <a:cs typeface="Arial" panose="020B0604020202020204" pitchFamily="34" charset="0"/>
              </a:rPr>
              <a:t>monitoring for ILD</a:t>
            </a:r>
            <a:br>
              <a:rPr lang="en-US" sz="1000" b="1" dirty="0">
                <a:solidFill>
                  <a:srgbClr val="001E55"/>
                </a:solidFill>
                <a:latin typeface="BI Sans" pitchFamily="2" charset="0"/>
                <a:cs typeface="Arial" panose="020B0604020202020204" pitchFamily="34" charset="0"/>
              </a:rPr>
            </a:br>
            <a:r>
              <a:rPr lang="en-US" sz="900" dirty="0">
                <a:solidFill>
                  <a:srgbClr val="001E55"/>
                </a:solidFill>
                <a:latin typeface="BI Sans" pitchFamily="2" charset="0"/>
                <a:cs typeface="Arial" panose="020B0604020202020204" pitchFamily="34" charset="0"/>
              </a:rPr>
              <a:t>Frequency of screening and use of HRCT should be guided by risk of ILD, in </a:t>
            </a:r>
            <a:br>
              <a:rPr lang="en-US" sz="900" dirty="0">
                <a:solidFill>
                  <a:srgbClr val="001E55"/>
                </a:solidFill>
                <a:latin typeface="BI Sans" pitchFamily="2" charset="0"/>
                <a:cs typeface="Arial" panose="020B0604020202020204" pitchFamily="34" charset="0"/>
              </a:rPr>
            </a:br>
            <a:r>
              <a:rPr lang="en-US" sz="900" dirty="0">
                <a:solidFill>
                  <a:srgbClr val="001E55"/>
                </a:solidFill>
                <a:latin typeface="BI Sans" pitchFamily="2" charset="0"/>
                <a:cs typeface="Arial" panose="020B0604020202020204" pitchFamily="34" charset="0"/>
              </a:rPr>
              <a:t>combination with </a:t>
            </a:r>
            <a:br>
              <a:rPr lang="en-US" sz="900" dirty="0">
                <a:solidFill>
                  <a:srgbClr val="001E55"/>
                </a:solidFill>
                <a:latin typeface="BI Sans" pitchFamily="2" charset="0"/>
                <a:cs typeface="Arial" panose="020B0604020202020204" pitchFamily="34" charset="0"/>
              </a:rPr>
            </a:br>
            <a:r>
              <a:rPr lang="en-US" sz="900" dirty="0">
                <a:solidFill>
                  <a:srgbClr val="001E55"/>
                </a:solidFill>
                <a:latin typeface="BI Sans" pitchFamily="2" charset="0"/>
                <a:cs typeface="Arial" panose="020B0604020202020204" pitchFamily="34" charset="0"/>
              </a:rPr>
              <a:t>lung function and </a:t>
            </a:r>
            <a:br>
              <a:rPr lang="en-US" sz="900" dirty="0">
                <a:solidFill>
                  <a:srgbClr val="001E55"/>
                </a:solidFill>
                <a:latin typeface="BI Sans" pitchFamily="2" charset="0"/>
                <a:cs typeface="Arial" panose="020B0604020202020204" pitchFamily="34" charset="0"/>
              </a:rPr>
            </a:br>
            <a:r>
              <a:rPr lang="en-US" sz="900" dirty="0">
                <a:solidFill>
                  <a:srgbClr val="001E55"/>
                </a:solidFill>
                <a:latin typeface="BI Sans" pitchFamily="2" charset="0"/>
                <a:cs typeface="Arial" panose="020B0604020202020204" pitchFamily="34" charset="0"/>
              </a:rPr>
              <a:t>symptoms</a:t>
            </a:r>
            <a:endParaRPr lang="en-US" sz="700" dirty="0">
              <a:solidFill>
                <a:srgbClr val="001E55"/>
              </a:solidFill>
              <a:latin typeface="BI Sans" pitchFamily="2" charset="0"/>
              <a:cs typeface="Arial" panose="020B0604020202020204" pitchFamily="34" charset="0"/>
            </a:endParaRPr>
          </a:p>
        </p:txBody>
      </p:sp>
      <p:cxnSp>
        <p:nvCxnSpPr>
          <p:cNvPr id="62" name="Straight Arrow Connector 59">
            <a:extLst>
              <a:ext uri="{FF2B5EF4-FFF2-40B4-BE49-F238E27FC236}">
                <a16:creationId xmlns:a16="http://schemas.microsoft.com/office/drawing/2014/main" id="{CC805FFE-9AF4-4460-9F80-A9B8B5DD8869}"/>
              </a:ext>
            </a:extLst>
          </p:cNvPr>
          <p:cNvCxnSpPr>
            <a:cxnSpLocks/>
            <a:stCxn id="69" idx="3"/>
          </p:cNvCxnSpPr>
          <p:nvPr/>
        </p:nvCxnSpPr>
        <p:spPr>
          <a:xfrm>
            <a:off x="4597783" y="5252703"/>
            <a:ext cx="2482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59">
            <a:extLst>
              <a:ext uri="{FF2B5EF4-FFF2-40B4-BE49-F238E27FC236}">
                <a16:creationId xmlns:a16="http://schemas.microsoft.com/office/drawing/2014/main" id="{085494EC-FAE9-47F1-9E91-2155D54F7322}"/>
              </a:ext>
            </a:extLst>
          </p:cNvPr>
          <p:cNvCxnSpPr>
            <a:cxnSpLocks/>
            <a:stCxn id="65" idx="3"/>
          </p:cNvCxnSpPr>
          <p:nvPr/>
        </p:nvCxnSpPr>
        <p:spPr>
          <a:xfrm flipV="1">
            <a:off x="10349249" y="5192931"/>
            <a:ext cx="237014" cy="12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59">
            <a:extLst>
              <a:ext uri="{FF2B5EF4-FFF2-40B4-BE49-F238E27FC236}">
                <a16:creationId xmlns:a16="http://schemas.microsoft.com/office/drawing/2014/main" id="{DC08DA30-83FE-4140-A259-48F03320B084}"/>
              </a:ext>
            </a:extLst>
          </p:cNvPr>
          <p:cNvCxnSpPr>
            <a:cxnSpLocks/>
          </p:cNvCxnSpPr>
          <p:nvPr/>
        </p:nvCxnSpPr>
        <p:spPr>
          <a:xfrm>
            <a:off x="10349249" y="1734716"/>
            <a:ext cx="2370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hthoek: afgeronde hoeken 39">
            <a:extLst>
              <a:ext uri="{FF2B5EF4-FFF2-40B4-BE49-F238E27FC236}">
                <a16:creationId xmlns:a16="http://schemas.microsoft.com/office/drawing/2014/main" id="{681D2F93-7973-440F-8C37-A447464C7090}"/>
              </a:ext>
            </a:extLst>
          </p:cNvPr>
          <p:cNvSpPr/>
          <p:nvPr/>
        </p:nvSpPr>
        <p:spPr>
          <a:xfrm>
            <a:off x="9398017" y="4822022"/>
            <a:ext cx="951232" cy="76618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latin typeface="BI Sans" pitchFamily="2" charset="0"/>
                <a:cs typeface="Arial" panose="020B0604020202020204" pitchFamily="34" charset="0"/>
              </a:rPr>
              <a:t>Inadequate treatment response</a:t>
            </a:r>
          </a:p>
        </p:txBody>
      </p:sp>
      <p:sp>
        <p:nvSpPr>
          <p:cNvPr id="66" name="Rechthoek: afgeronde hoeken 40">
            <a:extLst>
              <a:ext uri="{FF2B5EF4-FFF2-40B4-BE49-F238E27FC236}">
                <a16:creationId xmlns:a16="http://schemas.microsoft.com/office/drawing/2014/main" id="{B9C7507D-678E-4B2B-9B4D-3634890FAD7C}"/>
              </a:ext>
            </a:extLst>
          </p:cNvPr>
          <p:cNvSpPr/>
          <p:nvPr/>
        </p:nvSpPr>
        <p:spPr>
          <a:xfrm>
            <a:off x="9398017" y="1444779"/>
            <a:ext cx="951232" cy="55249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BI Sans" pitchFamily="2" charset="0"/>
                <a:cs typeface="Arial" panose="020B0604020202020204" pitchFamily="34" charset="0"/>
              </a:rPr>
              <a:t>Disease progression</a:t>
            </a:r>
          </a:p>
        </p:txBody>
      </p:sp>
      <p:sp>
        <p:nvSpPr>
          <p:cNvPr id="67" name="Rectangle 51">
            <a:extLst>
              <a:ext uri="{FF2B5EF4-FFF2-40B4-BE49-F238E27FC236}">
                <a16:creationId xmlns:a16="http://schemas.microsoft.com/office/drawing/2014/main" id="{8624B7BC-7401-425C-8DA9-1F589DE8AB68}"/>
              </a:ext>
            </a:extLst>
          </p:cNvPr>
          <p:cNvSpPr/>
          <p:nvPr/>
        </p:nvSpPr>
        <p:spPr>
          <a:xfrm>
            <a:off x="3527116" y="1180558"/>
            <a:ext cx="1159453" cy="448530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endParaRPr lang="en-US" sz="1000" b="1" dirty="0">
              <a:solidFill>
                <a:srgbClr val="001E55"/>
              </a:solidFill>
              <a:latin typeface="BI Sans" pitchFamily="2" charset="0"/>
              <a:cs typeface="Arial" panose="020B0604020202020204" pitchFamily="34" charset="0"/>
            </a:endParaRPr>
          </a:p>
          <a:p>
            <a:pPr lvl="0" defTabSz="457154">
              <a:defRPr/>
            </a:pPr>
            <a:endParaRPr lang="en-US" sz="1000" b="1" dirty="0">
              <a:solidFill>
                <a:srgbClr val="001E55"/>
              </a:solidFill>
              <a:latin typeface="BI Sans" pitchFamily="2" charset="0"/>
              <a:cs typeface="Arial" panose="020B0604020202020204" pitchFamily="34" charset="0"/>
            </a:endParaRPr>
          </a:p>
          <a:p>
            <a:pPr lvl="0" defTabSz="457154">
              <a:defRPr/>
            </a:pPr>
            <a:r>
              <a:rPr lang="en-US" sz="1000" b="1" dirty="0">
                <a:solidFill>
                  <a:srgbClr val="001E55"/>
                </a:solidFill>
                <a:latin typeface="BI Sans" pitchFamily="2" charset="0"/>
                <a:cs typeface="Arial" panose="020B0604020202020204" pitchFamily="34" charset="0"/>
              </a:rPr>
              <a:t>Screen all patients with systemic sclerosis for ILD using HRCT</a:t>
            </a:r>
            <a:br>
              <a:rPr lang="en-US" sz="1000" b="1" dirty="0">
                <a:solidFill>
                  <a:srgbClr val="001E55"/>
                </a:solidFill>
                <a:latin typeface="BI Sans" pitchFamily="2" charset="0"/>
                <a:cs typeface="Arial" panose="020B0604020202020204" pitchFamily="34" charset="0"/>
              </a:rPr>
            </a:br>
            <a:endParaRPr lang="en-US" sz="1000" b="1" dirty="0">
              <a:solidFill>
                <a:srgbClr val="001E55"/>
              </a:solidFill>
              <a:latin typeface="BI Sans" pitchFamily="2" charset="0"/>
              <a:cs typeface="Arial" panose="020B0604020202020204" pitchFamily="34" charset="0"/>
            </a:endParaRP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FVC and </a:t>
            </a:r>
            <a:r>
              <a:rPr lang="en-US" sz="900" dirty="0" err="1">
                <a:solidFill>
                  <a:srgbClr val="001E55"/>
                </a:solidFill>
                <a:latin typeface="BI Sans" pitchFamily="2" charset="0"/>
                <a:cs typeface="Arial" panose="020B0604020202020204" pitchFamily="34" charset="0"/>
              </a:rPr>
              <a:t>DL</a:t>
            </a:r>
            <a:r>
              <a:rPr lang="en-US" sz="900" baseline="-25000" dirty="0" err="1">
                <a:solidFill>
                  <a:srgbClr val="001E55"/>
                </a:solidFill>
                <a:latin typeface="BI Sans" pitchFamily="2" charset="0"/>
                <a:cs typeface="Arial" panose="020B0604020202020204" pitchFamily="34" charset="0"/>
              </a:rPr>
              <a:t>co</a:t>
            </a:r>
            <a:r>
              <a:rPr lang="en-US" sz="900" dirty="0">
                <a:solidFill>
                  <a:srgbClr val="001E55"/>
                </a:solidFill>
                <a:latin typeface="BI Sans" pitchFamily="2" charset="0"/>
                <a:cs typeface="Arial" panose="020B0604020202020204" pitchFamily="34" charset="0"/>
              </a:rPr>
              <a:t> should be done at baseline and at regular intervals</a:t>
            </a:r>
          </a:p>
          <a:p>
            <a:pPr marL="171450" lvl="0" indent="-171450" defTabSz="457154">
              <a:buFont typeface="Arial" panose="020B0604020202020204" pitchFamily="34" charset="0"/>
              <a:buChar char="•"/>
              <a:defRPr/>
            </a:pPr>
            <a:r>
              <a:rPr lang="en-US" sz="900" dirty="0">
                <a:solidFill>
                  <a:srgbClr val="001E55"/>
                </a:solidFill>
                <a:latin typeface="BI Sans" pitchFamily="2" charset="0"/>
                <a:cs typeface="Arial" panose="020B0604020202020204" pitchFamily="34" charset="0"/>
              </a:rPr>
              <a:t>Every patient should receive an ILD-related physical examination</a:t>
            </a:r>
          </a:p>
        </p:txBody>
      </p:sp>
      <p:sp>
        <p:nvSpPr>
          <p:cNvPr id="68" name="Rechthoek: afgeronde hoeken 42">
            <a:extLst>
              <a:ext uri="{FF2B5EF4-FFF2-40B4-BE49-F238E27FC236}">
                <a16:creationId xmlns:a16="http://schemas.microsoft.com/office/drawing/2014/main" id="{F08F0419-99E4-4CBF-A071-02C8B8354DB2}"/>
              </a:ext>
            </a:extLst>
          </p:cNvPr>
          <p:cNvSpPr/>
          <p:nvPr/>
        </p:nvSpPr>
        <p:spPr>
          <a:xfrm>
            <a:off x="3646551" y="1997275"/>
            <a:ext cx="951232" cy="3017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latin typeface="BI Sans" pitchFamily="2" charset="0"/>
                <a:cs typeface="Arial" panose="020B0604020202020204" pitchFamily="34" charset="0"/>
              </a:rPr>
              <a:t>Negative</a:t>
            </a:r>
          </a:p>
        </p:txBody>
      </p:sp>
      <p:sp>
        <p:nvSpPr>
          <p:cNvPr id="69" name="Rechthoek: afgeronde hoeken 43">
            <a:extLst>
              <a:ext uri="{FF2B5EF4-FFF2-40B4-BE49-F238E27FC236}">
                <a16:creationId xmlns:a16="http://schemas.microsoft.com/office/drawing/2014/main" id="{7030E026-164C-4631-B142-F1A8A99077DB}"/>
              </a:ext>
            </a:extLst>
          </p:cNvPr>
          <p:cNvSpPr/>
          <p:nvPr/>
        </p:nvSpPr>
        <p:spPr>
          <a:xfrm>
            <a:off x="3646551" y="5101815"/>
            <a:ext cx="951232" cy="3017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latin typeface="BI Sans" pitchFamily="2" charset="0"/>
                <a:cs typeface="Arial" panose="020B0604020202020204" pitchFamily="34" charset="0"/>
              </a:rPr>
              <a:t>Positive</a:t>
            </a:r>
          </a:p>
        </p:txBody>
      </p:sp>
      <p:cxnSp>
        <p:nvCxnSpPr>
          <p:cNvPr id="70" name="Straight Arrow Connector 59">
            <a:extLst>
              <a:ext uri="{FF2B5EF4-FFF2-40B4-BE49-F238E27FC236}">
                <a16:creationId xmlns:a16="http://schemas.microsoft.com/office/drawing/2014/main" id="{B466E168-3DAE-463D-A3C7-9A9339DFF12A}"/>
              </a:ext>
            </a:extLst>
          </p:cNvPr>
          <p:cNvCxnSpPr>
            <a:cxnSpLocks/>
          </p:cNvCxnSpPr>
          <p:nvPr/>
        </p:nvCxnSpPr>
        <p:spPr>
          <a:xfrm>
            <a:off x="4377306" y="2157862"/>
            <a:ext cx="4704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Rechthoek: afgeronde hoeken 45">
            <a:extLst>
              <a:ext uri="{FF2B5EF4-FFF2-40B4-BE49-F238E27FC236}">
                <a16:creationId xmlns:a16="http://schemas.microsoft.com/office/drawing/2014/main" id="{707920E5-5311-4439-9EEB-DFB5B55CEAC4}"/>
              </a:ext>
            </a:extLst>
          </p:cNvPr>
          <p:cNvSpPr/>
          <p:nvPr/>
        </p:nvSpPr>
        <p:spPr>
          <a:xfrm>
            <a:off x="4982164" y="1123200"/>
            <a:ext cx="786025" cy="212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accent1"/>
                </a:solidFill>
                <a:latin typeface="BI Sans" pitchFamily="2" charset="0"/>
                <a:cs typeface="Arial" panose="020B0604020202020204" pitchFamily="34" charset="0"/>
              </a:rPr>
              <a:t>Negative</a:t>
            </a:r>
          </a:p>
        </p:txBody>
      </p:sp>
      <p:sp>
        <p:nvSpPr>
          <p:cNvPr id="72" name="Rechthoek: afgeronde hoeken 46">
            <a:extLst>
              <a:ext uri="{FF2B5EF4-FFF2-40B4-BE49-F238E27FC236}">
                <a16:creationId xmlns:a16="http://schemas.microsoft.com/office/drawing/2014/main" id="{73704FAE-5BA3-4BC1-B9F0-BB96A2671491}"/>
              </a:ext>
            </a:extLst>
          </p:cNvPr>
          <p:cNvSpPr/>
          <p:nvPr/>
        </p:nvSpPr>
        <p:spPr>
          <a:xfrm>
            <a:off x="5691408" y="3020895"/>
            <a:ext cx="826129" cy="2294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accent1"/>
                </a:solidFill>
                <a:latin typeface="BI Sans" pitchFamily="2" charset="0"/>
                <a:cs typeface="Arial" panose="020B0604020202020204" pitchFamily="34" charset="0"/>
              </a:rPr>
              <a:t>Positive</a:t>
            </a:r>
          </a:p>
        </p:txBody>
      </p:sp>
      <p:sp>
        <p:nvSpPr>
          <p:cNvPr id="33" name="Rectangle 2">
            <a:extLst>
              <a:ext uri="{FF2B5EF4-FFF2-40B4-BE49-F238E27FC236}">
                <a16:creationId xmlns:a16="http://schemas.microsoft.com/office/drawing/2014/main" id="{7EC07785-804B-DDAF-02DE-9BC85DC23921}"/>
              </a:ext>
            </a:extLst>
          </p:cNvPr>
          <p:cNvSpPr/>
          <p:nvPr/>
        </p:nvSpPr>
        <p:spPr>
          <a:xfrm>
            <a:off x="10983600"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tx1"/>
                </a:solidFill>
                <a:latin typeface="BI Sans" pitchFamily="2" charset="0"/>
              </a:rPr>
              <a:t>CTD-ILD</a:t>
            </a:r>
            <a:endParaRPr lang="en-NL" sz="1400" dirty="0">
              <a:solidFill>
                <a:schemeClr val="tx1"/>
              </a:solidFill>
              <a:latin typeface="BI Sans" pitchFamily="2" charset="0"/>
            </a:endParaRPr>
          </a:p>
        </p:txBody>
      </p:sp>
      <p:pic>
        <p:nvPicPr>
          <p:cNvPr id="5" name="Picture 4">
            <a:extLst>
              <a:ext uri="{FF2B5EF4-FFF2-40B4-BE49-F238E27FC236}">
                <a16:creationId xmlns:a16="http://schemas.microsoft.com/office/drawing/2014/main" id="{13762686-FA17-8F40-5886-AEA5698FD5FE}"/>
              </a:ext>
            </a:extLst>
          </p:cNvPr>
          <p:cNvPicPr>
            <a:picLocks noChangeAspect="1"/>
          </p:cNvPicPr>
          <p:nvPr/>
        </p:nvPicPr>
        <p:blipFill>
          <a:blip r:embed="rId3"/>
          <a:stretch>
            <a:fillRect/>
          </a:stretch>
        </p:blipFill>
        <p:spPr>
          <a:xfrm>
            <a:off x="10838623" y="6293016"/>
            <a:ext cx="1487553" cy="231668"/>
          </a:xfrm>
          <a:prstGeom prst="rect">
            <a:avLst/>
          </a:prstGeom>
        </p:spPr>
      </p:pic>
    </p:spTree>
    <p:extLst>
      <p:ext uri="{BB962C8B-B14F-4D97-AF65-F5344CB8AC3E}">
        <p14:creationId xmlns:p14="http://schemas.microsoft.com/office/powerpoint/2010/main" val="15442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7"/>
                                        </p:tgtEl>
                                        <p:attrNameLst>
                                          <p:attrName>fillcolor</p:attrName>
                                        </p:attrNameLst>
                                      </p:cBhvr>
                                      <p:to>
                                        <a:srgbClr val="A9D18E"/>
                                      </p:to>
                                    </p:animClr>
                                    <p:set>
                                      <p:cBhvr>
                                        <p:cTn id="7" dur="2000" fill="hold"/>
                                        <p:tgtEl>
                                          <p:spTgt spid="57"/>
                                        </p:tgtEl>
                                        <p:attrNameLst>
                                          <p:attrName>fill.type</p:attrName>
                                        </p:attrNameLst>
                                      </p:cBhvr>
                                      <p:to>
                                        <p:strVal val="solid"/>
                                      </p:to>
                                    </p:set>
                                    <p:set>
                                      <p:cBhvr>
                                        <p:cTn id="8" dur="2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B55C9C3-6DCE-D845-AC57-1E9578D43448}"/>
              </a:ext>
            </a:extLst>
          </p:cNvPr>
          <p:cNvSpPr>
            <a:spLocks noGrp="1"/>
          </p:cNvSpPr>
          <p:nvPr>
            <p:ph type="title"/>
          </p:nvPr>
        </p:nvSpPr>
        <p:spPr/>
        <p:txBody>
          <a:bodyPr>
            <a:normAutofit/>
          </a:bodyPr>
          <a:lstStyle/>
          <a:p>
            <a:r>
              <a:rPr lang="en-GB" dirty="0"/>
              <a:t>Antifibrotic treatment started immediately after identification of PPF could help slow progression when there is the most left to preserve</a:t>
            </a:r>
            <a:r>
              <a:rPr lang="en-GB" baseline="30000" dirty="0"/>
              <a:t>1</a:t>
            </a:r>
            <a:endParaRPr lang="en-NL" baseline="30000" dirty="0"/>
          </a:p>
        </p:txBody>
      </p:sp>
      <p:sp>
        <p:nvSpPr>
          <p:cNvPr id="2" name="Content Placeholder 1">
            <a:extLst>
              <a:ext uri="{FF2B5EF4-FFF2-40B4-BE49-F238E27FC236}">
                <a16:creationId xmlns:a16="http://schemas.microsoft.com/office/drawing/2014/main" id="{85FFB029-6E20-475C-9837-1A440D0AB8CB}"/>
              </a:ext>
            </a:extLst>
          </p:cNvPr>
          <p:cNvSpPr>
            <a:spLocks noGrp="1"/>
          </p:cNvSpPr>
          <p:nvPr>
            <p:ph idx="1"/>
          </p:nvPr>
        </p:nvSpPr>
        <p:spPr>
          <a:xfrm>
            <a:off x="838200" y="1123200"/>
            <a:ext cx="2837439" cy="4724849"/>
          </a:xfrm>
        </p:spPr>
        <p:txBody>
          <a:bodyPr/>
          <a:lstStyle/>
          <a:p>
            <a:r>
              <a:rPr lang="en-US" dirty="0"/>
              <a:t>Antifibrotic therapy is considered in patients with PPF despite appropriate first-line therapy</a:t>
            </a:r>
          </a:p>
          <a:p>
            <a:r>
              <a:rPr lang="nl-NL" dirty="0" err="1"/>
              <a:t>Immediate</a:t>
            </a:r>
            <a:r>
              <a:rPr lang="nl-NL" dirty="0"/>
              <a:t> </a:t>
            </a:r>
            <a:r>
              <a:rPr lang="nl-NL" dirty="0" err="1"/>
              <a:t>initiation</a:t>
            </a:r>
            <a:r>
              <a:rPr lang="nl-NL" dirty="0"/>
              <a:t> of anti-</a:t>
            </a:r>
            <a:r>
              <a:rPr lang="nl-NL" dirty="0" err="1"/>
              <a:t>fibrotic</a:t>
            </a:r>
            <a:r>
              <a:rPr lang="nl-NL" dirty="0"/>
              <a:t> treatment is </a:t>
            </a:r>
            <a:r>
              <a:rPr lang="nl-NL" dirty="0" err="1"/>
              <a:t>advocated</a:t>
            </a:r>
            <a:r>
              <a:rPr lang="nl-NL" dirty="0"/>
              <a:t> in </a:t>
            </a:r>
            <a:r>
              <a:rPr lang="nl-NL" dirty="0" err="1"/>
              <a:t>the</a:t>
            </a:r>
            <a:r>
              <a:rPr lang="nl-NL" dirty="0"/>
              <a:t> </a:t>
            </a:r>
            <a:r>
              <a:rPr lang="nl-NL" dirty="0" err="1"/>
              <a:t>presence</a:t>
            </a:r>
            <a:r>
              <a:rPr lang="nl-NL" dirty="0"/>
              <a:t> of a fibrosis </a:t>
            </a:r>
            <a:r>
              <a:rPr lang="nl-NL" dirty="0" err="1"/>
              <a:t>extent</a:t>
            </a:r>
            <a:r>
              <a:rPr lang="nl-NL" dirty="0"/>
              <a:t> &gt;20% </a:t>
            </a:r>
            <a:r>
              <a:rPr lang="nl-NL" dirty="0" err="1"/>
              <a:t>and</a:t>
            </a:r>
            <a:r>
              <a:rPr lang="nl-NL" dirty="0"/>
              <a:t> honeycombing</a:t>
            </a:r>
            <a:r>
              <a:rPr lang="nl-NL" baseline="30000" dirty="0"/>
              <a:t>2</a:t>
            </a:r>
          </a:p>
          <a:p>
            <a:r>
              <a:rPr lang="en-US" dirty="0"/>
              <a:t>Antifibrotic therapy should be started immediately upon IPF diagnosis</a:t>
            </a:r>
            <a:endParaRPr lang="nl-NL" dirty="0"/>
          </a:p>
          <a:p>
            <a:endParaRPr lang="en-US" dirty="0"/>
          </a:p>
          <a:p>
            <a:endParaRPr lang="nl-NL" dirty="0"/>
          </a:p>
          <a:p>
            <a:endParaRPr lang="nl-NL" dirty="0"/>
          </a:p>
        </p:txBody>
      </p:sp>
      <p:sp>
        <p:nvSpPr>
          <p:cNvPr id="17" name="Text Placeholder 16">
            <a:extLst>
              <a:ext uri="{FF2B5EF4-FFF2-40B4-BE49-F238E27FC236}">
                <a16:creationId xmlns:a16="http://schemas.microsoft.com/office/drawing/2014/main" id="{B48FDBDB-C7D4-2748-BE36-9DB25BFFCDDF}"/>
              </a:ext>
            </a:extLst>
          </p:cNvPr>
          <p:cNvSpPr>
            <a:spLocks noGrp="1"/>
          </p:cNvSpPr>
          <p:nvPr>
            <p:ph type="body" sz="quarter" idx="13"/>
          </p:nvPr>
        </p:nvSpPr>
        <p:spPr/>
        <p:txBody>
          <a:bodyPr/>
          <a:lstStyle/>
          <a:p>
            <a:r>
              <a:rPr lang="en-GB" b="0" i="0" u="none" strike="noStrike" dirty="0">
                <a:solidFill>
                  <a:srgbClr val="2B333A"/>
                </a:solidFill>
                <a:effectLst/>
                <a:latin typeface="BISansNEXT" panose="02000503040000020004" pitchFamily="50" charset="0"/>
              </a:rPr>
              <a:t>*</a:t>
            </a:r>
            <a:r>
              <a:rPr lang="en-US" b="0" i="0" u="none" strike="noStrike" dirty="0">
                <a:solidFill>
                  <a:srgbClr val="2B333A"/>
                </a:solidFill>
                <a:effectLst/>
                <a:latin typeface="BISansNEXT" panose="02000503040000020004" pitchFamily="50" charset="0"/>
              </a:rPr>
              <a:t>Please note that most drugs mentioned in this algorithm have not been licensed for the treatment of these fibrosing ILDs. </a:t>
            </a:r>
            <a:r>
              <a:rPr lang="en-US" b="0" i="0" u="none" strike="noStrike" dirty="0" err="1">
                <a:solidFill>
                  <a:srgbClr val="2B333A"/>
                </a:solidFill>
                <a:effectLst/>
                <a:latin typeface="BISansNEXT" panose="02000503040000020004" pitchFamily="50" charset="0"/>
              </a:rPr>
              <a:t>Nintedanib</a:t>
            </a:r>
            <a:r>
              <a:rPr lang="en-US" b="0" i="0" u="none" strike="noStrike" dirty="0">
                <a:solidFill>
                  <a:srgbClr val="2B333A"/>
                </a:solidFill>
                <a:effectLst/>
                <a:latin typeface="BISansNEXT" panose="02000503040000020004" pitchFamily="50" charset="0"/>
              </a:rPr>
              <a:t> is recommended for the treatment of PPF in patients which have failed standard management of fibrotic ILD. </a:t>
            </a:r>
            <a:r>
              <a:rPr lang="nl-NL" dirty="0">
                <a:latin typeface="BISansNEXT" panose="02000503040000020004"/>
              </a:rPr>
              <a:t>MMF=</a:t>
            </a:r>
            <a:r>
              <a:rPr lang="nl-NL" dirty="0" err="1">
                <a:latin typeface="BISansNEXT" panose="02000503040000020004"/>
              </a:rPr>
              <a:t>Mycophenolate</a:t>
            </a:r>
            <a:r>
              <a:rPr lang="nl-NL" dirty="0">
                <a:latin typeface="BISansNEXT" panose="02000503040000020004"/>
              </a:rPr>
              <a:t> </a:t>
            </a:r>
            <a:r>
              <a:rPr lang="nl-NL" dirty="0" err="1">
                <a:latin typeface="BISansNEXT" panose="02000503040000020004"/>
              </a:rPr>
              <a:t>Mofetil</a:t>
            </a:r>
            <a:r>
              <a:rPr lang="nl-NL" dirty="0">
                <a:latin typeface="BISansNEXT" panose="02000503040000020004"/>
              </a:rPr>
              <a:t>; CPM=</a:t>
            </a:r>
            <a:r>
              <a:rPr lang="nl-NL" dirty="0" err="1">
                <a:latin typeface="BISansNEXT" panose="02000503040000020004"/>
              </a:rPr>
              <a:t>Cyclophosphamide</a:t>
            </a:r>
            <a:r>
              <a:rPr lang="nl-NL" dirty="0">
                <a:latin typeface="BISansNEXT" panose="02000503040000020004"/>
              </a:rPr>
              <a:t>; TCL=Tocilizumab; AZA=Azathioprine; RTX=</a:t>
            </a:r>
            <a:r>
              <a:rPr lang="nl-NL" dirty="0" err="1">
                <a:latin typeface="BISansNEXT" panose="02000503040000020004"/>
              </a:rPr>
              <a:t>Rituximab</a:t>
            </a:r>
            <a:r>
              <a:rPr lang="nl-NL" dirty="0">
                <a:latin typeface="BISansNEXT" panose="02000503040000020004"/>
              </a:rPr>
              <a:t>; ABA=</a:t>
            </a:r>
            <a:r>
              <a:rPr lang="nl-NL" dirty="0" err="1">
                <a:latin typeface="BISansNEXT" panose="02000503040000020004"/>
              </a:rPr>
              <a:t>Abatacept</a:t>
            </a:r>
            <a:r>
              <a:rPr lang="nl-NL" dirty="0">
                <a:latin typeface="BISansNEXT" panose="02000503040000020004"/>
              </a:rPr>
              <a:t>; MTX=</a:t>
            </a:r>
            <a:r>
              <a:rPr lang="nl-NL" dirty="0" err="1">
                <a:latin typeface="BISansNEXT" panose="02000503040000020004"/>
              </a:rPr>
              <a:t>Methotrexate</a:t>
            </a:r>
            <a:r>
              <a:rPr lang="nl-NL" dirty="0">
                <a:latin typeface="BISansNEXT" panose="02000503040000020004"/>
              </a:rPr>
              <a:t>; IFX=</a:t>
            </a:r>
            <a:r>
              <a:rPr lang="nl-NL" dirty="0" err="1">
                <a:latin typeface="BISansNEXT" panose="02000503040000020004"/>
              </a:rPr>
              <a:t>Infliximab</a:t>
            </a:r>
            <a:r>
              <a:rPr lang="nl-NL" dirty="0">
                <a:latin typeface="BISansNEXT" panose="02000503040000020004"/>
              </a:rPr>
              <a:t>; ADA=</a:t>
            </a:r>
            <a:r>
              <a:rPr lang="nl-NL" dirty="0" err="1">
                <a:latin typeface="BISansNEXT" panose="02000503040000020004"/>
              </a:rPr>
              <a:t>Adalimumab</a:t>
            </a:r>
            <a:r>
              <a:rPr lang="nl-NL" dirty="0">
                <a:latin typeface="BISansNEXT" panose="02000503040000020004"/>
              </a:rPr>
              <a:t>; 1. </a:t>
            </a:r>
            <a:r>
              <a:rPr lang="nl-NL" dirty="0" err="1">
                <a:latin typeface="BISansNEXT" panose="02000503040000020004"/>
              </a:rPr>
              <a:t>Torrisi</a:t>
            </a:r>
            <a:r>
              <a:rPr lang="nl-NL" dirty="0">
                <a:latin typeface="BISansNEXT" panose="02000503040000020004"/>
              </a:rPr>
              <a:t> SE, </a:t>
            </a:r>
            <a:r>
              <a:rPr lang="nl-NL" dirty="0" err="1">
                <a:latin typeface="BISansNEXT" panose="02000503040000020004"/>
              </a:rPr>
              <a:t>Pavone</a:t>
            </a:r>
            <a:r>
              <a:rPr lang="nl-NL" dirty="0">
                <a:latin typeface="BISansNEXT" panose="02000503040000020004"/>
              </a:rPr>
              <a:t> M, </a:t>
            </a:r>
            <a:r>
              <a:rPr lang="nl-NL" dirty="0" err="1">
                <a:latin typeface="BISansNEXT" panose="02000503040000020004"/>
              </a:rPr>
              <a:t>Vancheri</a:t>
            </a:r>
            <a:r>
              <a:rPr lang="nl-NL" dirty="0">
                <a:latin typeface="BISansNEXT" panose="02000503040000020004"/>
              </a:rPr>
              <a:t> A, </a:t>
            </a:r>
            <a:r>
              <a:rPr lang="nl-NL" dirty="0" err="1">
                <a:latin typeface="BISansNEXT" panose="02000503040000020004"/>
              </a:rPr>
              <a:t>Vancheri</a:t>
            </a:r>
            <a:r>
              <a:rPr lang="nl-NL" dirty="0">
                <a:latin typeface="BISansNEXT" panose="02000503040000020004"/>
              </a:rPr>
              <a:t> C. </a:t>
            </a:r>
            <a:r>
              <a:rPr lang="nl-NL" dirty="0" err="1">
                <a:latin typeface="BISansNEXT" panose="02000503040000020004"/>
              </a:rPr>
              <a:t>When</a:t>
            </a:r>
            <a:r>
              <a:rPr lang="nl-NL" dirty="0">
                <a:latin typeface="BISansNEXT" panose="02000503040000020004"/>
              </a:rPr>
              <a:t> </a:t>
            </a:r>
            <a:r>
              <a:rPr lang="nl-NL" dirty="0" err="1">
                <a:latin typeface="BISansNEXT" panose="02000503040000020004"/>
              </a:rPr>
              <a:t>to</a:t>
            </a:r>
            <a:r>
              <a:rPr lang="nl-NL" dirty="0">
                <a:latin typeface="BISansNEXT" panose="02000503040000020004"/>
              </a:rPr>
              <a:t> start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when</a:t>
            </a:r>
            <a:r>
              <a:rPr lang="nl-NL" dirty="0">
                <a:latin typeface="BISansNEXT" panose="02000503040000020004"/>
              </a:rPr>
              <a:t> </a:t>
            </a:r>
            <a:r>
              <a:rPr lang="nl-NL" dirty="0" err="1">
                <a:latin typeface="BISansNEXT" panose="02000503040000020004"/>
              </a:rPr>
              <a:t>to</a:t>
            </a:r>
            <a:r>
              <a:rPr lang="nl-NL" dirty="0">
                <a:latin typeface="BISansNEXT" panose="02000503040000020004"/>
              </a:rPr>
              <a:t> stop </a:t>
            </a:r>
            <a:r>
              <a:rPr lang="nl-NL" dirty="0" err="1">
                <a:latin typeface="BISansNEXT" panose="02000503040000020004"/>
              </a:rPr>
              <a:t>antifibrotic</a:t>
            </a:r>
            <a:r>
              <a:rPr lang="nl-NL" dirty="0">
                <a:latin typeface="BISansNEXT" panose="02000503040000020004"/>
              </a:rPr>
              <a:t> </a:t>
            </a:r>
            <a:r>
              <a:rPr lang="nl-NL" dirty="0" err="1">
                <a:latin typeface="BISansNEXT" panose="02000503040000020004"/>
              </a:rPr>
              <a:t>therapies</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Rev</a:t>
            </a:r>
            <a:r>
              <a:rPr lang="nl-NL" dirty="0">
                <a:latin typeface="BISansNEXT" panose="02000503040000020004"/>
              </a:rPr>
              <a:t>. 2017;26(145):170053; 2. De </a:t>
            </a:r>
            <a:r>
              <a:rPr lang="nl-NL" dirty="0" err="1">
                <a:latin typeface="BISansNEXT" panose="02000503040000020004"/>
              </a:rPr>
              <a:t>Sadeleer</a:t>
            </a:r>
            <a:r>
              <a:rPr lang="nl-NL" dirty="0">
                <a:latin typeface="BISansNEXT" panose="02000503040000020004"/>
              </a:rPr>
              <a:t> LJ, Goos T, </a:t>
            </a:r>
            <a:r>
              <a:rPr lang="nl-NL" dirty="0" err="1">
                <a:latin typeface="BISansNEXT" panose="02000503040000020004"/>
              </a:rPr>
              <a:t>Yserbyt</a:t>
            </a:r>
            <a:r>
              <a:rPr lang="nl-NL" dirty="0">
                <a:latin typeface="BISansNEXT" panose="02000503040000020004"/>
              </a:rPr>
              <a:t> J, et al. </a:t>
            </a:r>
            <a:r>
              <a:rPr lang="nl-NL" dirty="0" err="1">
                <a:latin typeface="BISansNEXT" panose="02000503040000020004"/>
              </a:rPr>
              <a:t>Towards</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Essence of </a:t>
            </a:r>
            <a:r>
              <a:rPr lang="nl-NL" dirty="0" err="1">
                <a:latin typeface="BISansNEXT" panose="02000503040000020004"/>
              </a:rPr>
              <a:t>Progressiveness</a:t>
            </a:r>
            <a:r>
              <a:rPr lang="nl-NL" dirty="0">
                <a:latin typeface="BISansNEXT" panose="02000503040000020004"/>
              </a:rPr>
              <a:t>: </a:t>
            </a:r>
            <a:r>
              <a:rPr lang="nl-NL" dirty="0" err="1">
                <a:latin typeface="BISansNEXT" panose="02000503040000020004"/>
              </a:rPr>
              <a:t>Bringing</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(PF-ILD)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Next Stage. J </a:t>
            </a:r>
            <a:r>
              <a:rPr lang="nl-NL" dirty="0" err="1">
                <a:latin typeface="BISansNEXT" panose="02000503040000020004"/>
              </a:rPr>
              <a:t>Clin</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2020;9(6):1722; 3. </a:t>
            </a:r>
            <a:r>
              <a:rPr lang="nl-NL" dirty="0" err="1">
                <a:latin typeface="BISansNEXT" panose="02000503040000020004"/>
              </a:rPr>
              <a:t>Wijsenbeek</a:t>
            </a:r>
            <a:r>
              <a:rPr lang="nl-NL" dirty="0">
                <a:latin typeface="BISansNEXT" panose="02000503040000020004"/>
              </a:rPr>
              <a:t> M, </a:t>
            </a:r>
            <a:r>
              <a:rPr lang="nl-NL" dirty="0" err="1">
                <a:latin typeface="BISansNEXT" panose="02000503040000020004"/>
              </a:rPr>
              <a:t>Cottin</a:t>
            </a:r>
            <a:r>
              <a:rPr lang="nl-NL" dirty="0">
                <a:latin typeface="BISansNEXT" panose="02000503040000020004"/>
              </a:rPr>
              <a:t> V. Spectrum of </a:t>
            </a:r>
            <a:r>
              <a:rPr lang="nl-NL" dirty="0" err="1">
                <a:latin typeface="BISansNEXT" panose="02000503040000020004"/>
              </a:rPr>
              <a:t>Fibrotic</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2020;383(10):958-68.</a:t>
            </a:r>
          </a:p>
        </p:txBody>
      </p:sp>
      <p:sp>
        <p:nvSpPr>
          <p:cNvPr id="22" name="Text Placeholder 21">
            <a:extLst>
              <a:ext uri="{FF2B5EF4-FFF2-40B4-BE49-F238E27FC236}">
                <a16:creationId xmlns:a16="http://schemas.microsoft.com/office/drawing/2014/main" id="{3C6E9A69-02A8-F64A-A14A-6743207BA7FA}"/>
              </a:ext>
            </a:extLst>
          </p:cNvPr>
          <p:cNvSpPr>
            <a:spLocks noGrp="1"/>
          </p:cNvSpPr>
          <p:nvPr>
            <p:ph type="body" sz="quarter" idx="17"/>
          </p:nvPr>
        </p:nvSpPr>
        <p:spPr>
          <a:xfrm>
            <a:off x="0" y="-615863"/>
            <a:ext cx="12192000" cy="457200"/>
          </a:xfrm>
        </p:spPr>
        <p:txBody>
          <a:bodyPr/>
          <a:lstStyle/>
          <a:p>
            <a:r>
              <a:rPr lang="nl-NL" dirty="0"/>
              <a:t>J3</a:t>
            </a:r>
            <a:endParaRPr lang="en-NL" dirty="0"/>
          </a:p>
        </p:txBody>
      </p:sp>
      <p:grpSp>
        <p:nvGrpSpPr>
          <p:cNvPr id="7" name="Groep 6">
            <a:extLst>
              <a:ext uri="{FF2B5EF4-FFF2-40B4-BE49-F238E27FC236}">
                <a16:creationId xmlns:a16="http://schemas.microsoft.com/office/drawing/2014/main" id="{0C176721-6944-46EC-B170-1F7606A39098}"/>
              </a:ext>
            </a:extLst>
          </p:cNvPr>
          <p:cNvGrpSpPr/>
          <p:nvPr/>
        </p:nvGrpSpPr>
        <p:grpSpPr>
          <a:xfrm>
            <a:off x="3676499" y="884282"/>
            <a:ext cx="8145826" cy="4850518"/>
            <a:chOff x="306129" y="884282"/>
            <a:chExt cx="11606628" cy="5137638"/>
          </a:xfrm>
        </p:grpSpPr>
        <p:sp>
          <p:nvSpPr>
            <p:cNvPr id="8" name="Rectangle 51">
              <a:extLst>
                <a:ext uri="{FF2B5EF4-FFF2-40B4-BE49-F238E27FC236}">
                  <a16:creationId xmlns:a16="http://schemas.microsoft.com/office/drawing/2014/main" id="{C489C9FA-DA43-4F1D-95B5-DD31F7293C0A}"/>
                </a:ext>
              </a:extLst>
            </p:cNvPr>
            <p:cNvSpPr/>
            <p:nvPr/>
          </p:nvSpPr>
          <p:spPr>
            <a:xfrm>
              <a:off x="333016" y="884282"/>
              <a:ext cx="11579741" cy="3991906"/>
            </a:xfrm>
            <a:prstGeom prst="rect">
              <a:avLst/>
            </a:prstGeom>
            <a:solidFill>
              <a:srgbClr val="F2F2F2"/>
            </a:solidFill>
            <a:ln w="6350">
              <a:no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endParaRPr lang="en-US" sz="1000">
                <a:solidFill>
                  <a:srgbClr val="001E55"/>
                </a:solidFill>
                <a:latin typeface="Arial" panose="020B0604020202020204" pitchFamily="34" charset="0"/>
                <a:cs typeface="Arial" panose="020B0604020202020204" pitchFamily="34" charset="0"/>
              </a:endParaRPr>
            </a:p>
          </p:txBody>
        </p:sp>
        <p:sp>
          <p:nvSpPr>
            <p:cNvPr id="9" name="Rectangle 51">
              <a:extLst>
                <a:ext uri="{FF2B5EF4-FFF2-40B4-BE49-F238E27FC236}">
                  <a16:creationId xmlns:a16="http://schemas.microsoft.com/office/drawing/2014/main" id="{13523BED-F78A-4B0F-9243-1833F8C4D9D1}"/>
                </a:ext>
              </a:extLst>
            </p:cNvPr>
            <p:cNvSpPr/>
            <p:nvPr/>
          </p:nvSpPr>
          <p:spPr>
            <a:xfrm>
              <a:off x="10390858" y="992446"/>
              <a:ext cx="1359580"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IPF</a:t>
              </a:r>
            </a:p>
          </p:txBody>
        </p:sp>
        <p:sp>
          <p:nvSpPr>
            <p:cNvPr id="10" name="Rectangle 51">
              <a:extLst>
                <a:ext uri="{FF2B5EF4-FFF2-40B4-BE49-F238E27FC236}">
                  <a16:creationId xmlns:a16="http://schemas.microsoft.com/office/drawing/2014/main" id="{8D9B2F02-19F9-4387-9C0E-D6F8B8EC95DE}"/>
                </a:ext>
              </a:extLst>
            </p:cNvPr>
            <p:cNvSpPr/>
            <p:nvPr/>
          </p:nvSpPr>
          <p:spPr>
            <a:xfrm>
              <a:off x="449478" y="2025192"/>
              <a:ext cx="9831000" cy="432000"/>
            </a:xfrm>
            <a:prstGeom prst="rect">
              <a:avLst/>
            </a:prstGeom>
            <a:solidFill>
              <a:schemeClr val="accent6">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Consider immunomodulation treatment or observation</a:t>
              </a:r>
            </a:p>
          </p:txBody>
        </p:sp>
        <p:grpSp>
          <p:nvGrpSpPr>
            <p:cNvPr id="11" name="Groep 10">
              <a:extLst>
                <a:ext uri="{FF2B5EF4-FFF2-40B4-BE49-F238E27FC236}">
                  <a16:creationId xmlns:a16="http://schemas.microsoft.com/office/drawing/2014/main" id="{B55395CD-DAFC-4889-9AC8-B1469ED16CCF}"/>
                </a:ext>
              </a:extLst>
            </p:cNvPr>
            <p:cNvGrpSpPr/>
            <p:nvPr/>
          </p:nvGrpSpPr>
          <p:grpSpPr>
            <a:xfrm>
              <a:off x="7111044" y="992446"/>
              <a:ext cx="1529528" cy="1967583"/>
              <a:chOff x="7123840" y="994795"/>
              <a:chExt cx="1529528" cy="1967583"/>
            </a:xfrm>
          </p:grpSpPr>
          <p:sp>
            <p:nvSpPr>
              <p:cNvPr id="71" name="Rectangle 51">
                <a:extLst>
                  <a:ext uri="{FF2B5EF4-FFF2-40B4-BE49-F238E27FC236}">
                    <a16:creationId xmlns:a16="http://schemas.microsoft.com/office/drawing/2014/main" id="{5F6F1705-08E2-4794-9836-CA7072C5875E}"/>
                  </a:ext>
                </a:extLst>
              </p:cNvPr>
              <p:cNvSpPr/>
              <p:nvPr/>
            </p:nvSpPr>
            <p:spPr>
              <a:xfrm>
                <a:off x="7123840" y="994795"/>
                <a:ext cx="1529528"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Idiopathic NSIP</a:t>
                </a:r>
              </a:p>
            </p:txBody>
          </p:sp>
          <p:sp>
            <p:nvSpPr>
              <p:cNvPr id="72" name="Rectangle 51">
                <a:extLst>
                  <a:ext uri="{FF2B5EF4-FFF2-40B4-BE49-F238E27FC236}">
                    <a16:creationId xmlns:a16="http://schemas.microsoft.com/office/drawing/2014/main" id="{481A82A4-E4B5-4EA0-B007-26677A3AA595}"/>
                  </a:ext>
                </a:extLst>
              </p:cNvPr>
              <p:cNvSpPr/>
              <p:nvPr/>
            </p:nvSpPr>
            <p:spPr>
              <a:xfrm>
                <a:off x="7208204" y="2530378"/>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Glucocorticoids</a:t>
                </a:r>
              </a:p>
            </p:txBody>
          </p:sp>
        </p:grpSp>
        <p:grpSp>
          <p:nvGrpSpPr>
            <p:cNvPr id="12" name="Groep 11">
              <a:extLst>
                <a:ext uri="{FF2B5EF4-FFF2-40B4-BE49-F238E27FC236}">
                  <a16:creationId xmlns:a16="http://schemas.microsoft.com/office/drawing/2014/main" id="{E982F09A-9A7B-423D-B3FA-0321A624BFCB}"/>
                </a:ext>
              </a:extLst>
            </p:cNvPr>
            <p:cNvGrpSpPr/>
            <p:nvPr/>
          </p:nvGrpSpPr>
          <p:grpSpPr>
            <a:xfrm>
              <a:off x="8750950" y="992446"/>
              <a:ext cx="1529528" cy="1967583"/>
              <a:chOff x="8757350" y="994795"/>
              <a:chExt cx="1529528" cy="1967583"/>
            </a:xfrm>
          </p:grpSpPr>
          <p:sp>
            <p:nvSpPr>
              <p:cNvPr id="69" name="Rectangle 51">
                <a:extLst>
                  <a:ext uri="{FF2B5EF4-FFF2-40B4-BE49-F238E27FC236}">
                    <a16:creationId xmlns:a16="http://schemas.microsoft.com/office/drawing/2014/main" id="{70057620-F79C-42A0-AC33-BE09244D907A}"/>
                  </a:ext>
                </a:extLst>
              </p:cNvPr>
              <p:cNvSpPr/>
              <p:nvPr/>
            </p:nvSpPr>
            <p:spPr>
              <a:xfrm>
                <a:off x="8757350" y="994795"/>
                <a:ext cx="1529528"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Unclassifiable ILD</a:t>
                </a:r>
              </a:p>
            </p:txBody>
          </p:sp>
          <p:sp>
            <p:nvSpPr>
              <p:cNvPr id="70" name="Rectangle 51">
                <a:extLst>
                  <a:ext uri="{FF2B5EF4-FFF2-40B4-BE49-F238E27FC236}">
                    <a16:creationId xmlns:a16="http://schemas.microsoft.com/office/drawing/2014/main" id="{5A3CFBF4-CEDB-4253-8561-BCDA8742E220}"/>
                  </a:ext>
                </a:extLst>
              </p:cNvPr>
              <p:cNvSpPr/>
              <p:nvPr/>
            </p:nvSpPr>
            <p:spPr>
              <a:xfrm>
                <a:off x="8841714" y="2530378"/>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Glucocorticoids</a:t>
                </a:r>
              </a:p>
            </p:txBody>
          </p:sp>
        </p:grpSp>
        <p:grpSp>
          <p:nvGrpSpPr>
            <p:cNvPr id="13" name="Groep 12">
              <a:extLst>
                <a:ext uri="{FF2B5EF4-FFF2-40B4-BE49-F238E27FC236}">
                  <a16:creationId xmlns:a16="http://schemas.microsoft.com/office/drawing/2014/main" id="{E466730E-3E26-4710-9327-11CAC24655B3}"/>
                </a:ext>
              </a:extLst>
            </p:cNvPr>
            <p:cNvGrpSpPr/>
            <p:nvPr/>
          </p:nvGrpSpPr>
          <p:grpSpPr>
            <a:xfrm>
              <a:off x="448868" y="992446"/>
              <a:ext cx="1360800" cy="2495143"/>
              <a:chOff x="448868" y="994795"/>
              <a:chExt cx="1360800" cy="2495143"/>
            </a:xfrm>
          </p:grpSpPr>
          <p:sp>
            <p:nvSpPr>
              <p:cNvPr id="67" name="Rectangle 51">
                <a:extLst>
                  <a:ext uri="{FF2B5EF4-FFF2-40B4-BE49-F238E27FC236}">
                    <a16:creationId xmlns:a16="http://schemas.microsoft.com/office/drawing/2014/main" id="{22EB800D-B29F-4561-87BD-C651E225494B}"/>
                  </a:ext>
                </a:extLst>
              </p:cNvPr>
              <p:cNvSpPr/>
              <p:nvPr/>
            </p:nvSpPr>
            <p:spPr>
              <a:xfrm>
                <a:off x="449478" y="994795"/>
                <a:ext cx="1359580"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err="1">
                    <a:solidFill>
                      <a:srgbClr val="001E55"/>
                    </a:solidFill>
                    <a:latin typeface="Arial" panose="020B0604020202020204" pitchFamily="34" charset="0"/>
                    <a:cs typeface="Arial" panose="020B0604020202020204" pitchFamily="34" charset="0"/>
                  </a:rPr>
                  <a:t>SSc</a:t>
                </a:r>
                <a:r>
                  <a:rPr lang="en-US" sz="800" b="1">
                    <a:solidFill>
                      <a:srgbClr val="001E55"/>
                    </a:solidFill>
                    <a:latin typeface="Arial" panose="020B0604020202020204" pitchFamily="34" charset="0"/>
                    <a:cs typeface="Arial" panose="020B0604020202020204" pitchFamily="34" charset="0"/>
                  </a:rPr>
                  <a:t>-ILD</a:t>
                </a:r>
              </a:p>
            </p:txBody>
          </p:sp>
          <p:sp>
            <p:nvSpPr>
              <p:cNvPr id="68" name="Rectangle 51">
                <a:extLst>
                  <a:ext uri="{FF2B5EF4-FFF2-40B4-BE49-F238E27FC236}">
                    <a16:creationId xmlns:a16="http://schemas.microsoft.com/office/drawing/2014/main" id="{53AFA7D5-E07A-4193-92E4-DC7A2ED887DE}"/>
                  </a:ext>
                </a:extLst>
              </p:cNvPr>
              <p:cNvSpPr/>
              <p:nvPr/>
            </p:nvSpPr>
            <p:spPr>
              <a:xfrm>
                <a:off x="448868"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dirty="0">
                    <a:solidFill>
                      <a:schemeClr val="bg1"/>
                    </a:solidFill>
                    <a:latin typeface="Arial" panose="020B0604020202020204" pitchFamily="34" charset="0"/>
                    <a:cs typeface="Arial" panose="020B0604020202020204" pitchFamily="34" charset="0"/>
                  </a:rPr>
                  <a:t>MMF, CPM, TCL (AZA, RTX)</a:t>
                </a:r>
              </a:p>
            </p:txBody>
          </p:sp>
        </p:grpSp>
        <p:grpSp>
          <p:nvGrpSpPr>
            <p:cNvPr id="15" name="Groep 14">
              <a:extLst>
                <a:ext uri="{FF2B5EF4-FFF2-40B4-BE49-F238E27FC236}">
                  <a16:creationId xmlns:a16="http://schemas.microsoft.com/office/drawing/2014/main" id="{02DA1478-98AC-4760-B795-A8F536675E47}"/>
                </a:ext>
              </a:extLst>
            </p:cNvPr>
            <p:cNvGrpSpPr/>
            <p:nvPr/>
          </p:nvGrpSpPr>
          <p:grpSpPr>
            <a:xfrm>
              <a:off x="1920046" y="992446"/>
              <a:ext cx="1360800" cy="2495143"/>
              <a:chOff x="1936606" y="994795"/>
              <a:chExt cx="1360800" cy="2495143"/>
            </a:xfrm>
          </p:grpSpPr>
          <p:sp>
            <p:nvSpPr>
              <p:cNvPr id="64" name="Rectangle 51">
                <a:extLst>
                  <a:ext uri="{FF2B5EF4-FFF2-40B4-BE49-F238E27FC236}">
                    <a16:creationId xmlns:a16="http://schemas.microsoft.com/office/drawing/2014/main" id="{3B64941F-11F7-4F0D-A16F-962270298441}"/>
                  </a:ext>
                </a:extLst>
              </p:cNvPr>
              <p:cNvSpPr/>
              <p:nvPr/>
            </p:nvSpPr>
            <p:spPr>
              <a:xfrm>
                <a:off x="1937216" y="994795"/>
                <a:ext cx="1359580"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RA-ILD</a:t>
                </a:r>
              </a:p>
            </p:txBody>
          </p:sp>
          <p:sp>
            <p:nvSpPr>
              <p:cNvPr id="65" name="Rectangle 51">
                <a:extLst>
                  <a:ext uri="{FF2B5EF4-FFF2-40B4-BE49-F238E27FC236}">
                    <a16:creationId xmlns:a16="http://schemas.microsoft.com/office/drawing/2014/main" id="{6D580839-5E68-42D3-9511-D7E0F3116CAF}"/>
                  </a:ext>
                </a:extLst>
              </p:cNvPr>
              <p:cNvSpPr/>
              <p:nvPr/>
            </p:nvSpPr>
            <p:spPr>
              <a:xfrm>
                <a:off x="1936606" y="2541565"/>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Glucocorticoids</a:t>
                </a:r>
              </a:p>
            </p:txBody>
          </p:sp>
          <p:sp>
            <p:nvSpPr>
              <p:cNvPr id="66" name="Rectangle 51">
                <a:extLst>
                  <a:ext uri="{FF2B5EF4-FFF2-40B4-BE49-F238E27FC236}">
                    <a16:creationId xmlns:a16="http://schemas.microsoft.com/office/drawing/2014/main" id="{5B7EDE49-77EE-424D-9772-0FA7174B3713}"/>
                  </a:ext>
                </a:extLst>
              </p:cNvPr>
              <p:cNvSpPr/>
              <p:nvPr/>
            </p:nvSpPr>
            <p:spPr>
              <a:xfrm>
                <a:off x="1936606"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bg1"/>
                    </a:solidFill>
                    <a:latin typeface="Arial" panose="020B0604020202020204" pitchFamily="34" charset="0"/>
                    <a:cs typeface="Arial" panose="020B0604020202020204" pitchFamily="34" charset="0"/>
                  </a:rPr>
                  <a:t>RTX, ABA, MMF</a:t>
                </a:r>
              </a:p>
            </p:txBody>
          </p:sp>
        </p:grpSp>
        <p:grpSp>
          <p:nvGrpSpPr>
            <p:cNvPr id="16" name="Groep 15">
              <a:extLst>
                <a:ext uri="{FF2B5EF4-FFF2-40B4-BE49-F238E27FC236}">
                  <a16:creationId xmlns:a16="http://schemas.microsoft.com/office/drawing/2014/main" id="{FAADED8F-D9A1-47BC-90C0-6BE154F27157}"/>
                </a:ext>
              </a:extLst>
            </p:cNvPr>
            <p:cNvGrpSpPr/>
            <p:nvPr/>
          </p:nvGrpSpPr>
          <p:grpSpPr>
            <a:xfrm>
              <a:off x="3391224" y="992446"/>
              <a:ext cx="1529528" cy="2495143"/>
              <a:chOff x="3436105" y="994795"/>
              <a:chExt cx="1529528" cy="2495143"/>
            </a:xfrm>
          </p:grpSpPr>
          <p:sp>
            <p:nvSpPr>
              <p:cNvPr id="61" name="Rectangle 51">
                <a:extLst>
                  <a:ext uri="{FF2B5EF4-FFF2-40B4-BE49-F238E27FC236}">
                    <a16:creationId xmlns:a16="http://schemas.microsoft.com/office/drawing/2014/main" id="{7D04E3F0-4B6B-4FB5-8A83-05E019249F96}"/>
                  </a:ext>
                </a:extLst>
              </p:cNvPr>
              <p:cNvSpPr/>
              <p:nvPr/>
            </p:nvSpPr>
            <p:spPr>
              <a:xfrm>
                <a:off x="3436105" y="994795"/>
                <a:ext cx="1529528"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Sarcoidosis</a:t>
                </a:r>
              </a:p>
            </p:txBody>
          </p:sp>
          <p:sp>
            <p:nvSpPr>
              <p:cNvPr id="62" name="Rectangle 51">
                <a:extLst>
                  <a:ext uri="{FF2B5EF4-FFF2-40B4-BE49-F238E27FC236}">
                    <a16:creationId xmlns:a16="http://schemas.microsoft.com/office/drawing/2014/main" id="{06717F50-4435-4F84-B59C-DBD546E3FFDA}"/>
                  </a:ext>
                </a:extLst>
              </p:cNvPr>
              <p:cNvSpPr/>
              <p:nvPr/>
            </p:nvSpPr>
            <p:spPr>
              <a:xfrm>
                <a:off x="3520469" y="2541565"/>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Glucocorticoids</a:t>
                </a:r>
              </a:p>
            </p:txBody>
          </p:sp>
          <p:sp>
            <p:nvSpPr>
              <p:cNvPr id="63" name="Rectangle 51">
                <a:extLst>
                  <a:ext uri="{FF2B5EF4-FFF2-40B4-BE49-F238E27FC236}">
                    <a16:creationId xmlns:a16="http://schemas.microsoft.com/office/drawing/2014/main" id="{BCD52773-2F33-46DE-8C4A-8760E3AAC4EC}"/>
                  </a:ext>
                </a:extLst>
              </p:cNvPr>
              <p:cNvSpPr/>
              <p:nvPr/>
            </p:nvSpPr>
            <p:spPr>
              <a:xfrm>
                <a:off x="3520469"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bg1"/>
                    </a:solidFill>
                    <a:latin typeface="Arial" panose="020B0604020202020204" pitchFamily="34" charset="0"/>
                    <a:cs typeface="Arial" panose="020B0604020202020204" pitchFamily="34" charset="0"/>
                  </a:rPr>
                  <a:t>MTX </a:t>
                </a:r>
                <a:br>
                  <a:rPr lang="en-US" sz="800" b="1">
                    <a:solidFill>
                      <a:schemeClr val="bg1"/>
                    </a:solidFill>
                    <a:latin typeface="Arial" panose="020B0604020202020204" pitchFamily="34" charset="0"/>
                    <a:cs typeface="Arial" panose="020B0604020202020204" pitchFamily="34" charset="0"/>
                  </a:rPr>
                </a:br>
                <a:r>
                  <a:rPr lang="en-US" sz="800" b="1">
                    <a:solidFill>
                      <a:schemeClr val="bg1"/>
                    </a:solidFill>
                    <a:latin typeface="Arial" panose="020B0604020202020204" pitchFamily="34" charset="0"/>
                    <a:cs typeface="Arial" panose="020B0604020202020204" pitchFamily="34" charset="0"/>
                  </a:rPr>
                  <a:t>(AZA, IFX, ADA)</a:t>
                </a:r>
              </a:p>
            </p:txBody>
          </p:sp>
        </p:grpSp>
        <p:grpSp>
          <p:nvGrpSpPr>
            <p:cNvPr id="18" name="Groep 17">
              <a:extLst>
                <a:ext uri="{FF2B5EF4-FFF2-40B4-BE49-F238E27FC236}">
                  <a16:creationId xmlns:a16="http://schemas.microsoft.com/office/drawing/2014/main" id="{950638E9-CC8B-4C9C-83FF-EEADADCCBA3A}"/>
                </a:ext>
              </a:extLst>
            </p:cNvPr>
            <p:cNvGrpSpPr/>
            <p:nvPr/>
          </p:nvGrpSpPr>
          <p:grpSpPr>
            <a:xfrm>
              <a:off x="5031130" y="992446"/>
              <a:ext cx="1969536" cy="2495143"/>
              <a:chOff x="5050322" y="994795"/>
              <a:chExt cx="1969536" cy="2495143"/>
            </a:xfrm>
          </p:grpSpPr>
          <p:sp>
            <p:nvSpPr>
              <p:cNvPr id="57" name="Rectangle 51">
                <a:extLst>
                  <a:ext uri="{FF2B5EF4-FFF2-40B4-BE49-F238E27FC236}">
                    <a16:creationId xmlns:a16="http://schemas.microsoft.com/office/drawing/2014/main" id="{21E25C52-802D-41EC-BA58-EC216F90D512}"/>
                  </a:ext>
                </a:extLst>
              </p:cNvPr>
              <p:cNvSpPr/>
              <p:nvPr/>
            </p:nvSpPr>
            <p:spPr>
              <a:xfrm>
                <a:off x="5050322" y="994795"/>
                <a:ext cx="1969536" cy="432000"/>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Chronic hypersensitivity pneumonitis</a:t>
                </a:r>
              </a:p>
            </p:txBody>
          </p:sp>
          <p:sp>
            <p:nvSpPr>
              <p:cNvPr id="58" name="Rectangle 51">
                <a:extLst>
                  <a:ext uri="{FF2B5EF4-FFF2-40B4-BE49-F238E27FC236}">
                    <a16:creationId xmlns:a16="http://schemas.microsoft.com/office/drawing/2014/main" id="{212CE535-C655-4EAF-91A6-17B04663EC6D}"/>
                  </a:ext>
                </a:extLst>
              </p:cNvPr>
              <p:cNvSpPr/>
              <p:nvPr/>
            </p:nvSpPr>
            <p:spPr>
              <a:xfrm>
                <a:off x="5053146" y="1508819"/>
                <a:ext cx="1963888" cy="432000"/>
              </a:xfrm>
              <a:prstGeom prst="rect">
                <a:avLst/>
              </a:prstGeom>
              <a:solidFill>
                <a:schemeClr val="accent2">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Antigen activation</a:t>
                </a:r>
              </a:p>
            </p:txBody>
          </p:sp>
          <p:sp>
            <p:nvSpPr>
              <p:cNvPr id="59" name="Rectangle 51">
                <a:extLst>
                  <a:ext uri="{FF2B5EF4-FFF2-40B4-BE49-F238E27FC236}">
                    <a16:creationId xmlns:a16="http://schemas.microsoft.com/office/drawing/2014/main" id="{FA5939BA-A567-43DA-A016-F396604D3833}"/>
                  </a:ext>
                </a:extLst>
              </p:cNvPr>
              <p:cNvSpPr/>
              <p:nvPr/>
            </p:nvSpPr>
            <p:spPr>
              <a:xfrm>
                <a:off x="5354690" y="2541565"/>
                <a:ext cx="1360800" cy="432000"/>
              </a:xfrm>
              <a:prstGeom prst="rect">
                <a:avLst/>
              </a:prstGeom>
              <a:solidFill>
                <a:schemeClr val="accent4">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lIns="36000" rIns="36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Glucocorticoids</a:t>
                </a:r>
              </a:p>
            </p:txBody>
          </p:sp>
          <p:sp>
            <p:nvSpPr>
              <p:cNvPr id="60" name="Rectangle 51">
                <a:extLst>
                  <a:ext uri="{FF2B5EF4-FFF2-40B4-BE49-F238E27FC236}">
                    <a16:creationId xmlns:a16="http://schemas.microsoft.com/office/drawing/2014/main" id="{0FE93698-8505-4976-985E-5DC487017265}"/>
                  </a:ext>
                </a:extLst>
              </p:cNvPr>
              <p:cNvSpPr/>
              <p:nvPr/>
            </p:nvSpPr>
            <p:spPr>
              <a:xfrm>
                <a:off x="5354690" y="3057938"/>
                <a:ext cx="1360800"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bg1"/>
                    </a:solidFill>
                    <a:latin typeface="Arial" panose="020B0604020202020204" pitchFamily="34" charset="0"/>
                    <a:cs typeface="Arial" panose="020B0604020202020204" pitchFamily="34" charset="0"/>
                  </a:rPr>
                  <a:t>MMF (AZA)</a:t>
                </a:r>
              </a:p>
            </p:txBody>
          </p:sp>
        </p:grpSp>
        <p:sp>
          <p:nvSpPr>
            <p:cNvPr id="19" name="Rectangle 51">
              <a:extLst>
                <a:ext uri="{FF2B5EF4-FFF2-40B4-BE49-F238E27FC236}">
                  <a16:creationId xmlns:a16="http://schemas.microsoft.com/office/drawing/2014/main" id="{A00A866A-4251-4427-A80D-A77BBF9400B4}"/>
                </a:ext>
              </a:extLst>
            </p:cNvPr>
            <p:cNvSpPr/>
            <p:nvPr/>
          </p:nvSpPr>
          <p:spPr>
            <a:xfrm>
              <a:off x="7224131" y="3046751"/>
              <a:ext cx="3050758" cy="432000"/>
            </a:xfrm>
            <a:prstGeom prst="rect">
              <a:avLst/>
            </a:prstGeom>
            <a:solidFill>
              <a:srgbClr val="87A3B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bg1"/>
                  </a:solidFill>
                  <a:latin typeface="Arial" panose="020B0604020202020204" pitchFamily="34" charset="0"/>
                  <a:cs typeface="Arial" panose="020B0604020202020204" pitchFamily="34" charset="0"/>
                </a:rPr>
                <a:t>MMF, AZA, or other immunosuppressants</a:t>
              </a:r>
            </a:p>
          </p:txBody>
        </p:sp>
        <p:sp>
          <p:nvSpPr>
            <p:cNvPr id="20" name="Rectangle 51">
              <a:extLst>
                <a:ext uri="{FF2B5EF4-FFF2-40B4-BE49-F238E27FC236}">
                  <a16:creationId xmlns:a16="http://schemas.microsoft.com/office/drawing/2014/main" id="{83DD96E4-9323-431B-A60B-9E81BCBD7A7B}"/>
                </a:ext>
              </a:extLst>
            </p:cNvPr>
            <p:cNvSpPr/>
            <p:nvPr/>
          </p:nvSpPr>
          <p:spPr>
            <a:xfrm>
              <a:off x="449478" y="3574311"/>
              <a:ext cx="8191094" cy="432000"/>
            </a:xfrm>
            <a:prstGeom prst="rect">
              <a:avLst/>
            </a:prstGeom>
            <a:solidFill>
              <a:schemeClr val="accent2">
                <a:lumMod val="60000"/>
                <a:lumOff val="4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tx2"/>
                  </a:solidFill>
                  <a:latin typeface="Arial" panose="020B0604020202020204" pitchFamily="34" charset="0"/>
                  <a:cs typeface="Arial" panose="020B0604020202020204" pitchFamily="34" charset="0"/>
                </a:rPr>
                <a:t>Consider antifibrotic agents </a:t>
              </a:r>
              <a:r>
                <a:rPr lang="en-US" sz="800">
                  <a:solidFill>
                    <a:schemeClr val="tx2"/>
                  </a:solidFill>
                  <a:latin typeface="Arial" panose="020B0604020202020204" pitchFamily="34" charset="0"/>
                  <a:cs typeface="Arial" panose="020B0604020202020204" pitchFamily="34" charset="0"/>
                </a:rPr>
                <a:t>(</a:t>
              </a:r>
              <a:r>
                <a:rPr lang="en-US" sz="800" err="1">
                  <a:solidFill>
                    <a:schemeClr val="tx2"/>
                  </a:solidFill>
                  <a:latin typeface="Arial" panose="020B0604020202020204" pitchFamily="34" charset="0"/>
                  <a:cs typeface="Arial" panose="020B0604020202020204" pitchFamily="34" charset="0"/>
                </a:rPr>
                <a:t>nintedanib</a:t>
              </a:r>
              <a:r>
                <a:rPr lang="en-US" sz="800">
                  <a:solidFill>
                    <a:schemeClr val="tx2"/>
                  </a:solidFill>
                  <a:latin typeface="Arial" panose="020B0604020202020204" pitchFamily="34" charset="0"/>
                  <a:cs typeface="Arial" panose="020B0604020202020204" pitchFamily="34" charset="0"/>
                </a:rPr>
                <a:t>)</a:t>
              </a:r>
            </a:p>
          </p:txBody>
        </p:sp>
        <p:sp>
          <p:nvSpPr>
            <p:cNvPr id="21" name="Rectangle 51">
              <a:extLst>
                <a:ext uri="{FF2B5EF4-FFF2-40B4-BE49-F238E27FC236}">
                  <a16:creationId xmlns:a16="http://schemas.microsoft.com/office/drawing/2014/main" id="{DF4EDAAF-4235-442C-A2BA-87D8E88AF81A}"/>
                </a:ext>
              </a:extLst>
            </p:cNvPr>
            <p:cNvSpPr/>
            <p:nvPr/>
          </p:nvSpPr>
          <p:spPr>
            <a:xfrm>
              <a:off x="8750951" y="3574311"/>
              <a:ext cx="2999488" cy="432000"/>
            </a:xfrm>
            <a:prstGeom prst="rect">
              <a:avLst/>
            </a:prstGeom>
            <a:solidFill>
              <a:schemeClr val="accent2">
                <a:lumMod val="60000"/>
                <a:lumOff val="4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tx2"/>
                  </a:solidFill>
                  <a:latin typeface="Arial" panose="020B0604020202020204" pitchFamily="34" charset="0"/>
                  <a:cs typeface="Arial" panose="020B0604020202020204" pitchFamily="34" charset="0"/>
                </a:rPr>
                <a:t>Antifibrotic agents </a:t>
              </a:r>
              <a:br>
                <a:rPr lang="en-US" sz="800">
                  <a:solidFill>
                    <a:schemeClr val="tx2"/>
                  </a:solidFill>
                  <a:latin typeface="Arial" panose="020B0604020202020204" pitchFamily="34" charset="0"/>
                  <a:cs typeface="Arial" panose="020B0604020202020204" pitchFamily="34" charset="0"/>
                </a:rPr>
              </a:br>
              <a:r>
                <a:rPr lang="en-US" sz="800">
                  <a:solidFill>
                    <a:schemeClr val="tx2"/>
                  </a:solidFill>
                  <a:latin typeface="Arial" panose="020B0604020202020204" pitchFamily="34" charset="0"/>
                  <a:cs typeface="Arial" panose="020B0604020202020204" pitchFamily="34" charset="0"/>
                </a:rPr>
                <a:t>(</a:t>
              </a:r>
              <a:r>
                <a:rPr lang="en-US" sz="800" err="1">
                  <a:solidFill>
                    <a:schemeClr val="tx2"/>
                  </a:solidFill>
                  <a:latin typeface="Arial" panose="020B0604020202020204" pitchFamily="34" charset="0"/>
                  <a:cs typeface="Arial" panose="020B0604020202020204" pitchFamily="34" charset="0"/>
                </a:rPr>
                <a:t>nintedanib</a:t>
              </a:r>
              <a:r>
                <a:rPr lang="en-US" sz="800">
                  <a:solidFill>
                    <a:schemeClr val="tx2"/>
                  </a:solidFill>
                  <a:latin typeface="Arial" panose="020B0604020202020204" pitchFamily="34" charset="0"/>
                  <a:cs typeface="Arial" panose="020B0604020202020204" pitchFamily="34" charset="0"/>
                </a:rPr>
                <a:t> or pirfenidone)</a:t>
              </a:r>
            </a:p>
          </p:txBody>
        </p:sp>
        <p:sp>
          <p:nvSpPr>
            <p:cNvPr id="23" name="Rectangle 51">
              <a:extLst>
                <a:ext uri="{FF2B5EF4-FFF2-40B4-BE49-F238E27FC236}">
                  <a16:creationId xmlns:a16="http://schemas.microsoft.com/office/drawing/2014/main" id="{06AC0746-7DBC-4361-B339-2DC1360A3154}"/>
                </a:ext>
              </a:extLst>
            </p:cNvPr>
            <p:cNvSpPr/>
            <p:nvPr/>
          </p:nvSpPr>
          <p:spPr>
            <a:xfrm>
              <a:off x="448868" y="4309759"/>
              <a:ext cx="11301570" cy="432000"/>
            </a:xfrm>
            <a:prstGeom prst="rect">
              <a:avLst/>
            </a:prstGeom>
            <a:solidFill>
              <a:schemeClr val="accent5">
                <a:lumMod val="20000"/>
                <a:lumOff val="80000"/>
              </a:schemeClr>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rgbClr val="001E55"/>
                  </a:solidFill>
                  <a:latin typeface="Arial" panose="020B0604020202020204" pitchFamily="34" charset="0"/>
                  <a:cs typeface="Arial" panose="020B0604020202020204" pitchFamily="34" charset="0"/>
                </a:rPr>
                <a:t>Non-pharmacological treatment</a:t>
              </a:r>
            </a:p>
            <a:p>
              <a:pPr lvl="0" algn="ctr" defTabSz="457154">
                <a:defRPr/>
              </a:pPr>
              <a:r>
                <a:rPr lang="en-US" sz="800">
                  <a:solidFill>
                    <a:srgbClr val="001E55"/>
                  </a:solidFill>
                  <a:latin typeface="Arial" panose="020B0604020202020204" pitchFamily="34" charset="0"/>
                  <a:cs typeface="Arial" panose="020B0604020202020204" pitchFamily="34" charset="0"/>
                </a:rPr>
                <a:t>Supplemental oxygen, psychosocial support, smoking cessation, rehabilitation, symptom palliation, end-of-life care</a:t>
              </a:r>
            </a:p>
          </p:txBody>
        </p:sp>
        <p:sp>
          <p:nvSpPr>
            <p:cNvPr id="24" name="Rectangle 51">
              <a:extLst>
                <a:ext uri="{FF2B5EF4-FFF2-40B4-BE49-F238E27FC236}">
                  <a16:creationId xmlns:a16="http://schemas.microsoft.com/office/drawing/2014/main" id="{18D46120-47E7-46F8-B420-8366D4A19E71}"/>
                </a:ext>
              </a:extLst>
            </p:cNvPr>
            <p:cNvSpPr/>
            <p:nvPr/>
          </p:nvSpPr>
          <p:spPr>
            <a:xfrm>
              <a:off x="306129" y="5351530"/>
              <a:ext cx="11579741" cy="670390"/>
            </a:xfrm>
            <a:prstGeom prst="rect">
              <a:avLst/>
            </a:prstGeom>
            <a:solidFill>
              <a:srgbClr val="F2F2F2"/>
            </a:solidFill>
            <a:ln w="6350">
              <a:noFill/>
            </a:ln>
            <a:effectLst/>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defTabSz="457154">
                <a:defRPr/>
              </a:pPr>
              <a:r>
                <a:rPr lang="en-US" sz="800">
                  <a:solidFill>
                    <a:srgbClr val="001E55"/>
                  </a:solidFill>
                  <a:latin typeface="Arial" panose="020B0604020202020204" pitchFamily="34" charset="0"/>
                  <a:cs typeface="Arial" panose="020B0604020202020204" pitchFamily="34" charset="0"/>
                </a:rPr>
                <a:t>Monitoring of Disease Course</a:t>
              </a:r>
            </a:p>
          </p:txBody>
        </p:sp>
        <p:sp>
          <p:nvSpPr>
            <p:cNvPr id="25" name="Rectangle 51">
              <a:extLst>
                <a:ext uri="{FF2B5EF4-FFF2-40B4-BE49-F238E27FC236}">
                  <a16:creationId xmlns:a16="http://schemas.microsoft.com/office/drawing/2014/main" id="{C47C5259-5090-4B39-B7B3-68A24687A7F7}"/>
                </a:ext>
              </a:extLst>
            </p:cNvPr>
            <p:cNvSpPr/>
            <p:nvPr/>
          </p:nvSpPr>
          <p:spPr>
            <a:xfrm>
              <a:off x="5195999" y="5475433"/>
              <a:ext cx="1800000" cy="432000"/>
            </a:xfrm>
            <a:prstGeom prst="rect">
              <a:avLst/>
            </a:prstGeom>
            <a:solidFill>
              <a:schemeClr val="accent4"/>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bg1"/>
                  </a:solidFill>
                  <a:latin typeface="Arial" panose="020B0604020202020204" pitchFamily="34" charset="0"/>
                  <a:cs typeface="Arial" panose="020B0604020202020204" pitchFamily="34" charset="0"/>
                </a:rPr>
                <a:t>Stable disease</a:t>
              </a:r>
            </a:p>
          </p:txBody>
        </p:sp>
        <p:sp>
          <p:nvSpPr>
            <p:cNvPr id="26" name="Rectangle 51">
              <a:extLst>
                <a:ext uri="{FF2B5EF4-FFF2-40B4-BE49-F238E27FC236}">
                  <a16:creationId xmlns:a16="http://schemas.microsoft.com/office/drawing/2014/main" id="{E838A2B8-BF24-4528-BF92-2C92DB0C459C}"/>
                </a:ext>
              </a:extLst>
            </p:cNvPr>
            <p:cNvSpPr/>
            <p:nvPr/>
          </p:nvSpPr>
          <p:spPr>
            <a:xfrm>
              <a:off x="7122128" y="5470725"/>
              <a:ext cx="1800000" cy="432000"/>
            </a:xfrm>
            <a:prstGeom prst="rect">
              <a:avLst/>
            </a:prstGeom>
            <a:solidFill>
              <a:schemeClr val="accent6"/>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err="1">
                  <a:solidFill>
                    <a:schemeClr val="bg1"/>
                  </a:solidFill>
                  <a:latin typeface="Arial" panose="020B0604020202020204" pitchFamily="34" charset="0"/>
                  <a:cs typeface="Arial" panose="020B0604020202020204" pitchFamily="34" charset="0"/>
                </a:rPr>
                <a:t>Ameliorization</a:t>
              </a:r>
              <a:endParaRPr lang="en-US" sz="800" b="1">
                <a:solidFill>
                  <a:schemeClr val="bg1"/>
                </a:solidFill>
                <a:latin typeface="Arial" panose="020B0604020202020204" pitchFamily="34" charset="0"/>
                <a:cs typeface="Arial" panose="020B0604020202020204" pitchFamily="34" charset="0"/>
              </a:endParaRPr>
            </a:p>
          </p:txBody>
        </p:sp>
        <p:sp>
          <p:nvSpPr>
            <p:cNvPr id="27" name="Rectangle 51">
              <a:extLst>
                <a:ext uri="{FF2B5EF4-FFF2-40B4-BE49-F238E27FC236}">
                  <a16:creationId xmlns:a16="http://schemas.microsoft.com/office/drawing/2014/main" id="{5FAC2029-8F4C-4B9D-AE25-C274BCD3C393}"/>
                </a:ext>
              </a:extLst>
            </p:cNvPr>
            <p:cNvSpPr/>
            <p:nvPr/>
          </p:nvSpPr>
          <p:spPr>
            <a:xfrm>
              <a:off x="2174512" y="4897859"/>
              <a:ext cx="2268597" cy="432000"/>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accent1"/>
                  </a:solidFill>
                  <a:latin typeface="Arial" panose="020B0604020202020204" pitchFamily="34" charset="0"/>
                  <a:cs typeface="Arial" panose="020B0604020202020204" pitchFamily="34" charset="0"/>
                </a:rPr>
                <a:t>Reconsider management</a:t>
              </a:r>
            </a:p>
          </p:txBody>
        </p:sp>
        <p:sp>
          <p:nvSpPr>
            <p:cNvPr id="28" name="Rectangle 51">
              <a:extLst>
                <a:ext uri="{FF2B5EF4-FFF2-40B4-BE49-F238E27FC236}">
                  <a16:creationId xmlns:a16="http://schemas.microsoft.com/office/drawing/2014/main" id="{CA5DD5B7-1F5B-427C-B06B-ADDFECCAC285}"/>
                </a:ext>
              </a:extLst>
            </p:cNvPr>
            <p:cNvSpPr/>
            <p:nvPr/>
          </p:nvSpPr>
          <p:spPr>
            <a:xfrm>
              <a:off x="8220075" y="4897859"/>
              <a:ext cx="2088978" cy="432000"/>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accent1"/>
                  </a:solidFill>
                  <a:latin typeface="Arial" panose="020B0604020202020204" pitchFamily="34" charset="0"/>
                  <a:cs typeface="Arial" panose="020B0604020202020204" pitchFamily="34" charset="0"/>
                </a:rPr>
                <a:t>Regular Follow-up</a:t>
              </a:r>
            </a:p>
          </p:txBody>
        </p:sp>
        <p:cxnSp>
          <p:nvCxnSpPr>
            <p:cNvPr id="29" name="Straight Arrow Connector 59">
              <a:extLst>
                <a:ext uri="{FF2B5EF4-FFF2-40B4-BE49-F238E27FC236}">
                  <a16:creationId xmlns:a16="http://schemas.microsoft.com/office/drawing/2014/main" id="{D4B4D51D-8D98-4F04-97D8-0786D33362C3}"/>
                </a:ext>
              </a:extLst>
            </p:cNvPr>
            <p:cNvCxnSpPr>
              <a:cxnSpLocks/>
              <a:stCxn id="67" idx="2"/>
            </p:cNvCxnSpPr>
            <p:nvPr/>
          </p:nvCxnSpPr>
          <p:spPr>
            <a:xfrm>
              <a:off x="1129268"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59">
              <a:extLst>
                <a:ext uri="{FF2B5EF4-FFF2-40B4-BE49-F238E27FC236}">
                  <a16:creationId xmlns:a16="http://schemas.microsoft.com/office/drawing/2014/main" id="{8D878EDE-C71C-4F5F-B091-91EB8A9A0ECE}"/>
                </a:ext>
              </a:extLst>
            </p:cNvPr>
            <p:cNvCxnSpPr>
              <a:cxnSpLocks/>
              <a:stCxn id="64" idx="2"/>
            </p:cNvCxnSpPr>
            <p:nvPr/>
          </p:nvCxnSpPr>
          <p:spPr>
            <a:xfrm>
              <a:off x="2600446"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59">
              <a:extLst>
                <a:ext uri="{FF2B5EF4-FFF2-40B4-BE49-F238E27FC236}">
                  <a16:creationId xmlns:a16="http://schemas.microsoft.com/office/drawing/2014/main" id="{CEE6AD20-869D-489B-A03A-19910E132E14}"/>
                </a:ext>
              </a:extLst>
            </p:cNvPr>
            <p:cNvCxnSpPr>
              <a:cxnSpLocks/>
              <a:stCxn id="61" idx="2"/>
            </p:cNvCxnSpPr>
            <p:nvPr/>
          </p:nvCxnSpPr>
          <p:spPr>
            <a:xfrm>
              <a:off x="4155988"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59">
              <a:extLst>
                <a:ext uri="{FF2B5EF4-FFF2-40B4-BE49-F238E27FC236}">
                  <a16:creationId xmlns:a16="http://schemas.microsoft.com/office/drawing/2014/main" id="{9C707229-976B-467D-A71E-5D278ADB6514}"/>
                </a:ext>
              </a:extLst>
            </p:cNvPr>
            <p:cNvCxnSpPr>
              <a:cxnSpLocks/>
              <a:stCxn id="71" idx="2"/>
            </p:cNvCxnSpPr>
            <p:nvPr/>
          </p:nvCxnSpPr>
          <p:spPr>
            <a:xfrm>
              <a:off x="7875808"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59">
              <a:extLst>
                <a:ext uri="{FF2B5EF4-FFF2-40B4-BE49-F238E27FC236}">
                  <a16:creationId xmlns:a16="http://schemas.microsoft.com/office/drawing/2014/main" id="{B148E9A1-933F-4DFA-82A6-5C5360DFE086}"/>
                </a:ext>
              </a:extLst>
            </p:cNvPr>
            <p:cNvCxnSpPr>
              <a:cxnSpLocks/>
              <a:stCxn id="69" idx="2"/>
            </p:cNvCxnSpPr>
            <p:nvPr/>
          </p:nvCxnSpPr>
          <p:spPr>
            <a:xfrm>
              <a:off x="9515714" y="1424446"/>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59">
              <a:extLst>
                <a:ext uri="{FF2B5EF4-FFF2-40B4-BE49-F238E27FC236}">
                  <a16:creationId xmlns:a16="http://schemas.microsoft.com/office/drawing/2014/main" id="{E14C8D9B-D833-4E5F-86D2-5EB4643B686D}"/>
                </a:ext>
              </a:extLst>
            </p:cNvPr>
            <p:cNvCxnSpPr>
              <a:cxnSpLocks/>
              <a:stCxn id="9" idx="2"/>
            </p:cNvCxnSpPr>
            <p:nvPr/>
          </p:nvCxnSpPr>
          <p:spPr>
            <a:xfrm>
              <a:off x="11070648" y="1424446"/>
              <a:ext cx="0" cy="2149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59">
              <a:extLst>
                <a:ext uri="{FF2B5EF4-FFF2-40B4-BE49-F238E27FC236}">
                  <a16:creationId xmlns:a16="http://schemas.microsoft.com/office/drawing/2014/main" id="{1F044B78-1F2C-49DA-A599-997201847C93}"/>
                </a:ext>
              </a:extLst>
            </p:cNvPr>
            <p:cNvCxnSpPr>
              <a:cxnSpLocks/>
            </p:cNvCxnSpPr>
            <p:nvPr/>
          </p:nvCxnSpPr>
          <p:spPr>
            <a:xfrm>
              <a:off x="6025423" y="1424446"/>
              <a:ext cx="0" cy="82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59">
              <a:extLst>
                <a:ext uri="{FF2B5EF4-FFF2-40B4-BE49-F238E27FC236}">
                  <a16:creationId xmlns:a16="http://schemas.microsoft.com/office/drawing/2014/main" id="{DB24C4BB-C9D3-459D-9D38-658A40E4F8A0}"/>
                </a:ext>
              </a:extLst>
            </p:cNvPr>
            <p:cNvCxnSpPr>
              <a:cxnSpLocks/>
            </p:cNvCxnSpPr>
            <p:nvPr/>
          </p:nvCxnSpPr>
          <p:spPr>
            <a:xfrm>
              <a:off x="6025423" y="1938796"/>
              <a:ext cx="0" cy="82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59">
              <a:extLst>
                <a:ext uri="{FF2B5EF4-FFF2-40B4-BE49-F238E27FC236}">
                  <a16:creationId xmlns:a16="http://schemas.microsoft.com/office/drawing/2014/main" id="{A4973D09-3BE6-4453-9ACF-2A0E62D90E42}"/>
                </a:ext>
              </a:extLst>
            </p:cNvPr>
            <p:cNvCxnSpPr>
              <a:cxnSpLocks/>
            </p:cNvCxnSpPr>
            <p:nvPr/>
          </p:nvCxnSpPr>
          <p:spPr>
            <a:xfrm>
              <a:off x="1129268" y="2443621"/>
              <a:ext cx="0" cy="600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59">
              <a:extLst>
                <a:ext uri="{FF2B5EF4-FFF2-40B4-BE49-F238E27FC236}">
                  <a16:creationId xmlns:a16="http://schemas.microsoft.com/office/drawing/2014/main" id="{63B624D8-9F07-4C7B-A636-E1EEB88E8560}"/>
                </a:ext>
              </a:extLst>
            </p:cNvPr>
            <p:cNvCxnSpPr>
              <a:cxnSpLocks/>
              <a:endCxn id="65" idx="0"/>
            </p:cNvCxnSpPr>
            <p:nvPr/>
          </p:nvCxnSpPr>
          <p:spPr>
            <a:xfrm>
              <a:off x="2600446" y="2443621"/>
              <a:ext cx="0" cy="95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59">
              <a:extLst>
                <a:ext uri="{FF2B5EF4-FFF2-40B4-BE49-F238E27FC236}">
                  <a16:creationId xmlns:a16="http://schemas.microsoft.com/office/drawing/2014/main" id="{A03CFAEA-4E7F-45AB-937C-8F9A265B613F}"/>
                </a:ext>
              </a:extLst>
            </p:cNvPr>
            <p:cNvCxnSpPr>
              <a:cxnSpLocks/>
              <a:endCxn id="62" idx="0"/>
            </p:cNvCxnSpPr>
            <p:nvPr/>
          </p:nvCxnSpPr>
          <p:spPr>
            <a:xfrm>
              <a:off x="4155988" y="2443621"/>
              <a:ext cx="0" cy="95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59">
              <a:extLst>
                <a:ext uri="{FF2B5EF4-FFF2-40B4-BE49-F238E27FC236}">
                  <a16:creationId xmlns:a16="http://schemas.microsoft.com/office/drawing/2014/main" id="{682C5B37-611F-4512-B961-DBACC3D009F5}"/>
                </a:ext>
              </a:extLst>
            </p:cNvPr>
            <p:cNvCxnSpPr>
              <a:cxnSpLocks/>
              <a:endCxn id="72" idx="0"/>
            </p:cNvCxnSpPr>
            <p:nvPr/>
          </p:nvCxnSpPr>
          <p:spPr>
            <a:xfrm>
              <a:off x="7875808" y="2443621"/>
              <a:ext cx="0" cy="84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59">
              <a:extLst>
                <a:ext uri="{FF2B5EF4-FFF2-40B4-BE49-F238E27FC236}">
                  <a16:creationId xmlns:a16="http://schemas.microsoft.com/office/drawing/2014/main" id="{C90840DE-49C0-4DDC-B147-096ADA35B2F4}"/>
                </a:ext>
              </a:extLst>
            </p:cNvPr>
            <p:cNvCxnSpPr>
              <a:cxnSpLocks/>
              <a:endCxn id="70" idx="0"/>
            </p:cNvCxnSpPr>
            <p:nvPr/>
          </p:nvCxnSpPr>
          <p:spPr>
            <a:xfrm flipH="1">
              <a:off x="9515714" y="2443621"/>
              <a:ext cx="0" cy="84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59">
              <a:extLst>
                <a:ext uri="{FF2B5EF4-FFF2-40B4-BE49-F238E27FC236}">
                  <a16:creationId xmlns:a16="http://schemas.microsoft.com/office/drawing/2014/main" id="{379D635D-31D8-4268-AE7C-80223166CFEE}"/>
                </a:ext>
              </a:extLst>
            </p:cNvPr>
            <p:cNvCxnSpPr>
              <a:cxnSpLocks/>
              <a:endCxn id="59" idx="0"/>
            </p:cNvCxnSpPr>
            <p:nvPr/>
          </p:nvCxnSpPr>
          <p:spPr>
            <a:xfrm flipH="1">
              <a:off x="6015898" y="2443621"/>
              <a:ext cx="0" cy="95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59">
              <a:extLst>
                <a:ext uri="{FF2B5EF4-FFF2-40B4-BE49-F238E27FC236}">
                  <a16:creationId xmlns:a16="http://schemas.microsoft.com/office/drawing/2014/main" id="{ABDFEB04-207F-427B-A6F5-DA3C1E168133}"/>
                </a:ext>
              </a:extLst>
            </p:cNvPr>
            <p:cNvCxnSpPr>
              <a:cxnSpLocks/>
              <a:stCxn id="65" idx="2"/>
              <a:endCxn id="66" idx="0"/>
            </p:cNvCxnSpPr>
            <p:nvPr/>
          </p:nvCxnSpPr>
          <p:spPr>
            <a:xfrm>
              <a:off x="2600446" y="2971216"/>
              <a:ext cx="0" cy="84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59">
              <a:extLst>
                <a:ext uri="{FF2B5EF4-FFF2-40B4-BE49-F238E27FC236}">
                  <a16:creationId xmlns:a16="http://schemas.microsoft.com/office/drawing/2014/main" id="{A81009F8-DF7E-46CC-A282-97F473DEBC7D}"/>
                </a:ext>
              </a:extLst>
            </p:cNvPr>
            <p:cNvCxnSpPr>
              <a:cxnSpLocks/>
              <a:stCxn id="62" idx="2"/>
              <a:endCxn id="63" idx="0"/>
            </p:cNvCxnSpPr>
            <p:nvPr/>
          </p:nvCxnSpPr>
          <p:spPr>
            <a:xfrm>
              <a:off x="4155988" y="2971216"/>
              <a:ext cx="0" cy="84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59">
              <a:extLst>
                <a:ext uri="{FF2B5EF4-FFF2-40B4-BE49-F238E27FC236}">
                  <a16:creationId xmlns:a16="http://schemas.microsoft.com/office/drawing/2014/main" id="{56479442-12C5-40A0-8EAA-EEC90032E2F0}"/>
                </a:ext>
              </a:extLst>
            </p:cNvPr>
            <p:cNvCxnSpPr>
              <a:cxnSpLocks/>
              <a:stCxn id="72" idx="2"/>
            </p:cNvCxnSpPr>
            <p:nvPr/>
          </p:nvCxnSpPr>
          <p:spPr>
            <a:xfrm>
              <a:off x="7875808" y="2960029"/>
              <a:ext cx="0" cy="8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59">
              <a:extLst>
                <a:ext uri="{FF2B5EF4-FFF2-40B4-BE49-F238E27FC236}">
                  <a16:creationId xmlns:a16="http://schemas.microsoft.com/office/drawing/2014/main" id="{BA52C3AD-E6FD-4A18-AA03-BFB6FFA37839}"/>
                </a:ext>
              </a:extLst>
            </p:cNvPr>
            <p:cNvCxnSpPr>
              <a:cxnSpLocks/>
              <a:stCxn id="70" idx="2"/>
            </p:cNvCxnSpPr>
            <p:nvPr/>
          </p:nvCxnSpPr>
          <p:spPr>
            <a:xfrm>
              <a:off x="9515714" y="2960029"/>
              <a:ext cx="0" cy="80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59">
              <a:extLst>
                <a:ext uri="{FF2B5EF4-FFF2-40B4-BE49-F238E27FC236}">
                  <a16:creationId xmlns:a16="http://schemas.microsoft.com/office/drawing/2014/main" id="{6C64EBF6-69F0-4EA6-99D4-87CF5A74A092}"/>
                </a:ext>
              </a:extLst>
            </p:cNvPr>
            <p:cNvCxnSpPr>
              <a:cxnSpLocks/>
              <a:stCxn id="59" idx="2"/>
              <a:endCxn id="60" idx="0"/>
            </p:cNvCxnSpPr>
            <p:nvPr/>
          </p:nvCxnSpPr>
          <p:spPr>
            <a:xfrm>
              <a:off x="6015898" y="2971216"/>
              <a:ext cx="0" cy="84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59">
              <a:extLst>
                <a:ext uri="{FF2B5EF4-FFF2-40B4-BE49-F238E27FC236}">
                  <a16:creationId xmlns:a16="http://schemas.microsoft.com/office/drawing/2014/main" id="{C11BEB12-F1AC-40FC-B4E0-CED264A3B130}"/>
                </a:ext>
              </a:extLst>
            </p:cNvPr>
            <p:cNvCxnSpPr>
              <a:cxnSpLocks/>
              <a:stCxn id="66" idx="2"/>
            </p:cNvCxnSpPr>
            <p:nvPr/>
          </p:nvCxnSpPr>
          <p:spPr>
            <a:xfrm>
              <a:off x="2600446" y="3487589"/>
              <a:ext cx="0" cy="7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59">
              <a:extLst>
                <a:ext uri="{FF2B5EF4-FFF2-40B4-BE49-F238E27FC236}">
                  <a16:creationId xmlns:a16="http://schemas.microsoft.com/office/drawing/2014/main" id="{1C44D1F5-4D50-44F1-B718-675E82FAE1BA}"/>
                </a:ext>
              </a:extLst>
            </p:cNvPr>
            <p:cNvCxnSpPr>
              <a:cxnSpLocks/>
              <a:stCxn id="63" idx="2"/>
            </p:cNvCxnSpPr>
            <p:nvPr/>
          </p:nvCxnSpPr>
          <p:spPr>
            <a:xfrm>
              <a:off x="4155988" y="3487589"/>
              <a:ext cx="0" cy="7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59">
              <a:extLst>
                <a:ext uri="{FF2B5EF4-FFF2-40B4-BE49-F238E27FC236}">
                  <a16:creationId xmlns:a16="http://schemas.microsoft.com/office/drawing/2014/main" id="{09ECC9A5-F5CA-411F-8BBE-0516F06E4A94}"/>
                </a:ext>
              </a:extLst>
            </p:cNvPr>
            <p:cNvCxnSpPr>
              <a:cxnSpLocks/>
            </p:cNvCxnSpPr>
            <p:nvPr/>
          </p:nvCxnSpPr>
          <p:spPr>
            <a:xfrm>
              <a:off x="7885333" y="3472321"/>
              <a:ext cx="0" cy="8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9">
              <a:extLst>
                <a:ext uri="{FF2B5EF4-FFF2-40B4-BE49-F238E27FC236}">
                  <a16:creationId xmlns:a16="http://schemas.microsoft.com/office/drawing/2014/main" id="{58BF3EC9-07A1-45B7-AC19-EC5AD80EA0E2}"/>
                </a:ext>
              </a:extLst>
            </p:cNvPr>
            <p:cNvCxnSpPr>
              <a:cxnSpLocks/>
            </p:cNvCxnSpPr>
            <p:nvPr/>
          </p:nvCxnSpPr>
          <p:spPr>
            <a:xfrm>
              <a:off x="9525239" y="3472321"/>
              <a:ext cx="0" cy="8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9">
              <a:extLst>
                <a:ext uri="{FF2B5EF4-FFF2-40B4-BE49-F238E27FC236}">
                  <a16:creationId xmlns:a16="http://schemas.microsoft.com/office/drawing/2014/main" id="{8416BC1E-6482-4735-8285-8D1AC247B0D3}"/>
                </a:ext>
              </a:extLst>
            </p:cNvPr>
            <p:cNvCxnSpPr>
              <a:cxnSpLocks/>
              <a:stCxn id="60" idx="2"/>
            </p:cNvCxnSpPr>
            <p:nvPr/>
          </p:nvCxnSpPr>
          <p:spPr>
            <a:xfrm>
              <a:off x="6015898" y="3487589"/>
              <a:ext cx="0" cy="76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9">
              <a:extLst>
                <a:ext uri="{FF2B5EF4-FFF2-40B4-BE49-F238E27FC236}">
                  <a16:creationId xmlns:a16="http://schemas.microsoft.com/office/drawing/2014/main" id="{8B932580-430D-41F2-9D0C-9C90E3FF6198}"/>
                </a:ext>
              </a:extLst>
            </p:cNvPr>
            <p:cNvCxnSpPr>
              <a:cxnSpLocks/>
              <a:stCxn id="68" idx="2"/>
            </p:cNvCxnSpPr>
            <p:nvPr/>
          </p:nvCxnSpPr>
          <p:spPr>
            <a:xfrm>
              <a:off x="1129268" y="3487589"/>
              <a:ext cx="4328" cy="77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Boog 53">
              <a:extLst>
                <a:ext uri="{FF2B5EF4-FFF2-40B4-BE49-F238E27FC236}">
                  <a16:creationId xmlns:a16="http://schemas.microsoft.com/office/drawing/2014/main" id="{3BD165DC-2AE4-4FED-A1AD-800767CCDE2D}"/>
                </a:ext>
              </a:extLst>
            </p:cNvPr>
            <p:cNvSpPr/>
            <p:nvPr/>
          </p:nvSpPr>
          <p:spPr>
            <a:xfrm>
              <a:off x="2323063" y="4620592"/>
              <a:ext cx="1915562" cy="1096205"/>
            </a:xfrm>
            <a:prstGeom prst="arc">
              <a:avLst>
                <a:gd name="adj1" fmla="val 5356124"/>
                <a:gd name="adj2" fmla="val 12044114"/>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5" name="Boog 54">
              <a:extLst>
                <a:ext uri="{FF2B5EF4-FFF2-40B4-BE49-F238E27FC236}">
                  <a16:creationId xmlns:a16="http://schemas.microsoft.com/office/drawing/2014/main" id="{2AF2FA2C-5457-4591-AD25-C9E72566E50F}"/>
                </a:ext>
              </a:extLst>
            </p:cNvPr>
            <p:cNvSpPr/>
            <p:nvPr/>
          </p:nvSpPr>
          <p:spPr>
            <a:xfrm flipH="1">
              <a:off x="9379312" y="4601236"/>
              <a:ext cx="695944" cy="744275"/>
            </a:xfrm>
            <a:prstGeom prst="arc">
              <a:avLst>
                <a:gd name="adj1" fmla="val 6186647"/>
                <a:gd name="adj2" fmla="val 11682250"/>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56" name="Rectangle 51">
              <a:extLst>
                <a:ext uri="{FF2B5EF4-FFF2-40B4-BE49-F238E27FC236}">
                  <a16:creationId xmlns:a16="http://schemas.microsoft.com/office/drawing/2014/main" id="{0A6B893E-1981-4F30-AF12-14CC93FEEE27}"/>
                </a:ext>
              </a:extLst>
            </p:cNvPr>
            <p:cNvSpPr/>
            <p:nvPr/>
          </p:nvSpPr>
          <p:spPr>
            <a:xfrm>
              <a:off x="3280236" y="5475433"/>
              <a:ext cx="1800000" cy="432000"/>
            </a:xfrm>
            <a:prstGeom prst="rect">
              <a:avLst/>
            </a:prstGeom>
            <a:solidFill>
              <a:srgbClr val="823608"/>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lvl="0" algn="ctr" defTabSz="457154">
                <a:defRPr/>
              </a:pPr>
              <a:r>
                <a:rPr lang="en-US" sz="800" b="1">
                  <a:solidFill>
                    <a:schemeClr val="bg1"/>
                  </a:solidFill>
                  <a:latin typeface="Arial" panose="020B0604020202020204" pitchFamily="34" charset="0"/>
                  <a:cs typeface="Arial" panose="020B0604020202020204" pitchFamily="34" charset="0"/>
                </a:rPr>
                <a:t>Disease progression</a:t>
              </a:r>
            </a:p>
          </p:txBody>
        </p:sp>
      </p:grpSp>
      <p:sp>
        <p:nvSpPr>
          <p:cNvPr id="73" name="Rectangle 2">
            <a:extLst>
              <a:ext uri="{FF2B5EF4-FFF2-40B4-BE49-F238E27FC236}">
                <a16:creationId xmlns:a16="http://schemas.microsoft.com/office/drawing/2014/main" id="{E0B1E67D-6051-6503-7A85-AB7EB24574CA}"/>
              </a:ext>
            </a:extLst>
          </p:cNvPr>
          <p:cNvSpPr/>
          <p:nvPr/>
        </p:nvSpPr>
        <p:spPr>
          <a:xfrm>
            <a:off x="10983600"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dirty="0">
                <a:solidFill>
                  <a:schemeClr val="bg1"/>
                </a:solidFill>
                <a:latin typeface="BI Sans" pitchFamily="2" charset="0"/>
              </a:rPr>
              <a:t>PPF</a:t>
            </a:r>
            <a:endParaRPr lang="en-NL" sz="1400" dirty="0">
              <a:solidFill>
                <a:schemeClr val="bg1"/>
              </a:solidFill>
              <a:latin typeface="BI Sans" pitchFamily="2" charset="0"/>
            </a:endParaRPr>
          </a:p>
        </p:txBody>
      </p:sp>
      <p:pic>
        <p:nvPicPr>
          <p:cNvPr id="3" name="Picture 2">
            <a:extLst>
              <a:ext uri="{FF2B5EF4-FFF2-40B4-BE49-F238E27FC236}">
                <a16:creationId xmlns:a16="http://schemas.microsoft.com/office/drawing/2014/main" id="{DC322812-8983-2793-B764-9D5F98B604CF}"/>
              </a:ext>
            </a:extLst>
          </p:cNvPr>
          <p:cNvPicPr>
            <a:picLocks noChangeAspect="1"/>
          </p:cNvPicPr>
          <p:nvPr/>
        </p:nvPicPr>
        <p:blipFill>
          <a:blip r:embed="rId3"/>
          <a:stretch>
            <a:fillRect/>
          </a:stretch>
        </p:blipFill>
        <p:spPr>
          <a:xfrm>
            <a:off x="10868440" y="6298812"/>
            <a:ext cx="1487553" cy="231668"/>
          </a:xfrm>
          <a:prstGeom prst="rect">
            <a:avLst/>
          </a:prstGeom>
        </p:spPr>
      </p:pic>
    </p:spTree>
    <p:extLst>
      <p:ext uri="{BB962C8B-B14F-4D97-AF65-F5344CB8AC3E}">
        <p14:creationId xmlns:p14="http://schemas.microsoft.com/office/powerpoint/2010/main" val="2786377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6DD3B3-3D8F-4B83-8A0D-FB354EB04AA2}"/>
              </a:ext>
            </a:extLst>
          </p:cNvPr>
          <p:cNvSpPr>
            <a:spLocks noGrp="1"/>
          </p:cNvSpPr>
          <p:nvPr>
            <p:ph type="ctrTitle"/>
          </p:nvPr>
        </p:nvSpPr>
        <p:spPr/>
        <p:txBody>
          <a:bodyPr/>
          <a:lstStyle/>
          <a:p>
            <a:endParaRPr lang="nl-NL"/>
          </a:p>
        </p:txBody>
      </p:sp>
      <p:sp>
        <p:nvSpPr>
          <p:cNvPr id="5" name="Subtitle 4">
            <a:extLst>
              <a:ext uri="{FF2B5EF4-FFF2-40B4-BE49-F238E27FC236}">
                <a16:creationId xmlns:a16="http://schemas.microsoft.com/office/drawing/2014/main" id="{B62D6B82-86F9-42B9-A43A-320A38AF83A1}"/>
              </a:ext>
            </a:extLst>
          </p:cNvPr>
          <p:cNvSpPr>
            <a:spLocks noGrp="1"/>
          </p:cNvSpPr>
          <p:nvPr>
            <p:ph type="subTitle" idx="1"/>
          </p:nvPr>
        </p:nvSpPr>
        <p:spPr/>
        <p:txBody>
          <a:bodyPr/>
          <a:lstStyle/>
          <a:p>
            <a:r>
              <a:rPr lang="nl-NL" dirty="0"/>
              <a:t>Summary</a:t>
            </a:r>
          </a:p>
        </p:txBody>
      </p:sp>
      <p:sp>
        <p:nvSpPr>
          <p:cNvPr id="4" name="Text Placeholder 3">
            <a:extLst>
              <a:ext uri="{FF2B5EF4-FFF2-40B4-BE49-F238E27FC236}">
                <a16:creationId xmlns:a16="http://schemas.microsoft.com/office/drawing/2014/main" id="{1E301087-49E5-4433-B10C-9B0F736BD402}"/>
              </a:ext>
            </a:extLst>
          </p:cNvPr>
          <p:cNvSpPr>
            <a:spLocks noGrp="1"/>
          </p:cNvSpPr>
          <p:nvPr>
            <p:ph type="body" sz="quarter" idx="17"/>
          </p:nvPr>
        </p:nvSpPr>
        <p:spPr/>
        <p:txBody>
          <a:bodyPr/>
          <a:lstStyle/>
          <a:p>
            <a:r>
              <a:rPr lang="nl-NL" dirty="0"/>
              <a:t>K0</a:t>
            </a:r>
          </a:p>
        </p:txBody>
      </p:sp>
      <p:pic>
        <p:nvPicPr>
          <p:cNvPr id="2" name="Picture 1">
            <a:extLst>
              <a:ext uri="{FF2B5EF4-FFF2-40B4-BE49-F238E27FC236}">
                <a16:creationId xmlns:a16="http://schemas.microsoft.com/office/drawing/2014/main" id="{6A97561F-E51B-2F7D-3618-B1FB20BDFFD8}"/>
              </a:ext>
            </a:extLst>
          </p:cNvPr>
          <p:cNvPicPr>
            <a:picLocks noChangeAspect="1"/>
          </p:cNvPicPr>
          <p:nvPr/>
        </p:nvPicPr>
        <p:blipFill>
          <a:blip r:embed="rId2"/>
          <a:stretch>
            <a:fillRect/>
          </a:stretch>
        </p:blipFill>
        <p:spPr>
          <a:xfrm>
            <a:off x="10838623" y="6513566"/>
            <a:ext cx="1487553" cy="231668"/>
          </a:xfrm>
          <a:prstGeom prst="rect">
            <a:avLst/>
          </a:prstGeom>
        </p:spPr>
      </p:pic>
    </p:spTree>
    <p:extLst>
      <p:ext uri="{BB962C8B-B14F-4D97-AF65-F5344CB8AC3E}">
        <p14:creationId xmlns:p14="http://schemas.microsoft.com/office/powerpoint/2010/main" val="1421451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6" descr="Shape, square&#10;&#10;Description automatically generated">
            <a:extLst>
              <a:ext uri="{FF2B5EF4-FFF2-40B4-BE49-F238E27FC236}">
                <a16:creationId xmlns:a16="http://schemas.microsoft.com/office/drawing/2014/main" id="{AEC2FBF0-BC48-45DF-A02B-C46691F7BAEA}"/>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a:off x="4230477" y="3187882"/>
            <a:ext cx="3702130" cy="1939824"/>
          </a:xfrm>
          <a:prstGeom prst="rect">
            <a:avLst/>
          </a:prstGeom>
          <a:effectLst>
            <a:outerShdw blurRad="292100" dist="38100" dir="8700000" algn="br" rotWithShape="0">
              <a:prstClr val="black">
                <a:alpha val="13000"/>
              </a:prstClr>
            </a:outerShdw>
          </a:effectLst>
        </p:spPr>
      </p:pic>
      <p:sp>
        <p:nvSpPr>
          <p:cNvPr id="40" name="Tekstvak 39">
            <a:extLst>
              <a:ext uri="{FF2B5EF4-FFF2-40B4-BE49-F238E27FC236}">
                <a16:creationId xmlns:a16="http://schemas.microsoft.com/office/drawing/2014/main" id="{32006FF2-5501-48BD-A0F7-B76A99A90911}"/>
              </a:ext>
            </a:extLst>
          </p:cNvPr>
          <p:cNvSpPr txBox="1"/>
          <p:nvPr/>
        </p:nvSpPr>
        <p:spPr>
          <a:xfrm>
            <a:off x="4628169" y="3600644"/>
            <a:ext cx="3060069" cy="1077218"/>
          </a:xfrm>
          <a:prstGeom prst="rect">
            <a:avLst/>
          </a:prstGeom>
          <a:noFill/>
        </p:spPr>
        <p:txBody>
          <a:bodyPr wrap="square">
            <a:spAutoFit/>
          </a:bodyPr>
          <a:lstStyle/>
          <a:p>
            <a:r>
              <a:rPr lang="en-US" sz="1600" dirty="0">
                <a:latin typeface="BISansNEXT" panose="02000503040000020004" pitchFamily="50" charset="0"/>
              </a:rPr>
              <a:t>A systematic approach to </a:t>
            </a:r>
            <a:r>
              <a:rPr lang="en-US" sz="1600" dirty="0" err="1">
                <a:latin typeface="BISansNEXT" panose="02000503040000020004" pitchFamily="50" charset="0"/>
              </a:rPr>
              <a:t>analyse</a:t>
            </a:r>
            <a:r>
              <a:rPr lang="en-US" sz="1600" dirty="0">
                <a:latin typeface="BISansNEXT" panose="02000503040000020004" pitchFamily="50" charset="0"/>
              </a:rPr>
              <a:t> HRCT patterns can narrow down the differential diagnosis of ILD</a:t>
            </a:r>
            <a:r>
              <a:rPr lang="en-US" sz="1600" baseline="30000" dirty="0">
                <a:latin typeface="BISansNEXT" panose="02000503040000020004" pitchFamily="50" charset="0"/>
              </a:rPr>
              <a:t>7 </a:t>
            </a:r>
          </a:p>
        </p:txBody>
      </p:sp>
      <p:pic>
        <p:nvPicPr>
          <p:cNvPr id="41" name="Picture 6" descr="Shape, square&#10;&#10;Description automatically generated">
            <a:extLst>
              <a:ext uri="{FF2B5EF4-FFF2-40B4-BE49-F238E27FC236}">
                <a16:creationId xmlns:a16="http://schemas.microsoft.com/office/drawing/2014/main" id="{EC83AA38-080E-48BA-979E-75472B8101F3}"/>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rot="156288">
            <a:off x="4230218" y="958154"/>
            <a:ext cx="3702130" cy="1939824"/>
          </a:xfrm>
          <a:prstGeom prst="rect">
            <a:avLst/>
          </a:prstGeom>
          <a:effectLst>
            <a:outerShdw blurRad="292100" dist="38100" dir="8700000" algn="br" rotWithShape="0">
              <a:prstClr val="black">
                <a:alpha val="13000"/>
              </a:prstClr>
            </a:outerShdw>
          </a:effectLst>
        </p:spPr>
      </p:pic>
      <p:pic>
        <p:nvPicPr>
          <p:cNvPr id="42" name="Picture 6" descr="Shape, square&#10;&#10;Description automatically generated">
            <a:extLst>
              <a:ext uri="{FF2B5EF4-FFF2-40B4-BE49-F238E27FC236}">
                <a16:creationId xmlns:a16="http://schemas.microsoft.com/office/drawing/2014/main" id="{20C2EDD3-6149-4B0E-A2AF-AD7D0FB6033C}"/>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a:off x="8080848" y="1006452"/>
            <a:ext cx="3702130" cy="1939824"/>
          </a:xfrm>
          <a:prstGeom prst="rect">
            <a:avLst/>
          </a:prstGeom>
          <a:effectLst>
            <a:outerShdw blurRad="292100" dist="38100" dir="8700000" algn="br" rotWithShape="0">
              <a:prstClr val="black">
                <a:alpha val="13000"/>
              </a:prstClr>
            </a:outerShdw>
          </a:effectLst>
        </p:spPr>
      </p:pic>
      <p:pic>
        <p:nvPicPr>
          <p:cNvPr id="43" name="Picture 6" descr="Shape, square&#10;&#10;Description automatically generated">
            <a:extLst>
              <a:ext uri="{FF2B5EF4-FFF2-40B4-BE49-F238E27FC236}">
                <a16:creationId xmlns:a16="http://schemas.microsoft.com/office/drawing/2014/main" id="{C9850D94-776A-4AF3-9884-95C8891EE763}"/>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rot="159344">
            <a:off x="318602" y="3306007"/>
            <a:ext cx="3702130" cy="1939824"/>
          </a:xfrm>
          <a:prstGeom prst="rect">
            <a:avLst/>
          </a:prstGeom>
          <a:effectLst>
            <a:outerShdw blurRad="292100" dist="38100" dir="8700000" algn="br" rotWithShape="0">
              <a:prstClr val="black">
                <a:alpha val="13000"/>
              </a:prstClr>
            </a:outerShdw>
          </a:effectLst>
        </p:spPr>
      </p:pic>
      <p:pic>
        <p:nvPicPr>
          <p:cNvPr id="44" name="Picture 6" descr="Shape, square&#10;&#10;Description automatically generated">
            <a:extLst>
              <a:ext uri="{FF2B5EF4-FFF2-40B4-BE49-F238E27FC236}">
                <a16:creationId xmlns:a16="http://schemas.microsoft.com/office/drawing/2014/main" id="{743AEB67-9647-4307-8CF9-81832A5A346B}"/>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rot="21415030">
            <a:off x="8190529" y="3235386"/>
            <a:ext cx="3702130" cy="1939824"/>
          </a:xfrm>
          <a:prstGeom prst="rect">
            <a:avLst/>
          </a:prstGeom>
          <a:effectLst>
            <a:outerShdw blurRad="292100" dist="38100" dir="8700000" algn="br" rotWithShape="0">
              <a:prstClr val="black">
                <a:alpha val="13000"/>
              </a:prstClr>
            </a:outerShdw>
          </a:effectLst>
        </p:spPr>
      </p:pic>
      <p:sp>
        <p:nvSpPr>
          <p:cNvPr id="46" name="Tekstvak 45">
            <a:extLst>
              <a:ext uri="{FF2B5EF4-FFF2-40B4-BE49-F238E27FC236}">
                <a16:creationId xmlns:a16="http://schemas.microsoft.com/office/drawing/2014/main" id="{B183B0DD-7E83-4E08-AAA4-F344D93DE528}"/>
              </a:ext>
            </a:extLst>
          </p:cNvPr>
          <p:cNvSpPr txBox="1"/>
          <p:nvPr/>
        </p:nvSpPr>
        <p:spPr>
          <a:xfrm rot="195940">
            <a:off x="4687414" y="1435314"/>
            <a:ext cx="2837226" cy="830997"/>
          </a:xfrm>
          <a:prstGeom prst="rect">
            <a:avLst/>
          </a:prstGeom>
          <a:noFill/>
        </p:spPr>
        <p:txBody>
          <a:bodyPr wrap="square">
            <a:spAutoFit/>
          </a:bodyPr>
          <a:lstStyle/>
          <a:p>
            <a:r>
              <a:rPr lang="en-US" sz="1600" dirty="0">
                <a:latin typeface="BISansNEXT" panose="02000503040000020004" pitchFamily="50" charset="0"/>
              </a:rPr>
              <a:t>Being aware of </a:t>
            </a:r>
            <a:r>
              <a:rPr lang="en-US" sz="1600" b="1" dirty="0">
                <a:latin typeface="BISansNEXT" panose="02000503040000020004" pitchFamily="50" charset="0"/>
              </a:rPr>
              <a:t>risk factors</a:t>
            </a:r>
            <a:r>
              <a:rPr lang="en-US" sz="1600" dirty="0">
                <a:latin typeface="BISansNEXT" panose="02000503040000020004" pitchFamily="50" charset="0"/>
              </a:rPr>
              <a:t>, </a:t>
            </a:r>
            <a:r>
              <a:rPr lang="en-US" sz="1600" b="1" dirty="0">
                <a:latin typeface="BISansNEXT" panose="02000503040000020004" pitchFamily="50" charset="0"/>
              </a:rPr>
              <a:t>signs and symptoms </a:t>
            </a:r>
            <a:r>
              <a:rPr lang="en-US" sz="1600" dirty="0">
                <a:latin typeface="BISansNEXT" panose="02000503040000020004" pitchFamily="50" charset="0"/>
              </a:rPr>
              <a:t>for ILD facilitates early diagnosis</a:t>
            </a:r>
            <a:r>
              <a:rPr lang="en-US" sz="1600" baseline="30000" dirty="0">
                <a:latin typeface="BISansNEXT" panose="02000503040000020004" pitchFamily="50" charset="0"/>
              </a:rPr>
              <a:t>2-4</a:t>
            </a:r>
          </a:p>
        </p:txBody>
      </p:sp>
      <p:sp>
        <p:nvSpPr>
          <p:cNvPr id="47" name="Tekstvak 46">
            <a:extLst>
              <a:ext uri="{FF2B5EF4-FFF2-40B4-BE49-F238E27FC236}">
                <a16:creationId xmlns:a16="http://schemas.microsoft.com/office/drawing/2014/main" id="{3C1683C3-3335-4C6D-9B6B-F2C01B24A742}"/>
              </a:ext>
            </a:extLst>
          </p:cNvPr>
          <p:cNvSpPr txBox="1"/>
          <p:nvPr/>
        </p:nvSpPr>
        <p:spPr>
          <a:xfrm>
            <a:off x="8386088" y="1523519"/>
            <a:ext cx="2919417" cy="830997"/>
          </a:xfrm>
          <a:prstGeom prst="rect">
            <a:avLst/>
          </a:prstGeom>
          <a:noFill/>
        </p:spPr>
        <p:txBody>
          <a:bodyPr wrap="square">
            <a:spAutoFit/>
          </a:bodyPr>
          <a:lstStyle/>
          <a:p>
            <a:r>
              <a:rPr lang="en-US" sz="1600" dirty="0">
                <a:latin typeface="BISansNEXT" panose="02000503040000020004" pitchFamily="50" charset="0"/>
              </a:rPr>
              <a:t>Clinicians should promptly refer patients with suspected ILD to specialists</a:t>
            </a:r>
            <a:r>
              <a:rPr lang="en-US" sz="1600" baseline="30000" dirty="0">
                <a:latin typeface="BISansNEXT" panose="02000503040000020004" pitchFamily="50" charset="0"/>
              </a:rPr>
              <a:t>5</a:t>
            </a:r>
          </a:p>
        </p:txBody>
      </p:sp>
      <p:sp>
        <p:nvSpPr>
          <p:cNvPr id="48" name="Tekstvak 47">
            <a:extLst>
              <a:ext uri="{FF2B5EF4-FFF2-40B4-BE49-F238E27FC236}">
                <a16:creationId xmlns:a16="http://schemas.microsoft.com/office/drawing/2014/main" id="{4853E2E8-129C-40A4-89A2-E946C5C2D1F1}"/>
              </a:ext>
            </a:extLst>
          </p:cNvPr>
          <p:cNvSpPr txBox="1"/>
          <p:nvPr/>
        </p:nvSpPr>
        <p:spPr>
          <a:xfrm rot="154543">
            <a:off x="755410" y="3746092"/>
            <a:ext cx="2646207" cy="1077218"/>
          </a:xfrm>
          <a:prstGeom prst="rect">
            <a:avLst/>
          </a:prstGeom>
          <a:noFill/>
        </p:spPr>
        <p:txBody>
          <a:bodyPr wrap="square">
            <a:spAutoFit/>
          </a:bodyPr>
          <a:lstStyle/>
          <a:p>
            <a:r>
              <a:rPr lang="en-US" sz="1600" dirty="0">
                <a:latin typeface="BISansNEXT" panose="02000503040000020004" pitchFamily="50" charset="0"/>
              </a:rPr>
              <a:t>Different diagnostic parameters need evaluation by the </a:t>
            </a:r>
            <a:r>
              <a:rPr lang="en-US" sz="1600" b="1" dirty="0">
                <a:latin typeface="BISansNEXT" panose="02000503040000020004" pitchFamily="50" charset="0"/>
              </a:rPr>
              <a:t>MDT</a:t>
            </a:r>
            <a:r>
              <a:rPr lang="en-US" sz="1600" dirty="0">
                <a:latin typeface="BISansNEXT" panose="02000503040000020004" pitchFamily="50" charset="0"/>
              </a:rPr>
              <a:t> to come to an ILD diagnosis</a:t>
            </a:r>
            <a:r>
              <a:rPr lang="en-US" sz="1600" baseline="30000" dirty="0">
                <a:latin typeface="BISansNEXT" panose="02000503040000020004" pitchFamily="50" charset="0"/>
              </a:rPr>
              <a:t>6</a:t>
            </a:r>
          </a:p>
        </p:txBody>
      </p:sp>
      <p:sp>
        <p:nvSpPr>
          <p:cNvPr id="49" name="Tekstvak 48">
            <a:extLst>
              <a:ext uri="{FF2B5EF4-FFF2-40B4-BE49-F238E27FC236}">
                <a16:creationId xmlns:a16="http://schemas.microsoft.com/office/drawing/2014/main" id="{304C6834-37F9-4729-8760-0110E80E59F0}"/>
              </a:ext>
            </a:extLst>
          </p:cNvPr>
          <p:cNvSpPr txBox="1"/>
          <p:nvPr/>
        </p:nvSpPr>
        <p:spPr>
          <a:xfrm rot="21396182">
            <a:off x="8574166" y="3911451"/>
            <a:ext cx="3004715" cy="584775"/>
          </a:xfrm>
          <a:prstGeom prst="rect">
            <a:avLst/>
          </a:prstGeom>
          <a:noFill/>
        </p:spPr>
        <p:txBody>
          <a:bodyPr wrap="square">
            <a:spAutoFit/>
          </a:bodyPr>
          <a:lstStyle/>
          <a:p>
            <a:r>
              <a:rPr lang="en-US" sz="1600" dirty="0">
                <a:latin typeface="BISansNEXT" panose="02000503040000020004" pitchFamily="50" charset="0"/>
              </a:rPr>
              <a:t>HRCT is important to predict and detect progression</a:t>
            </a:r>
            <a:r>
              <a:rPr lang="en-US" sz="1600" baseline="30000" dirty="0">
                <a:latin typeface="BISansNEXT" panose="02000503040000020004" pitchFamily="50" charset="0"/>
              </a:rPr>
              <a:t>7,8</a:t>
            </a:r>
          </a:p>
        </p:txBody>
      </p:sp>
      <p:grpSp>
        <p:nvGrpSpPr>
          <p:cNvPr id="56" name="Groep 55">
            <a:extLst>
              <a:ext uri="{FF2B5EF4-FFF2-40B4-BE49-F238E27FC236}">
                <a16:creationId xmlns:a16="http://schemas.microsoft.com/office/drawing/2014/main" id="{25D0267F-4636-460A-BA67-CFB76E669FCC}"/>
              </a:ext>
            </a:extLst>
          </p:cNvPr>
          <p:cNvGrpSpPr/>
          <p:nvPr/>
        </p:nvGrpSpPr>
        <p:grpSpPr>
          <a:xfrm rot="182741">
            <a:off x="4244595" y="3262392"/>
            <a:ext cx="3711048" cy="2001147"/>
            <a:chOff x="208341" y="3686048"/>
            <a:chExt cx="3711048" cy="2001147"/>
          </a:xfrm>
        </p:grpSpPr>
        <p:sp>
          <p:nvSpPr>
            <p:cNvPr id="57" name="Rechthoek: afgeronde hoeken 14">
              <a:extLst>
                <a:ext uri="{FF2B5EF4-FFF2-40B4-BE49-F238E27FC236}">
                  <a16:creationId xmlns:a16="http://schemas.microsoft.com/office/drawing/2014/main" id="{178D2CEA-AEC4-419A-98A4-391C9D04ED64}"/>
                </a:ext>
              </a:extLst>
            </p:cNvPr>
            <p:cNvSpPr/>
            <p:nvPr/>
          </p:nvSpPr>
          <p:spPr>
            <a:xfrm>
              <a:off x="208341" y="3686048"/>
              <a:ext cx="3690477" cy="1896573"/>
            </a:xfrm>
            <a:prstGeom prst="roundRect">
              <a:avLst>
                <a:gd name="adj" fmla="val 2467"/>
              </a:avLst>
            </a:prstGeom>
            <a:blipFill>
              <a:blip r:embed="rId4"/>
              <a:stretch>
                <a:fillRect l="-61378" t="-193182" r="-9734" b="11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400">
                <a:solidFill>
                  <a:srgbClr val="2B333A"/>
                </a:solidFill>
                <a:latin typeface="BI Sans" pitchFamily="2" charset="77"/>
              </a:endParaRPr>
            </a:p>
          </p:txBody>
        </p:sp>
        <p:grpSp>
          <p:nvGrpSpPr>
            <p:cNvPr id="58" name="Groep 57">
              <a:extLst>
                <a:ext uri="{FF2B5EF4-FFF2-40B4-BE49-F238E27FC236}">
                  <a16:creationId xmlns:a16="http://schemas.microsoft.com/office/drawing/2014/main" id="{4F15AF6E-8B3D-4C60-90A4-6A815F859329}"/>
                </a:ext>
              </a:extLst>
            </p:cNvPr>
            <p:cNvGrpSpPr/>
            <p:nvPr/>
          </p:nvGrpSpPr>
          <p:grpSpPr>
            <a:xfrm>
              <a:off x="268335" y="3781884"/>
              <a:ext cx="3651054" cy="1905311"/>
              <a:chOff x="211748" y="3532898"/>
              <a:chExt cx="3651054" cy="1905311"/>
            </a:xfrm>
            <a:effectLst/>
          </p:grpSpPr>
          <p:sp>
            <p:nvSpPr>
              <p:cNvPr id="59" name="Rechthoek 58">
                <a:extLst>
                  <a:ext uri="{FF2B5EF4-FFF2-40B4-BE49-F238E27FC236}">
                    <a16:creationId xmlns:a16="http://schemas.microsoft.com/office/drawing/2014/main" id="{61C501F1-622F-4869-933E-FDC7C57163AE}"/>
                  </a:ext>
                </a:extLst>
              </p:cNvPr>
              <p:cNvSpPr/>
              <p:nvPr/>
            </p:nvSpPr>
            <p:spPr>
              <a:xfrm>
                <a:off x="211748" y="3532898"/>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tx1">
                      <a:lumMod val="90000"/>
                      <a:lumOff val="10000"/>
                    </a:schemeClr>
                  </a:solidFill>
                </a:endParaRPr>
              </a:p>
              <a:p>
                <a:pPr algn="ctr"/>
                <a:r>
                  <a:rPr lang="nl-NL" sz="1600" b="1" dirty="0">
                    <a:solidFill>
                      <a:schemeClr val="tx1">
                        <a:lumMod val="90000"/>
                        <a:lumOff val="10000"/>
                      </a:schemeClr>
                    </a:solidFill>
                    <a:latin typeface="BISansNEXT" panose="02000503040000020004" pitchFamily="50" charset="0"/>
                  </a:rPr>
                  <a:t>HRCT </a:t>
                </a:r>
                <a:r>
                  <a:rPr lang="nl-NL" sz="1600" b="1" dirty="0" err="1">
                    <a:solidFill>
                      <a:schemeClr val="tx1">
                        <a:lumMod val="90000"/>
                        <a:lumOff val="10000"/>
                      </a:schemeClr>
                    </a:solidFill>
                    <a:latin typeface="BISansNEXT" panose="02000503040000020004" pitchFamily="50" charset="0"/>
                  </a:rPr>
                  <a:t>patterns</a:t>
                </a:r>
                <a:endParaRPr lang="en-US" sz="1600" b="1" dirty="0">
                  <a:solidFill>
                    <a:schemeClr val="tx1">
                      <a:lumMod val="90000"/>
                      <a:lumOff val="10000"/>
                    </a:schemeClr>
                  </a:solidFill>
                  <a:latin typeface="BISansNEXT" panose="02000503040000020004" pitchFamily="50" charset="0"/>
                </a:endParaRPr>
              </a:p>
            </p:txBody>
          </p:sp>
          <p:pic>
            <p:nvPicPr>
              <p:cNvPr id="60" name="Graphic 59">
                <a:extLst>
                  <a:ext uri="{FF2B5EF4-FFF2-40B4-BE49-F238E27FC236}">
                    <a16:creationId xmlns:a16="http://schemas.microsoft.com/office/drawing/2014/main" id="{C946A272-2C31-4189-B385-BA8522504D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15464" y="3951835"/>
                <a:ext cx="443623" cy="483953"/>
              </a:xfrm>
              <a:prstGeom prst="rect">
                <a:avLst/>
              </a:prstGeom>
            </p:spPr>
          </p:pic>
        </p:grpSp>
      </p:grpSp>
      <p:grpSp>
        <p:nvGrpSpPr>
          <p:cNvPr id="61" name="Groep 60">
            <a:extLst>
              <a:ext uri="{FF2B5EF4-FFF2-40B4-BE49-F238E27FC236}">
                <a16:creationId xmlns:a16="http://schemas.microsoft.com/office/drawing/2014/main" id="{0BAF1A9D-A794-4675-8131-15217E12E7EC}"/>
              </a:ext>
            </a:extLst>
          </p:cNvPr>
          <p:cNvGrpSpPr/>
          <p:nvPr/>
        </p:nvGrpSpPr>
        <p:grpSpPr>
          <a:xfrm>
            <a:off x="4204245" y="958998"/>
            <a:ext cx="3754076" cy="1971523"/>
            <a:chOff x="258361" y="1482602"/>
            <a:chExt cx="3754076" cy="1971523"/>
          </a:xfrm>
        </p:grpSpPr>
        <p:sp>
          <p:nvSpPr>
            <p:cNvPr id="62" name="Rechthoek: afgeronde hoeken 14">
              <a:extLst>
                <a:ext uri="{FF2B5EF4-FFF2-40B4-BE49-F238E27FC236}">
                  <a16:creationId xmlns:a16="http://schemas.microsoft.com/office/drawing/2014/main" id="{1AE15E3A-F5C3-46A0-BAEA-F12F5589B6FD}"/>
                </a:ext>
              </a:extLst>
            </p:cNvPr>
            <p:cNvSpPr/>
            <p:nvPr/>
          </p:nvSpPr>
          <p:spPr>
            <a:xfrm>
              <a:off x="258361" y="1482602"/>
              <a:ext cx="3690477" cy="1896573"/>
            </a:xfrm>
            <a:prstGeom prst="roundRect">
              <a:avLst>
                <a:gd name="adj" fmla="val 2467"/>
              </a:avLst>
            </a:prstGeom>
            <a:blipFill>
              <a:blip r:embed="rId4"/>
              <a:stretch>
                <a:fillRect l="-6844" t="-28482" r="-9098" b="-6936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400">
                <a:solidFill>
                  <a:srgbClr val="2B333A"/>
                </a:solidFill>
                <a:latin typeface="BI Sans" pitchFamily="2" charset="77"/>
              </a:endParaRPr>
            </a:p>
          </p:txBody>
        </p:sp>
        <p:grpSp>
          <p:nvGrpSpPr>
            <p:cNvPr id="63" name="Groep 62">
              <a:extLst>
                <a:ext uri="{FF2B5EF4-FFF2-40B4-BE49-F238E27FC236}">
                  <a16:creationId xmlns:a16="http://schemas.microsoft.com/office/drawing/2014/main" id="{4F73B8AD-FCF6-43B2-AC16-074D97FCA5AE}"/>
                </a:ext>
              </a:extLst>
            </p:cNvPr>
            <p:cNvGrpSpPr/>
            <p:nvPr/>
          </p:nvGrpSpPr>
          <p:grpSpPr>
            <a:xfrm>
              <a:off x="361383" y="1548814"/>
              <a:ext cx="3651054" cy="1905311"/>
              <a:chOff x="304264" y="1309371"/>
              <a:chExt cx="3651054" cy="1905311"/>
            </a:xfrm>
            <a:effectLst/>
          </p:grpSpPr>
          <p:sp>
            <p:nvSpPr>
              <p:cNvPr id="64" name="Rechthoek 63">
                <a:extLst>
                  <a:ext uri="{FF2B5EF4-FFF2-40B4-BE49-F238E27FC236}">
                    <a16:creationId xmlns:a16="http://schemas.microsoft.com/office/drawing/2014/main" id="{0EFFFFA0-1316-47BA-BCA3-4644EB568178}"/>
                  </a:ext>
                </a:extLst>
              </p:cNvPr>
              <p:cNvSpPr/>
              <p:nvPr/>
            </p:nvSpPr>
            <p:spPr>
              <a:xfrm>
                <a:off x="304264" y="1309371"/>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tx1">
                      <a:lumMod val="90000"/>
                      <a:lumOff val="10000"/>
                    </a:schemeClr>
                  </a:solidFill>
                </a:endParaRPr>
              </a:p>
              <a:p>
                <a:pPr algn="ctr"/>
                <a:r>
                  <a:rPr lang="nl-NL" sz="1600" b="1" dirty="0">
                    <a:solidFill>
                      <a:schemeClr val="tx1">
                        <a:lumMod val="90000"/>
                        <a:lumOff val="10000"/>
                      </a:schemeClr>
                    </a:solidFill>
                    <a:latin typeface="BISansNEXT" panose="02000503040000020004" pitchFamily="50" charset="0"/>
                  </a:rPr>
                  <a:t>Risk factors, </a:t>
                </a:r>
                <a:r>
                  <a:rPr lang="nl-NL" sz="1600" b="1" dirty="0" err="1">
                    <a:solidFill>
                      <a:schemeClr val="tx1">
                        <a:lumMod val="90000"/>
                        <a:lumOff val="10000"/>
                      </a:schemeClr>
                    </a:solidFill>
                    <a:latin typeface="BISansNEXT" panose="02000503040000020004" pitchFamily="50" charset="0"/>
                  </a:rPr>
                  <a:t>signs</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and</a:t>
                </a:r>
                <a:br>
                  <a:rPr lang="nl-NL" sz="1600" b="1" dirty="0">
                    <a:solidFill>
                      <a:schemeClr val="tx1">
                        <a:lumMod val="90000"/>
                        <a:lumOff val="10000"/>
                      </a:schemeClr>
                    </a:solidFill>
                    <a:latin typeface="BISansNEXT" panose="02000503040000020004" pitchFamily="50" charset="0"/>
                  </a:rPr>
                </a:br>
                <a:r>
                  <a:rPr lang="nl-NL" sz="1600" b="1" dirty="0" err="1">
                    <a:solidFill>
                      <a:schemeClr val="tx1">
                        <a:lumMod val="90000"/>
                        <a:lumOff val="10000"/>
                      </a:schemeClr>
                    </a:solidFill>
                    <a:latin typeface="BISansNEXT" panose="02000503040000020004" pitchFamily="50" charset="0"/>
                  </a:rPr>
                  <a:t>symptoms</a:t>
                </a:r>
                <a:endParaRPr lang="nl-NL" sz="1600" b="1" dirty="0">
                  <a:solidFill>
                    <a:schemeClr val="tx1">
                      <a:lumMod val="90000"/>
                      <a:lumOff val="10000"/>
                    </a:schemeClr>
                  </a:solidFill>
                  <a:latin typeface="BISansNEXT" panose="02000503040000020004" pitchFamily="50" charset="0"/>
                </a:endParaRPr>
              </a:p>
            </p:txBody>
          </p:sp>
          <p:pic>
            <p:nvPicPr>
              <p:cNvPr id="65" name="Graphic 64" descr="Warning outline">
                <a:extLst>
                  <a:ext uri="{FF2B5EF4-FFF2-40B4-BE49-F238E27FC236}">
                    <a16:creationId xmlns:a16="http://schemas.microsoft.com/office/drawing/2014/main" id="{7DC89332-4AD4-4A8B-AEA8-45F79F96D1C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885118" y="1560946"/>
                <a:ext cx="489347" cy="489347"/>
              </a:xfrm>
              <a:prstGeom prst="rect">
                <a:avLst/>
              </a:prstGeom>
            </p:spPr>
          </p:pic>
        </p:grpSp>
      </p:grpSp>
      <p:sp>
        <p:nvSpPr>
          <p:cNvPr id="2" name="Title 1">
            <a:extLst>
              <a:ext uri="{FF2B5EF4-FFF2-40B4-BE49-F238E27FC236}">
                <a16:creationId xmlns:a16="http://schemas.microsoft.com/office/drawing/2014/main" id="{323773BD-9DF4-7645-BB55-0E8D0B6348AE}"/>
              </a:ext>
            </a:extLst>
          </p:cNvPr>
          <p:cNvSpPr>
            <a:spLocks noGrp="1"/>
          </p:cNvSpPr>
          <p:nvPr>
            <p:ph type="title"/>
          </p:nvPr>
        </p:nvSpPr>
        <p:spPr>
          <a:xfrm>
            <a:off x="947217" y="1372035"/>
            <a:ext cx="2411454" cy="911987"/>
          </a:xfrm>
        </p:spPr>
        <p:txBody>
          <a:bodyPr/>
          <a:lstStyle/>
          <a:p>
            <a:r>
              <a:rPr lang="en-NL" dirty="0"/>
              <a:t>Key messages</a:t>
            </a:r>
          </a:p>
        </p:txBody>
      </p:sp>
      <p:sp>
        <p:nvSpPr>
          <p:cNvPr id="10" name="Text Placeholder 9">
            <a:extLst>
              <a:ext uri="{FF2B5EF4-FFF2-40B4-BE49-F238E27FC236}">
                <a16:creationId xmlns:a16="http://schemas.microsoft.com/office/drawing/2014/main" id="{DF72EF24-D54D-49AB-BB9B-1F52987F3A22}"/>
              </a:ext>
            </a:extLst>
          </p:cNvPr>
          <p:cNvSpPr>
            <a:spLocks noGrp="1"/>
          </p:cNvSpPr>
          <p:nvPr>
            <p:ph type="body" sz="quarter" idx="17"/>
          </p:nvPr>
        </p:nvSpPr>
        <p:spPr/>
        <p:txBody>
          <a:bodyPr/>
          <a:lstStyle/>
          <a:p>
            <a:r>
              <a:rPr lang="nl-NL" dirty="0"/>
              <a:t>K1</a:t>
            </a:r>
          </a:p>
        </p:txBody>
      </p:sp>
      <p:sp>
        <p:nvSpPr>
          <p:cNvPr id="9" name="Rectangle 8">
            <a:extLst>
              <a:ext uri="{FF2B5EF4-FFF2-40B4-BE49-F238E27FC236}">
                <a16:creationId xmlns:a16="http://schemas.microsoft.com/office/drawing/2014/main" id="{C15A20BE-F570-4E54-BC8C-92EA81A06967}"/>
              </a:ext>
            </a:extLst>
          </p:cNvPr>
          <p:cNvSpPr/>
          <p:nvPr/>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pic>
        <p:nvPicPr>
          <p:cNvPr id="12" name="Picture 11" descr="Text&#10;&#10;Description automatically generated with medium confidence">
            <a:extLst>
              <a:ext uri="{FF2B5EF4-FFF2-40B4-BE49-F238E27FC236}">
                <a16:creationId xmlns:a16="http://schemas.microsoft.com/office/drawing/2014/main" id="{E17DEF7A-4467-4510-8904-299CC71EC78D}"/>
              </a:ext>
            </a:extLst>
          </p:cNvPr>
          <p:cNvPicPr>
            <a:picLocks noChangeAspect="1"/>
          </p:cNvPicPr>
          <p:nvPr/>
        </p:nvPicPr>
        <p:blipFill>
          <a:blip r:embed="rId9"/>
          <a:stretch>
            <a:fillRect/>
          </a:stretch>
        </p:blipFill>
        <p:spPr>
          <a:xfrm>
            <a:off x="838200" y="6578404"/>
            <a:ext cx="640093" cy="194065"/>
          </a:xfrm>
          <a:prstGeom prst="rect">
            <a:avLst/>
          </a:prstGeom>
        </p:spPr>
      </p:pic>
      <p:sp>
        <p:nvSpPr>
          <p:cNvPr id="24" name="Tijdelijke aanduiding voor tekst 5">
            <a:extLst>
              <a:ext uri="{FF2B5EF4-FFF2-40B4-BE49-F238E27FC236}">
                <a16:creationId xmlns:a16="http://schemas.microsoft.com/office/drawing/2014/main" id="{E443142E-62BC-40EF-BDD0-9989B2569E5D}"/>
              </a:ext>
            </a:extLst>
          </p:cNvPr>
          <p:cNvSpPr txBox="1">
            <a:spLocks/>
          </p:cNvSpPr>
          <p:nvPr/>
        </p:nvSpPr>
        <p:spPr>
          <a:xfrm>
            <a:off x="1097950" y="5872937"/>
            <a:ext cx="10120509" cy="619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26" name="Tijdelijke aanduiding voor tekst 5">
            <a:extLst>
              <a:ext uri="{FF2B5EF4-FFF2-40B4-BE49-F238E27FC236}">
                <a16:creationId xmlns:a16="http://schemas.microsoft.com/office/drawing/2014/main" id="{857C52E3-2540-4D2B-86D5-4ECE37EBA9FF}"/>
              </a:ext>
            </a:extLst>
          </p:cNvPr>
          <p:cNvSpPr txBox="1">
            <a:spLocks/>
          </p:cNvSpPr>
          <p:nvPr/>
        </p:nvSpPr>
        <p:spPr>
          <a:xfrm>
            <a:off x="382244" y="4541772"/>
            <a:ext cx="11187348" cy="600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00" dirty="0"/>
          </a:p>
        </p:txBody>
      </p:sp>
      <p:grpSp>
        <p:nvGrpSpPr>
          <p:cNvPr id="5" name="Groep 4">
            <a:extLst>
              <a:ext uri="{FF2B5EF4-FFF2-40B4-BE49-F238E27FC236}">
                <a16:creationId xmlns:a16="http://schemas.microsoft.com/office/drawing/2014/main" id="{7DA849CA-37AE-418A-87C0-081D5F81B01B}"/>
              </a:ext>
            </a:extLst>
          </p:cNvPr>
          <p:cNvGrpSpPr/>
          <p:nvPr/>
        </p:nvGrpSpPr>
        <p:grpSpPr>
          <a:xfrm rot="21334245">
            <a:off x="8189575" y="3163341"/>
            <a:ext cx="3704862" cy="1998666"/>
            <a:chOff x="4293526" y="3441451"/>
            <a:chExt cx="3704862" cy="1998666"/>
          </a:xfrm>
        </p:grpSpPr>
        <p:grpSp>
          <p:nvGrpSpPr>
            <p:cNvPr id="76" name="Groep 75">
              <a:extLst>
                <a:ext uri="{FF2B5EF4-FFF2-40B4-BE49-F238E27FC236}">
                  <a16:creationId xmlns:a16="http://schemas.microsoft.com/office/drawing/2014/main" id="{B8885F5E-32E3-45ED-B658-5A9C71639913}"/>
                </a:ext>
              </a:extLst>
            </p:cNvPr>
            <p:cNvGrpSpPr/>
            <p:nvPr/>
          </p:nvGrpSpPr>
          <p:grpSpPr>
            <a:xfrm>
              <a:off x="4293526" y="3441451"/>
              <a:ext cx="3704862" cy="1998666"/>
              <a:chOff x="4236376" y="3690780"/>
              <a:chExt cx="3704862" cy="1998666"/>
            </a:xfrm>
          </p:grpSpPr>
          <p:sp>
            <p:nvSpPr>
              <p:cNvPr id="77" name="Rechthoek: afgeronde hoeken 14">
                <a:extLst>
                  <a:ext uri="{FF2B5EF4-FFF2-40B4-BE49-F238E27FC236}">
                    <a16:creationId xmlns:a16="http://schemas.microsoft.com/office/drawing/2014/main" id="{803A1798-2965-492B-A80C-9802097981D6}"/>
                  </a:ext>
                </a:extLst>
              </p:cNvPr>
              <p:cNvSpPr/>
              <p:nvPr/>
            </p:nvSpPr>
            <p:spPr>
              <a:xfrm rot="169819">
                <a:off x="4250761" y="3792873"/>
                <a:ext cx="3690477" cy="1896573"/>
              </a:xfrm>
              <a:prstGeom prst="roundRect">
                <a:avLst>
                  <a:gd name="adj" fmla="val 2467"/>
                </a:avLst>
              </a:prstGeom>
              <a:blipFill>
                <a:blip r:embed="rId4"/>
                <a:stretch>
                  <a:fillRect l="-9322" t="-89783" r="-6620" b="-806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400">
                  <a:solidFill>
                    <a:srgbClr val="2B333A"/>
                  </a:solidFill>
                  <a:latin typeface="BI Sans" pitchFamily="2" charset="77"/>
                </a:endParaRPr>
              </a:p>
            </p:txBody>
          </p:sp>
          <p:sp>
            <p:nvSpPr>
              <p:cNvPr id="79" name="Rechthoek 78">
                <a:extLst>
                  <a:ext uri="{FF2B5EF4-FFF2-40B4-BE49-F238E27FC236}">
                    <a16:creationId xmlns:a16="http://schemas.microsoft.com/office/drawing/2014/main" id="{D9E651D8-EB20-4B2B-9793-34B983A8DA68}"/>
                  </a:ext>
                </a:extLst>
              </p:cNvPr>
              <p:cNvSpPr/>
              <p:nvPr/>
            </p:nvSpPr>
            <p:spPr>
              <a:xfrm>
                <a:off x="4236376" y="3690780"/>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tx1">
                      <a:lumMod val="90000"/>
                      <a:lumOff val="10000"/>
                    </a:schemeClr>
                  </a:solidFill>
                </a:endParaRPr>
              </a:p>
              <a:p>
                <a:pPr algn="ctr"/>
                <a:endParaRPr lang="nl-NL" b="1" dirty="0">
                  <a:solidFill>
                    <a:schemeClr val="tx1">
                      <a:lumMod val="90000"/>
                      <a:lumOff val="10000"/>
                    </a:schemeClr>
                  </a:solidFill>
                </a:endParaRPr>
              </a:p>
              <a:p>
                <a:pPr algn="ctr"/>
                <a:r>
                  <a:rPr lang="nl-NL" sz="1600" b="1" dirty="0">
                    <a:solidFill>
                      <a:schemeClr val="tx1">
                        <a:lumMod val="90000"/>
                        <a:lumOff val="10000"/>
                      </a:schemeClr>
                    </a:solidFill>
                    <a:latin typeface="BISansNEXT" panose="02000503040000020004" pitchFamily="50" charset="0"/>
                  </a:rPr>
                  <a:t>Monitoring </a:t>
                </a:r>
                <a:r>
                  <a:rPr lang="nl-NL" sz="1600" b="1" dirty="0" err="1">
                    <a:solidFill>
                      <a:schemeClr val="tx1">
                        <a:lumMod val="90000"/>
                        <a:lumOff val="10000"/>
                      </a:schemeClr>
                    </a:solidFill>
                    <a:latin typeface="BISansNEXT" panose="02000503040000020004" pitchFamily="50" charset="0"/>
                  </a:rPr>
                  <a:t>for</a:t>
                </a:r>
                <a:r>
                  <a:rPr lang="nl-NL" sz="1600" b="1" dirty="0">
                    <a:solidFill>
                      <a:schemeClr val="tx1">
                        <a:lumMod val="90000"/>
                        <a:lumOff val="10000"/>
                      </a:schemeClr>
                    </a:solidFill>
                    <a:latin typeface="BISansNEXT" panose="02000503040000020004" pitchFamily="50" charset="0"/>
                  </a:rPr>
                  <a:t> </a:t>
                </a:r>
                <a:br>
                  <a:rPr lang="nl-NL" sz="1600" b="1" dirty="0">
                    <a:solidFill>
                      <a:schemeClr val="tx1">
                        <a:lumMod val="90000"/>
                        <a:lumOff val="10000"/>
                      </a:schemeClr>
                    </a:solidFill>
                    <a:latin typeface="BISansNEXT" panose="02000503040000020004" pitchFamily="50" charset="0"/>
                  </a:rPr>
                </a:br>
                <a:r>
                  <a:rPr lang="nl-NL" sz="1600" b="1" dirty="0" err="1">
                    <a:solidFill>
                      <a:schemeClr val="tx1">
                        <a:lumMod val="90000"/>
                        <a:lumOff val="10000"/>
                      </a:schemeClr>
                    </a:solidFill>
                    <a:latin typeface="BISansNEXT" panose="02000503040000020004" pitchFamily="50" charset="0"/>
                  </a:rPr>
                  <a:t>progression</a:t>
                </a:r>
                <a:endParaRPr lang="en-US" sz="1600" b="1" dirty="0">
                  <a:solidFill>
                    <a:schemeClr val="tx1">
                      <a:lumMod val="90000"/>
                      <a:lumOff val="10000"/>
                    </a:schemeClr>
                  </a:solidFill>
                  <a:latin typeface="BISansNEXT" panose="02000503040000020004" pitchFamily="50" charset="0"/>
                </a:endParaRPr>
              </a:p>
            </p:txBody>
          </p:sp>
        </p:grpSp>
        <p:pic>
          <p:nvPicPr>
            <p:cNvPr id="70" name="Graphic 69">
              <a:extLst>
                <a:ext uri="{FF2B5EF4-FFF2-40B4-BE49-F238E27FC236}">
                  <a16:creationId xmlns:a16="http://schemas.microsoft.com/office/drawing/2014/main" id="{A6129581-8951-42E1-8DD1-C9211112434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937148" y="3993814"/>
              <a:ext cx="363811" cy="321009"/>
            </a:xfrm>
            <a:prstGeom prst="rect">
              <a:avLst/>
            </a:prstGeom>
          </p:spPr>
        </p:pic>
      </p:grpSp>
      <p:grpSp>
        <p:nvGrpSpPr>
          <p:cNvPr id="3" name="Groep 2">
            <a:extLst>
              <a:ext uri="{FF2B5EF4-FFF2-40B4-BE49-F238E27FC236}">
                <a16:creationId xmlns:a16="http://schemas.microsoft.com/office/drawing/2014/main" id="{58D453B1-413B-4679-9ED1-71453D6AD1C6}"/>
              </a:ext>
            </a:extLst>
          </p:cNvPr>
          <p:cNvGrpSpPr/>
          <p:nvPr/>
        </p:nvGrpSpPr>
        <p:grpSpPr>
          <a:xfrm>
            <a:off x="8110799" y="998325"/>
            <a:ext cx="3690477" cy="2009945"/>
            <a:chOff x="4269604" y="1221192"/>
            <a:chExt cx="3690477" cy="2009945"/>
          </a:xfrm>
        </p:grpSpPr>
        <p:grpSp>
          <p:nvGrpSpPr>
            <p:cNvPr id="71" name="Groep 70">
              <a:extLst>
                <a:ext uri="{FF2B5EF4-FFF2-40B4-BE49-F238E27FC236}">
                  <a16:creationId xmlns:a16="http://schemas.microsoft.com/office/drawing/2014/main" id="{DDDC803C-7FBE-429E-896A-E2FB26B07CC2}"/>
                </a:ext>
              </a:extLst>
            </p:cNvPr>
            <p:cNvGrpSpPr/>
            <p:nvPr/>
          </p:nvGrpSpPr>
          <p:grpSpPr>
            <a:xfrm>
              <a:off x="4269604" y="1221192"/>
              <a:ext cx="3690477" cy="2009945"/>
              <a:chOff x="4212454" y="1470521"/>
              <a:chExt cx="3690477" cy="2009945"/>
            </a:xfrm>
          </p:grpSpPr>
          <p:sp>
            <p:nvSpPr>
              <p:cNvPr id="72" name="Rechthoek: afgeronde hoeken 14">
                <a:extLst>
                  <a:ext uri="{FF2B5EF4-FFF2-40B4-BE49-F238E27FC236}">
                    <a16:creationId xmlns:a16="http://schemas.microsoft.com/office/drawing/2014/main" id="{A54C4322-C852-4085-8580-E6FA2BD50C7A}"/>
                  </a:ext>
                </a:extLst>
              </p:cNvPr>
              <p:cNvSpPr/>
              <p:nvPr/>
            </p:nvSpPr>
            <p:spPr>
              <a:xfrm rot="254986">
                <a:off x="4212454" y="1470521"/>
                <a:ext cx="3690477" cy="1896573"/>
              </a:xfrm>
              <a:prstGeom prst="roundRect">
                <a:avLst>
                  <a:gd name="adj" fmla="val 2467"/>
                </a:avLst>
              </a:prstGeom>
              <a:blipFill>
                <a:blip r:embed="rId4"/>
                <a:stretch>
                  <a:fillRect l="-79630" t="-74548" r="-10947" b="-9837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400">
                  <a:solidFill>
                    <a:srgbClr val="2B333A"/>
                  </a:solidFill>
                  <a:latin typeface="BI Sans" pitchFamily="2" charset="77"/>
                </a:endParaRPr>
              </a:p>
            </p:txBody>
          </p:sp>
          <p:sp>
            <p:nvSpPr>
              <p:cNvPr id="74" name="Rechthoek 73">
                <a:extLst>
                  <a:ext uri="{FF2B5EF4-FFF2-40B4-BE49-F238E27FC236}">
                    <a16:creationId xmlns:a16="http://schemas.microsoft.com/office/drawing/2014/main" id="{06A7A244-B060-4AA0-A134-4DC2E0605AF7}"/>
                  </a:ext>
                </a:extLst>
              </p:cNvPr>
              <p:cNvSpPr/>
              <p:nvPr/>
            </p:nvSpPr>
            <p:spPr>
              <a:xfrm rot="159209">
                <a:off x="4236376" y="1575155"/>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tx1">
                      <a:lumMod val="90000"/>
                      <a:lumOff val="10000"/>
                    </a:schemeClr>
                  </a:solidFill>
                </a:endParaRPr>
              </a:p>
              <a:p>
                <a:pPr algn="ctr"/>
                <a:r>
                  <a:rPr lang="nl-NL" sz="1600" b="1" dirty="0" err="1">
                    <a:solidFill>
                      <a:schemeClr val="tx1">
                        <a:lumMod val="90000"/>
                        <a:lumOff val="10000"/>
                      </a:schemeClr>
                    </a:solidFill>
                    <a:latin typeface="BISansNEXT" panose="02000503040000020004" pitchFamily="50" charset="0"/>
                  </a:rPr>
                  <a:t>Referral</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to</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specialists</a:t>
                </a:r>
                <a:endParaRPr lang="en-US" sz="1600" b="1" dirty="0">
                  <a:solidFill>
                    <a:schemeClr val="tx1">
                      <a:lumMod val="90000"/>
                      <a:lumOff val="10000"/>
                    </a:schemeClr>
                  </a:solidFill>
                  <a:latin typeface="BISansNEXT" panose="02000503040000020004" pitchFamily="50" charset="0"/>
                </a:endParaRPr>
              </a:p>
            </p:txBody>
          </p:sp>
        </p:grpSp>
        <p:pic>
          <p:nvPicPr>
            <p:cNvPr id="84" name="Graphic 83" descr="Medical outline">
              <a:extLst>
                <a:ext uri="{FF2B5EF4-FFF2-40B4-BE49-F238E27FC236}">
                  <a16:creationId xmlns:a16="http://schemas.microsoft.com/office/drawing/2014/main" id="{1EE23C1C-F52E-4D5B-A55F-FA2CF8BACE2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154627">
              <a:off x="5855770" y="1705564"/>
              <a:ext cx="526566" cy="526566"/>
            </a:xfrm>
            <a:prstGeom prst="rect">
              <a:avLst/>
            </a:prstGeom>
          </p:spPr>
        </p:pic>
      </p:grpSp>
      <p:grpSp>
        <p:nvGrpSpPr>
          <p:cNvPr id="4" name="Groep 3">
            <a:extLst>
              <a:ext uri="{FF2B5EF4-FFF2-40B4-BE49-F238E27FC236}">
                <a16:creationId xmlns:a16="http://schemas.microsoft.com/office/drawing/2014/main" id="{8B5359AB-C420-4F08-B7C2-2920EF8D39BD}"/>
              </a:ext>
            </a:extLst>
          </p:cNvPr>
          <p:cNvGrpSpPr/>
          <p:nvPr/>
        </p:nvGrpSpPr>
        <p:grpSpPr>
          <a:xfrm>
            <a:off x="291405" y="3336774"/>
            <a:ext cx="3690477" cy="1942823"/>
            <a:chOff x="8219446" y="1152386"/>
            <a:chExt cx="3690477" cy="1942823"/>
          </a:xfrm>
        </p:grpSpPr>
        <p:grpSp>
          <p:nvGrpSpPr>
            <p:cNvPr id="51" name="Groep 50">
              <a:extLst>
                <a:ext uri="{FF2B5EF4-FFF2-40B4-BE49-F238E27FC236}">
                  <a16:creationId xmlns:a16="http://schemas.microsoft.com/office/drawing/2014/main" id="{54EA7397-E60E-4E7E-A807-1EEFE7A4A3B0}"/>
                </a:ext>
              </a:extLst>
            </p:cNvPr>
            <p:cNvGrpSpPr/>
            <p:nvPr/>
          </p:nvGrpSpPr>
          <p:grpSpPr>
            <a:xfrm>
              <a:off x="8219446" y="1152386"/>
              <a:ext cx="3690477" cy="1942823"/>
              <a:chOff x="8162296" y="1401715"/>
              <a:chExt cx="3690477" cy="1942823"/>
            </a:xfrm>
          </p:grpSpPr>
          <p:sp>
            <p:nvSpPr>
              <p:cNvPr id="52" name="Rechthoek: afgeronde hoeken 14">
                <a:extLst>
                  <a:ext uri="{FF2B5EF4-FFF2-40B4-BE49-F238E27FC236}">
                    <a16:creationId xmlns:a16="http://schemas.microsoft.com/office/drawing/2014/main" id="{F94B4765-B6C1-4641-9FCB-B9A4907FA207}"/>
                  </a:ext>
                </a:extLst>
              </p:cNvPr>
              <p:cNvSpPr/>
              <p:nvPr/>
            </p:nvSpPr>
            <p:spPr>
              <a:xfrm rot="21430276">
                <a:off x="8162296" y="1401715"/>
                <a:ext cx="3690477" cy="1896573"/>
              </a:xfrm>
              <a:prstGeom prst="roundRect">
                <a:avLst>
                  <a:gd name="adj" fmla="val 2467"/>
                </a:avLst>
              </a:prstGeom>
              <a:blipFill>
                <a:blip r:embed="rId4"/>
                <a:stretch>
                  <a:fillRect l="-80781" t="-66995" r="-7971" b="-3085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400">
                  <a:solidFill>
                    <a:srgbClr val="2B333A"/>
                  </a:solidFill>
                  <a:latin typeface="BI Sans" pitchFamily="2" charset="77"/>
                </a:endParaRPr>
              </a:p>
            </p:txBody>
          </p:sp>
          <p:sp>
            <p:nvSpPr>
              <p:cNvPr id="54" name="Rechthoek 53">
                <a:extLst>
                  <a:ext uri="{FF2B5EF4-FFF2-40B4-BE49-F238E27FC236}">
                    <a16:creationId xmlns:a16="http://schemas.microsoft.com/office/drawing/2014/main" id="{8E4DDDA7-EEED-4A98-AFB6-74F7CAFFCBCB}"/>
                  </a:ext>
                </a:extLst>
              </p:cNvPr>
              <p:cNvSpPr/>
              <p:nvPr/>
            </p:nvSpPr>
            <p:spPr>
              <a:xfrm>
                <a:off x="8189387" y="1439227"/>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dirty="0">
                  <a:solidFill>
                    <a:schemeClr val="tx1">
                      <a:lumMod val="90000"/>
                      <a:lumOff val="10000"/>
                    </a:schemeClr>
                  </a:solidFill>
                </a:endParaRPr>
              </a:p>
              <a:p>
                <a:pPr algn="ctr"/>
                <a:br>
                  <a:rPr lang="nl-NL" sz="1600" b="1" dirty="0">
                    <a:solidFill>
                      <a:schemeClr val="tx1">
                        <a:lumMod val="90000"/>
                        <a:lumOff val="10000"/>
                      </a:schemeClr>
                    </a:solidFill>
                    <a:latin typeface="BISansNEXT" panose="02000503040000020004" pitchFamily="50" charset="0"/>
                  </a:rPr>
                </a:br>
                <a:r>
                  <a:rPr lang="nl-NL" sz="1600" b="1" dirty="0">
                    <a:solidFill>
                      <a:schemeClr val="tx1">
                        <a:lumMod val="90000"/>
                        <a:lumOff val="10000"/>
                      </a:schemeClr>
                    </a:solidFill>
                    <a:latin typeface="BISansNEXT" panose="02000503040000020004" pitchFamily="50" charset="0"/>
                  </a:rPr>
                  <a:t>MDT </a:t>
                </a:r>
                <a:r>
                  <a:rPr lang="nl-NL" sz="1600" b="1" dirty="0" err="1">
                    <a:solidFill>
                      <a:schemeClr val="tx1">
                        <a:lumMod val="90000"/>
                        <a:lumOff val="10000"/>
                      </a:schemeClr>
                    </a:solidFill>
                    <a:latin typeface="BISansNEXT" panose="02000503040000020004" pitchFamily="50" charset="0"/>
                  </a:rPr>
                  <a:t>evaluation</a:t>
                </a:r>
                <a:endParaRPr lang="en-US" sz="1600" b="1" dirty="0">
                  <a:solidFill>
                    <a:schemeClr val="tx1">
                      <a:lumMod val="90000"/>
                      <a:lumOff val="10000"/>
                    </a:schemeClr>
                  </a:solidFill>
                  <a:latin typeface="BISansNEXT" panose="02000503040000020004" pitchFamily="50" charset="0"/>
                </a:endParaRPr>
              </a:p>
            </p:txBody>
          </p:sp>
        </p:grpSp>
        <p:pic>
          <p:nvPicPr>
            <p:cNvPr id="89" name="Graphic 88" descr="Users outline">
              <a:extLst>
                <a:ext uri="{FF2B5EF4-FFF2-40B4-BE49-F238E27FC236}">
                  <a16:creationId xmlns:a16="http://schemas.microsoft.com/office/drawing/2014/main" id="{65000342-50E1-46AC-A69F-5076541E12A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9761403" y="1678371"/>
              <a:ext cx="621322" cy="621322"/>
            </a:xfrm>
            <a:prstGeom prst="rect">
              <a:avLst/>
            </a:prstGeom>
          </p:spPr>
        </p:pic>
      </p:grpSp>
      <p:pic>
        <p:nvPicPr>
          <p:cNvPr id="53" name="Picture 6" descr="Shape, square&#10;&#10;Description automatically generated">
            <a:extLst>
              <a:ext uri="{FF2B5EF4-FFF2-40B4-BE49-F238E27FC236}">
                <a16:creationId xmlns:a16="http://schemas.microsoft.com/office/drawing/2014/main" id="{205ADB49-D09E-4913-A14C-ACC18746DC95}"/>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rot="21415030">
            <a:off x="277261" y="902941"/>
            <a:ext cx="3702130" cy="1939824"/>
          </a:xfrm>
          <a:prstGeom prst="rect">
            <a:avLst/>
          </a:prstGeom>
          <a:effectLst>
            <a:outerShdw blurRad="292100" dist="38100" dir="8700000" algn="br" rotWithShape="0">
              <a:prstClr val="black">
                <a:alpha val="13000"/>
              </a:prstClr>
            </a:outerShdw>
          </a:effectLst>
        </p:spPr>
      </p:pic>
      <p:sp>
        <p:nvSpPr>
          <p:cNvPr id="55" name="Tekstvak 48">
            <a:extLst>
              <a:ext uri="{FF2B5EF4-FFF2-40B4-BE49-F238E27FC236}">
                <a16:creationId xmlns:a16="http://schemas.microsoft.com/office/drawing/2014/main" id="{E966E7CD-1093-42E1-BD8A-673DA6F6E0D9}"/>
              </a:ext>
            </a:extLst>
          </p:cNvPr>
          <p:cNvSpPr txBox="1"/>
          <p:nvPr/>
        </p:nvSpPr>
        <p:spPr>
          <a:xfrm rot="21445136">
            <a:off x="651609" y="1430396"/>
            <a:ext cx="3004715" cy="830997"/>
          </a:xfrm>
          <a:prstGeom prst="rect">
            <a:avLst/>
          </a:prstGeom>
          <a:noFill/>
        </p:spPr>
        <p:txBody>
          <a:bodyPr wrap="square">
            <a:spAutoFit/>
          </a:bodyPr>
          <a:lstStyle/>
          <a:p>
            <a:r>
              <a:rPr lang="en-US" sz="1600" dirty="0">
                <a:latin typeface="BISansNEXT" panose="02000503040000020004" pitchFamily="50" charset="0"/>
              </a:rPr>
              <a:t>Accurate and early diagnosis of ILD is crucial to </a:t>
            </a:r>
            <a:r>
              <a:rPr lang="en-US" sz="1600" dirty="0" err="1">
                <a:latin typeface="BISansNEXT" panose="02000503040000020004" pitchFamily="50" charset="0"/>
              </a:rPr>
              <a:t>optimise</a:t>
            </a:r>
            <a:r>
              <a:rPr lang="en-US" sz="1600" dirty="0">
                <a:latin typeface="BISansNEXT" panose="02000503040000020004" pitchFamily="50" charset="0"/>
              </a:rPr>
              <a:t> patient outcomes</a:t>
            </a:r>
            <a:r>
              <a:rPr lang="en-US" sz="1600" baseline="30000" dirty="0">
                <a:latin typeface="BISansNEXT" panose="02000503040000020004" pitchFamily="50" charset="0"/>
              </a:rPr>
              <a:t>1</a:t>
            </a:r>
          </a:p>
        </p:txBody>
      </p:sp>
      <p:grpSp>
        <p:nvGrpSpPr>
          <p:cNvPr id="66" name="Groep 4">
            <a:extLst>
              <a:ext uri="{FF2B5EF4-FFF2-40B4-BE49-F238E27FC236}">
                <a16:creationId xmlns:a16="http://schemas.microsoft.com/office/drawing/2014/main" id="{A638D81B-C0B0-49EA-9D8A-88CD52C7E88D}"/>
              </a:ext>
            </a:extLst>
          </p:cNvPr>
          <p:cNvGrpSpPr/>
          <p:nvPr/>
        </p:nvGrpSpPr>
        <p:grpSpPr>
          <a:xfrm rot="21175703">
            <a:off x="236534" y="977526"/>
            <a:ext cx="3725264" cy="1906798"/>
            <a:chOff x="4288114" y="3483584"/>
            <a:chExt cx="3725264" cy="1906798"/>
          </a:xfrm>
        </p:grpSpPr>
        <p:grpSp>
          <p:nvGrpSpPr>
            <p:cNvPr id="67" name="Groep 75">
              <a:extLst>
                <a:ext uri="{FF2B5EF4-FFF2-40B4-BE49-F238E27FC236}">
                  <a16:creationId xmlns:a16="http://schemas.microsoft.com/office/drawing/2014/main" id="{77D72F19-F323-4949-991A-322DBD88F5CF}"/>
                </a:ext>
              </a:extLst>
            </p:cNvPr>
            <p:cNvGrpSpPr/>
            <p:nvPr/>
          </p:nvGrpSpPr>
          <p:grpSpPr>
            <a:xfrm>
              <a:off x="4288114" y="3483584"/>
              <a:ext cx="3725264" cy="1906798"/>
              <a:chOff x="4230964" y="3732913"/>
              <a:chExt cx="3725264" cy="1906798"/>
            </a:xfrm>
          </p:grpSpPr>
          <p:sp>
            <p:nvSpPr>
              <p:cNvPr id="69" name="Rechthoek: afgeronde hoeken 14">
                <a:extLst>
                  <a:ext uri="{FF2B5EF4-FFF2-40B4-BE49-F238E27FC236}">
                    <a16:creationId xmlns:a16="http://schemas.microsoft.com/office/drawing/2014/main" id="{7F0816E3-6A02-42D3-A67D-06526D79D793}"/>
                  </a:ext>
                </a:extLst>
              </p:cNvPr>
              <p:cNvSpPr/>
              <p:nvPr/>
            </p:nvSpPr>
            <p:spPr>
              <a:xfrm>
                <a:off x="4265751" y="3732913"/>
                <a:ext cx="3690477" cy="1896573"/>
              </a:xfrm>
              <a:prstGeom prst="roundRect">
                <a:avLst>
                  <a:gd name="adj" fmla="val 2467"/>
                </a:avLst>
              </a:prstGeom>
              <a:blipFill>
                <a:blip r:embed="rId4"/>
                <a:stretch>
                  <a:fillRect l="-9322" t="-89783" r="-6620" b="-806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400">
                  <a:solidFill>
                    <a:srgbClr val="2B333A"/>
                  </a:solidFill>
                  <a:latin typeface="BI Sans" pitchFamily="2" charset="77"/>
                </a:endParaRPr>
              </a:p>
            </p:txBody>
          </p:sp>
          <p:sp>
            <p:nvSpPr>
              <p:cNvPr id="73" name="Rechthoek 78">
                <a:extLst>
                  <a:ext uri="{FF2B5EF4-FFF2-40B4-BE49-F238E27FC236}">
                    <a16:creationId xmlns:a16="http://schemas.microsoft.com/office/drawing/2014/main" id="{03BD52EE-5DA6-4EC7-8B92-0150F4756F11}"/>
                  </a:ext>
                </a:extLst>
              </p:cNvPr>
              <p:cNvSpPr/>
              <p:nvPr/>
            </p:nvSpPr>
            <p:spPr>
              <a:xfrm>
                <a:off x="4230964" y="3734400"/>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b="1" dirty="0">
                  <a:solidFill>
                    <a:schemeClr val="tx1">
                      <a:lumMod val="90000"/>
                      <a:lumOff val="10000"/>
                    </a:schemeClr>
                  </a:solidFill>
                  <a:latin typeface="BISansNEXT" panose="02000503040000020004" pitchFamily="50" charset="0"/>
                </a:endParaRPr>
              </a:p>
              <a:p>
                <a:pPr algn="ctr"/>
                <a:br>
                  <a:rPr lang="nl-NL" sz="1600" b="1" dirty="0">
                    <a:solidFill>
                      <a:schemeClr val="tx1">
                        <a:lumMod val="90000"/>
                        <a:lumOff val="10000"/>
                      </a:schemeClr>
                    </a:solidFill>
                    <a:latin typeface="BISansNEXT" panose="02000503040000020004" pitchFamily="50" charset="0"/>
                  </a:rPr>
                </a:br>
                <a:r>
                  <a:rPr lang="nl-NL" sz="1600" b="1" dirty="0">
                    <a:solidFill>
                      <a:schemeClr val="tx1">
                        <a:lumMod val="90000"/>
                        <a:lumOff val="10000"/>
                      </a:schemeClr>
                    </a:solidFill>
                    <a:latin typeface="BISansNEXT" panose="02000503040000020004" pitchFamily="50" charset="0"/>
                  </a:rPr>
                  <a:t>Accurate </a:t>
                </a:r>
                <a:r>
                  <a:rPr lang="nl-NL" sz="1600" b="1" dirty="0" err="1">
                    <a:solidFill>
                      <a:schemeClr val="tx1">
                        <a:lumMod val="90000"/>
                        <a:lumOff val="10000"/>
                      </a:schemeClr>
                    </a:solidFill>
                    <a:latin typeface="BISansNEXT" panose="02000503040000020004" pitchFamily="50" charset="0"/>
                  </a:rPr>
                  <a:t>and</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early</a:t>
                </a:r>
                <a:br>
                  <a:rPr lang="nl-NL" sz="1600" b="1" dirty="0">
                    <a:solidFill>
                      <a:schemeClr val="tx1">
                        <a:lumMod val="90000"/>
                        <a:lumOff val="10000"/>
                      </a:schemeClr>
                    </a:solidFill>
                    <a:latin typeface="BISansNEXT" panose="02000503040000020004" pitchFamily="50" charset="0"/>
                  </a:rPr>
                </a:br>
                <a:r>
                  <a:rPr lang="nl-NL" sz="1600" b="1" dirty="0">
                    <a:solidFill>
                      <a:schemeClr val="tx1">
                        <a:lumMod val="90000"/>
                        <a:lumOff val="10000"/>
                      </a:schemeClr>
                    </a:solidFill>
                    <a:latin typeface="BISansNEXT" panose="02000503040000020004" pitchFamily="50" charset="0"/>
                  </a:rPr>
                  <a:t>diagnosis</a:t>
                </a:r>
                <a:endParaRPr lang="en-US" sz="1600" b="1" dirty="0">
                  <a:solidFill>
                    <a:schemeClr val="tx1">
                      <a:lumMod val="90000"/>
                      <a:lumOff val="10000"/>
                    </a:schemeClr>
                  </a:solidFill>
                  <a:latin typeface="BISansNEXT" panose="02000503040000020004" pitchFamily="50" charset="0"/>
                </a:endParaRPr>
              </a:p>
            </p:txBody>
          </p:sp>
        </p:grpSp>
        <p:pic>
          <p:nvPicPr>
            <p:cNvPr id="68" name="Graphic 67" descr="Magnifying glass outline">
              <a:extLst>
                <a:ext uri="{FF2B5EF4-FFF2-40B4-BE49-F238E27FC236}">
                  <a16:creationId xmlns:a16="http://schemas.microsoft.com/office/drawing/2014/main" id="{275D7E3A-16DB-4A47-8A27-1D867F2064E4}"/>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5824967" y="3891338"/>
              <a:ext cx="549697" cy="549697"/>
            </a:xfrm>
            <a:prstGeom prst="rect">
              <a:avLst/>
            </a:prstGeom>
          </p:spPr>
        </p:pic>
      </p:grpSp>
      <p:sp>
        <p:nvSpPr>
          <p:cNvPr id="92" name="Tijdelijke aanduiding voor tekst 3">
            <a:extLst>
              <a:ext uri="{FF2B5EF4-FFF2-40B4-BE49-F238E27FC236}">
                <a16:creationId xmlns:a16="http://schemas.microsoft.com/office/drawing/2014/main" id="{CA05A406-FFA4-436F-8C42-E61493A752D9}"/>
              </a:ext>
            </a:extLst>
          </p:cNvPr>
          <p:cNvSpPr txBox="1">
            <a:spLocks/>
          </p:cNvSpPr>
          <p:nvPr/>
        </p:nvSpPr>
        <p:spPr>
          <a:xfrm>
            <a:off x="179999" y="5858890"/>
            <a:ext cx="11686475"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t>1. </a:t>
            </a:r>
            <a:r>
              <a:rPr lang="en-US" sz="900" dirty="0" err="1"/>
              <a:t>Cottin</a:t>
            </a:r>
            <a:r>
              <a:rPr lang="en-US" sz="900" dirty="0"/>
              <a:t> V, et al. Presentation, diagnosis and clinical course of the spectrum of progressive-fibrosing interstitial lung diseases. Eur Respir Rev 2018;27(150):180076;2. </a:t>
            </a:r>
            <a:r>
              <a:rPr lang="en-US" sz="900" dirty="0" err="1"/>
              <a:t>Bosello</a:t>
            </a:r>
            <a:r>
              <a:rPr lang="en-US" sz="900" dirty="0"/>
              <a:t> SL, Beretta L, Del Papa N, et al. Interstitial Lung Disease Associated With Autoimmune Rheumatic Diseases: Checklists for Clinical Practice. Front Med (Lausanne). 2021;8:732761; 3. Esposito AJ, Chu SG, Madan R, et al. Thoracic Manifestations of Rheumatoid Arthritis. Clin Chest Med. 2019;40(3):545-60; 4. Nambiar AM, Walker CM, Sparks JA. Monitoring and management of fibrosing interstitial lung diseases: a narrative review for practicing clinicians. </a:t>
            </a:r>
            <a:r>
              <a:rPr lang="en-US" sz="900" dirty="0" err="1"/>
              <a:t>Ther</a:t>
            </a:r>
            <a:r>
              <a:rPr lang="en-US" sz="900" dirty="0"/>
              <a:t> Adv Respir Dis. 2021;15:17534666211039771; 5. Quinn C, </a:t>
            </a:r>
            <a:r>
              <a:rPr lang="en-US" sz="900" dirty="0" err="1"/>
              <a:t>Wisse</a:t>
            </a:r>
            <a:r>
              <a:rPr lang="en-US" sz="900" dirty="0"/>
              <a:t> A, </a:t>
            </a:r>
            <a:r>
              <a:rPr lang="en-US" sz="900" dirty="0" err="1"/>
              <a:t>Manns</a:t>
            </a:r>
            <a:r>
              <a:rPr lang="en-US" sz="900" dirty="0"/>
              <a:t> ST. Clinical course and management of idiopathic pulmonary fibrosis. </a:t>
            </a:r>
            <a:r>
              <a:rPr lang="en-US" sz="900" dirty="0" err="1"/>
              <a:t>Multidiscip</a:t>
            </a:r>
            <a:r>
              <a:rPr lang="en-US" sz="900" dirty="0"/>
              <a:t> Respir Med. 2019;14:35; 6. </a:t>
            </a:r>
            <a:r>
              <a:rPr lang="en-US" sz="900" dirty="0" err="1"/>
              <a:t>Wijsenbeek</a:t>
            </a:r>
            <a:r>
              <a:rPr lang="en-US" sz="900" dirty="0"/>
              <a:t> M, </a:t>
            </a:r>
            <a:r>
              <a:rPr lang="en-US" sz="900" dirty="0" err="1"/>
              <a:t>Cottin</a:t>
            </a:r>
            <a:r>
              <a:rPr lang="en-US" sz="900" dirty="0"/>
              <a:t> V. Spectrum of Fibrotic Lung Diseases. N </a:t>
            </a:r>
            <a:r>
              <a:rPr lang="en-US" sz="900" dirty="0" err="1"/>
              <a:t>Engl</a:t>
            </a:r>
            <a:r>
              <a:rPr lang="en-US" sz="900" dirty="0"/>
              <a:t> J Med. 2020;383(10):958-68; 7. </a:t>
            </a:r>
            <a:r>
              <a:rPr lang="en-US" sz="900" dirty="0" err="1"/>
              <a:t>Sverzellati</a:t>
            </a:r>
            <a:r>
              <a:rPr lang="en-US" sz="900" dirty="0"/>
              <a:t> N. Highlights of HRCT imaging in IPF. Respir Res. 2013;14 Suppl 1(Suppl 1):S3; 8. Walsh SL, Devaraj A, </a:t>
            </a:r>
            <a:r>
              <a:rPr lang="en-US" sz="900" dirty="0" err="1"/>
              <a:t>Enghelmayer</a:t>
            </a:r>
            <a:r>
              <a:rPr lang="en-US" sz="900" dirty="0"/>
              <a:t> JI, et al. Role of imaging in progressive-fibrosing interstitial lung diseases. European Respiratory Review. 2018;27(150):180073.</a:t>
            </a:r>
          </a:p>
        </p:txBody>
      </p:sp>
      <p:pic>
        <p:nvPicPr>
          <p:cNvPr id="6" name="Picture 5">
            <a:extLst>
              <a:ext uri="{FF2B5EF4-FFF2-40B4-BE49-F238E27FC236}">
                <a16:creationId xmlns:a16="http://schemas.microsoft.com/office/drawing/2014/main" id="{251D2B03-DA72-FEA3-F821-ED5BDA710FB1}"/>
              </a:ext>
            </a:extLst>
          </p:cNvPr>
          <p:cNvPicPr>
            <a:picLocks noChangeAspect="1"/>
          </p:cNvPicPr>
          <p:nvPr/>
        </p:nvPicPr>
        <p:blipFill>
          <a:blip r:embed="rId18"/>
          <a:stretch>
            <a:fillRect/>
          </a:stretch>
        </p:blipFill>
        <p:spPr>
          <a:xfrm>
            <a:off x="10704447" y="6286207"/>
            <a:ext cx="1487553" cy="231668"/>
          </a:xfrm>
          <a:prstGeom prst="rect">
            <a:avLst/>
          </a:prstGeom>
        </p:spPr>
      </p:pic>
    </p:spTree>
    <p:extLst>
      <p:ext uri="{BB962C8B-B14F-4D97-AF65-F5344CB8AC3E}">
        <p14:creationId xmlns:p14="http://schemas.microsoft.com/office/powerpoint/2010/main" val="25876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1"/>
                                        </p:tgtEl>
                                      </p:cBhvr>
                                    </p:animEffect>
                                    <p:set>
                                      <p:cBhvr>
                                        <p:cTn id="12" dur="1" fill="hold">
                                          <p:stCondLst>
                                            <p:cond delay="499"/>
                                          </p:stCondLst>
                                        </p:cTn>
                                        <p:tgtEl>
                                          <p:spTgt spid="6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6"/>
                                        </p:tgtEl>
                                      </p:cBhvr>
                                    </p:animEffect>
                                    <p:set>
                                      <p:cBhvr>
                                        <p:cTn id="27" dur="1" fill="hold">
                                          <p:stCondLst>
                                            <p:cond delay="499"/>
                                          </p:stCondLst>
                                        </p:cTn>
                                        <p:tgtEl>
                                          <p:spTgt spid="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elijkbenige driehoek 9">
            <a:extLst>
              <a:ext uri="{FF2B5EF4-FFF2-40B4-BE49-F238E27FC236}">
                <a16:creationId xmlns:a16="http://schemas.microsoft.com/office/drawing/2014/main" id="{D78D65E9-A888-4761-B140-865ACD93D1E0}"/>
              </a:ext>
            </a:extLst>
          </p:cNvPr>
          <p:cNvSpPr/>
          <p:nvPr/>
        </p:nvSpPr>
        <p:spPr>
          <a:xfrm rot="10800000">
            <a:off x="2544" y="-6198"/>
            <a:ext cx="12183239" cy="57843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F392731-1E63-4A37-8C26-F8545B7E3C7B}"/>
              </a:ext>
            </a:extLst>
          </p:cNvPr>
          <p:cNvGrpSpPr/>
          <p:nvPr/>
        </p:nvGrpSpPr>
        <p:grpSpPr>
          <a:xfrm>
            <a:off x="0" y="1592603"/>
            <a:ext cx="7577470" cy="369592"/>
            <a:chOff x="0" y="1585515"/>
            <a:chExt cx="7577470" cy="369592"/>
          </a:xfrm>
        </p:grpSpPr>
        <p:cxnSp>
          <p:nvCxnSpPr>
            <p:cNvPr id="32" name="Rechte verbindingslijn 31">
              <a:extLst>
                <a:ext uri="{FF2B5EF4-FFF2-40B4-BE49-F238E27FC236}">
                  <a16:creationId xmlns:a16="http://schemas.microsoft.com/office/drawing/2014/main" id="{8A97875F-926F-4F89-92DC-78AE88809FBE}"/>
                </a:ext>
              </a:extLst>
            </p:cNvPr>
            <p:cNvCxnSpPr>
              <a:cxnSpLocks/>
            </p:cNvCxnSpPr>
            <p:nvPr/>
          </p:nvCxnSpPr>
          <p:spPr>
            <a:xfrm>
              <a:off x="0" y="1955107"/>
              <a:ext cx="7577470"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7" name="Tekstvak 54">
              <a:extLst>
                <a:ext uri="{FF2B5EF4-FFF2-40B4-BE49-F238E27FC236}">
                  <a16:creationId xmlns:a16="http://schemas.microsoft.com/office/drawing/2014/main" id="{FD7D251A-A3B9-4D36-9315-DEC5A4E4BA66}"/>
                </a:ext>
              </a:extLst>
            </p:cNvPr>
            <p:cNvSpPr txBox="1"/>
            <p:nvPr/>
          </p:nvSpPr>
          <p:spPr>
            <a:xfrm>
              <a:off x="1679198" y="1585515"/>
              <a:ext cx="3426136" cy="307777"/>
            </a:xfrm>
            <a:prstGeom prst="rect">
              <a:avLst/>
            </a:prstGeom>
            <a:noFill/>
          </p:spPr>
          <p:txBody>
            <a:bodyPr wrap="square" anchor="ctr">
              <a:spAutoFit/>
            </a:bodyPr>
            <a:lstStyle>
              <a:defPPr>
                <a:defRPr lang="en-NL"/>
              </a:defPPr>
              <a:lvl1pPr algn="r">
                <a:defRPr sz="1600" b="1">
                  <a:solidFill>
                    <a:schemeClr val="tx2"/>
                  </a:solidFill>
                </a:defRPr>
              </a:lvl1pPr>
            </a:lstStyle>
            <a:p>
              <a:pPr algn="ctr"/>
              <a:r>
                <a:rPr lang="en-US" sz="1400" dirty="0">
                  <a:solidFill>
                    <a:schemeClr val="accent2"/>
                  </a:solidFill>
                  <a:latin typeface="BISansNEXT" panose="02000503040000020004" pitchFamily="50" charset="0"/>
                </a:rPr>
                <a:t>Diagnosis of ILD</a:t>
              </a:r>
            </a:p>
          </p:txBody>
        </p:sp>
      </p:grpSp>
      <p:grpSp>
        <p:nvGrpSpPr>
          <p:cNvPr id="16" name="Group 15">
            <a:extLst>
              <a:ext uri="{FF2B5EF4-FFF2-40B4-BE49-F238E27FC236}">
                <a16:creationId xmlns:a16="http://schemas.microsoft.com/office/drawing/2014/main" id="{CFCAFCEC-76AD-49AB-9B5A-2EA1EE921E73}"/>
              </a:ext>
            </a:extLst>
          </p:cNvPr>
          <p:cNvGrpSpPr/>
          <p:nvPr/>
        </p:nvGrpSpPr>
        <p:grpSpPr>
          <a:xfrm>
            <a:off x="0" y="3506507"/>
            <a:ext cx="7577470" cy="373392"/>
            <a:chOff x="0" y="3513595"/>
            <a:chExt cx="7577470" cy="373392"/>
          </a:xfrm>
        </p:grpSpPr>
        <p:cxnSp>
          <p:nvCxnSpPr>
            <p:cNvPr id="4" name="Rechte verbindingslijn 3">
              <a:extLst>
                <a:ext uri="{FF2B5EF4-FFF2-40B4-BE49-F238E27FC236}">
                  <a16:creationId xmlns:a16="http://schemas.microsoft.com/office/drawing/2014/main" id="{AA09C69F-B41F-4AA5-8A7A-9C8FD74B76D7}"/>
                </a:ext>
              </a:extLst>
            </p:cNvPr>
            <p:cNvCxnSpPr>
              <a:cxnSpLocks/>
            </p:cNvCxnSpPr>
            <p:nvPr/>
          </p:nvCxnSpPr>
          <p:spPr>
            <a:xfrm>
              <a:off x="0" y="3886987"/>
              <a:ext cx="7577470"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Tekstvak 55">
              <a:extLst>
                <a:ext uri="{FF2B5EF4-FFF2-40B4-BE49-F238E27FC236}">
                  <a16:creationId xmlns:a16="http://schemas.microsoft.com/office/drawing/2014/main" id="{0DE176B3-5E20-4D62-BF24-AC494560E203}"/>
                </a:ext>
              </a:extLst>
            </p:cNvPr>
            <p:cNvSpPr txBox="1"/>
            <p:nvPr/>
          </p:nvSpPr>
          <p:spPr>
            <a:xfrm>
              <a:off x="1679198" y="3513595"/>
              <a:ext cx="3395052" cy="307777"/>
            </a:xfrm>
            <a:prstGeom prst="rect">
              <a:avLst/>
            </a:prstGeom>
            <a:noFill/>
          </p:spPr>
          <p:txBody>
            <a:bodyPr wrap="square" anchor="ctr">
              <a:spAutoFit/>
            </a:bodyPr>
            <a:lstStyle>
              <a:defPPr>
                <a:defRPr lang="en-NL"/>
              </a:defPPr>
              <a:lvl1pPr algn="r">
                <a:defRPr sz="1600" b="1">
                  <a:solidFill>
                    <a:schemeClr val="tx2"/>
                  </a:solidFill>
                </a:defRPr>
              </a:lvl1pPr>
            </a:lstStyle>
            <a:p>
              <a:pPr algn="ctr"/>
              <a:r>
                <a:rPr lang="en-US" sz="1400" dirty="0">
                  <a:solidFill>
                    <a:schemeClr val="accent2"/>
                  </a:solidFill>
                  <a:latin typeface="BISansNEXT" panose="02000503040000020004" pitchFamily="50" charset="0"/>
                </a:rPr>
                <a:t>Detection of progression</a:t>
              </a:r>
            </a:p>
          </p:txBody>
        </p:sp>
      </p:grpSp>
      <p:pic>
        <p:nvPicPr>
          <p:cNvPr id="3" name="Afbeelding 2">
            <a:extLst>
              <a:ext uri="{FF2B5EF4-FFF2-40B4-BE49-F238E27FC236}">
                <a16:creationId xmlns:a16="http://schemas.microsoft.com/office/drawing/2014/main" id="{0F1B7AB7-3F12-460D-9F3D-2AF897192850}"/>
              </a:ext>
            </a:extLst>
          </p:cNvPr>
          <p:cNvPicPr>
            <a:picLocks noChangeAspect="1"/>
          </p:cNvPicPr>
          <p:nvPr/>
        </p:nvPicPr>
        <p:blipFill rotWithShape="1">
          <a:blip r:embed="rId3"/>
          <a:srcRect l="22870" t="3699" r="16336" b="8638"/>
          <a:stretch/>
        </p:blipFill>
        <p:spPr>
          <a:xfrm>
            <a:off x="7047869" y="-9045"/>
            <a:ext cx="5157305" cy="5845416"/>
          </a:xfrm>
          <a:prstGeom prst="rect">
            <a:avLst/>
          </a:prstGeom>
        </p:spPr>
      </p:pic>
      <p:grpSp>
        <p:nvGrpSpPr>
          <p:cNvPr id="14" name="Group 13">
            <a:extLst>
              <a:ext uri="{FF2B5EF4-FFF2-40B4-BE49-F238E27FC236}">
                <a16:creationId xmlns:a16="http://schemas.microsoft.com/office/drawing/2014/main" id="{019A8EA3-C2AF-4252-941C-A1522051BB2D}"/>
              </a:ext>
            </a:extLst>
          </p:cNvPr>
          <p:cNvGrpSpPr/>
          <p:nvPr/>
        </p:nvGrpSpPr>
        <p:grpSpPr>
          <a:xfrm>
            <a:off x="1805707" y="3708184"/>
            <a:ext cx="6474723" cy="2579891"/>
            <a:chOff x="1805707" y="3708184"/>
            <a:chExt cx="6474723" cy="2579891"/>
          </a:xfrm>
        </p:grpSpPr>
        <p:grpSp>
          <p:nvGrpSpPr>
            <p:cNvPr id="8" name="Group 7">
              <a:extLst>
                <a:ext uri="{FF2B5EF4-FFF2-40B4-BE49-F238E27FC236}">
                  <a16:creationId xmlns:a16="http://schemas.microsoft.com/office/drawing/2014/main" id="{096E0F9F-C3FB-4FE3-8ACA-3605C65FE3E0}"/>
                </a:ext>
              </a:extLst>
            </p:cNvPr>
            <p:cNvGrpSpPr/>
            <p:nvPr/>
          </p:nvGrpSpPr>
          <p:grpSpPr>
            <a:xfrm>
              <a:off x="1805707" y="3708184"/>
              <a:ext cx="6474723" cy="2579891"/>
              <a:chOff x="1805707" y="3708184"/>
              <a:chExt cx="6474723" cy="2579891"/>
            </a:xfrm>
          </p:grpSpPr>
          <p:sp>
            <p:nvSpPr>
              <p:cNvPr id="31" name="Gelijkbenige driehoek 30">
                <a:extLst>
                  <a:ext uri="{FF2B5EF4-FFF2-40B4-BE49-F238E27FC236}">
                    <a16:creationId xmlns:a16="http://schemas.microsoft.com/office/drawing/2014/main" id="{3C4966DB-F5B1-45BC-B16E-4C1373D4DC59}"/>
                  </a:ext>
                </a:extLst>
              </p:cNvPr>
              <p:cNvSpPr/>
              <p:nvPr/>
            </p:nvSpPr>
            <p:spPr>
              <a:xfrm rot="10800000">
                <a:off x="1805707" y="3884507"/>
                <a:ext cx="6474723" cy="2403568"/>
              </a:xfrm>
              <a:prstGeom prst="triangle">
                <a:avLst>
                  <a:gd name="adj" fmla="val 0"/>
                </a:avLst>
              </a:prstGeom>
              <a:gradFill>
                <a:gsLst>
                  <a:gs pos="100000">
                    <a:schemeClr val="accent4">
                      <a:lumMod val="75000"/>
                    </a:schemeClr>
                  </a:gs>
                  <a:gs pos="50000">
                    <a:srgbClr val="843C0C"/>
                  </a:gs>
                  <a:gs pos="2000">
                    <a:srgbClr val="2B333A"/>
                  </a:gs>
                </a:gsLst>
                <a:lin ang="5400000" scaled="1"/>
              </a:gradFill>
              <a:ln>
                <a:noFill/>
              </a:ln>
              <a:effectLst>
                <a:outerShdw dir="5400000" sx="105000" sy="105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8" name="Rechthoek: afgeronde hoeken 17">
                <a:extLst>
                  <a:ext uri="{FF2B5EF4-FFF2-40B4-BE49-F238E27FC236}">
                    <a16:creationId xmlns:a16="http://schemas.microsoft.com/office/drawing/2014/main" id="{83094526-46C6-40F2-956B-60D68F92FB50}"/>
                  </a:ext>
                </a:extLst>
              </p:cNvPr>
              <p:cNvSpPr/>
              <p:nvPr/>
            </p:nvSpPr>
            <p:spPr>
              <a:xfrm>
                <a:off x="6840430" y="3708184"/>
                <a:ext cx="1440000" cy="1404584"/>
              </a:xfrm>
              <a:prstGeom prst="roundRect">
                <a:avLst>
                  <a:gd name="adj"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a:r>
                  <a:rPr lang="en-US" sz="1400" dirty="0">
                    <a:solidFill>
                      <a:schemeClr val="bg1"/>
                    </a:solidFill>
                    <a:latin typeface="BISansNEXT" panose="02000503040000020004" pitchFamily="50" charset="0"/>
                  </a:rPr>
                  <a:t>PPF</a:t>
                </a:r>
              </a:p>
              <a:p>
                <a:pPr algn="ctr"/>
                <a:endParaRPr lang="en-US" sz="1400" dirty="0">
                  <a:solidFill>
                    <a:schemeClr val="bg1"/>
                  </a:solidFill>
                  <a:latin typeface="BISansNEXT" panose="02000503040000020004" pitchFamily="50" charset="0"/>
                </a:endParaRPr>
              </a:p>
            </p:txBody>
          </p:sp>
        </p:grpSp>
        <p:sp>
          <p:nvSpPr>
            <p:cNvPr id="71" name="Tekstvak 20">
              <a:extLst>
                <a:ext uri="{FF2B5EF4-FFF2-40B4-BE49-F238E27FC236}">
                  <a16:creationId xmlns:a16="http://schemas.microsoft.com/office/drawing/2014/main" id="{41515B8C-2B6A-45AB-86DC-6955620FF478}"/>
                </a:ext>
              </a:extLst>
            </p:cNvPr>
            <p:cNvSpPr txBox="1"/>
            <p:nvPr/>
          </p:nvSpPr>
          <p:spPr>
            <a:xfrm>
              <a:off x="4542137" y="4288714"/>
              <a:ext cx="1859841" cy="307777"/>
            </a:xfrm>
            <a:prstGeom prst="rect">
              <a:avLst/>
            </a:prstGeom>
            <a:noFill/>
          </p:spPr>
          <p:txBody>
            <a:bodyPr wrap="square">
              <a:spAutoFit/>
            </a:bodyPr>
            <a:lstStyle/>
            <a:p>
              <a:pPr algn="ctr"/>
              <a:r>
                <a:rPr lang="en-US" sz="1400" b="1" dirty="0">
                  <a:solidFill>
                    <a:schemeClr val="accent4">
                      <a:lumMod val="10000"/>
                    </a:schemeClr>
                  </a:solidFill>
                  <a:latin typeface="BISansNEXT" panose="02000503040000020004" pitchFamily="50" charset="0"/>
                </a:rPr>
                <a:t>Progression</a:t>
              </a:r>
            </a:p>
          </p:txBody>
        </p:sp>
      </p:grpSp>
      <p:sp>
        <p:nvSpPr>
          <p:cNvPr id="5" name="Tijdelijke aanduiding voor tekst 4">
            <a:extLst>
              <a:ext uri="{FF2B5EF4-FFF2-40B4-BE49-F238E27FC236}">
                <a16:creationId xmlns:a16="http://schemas.microsoft.com/office/drawing/2014/main" id="{5AAE91CE-71E6-4B5C-A7B3-D8AE441E9B0C}"/>
              </a:ext>
            </a:extLst>
          </p:cNvPr>
          <p:cNvSpPr>
            <a:spLocks noGrp="1"/>
          </p:cNvSpPr>
          <p:nvPr>
            <p:ph type="body" sz="quarter" idx="17"/>
          </p:nvPr>
        </p:nvSpPr>
        <p:spPr/>
        <p:txBody>
          <a:bodyPr/>
          <a:lstStyle/>
          <a:p>
            <a:r>
              <a:rPr lang="en-US" dirty="0"/>
              <a:t>ILD journey</a:t>
            </a:r>
          </a:p>
        </p:txBody>
      </p:sp>
      <p:grpSp>
        <p:nvGrpSpPr>
          <p:cNvPr id="13" name="Group 12">
            <a:extLst>
              <a:ext uri="{FF2B5EF4-FFF2-40B4-BE49-F238E27FC236}">
                <a16:creationId xmlns:a16="http://schemas.microsoft.com/office/drawing/2014/main" id="{0216F192-74CC-49A4-BE5C-94D6B0E9BB18}"/>
              </a:ext>
            </a:extLst>
          </p:cNvPr>
          <p:cNvGrpSpPr/>
          <p:nvPr/>
        </p:nvGrpSpPr>
        <p:grpSpPr>
          <a:xfrm>
            <a:off x="1805707" y="1751753"/>
            <a:ext cx="6474723" cy="2546963"/>
            <a:chOff x="1805707" y="1751753"/>
            <a:chExt cx="6474723" cy="2546963"/>
          </a:xfrm>
        </p:grpSpPr>
        <p:grpSp>
          <p:nvGrpSpPr>
            <p:cNvPr id="9" name="Group 8">
              <a:extLst>
                <a:ext uri="{FF2B5EF4-FFF2-40B4-BE49-F238E27FC236}">
                  <a16:creationId xmlns:a16="http://schemas.microsoft.com/office/drawing/2014/main" id="{7617DDCF-7E41-439E-B59C-F40E820FA0A6}"/>
                </a:ext>
              </a:extLst>
            </p:cNvPr>
            <p:cNvGrpSpPr/>
            <p:nvPr/>
          </p:nvGrpSpPr>
          <p:grpSpPr>
            <a:xfrm>
              <a:off x="1805707" y="1751753"/>
              <a:ext cx="6474723" cy="2546963"/>
              <a:chOff x="1805707" y="1751753"/>
              <a:chExt cx="6474723" cy="2546963"/>
            </a:xfrm>
          </p:grpSpPr>
          <p:sp>
            <p:nvSpPr>
              <p:cNvPr id="30" name="Gelijkbenige driehoek 29">
                <a:extLst>
                  <a:ext uri="{FF2B5EF4-FFF2-40B4-BE49-F238E27FC236}">
                    <a16:creationId xmlns:a16="http://schemas.microsoft.com/office/drawing/2014/main" id="{55731F64-C2E1-4C12-BE09-6E7F2D7F2F74}"/>
                  </a:ext>
                </a:extLst>
              </p:cNvPr>
              <p:cNvSpPr/>
              <p:nvPr/>
            </p:nvSpPr>
            <p:spPr>
              <a:xfrm rot="10800000">
                <a:off x="1805707" y="1970684"/>
                <a:ext cx="6474723" cy="2328032"/>
              </a:xfrm>
              <a:prstGeom prst="triangle">
                <a:avLst>
                  <a:gd name="adj" fmla="val 0"/>
                </a:avLst>
              </a:prstGeom>
              <a:gradFill>
                <a:gsLst>
                  <a:gs pos="50000">
                    <a:srgbClr val="ED7D31"/>
                  </a:gs>
                  <a:gs pos="19000">
                    <a:srgbClr val="C55A11"/>
                  </a:gs>
                  <a:gs pos="100000">
                    <a:srgbClr val="F4B183"/>
                  </a:gs>
                </a:gsLst>
                <a:lin ang="5400000" scaled="1"/>
              </a:gradFill>
              <a:ln>
                <a:noFill/>
              </a:ln>
              <a:effectLst>
                <a:outerShdw dir="5400000" sx="105000" sy="105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hthoek: afgeronde hoeken 16">
                <a:extLst>
                  <a:ext uri="{FF2B5EF4-FFF2-40B4-BE49-F238E27FC236}">
                    <a16:creationId xmlns:a16="http://schemas.microsoft.com/office/drawing/2014/main" id="{A5356AD2-6339-446D-83FD-6400CCFB890C}"/>
                  </a:ext>
                </a:extLst>
              </p:cNvPr>
              <p:cNvSpPr/>
              <p:nvPr/>
            </p:nvSpPr>
            <p:spPr>
              <a:xfrm>
                <a:off x="6840430" y="1751753"/>
                <a:ext cx="1440000" cy="132727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a:r>
                  <a:rPr lang="en-US" sz="1400" b="1" dirty="0">
                    <a:solidFill>
                      <a:schemeClr val="bg1"/>
                    </a:solidFill>
                    <a:latin typeface="BISansNEXT" panose="02000503040000020004" pitchFamily="50" charset="0"/>
                  </a:rPr>
                  <a:t>F-ILD</a:t>
                </a:r>
              </a:p>
              <a:p>
                <a:pPr algn="ctr"/>
                <a:endParaRPr lang="en-US" sz="1400" b="1" dirty="0">
                  <a:solidFill>
                    <a:schemeClr val="bg1"/>
                  </a:solidFill>
                  <a:latin typeface="BISansNEXT" panose="02000503040000020004" pitchFamily="50" charset="0"/>
                </a:endParaRPr>
              </a:p>
            </p:txBody>
          </p:sp>
        </p:grpSp>
        <p:sp>
          <p:nvSpPr>
            <p:cNvPr id="70" name="Tekstvak 19">
              <a:extLst>
                <a:ext uri="{FF2B5EF4-FFF2-40B4-BE49-F238E27FC236}">
                  <a16:creationId xmlns:a16="http://schemas.microsoft.com/office/drawing/2014/main" id="{621E1C45-85EE-463C-9A87-CE8435F40608}"/>
                </a:ext>
              </a:extLst>
            </p:cNvPr>
            <p:cNvSpPr txBox="1"/>
            <p:nvPr/>
          </p:nvSpPr>
          <p:spPr>
            <a:xfrm>
              <a:off x="4623058" y="2270977"/>
              <a:ext cx="1778920" cy="523220"/>
            </a:xfrm>
            <a:prstGeom prst="rect">
              <a:avLst/>
            </a:prstGeom>
            <a:noFill/>
          </p:spPr>
          <p:txBody>
            <a:bodyPr wrap="square">
              <a:spAutoFit/>
            </a:bodyPr>
            <a:lstStyle/>
            <a:p>
              <a:pPr algn="ctr"/>
              <a:r>
                <a:rPr lang="en-US" sz="1400" b="1" dirty="0">
                  <a:solidFill>
                    <a:schemeClr val="accent4">
                      <a:lumMod val="25000"/>
                    </a:schemeClr>
                  </a:solidFill>
                  <a:latin typeface="BISansNEXT" panose="02000503040000020004" pitchFamily="50" charset="0"/>
                </a:rPr>
                <a:t>Risk factors for</a:t>
              </a:r>
            </a:p>
            <a:p>
              <a:pPr algn="ctr"/>
              <a:r>
                <a:rPr lang="en-US" sz="1400" b="1" dirty="0">
                  <a:solidFill>
                    <a:schemeClr val="accent4">
                      <a:lumMod val="25000"/>
                    </a:schemeClr>
                  </a:solidFill>
                  <a:latin typeface="BISansNEXT" panose="02000503040000020004" pitchFamily="50" charset="0"/>
                </a:rPr>
                <a:t>ILD Progression</a:t>
              </a:r>
            </a:p>
          </p:txBody>
        </p:sp>
      </p:grpSp>
      <p:grpSp>
        <p:nvGrpSpPr>
          <p:cNvPr id="11" name="Group 10">
            <a:extLst>
              <a:ext uri="{FF2B5EF4-FFF2-40B4-BE49-F238E27FC236}">
                <a16:creationId xmlns:a16="http://schemas.microsoft.com/office/drawing/2014/main" id="{27ED5A05-0EDA-4CCB-942E-8F2051EC3233}"/>
              </a:ext>
            </a:extLst>
          </p:cNvPr>
          <p:cNvGrpSpPr/>
          <p:nvPr/>
        </p:nvGrpSpPr>
        <p:grpSpPr>
          <a:xfrm>
            <a:off x="1805707" y="-1971"/>
            <a:ext cx="6474723" cy="2329507"/>
            <a:chOff x="1805707" y="-1971"/>
            <a:chExt cx="6474723" cy="2329507"/>
          </a:xfrm>
        </p:grpSpPr>
        <p:grpSp>
          <p:nvGrpSpPr>
            <p:cNvPr id="10" name="Group 9">
              <a:extLst>
                <a:ext uri="{FF2B5EF4-FFF2-40B4-BE49-F238E27FC236}">
                  <a16:creationId xmlns:a16="http://schemas.microsoft.com/office/drawing/2014/main" id="{1DF53B74-BB6C-4CB4-BABF-2BFE5346EE88}"/>
                </a:ext>
              </a:extLst>
            </p:cNvPr>
            <p:cNvGrpSpPr/>
            <p:nvPr/>
          </p:nvGrpSpPr>
          <p:grpSpPr>
            <a:xfrm>
              <a:off x="1805707" y="-1971"/>
              <a:ext cx="6474723" cy="2329507"/>
              <a:chOff x="1805707" y="-1971"/>
              <a:chExt cx="6474723" cy="2329507"/>
            </a:xfrm>
          </p:grpSpPr>
          <p:sp>
            <p:nvSpPr>
              <p:cNvPr id="6" name="Gelijkbenige driehoek 5">
                <a:extLst>
                  <a:ext uri="{FF2B5EF4-FFF2-40B4-BE49-F238E27FC236}">
                    <a16:creationId xmlns:a16="http://schemas.microsoft.com/office/drawing/2014/main" id="{32FF9CC3-4B9E-4EFB-B661-B5163A0CBA10}"/>
                  </a:ext>
                </a:extLst>
              </p:cNvPr>
              <p:cNvSpPr/>
              <p:nvPr/>
            </p:nvSpPr>
            <p:spPr>
              <a:xfrm rot="10800000">
                <a:off x="1805707" y="-496"/>
                <a:ext cx="6474723" cy="2328032"/>
              </a:xfrm>
              <a:prstGeom prst="triangle">
                <a:avLst>
                  <a:gd name="adj" fmla="val 0"/>
                </a:avLst>
              </a:prstGeom>
              <a:gradFill flip="none" rotWithShape="1">
                <a:gsLst>
                  <a:gs pos="0">
                    <a:srgbClr val="F4B183"/>
                  </a:gs>
                  <a:gs pos="100000">
                    <a:schemeClr val="accent2">
                      <a:lumMod val="20000"/>
                      <a:lumOff val="80000"/>
                      <a:shade val="100000"/>
                      <a:satMod val="115000"/>
                    </a:schemeClr>
                  </a:gs>
                </a:gsLst>
                <a:lin ang="5400000" scaled="1"/>
                <a:tileRect/>
              </a:gradFill>
              <a:ln>
                <a:noFill/>
              </a:ln>
              <a:effectLst>
                <a:outerShdw dir="5400000" sx="105000" sy="105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hthoek: afgeronde hoeken 16">
                <a:extLst>
                  <a:ext uri="{FF2B5EF4-FFF2-40B4-BE49-F238E27FC236}">
                    <a16:creationId xmlns:a16="http://schemas.microsoft.com/office/drawing/2014/main" id="{2C0F6CFE-4877-4015-B9C7-D5F4CCF72FFA}"/>
                  </a:ext>
                </a:extLst>
              </p:cNvPr>
              <p:cNvSpPr/>
              <p:nvPr/>
            </p:nvSpPr>
            <p:spPr>
              <a:xfrm>
                <a:off x="6840430" y="-1971"/>
                <a:ext cx="1440000" cy="1214708"/>
              </a:xfrm>
              <a:prstGeom prst="round2SameRect">
                <a:avLst>
                  <a:gd name="adj1" fmla="val 0"/>
                  <a:gd name="adj2"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algn="ctr"/>
                <a:r>
                  <a:rPr lang="en-US" sz="1400" b="1" dirty="0">
                    <a:solidFill>
                      <a:schemeClr val="bg1"/>
                    </a:solidFill>
                    <a:latin typeface="BISansNEXT" panose="02000503040000020004" pitchFamily="50" charset="0"/>
                  </a:rPr>
                  <a:t>ILD</a:t>
                </a:r>
              </a:p>
              <a:p>
                <a:pPr algn="ctr"/>
                <a:r>
                  <a:rPr lang="en-US" sz="1400" b="1" dirty="0">
                    <a:solidFill>
                      <a:schemeClr val="bg1"/>
                    </a:solidFill>
                    <a:latin typeface="BISansNEXT" panose="02000503040000020004" pitchFamily="50" charset="0"/>
                  </a:rPr>
                  <a:t>associated condition</a:t>
                </a:r>
              </a:p>
            </p:txBody>
          </p:sp>
        </p:grpSp>
        <p:sp>
          <p:nvSpPr>
            <p:cNvPr id="69" name="Tekstvak 18">
              <a:extLst>
                <a:ext uri="{FF2B5EF4-FFF2-40B4-BE49-F238E27FC236}">
                  <a16:creationId xmlns:a16="http://schemas.microsoft.com/office/drawing/2014/main" id="{1FCF0C8F-581A-48E9-8570-63762FC0C56D}"/>
                </a:ext>
              </a:extLst>
            </p:cNvPr>
            <p:cNvSpPr txBox="1"/>
            <p:nvPr/>
          </p:nvSpPr>
          <p:spPr>
            <a:xfrm>
              <a:off x="4542137" y="360432"/>
              <a:ext cx="1859841" cy="307777"/>
            </a:xfrm>
            <a:prstGeom prst="rect">
              <a:avLst/>
            </a:prstGeom>
            <a:noFill/>
          </p:spPr>
          <p:txBody>
            <a:bodyPr wrap="square">
              <a:spAutoFit/>
            </a:bodyPr>
            <a:lstStyle/>
            <a:p>
              <a:pPr algn="ctr"/>
              <a:r>
                <a:rPr lang="en-US" sz="1400" b="1" dirty="0">
                  <a:solidFill>
                    <a:schemeClr val="accent4">
                      <a:lumMod val="25000"/>
                    </a:schemeClr>
                  </a:solidFill>
                  <a:latin typeface="BISansNEXT" panose="02000503040000020004" pitchFamily="50" charset="0"/>
                </a:rPr>
                <a:t>Risk factors for ILD</a:t>
              </a:r>
            </a:p>
          </p:txBody>
        </p:sp>
      </p:grpSp>
      <p:sp>
        <p:nvSpPr>
          <p:cNvPr id="90" name="Tekstvak 40">
            <a:extLst>
              <a:ext uri="{FF2B5EF4-FFF2-40B4-BE49-F238E27FC236}">
                <a16:creationId xmlns:a16="http://schemas.microsoft.com/office/drawing/2014/main" id="{40D8EDFF-839D-4828-AB50-DDFB318AE4B8}"/>
              </a:ext>
            </a:extLst>
          </p:cNvPr>
          <p:cNvSpPr txBox="1"/>
          <p:nvPr/>
        </p:nvSpPr>
        <p:spPr>
          <a:xfrm>
            <a:off x="6846212" y="1288917"/>
            <a:ext cx="1440001" cy="646331"/>
          </a:xfrm>
          <a:prstGeom prst="rect">
            <a:avLst/>
          </a:prstGeom>
          <a:noFill/>
        </p:spPr>
        <p:txBody>
          <a:bodyPr wrap="square">
            <a:spAutoFit/>
          </a:bodyPr>
          <a:lstStyle/>
          <a:p>
            <a:pPr algn="ctr"/>
            <a:r>
              <a:rPr lang="nl-NL" sz="1200" i="1" dirty="0" err="1">
                <a:solidFill>
                  <a:schemeClr val="accent5">
                    <a:lumMod val="50000"/>
                  </a:schemeClr>
                </a:solidFill>
                <a:latin typeface="BISansNEXT" panose="02000503040000020004" pitchFamily="50" charset="0"/>
              </a:rPr>
              <a:t>Symptoms</a:t>
            </a:r>
            <a:r>
              <a:rPr lang="nl-NL" sz="1200" i="1" dirty="0">
                <a:solidFill>
                  <a:schemeClr val="accent5">
                    <a:lumMod val="50000"/>
                  </a:schemeClr>
                </a:solidFill>
                <a:latin typeface="BISansNEXT" panose="02000503040000020004" pitchFamily="50" charset="0"/>
              </a:rPr>
              <a:t> </a:t>
            </a:r>
            <a:r>
              <a:rPr lang="nl-NL" sz="1200" i="1" dirty="0" err="1">
                <a:solidFill>
                  <a:schemeClr val="accent5">
                    <a:lumMod val="50000"/>
                  </a:schemeClr>
                </a:solidFill>
                <a:latin typeface="BISansNEXT" panose="02000503040000020004" pitchFamily="50" charset="0"/>
              </a:rPr>
              <a:t>may</a:t>
            </a:r>
            <a:r>
              <a:rPr lang="nl-NL" sz="1200" i="1" dirty="0">
                <a:solidFill>
                  <a:schemeClr val="accent5">
                    <a:lumMod val="50000"/>
                  </a:schemeClr>
                </a:solidFill>
                <a:latin typeface="BISansNEXT" panose="02000503040000020004" pitchFamily="50" charset="0"/>
              </a:rPr>
              <a:t> lead </a:t>
            </a:r>
            <a:r>
              <a:rPr lang="nl-NL" sz="1200" i="1" dirty="0" err="1">
                <a:solidFill>
                  <a:schemeClr val="accent5">
                    <a:lumMod val="50000"/>
                  </a:schemeClr>
                </a:solidFill>
                <a:latin typeface="BISansNEXT" panose="02000503040000020004" pitchFamily="50" charset="0"/>
              </a:rPr>
              <a:t>to</a:t>
            </a:r>
            <a:r>
              <a:rPr lang="nl-NL" sz="1200" i="1" dirty="0">
                <a:solidFill>
                  <a:schemeClr val="accent5">
                    <a:lumMod val="50000"/>
                  </a:schemeClr>
                </a:solidFill>
                <a:latin typeface="BISansNEXT" panose="02000503040000020004" pitchFamily="50" charset="0"/>
              </a:rPr>
              <a:t> </a:t>
            </a:r>
            <a:r>
              <a:rPr lang="nl-NL" sz="1200" i="1" dirty="0" err="1">
                <a:solidFill>
                  <a:schemeClr val="accent5">
                    <a:lumMod val="50000"/>
                  </a:schemeClr>
                </a:solidFill>
                <a:effectLst/>
                <a:latin typeface="BISansNEXT" panose="02000503040000020004" pitchFamily="50" charset="0"/>
              </a:rPr>
              <a:t>suspicion</a:t>
            </a:r>
            <a:r>
              <a:rPr lang="nl-NL" sz="1200" i="1" dirty="0">
                <a:solidFill>
                  <a:schemeClr val="accent5">
                    <a:lumMod val="50000"/>
                  </a:schemeClr>
                </a:solidFill>
                <a:effectLst/>
                <a:latin typeface="BISansNEXT" panose="02000503040000020004" pitchFamily="50" charset="0"/>
              </a:rPr>
              <a:t> of ILD</a:t>
            </a:r>
          </a:p>
        </p:txBody>
      </p:sp>
      <p:sp>
        <p:nvSpPr>
          <p:cNvPr id="91" name="Tekstvak 41">
            <a:extLst>
              <a:ext uri="{FF2B5EF4-FFF2-40B4-BE49-F238E27FC236}">
                <a16:creationId xmlns:a16="http://schemas.microsoft.com/office/drawing/2014/main" id="{F41EA0B5-5F93-4ECE-A621-898626614C54}"/>
              </a:ext>
            </a:extLst>
          </p:cNvPr>
          <p:cNvSpPr txBox="1"/>
          <p:nvPr/>
        </p:nvSpPr>
        <p:spPr>
          <a:xfrm>
            <a:off x="6884487" y="2998718"/>
            <a:ext cx="1439999" cy="646331"/>
          </a:xfrm>
          <a:prstGeom prst="rect">
            <a:avLst/>
          </a:prstGeom>
          <a:noFill/>
        </p:spPr>
        <p:txBody>
          <a:bodyPr wrap="square">
            <a:spAutoFit/>
          </a:bodyPr>
          <a:lstStyle/>
          <a:p>
            <a:pPr algn="ctr"/>
            <a:r>
              <a:rPr lang="nl-NL" sz="1200" i="1" dirty="0" err="1">
                <a:solidFill>
                  <a:schemeClr val="accent4">
                    <a:lumMod val="10000"/>
                  </a:schemeClr>
                </a:solidFill>
                <a:latin typeface="BISansNEXT" panose="02000503040000020004" pitchFamily="50" charset="0"/>
              </a:rPr>
              <a:t>Symptoms</a:t>
            </a:r>
            <a:r>
              <a:rPr lang="nl-NL" sz="1200" i="1" dirty="0">
                <a:solidFill>
                  <a:schemeClr val="accent4">
                    <a:lumMod val="10000"/>
                  </a:schemeClr>
                </a:solidFill>
                <a:latin typeface="BISansNEXT" panose="02000503040000020004" pitchFamily="50" charset="0"/>
              </a:rPr>
              <a:t> </a:t>
            </a:r>
            <a:r>
              <a:rPr lang="nl-NL" sz="1200" i="1" dirty="0" err="1">
                <a:solidFill>
                  <a:schemeClr val="accent4">
                    <a:lumMod val="10000"/>
                  </a:schemeClr>
                </a:solidFill>
                <a:latin typeface="BISansNEXT" panose="02000503040000020004" pitchFamily="50" charset="0"/>
              </a:rPr>
              <a:t>may</a:t>
            </a:r>
            <a:r>
              <a:rPr lang="nl-NL" sz="1200" i="1" dirty="0">
                <a:solidFill>
                  <a:schemeClr val="accent4">
                    <a:lumMod val="10000"/>
                  </a:schemeClr>
                </a:solidFill>
                <a:latin typeface="BISansNEXT" panose="02000503040000020004" pitchFamily="50" charset="0"/>
              </a:rPr>
              <a:t> lead </a:t>
            </a:r>
            <a:r>
              <a:rPr lang="nl-NL" sz="1200" i="1" dirty="0" err="1">
                <a:solidFill>
                  <a:schemeClr val="accent4">
                    <a:lumMod val="10000"/>
                  </a:schemeClr>
                </a:solidFill>
                <a:latin typeface="BISansNEXT" panose="02000503040000020004" pitchFamily="50" charset="0"/>
              </a:rPr>
              <a:t>to</a:t>
            </a:r>
            <a:r>
              <a:rPr lang="nl-NL" sz="1200" i="1" dirty="0">
                <a:solidFill>
                  <a:schemeClr val="accent4">
                    <a:lumMod val="10000"/>
                  </a:schemeClr>
                </a:solidFill>
                <a:latin typeface="BISansNEXT" panose="02000503040000020004" pitchFamily="50" charset="0"/>
              </a:rPr>
              <a:t> </a:t>
            </a:r>
            <a:r>
              <a:rPr lang="nl-NL" sz="1200" i="1" dirty="0" err="1">
                <a:solidFill>
                  <a:schemeClr val="accent4">
                    <a:lumMod val="10000"/>
                  </a:schemeClr>
                </a:solidFill>
                <a:latin typeface="BISansNEXT" panose="02000503040000020004" pitchFamily="50" charset="0"/>
              </a:rPr>
              <a:t>suspicion</a:t>
            </a:r>
            <a:r>
              <a:rPr lang="nl-NL" sz="1200" i="1" dirty="0">
                <a:solidFill>
                  <a:schemeClr val="accent4">
                    <a:lumMod val="10000"/>
                  </a:schemeClr>
                </a:solidFill>
                <a:latin typeface="BISansNEXT" panose="02000503040000020004" pitchFamily="50" charset="0"/>
              </a:rPr>
              <a:t> of</a:t>
            </a:r>
            <a:r>
              <a:rPr lang="nl-NL" sz="1200" i="1" dirty="0">
                <a:solidFill>
                  <a:schemeClr val="accent4">
                    <a:lumMod val="10000"/>
                  </a:schemeClr>
                </a:solidFill>
                <a:effectLst/>
                <a:latin typeface="BISansNEXT" panose="02000503040000020004" pitchFamily="50" charset="0"/>
              </a:rPr>
              <a:t> </a:t>
            </a:r>
            <a:r>
              <a:rPr lang="nl-NL" sz="1200" i="1" dirty="0" err="1">
                <a:solidFill>
                  <a:schemeClr val="accent4">
                    <a:lumMod val="10000"/>
                  </a:schemeClr>
                </a:solidFill>
                <a:effectLst/>
                <a:latin typeface="BISansNEXT" panose="02000503040000020004" pitchFamily="50" charset="0"/>
              </a:rPr>
              <a:t>progression</a:t>
            </a:r>
            <a:endParaRPr lang="nl-NL" sz="1200" i="1" dirty="0">
              <a:solidFill>
                <a:schemeClr val="accent4">
                  <a:lumMod val="10000"/>
                </a:schemeClr>
              </a:solidFill>
              <a:effectLst/>
              <a:latin typeface="BISansNEXT" panose="02000503040000020004" pitchFamily="50" charset="0"/>
            </a:endParaRPr>
          </a:p>
        </p:txBody>
      </p:sp>
      <p:sp>
        <p:nvSpPr>
          <p:cNvPr id="51" name="Tekstvak 13">
            <a:extLst>
              <a:ext uri="{FF2B5EF4-FFF2-40B4-BE49-F238E27FC236}">
                <a16:creationId xmlns:a16="http://schemas.microsoft.com/office/drawing/2014/main" id="{AF2FEE93-7837-4E06-B7BA-D3F307653C95}"/>
              </a:ext>
            </a:extLst>
          </p:cNvPr>
          <p:cNvSpPr txBox="1"/>
          <p:nvPr/>
        </p:nvSpPr>
        <p:spPr>
          <a:xfrm>
            <a:off x="680880" y="4592723"/>
            <a:ext cx="2057401" cy="523220"/>
          </a:xfrm>
          <a:prstGeom prst="rect">
            <a:avLst/>
          </a:prstGeom>
          <a:noFill/>
        </p:spPr>
        <p:txBody>
          <a:bodyPr wrap="square" anchor="ctr">
            <a:spAutoFit/>
          </a:bodyPr>
          <a:lstStyle/>
          <a:p>
            <a:pPr algn="ctr"/>
            <a:r>
              <a:rPr lang="nl-NL" sz="1400" b="1" cap="all" dirty="0">
                <a:latin typeface="BISansNEXT" panose="02000503040000020004" pitchFamily="50" charset="0"/>
              </a:rPr>
              <a:t>Monitoring  progression</a:t>
            </a:r>
            <a:r>
              <a:rPr lang="nl-NL" sz="1400" b="1" cap="all" baseline="30000" dirty="0">
                <a:latin typeface="BISansNEXT" panose="02000503040000020004" pitchFamily="50" charset="0"/>
              </a:rPr>
              <a:t>1,3</a:t>
            </a:r>
            <a:endParaRPr lang="nl-NL" sz="1400" b="1" cap="all" dirty="0">
              <a:latin typeface="BISansNEXT" panose="02000503040000020004" pitchFamily="50" charset="0"/>
            </a:endParaRPr>
          </a:p>
        </p:txBody>
      </p:sp>
      <p:sp>
        <p:nvSpPr>
          <p:cNvPr id="48" name="Tekstvak 12">
            <a:extLst>
              <a:ext uri="{FF2B5EF4-FFF2-40B4-BE49-F238E27FC236}">
                <a16:creationId xmlns:a16="http://schemas.microsoft.com/office/drawing/2014/main" id="{7C24664B-8085-4EFA-BBC5-BCAB8E5BEC68}"/>
              </a:ext>
            </a:extLst>
          </p:cNvPr>
          <p:cNvSpPr txBox="1"/>
          <p:nvPr/>
        </p:nvSpPr>
        <p:spPr>
          <a:xfrm>
            <a:off x="680880" y="2652053"/>
            <a:ext cx="2057401" cy="523220"/>
          </a:xfrm>
          <a:prstGeom prst="rect">
            <a:avLst/>
          </a:prstGeom>
          <a:noFill/>
        </p:spPr>
        <p:txBody>
          <a:bodyPr wrap="square" anchor="ctr">
            <a:spAutoFit/>
          </a:bodyPr>
          <a:lstStyle/>
          <a:p>
            <a:pPr algn="ctr"/>
            <a:r>
              <a:rPr lang="nl-NL" sz="1400" b="1" cap="all" dirty="0">
                <a:latin typeface="BISansNEXT" panose="02000503040000020004" pitchFamily="50" charset="0"/>
              </a:rPr>
              <a:t>Monitoring </a:t>
            </a:r>
            <a:r>
              <a:rPr lang="nl-NL" sz="1400" b="1" cap="all" dirty="0" err="1">
                <a:latin typeface="BISansNEXT" panose="02000503040000020004" pitchFamily="50" charset="0"/>
              </a:rPr>
              <a:t>for</a:t>
            </a:r>
            <a:r>
              <a:rPr lang="nl-NL" sz="1400" b="1" cap="all" dirty="0">
                <a:latin typeface="BISansNEXT" panose="02000503040000020004" pitchFamily="50" charset="0"/>
              </a:rPr>
              <a:t> progression</a:t>
            </a:r>
            <a:r>
              <a:rPr lang="nl-NL" sz="1400" b="1" cap="all" baseline="30000" dirty="0">
                <a:latin typeface="BISansNEXT" panose="02000503040000020004" pitchFamily="50" charset="0"/>
              </a:rPr>
              <a:t>1,3</a:t>
            </a:r>
            <a:endParaRPr lang="nl-NL" sz="1400" b="1" cap="all" dirty="0">
              <a:latin typeface="BISansNEXT" panose="02000503040000020004" pitchFamily="50" charset="0"/>
            </a:endParaRPr>
          </a:p>
        </p:txBody>
      </p:sp>
      <p:sp>
        <p:nvSpPr>
          <p:cNvPr id="47" name="Tekstvak 11">
            <a:extLst>
              <a:ext uri="{FF2B5EF4-FFF2-40B4-BE49-F238E27FC236}">
                <a16:creationId xmlns:a16="http://schemas.microsoft.com/office/drawing/2014/main" id="{B333244C-A21B-48AC-AE40-26D39862182B}"/>
              </a:ext>
            </a:extLst>
          </p:cNvPr>
          <p:cNvSpPr txBox="1"/>
          <p:nvPr/>
        </p:nvSpPr>
        <p:spPr>
          <a:xfrm>
            <a:off x="766377" y="744480"/>
            <a:ext cx="1886407" cy="523220"/>
          </a:xfrm>
          <a:prstGeom prst="rect">
            <a:avLst/>
          </a:prstGeom>
          <a:noFill/>
        </p:spPr>
        <p:txBody>
          <a:bodyPr wrap="square" anchor="ctr">
            <a:spAutoFit/>
          </a:bodyPr>
          <a:lstStyle/>
          <a:p>
            <a:pPr algn="ctr"/>
            <a:r>
              <a:rPr lang="nl-NL" sz="1400" b="1" cap="all" dirty="0">
                <a:latin typeface="BISansNEXT" panose="02000503040000020004" pitchFamily="50" charset="0"/>
              </a:rPr>
              <a:t>Screening </a:t>
            </a:r>
            <a:r>
              <a:rPr lang="nl-NL" sz="1400" b="1" cap="all" dirty="0" err="1">
                <a:latin typeface="BISansNEXT" panose="02000503040000020004" pitchFamily="50" charset="0"/>
              </a:rPr>
              <a:t>for</a:t>
            </a:r>
            <a:r>
              <a:rPr lang="nl-NL" sz="1400" b="1" cap="all" dirty="0">
                <a:latin typeface="BISansNEXT" panose="02000503040000020004" pitchFamily="50" charset="0"/>
              </a:rPr>
              <a:t> ILD</a:t>
            </a:r>
            <a:r>
              <a:rPr lang="nl-NL" sz="1400" b="1" cap="all" baseline="30000" dirty="0">
                <a:latin typeface="BISansNEXT" panose="02000503040000020004" pitchFamily="50" charset="0"/>
              </a:rPr>
              <a:t>1,2</a:t>
            </a:r>
          </a:p>
        </p:txBody>
      </p:sp>
      <p:sp>
        <p:nvSpPr>
          <p:cNvPr id="2" name="Rechthoek 1">
            <a:extLst>
              <a:ext uri="{FF2B5EF4-FFF2-40B4-BE49-F238E27FC236}">
                <a16:creationId xmlns:a16="http://schemas.microsoft.com/office/drawing/2014/main" id="{2232DC51-EC18-442B-8A47-0435D1D45ABE}"/>
              </a:ext>
            </a:extLst>
          </p:cNvPr>
          <p:cNvSpPr/>
          <p:nvPr/>
        </p:nvSpPr>
        <p:spPr>
          <a:xfrm>
            <a:off x="9462368" y="1504449"/>
            <a:ext cx="1847850"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tx1"/>
                </a:solidFill>
                <a:latin typeface="BISansNEXT" panose="02000503040000020004" pitchFamily="50" charset="0"/>
              </a:rPr>
              <a:t>Holistic care</a:t>
            </a:r>
            <a:r>
              <a:rPr lang="en-US" sz="1400" b="1" cap="all" baseline="30000" dirty="0">
                <a:solidFill>
                  <a:schemeClr val="tx1"/>
                </a:solidFill>
                <a:latin typeface="BISansNEXT" panose="02000503040000020004" pitchFamily="50" charset="0"/>
              </a:rPr>
              <a:t>4</a:t>
            </a:r>
            <a:r>
              <a:rPr lang="en-US" sz="1400" b="1" cap="all" dirty="0">
                <a:solidFill>
                  <a:schemeClr val="tx1"/>
                </a:solidFill>
                <a:latin typeface="BISansNEXT" panose="02000503040000020004" pitchFamily="50" charset="0"/>
              </a:rPr>
              <a:t> </a:t>
            </a:r>
          </a:p>
        </p:txBody>
      </p:sp>
      <p:sp>
        <p:nvSpPr>
          <p:cNvPr id="37" name="Rechthoek 36">
            <a:extLst>
              <a:ext uri="{FF2B5EF4-FFF2-40B4-BE49-F238E27FC236}">
                <a16:creationId xmlns:a16="http://schemas.microsoft.com/office/drawing/2014/main" id="{085767A4-8D8E-4D4E-9F7B-B143B7FD8726}"/>
              </a:ext>
            </a:extLst>
          </p:cNvPr>
          <p:cNvSpPr/>
          <p:nvPr/>
        </p:nvSpPr>
        <p:spPr>
          <a:xfrm>
            <a:off x="9705063" y="3752265"/>
            <a:ext cx="1362461"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accent5"/>
                </a:solidFill>
                <a:latin typeface="BISansNEXT" panose="02000503040000020004" pitchFamily="50" charset="0"/>
              </a:rPr>
              <a:t>E</a:t>
            </a:r>
            <a:r>
              <a:rPr lang="en-US" sz="1200" b="1" cap="all" dirty="0">
                <a:solidFill>
                  <a:schemeClr val="tx1"/>
                </a:solidFill>
                <a:latin typeface="BISansNEXT" panose="02000503040000020004" pitchFamily="50" charset="0"/>
              </a:rPr>
              <a:t>nd-of-life </a:t>
            </a:r>
          </a:p>
          <a:p>
            <a:pPr algn="ctr"/>
            <a:r>
              <a:rPr lang="en-US" sz="1200" b="1" cap="all" dirty="0">
                <a:solidFill>
                  <a:schemeClr val="tx1"/>
                </a:solidFill>
                <a:latin typeface="BISansNEXT" panose="02000503040000020004" pitchFamily="50" charset="0"/>
              </a:rPr>
              <a:t>care</a:t>
            </a:r>
          </a:p>
        </p:txBody>
      </p:sp>
      <p:sp>
        <p:nvSpPr>
          <p:cNvPr id="39" name="Rechthoek 38">
            <a:extLst>
              <a:ext uri="{FF2B5EF4-FFF2-40B4-BE49-F238E27FC236}">
                <a16:creationId xmlns:a16="http://schemas.microsoft.com/office/drawing/2014/main" id="{DAB2A65D-002A-4D01-9ED6-FEF566CC3E10}"/>
              </a:ext>
            </a:extLst>
          </p:cNvPr>
          <p:cNvSpPr/>
          <p:nvPr/>
        </p:nvSpPr>
        <p:spPr>
          <a:xfrm>
            <a:off x="9165376" y="2114936"/>
            <a:ext cx="1362461"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accent5"/>
                </a:solidFill>
                <a:latin typeface="BISansNEXT" panose="02000503040000020004" pitchFamily="50" charset="0"/>
              </a:rPr>
              <a:t>A</a:t>
            </a:r>
            <a:r>
              <a:rPr lang="en-US" sz="1200" b="1" cap="all" dirty="0">
                <a:solidFill>
                  <a:schemeClr val="tx1"/>
                </a:solidFill>
                <a:latin typeface="BISansNEXT" panose="02000503040000020004" pitchFamily="50" charset="0"/>
              </a:rPr>
              <a:t>SSESS</a:t>
            </a:r>
          </a:p>
        </p:txBody>
      </p:sp>
      <p:sp>
        <p:nvSpPr>
          <p:cNvPr id="41" name="Rechthoek 40">
            <a:extLst>
              <a:ext uri="{FF2B5EF4-FFF2-40B4-BE49-F238E27FC236}">
                <a16:creationId xmlns:a16="http://schemas.microsoft.com/office/drawing/2014/main" id="{C7609970-A5DA-4965-B671-A456D6A845A7}"/>
              </a:ext>
            </a:extLst>
          </p:cNvPr>
          <p:cNvSpPr/>
          <p:nvPr/>
        </p:nvSpPr>
        <p:spPr>
          <a:xfrm>
            <a:off x="10255529" y="2113718"/>
            <a:ext cx="1362461"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accent5"/>
                </a:solidFill>
                <a:latin typeface="BISansNEXT" panose="02000503040000020004" pitchFamily="50" charset="0"/>
              </a:rPr>
              <a:t>B</a:t>
            </a:r>
            <a:r>
              <a:rPr lang="en-US" sz="1200" b="1" cap="all" dirty="0">
                <a:solidFill>
                  <a:schemeClr val="tx1"/>
                </a:solidFill>
                <a:latin typeface="BISansNEXT" panose="02000503040000020004" pitchFamily="50" charset="0"/>
              </a:rPr>
              <a:t>ACKING</a:t>
            </a:r>
          </a:p>
        </p:txBody>
      </p:sp>
      <p:sp>
        <p:nvSpPr>
          <p:cNvPr id="42" name="Rechthoek 41">
            <a:extLst>
              <a:ext uri="{FF2B5EF4-FFF2-40B4-BE49-F238E27FC236}">
                <a16:creationId xmlns:a16="http://schemas.microsoft.com/office/drawing/2014/main" id="{D129AB65-7DB1-4D3A-906F-5FBE9A2FA9C2}"/>
              </a:ext>
            </a:extLst>
          </p:cNvPr>
          <p:cNvSpPr/>
          <p:nvPr/>
        </p:nvSpPr>
        <p:spPr>
          <a:xfrm>
            <a:off x="8430546" y="2913663"/>
            <a:ext cx="1386054"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accent5"/>
                </a:solidFill>
                <a:latin typeface="BISansNEXT" panose="02000503040000020004" pitchFamily="50" charset="0"/>
              </a:rPr>
              <a:t>C</a:t>
            </a:r>
            <a:r>
              <a:rPr lang="en-US" sz="1200" b="1" cap="all" dirty="0">
                <a:solidFill>
                  <a:schemeClr val="tx1"/>
                </a:solidFill>
                <a:latin typeface="BISansNEXT" panose="02000503040000020004" pitchFamily="50" charset="0"/>
              </a:rPr>
              <a:t>OMORBIDITIES </a:t>
            </a:r>
          </a:p>
          <a:p>
            <a:pPr algn="ctr"/>
            <a:r>
              <a:rPr lang="en-US" sz="1200" b="1" cap="all" dirty="0">
                <a:solidFill>
                  <a:schemeClr val="tx1"/>
                </a:solidFill>
                <a:latin typeface="BISansNEXT" panose="02000503040000020004" pitchFamily="50" charset="0"/>
              </a:rPr>
              <a:t>AND</a:t>
            </a:r>
          </a:p>
          <a:p>
            <a:pPr algn="ctr"/>
            <a:r>
              <a:rPr lang="en-US" sz="1200" b="1" cap="all" dirty="0">
                <a:solidFill>
                  <a:schemeClr val="tx1"/>
                </a:solidFill>
                <a:latin typeface="BISansNEXT" panose="02000503040000020004" pitchFamily="50" charset="0"/>
              </a:rPr>
              <a:t> </a:t>
            </a:r>
            <a:r>
              <a:rPr lang="en-US" sz="1400" b="1" cap="all" dirty="0">
                <a:solidFill>
                  <a:schemeClr val="accent5"/>
                </a:solidFill>
                <a:latin typeface="BISansNEXT" panose="02000503040000020004" pitchFamily="50" charset="0"/>
              </a:rPr>
              <a:t>C</a:t>
            </a:r>
            <a:r>
              <a:rPr lang="en-US" sz="1200" b="1" cap="all" dirty="0">
                <a:solidFill>
                  <a:schemeClr val="tx1"/>
                </a:solidFill>
                <a:latin typeface="BISansNEXT" panose="02000503040000020004" pitchFamily="50" charset="0"/>
              </a:rPr>
              <a:t>OMFORT CARE</a:t>
            </a:r>
          </a:p>
        </p:txBody>
      </p:sp>
      <p:grpSp>
        <p:nvGrpSpPr>
          <p:cNvPr id="12" name="Group 11">
            <a:extLst>
              <a:ext uri="{FF2B5EF4-FFF2-40B4-BE49-F238E27FC236}">
                <a16:creationId xmlns:a16="http://schemas.microsoft.com/office/drawing/2014/main" id="{CD675E24-0F7F-4685-B2CB-649EA77D9416}"/>
              </a:ext>
            </a:extLst>
          </p:cNvPr>
          <p:cNvGrpSpPr/>
          <p:nvPr/>
        </p:nvGrpSpPr>
        <p:grpSpPr>
          <a:xfrm rot="10800000">
            <a:off x="9814271" y="2554987"/>
            <a:ext cx="1144045" cy="1103615"/>
            <a:chOff x="99816" y="1317988"/>
            <a:chExt cx="1144045" cy="1103615"/>
          </a:xfrm>
        </p:grpSpPr>
        <p:pic>
          <p:nvPicPr>
            <p:cNvPr id="52" name="Graphic 51" descr="Two Men with solid fill">
              <a:extLst>
                <a:ext uri="{FF2B5EF4-FFF2-40B4-BE49-F238E27FC236}">
                  <a16:creationId xmlns:a16="http://schemas.microsoft.com/office/drawing/2014/main" id="{9A982089-CE55-4FF9-BBF0-B825D0F2E6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16465" y="1459674"/>
              <a:ext cx="914400" cy="914400"/>
            </a:xfrm>
            <a:prstGeom prst="rect">
              <a:avLst/>
            </a:prstGeom>
          </p:spPr>
        </p:pic>
        <p:sp>
          <p:nvSpPr>
            <p:cNvPr id="53" name="Ovaal 6">
              <a:extLst>
                <a:ext uri="{FF2B5EF4-FFF2-40B4-BE49-F238E27FC236}">
                  <a16:creationId xmlns:a16="http://schemas.microsoft.com/office/drawing/2014/main" id="{8629815F-F331-4F3B-9E7F-441F485EA5F2}"/>
                </a:ext>
              </a:extLst>
            </p:cNvPr>
            <p:cNvSpPr/>
            <p:nvPr/>
          </p:nvSpPr>
          <p:spPr>
            <a:xfrm>
              <a:off x="408178" y="1317988"/>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al 33">
              <a:extLst>
                <a:ext uri="{FF2B5EF4-FFF2-40B4-BE49-F238E27FC236}">
                  <a16:creationId xmlns:a16="http://schemas.microsoft.com/office/drawing/2014/main" id="{765D0A6E-73B8-4988-863C-C8450FC10524}"/>
                </a:ext>
              </a:extLst>
            </p:cNvPr>
            <p:cNvSpPr/>
            <p:nvPr/>
          </p:nvSpPr>
          <p:spPr>
            <a:xfrm>
              <a:off x="203094" y="1894282"/>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al 34">
              <a:extLst>
                <a:ext uri="{FF2B5EF4-FFF2-40B4-BE49-F238E27FC236}">
                  <a16:creationId xmlns:a16="http://schemas.microsoft.com/office/drawing/2014/main" id="{CD68BC94-A349-4B6D-AE05-BA53D91BD27E}"/>
                </a:ext>
              </a:extLst>
            </p:cNvPr>
            <p:cNvSpPr/>
            <p:nvPr/>
          </p:nvSpPr>
          <p:spPr>
            <a:xfrm>
              <a:off x="99816" y="1533175"/>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al 35">
              <a:extLst>
                <a:ext uri="{FF2B5EF4-FFF2-40B4-BE49-F238E27FC236}">
                  <a16:creationId xmlns:a16="http://schemas.microsoft.com/office/drawing/2014/main" id="{0E31D472-19A6-4534-B8C7-BAF409DC186F}"/>
                </a:ext>
              </a:extLst>
            </p:cNvPr>
            <p:cNvSpPr/>
            <p:nvPr/>
          </p:nvSpPr>
          <p:spPr>
            <a:xfrm>
              <a:off x="716540" y="1533175"/>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al 33">
              <a:extLst>
                <a:ext uri="{FF2B5EF4-FFF2-40B4-BE49-F238E27FC236}">
                  <a16:creationId xmlns:a16="http://schemas.microsoft.com/office/drawing/2014/main" id="{28FD412E-699F-4735-8ED5-C7A50CF8452E}"/>
                </a:ext>
              </a:extLst>
            </p:cNvPr>
            <p:cNvSpPr/>
            <p:nvPr/>
          </p:nvSpPr>
          <p:spPr>
            <a:xfrm>
              <a:off x="619695" y="1894282"/>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 name="Rechthoek 41">
            <a:extLst>
              <a:ext uri="{FF2B5EF4-FFF2-40B4-BE49-F238E27FC236}">
                <a16:creationId xmlns:a16="http://schemas.microsoft.com/office/drawing/2014/main" id="{13E2DABE-0FD2-4444-8F44-FE8088F0E258}"/>
              </a:ext>
            </a:extLst>
          </p:cNvPr>
          <p:cNvSpPr/>
          <p:nvPr/>
        </p:nvSpPr>
        <p:spPr>
          <a:xfrm>
            <a:off x="10959825" y="2919610"/>
            <a:ext cx="1083670"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all" dirty="0">
                <a:solidFill>
                  <a:schemeClr val="accent5"/>
                </a:solidFill>
                <a:latin typeface="BISansNEXT" panose="02000503040000020004" pitchFamily="50" charset="0"/>
              </a:rPr>
              <a:t>D</a:t>
            </a:r>
            <a:r>
              <a:rPr lang="en-US" sz="1200" b="1" cap="all" dirty="0">
                <a:solidFill>
                  <a:schemeClr val="tx1"/>
                </a:solidFill>
                <a:latin typeface="BISansNEXT" panose="02000503040000020004" pitchFamily="50" charset="0"/>
              </a:rPr>
              <a:t>isease-</a:t>
            </a:r>
          </a:p>
          <a:p>
            <a:pPr algn="ctr"/>
            <a:r>
              <a:rPr lang="en-US" sz="1200" b="1" cap="all" dirty="0">
                <a:solidFill>
                  <a:schemeClr val="tx1"/>
                </a:solidFill>
                <a:latin typeface="BISansNEXT" panose="02000503040000020004" pitchFamily="50" charset="0"/>
              </a:rPr>
              <a:t>modifying </a:t>
            </a:r>
          </a:p>
          <a:p>
            <a:pPr algn="ctr"/>
            <a:r>
              <a:rPr lang="en-US" sz="1200" b="1" cap="all" dirty="0">
                <a:solidFill>
                  <a:schemeClr val="tx1"/>
                </a:solidFill>
                <a:latin typeface="BISansNEXT" panose="02000503040000020004" pitchFamily="50" charset="0"/>
              </a:rPr>
              <a:t>treatment</a:t>
            </a:r>
          </a:p>
        </p:txBody>
      </p:sp>
      <p:sp>
        <p:nvSpPr>
          <p:cNvPr id="17" name="Text Placeholder 16">
            <a:extLst>
              <a:ext uri="{FF2B5EF4-FFF2-40B4-BE49-F238E27FC236}">
                <a16:creationId xmlns:a16="http://schemas.microsoft.com/office/drawing/2014/main" id="{6A664F87-A503-4167-98B4-F95803D2F1C7}"/>
              </a:ext>
            </a:extLst>
          </p:cNvPr>
          <p:cNvSpPr>
            <a:spLocks noGrp="1"/>
          </p:cNvSpPr>
          <p:nvPr>
            <p:ph type="body" sz="quarter" idx="13"/>
          </p:nvPr>
        </p:nvSpPr>
        <p:spPr/>
        <p:txBody>
          <a:bodyPr/>
          <a:lstStyle/>
          <a:p>
            <a:endParaRPr lang="nl-NL"/>
          </a:p>
        </p:txBody>
      </p:sp>
      <p:sp>
        <p:nvSpPr>
          <p:cNvPr id="49" name="Rechthoek: afgeronde hoeken 15">
            <a:extLst>
              <a:ext uri="{FF2B5EF4-FFF2-40B4-BE49-F238E27FC236}">
                <a16:creationId xmlns:a16="http://schemas.microsoft.com/office/drawing/2014/main" id="{64646843-D5B6-4690-B30B-25667795CF3A}"/>
              </a:ext>
            </a:extLst>
          </p:cNvPr>
          <p:cNvSpPr/>
          <p:nvPr/>
        </p:nvSpPr>
        <p:spPr>
          <a:xfrm>
            <a:off x="0" y="5779483"/>
            <a:ext cx="12205174" cy="714414"/>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900" b="1" dirty="0">
              <a:solidFill>
                <a:schemeClr val="bg1"/>
              </a:solidFill>
              <a:latin typeface="BISansNEXT" panose="02000503040000020004"/>
            </a:endParaRPr>
          </a:p>
        </p:txBody>
      </p:sp>
      <p:sp>
        <p:nvSpPr>
          <p:cNvPr id="60" name="Tijdelijke aanduiding voor tekst 15">
            <a:extLst>
              <a:ext uri="{FF2B5EF4-FFF2-40B4-BE49-F238E27FC236}">
                <a16:creationId xmlns:a16="http://schemas.microsoft.com/office/drawing/2014/main" id="{7AE2B5D2-6035-4366-828F-47AE0E0480F4}"/>
              </a:ext>
            </a:extLst>
          </p:cNvPr>
          <p:cNvSpPr txBox="1">
            <a:spLocks/>
          </p:cNvSpPr>
          <p:nvPr/>
        </p:nvSpPr>
        <p:spPr>
          <a:xfrm>
            <a:off x="164253" y="5858890"/>
            <a:ext cx="11863495"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lumMod val="25000"/>
                    <a:lumOff val="75000"/>
                  </a:schemeClr>
                </a:solidFill>
                <a:latin typeface="BISansNEXT" panose="02000503040000020004"/>
              </a:rPr>
              <a:t>1. Nambiar AM, Walker CM, Sparks JA. Monitoring and management of fibrosing interstitial lung diseases: a narrative review for practicing clinicians. </a:t>
            </a:r>
            <a:r>
              <a:rPr lang="en-GB" dirty="0" err="1">
                <a:solidFill>
                  <a:schemeClr val="tx1">
                    <a:lumMod val="25000"/>
                    <a:lumOff val="75000"/>
                  </a:schemeClr>
                </a:solidFill>
                <a:latin typeface="BISansNEXT" panose="02000503040000020004"/>
              </a:rPr>
              <a:t>Ther</a:t>
            </a:r>
            <a:r>
              <a:rPr lang="en-GB" dirty="0">
                <a:solidFill>
                  <a:schemeClr val="tx1">
                    <a:lumMod val="25000"/>
                    <a:lumOff val="75000"/>
                  </a:schemeClr>
                </a:solidFill>
                <a:latin typeface="BISansNEXT" panose="02000503040000020004"/>
              </a:rPr>
              <a:t> Adv Respir Dis. 2021;15:17534666211039771; 2. </a:t>
            </a:r>
            <a:r>
              <a:rPr lang="nl-NL" dirty="0">
                <a:solidFill>
                  <a:schemeClr val="tx1">
                    <a:lumMod val="25000"/>
                    <a:lumOff val="75000"/>
                  </a:schemeClr>
                </a:solidFill>
              </a:rPr>
              <a:t>Bosello SL, Beretta L, Del Papa N, et al. Interstitial Lung Disease Associated With Autoimmune Rheumatic Diseases: Checklists for Clinical Practice. Front Med (Lausanne). 2021;8:732761; </a:t>
            </a:r>
            <a:r>
              <a:rPr lang="en-GB" dirty="0">
                <a:solidFill>
                  <a:schemeClr val="tx1">
                    <a:lumMod val="25000"/>
                    <a:lumOff val="75000"/>
                  </a:schemeClr>
                </a:solidFill>
                <a:latin typeface="BISansNEXT" panose="02000503040000020004"/>
              </a:rPr>
              <a:t>3. </a:t>
            </a:r>
            <a:r>
              <a:rPr lang="nl-NL" dirty="0">
                <a:solidFill>
                  <a:schemeClr val="tx1">
                    <a:lumMod val="25000"/>
                    <a:lumOff val="75000"/>
                  </a:schemeClr>
                </a:solidFill>
                <a:latin typeface="BISansNEXT" panose="02000503040000020004"/>
              </a:rPr>
              <a:t>Wijsenbeek M, Kreuter M, Olson A, et al. Progressive fibrosing interstitial lung diseases: current practice in diagnosis and management. Curr Med Res Opin. 2019;35(11):2015-24; 4. van Manen MJ, Geelhoed JJ, Tak NC, et al. Optimizing quality of life in patients with idiopathic pulmonary fibrosis. Ther Adv Respir Dis. 2017;11(3):157-69.</a:t>
            </a:r>
            <a:endParaRPr lang="en-US" b="1" dirty="0">
              <a:solidFill>
                <a:schemeClr val="tx1">
                  <a:lumMod val="25000"/>
                  <a:lumOff val="75000"/>
                </a:schemeClr>
              </a:solidFill>
              <a:latin typeface="BISansNEXT" panose="02000503040000020004"/>
            </a:endParaRPr>
          </a:p>
        </p:txBody>
      </p:sp>
      <p:pic>
        <p:nvPicPr>
          <p:cNvPr id="7" name="Picture 6">
            <a:extLst>
              <a:ext uri="{FF2B5EF4-FFF2-40B4-BE49-F238E27FC236}">
                <a16:creationId xmlns:a16="http://schemas.microsoft.com/office/drawing/2014/main" id="{4E7693E9-231A-B4F7-06FB-D997282B3A27}"/>
              </a:ext>
            </a:extLst>
          </p:cNvPr>
          <p:cNvPicPr>
            <a:picLocks noChangeAspect="1"/>
          </p:cNvPicPr>
          <p:nvPr/>
        </p:nvPicPr>
        <p:blipFill>
          <a:blip r:embed="rId6"/>
          <a:stretch>
            <a:fillRect/>
          </a:stretch>
        </p:blipFill>
        <p:spPr>
          <a:xfrm>
            <a:off x="10874213" y="6284748"/>
            <a:ext cx="1487553" cy="231668"/>
          </a:xfrm>
          <a:prstGeom prst="rect">
            <a:avLst/>
          </a:prstGeom>
        </p:spPr>
      </p:pic>
    </p:spTree>
    <p:extLst>
      <p:ext uri="{BB962C8B-B14F-4D97-AF65-F5344CB8AC3E}">
        <p14:creationId xmlns:p14="http://schemas.microsoft.com/office/powerpoint/2010/main" val="177081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750"/>
                                        <p:tgtEl>
                                          <p:spTgt spid="47"/>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par>
                          <p:cTn id="21" fill="hold">
                            <p:stCondLst>
                              <p:cond delay="750"/>
                            </p:stCondLst>
                            <p:childTnLst>
                              <p:par>
                                <p:cTn id="22" presetID="22" presetClass="entr" presetSubtype="1"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750"/>
                                        <p:tgtEl>
                                          <p:spTgt spid="48"/>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10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750"/>
                                        <p:tgtEl>
                                          <p:spTgt spid="16"/>
                                        </p:tgtEl>
                                      </p:cBhvr>
                                    </p:animEffect>
                                  </p:childTnLst>
                                </p:cTn>
                              </p:par>
                            </p:childTnLst>
                          </p:cTn>
                        </p:par>
                        <p:par>
                          <p:cTn id="38" fill="hold">
                            <p:stCondLst>
                              <p:cond delay="750"/>
                            </p:stCondLst>
                            <p:childTnLst>
                              <p:par>
                                <p:cTn id="39" presetID="22" presetClass="entr" presetSubtype="1" fill="hold" nodeType="afterEffect">
                                  <p:stCondLst>
                                    <p:cond delay="50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1000"/>
                                        <p:tgtEl>
                                          <p:spTgt spid="14"/>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75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750" tmFilter="0, 0; .2, .5; .8, .5; 1, 0"/>
                                        <p:tgtEl>
                                          <p:spTgt spid="2"/>
                                        </p:tgtEl>
                                      </p:cBhvr>
                                    </p:animEffect>
                                    <p:animScale>
                                      <p:cBhvr>
                                        <p:cTn id="50" dur="375" autoRev="1" fill="hold"/>
                                        <p:tgtEl>
                                          <p:spTgt spid="2"/>
                                        </p:tgtEl>
                                      </p:cBhvr>
                                      <p:by x="105000" y="105000"/>
                                    </p:animScale>
                                  </p:childTnLst>
                                </p:cTn>
                              </p:par>
                            </p:childTnLst>
                          </p:cTn>
                        </p:par>
                        <p:par>
                          <p:cTn id="51" fill="hold">
                            <p:stCondLst>
                              <p:cond delay="750"/>
                            </p:stCondLst>
                            <p:childTnLst>
                              <p:par>
                                <p:cTn id="52" presetID="10" presetClass="entr" presetSubtype="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par>
                          <p:cTn id="55" fill="hold">
                            <p:stCondLst>
                              <p:cond delay="1250"/>
                            </p:stCondLst>
                            <p:childTnLst>
                              <p:par>
                                <p:cTn id="56" presetID="10"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par>
                          <p:cTn id="59" fill="hold">
                            <p:stCondLst>
                              <p:cond delay="1750"/>
                            </p:stCondLst>
                            <p:childTnLst>
                              <p:par>
                                <p:cTn id="60" presetID="10" presetClass="entr" presetSubtype="0"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par>
                          <p:cTn id="63" fill="hold">
                            <p:stCondLst>
                              <p:cond delay="2250"/>
                            </p:stCondLst>
                            <p:childTnLst>
                              <p:par>
                                <p:cTn id="64" presetID="10" presetClass="entr" presetSubtype="0" fill="hold" grpId="0"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par>
                          <p:cTn id="67" fill="hold">
                            <p:stCondLst>
                              <p:cond delay="2750"/>
                            </p:stCondLst>
                            <p:childTnLst>
                              <p:par>
                                <p:cTn id="68" presetID="10" presetClass="entr" presetSubtype="0"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51" grpId="0"/>
      <p:bldP spid="48" grpId="0"/>
      <p:bldP spid="47" grpId="0"/>
      <p:bldP spid="2" grpId="0"/>
      <p:bldP spid="37" grpId="0"/>
      <p:bldP spid="39" grpId="0"/>
      <p:bldP spid="41" grpId="0"/>
      <p:bldP spid="42" grpId="0"/>
      <p:bldP spid="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DD18A0-A077-923D-AB4A-B2651C74802D}"/>
              </a:ext>
            </a:extLst>
          </p:cNvPr>
          <p:cNvSpPr>
            <a:spLocks noGrp="1"/>
          </p:cNvSpPr>
          <p:nvPr>
            <p:ph type="body" sz="quarter" idx="17"/>
          </p:nvPr>
        </p:nvSpPr>
        <p:spPr/>
        <p:txBody>
          <a:bodyPr/>
          <a:lstStyle/>
          <a:p>
            <a:endParaRPr lang="sv-SE"/>
          </a:p>
        </p:txBody>
      </p:sp>
      <p:sp>
        <p:nvSpPr>
          <p:cNvPr id="7" name="TextBox 6">
            <a:extLst>
              <a:ext uri="{FF2B5EF4-FFF2-40B4-BE49-F238E27FC236}">
                <a16:creationId xmlns:a16="http://schemas.microsoft.com/office/drawing/2014/main" id="{E15D1DC9-6437-3151-4269-17EBE4762960}"/>
              </a:ext>
            </a:extLst>
          </p:cNvPr>
          <p:cNvSpPr txBox="1"/>
          <p:nvPr/>
        </p:nvSpPr>
        <p:spPr>
          <a:xfrm>
            <a:off x="10743668" y="6573577"/>
            <a:ext cx="1489404" cy="215444"/>
          </a:xfrm>
          <a:prstGeom prst="rect">
            <a:avLst/>
          </a:prstGeom>
          <a:noFill/>
        </p:spPr>
        <p:txBody>
          <a:bodyPr wrap="square" rtlCol="0">
            <a:spAutoFit/>
          </a:bodyPr>
          <a:lstStyle/>
          <a:p>
            <a:r>
              <a:rPr lang="sv-SE" sz="800" b="0" i="0" dirty="0">
                <a:effectLst/>
                <a:latin typeface="Arial" panose="020B0604020202020204" pitchFamily="34" charset="0"/>
              </a:rPr>
              <a:t>PC-SE-103810 Oct.2023</a:t>
            </a:r>
            <a:endParaRPr lang="sv-SE" sz="800" dirty="0"/>
          </a:p>
        </p:txBody>
      </p:sp>
      <p:pic>
        <p:nvPicPr>
          <p:cNvPr id="8" name="Picture 7">
            <a:extLst>
              <a:ext uri="{FF2B5EF4-FFF2-40B4-BE49-F238E27FC236}">
                <a16:creationId xmlns:a16="http://schemas.microsoft.com/office/drawing/2014/main" id="{2D52B7C5-BDF1-94C3-2CEB-4C529C5BFA6A}"/>
              </a:ext>
            </a:extLst>
          </p:cNvPr>
          <p:cNvPicPr>
            <a:picLocks noChangeAspect="1"/>
          </p:cNvPicPr>
          <p:nvPr/>
        </p:nvPicPr>
        <p:blipFill>
          <a:blip r:embed="rId2"/>
          <a:stretch>
            <a:fillRect/>
          </a:stretch>
        </p:blipFill>
        <p:spPr>
          <a:xfrm>
            <a:off x="1701222" y="2519368"/>
            <a:ext cx="8301248" cy="1363776"/>
          </a:xfrm>
          <a:prstGeom prst="rect">
            <a:avLst/>
          </a:prstGeom>
        </p:spPr>
      </p:pic>
    </p:spTree>
    <p:extLst>
      <p:ext uri="{BB962C8B-B14F-4D97-AF65-F5344CB8AC3E}">
        <p14:creationId xmlns:p14="http://schemas.microsoft.com/office/powerpoint/2010/main" val="389824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p:txBody>
          <a:bodyPr/>
          <a:lstStyle/>
          <a:p>
            <a:r>
              <a:rPr lang="en-US" i="1" dirty="0"/>
              <a:t>The presence of risk factors may strengthen the suspicion of ILD</a:t>
            </a:r>
            <a:r>
              <a:rPr lang="en-US" i="1" baseline="30000" dirty="0"/>
              <a:t>1</a:t>
            </a:r>
            <a:r>
              <a:rPr lang="en-US" i="1" dirty="0"/>
              <a:t> </a:t>
            </a:r>
          </a:p>
        </p:txBody>
      </p:sp>
      <p:sp>
        <p:nvSpPr>
          <p:cNvPr id="3" name="Tijdelijke aanduiding voor tekst 8">
            <a:extLst>
              <a:ext uri="{FF2B5EF4-FFF2-40B4-BE49-F238E27FC236}">
                <a16:creationId xmlns:a16="http://schemas.microsoft.com/office/drawing/2014/main" id="{750AA6B8-66EF-4BBB-8A86-BD817E2BF180}"/>
              </a:ext>
            </a:extLst>
          </p:cNvPr>
          <p:cNvSpPr>
            <a:spLocks noGrp="1"/>
          </p:cNvSpPr>
          <p:nvPr>
            <p:ph type="subTitle" idx="1"/>
          </p:nvPr>
        </p:nvSpPr>
        <p:spPr/>
        <p:txBody>
          <a:bodyPr/>
          <a:lstStyle/>
          <a:p>
            <a:r>
              <a:rPr lang="nl-NL" dirty="0"/>
              <a:t>Screening –</a:t>
            </a:r>
            <a:br>
              <a:rPr lang="nl-NL" dirty="0"/>
            </a:br>
            <a:r>
              <a:rPr lang="nl-NL" dirty="0"/>
              <a:t>Risk factors </a:t>
            </a:r>
            <a:r>
              <a:rPr lang="nl-NL" dirty="0" err="1"/>
              <a:t>for</a:t>
            </a:r>
            <a:r>
              <a:rPr lang="nl-NL" dirty="0"/>
              <a:t> ILD</a:t>
            </a:r>
          </a:p>
          <a:p>
            <a:endParaRPr lang="nl-NL" dirty="0"/>
          </a:p>
        </p:txBody>
      </p:sp>
      <p:sp>
        <p:nvSpPr>
          <p:cNvPr id="10" name="Text Placeholder 9">
            <a:extLst>
              <a:ext uri="{FF2B5EF4-FFF2-40B4-BE49-F238E27FC236}">
                <a16:creationId xmlns:a16="http://schemas.microsoft.com/office/drawing/2014/main" id="{1295BE9D-A857-4D81-B0A3-E3A5C0470063}"/>
              </a:ext>
            </a:extLst>
          </p:cNvPr>
          <p:cNvSpPr>
            <a:spLocks noGrp="1"/>
          </p:cNvSpPr>
          <p:nvPr>
            <p:ph type="body" sz="quarter" idx="17"/>
          </p:nvPr>
        </p:nvSpPr>
        <p:spPr/>
        <p:txBody>
          <a:bodyPr/>
          <a:lstStyle/>
          <a:p>
            <a:r>
              <a:rPr lang="nl-NL" dirty="0"/>
              <a:t>B0</a:t>
            </a:r>
          </a:p>
        </p:txBody>
      </p:sp>
      <p:sp>
        <p:nvSpPr>
          <p:cNvPr id="12" name="Text Placeholder 10">
            <a:extLst>
              <a:ext uri="{FF2B5EF4-FFF2-40B4-BE49-F238E27FC236}">
                <a16:creationId xmlns:a16="http://schemas.microsoft.com/office/drawing/2014/main" id="{12DFB5D9-A208-4D35-9168-6E5FB2523495}"/>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 </a:t>
            </a:r>
            <a:r>
              <a:rPr lang="en-US" sz="900" dirty="0" err="1">
                <a:solidFill>
                  <a:schemeClr val="bg1"/>
                </a:solidFill>
              </a:rPr>
              <a:t>Bosello</a:t>
            </a:r>
            <a:r>
              <a:rPr lang="en-US" sz="900" dirty="0">
                <a:solidFill>
                  <a:schemeClr val="bg1"/>
                </a:solidFill>
              </a:rPr>
              <a:t> SL, Beretta L, Del Papa N, et al. Interstitial Lung Disease Associated With Autoimmune Rheumatic Diseases: Checklists for Clinical Practice. Front Med (Lausanne). 2021;8:732761.c</a:t>
            </a:r>
          </a:p>
        </p:txBody>
      </p:sp>
      <p:pic>
        <p:nvPicPr>
          <p:cNvPr id="2" name="Picture 1">
            <a:extLst>
              <a:ext uri="{FF2B5EF4-FFF2-40B4-BE49-F238E27FC236}">
                <a16:creationId xmlns:a16="http://schemas.microsoft.com/office/drawing/2014/main" id="{4F184D43-73E2-7DC0-260B-897E153AE37E}"/>
              </a:ext>
            </a:extLst>
          </p:cNvPr>
          <p:cNvPicPr>
            <a:picLocks noChangeAspect="1"/>
          </p:cNvPicPr>
          <p:nvPr/>
        </p:nvPicPr>
        <p:blipFill>
          <a:blip r:embed="rId3"/>
          <a:stretch>
            <a:fillRect/>
          </a:stretch>
        </p:blipFill>
        <p:spPr>
          <a:xfrm>
            <a:off x="10790998" y="6548034"/>
            <a:ext cx="1487553" cy="231668"/>
          </a:xfrm>
          <a:prstGeom prst="rect">
            <a:avLst/>
          </a:prstGeom>
        </p:spPr>
      </p:pic>
    </p:spTree>
    <p:extLst>
      <p:ext uri="{BB962C8B-B14F-4D97-AF65-F5344CB8AC3E}">
        <p14:creationId xmlns:p14="http://schemas.microsoft.com/office/powerpoint/2010/main" val="275811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D124BFD-0975-4515-B6F2-BE9B489CE882}"/>
              </a:ext>
            </a:extLst>
          </p:cNvPr>
          <p:cNvSpPr>
            <a:spLocks noGrp="1"/>
          </p:cNvSpPr>
          <p:nvPr>
            <p:ph type="title"/>
          </p:nvPr>
        </p:nvSpPr>
        <p:spPr/>
        <p:txBody>
          <a:bodyPr>
            <a:normAutofit/>
          </a:bodyPr>
          <a:lstStyle/>
          <a:p>
            <a:r>
              <a:rPr lang="nl-NL" dirty="0" err="1"/>
              <a:t>Certain</a:t>
            </a:r>
            <a:r>
              <a:rPr lang="nl-NL" dirty="0"/>
              <a:t> risk factors </a:t>
            </a:r>
            <a:r>
              <a:rPr lang="nl-NL" dirty="0" err="1"/>
              <a:t>may</a:t>
            </a:r>
            <a:r>
              <a:rPr lang="nl-NL" dirty="0"/>
              <a:t> </a:t>
            </a:r>
            <a:r>
              <a:rPr lang="nl-NL" dirty="0" err="1"/>
              <a:t>strengthen</a:t>
            </a:r>
            <a:r>
              <a:rPr lang="nl-NL" dirty="0"/>
              <a:t> </a:t>
            </a:r>
            <a:r>
              <a:rPr lang="nl-NL" dirty="0" err="1"/>
              <a:t>the</a:t>
            </a:r>
            <a:r>
              <a:rPr lang="nl-NL" dirty="0"/>
              <a:t> </a:t>
            </a:r>
            <a:r>
              <a:rPr lang="nl-NL" dirty="0" err="1"/>
              <a:t>suspicion</a:t>
            </a:r>
            <a:r>
              <a:rPr lang="nl-NL" dirty="0"/>
              <a:t> of IPF</a:t>
            </a:r>
          </a:p>
        </p:txBody>
      </p:sp>
      <p:sp>
        <p:nvSpPr>
          <p:cNvPr id="12" name="Text Placeholder 11">
            <a:extLst>
              <a:ext uri="{FF2B5EF4-FFF2-40B4-BE49-F238E27FC236}">
                <a16:creationId xmlns:a16="http://schemas.microsoft.com/office/drawing/2014/main" id="{425CE9EF-80F6-44F0-A265-7B5F0BFB788E}"/>
              </a:ext>
            </a:extLst>
          </p:cNvPr>
          <p:cNvSpPr>
            <a:spLocks noGrp="1"/>
          </p:cNvSpPr>
          <p:nvPr>
            <p:ph type="body" sz="quarter" idx="13"/>
          </p:nvPr>
        </p:nvSpPr>
        <p:spPr/>
        <p:txBody>
          <a:bodyPr vert="horz" lIns="91440" tIns="0" rIns="91440" bIns="45720" rtlCol="0" anchor="b">
            <a:noAutofit/>
          </a:bodyPr>
          <a:lstStyle/>
          <a:p>
            <a:r>
              <a:rPr lang="nl-NL" dirty="0"/>
              <a:t>1. </a:t>
            </a:r>
            <a:r>
              <a:rPr lang="en-US" dirty="0"/>
              <a:t>Ley B, Collard HR, King Jr TE. Clinical course and prediction of survival in idiopathic pulmonary fibrosis. Am J Respir Crit Care Med. 2011;183(4):431-40</a:t>
            </a:r>
            <a:r>
              <a:rPr lang="nl-NL" dirty="0"/>
              <a:t>; 2. </a:t>
            </a:r>
            <a:r>
              <a:rPr lang="en-US" dirty="0"/>
              <a:t>Raghu G, Collard HR, Egan JJ, et al. An official ATS/ERS/JRS/ALAT statement: idiopathic pulmonary fibrosis: evidence-based guidelines for diagnosis and management. Am J Respir Crit Care Med. 2011;183(6):788-824.</a:t>
            </a:r>
            <a:endParaRPr lang="nl-NL" dirty="0"/>
          </a:p>
        </p:txBody>
      </p:sp>
      <p:sp>
        <p:nvSpPr>
          <p:cNvPr id="14" name="Text Placeholder 13">
            <a:extLst>
              <a:ext uri="{FF2B5EF4-FFF2-40B4-BE49-F238E27FC236}">
                <a16:creationId xmlns:a16="http://schemas.microsoft.com/office/drawing/2014/main" id="{AEAECDB1-9CAE-498C-93DF-F964686BA498}"/>
              </a:ext>
            </a:extLst>
          </p:cNvPr>
          <p:cNvSpPr>
            <a:spLocks noGrp="1"/>
          </p:cNvSpPr>
          <p:nvPr>
            <p:ph type="body" sz="quarter" idx="17"/>
          </p:nvPr>
        </p:nvSpPr>
        <p:spPr/>
        <p:txBody>
          <a:bodyPr/>
          <a:lstStyle/>
          <a:p>
            <a:r>
              <a:rPr lang="nl-NL" dirty="0"/>
              <a:t>B1</a:t>
            </a:r>
          </a:p>
        </p:txBody>
      </p:sp>
      <p:sp>
        <p:nvSpPr>
          <p:cNvPr id="15" name="Text Placeholder 14">
            <a:extLst>
              <a:ext uri="{FF2B5EF4-FFF2-40B4-BE49-F238E27FC236}">
                <a16:creationId xmlns:a16="http://schemas.microsoft.com/office/drawing/2014/main" id="{83916499-CFF4-47A8-A891-91C5B70C516F}"/>
              </a:ext>
            </a:extLst>
          </p:cNvPr>
          <p:cNvSpPr>
            <a:spLocks noGrp="1"/>
          </p:cNvSpPr>
          <p:nvPr>
            <p:ph type="body" sz="quarter" idx="22"/>
          </p:nvPr>
        </p:nvSpPr>
        <p:spPr>
          <a:xfrm>
            <a:off x="1277322" y="2942920"/>
            <a:ext cx="4286249" cy="2499937"/>
          </a:xfrm>
        </p:spPr>
        <p:txBody>
          <a:bodyPr/>
          <a:lstStyle/>
          <a:p>
            <a:r>
              <a:rPr lang="nl-NL" b="1" dirty="0"/>
              <a:t>Patient-related risk factors</a:t>
            </a:r>
            <a:r>
              <a:rPr lang="nl-NL" b="1" baseline="30000" dirty="0"/>
              <a:t>1,2</a:t>
            </a:r>
            <a:endParaRPr lang="nl-NL" b="1" dirty="0"/>
          </a:p>
          <a:p>
            <a:r>
              <a:rPr lang="nl-NL" dirty="0" err="1"/>
              <a:t>Older</a:t>
            </a:r>
            <a:r>
              <a:rPr lang="nl-NL" dirty="0"/>
              <a:t> </a:t>
            </a:r>
            <a:r>
              <a:rPr lang="nl-NL" dirty="0" err="1"/>
              <a:t>age</a:t>
            </a:r>
            <a:endParaRPr lang="nl-NL" baseline="30000" dirty="0"/>
          </a:p>
          <a:p>
            <a:r>
              <a:rPr lang="nl-NL" dirty="0"/>
              <a:t>Male gender</a:t>
            </a:r>
            <a:endParaRPr lang="nl-NL" baseline="30000" dirty="0"/>
          </a:p>
          <a:p>
            <a:r>
              <a:rPr lang="nl-NL" dirty="0" err="1"/>
              <a:t>Cigarette</a:t>
            </a:r>
            <a:r>
              <a:rPr lang="nl-NL" dirty="0"/>
              <a:t> smoking</a:t>
            </a:r>
            <a:endParaRPr lang="nl-NL" baseline="30000" dirty="0"/>
          </a:p>
          <a:p>
            <a:r>
              <a:rPr lang="nl-NL" dirty="0" err="1"/>
              <a:t>Certain</a:t>
            </a:r>
            <a:r>
              <a:rPr lang="nl-NL" dirty="0"/>
              <a:t> </a:t>
            </a:r>
            <a:r>
              <a:rPr lang="nl-NL" dirty="0" err="1"/>
              <a:t>viruses</a:t>
            </a:r>
            <a:endParaRPr lang="nl-NL" baseline="30000" dirty="0"/>
          </a:p>
          <a:p>
            <a:r>
              <a:rPr lang="nl-NL" dirty="0" err="1"/>
              <a:t>gastro-oesophageal</a:t>
            </a:r>
            <a:r>
              <a:rPr lang="nl-NL" dirty="0"/>
              <a:t> reflux </a:t>
            </a:r>
            <a:r>
              <a:rPr lang="nl-NL" dirty="0" err="1"/>
              <a:t>disease</a:t>
            </a:r>
            <a:endParaRPr lang="nl-NL" baseline="30000" dirty="0"/>
          </a:p>
          <a:p>
            <a:r>
              <a:rPr lang="nl-NL" dirty="0" err="1"/>
              <a:t>Genetic</a:t>
            </a:r>
            <a:r>
              <a:rPr lang="nl-NL" dirty="0"/>
              <a:t> </a:t>
            </a:r>
            <a:r>
              <a:rPr lang="nl-NL" dirty="0" err="1"/>
              <a:t>polymorphisms</a:t>
            </a:r>
            <a:endParaRPr lang="nl-NL" baseline="30000" dirty="0"/>
          </a:p>
        </p:txBody>
      </p:sp>
      <p:sp>
        <p:nvSpPr>
          <p:cNvPr id="16" name="Text Placeholder 15">
            <a:extLst>
              <a:ext uri="{FF2B5EF4-FFF2-40B4-BE49-F238E27FC236}">
                <a16:creationId xmlns:a16="http://schemas.microsoft.com/office/drawing/2014/main" id="{E4C483C9-A0AC-4BB6-9080-8902A6F72F66}"/>
              </a:ext>
            </a:extLst>
          </p:cNvPr>
          <p:cNvSpPr>
            <a:spLocks noGrp="1"/>
          </p:cNvSpPr>
          <p:nvPr>
            <p:ph type="body" sz="quarter" idx="23"/>
          </p:nvPr>
        </p:nvSpPr>
        <p:spPr>
          <a:xfrm>
            <a:off x="6628430" y="2942920"/>
            <a:ext cx="4286249" cy="2499937"/>
          </a:xfrm>
        </p:spPr>
        <p:txBody>
          <a:bodyPr/>
          <a:lstStyle/>
          <a:p>
            <a:r>
              <a:rPr lang="nl-NL" b="1" dirty="0"/>
              <a:t>Environment-</a:t>
            </a:r>
            <a:r>
              <a:rPr lang="nl-NL" b="1" dirty="0" err="1"/>
              <a:t>related</a:t>
            </a:r>
            <a:r>
              <a:rPr lang="nl-NL" b="1" dirty="0"/>
              <a:t> risk factors</a:t>
            </a:r>
            <a:r>
              <a:rPr lang="nl-NL" b="1" baseline="30000" dirty="0"/>
              <a:t>1,2</a:t>
            </a:r>
          </a:p>
          <a:p>
            <a:r>
              <a:rPr lang="nl-NL" dirty="0"/>
              <a:t>Raising </a:t>
            </a:r>
            <a:r>
              <a:rPr lang="nl-NL" dirty="0" err="1"/>
              <a:t>birds</a:t>
            </a:r>
            <a:r>
              <a:rPr lang="nl-NL" dirty="0"/>
              <a:t> or livestock</a:t>
            </a:r>
          </a:p>
          <a:p>
            <a:r>
              <a:rPr lang="nl-NL" dirty="0" err="1"/>
              <a:t>Vegetable</a:t>
            </a:r>
            <a:r>
              <a:rPr lang="nl-NL" dirty="0"/>
              <a:t>/</a:t>
            </a:r>
            <a:r>
              <a:rPr lang="nl-NL" dirty="0" err="1"/>
              <a:t>animal</a:t>
            </a:r>
            <a:r>
              <a:rPr lang="nl-NL" dirty="0"/>
              <a:t> </a:t>
            </a:r>
            <a:r>
              <a:rPr lang="nl-NL" dirty="0" err="1"/>
              <a:t>dust</a:t>
            </a:r>
            <a:endParaRPr lang="nl-NL" dirty="0"/>
          </a:p>
          <a:p>
            <a:r>
              <a:rPr lang="nl-NL" dirty="0"/>
              <a:t>Metal </a:t>
            </a:r>
            <a:r>
              <a:rPr lang="nl-NL" dirty="0" err="1"/>
              <a:t>dust</a:t>
            </a:r>
            <a:endParaRPr lang="nl-NL" dirty="0"/>
          </a:p>
          <a:p>
            <a:r>
              <a:rPr lang="nl-NL" dirty="0"/>
              <a:t>Stone </a:t>
            </a:r>
            <a:r>
              <a:rPr lang="nl-NL" dirty="0" err="1"/>
              <a:t>cutting</a:t>
            </a:r>
            <a:r>
              <a:rPr lang="nl-NL" dirty="0"/>
              <a:t>/</a:t>
            </a:r>
            <a:r>
              <a:rPr lang="nl-NL" dirty="0" err="1"/>
              <a:t>polishing</a:t>
            </a:r>
            <a:endParaRPr lang="nl-NL" dirty="0"/>
          </a:p>
          <a:p>
            <a:r>
              <a:rPr lang="nl-NL" dirty="0" err="1"/>
              <a:t>Hairdressing</a:t>
            </a:r>
            <a:endParaRPr lang="nl-NL" dirty="0"/>
          </a:p>
        </p:txBody>
      </p:sp>
      <p:sp>
        <p:nvSpPr>
          <p:cNvPr id="17" name="Rectangle 2">
            <a:extLst>
              <a:ext uri="{FF2B5EF4-FFF2-40B4-BE49-F238E27FC236}">
                <a16:creationId xmlns:a16="http://schemas.microsoft.com/office/drawing/2014/main" id="{50C6CB89-8CFD-4559-A573-32F1B959CCB0}"/>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BI Sans" pitchFamily="2" charset="0"/>
                <a:ea typeface="+mn-ea"/>
                <a:cs typeface="+mn-cs"/>
              </a:rPr>
              <a:t>IPF</a:t>
            </a:r>
            <a:endParaRPr kumimoji="0" lang="en-NL" sz="1400" b="0" i="0" u="none" strike="noStrike" kern="1200" cap="none" spc="0" normalizeH="0" baseline="0" noProof="0" dirty="0">
              <a:ln>
                <a:noFill/>
              </a:ln>
              <a:solidFill>
                <a:prstClr val="white"/>
              </a:solidFill>
              <a:effectLst/>
              <a:uLnTx/>
              <a:uFillTx/>
              <a:latin typeface="BI Sans" pitchFamily="2" charset="0"/>
              <a:ea typeface="+mn-ea"/>
              <a:cs typeface="+mn-cs"/>
            </a:endParaRPr>
          </a:p>
        </p:txBody>
      </p:sp>
      <p:pic>
        <p:nvPicPr>
          <p:cNvPr id="22" name="Graphic 21">
            <a:extLst>
              <a:ext uri="{FF2B5EF4-FFF2-40B4-BE49-F238E27FC236}">
                <a16:creationId xmlns:a16="http://schemas.microsoft.com/office/drawing/2014/main" id="{0FDB263A-A1E1-0745-81C7-90764506F0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1940" y="1775761"/>
            <a:ext cx="902074" cy="911987"/>
          </a:xfrm>
          <a:prstGeom prst="rect">
            <a:avLst/>
          </a:prstGeom>
        </p:spPr>
      </p:pic>
      <p:pic>
        <p:nvPicPr>
          <p:cNvPr id="7" name="Graphic 6">
            <a:extLst>
              <a:ext uri="{FF2B5EF4-FFF2-40B4-BE49-F238E27FC236}">
                <a16:creationId xmlns:a16="http://schemas.microsoft.com/office/drawing/2014/main" id="{1CD3FC14-91E5-664E-904E-E59DB885EE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41585" y="1775320"/>
            <a:ext cx="347407" cy="913182"/>
          </a:xfrm>
          <a:prstGeom prst="rect">
            <a:avLst/>
          </a:prstGeom>
        </p:spPr>
      </p:pic>
      <p:pic>
        <p:nvPicPr>
          <p:cNvPr id="2" name="Picture 1">
            <a:extLst>
              <a:ext uri="{FF2B5EF4-FFF2-40B4-BE49-F238E27FC236}">
                <a16:creationId xmlns:a16="http://schemas.microsoft.com/office/drawing/2014/main" id="{BF73CFC9-64BE-F081-BCF3-811F6FAB3641}"/>
              </a:ext>
            </a:extLst>
          </p:cNvPr>
          <p:cNvPicPr>
            <a:picLocks noChangeAspect="1"/>
          </p:cNvPicPr>
          <p:nvPr/>
        </p:nvPicPr>
        <p:blipFill>
          <a:blip r:embed="rId7"/>
          <a:stretch>
            <a:fillRect/>
          </a:stretch>
        </p:blipFill>
        <p:spPr>
          <a:xfrm>
            <a:off x="10914679" y="6293016"/>
            <a:ext cx="1487553" cy="231668"/>
          </a:xfrm>
          <a:prstGeom prst="rect">
            <a:avLst/>
          </a:prstGeom>
        </p:spPr>
      </p:pic>
    </p:spTree>
    <p:extLst>
      <p:ext uri="{BB962C8B-B14F-4D97-AF65-F5344CB8AC3E}">
        <p14:creationId xmlns:p14="http://schemas.microsoft.com/office/powerpoint/2010/main" val="30216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500"/>
                                        <p:tgtEl>
                                          <p:spTgt spid="15">
                                            <p:txEl>
                                              <p:pRg st="1" end="1"/>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5">
                                            <p:txEl>
                                              <p:pRg st="2" end="2"/>
                                            </p:txEl>
                                          </p:spTgt>
                                        </p:tgtEl>
                                        <p:attrNameLst>
                                          <p:attrName>style.visibility</p:attrName>
                                        </p:attrNameLst>
                                      </p:cBhvr>
                                      <p:to>
                                        <p:strVal val="visible"/>
                                      </p:to>
                                    </p:set>
                                    <p:animEffect transition="in" filter="fade">
                                      <p:cBhvr>
                                        <p:cTn id="16" dur="500"/>
                                        <p:tgtEl>
                                          <p:spTgt spid="15">
                                            <p:txEl>
                                              <p:pRg st="2" end="2"/>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fade">
                                      <p:cBhvr>
                                        <p:cTn id="22" dur="500"/>
                                        <p:tgtEl>
                                          <p:spTgt spid="15">
                                            <p:txEl>
                                              <p:pRg st="4" end="4"/>
                                            </p:txEl>
                                          </p:spTgt>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15">
                                            <p:txEl>
                                              <p:pRg st="5" end="5"/>
                                            </p:txEl>
                                          </p:spTgt>
                                        </p:tgtEl>
                                        <p:attrNameLst>
                                          <p:attrName>style.visibility</p:attrName>
                                        </p:attrNameLst>
                                      </p:cBhvr>
                                      <p:to>
                                        <p:strVal val="visible"/>
                                      </p:to>
                                    </p:set>
                                    <p:animEffect transition="in" filter="fade">
                                      <p:cBhvr>
                                        <p:cTn id="25" dur="500"/>
                                        <p:tgtEl>
                                          <p:spTgt spid="15">
                                            <p:txEl>
                                              <p:pRg st="5" end="5"/>
                                            </p:txEl>
                                          </p:spTgt>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5">
                                            <p:txEl>
                                              <p:pRg st="6" end="6"/>
                                            </p:txEl>
                                          </p:spTgt>
                                        </p:tgtEl>
                                        <p:attrNameLst>
                                          <p:attrName>style.visibility</p:attrName>
                                        </p:attrNameLst>
                                      </p:cBhvr>
                                      <p:to>
                                        <p:strVal val="visible"/>
                                      </p:to>
                                    </p:set>
                                    <p:animEffect transition="in" filter="fade">
                                      <p:cBhvr>
                                        <p:cTn id="28" dur="500"/>
                                        <p:tgtEl>
                                          <p:spTgt spid="15">
                                            <p:txEl>
                                              <p:pRg st="6" end="6"/>
                                            </p:txEl>
                                          </p:spTgt>
                                        </p:tgtEl>
                                      </p:cBhvr>
                                    </p:animEffect>
                                  </p:childTnLst>
                                </p:cTn>
                              </p:par>
                            </p:childTnLst>
                          </p:cTn>
                        </p:par>
                        <p:par>
                          <p:cTn id="29" fill="hold">
                            <p:stCondLst>
                              <p:cond delay="75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16">
                                            <p:txEl>
                                              <p:pRg st="1" end="1"/>
                                            </p:txEl>
                                          </p:spTgt>
                                        </p:tgtEl>
                                        <p:attrNameLst>
                                          <p:attrName>style.visibility</p:attrName>
                                        </p:attrNameLst>
                                      </p:cBhvr>
                                      <p:to>
                                        <p:strVal val="visible"/>
                                      </p:to>
                                    </p:set>
                                    <p:animEffect transition="in" filter="fade">
                                      <p:cBhvr>
                                        <p:cTn id="38" dur="500"/>
                                        <p:tgtEl>
                                          <p:spTgt spid="16">
                                            <p:txEl>
                                              <p:pRg st="1" end="1"/>
                                            </p:txEl>
                                          </p:spTgt>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6">
                                            <p:txEl>
                                              <p:pRg st="2" end="2"/>
                                            </p:txEl>
                                          </p:spTgt>
                                        </p:tgtEl>
                                        <p:attrNameLst>
                                          <p:attrName>style.visibility</p:attrName>
                                        </p:attrNameLst>
                                      </p:cBhvr>
                                      <p:to>
                                        <p:strVal val="visible"/>
                                      </p:to>
                                    </p:set>
                                    <p:animEffect transition="in" filter="fade">
                                      <p:cBhvr>
                                        <p:cTn id="41" dur="500"/>
                                        <p:tgtEl>
                                          <p:spTgt spid="16">
                                            <p:txEl>
                                              <p:pRg st="2" end="2"/>
                                            </p:txEl>
                                          </p:spTgt>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fade">
                                      <p:cBhvr>
                                        <p:cTn id="44" dur="500"/>
                                        <p:tgtEl>
                                          <p:spTgt spid="16">
                                            <p:txEl>
                                              <p:pRg st="3" end="3"/>
                                            </p:txEl>
                                          </p:spTgt>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6">
                                            <p:txEl>
                                              <p:pRg st="4" end="4"/>
                                            </p:txEl>
                                          </p:spTgt>
                                        </p:tgtEl>
                                        <p:attrNameLst>
                                          <p:attrName>style.visibility</p:attrName>
                                        </p:attrNameLst>
                                      </p:cBhvr>
                                      <p:to>
                                        <p:strVal val="visible"/>
                                      </p:to>
                                    </p:set>
                                    <p:animEffect transition="in" filter="fade">
                                      <p:cBhvr>
                                        <p:cTn id="47" dur="500"/>
                                        <p:tgtEl>
                                          <p:spTgt spid="16">
                                            <p:txEl>
                                              <p:pRg st="4" end="4"/>
                                            </p:txEl>
                                          </p:spTgt>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6">
                                            <p:txEl>
                                              <p:pRg st="5" end="5"/>
                                            </p:txEl>
                                          </p:spTgt>
                                        </p:tgtEl>
                                        <p:attrNameLst>
                                          <p:attrName>style.visibility</p:attrName>
                                        </p:attrNameLst>
                                      </p:cBhvr>
                                      <p:to>
                                        <p:strVal val="visible"/>
                                      </p:to>
                                    </p:set>
                                    <p:animEffect transition="in" filter="fade">
                                      <p:cBhvr>
                                        <p:cTn id="50"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hoek: afgeronde hoeken 14">
            <a:extLst>
              <a:ext uri="{FF2B5EF4-FFF2-40B4-BE49-F238E27FC236}">
                <a16:creationId xmlns:a16="http://schemas.microsoft.com/office/drawing/2014/main" id="{9779773B-1A92-47EC-9D6F-76E088E950E5}"/>
              </a:ext>
            </a:extLst>
          </p:cNvPr>
          <p:cNvSpPr/>
          <p:nvPr/>
        </p:nvSpPr>
        <p:spPr>
          <a:xfrm>
            <a:off x="838200" y="1869310"/>
            <a:ext cx="10515600" cy="3784805"/>
          </a:xfrm>
          <a:prstGeom prst="roundRect">
            <a:avLst>
              <a:gd name="adj" fmla="val 2467"/>
            </a:avLst>
          </a:prstGeom>
          <a:blipFill>
            <a:blip r:embed="rId3"/>
            <a:stretch>
              <a:fillRect l="-10546" t="-148434" r="-35760" b="-17290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sp>
        <p:nvSpPr>
          <p:cNvPr id="5" name="Titel 1">
            <a:extLst>
              <a:ext uri="{FF2B5EF4-FFF2-40B4-BE49-F238E27FC236}">
                <a16:creationId xmlns:a16="http://schemas.microsoft.com/office/drawing/2014/main" id="{7D124BFD-0975-4515-B6F2-BE9B489CE882}"/>
              </a:ext>
            </a:extLst>
          </p:cNvPr>
          <p:cNvSpPr>
            <a:spLocks noGrp="1"/>
          </p:cNvSpPr>
          <p:nvPr>
            <p:ph type="title"/>
          </p:nvPr>
        </p:nvSpPr>
        <p:spPr/>
        <p:txBody>
          <a:bodyPr>
            <a:normAutofit/>
          </a:bodyPr>
          <a:lstStyle/>
          <a:p>
            <a:r>
              <a:rPr lang="nl-NL" dirty="0"/>
              <a:t>Risk factors </a:t>
            </a:r>
            <a:r>
              <a:rPr lang="nl-NL" dirty="0" err="1"/>
              <a:t>for</a:t>
            </a:r>
            <a:r>
              <a:rPr lang="nl-NL" dirty="0"/>
              <a:t> </a:t>
            </a:r>
            <a:r>
              <a:rPr lang="nl-NL" dirty="0" err="1"/>
              <a:t>SSc</a:t>
            </a:r>
            <a:r>
              <a:rPr lang="nl-NL" dirty="0"/>
              <a:t>-ILD guide screening </a:t>
            </a:r>
            <a:r>
              <a:rPr lang="nl-NL" dirty="0" err="1"/>
              <a:t>techniques</a:t>
            </a:r>
            <a:r>
              <a:rPr lang="nl-NL" dirty="0"/>
              <a:t> </a:t>
            </a:r>
            <a:r>
              <a:rPr lang="nl-NL" dirty="0" err="1"/>
              <a:t>and</a:t>
            </a:r>
            <a:r>
              <a:rPr lang="nl-NL" dirty="0"/>
              <a:t> frequency</a:t>
            </a:r>
            <a:r>
              <a:rPr lang="nl-NL" baseline="30000" dirty="0"/>
              <a:t>1,2</a:t>
            </a:r>
            <a:endParaRPr lang="nl-NL" dirty="0"/>
          </a:p>
        </p:txBody>
      </p:sp>
      <p:sp>
        <p:nvSpPr>
          <p:cNvPr id="15" name="Text Placeholder 14">
            <a:extLst>
              <a:ext uri="{FF2B5EF4-FFF2-40B4-BE49-F238E27FC236}">
                <a16:creationId xmlns:a16="http://schemas.microsoft.com/office/drawing/2014/main" id="{83916499-CFF4-47A8-A891-91C5B70C516F}"/>
              </a:ext>
            </a:extLst>
          </p:cNvPr>
          <p:cNvSpPr>
            <a:spLocks noGrp="1"/>
          </p:cNvSpPr>
          <p:nvPr>
            <p:ph idx="1"/>
          </p:nvPr>
        </p:nvSpPr>
        <p:spPr>
          <a:xfrm>
            <a:off x="1433357" y="2501960"/>
            <a:ext cx="3657600" cy="2739857"/>
          </a:xfrm>
        </p:spPr>
        <p:txBody>
          <a:bodyPr>
            <a:noAutofit/>
          </a:bodyPr>
          <a:lstStyle/>
          <a:p>
            <a:pPr marL="0" indent="0" algn="ctr">
              <a:buNone/>
            </a:pPr>
            <a:endParaRPr lang="nl-NL" b="1" dirty="0"/>
          </a:p>
          <a:p>
            <a:pPr marL="0" indent="0" algn="ctr">
              <a:buNone/>
            </a:pPr>
            <a:endParaRPr lang="nl-NL" b="1" dirty="0"/>
          </a:p>
          <a:p>
            <a:pPr marL="0" indent="0" algn="ctr">
              <a:buNone/>
            </a:pPr>
            <a:r>
              <a:rPr lang="nl-NL" b="1" dirty="0" err="1"/>
              <a:t>Patient-related</a:t>
            </a:r>
            <a:r>
              <a:rPr lang="nl-NL" b="1" dirty="0"/>
              <a:t> risk factors</a:t>
            </a:r>
            <a:r>
              <a:rPr lang="nl-NL" b="1" baseline="30000" dirty="0"/>
              <a:t>1,3-5</a:t>
            </a:r>
            <a:br>
              <a:rPr lang="nl-NL" b="1" dirty="0"/>
            </a:br>
            <a:r>
              <a:rPr lang="nl-NL" dirty="0" err="1"/>
              <a:t>Older</a:t>
            </a:r>
            <a:r>
              <a:rPr lang="nl-NL" dirty="0"/>
              <a:t> </a:t>
            </a:r>
            <a:r>
              <a:rPr lang="nl-NL" dirty="0" err="1"/>
              <a:t>age</a:t>
            </a:r>
            <a:br>
              <a:rPr lang="nl-NL" dirty="0"/>
            </a:br>
            <a:r>
              <a:rPr lang="en-US" dirty="0"/>
              <a:t>African American race</a:t>
            </a:r>
            <a:br>
              <a:rPr lang="en-US" dirty="0"/>
            </a:br>
            <a:r>
              <a:rPr lang="en-US" dirty="0"/>
              <a:t>Male sex</a:t>
            </a:r>
            <a:br>
              <a:rPr lang="en-US" dirty="0"/>
            </a:br>
            <a:r>
              <a:rPr lang="en-US" dirty="0"/>
              <a:t>History of smoking</a:t>
            </a:r>
          </a:p>
        </p:txBody>
      </p:sp>
      <p:sp>
        <p:nvSpPr>
          <p:cNvPr id="3" name="Tijdelijke aanduiding voor tekst 2">
            <a:extLst>
              <a:ext uri="{FF2B5EF4-FFF2-40B4-BE49-F238E27FC236}">
                <a16:creationId xmlns:a16="http://schemas.microsoft.com/office/drawing/2014/main" id="{0B94D636-EEBC-4E5E-9835-73D053EA783E}"/>
              </a:ext>
            </a:extLst>
          </p:cNvPr>
          <p:cNvSpPr>
            <a:spLocks noGrp="1"/>
          </p:cNvSpPr>
          <p:nvPr>
            <p:ph type="body" sz="quarter" idx="13"/>
          </p:nvPr>
        </p:nvSpPr>
        <p:spPr/>
        <p:txBody>
          <a:bodyPr/>
          <a:lstStyle/>
          <a:p>
            <a:r>
              <a:rPr lang="nl-NL" dirty="0"/>
              <a:t>1. </a:t>
            </a:r>
            <a:r>
              <a:rPr lang="nl-NL" dirty="0" err="1"/>
              <a:t>DeMizio</a:t>
            </a:r>
            <a:r>
              <a:rPr lang="nl-NL" dirty="0"/>
              <a:t> DJ, Bernstein EJ. </a:t>
            </a:r>
            <a:r>
              <a:rPr lang="nl-NL" dirty="0" err="1"/>
              <a:t>Detection</a:t>
            </a:r>
            <a:r>
              <a:rPr lang="nl-NL" dirty="0"/>
              <a:t> </a:t>
            </a:r>
            <a:r>
              <a:rPr lang="nl-NL" dirty="0" err="1"/>
              <a:t>and</a:t>
            </a:r>
            <a:r>
              <a:rPr lang="nl-NL" dirty="0"/>
              <a:t> </a:t>
            </a:r>
            <a:r>
              <a:rPr lang="nl-NL" dirty="0" err="1"/>
              <a:t>classification</a:t>
            </a:r>
            <a:r>
              <a:rPr lang="nl-NL" dirty="0"/>
              <a:t> of </a:t>
            </a:r>
            <a:r>
              <a:rPr lang="nl-NL" dirty="0" err="1"/>
              <a:t>systemic</a:t>
            </a:r>
            <a:r>
              <a:rPr lang="nl-NL" dirty="0"/>
              <a:t> sclerosis-</a:t>
            </a:r>
            <a:r>
              <a:rPr lang="nl-NL" dirty="0" err="1"/>
              <a:t>related</a:t>
            </a:r>
            <a:r>
              <a:rPr lang="nl-NL" dirty="0"/>
              <a:t> </a:t>
            </a:r>
            <a:r>
              <a:rPr lang="nl-NL" dirty="0" err="1"/>
              <a:t>interstitial</a:t>
            </a:r>
            <a:r>
              <a:rPr lang="nl-NL" dirty="0"/>
              <a:t> </a:t>
            </a:r>
            <a:r>
              <a:rPr lang="nl-NL" dirty="0" err="1"/>
              <a:t>lung</a:t>
            </a:r>
            <a:r>
              <a:rPr lang="nl-NL" dirty="0"/>
              <a:t> </a:t>
            </a:r>
            <a:r>
              <a:rPr lang="nl-NL" dirty="0" err="1"/>
              <a:t>disease</a:t>
            </a:r>
            <a:r>
              <a:rPr lang="nl-NL" dirty="0"/>
              <a:t>: a review. </a:t>
            </a:r>
            <a:r>
              <a:rPr lang="nl-NL" dirty="0" err="1"/>
              <a:t>Curr</a:t>
            </a:r>
            <a:r>
              <a:rPr lang="nl-NL" dirty="0"/>
              <a:t> </a:t>
            </a:r>
            <a:r>
              <a:rPr lang="nl-NL" dirty="0" err="1"/>
              <a:t>Opin</a:t>
            </a:r>
            <a:r>
              <a:rPr lang="nl-NL" dirty="0"/>
              <a:t> </a:t>
            </a:r>
            <a:r>
              <a:rPr lang="nl-NL" dirty="0" err="1"/>
              <a:t>Rheumatol</a:t>
            </a:r>
            <a:r>
              <a:rPr lang="nl-NL" dirty="0"/>
              <a:t>. 2019;31(6):553-60; 2. </a:t>
            </a:r>
            <a:r>
              <a:rPr lang="nl-NL" dirty="0" err="1"/>
              <a:t>Bosello</a:t>
            </a:r>
            <a:r>
              <a:rPr lang="nl-NL" dirty="0"/>
              <a:t> SL, </a:t>
            </a:r>
            <a:r>
              <a:rPr lang="nl-NL" dirty="0" err="1"/>
              <a:t>Beretta</a:t>
            </a:r>
            <a:r>
              <a:rPr lang="nl-NL" dirty="0"/>
              <a:t> L, Del Papa N, et al. </a:t>
            </a:r>
            <a:r>
              <a:rPr lang="nl-NL" dirty="0" err="1"/>
              <a:t>Interstitial</a:t>
            </a:r>
            <a:r>
              <a:rPr lang="nl-NL" dirty="0"/>
              <a:t> </a:t>
            </a:r>
            <a:r>
              <a:rPr lang="nl-NL" dirty="0" err="1"/>
              <a:t>Lung</a:t>
            </a:r>
            <a:r>
              <a:rPr lang="nl-NL" dirty="0"/>
              <a:t> </a:t>
            </a:r>
            <a:r>
              <a:rPr lang="nl-NL" dirty="0" err="1"/>
              <a:t>Disease</a:t>
            </a:r>
            <a:r>
              <a:rPr lang="nl-NL" dirty="0"/>
              <a:t> </a:t>
            </a:r>
            <a:r>
              <a:rPr lang="nl-NL" dirty="0" err="1"/>
              <a:t>Associated</a:t>
            </a:r>
            <a:r>
              <a:rPr lang="nl-NL" dirty="0"/>
              <a:t> </a:t>
            </a:r>
            <a:r>
              <a:rPr lang="nl-NL" dirty="0" err="1"/>
              <a:t>With</a:t>
            </a:r>
            <a:r>
              <a:rPr lang="nl-NL" dirty="0"/>
              <a:t> </a:t>
            </a:r>
            <a:r>
              <a:rPr lang="nl-NL" dirty="0" err="1"/>
              <a:t>Autoimmune</a:t>
            </a:r>
            <a:r>
              <a:rPr lang="nl-NL" dirty="0"/>
              <a:t> </a:t>
            </a:r>
            <a:r>
              <a:rPr lang="nl-NL" dirty="0" err="1"/>
              <a:t>Rheumatic</a:t>
            </a:r>
            <a:r>
              <a:rPr lang="nl-NL" dirty="0"/>
              <a:t> </a:t>
            </a:r>
            <a:r>
              <a:rPr lang="nl-NL" dirty="0" err="1"/>
              <a:t>Diseases</a:t>
            </a:r>
            <a:r>
              <a:rPr lang="nl-NL" dirty="0"/>
              <a:t>: Checklists </a:t>
            </a:r>
            <a:r>
              <a:rPr lang="nl-NL" dirty="0" err="1"/>
              <a:t>for</a:t>
            </a:r>
            <a:r>
              <a:rPr lang="nl-NL" dirty="0"/>
              <a:t> </a:t>
            </a:r>
            <a:r>
              <a:rPr lang="nl-NL" dirty="0" err="1"/>
              <a:t>Clinical</a:t>
            </a:r>
            <a:r>
              <a:rPr lang="nl-NL" dirty="0"/>
              <a:t> </a:t>
            </a:r>
            <a:r>
              <a:rPr lang="nl-NL" dirty="0" err="1"/>
              <a:t>Practice</a:t>
            </a:r>
            <a:r>
              <a:rPr lang="nl-NL" dirty="0"/>
              <a:t>. Front Med (Lausanne). 2021;8:732761; 3. </a:t>
            </a:r>
            <a:r>
              <a:rPr lang="nl-NL" dirty="0" err="1"/>
              <a:t>Taha</a:t>
            </a:r>
            <a:r>
              <a:rPr lang="nl-NL" dirty="0"/>
              <a:t> R, </a:t>
            </a:r>
            <a:r>
              <a:rPr lang="nl-NL" dirty="0" err="1"/>
              <a:t>Feteih</a:t>
            </a:r>
            <a:r>
              <a:rPr lang="nl-NL" dirty="0"/>
              <a:t> M. in Skills in </a:t>
            </a:r>
            <a:r>
              <a:rPr lang="nl-NL" dirty="0" err="1"/>
              <a:t>rheumatology</a:t>
            </a:r>
            <a:r>
              <a:rPr lang="nl-NL" dirty="0"/>
              <a:t>. Springer 2021; 4. </a:t>
            </a:r>
            <a:r>
              <a:rPr lang="en-US" dirty="0" err="1"/>
              <a:t>Cottin</a:t>
            </a:r>
            <a:r>
              <a:rPr lang="en-US" dirty="0"/>
              <a:t> V, Brown KK. Interstitial lung disease associated with systemic sclerosis (</a:t>
            </a:r>
            <a:r>
              <a:rPr lang="en-US" dirty="0" err="1"/>
              <a:t>SSc</a:t>
            </a:r>
            <a:r>
              <a:rPr lang="en-US" dirty="0"/>
              <a:t>-ILD). Respir Res. 2019;18;20(1):13; 5. Hoffmann-</a:t>
            </a:r>
            <a:r>
              <a:rPr lang="en-US" dirty="0" err="1"/>
              <a:t>Vold</a:t>
            </a:r>
            <a:r>
              <a:rPr lang="en-US" dirty="0"/>
              <a:t> AM, </a:t>
            </a:r>
            <a:r>
              <a:rPr lang="en-US" dirty="0" err="1"/>
              <a:t>Allanore</a:t>
            </a:r>
            <a:r>
              <a:rPr lang="en-US" dirty="0"/>
              <a:t> Y, Alves M, et al. Progressive interstitial lung disease in patients with systemic sclerosis-associated interstitial lung disease in the EUSTAR database. Ann Rheum Dis. 2021;80(2):219-27. </a:t>
            </a:r>
            <a:endParaRPr lang="nl-NL" dirty="0"/>
          </a:p>
        </p:txBody>
      </p:sp>
      <p:sp>
        <p:nvSpPr>
          <p:cNvPr id="14" name="Text Placeholder 13">
            <a:extLst>
              <a:ext uri="{FF2B5EF4-FFF2-40B4-BE49-F238E27FC236}">
                <a16:creationId xmlns:a16="http://schemas.microsoft.com/office/drawing/2014/main" id="{AEAECDB1-9CAE-498C-93DF-F964686BA498}"/>
              </a:ext>
            </a:extLst>
          </p:cNvPr>
          <p:cNvSpPr>
            <a:spLocks noGrp="1"/>
          </p:cNvSpPr>
          <p:nvPr>
            <p:ph type="body" sz="quarter" idx="17"/>
          </p:nvPr>
        </p:nvSpPr>
        <p:spPr/>
        <p:txBody>
          <a:bodyPr/>
          <a:lstStyle/>
          <a:p>
            <a:r>
              <a:rPr lang="nl-NL" dirty="0"/>
              <a:t>B2</a:t>
            </a:r>
          </a:p>
        </p:txBody>
      </p:sp>
      <p:sp>
        <p:nvSpPr>
          <p:cNvPr id="34" name="Text Placeholder 9">
            <a:extLst>
              <a:ext uri="{FF2B5EF4-FFF2-40B4-BE49-F238E27FC236}">
                <a16:creationId xmlns:a16="http://schemas.microsoft.com/office/drawing/2014/main" id="{7CDCE97A-CEE7-4514-A8CB-5BCEFE4978D3}"/>
              </a:ext>
            </a:extLst>
          </p:cNvPr>
          <p:cNvSpPr txBox="1">
            <a:spLocks/>
          </p:cNvSpPr>
          <p:nvPr/>
        </p:nvSpPr>
        <p:spPr>
          <a:xfrm>
            <a:off x="838200" y="1123200"/>
            <a:ext cx="10515600" cy="598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BI Sans" pitchFamily="2" charset="0"/>
                <a:ea typeface="+mn-ea"/>
                <a:cs typeface="+mn-cs"/>
              </a:rPr>
              <a:t>40-60% of </a:t>
            </a:r>
            <a:r>
              <a:rPr kumimoji="0" lang="en-US" sz="1600" b="0" i="0" u="none" strike="noStrike" kern="1200" cap="none" spc="0" normalizeH="0" baseline="0" noProof="0" dirty="0" err="1">
                <a:ln>
                  <a:noFill/>
                </a:ln>
                <a:solidFill>
                  <a:schemeClr val="tx1"/>
                </a:solidFill>
                <a:effectLst/>
                <a:uLnTx/>
                <a:uFillTx/>
                <a:latin typeface="BI Sans" pitchFamily="2" charset="0"/>
                <a:ea typeface="+mn-ea"/>
                <a:cs typeface="+mn-cs"/>
              </a:rPr>
              <a:t>SSc</a:t>
            </a:r>
            <a:r>
              <a:rPr kumimoji="0" lang="en-US" sz="1600" b="0" i="0" u="none" strike="noStrike" kern="1200" cap="none" spc="0" normalizeH="0" baseline="0" noProof="0" dirty="0">
                <a:ln>
                  <a:noFill/>
                </a:ln>
                <a:solidFill>
                  <a:schemeClr val="tx1"/>
                </a:solidFill>
                <a:effectLst/>
                <a:uLnTx/>
                <a:uFillTx/>
                <a:latin typeface="BI Sans" pitchFamily="2" charset="0"/>
                <a:ea typeface="+mn-ea"/>
                <a:cs typeface="+mn-cs"/>
              </a:rPr>
              <a:t> patients develop ILD</a:t>
            </a:r>
            <a:r>
              <a:rPr kumimoji="0" lang="en-US" sz="1600" b="0" i="0" u="none" strike="noStrike" kern="1200" cap="none" spc="0" normalizeH="0" baseline="30000" noProof="0" dirty="0">
                <a:ln>
                  <a:noFill/>
                </a:ln>
                <a:solidFill>
                  <a:schemeClr val="tx1"/>
                </a:solidFill>
                <a:effectLst/>
                <a:uLnTx/>
                <a:uFillTx/>
                <a:latin typeface="BI Sans" pitchFamily="2" charset="0"/>
                <a:ea typeface="+mn-ea"/>
                <a:cs typeface="+mn-cs"/>
              </a:rPr>
              <a:t>1</a:t>
            </a:r>
            <a:r>
              <a:rPr kumimoji="0" lang="en-US" sz="1600" b="0" i="0" u="none" strike="noStrike" kern="1200" cap="none" spc="0" normalizeH="0" baseline="0" noProof="0" dirty="0">
                <a:ln>
                  <a:noFill/>
                </a:ln>
                <a:solidFill>
                  <a:schemeClr val="tx1"/>
                </a:solidFill>
                <a:effectLst/>
                <a:uLnTx/>
                <a:uFillTx/>
                <a:latin typeface="BI Sans"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2B333A"/>
              </a:solidFill>
              <a:effectLst/>
              <a:uLnTx/>
              <a:uFillTx/>
              <a:latin typeface="BI Sans" pitchFamily="2" charset="0"/>
              <a:ea typeface="+mn-ea"/>
              <a:cs typeface="+mn-cs"/>
            </a:endParaRPr>
          </a:p>
        </p:txBody>
      </p:sp>
      <p:sp>
        <p:nvSpPr>
          <p:cNvPr id="35" name="Rectangle 2">
            <a:extLst>
              <a:ext uri="{FF2B5EF4-FFF2-40B4-BE49-F238E27FC236}">
                <a16:creationId xmlns:a16="http://schemas.microsoft.com/office/drawing/2014/main" id="{44927A70-9EC5-4F0A-A2DF-11066FB31D7A}"/>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0000"/>
                </a:solidFill>
                <a:effectLst/>
                <a:uLnTx/>
                <a:uFillTx/>
                <a:latin typeface="BI Sans" pitchFamily="2" charset="0"/>
                <a:ea typeface="+mn-ea"/>
                <a:cs typeface="+mn-cs"/>
              </a:rPr>
              <a:t>CTD-ILD</a:t>
            </a:r>
            <a:endParaRPr kumimoji="0" lang="en-NL" sz="1400" b="0" i="0" u="none" strike="noStrike" kern="1200" cap="none" spc="0" normalizeH="0" baseline="0" noProof="0" dirty="0">
              <a:ln>
                <a:noFill/>
              </a:ln>
              <a:solidFill>
                <a:srgbClr val="000000"/>
              </a:solidFill>
              <a:effectLst/>
              <a:uLnTx/>
              <a:uFillTx/>
              <a:latin typeface="BI Sans" pitchFamily="2" charset="0"/>
              <a:ea typeface="+mn-ea"/>
              <a:cs typeface="+mn-cs"/>
            </a:endParaRPr>
          </a:p>
        </p:txBody>
      </p:sp>
      <p:pic>
        <p:nvPicPr>
          <p:cNvPr id="22" name="Graphic 21">
            <a:extLst>
              <a:ext uri="{FF2B5EF4-FFF2-40B4-BE49-F238E27FC236}">
                <a16:creationId xmlns:a16="http://schemas.microsoft.com/office/drawing/2014/main" id="{A32A83A6-881F-4854-BE7B-E99377339E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8453" y="2399357"/>
            <a:ext cx="347407" cy="913182"/>
          </a:xfrm>
          <a:prstGeom prst="rect">
            <a:avLst/>
          </a:prstGeom>
        </p:spPr>
      </p:pic>
      <p:pic>
        <p:nvPicPr>
          <p:cNvPr id="17" name="Afbeelding 26">
            <a:extLst>
              <a:ext uri="{FF2B5EF4-FFF2-40B4-BE49-F238E27FC236}">
                <a16:creationId xmlns:a16="http://schemas.microsoft.com/office/drawing/2014/main" id="{EE943F73-79BD-4B31-89CC-84FB8A3CF6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5843" b="36180" l="7011" r="17343">
                        <a14:foregroundMark x1="12669" y1="27865" x2="14145" y2="33034"/>
                        <a14:foregroundMark x1="14637" y1="34831" x2="14637" y2="31236"/>
                        <a14:foregroundMark x1="14268" y1="35730" x2="14637" y2="31685"/>
                        <a14:foregroundMark x1="14760" y1="35730" x2="13038" y2="28539"/>
                        <a14:foregroundMark x1="13038" y1="28539" x2="12669" y2="28315"/>
                        <a14:foregroundMark x1="14637" y1="30787" x2="15498" y2="29438"/>
                        <a14:foregroundMark x1="7257" y1="28764" x2="9102" y2="36404"/>
                        <a14:foregroundMark x1="9102" y1="36404" x2="10701" y2="29213"/>
                        <a14:foregroundMark x1="7011" y1="27865" x2="8733" y2="32135"/>
                        <a14:foregroundMark x1="7257" y1="28764" x2="9225" y2="31236"/>
                      </a14:backgroundRemoval>
                    </a14:imgEffect>
                  </a14:imgLayer>
                </a14:imgProps>
              </a:ext>
            </a:extLst>
          </a:blip>
          <a:srcRect l="6484" t="24763" r="83288" b="62520"/>
          <a:stretch/>
        </p:blipFill>
        <p:spPr>
          <a:xfrm>
            <a:off x="6069059" y="4386300"/>
            <a:ext cx="879144" cy="598335"/>
          </a:xfrm>
          <a:prstGeom prst="rect">
            <a:avLst/>
          </a:prstGeom>
        </p:spPr>
      </p:pic>
      <p:pic>
        <p:nvPicPr>
          <p:cNvPr id="18" name="Graphic 17" descr="Man met effen opvulling">
            <a:extLst>
              <a:ext uri="{FF2B5EF4-FFF2-40B4-BE49-F238E27FC236}">
                <a16:creationId xmlns:a16="http://schemas.microsoft.com/office/drawing/2014/main" id="{F5C854EF-E87A-4347-B1F5-B24D77A6C4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6768" y="3279077"/>
            <a:ext cx="623727" cy="623727"/>
          </a:xfrm>
          <a:prstGeom prst="rect">
            <a:avLst/>
          </a:prstGeom>
        </p:spPr>
      </p:pic>
      <p:pic>
        <p:nvPicPr>
          <p:cNvPr id="19" name="Graphic 18" descr="Agenda met effen opvulling">
            <a:extLst>
              <a:ext uri="{FF2B5EF4-FFF2-40B4-BE49-F238E27FC236}">
                <a16:creationId xmlns:a16="http://schemas.microsoft.com/office/drawing/2014/main" id="{21D91A50-66E3-406D-AEE9-5CE7570D6F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6768" y="2420998"/>
            <a:ext cx="623727" cy="623727"/>
          </a:xfrm>
          <a:prstGeom prst="rect">
            <a:avLst/>
          </a:prstGeom>
        </p:spPr>
      </p:pic>
      <p:sp>
        <p:nvSpPr>
          <p:cNvPr id="20" name="Text Placeholder 14">
            <a:extLst>
              <a:ext uri="{FF2B5EF4-FFF2-40B4-BE49-F238E27FC236}">
                <a16:creationId xmlns:a16="http://schemas.microsoft.com/office/drawing/2014/main" id="{CFE06576-FD6F-4159-AB95-1EB3757427F6}"/>
              </a:ext>
            </a:extLst>
          </p:cNvPr>
          <p:cNvSpPr txBox="1">
            <a:spLocks/>
          </p:cNvSpPr>
          <p:nvPr/>
        </p:nvSpPr>
        <p:spPr>
          <a:xfrm>
            <a:off x="7142124" y="1872748"/>
            <a:ext cx="3844479" cy="3784805"/>
          </a:xfrm>
          <a:prstGeom prst="rect">
            <a:avLst/>
          </a:prstGeom>
        </p:spPr>
        <p:txBody>
          <a:bodyPr vert="horz" lIns="180000" tIns="180000" rIns="180000" bIns="18000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nl-NL" sz="1400" b="0" i="0" kern="1200" dirty="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nl-NL" dirty="0" err="1"/>
              <a:t>Shorter</a:t>
            </a:r>
            <a:r>
              <a:rPr lang="nl-NL" dirty="0"/>
              <a:t> </a:t>
            </a:r>
            <a:r>
              <a:rPr lang="nl-NL" dirty="0" err="1"/>
              <a:t>disease</a:t>
            </a:r>
            <a:r>
              <a:rPr lang="nl-NL" dirty="0"/>
              <a:t> </a:t>
            </a:r>
            <a:r>
              <a:rPr lang="nl-NL" dirty="0" err="1"/>
              <a:t>duration</a:t>
            </a:r>
            <a:endParaRPr lang="nl-NL" dirty="0"/>
          </a:p>
          <a:p>
            <a:pPr algn="l">
              <a:lnSpc>
                <a:spcPct val="150000"/>
              </a:lnSpc>
            </a:pPr>
            <a:endParaRPr lang="nl-NL" dirty="0"/>
          </a:p>
          <a:p>
            <a:pPr algn="l">
              <a:lnSpc>
                <a:spcPct val="150000"/>
              </a:lnSpc>
            </a:pPr>
            <a:r>
              <a:rPr lang="nl-NL" dirty="0"/>
              <a:t>Diffuse </a:t>
            </a:r>
            <a:r>
              <a:rPr lang="nl-NL" dirty="0" err="1"/>
              <a:t>cutaneous</a:t>
            </a:r>
            <a:r>
              <a:rPr lang="nl-NL" dirty="0"/>
              <a:t> </a:t>
            </a:r>
            <a:r>
              <a:rPr lang="nl-NL" dirty="0" err="1"/>
              <a:t>SSc</a:t>
            </a:r>
            <a:endParaRPr lang="nl-NL" dirty="0"/>
          </a:p>
          <a:p>
            <a:pPr algn="l">
              <a:lnSpc>
                <a:spcPct val="150000"/>
              </a:lnSpc>
            </a:pPr>
            <a:endParaRPr lang="en-US" dirty="0"/>
          </a:p>
          <a:p>
            <a:pPr algn="l">
              <a:lnSpc>
                <a:spcPct val="150000"/>
              </a:lnSpc>
            </a:pPr>
            <a:r>
              <a:rPr lang="en-US" dirty="0"/>
              <a:t>Presence of anti-Scl-70 antibodies</a:t>
            </a:r>
            <a:br>
              <a:rPr lang="en-US" dirty="0"/>
            </a:br>
            <a:r>
              <a:rPr lang="en-US" dirty="0"/>
              <a:t>Absence of anti-centromere antibodies</a:t>
            </a:r>
          </a:p>
        </p:txBody>
      </p:sp>
      <p:pic>
        <p:nvPicPr>
          <p:cNvPr id="2" name="Picture 1">
            <a:extLst>
              <a:ext uri="{FF2B5EF4-FFF2-40B4-BE49-F238E27FC236}">
                <a16:creationId xmlns:a16="http://schemas.microsoft.com/office/drawing/2014/main" id="{935F03CE-E64E-72FC-C564-72866FE4B3F2}"/>
              </a:ext>
            </a:extLst>
          </p:cNvPr>
          <p:cNvPicPr>
            <a:picLocks noChangeAspect="1"/>
          </p:cNvPicPr>
          <p:nvPr/>
        </p:nvPicPr>
        <p:blipFill>
          <a:blip r:embed="rId12"/>
          <a:stretch>
            <a:fillRect/>
          </a:stretch>
        </p:blipFill>
        <p:spPr>
          <a:xfrm>
            <a:off x="10848148" y="6293016"/>
            <a:ext cx="1487553" cy="231668"/>
          </a:xfrm>
          <a:prstGeom prst="rect">
            <a:avLst/>
          </a:prstGeom>
        </p:spPr>
      </p:pic>
    </p:spTree>
    <p:extLst>
      <p:ext uri="{BB962C8B-B14F-4D97-AF65-F5344CB8AC3E}">
        <p14:creationId xmlns:p14="http://schemas.microsoft.com/office/powerpoint/2010/main" val="184311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Effect transition="in" filter="fade">
                                      <p:cBhvr>
                                        <p:cTn id="11" dur="500"/>
                                        <p:tgtEl>
                                          <p:spTgt spid="15">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500"/>
                                        <p:tgtEl>
                                          <p:spTgt spid="20">
                                            <p:txEl>
                                              <p:pRg st="0" end="0"/>
                                            </p:tx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txEl>
                                              <p:pRg st="2" end="2"/>
                                            </p:txEl>
                                          </p:spTgt>
                                        </p:tgtEl>
                                        <p:attrNameLst>
                                          <p:attrName>style.visibility</p:attrName>
                                        </p:attrNameLst>
                                      </p:cBhvr>
                                      <p:to>
                                        <p:strVal val="visible"/>
                                      </p:to>
                                    </p:set>
                                    <p:animEffect transition="in" filter="fade">
                                      <p:cBhvr>
                                        <p:cTn id="28" dur="500"/>
                                        <p:tgtEl>
                                          <p:spTgt spid="20">
                                            <p:txEl>
                                              <p:pRg st="2" end="2"/>
                                            </p:tx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fade">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0"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DTx">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Q&amp;A and Case Studies">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1f8af86-ee95-4718-bd0d-375b37366c83}" enabled="0" method="" siteId="{e1f8af86-ee95-4718-bd0d-375b37366c83}" removed="1"/>
</clbl:labelList>
</file>

<file path=docProps/app.xml><?xml version="1.0" encoding="utf-8"?>
<Properties xmlns="http://schemas.openxmlformats.org/officeDocument/2006/extended-properties" xmlns:vt="http://schemas.openxmlformats.org/officeDocument/2006/docPropsVTypes">
  <TotalTime>14675</TotalTime>
  <Words>10550</Words>
  <Application>Microsoft Office PowerPoint</Application>
  <PresentationFormat>Widescreen</PresentationFormat>
  <Paragraphs>1153</Paragraphs>
  <Slides>60</Slides>
  <Notes>53</Notes>
  <HiddenSlides>0</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MDTx</vt:lpstr>
      <vt:lpstr>2_Q&amp;A and Case Studies</vt:lpstr>
      <vt:lpstr>1_Office Theme</vt:lpstr>
      <vt:lpstr>PowerPoint Presentation</vt:lpstr>
      <vt:lpstr>Diagnosis of fibrosing ILD</vt:lpstr>
      <vt:lpstr>Time is of the essence when it comes to diagnosing fibrosing ILDs1 </vt:lpstr>
      <vt:lpstr>Overview of ILDs</vt:lpstr>
      <vt:lpstr>It is estimated that up to 30% of patients with non-IPF ILDs develop progressive pulmonary fibrosis1,2</vt:lpstr>
      <vt:lpstr>PowerPoint Presentation</vt:lpstr>
      <vt:lpstr>The presence of risk factors may strengthen the suspicion of ILD1 </vt:lpstr>
      <vt:lpstr>Certain risk factors may strengthen the suspicion of IPF</vt:lpstr>
      <vt:lpstr>Risk factors for SSc-ILD guide screening techniques and frequency1,2</vt:lpstr>
      <vt:lpstr>Risk factors for RA-ILD guide screening techniques and frequency1,2</vt:lpstr>
      <vt:lpstr>Predictive scores have been developed to identify patients at risk for RA-ILD</vt:lpstr>
      <vt:lpstr>A multidisciplinary approach including rheumatologists and pulmonologists facilitates early recognition of CTD-ILD1</vt:lpstr>
      <vt:lpstr>Respiratory symptoms are not specific for ILD, and in case they are, might not always reflect the severity of ILD1</vt:lpstr>
      <vt:lpstr>Findings that raise suspicion of ILD1</vt:lpstr>
      <vt:lpstr>ILD may precede the development of CTD manifestations1,2</vt:lpstr>
      <vt:lpstr>“I think all GPs should have a recording of the lungs of a person with pulmonary fibrosis and if they hear that noise, they should send you to the chest clinic as the first port of call”   - IPF patient1</vt:lpstr>
      <vt:lpstr>Survival of IPF patients decreases as the delay in referral increases1 </vt:lpstr>
      <vt:lpstr>When to refer patients to specialists in ILD? </vt:lpstr>
      <vt:lpstr>Organisation around ILD diagnosis</vt:lpstr>
      <vt:lpstr>The diagnosis of ILD requires a multidisciplinary and individualized approach1</vt:lpstr>
      <vt:lpstr>The diagnostic process of F-ILD involves many aspects that need evaluation in the MDT1-4</vt:lpstr>
      <vt:lpstr>Journey of an IPF patient1</vt:lpstr>
      <vt:lpstr>The MDT plays an essential role in the diagnosis of ILD1</vt:lpstr>
      <vt:lpstr>What is the purpose of MDT evaluation in ILD? </vt:lpstr>
      <vt:lpstr>Essential considerations for MDT discussions1</vt:lpstr>
      <vt:lpstr>Although MDT is recommended for ILD diagnosis, there are no guidelines on how meetings should be conducted</vt:lpstr>
      <vt:lpstr>Outcomes of MDT for a patient with suspected ILD1-3</vt:lpstr>
      <vt:lpstr>HRCT is an essential component of the diagnostic process1</vt:lpstr>
      <vt:lpstr>High-resolution computed tomography (HRCT) is an essential component of F-ILD diagnosis1-3</vt:lpstr>
      <vt:lpstr>For accurate ILD diagnosis, CT images should be of high quality </vt:lpstr>
      <vt:lpstr>A systematic analysis of HRCT scans narrows down the differential diagnosis of ILD1 </vt:lpstr>
      <vt:lpstr>A systematic approach to analyze HRCT scans can narrow down the differential diagnosis of ILD1,2</vt:lpstr>
      <vt:lpstr>Approach to define the HRCT pattern</vt:lpstr>
      <vt:lpstr>HRCT pattern recognition: assessing disease features</vt:lpstr>
      <vt:lpstr>Define HRCT-pattern </vt:lpstr>
      <vt:lpstr>Define HRCT-pattern </vt:lpstr>
      <vt:lpstr>Approach to define the HRCT pattern</vt:lpstr>
      <vt:lpstr>Ancillary findings</vt:lpstr>
      <vt:lpstr>Ancillary findings: Loss of volume</vt:lpstr>
      <vt:lpstr>Ancillary findings: Honeycombing</vt:lpstr>
      <vt:lpstr>Ancillary findings: Bronchiectasis and bronchiolectasis</vt:lpstr>
      <vt:lpstr>Approach to define the HRCT pattern</vt:lpstr>
      <vt:lpstr>Distribution</vt:lpstr>
      <vt:lpstr>Approach to define the HRCT pattern</vt:lpstr>
      <vt:lpstr>Exclude alternative diagnoses1</vt:lpstr>
      <vt:lpstr>UIP is the hallmark pattern for IPF1</vt:lpstr>
      <vt:lpstr>PowerPoint Presentation</vt:lpstr>
      <vt:lpstr>Usual Interstitial Pneumonia (UIP)1 </vt:lpstr>
      <vt:lpstr>In the correct clinical context, a confident IPF diagnosis can be made when a definite or probable UIP pattern is seen on HRCT1</vt:lpstr>
      <vt:lpstr>IPF diagnosis based on HRCT and biopsy patterns1</vt:lpstr>
      <vt:lpstr>Diagnostic algorithm for IPF1</vt:lpstr>
      <vt:lpstr>Non-Specific Interstitial Pneumonia (NSIP)1 </vt:lpstr>
      <vt:lpstr>Most common HRCT-patterns in CTD-ILD1</vt:lpstr>
      <vt:lpstr>Monitoring of FVC, extent of fibrosis on HRCT, and course of clinical symptoms is important to detect disease progression</vt:lpstr>
      <vt:lpstr>HRCT is important to monitor for progression of fibrosis </vt:lpstr>
      <vt:lpstr>Monitoring algorithm for SSc-ILD1,2</vt:lpstr>
      <vt:lpstr>Antifibrotic treatment started immediately after identification of PPF could help slow progression when there is the most left to preserve1</vt:lpstr>
      <vt:lpstr>PowerPoint Presentation</vt:lpstr>
      <vt:lpstr>Key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Haas_de,Jack (HP ComOps) BIM-NL-A</dc:creator>
  <cp:lastModifiedBy>zxSTO Carlson,Monica (HP Marketing) EXTERNAL</cp:lastModifiedBy>
  <cp:revision>376</cp:revision>
  <dcterms:created xsi:type="dcterms:W3CDTF">2021-10-21T06:14:32Z</dcterms:created>
  <dcterms:modified xsi:type="dcterms:W3CDTF">2024-05-14T12:49:13Z</dcterms:modified>
</cp:coreProperties>
</file>