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32.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3.xml" ContentType="application/vnd.openxmlformats-officedocument.presentationml.notesSlide+xml"/>
  <Override PartName="/ppt/charts/chart6.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0" r:id="rId1"/>
    <p:sldMasterId id="2147483874" r:id="rId2"/>
    <p:sldMasterId id="2147483907" r:id="rId3"/>
  </p:sldMasterIdLst>
  <p:notesMasterIdLst>
    <p:notesMasterId r:id="rId46"/>
  </p:notesMasterIdLst>
  <p:handoutMasterIdLst>
    <p:handoutMasterId r:id="rId47"/>
  </p:handoutMasterIdLst>
  <p:sldIdLst>
    <p:sldId id="9581" r:id="rId4"/>
    <p:sldId id="256" r:id="rId5"/>
    <p:sldId id="258" r:id="rId6"/>
    <p:sldId id="315" r:id="rId7"/>
    <p:sldId id="9447" r:id="rId8"/>
    <p:sldId id="9477" r:id="rId9"/>
    <p:sldId id="9530" r:id="rId10"/>
    <p:sldId id="9557" r:id="rId11"/>
    <p:sldId id="9638" r:id="rId12"/>
    <p:sldId id="9584" r:id="rId13"/>
    <p:sldId id="9440" r:id="rId14"/>
    <p:sldId id="9506" r:id="rId15"/>
    <p:sldId id="1675" r:id="rId16"/>
    <p:sldId id="9476" r:id="rId17"/>
    <p:sldId id="9565" r:id="rId18"/>
    <p:sldId id="9575" r:id="rId19"/>
    <p:sldId id="9441" r:id="rId20"/>
    <p:sldId id="9639" r:id="rId21"/>
    <p:sldId id="9627" r:id="rId22"/>
    <p:sldId id="9442" r:id="rId23"/>
    <p:sldId id="9483" r:id="rId24"/>
    <p:sldId id="9563" r:id="rId25"/>
    <p:sldId id="9478" r:id="rId26"/>
    <p:sldId id="9471" r:id="rId27"/>
    <p:sldId id="311" r:id="rId28"/>
    <p:sldId id="9520" r:id="rId29"/>
    <p:sldId id="9630" r:id="rId30"/>
    <p:sldId id="9571" r:id="rId31"/>
    <p:sldId id="9486" r:id="rId32"/>
    <p:sldId id="9445" r:id="rId33"/>
    <p:sldId id="9633" r:id="rId34"/>
    <p:sldId id="9488" r:id="rId35"/>
    <p:sldId id="9487" r:id="rId36"/>
    <p:sldId id="9468" r:id="rId37"/>
    <p:sldId id="9574" r:id="rId38"/>
    <p:sldId id="9636" r:id="rId39"/>
    <p:sldId id="9637" r:id="rId40"/>
    <p:sldId id="9631" r:id="rId41"/>
    <p:sldId id="9517" r:id="rId42"/>
    <p:sldId id="9475" r:id="rId43"/>
    <p:sldId id="9578" r:id="rId44"/>
    <p:sldId id="9569" r:id="rId45"/>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Juliette Klaasse | BKC Media" initials="JK|BM" lastIdx="11" clrIdx="6">
    <p:extLst>
      <p:ext uri="{19B8F6BF-5375-455C-9EA6-DF929625EA0E}">
        <p15:presenceInfo xmlns:p15="http://schemas.microsoft.com/office/powerpoint/2012/main" userId="S::j.klaasse@bkcmedia.nl::6d7e95cc-e6e6-4082-a1b4-84ab713a4c0e" providerId="AD"/>
      </p:ext>
    </p:extLst>
  </p:cmAuthor>
  <p:cmAuthor id="1" name="Carmen Paus | BKC Media" initials="CP|BM" lastIdx="163" clrIdx="0">
    <p:extLst>
      <p:ext uri="{19B8F6BF-5375-455C-9EA6-DF929625EA0E}">
        <p15:presenceInfo xmlns:p15="http://schemas.microsoft.com/office/powerpoint/2012/main" userId="S::c.paus@bkcmedia.nl::9475270f-5d86-4671-841f-98e6a9464d2d" providerId="AD"/>
      </p:ext>
    </p:extLst>
  </p:cmAuthor>
  <p:cmAuthor id="2" name="Gabry Mies" initials="GM [2]" lastIdx="77" clrIdx="1">
    <p:extLst>
      <p:ext uri="{19B8F6BF-5375-455C-9EA6-DF929625EA0E}">
        <p15:presenceInfo xmlns:p15="http://schemas.microsoft.com/office/powerpoint/2012/main" userId="S-1-5-21-2262799747-4154453254-716066307-1182" providerId="AD"/>
      </p:ext>
    </p:extLst>
  </p:cmAuthor>
  <p:cmAuthor id="3" name="Pinheiro_Martins,Pedro (HP Med Affairs) BIM-NL-A" initials="P(MAB" lastIdx="100" clrIdx="2">
    <p:extLst>
      <p:ext uri="{19B8F6BF-5375-455C-9EA6-DF929625EA0E}">
        <p15:presenceInfo xmlns:p15="http://schemas.microsoft.com/office/powerpoint/2012/main" userId="S::pedro.pinheiro_martins@boehringer-ingelheim.com::f38e0d33-7377-4ad5-8a3d-99b942e50eba" providerId="AD"/>
      </p:ext>
    </p:extLst>
  </p:cmAuthor>
  <p:cmAuthor id="4" name="Matty Postma | BKC Media" initials="MP|BM" lastIdx="8" clrIdx="3">
    <p:extLst>
      <p:ext uri="{19B8F6BF-5375-455C-9EA6-DF929625EA0E}">
        <p15:presenceInfo xmlns:p15="http://schemas.microsoft.com/office/powerpoint/2012/main" userId="S::m.postma@bkcmedia.nl::c759a6d2-a3fd-45d0-8204-6c66e74c821e" providerId="AD"/>
      </p:ext>
    </p:extLst>
  </p:cmAuthor>
  <p:cmAuthor id="5" name="Gabry Mies" initials="GM" lastIdx="36" clrIdx="4">
    <p:extLst>
      <p:ext uri="{19B8F6BF-5375-455C-9EA6-DF929625EA0E}">
        <p15:presenceInfo xmlns:p15="http://schemas.microsoft.com/office/powerpoint/2012/main" userId="Gabry Mies" providerId="None"/>
      </p:ext>
    </p:extLst>
  </p:cmAuthor>
  <p:cmAuthor id="6" name="Nicole Sterk | BKC Media" initials="NS|BM" lastIdx="6" clrIdx="5">
    <p:extLst>
      <p:ext uri="{19B8F6BF-5375-455C-9EA6-DF929625EA0E}">
        <p15:presenceInfo xmlns:p15="http://schemas.microsoft.com/office/powerpoint/2012/main" userId="S::n.sterk@bkcmedia.nl::4faf53e3-2d22-44a8-a16a-5f71562522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E55"/>
    <a:srgbClr val="ED7D31"/>
    <a:srgbClr val="7293A1"/>
    <a:srgbClr val="183654"/>
    <a:srgbClr val="0F2133"/>
    <a:srgbClr val="FFFFFF"/>
    <a:srgbClr val="003366"/>
    <a:srgbClr val="2B333A"/>
    <a:srgbClr val="A9D18E"/>
    <a:srgbClr val="A1B9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80448E-8E76-4C77-A9EF-0F0E46FD30E4}" v="45" dt="2023-10-23T14:12:50.816"/>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098" autoAdjust="0"/>
    <p:restoredTop sz="96357" autoAdjust="0"/>
  </p:normalViewPr>
  <p:slideViewPr>
    <p:cSldViewPr snapToGrid="0">
      <p:cViewPr varScale="1">
        <p:scale>
          <a:sx n="114" d="100"/>
          <a:sy n="114" d="100"/>
        </p:scale>
        <p:origin x="870" y="102"/>
      </p:cViewPr>
      <p:guideLst/>
    </p:cSldViewPr>
  </p:slideViewPr>
  <p:notesTextViewPr>
    <p:cViewPr>
      <p:scale>
        <a:sx n="3" d="2"/>
        <a:sy n="3" d="2"/>
      </p:scale>
      <p:origin x="0" y="0"/>
    </p:cViewPr>
  </p:notesTextViewPr>
  <p:sorterViewPr>
    <p:cViewPr>
      <p:scale>
        <a:sx n="100" d="100"/>
        <a:sy n="100" d="100"/>
      </p:scale>
      <p:origin x="0" y="-7614"/>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microsoft.com/office/2015/10/relationships/revisionInfo" Target="revisionInfo.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150851195229177"/>
          <c:y val="7.3312331455766516E-2"/>
          <c:w val="0.85788076966950655"/>
          <c:h val="0.70661918027591042"/>
        </c:manualLayout>
      </c:layout>
      <c:scatterChart>
        <c:scatterStyle val="lineMarker"/>
        <c:varyColors val="0"/>
        <c:ser>
          <c:idx val="0"/>
          <c:order val="0"/>
          <c:tx>
            <c:strRef>
              <c:f>Sheet1!$B$1</c:f>
              <c:strCache>
                <c:ptCount val="1"/>
                <c:pt idx="0">
                  <c:v>Patients with IPF (INPULSIS®)</c:v>
                </c:pt>
              </c:strCache>
            </c:strRef>
          </c:tx>
          <c:spPr>
            <a:ln>
              <a:solidFill>
                <a:schemeClr val="accent5"/>
              </a:solidFill>
              <a:prstDash val="solid"/>
            </a:ln>
          </c:spPr>
          <c:marker>
            <c:symbol val="square"/>
            <c:size val="8"/>
            <c:spPr>
              <a:solidFill>
                <a:schemeClr val="accent5"/>
              </a:solidFill>
              <a:ln w="3175">
                <a:solidFill>
                  <a:schemeClr val="accent5"/>
                </a:solidFill>
                <a:prstDash val="solid"/>
              </a:ln>
            </c:spPr>
          </c:marker>
          <c:dPt>
            <c:idx val="1"/>
            <c:bubble3D val="0"/>
            <c:extLst>
              <c:ext xmlns:c16="http://schemas.microsoft.com/office/drawing/2014/chart" uri="{C3380CC4-5D6E-409C-BE32-E72D297353CC}">
                <c16:uniqueId val="{00000000-E04C-4FCD-96B1-6777C8D20440}"/>
              </c:ext>
            </c:extLst>
          </c:dPt>
          <c:dPt>
            <c:idx val="2"/>
            <c:bubble3D val="0"/>
            <c:extLst>
              <c:ext xmlns:c16="http://schemas.microsoft.com/office/drawing/2014/chart" uri="{C3380CC4-5D6E-409C-BE32-E72D297353CC}">
                <c16:uniqueId val="{00000001-E04C-4FCD-96B1-6777C8D20440}"/>
              </c:ext>
            </c:extLst>
          </c:dPt>
          <c:dPt>
            <c:idx val="3"/>
            <c:bubble3D val="0"/>
            <c:spPr>
              <a:ln w="28575">
                <a:solidFill>
                  <a:schemeClr val="accent5"/>
                </a:solidFill>
                <a:prstDash val="solid"/>
              </a:ln>
            </c:spPr>
            <c:extLst>
              <c:ext xmlns:c16="http://schemas.microsoft.com/office/drawing/2014/chart" uri="{C3380CC4-5D6E-409C-BE32-E72D297353CC}">
                <c16:uniqueId val="{00000003-E04C-4FCD-96B1-6777C8D20440}"/>
              </c:ext>
            </c:extLst>
          </c:dPt>
          <c:dPt>
            <c:idx val="4"/>
            <c:bubble3D val="0"/>
            <c:extLst>
              <c:ext xmlns:c16="http://schemas.microsoft.com/office/drawing/2014/chart" uri="{C3380CC4-5D6E-409C-BE32-E72D297353CC}">
                <c16:uniqueId val="{00000004-E04C-4FCD-96B1-6777C8D20440}"/>
              </c:ext>
            </c:extLst>
          </c:dPt>
          <c:dPt>
            <c:idx val="5"/>
            <c:bubble3D val="0"/>
            <c:extLst>
              <c:ext xmlns:c16="http://schemas.microsoft.com/office/drawing/2014/chart" uri="{C3380CC4-5D6E-409C-BE32-E72D297353CC}">
                <c16:uniqueId val="{00000005-E04C-4FCD-96B1-6777C8D20440}"/>
              </c:ext>
            </c:extLst>
          </c:dPt>
          <c:errBars>
            <c:errDir val="y"/>
            <c:errBarType val="both"/>
            <c:errValType val="cust"/>
            <c:noEndCap val="0"/>
            <c:plus>
              <c:numRef>
                <c:f>Sheet1!$B$12:$B$19</c:f>
                <c:numCache>
                  <c:formatCode>General</c:formatCode>
                  <c:ptCount val="8"/>
                  <c:pt idx="0">
                    <c:v>0</c:v>
                  </c:pt>
                  <c:pt idx="1">
                    <c:v>8.1999999999999993</c:v>
                  </c:pt>
                  <c:pt idx="2">
                    <c:v>9.1</c:v>
                  </c:pt>
                  <c:pt idx="3">
                    <c:v>9.1</c:v>
                  </c:pt>
                  <c:pt idx="4">
                    <c:v>11.2</c:v>
                  </c:pt>
                  <c:pt idx="5">
                    <c:v>12.5</c:v>
                  </c:pt>
                  <c:pt idx="6">
                    <c:v>13.8</c:v>
                  </c:pt>
                  <c:pt idx="7">
                    <c:v>15.7</c:v>
                  </c:pt>
                </c:numCache>
              </c:numRef>
            </c:plus>
            <c:minus>
              <c:numRef>
                <c:f>Sheet1!$B$12:$B$19</c:f>
                <c:numCache>
                  <c:formatCode>General</c:formatCode>
                  <c:ptCount val="8"/>
                  <c:pt idx="0">
                    <c:v>0</c:v>
                  </c:pt>
                  <c:pt idx="1">
                    <c:v>8.1999999999999993</c:v>
                  </c:pt>
                  <c:pt idx="2">
                    <c:v>9.1</c:v>
                  </c:pt>
                  <c:pt idx="3">
                    <c:v>9.1</c:v>
                  </c:pt>
                  <c:pt idx="4">
                    <c:v>11.2</c:v>
                  </c:pt>
                  <c:pt idx="5">
                    <c:v>12.5</c:v>
                  </c:pt>
                  <c:pt idx="6">
                    <c:v>13.8</c:v>
                  </c:pt>
                  <c:pt idx="7">
                    <c:v>15.7</c:v>
                  </c:pt>
                </c:numCache>
              </c:numRef>
            </c:minus>
            <c:spPr>
              <a:ln>
                <a:solidFill>
                  <a:schemeClr val="tx1"/>
                </a:solidFill>
              </a:ln>
            </c:spPr>
          </c:errBars>
          <c:xVal>
            <c:numRef>
              <c:f>Sheet1!$A$2:$A$9</c:f>
              <c:numCache>
                <c:formatCode>General</c:formatCode>
                <c:ptCount val="8"/>
                <c:pt idx="0">
                  <c:v>0</c:v>
                </c:pt>
                <c:pt idx="1">
                  <c:v>2</c:v>
                </c:pt>
                <c:pt idx="2">
                  <c:v>4</c:v>
                </c:pt>
                <c:pt idx="3">
                  <c:v>6</c:v>
                </c:pt>
                <c:pt idx="4">
                  <c:v>12</c:v>
                </c:pt>
                <c:pt idx="5">
                  <c:v>24</c:v>
                </c:pt>
                <c:pt idx="6">
                  <c:v>36</c:v>
                </c:pt>
                <c:pt idx="7">
                  <c:v>52</c:v>
                </c:pt>
              </c:numCache>
            </c:numRef>
          </c:xVal>
          <c:yVal>
            <c:numRef>
              <c:f>Sheet1!$B$2:$B$9</c:f>
              <c:numCache>
                <c:formatCode>0.0</c:formatCode>
                <c:ptCount val="8"/>
                <c:pt idx="0">
                  <c:v>0</c:v>
                </c:pt>
                <c:pt idx="1">
                  <c:v>-7</c:v>
                </c:pt>
                <c:pt idx="2">
                  <c:v>-18.100000000000001</c:v>
                </c:pt>
                <c:pt idx="3">
                  <c:v>-35.700000000000003</c:v>
                </c:pt>
                <c:pt idx="4">
                  <c:v>-77.3</c:v>
                </c:pt>
                <c:pt idx="5">
                  <c:v>-107</c:v>
                </c:pt>
                <c:pt idx="6">
                  <c:v>-163.69999999999999</c:v>
                </c:pt>
                <c:pt idx="7">
                  <c:v>-203</c:v>
                </c:pt>
              </c:numCache>
            </c:numRef>
          </c:yVal>
          <c:smooth val="0"/>
          <c:extLst>
            <c:ext xmlns:c16="http://schemas.microsoft.com/office/drawing/2014/chart" uri="{C3380CC4-5D6E-409C-BE32-E72D297353CC}">
              <c16:uniqueId val="{00000006-E04C-4FCD-96B1-6777C8D20440}"/>
            </c:ext>
          </c:extLst>
        </c:ser>
        <c:ser>
          <c:idx val="1"/>
          <c:order val="1"/>
          <c:tx>
            <c:strRef>
              <c:f>Sheet1!$C$1</c:f>
              <c:strCache>
                <c:ptCount val="1"/>
                <c:pt idx="0">
                  <c:v>Patients with progressive fibrosing ILD (INBUILD® overall population)</c:v>
                </c:pt>
              </c:strCache>
            </c:strRef>
          </c:tx>
          <c:spPr>
            <a:ln>
              <a:solidFill>
                <a:schemeClr val="accent1"/>
              </a:solidFill>
              <a:prstDash val="solid"/>
            </a:ln>
          </c:spPr>
          <c:marker>
            <c:symbol val="diamond"/>
            <c:size val="10"/>
            <c:spPr>
              <a:solidFill>
                <a:schemeClr val="accent1">
                  <a:alpha val="97000"/>
                </a:schemeClr>
              </a:solidFill>
              <a:ln>
                <a:solidFill>
                  <a:schemeClr val="accent1"/>
                </a:solidFill>
                <a:prstDash val="solid"/>
              </a:ln>
            </c:spPr>
          </c:marker>
          <c:errBars>
            <c:errDir val="y"/>
            <c:errBarType val="both"/>
            <c:errValType val="cust"/>
            <c:noEndCap val="0"/>
            <c:plus>
              <c:numRef>
                <c:f>Sheet1!$C$12:$C$19</c:f>
                <c:numCache>
                  <c:formatCode>General</c:formatCode>
                  <c:ptCount val="8"/>
                  <c:pt idx="0">
                    <c:v>0</c:v>
                  </c:pt>
                  <c:pt idx="1">
                    <c:v>6.7</c:v>
                  </c:pt>
                  <c:pt idx="2">
                    <c:v>7.8</c:v>
                  </c:pt>
                  <c:pt idx="3">
                    <c:v>8.5</c:v>
                  </c:pt>
                  <c:pt idx="4">
                    <c:v>9.6999999999999993</c:v>
                  </c:pt>
                  <c:pt idx="5">
                    <c:v>12.3</c:v>
                  </c:pt>
                  <c:pt idx="6">
                    <c:v>12.4</c:v>
                  </c:pt>
                  <c:pt idx="7">
                    <c:v>13.3</c:v>
                  </c:pt>
                </c:numCache>
              </c:numRef>
            </c:plus>
            <c:minus>
              <c:numRef>
                <c:f>Sheet1!$C$12:$C$19</c:f>
                <c:numCache>
                  <c:formatCode>General</c:formatCode>
                  <c:ptCount val="8"/>
                  <c:pt idx="0">
                    <c:v>0</c:v>
                  </c:pt>
                  <c:pt idx="1">
                    <c:v>6.7</c:v>
                  </c:pt>
                  <c:pt idx="2">
                    <c:v>7.8</c:v>
                  </c:pt>
                  <c:pt idx="3">
                    <c:v>8.5</c:v>
                  </c:pt>
                  <c:pt idx="4">
                    <c:v>9.6999999999999993</c:v>
                  </c:pt>
                  <c:pt idx="5">
                    <c:v>12.3</c:v>
                  </c:pt>
                  <c:pt idx="6">
                    <c:v>12.4</c:v>
                  </c:pt>
                  <c:pt idx="7">
                    <c:v>13.3</c:v>
                  </c:pt>
                </c:numCache>
              </c:numRef>
            </c:minus>
          </c:errBars>
          <c:xVal>
            <c:numRef>
              <c:f>Sheet1!$A$2:$A$9</c:f>
              <c:numCache>
                <c:formatCode>General</c:formatCode>
                <c:ptCount val="8"/>
                <c:pt idx="0">
                  <c:v>0</c:v>
                </c:pt>
                <c:pt idx="1">
                  <c:v>2</c:v>
                </c:pt>
                <c:pt idx="2">
                  <c:v>4</c:v>
                </c:pt>
                <c:pt idx="3">
                  <c:v>6</c:v>
                </c:pt>
                <c:pt idx="4">
                  <c:v>12</c:v>
                </c:pt>
                <c:pt idx="5">
                  <c:v>24</c:v>
                </c:pt>
                <c:pt idx="6">
                  <c:v>36</c:v>
                </c:pt>
                <c:pt idx="7">
                  <c:v>52</c:v>
                </c:pt>
              </c:numCache>
            </c:numRef>
          </c:xVal>
          <c:yVal>
            <c:numRef>
              <c:f>Sheet1!$C$2:$C$9</c:f>
              <c:numCache>
                <c:formatCode>0.0</c:formatCode>
                <c:ptCount val="8"/>
                <c:pt idx="0">
                  <c:v>0</c:v>
                </c:pt>
                <c:pt idx="1">
                  <c:v>-17.7</c:v>
                </c:pt>
                <c:pt idx="2">
                  <c:v>-30.7</c:v>
                </c:pt>
                <c:pt idx="3">
                  <c:v>-43.2</c:v>
                </c:pt>
                <c:pt idx="4">
                  <c:v>-65.400000000000006</c:v>
                </c:pt>
                <c:pt idx="5">
                  <c:v>-118.7</c:v>
                </c:pt>
                <c:pt idx="6">
                  <c:v>-139.69999999999999</c:v>
                </c:pt>
                <c:pt idx="7">
                  <c:v>-181.1</c:v>
                </c:pt>
              </c:numCache>
            </c:numRef>
          </c:yVal>
          <c:smooth val="0"/>
          <c:extLst>
            <c:ext xmlns:c16="http://schemas.microsoft.com/office/drawing/2014/chart" uri="{C3380CC4-5D6E-409C-BE32-E72D297353CC}">
              <c16:uniqueId val="{00000007-E04C-4FCD-96B1-6777C8D20440}"/>
            </c:ext>
          </c:extLst>
        </c:ser>
        <c:ser>
          <c:idx val="2"/>
          <c:order val="2"/>
          <c:tx>
            <c:strRef>
              <c:f>Sheet1!$D$1</c:f>
              <c:strCache>
                <c:ptCount val="1"/>
                <c:pt idx="0">
                  <c:v>Patients with progressive fibrosing ILD and a UIP-like fibrotic pattern on HRCT (INBUILD®)</c:v>
                </c:pt>
              </c:strCache>
            </c:strRef>
          </c:tx>
          <c:spPr>
            <a:ln>
              <a:solidFill>
                <a:schemeClr val="accent1"/>
              </a:solidFill>
              <a:prstDash val="sysDash"/>
            </a:ln>
          </c:spPr>
          <c:marker>
            <c:symbol val="diamond"/>
            <c:size val="9"/>
            <c:spPr>
              <a:solidFill>
                <a:schemeClr val="accent1"/>
              </a:solidFill>
              <a:ln>
                <a:solidFill>
                  <a:schemeClr val="accent1"/>
                </a:solidFill>
                <a:prstDash val="sysDash"/>
              </a:ln>
            </c:spPr>
          </c:marker>
          <c:errBars>
            <c:errDir val="y"/>
            <c:errBarType val="both"/>
            <c:errValType val="cust"/>
            <c:noEndCap val="0"/>
            <c:plus>
              <c:numRef>
                <c:f>Sheet1!$D$12:$D$19</c:f>
                <c:numCache>
                  <c:formatCode>General</c:formatCode>
                  <c:ptCount val="8"/>
                  <c:pt idx="0">
                    <c:v>0</c:v>
                  </c:pt>
                  <c:pt idx="1">
                    <c:v>8.6</c:v>
                  </c:pt>
                  <c:pt idx="2">
                    <c:v>10.4</c:v>
                  </c:pt>
                  <c:pt idx="3">
                    <c:v>11.6</c:v>
                  </c:pt>
                  <c:pt idx="4">
                    <c:v>13.5</c:v>
                  </c:pt>
                  <c:pt idx="5">
                    <c:v>17.399999999999999</c:v>
                  </c:pt>
                  <c:pt idx="6">
                    <c:v>17.600000000000001</c:v>
                  </c:pt>
                  <c:pt idx="7">
                    <c:v>18.7</c:v>
                  </c:pt>
                </c:numCache>
              </c:numRef>
            </c:plus>
            <c:minus>
              <c:numRef>
                <c:f>Sheet1!$D$12:$D$20</c:f>
                <c:numCache>
                  <c:formatCode>General</c:formatCode>
                  <c:ptCount val="9"/>
                  <c:pt idx="0">
                    <c:v>0</c:v>
                  </c:pt>
                  <c:pt idx="1">
                    <c:v>8.6</c:v>
                  </c:pt>
                  <c:pt idx="2">
                    <c:v>10.4</c:v>
                  </c:pt>
                  <c:pt idx="3">
                    <c:v>11.6</c:v>
                  </c:pt>
                  <c:pt idx="4">
                    <c:v>13.5</c:v>
                  </c:pt>
                  <c:pt idx="5">
                    <c:v>17.399999999999999</c:v>
                  </c:pt>
                  <c:pt idx="6">
                    <c:v>17.600000000000001</c:v>
                  </c:pt>
                  <c:pt idx="7">
                    <c:v>18.7</c:v>
                  </c:pt>
                </c:numCache>
              </c:numRef>
            </c:minus>
          </c:errBars>
          <c:xVal>
            <c:numRef>
              <c:f>Sheet1!$A$2:$A$9</c:f>
              <c:numCache>
                <c:formatCode>General</c:formatCode>
                <c:ptCount val="8"/>
                <c:pt idx="0">
                  <c:v>0</c:v>
                </c:pt>
                <c:pt idx="1">
                  <c:v>2</c:v>
                </c:pt>
                <c:pt idx="2">
                  <c:v>4</c:v>
                </c:pt>
                <c:pt idx="3">
                  <c:v>6</c:v>
                </c:pt>
                <c:pt idx="4">
                  <c:v>12</c:v>
                </c:pt>
                <c:pt idx="5">
                  <c:v>24</c:v>
                </c:pt>
                <c:pt idx="6">
                  <c:v>36</c:v>
                </c:pt>
                <c:pt idx="7">
                  <c:v>52</c:v>
                </c:pt>
              </c:numCache>
            </c:numRef>
          </c:xVal>
          <c:yVal>
            <c:numRef>
              <c:f>Sheet1!$D$2:$D$9</c:f>
              <c:numCache>
                <c:formatCode>0.0</c:formatCode>
                <c:ptCount val="8"/>
                <c:pt idx="0">
                  <c:v>0</c:v>
                </c:pt>
                <c:pt idx="1">
                  <c:v>-17.600000000000001</c:v>
                </c:pt>
                <c:pt idx="2">
                  <c:v>-34.200000000000003</c:v>
                </c:pt>
                <c:pt idx="3">
                  <c:v>-47.4</c:v>
                </c:pt>
                <c:pt idx="4">
                  <c:v>-79.599999999999994</c:v>
                </c:pt>
                <c:pt idx="5">
                  <c:v>-141.4</c:v>
                </c:pt>
                <c:pt idx="6">
                  <c:v>-148.30000000000001</c:v>
                </c:pt>
                <c:pt idx="7">
                  <c:v>-197.9</c:v>
                </c:pt>
              </c:numCache>
            </c:numRef>
          </c:yVal>
          <c:smooth val="0"/>
          <c:extLst>
            <c:ext xmlns:c16="http://schemas.microsoft.com/office/drawing/2014/chart" uri="{C3380CC4-5D6E-409C-BE32-E72D297353CC}">
              <c16:uniqueId val="{00000008-E04C-4FCD-96B1-6777C8D20440}"/>
            </c:ext>
          </c:extLst>
        </c:ser>
        <c:ser>
          <c:idx val="3"/>
          <c:order val="3"/>
          <c:tx>
            <c:strRef>
              <c:f>Sheet1!$E$1</c:f>
              <c:strCache>
                <c:ptCount val="1"/>
                <c:pt idx="0">
                  <c:v>Patients with progressive fibrosing ILD and other fibrotic patterns on HRCT (INBUILD®)</c:v>
                </c:pt>
              </c:strCache>
            </c:strRef>
          </c:tx>
          <c:spPr>
            <a:ln>
              <a:solidFill>
                <a:schemeClr val="accent1"/>
              </a:solidFill>
              <a:prstDash val="sysDot"/>
            </a:ln>
          </c:spPr>
          <c:marker>
            <c:symbol val="diamond"/>
            <c:size val="10"/>
            <c:spPr>
              <a:solidFill>
                <a:schemeClr val="accent1"/>
              </a:solidFill>
              <a:ln>
                <a:solidFill>
                  <a:schemeClr val="accent1"/>
                </a:solidFill>
                <a:prstDash val="sysDot"/>
              </a:ln>
            </c:spPr>
          </c:marker>
          <c:errBars>
            <c:errDir val="y"/>
            <c:errBarType val="both"/>
            <c:errValType val="cust"/>
            <c:noEndCap val="0"/>
            <c:plus>
              <c:numRef>
                <c:f>Sheet1!$E$12:$E$19</c:f>
                <c:numCache>
                  <c:formatCode>General</c:formatCode>
                  <c:ptCount val="8"/>
                  <c:pt idx="0">
                    <c:v>0</c:v>
                  </c:pt>
                  <c:pt idx="1">
                    <c:v>10.8</c:v>
                  </c:pt>
                  <c:pt idx="2">
                    <c:v>11.6</c:v>
                  </c:pt>
                  <c:pt idx="3">
                    <c:v>12.1</c:v>
                  </c:pt>
                  <c:pt idx="4">
                    <c:v>12.5</c:v>
                  </c:pt>
                  <c:pt idx="5">
                    <c:v>15.7</c:v>
                  </c:pt>
                  <c:pt idx="6">
                    <c:v>16.5</c:v>
                  </c:pt>
                  <c:pt idx="7">
                    <c:v>17.899999999999999</c:v>
                  </c:pt>
                </c:numCache>
              </c:numRef>
            </c:plus>
            <c:minus>
              <c:numRef>
                <c:f>Sheet1!$E$12:$E$19</c:f>
                <c:numCache>
                  <c:formatCode>General</c:formatCode>
                  <c:ptCount val="8"/>
                  <c:pt idx="0">
                    <c:v>0</c:v>
                  </c:pt>
                  <c:pt idx="1">
                    <c:v>10.8</c:v>
                  </c:pt>
                  <c:pt idx="2">
                    <c:v>11.6</c:v>
                  </c:pt>
                  <c:pt idx="3">
                    <c:v>12.1</c:v>
                  </c:pt>
                  <c:pt idx="4">
                    <c:v>12.5</c:v>
                  </c:pt>
                  <c:pt idx="5">
                    <c:v>15.7</c:v>
                  </c:pt>
                  <c:pt idx="6">
                    <c:v>16.5</c:v>
                  </c:pt>
                  <c:pt idx="7">
                    <c:v>17.899999999999999</c:v>
                  </c:pt>
                </c:numCache>
              </c:numRef>
            </c:minus>
          </c:errBars>
          <c:xVal>
            <c:numRef>
              <c:f>Sheet1!$A$2:$A$9</c:f>
              <c:numCache>
                <c:formatCode>General</c:formatCode>
                <c:ptCount val="8"/>
                <c:pt idx="0">
                  <c:v>0</c:v>
                </c:pt>
                <c:pt idx="1">
                  <c:v>2</c:v>
                </c:pt>
                <c:pt idx="2">
                  <c:v>4</c:v>
                </c:pt>
                <c:pt idx="3">
                  <c:v>6</c:v>
                </c:pt>
                <c:pt idx="4">
                  <c:v>12</c:v>
                </c:pt>
                <c:pt idx="5">
                  <c:v>24</c:v>
                </c:pt>
                <c:pt idx="6">
                  <c:v>36</c:v>
                </c:pt>
                <c:pt idx="7">
                  <c:v>52</c:v>
                </c:pt>
              </c:numCache>
            </c:numRef>
          </c:xVal>
          <c:yVal>
            <c:numRef>
              <c:f>Sheet1!$E$2:$E$9</c:f>
              <c:numCache>
                <c:formatCode>0.0</c:formatCode>
                <c:ptCount val="8"/>
                <c:pt idx="0">
                  <c:v>0</c:v>
                </c:pt>
                <c:pt idx="1">
                  <c:v>-17.899999999999999</c:v>
                </c:pt>
                <c:pt idx="2">
                  <c:v>-24.9</c:v>
                </c:pt>
                <c:pt idx="3">
                  <c:v>-36.4</c:v>
                </c:pt>
                <c:pt idx="4">
                  <c:v>-42.7</c:v>
                </c:pt>
                <c:pt idx="5">
                  <c:v>-83</c:v>
                </c:pt>
                <c:pt idx="6">
                  <c:v>-127</c:v>
                </c:pt>
                <c:pt idx="7">
                  <c:v>-156.80000000000001</c:v>
                </c:pt>
              </c:numCache>
            </c:numRef>
          </c:yVal>
          <c:smooth val="0"/>
          <c:extLst>
            <c:ext xmlns:c16="http://schemas.microsoft.com/office/drawing/2014/chart" uri="{C3380CC4-5D6E-409C-BE32-E72D297353CC}">
              <c16:uniqueId val="{00000009-E04C-4FCD-96B1-6777C8D20440}"/>
            </c:ext>
          </c:extLst>
        </c:ser>
        <c:dLbls>
          <c:showLegendKey val="0"/>
          <c:showVal val="0"/>
          <c:showCatName val="0"/>
          <c:showSerName val="0"/>
          <c:showPercent val="0"/>
          <c:showBubbleSize val="0"/>
        </c:dLbls>
        <c:axId val="132571520"/>
        <c:axId val="132573056"/>
      </c:scatterChart>
      <c:valAx>
        <c:axId val="132571520"/>
        <c:scaling>
          <c:orientation val="minMax"/>
          <c:max val="52"/>
          <c:min val="0"/>
        </c:scaling>
        <c:delete val="0"/>
        <c:axPos val="b"/>
        <c:title>
          <c:tx>
            <c:rich>
              <a:bodyPr/>
              <a:lstStyle/>
              <a:p>
                <a:pPr>
                  <a:defRPr/>
                </a:pPr>
                <a:r>
                  <a:rPr lang="en-GB" sz="1100" b="0" i="0" baseline="0">
                    <a:effectLst/>
                  </a:rPr>
                  <a:t>Time (weeks)</a:t>
                </a:r>
                <a:endParaRPr lang="en-US" sz="1100">
                  <a:effectLst/>
                </a:endParaRPr>
              </a:p>
            </c:rich>
          </c:tx>
          <c:layout>
            <c:manualLayout>
              <c:xMode val="edge"/>
              <c:yMode val="edge"/>
              <c:x val="0.47632289731970079"/>
              <c:y val="0.8718195617603931"/>
            </c:manualLayout>
          </c:layout>
          <c:overlay val="0"/>
        </c:title>
        <c:numFmt formatCode="#,##0" sourceLinked="0"/>
        <c:majorTickMark val="out"/>
        <c:minorTickMark val="none"/>
        <c:tickLblPos val="low"/>
        <c:spPr>
          <a:ln w="9525">
            <a:solidFill>
              <a:schemeClr val="tx1"/>
            </a:solidFill>
          </a:ln>
        </c:spPr>
        <c:txPr>
          <a:bodyPr/>
          <a:lstStyle/>
          <a:p>
            <a:pPr>
              <a:defRPr>
                <a:solidFill>
                  <a:schemeClr val="tx2"/>
                </a:solidFill>
                <a:latin typeface="BI Sans" pitchFamily="2" charset="0"/>
              </a:defRPr>
            </a:pPr>
            <a:endParaRPr lang="en-US"/>
          </a:p>
        </c:txPr>
        <c:crossAx val="132573056"/>
        <c:crossesAt val="-250"/>
        <c:crossBetween val="midCat"/>
        <c:majorUnit val="52"/>
      </c:valAx>
      <c:valAx>
        <c:axId val="132573056"/>
        <c:scaling>
          <c:orientation val="minMax"/>
        </c:scaling>
        <c:delete val="0"/>
        <c:axPos val="l"/>
        <c:title>
          <c:tx>
            <c:rich>
              <a:bodyPr/>
              <a:lstStyle/>
              <a:p>
                <a:pPr>
                  <a:defRPr>
                    <a:solidFill>
                      <a:schemeClr val="tx2"/>
                    </a:solidFill>
                    <a:latin typeface="BI Sans" pitchFamily="2" charset="0"/>
                  </a:defRPr>
                </a:pPr>
                <a:r>
                  <a:rPr lang="en-GB" sz="1100" b="0" i="0" baseline="0" dirty="0">
                    <a:solidFill>
                      <a:schemeClr val="tx2"/>
                    </a:solidFill>
                    <a:effectLst/>
                    <a:latin typeface="BI Sans" pitchFamily="2" charset="0"/>
                  </a:rPr>
                  <a:t>Mean (SE) absolute change </a:t>
                </a:r>
                <a:br>
                  <a:rPr lang="en-GB" sz="1100" b="0" i="0" baseline="0" dirty="0">
                    <a:solidFill>
                      <a:schemeClr val="tx2"/>
                    </a:solidFill>
                    <a:effectLst/>
                    <a:latin typeface="BI Sans" pitchFamily="2" charset="0"/>
                  </a:rPr>
                </a:br>
                <a:r>
                  <a:rPr lang="en-GB" sz="1100" b="0" i="0" baseline="0" dirty="0">
                    <a:solidFill>
                      <a:schemeClr val="tx2"/>
                    </a:solidFill>
                    <a:effectLst/>
                    <a:latin typeface="BI Sans" pitchFamily="2" charset="0"/>
                  </a:rPr>
                  <a:t>from baseline in FVC (mL)</a:t>
                </a:r>
                <a:endParaRPr lang="en-US" sz="1100" dirty="0">
                  <a:solidFill>
                    <a:schemeClr val="tx2"/>
                  </a:solidFill>
                  <a:effectLst/>
                  <a:latin typeface="BI Sans" pitchFamily="2" charset="0"/>
                </a:endParaRPr>
              </a:p>
            </c:rich>
          </c:tx>
          <c:layout>
            <c:manualLayout>
              <c:xMode val="edge"/>
              <c:yMode val="edge"/>
              <c:x val="3.6020676099751368E-2"/>
              <c:y val="0.13485264132335409"/>
            </c:manualLayout>
          </c:layout>
          <c:overlay val="0"/>
        </c:title>
        <c:numFmt formatCode="0" sourceLinked="0"/>
        <c:majorTickMark val="out"/>
        <c:minorTickMark val="none"/>
        <c:tickLblPos val="nextTo"/>
        <c:spPr>
          <a:ln w="9525">
            <a:solidFill>
              <a:schemeClr val="tx1"/>
            </a:solidFill>
          </a:ln>
        </c:spPr>
        <c:txPr>
          <a:bodyPr/>
          <a:lstStyle/>
          <a:p>
            <a:pPr>
              <a:defRPr>
                <a:solidFill>
                  <a:schemeClr val="tx2"/>
                </a:solidFill>
                <a:latin typeface="BI Sans" pitchFamily="2" charset="0"/>
              </a:defRPr>
            </a:pPr>
            <a:endParaRPr lang="en-US"/>
          </a:p>
        </c:txPr>
        <c:crossAx val="132571520"/>
        <c:crossesAt val="-150"/>
        <c:crossBetween val="midCat"/>
        <c:majorUnit val="50"/>
        <c:minorUnit val="1"/>
      </c:valAx>
      <c:spPr>
        <a:noFill/>
        <a:ln w="25400">
          <a:noFill/>
        </a:ln>
      </c:spPr>
    </c:plotArea>
    <c:plotVisOnly val="1"/>
    <c:dispBlanksAs val="gap"/>
    <c:showDLblsOverMax val="0"/>
  </c:chart>
  <c:spPr>
    <a:ln>
      <a:noFill/>
    </a:ln>
  </c:spPr>
  <c:txPr>
    <a:bodyPr/>
    <a:lstStyle/>
    <a:p>
      <a:pPr>
        <a:defRPr sz="1100">
          <a:latin typeface="Arial" panose="020B0604020202020204" pitchFamily="34" charset="0"/>
          <a:cs typeface="Arial" panose="020B060402020202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6008736091355712E-2"/>
          <c:y val="3.4605487292400823E-2"/>
          <c:w val="0.92040843347594969"/>
          <c:h val="0.8805817002594919"/>
        </c:manualLayout>
      </c:layout>
      <c:lineChart>
        <c:grouping val="standard"/>
        <c:varyColors val="0"/>
        <c:ser>
          <c:idx val="0"/>
          <c:order val="0"/>
          <c:tx>
            <c:strRef>
              <c:f>Sheet1!$B$1</c:f>
              <c:strCache>
                <c:ptCount val="1"/>
                <c:pt idx="0">
                  <c:v>1</c:v>
                </c:pt>
              </c:strCache>
            </c:strRef>
          </c:tx>
          <c:spPr>
            <a:ln w="28575" cap="rnd">
              <a:solidFill>
                <a:schemeClr val="accent1"/>
              </a:solidFill>
              <a:round/>
            </a:ln>
            <a:effectLst/>
          </c:spPr>
          <c:marker>
            <c:symbol val="none"/>
          </c:marker>
          <c:cat>
            <c:numRef>
              <c:f>Sheet1!$A$2:$A$7</c:f>
              <c:numCache>
                <c:formatCode>General</c:formatCode>
                <c:ptCount val="6"/>
                <c:pt idx="0">
                  <c:v>0</c:v>
                </c:pt>
                <c:pt idx="1">
                  <c:v>1</c:v>
                </c:pt>
                <c:pt idx="2">
                  <c:v>2</c:v>
                </c:pt>
                <c:pt idx="3">
                  <c:v>3</c:v>
                </c:pt>
                <c:pt idx="4">
                  <c:v>4</c:v>
                </c:pt>
                <c:pt idx="5">
                  <c:v>5</c:v>
                </c:pt>
              </c:numCache>
            </c:numRef>
          </c:cat>
          <c:val>
            <c:numRef>
              <c:f>Sheet1!$B$2:$B$7</c:f>
              <c:numCache>
                <c:formatCode>General</c:formatCode>
                <c:ptCount val="6"/>
              </c:numCache>
            </c:numRef>
          </c:val>
          <c:smooth val="0"/>
          <c:extLst>
            <c:ext xmlns:c16="http://schemas.microsoft.com/office/drawing/2014/chart" uri="{C3380CC4-5D6E-409C-BE32-E72D297353CC}">
              <c16:uniqueId val="{00000000-A502-4100-98D3-3F18D6BE51C1}"/>
            </c:ext>
          </c:extLst>
        </c:ser>
        <c:ser>
          <c:idx val="1"/>
          <c:order val="1"/>
          <c:tx>
            <c:strRef>
              <c:f>Sheet1!$C$1</c:f>
              <c:strCache>
                <c:ptCount val="1"/>
                <c:pt idx="0">
                  <c:v>2</c:v>
                </c:pt>
              </c:strCache>
            </c:strRef>
          </c:tx>
          <c:spPr>
            <a:ln w="28575" cap="rnd">
              <a:solidFill>
                <a:schemeClr val="accent2"/>
              </a:solidFill>
              <a:round/>
            </a:ln>
            <a:effectLst/>
          </c:spPr>
          <c:marker>
            <c:symbol val="none"/>
          </c:marker>
          <c:cat>
            <c:numRef>
              <c:f>Sheet1!$A$2:$A$7</c:f>
              <c:numCache>
                <c:formatCode>General</c:formatCode>
                <c:ptCount val="6"/>
                <c:pt idx="0">
                  <c:v>0</c:v>
                </c:pt>
                <c:pt idx="1">
                  <c:v>1</c:v>
                </c:pt>
                <c:pt idx="2">
                  <c:v>2</c:v>
                </c:pt>
                <c:pt idx="3">
                  <c:v>3</c:v>
                </c:pt>
                <c:pt idx="4">
                  <c:v>4</c:v>
                </c:pt>
                <c:pt idx="5">
                  <c:v>5</c:v>
                </c:pt>
              </c:numCache>
            </c:numRef>
          </c:cat>
          <c:val>
            <c:numRef>
              <c:f>Sheet1!$C$2:$C$7</c:f>
              <c:numCache>
                <c:formatCode>General</c:formatCode>
                <c:ptCount val="6"/>
              </c:numCache>
            </c:numRef>
          </c:val>
          <c:smooth val="0"/>
          <c:extLst>
            <c:ext xmlns:c16="http://schemas.microsoft.com/office/drawing/2014/chart" uri="{C3380CC4-5D6E-409C-BE32-E72D297353CC}">
              <c16:uniqueId val="{00000001-A502-4100-98D3-3F18D6BE51C1}"/>
            </c:ext>
          </c:extLst>
        </c:ser>
        <c:ser>
          <c:idx val="2"/>
          <c:order val="2"/>
          <c:tx>
            <c:strRef>
              <c:f>Sheet1!$D$1</c:f>
              <c:strCache>
                <c:ptCount val="1"/>
                <c:pt idx="0">
                  <c:v>3</c:v>
                </c:pt>
              </c:strCache>
            </c:strRef>
          </c:tx>
          <c:spPr>
            <a:ln w="28575" cap="rnd">
              <a:solidFill>
                <a:schemeClr val="accent3"/>
              </a:solidFill>
              <a:round/>
            </a:ln>
            <a:effectLst/>
          </c:spPr>
          <c:marker>
            <c:symbol val="none"/>
          </c:marker>
          <c:cat>
            <c:numRef>
              <c:f>Sheet1!$A$2:$A$7</c:f>
              <c:numCache>
                <c:formatCode>General</c:formatCode>
                <c:ptCount val="6"/>
                <c:pt idx="0">
                  <c:v>0</c:v>
                </c:pt>
                <c:pt idx="1">
                  <c:v>1</c:v>
                </c:pt>
                <c:pt idx="2">
                  <c:v>2</c:v>
                </c:pt>
                <c:pt idx="3">
                  <c:v>3</c:v>
                </c:pt>
                <c:pt idx="4">
                  <c:v>4</c:v>
                </c:pt>
                <c:pt idx="5">
                  <c:v>5</c:v>
                </c:pt>
              </c:numCache>
            </c:numRef>
          </c:cat>
          <c:val>
            <c:numRef>
              <c:f>Sheet1!$D$2:$D$7</c:f>
              <c:numCache>
                <c:formatCode>General</c:formatCode>
                <c:ptCount val="6"/>
              </c:numCache>
            </c:numRef>
          </c:val>
          <c:smooth val="0"/>
          <c:extLst>
            <c:ext xmlns:c16="http://schemas.microsoft.com/office/drawing/2014/chart" uri="{C3380CC4-5D6E-409C-BE32-E72D297353CC}">
              <c16:uniqueId val="{00000002-A502-4100-98D3-3F18D6BE51C1}"/>
            </c:ext>
          </c:extLst>
        </c:ser>
        <c:ser>
          <c:idx val="3"/>
          <c:order val="3"/>
          <c:tx>
            <c:strRef>
              <c:f>Sheet1!$E$1</c:f>
              <c:strCache>
                <c:ptCount val="1"/>
                <c:pt idx="0">
                  <c:v>4</c:v>
                </c:pt>
              </c:strCache>
            </c:strRef>
          </c:tx>
          <c:spPr>
            <a:ln w="28575" cap="rnd">
              <a:solidFill>
                <a:schemeClr val="accent4"/>
              </a:solidFill>
              <a:round/>
            </a:ln>
            <a:effectLst/>
          </c:spPr>
          <c:marker>
            <c:symbol val="none"/>
          </c:marker>
          <c:cat>
            <c:numRef>
              <c:f>Sheet1!$A$2:$A$7</c:f>
              <c:numCache>
                <c:formatCode>General</c:formatCode>
                <c:ptCount val="6"/>
                <c:pt idx="0">
                  <c:v>0</c:v>
                </c:pt>
                <c:pt idx="1">
                  <c:v>1</c:v>
                </c:pt>
                <c:pt idx="2">
                  <c:v>2</c:v>
                </c:pt>
                <c:pt idx="3">
                  <c:v>3</c:v>
                </c:pt>
                <c:pt idx="4">
                  <c:v>4</c:v>
                </c:pt>
                <c:pt idx="5">
                  <c:v>5</c:v>
                </c:pt>
              </c:numCache>
            </c:numRef>
          </c:cat>
          <c:val>
            <c:numRef>
              <c:f>Sheet1!$E$2:$E$7</c:f>
              <c:numCache>
                <c:formatCode>General</c:formatCode>
                <c:ptCount val="6"/>
              </c:numCache>
            </c:numRef>
          </c:val>
          <c:smooth val="0"/>
          <c:extLst>
            <c:ext xmlns:c16="http://schemas.microsoft.com/office/drawing/2014/chart" uri="{C3380CC4-5D6E-409C-BE32-E72D297353CC}">
              <c16:uniqueId val="{00000003-A502-4100-98D3-3F18D6BE51C1}"/>
            </c:ext>
          </c:extLst>
        </c:ser>
        <c:ser>
          <c:idx val="4"/>
          <c:order val="4"/>
          <c:tx>
            <c:strRef>
              <c:f>Sheet1!$F$1</c:f>
              <c:strCache>
                <c:ptCount val="1"/>
                <c:pt idx="0">
                  <c:v>5</c:v>
                </c:pt>
              </c:strCache>
            </c:strRef>
          </c:tx>
          <c:spPr>
            <a:ln w="28575" cap="rnd">
              <a:solidFill>
                <a:schemeClr val="accent5"/>
              </a:solidFill>
              <a:round/>
            </a:ln>
            <a:effectLst/>
          </c:spPr>
          <c:marker>
            <c:symbol val="none"/>
          </c:marker>
          <c:cat>
            <c:numRef>
              <c:f>Sheet1!$A$2:$A$7</c:f>
              <c:numCache>
                <c:formatCode>General</c:formatCode>
                <c:ptCount val="6"/>
                <c:pt idx="0">
                  <c:v>0</c:v>
                </c:pt>
                <c:pt idx="1">
                  <c:v>1</c:v>
                </c:pt>
                <c:pt idx="2">
                  <c:v>2</c:v>
                </c:pt>
                <c:pt idx="3">
                  <c:v>3</c:v>
                </c:pt>
                <c:pt idx="4">
                  <c:v>4</c:v>
                </c:pt>
                <c:pt idx="5">
                  <c:v>5</c:v>
                </c:pt>
              </c:numCache>
            </c:numRef>
          </c:cat>
          <c:val>
            <c:numRef>
              <c:f>Sheet1!$F$2:$F$7</c:f>
              <c:numCache>
                <c:formatCode>General</c:formatCode>
                <c:ptCount val="6"/>
              </c:numCache>
            </c:numRef>
          </c:val>
          <c:smooth val="0"/>
          <c:extLst>
            <c:ext xmlns:c16="http://schemas.microsoft.com/office/drawing/2014/chart" uri="{C3380CC4-5D6E-409C-BE32-E72D297353CC}">
              <c16:uniqueId val="{00000004-A502-4100-98D3-3F18D6BE51C1}"/>
            </c:ext>
          </c:extLst>
        </c:ser>
        <c:dLbls>
          <c:showLegendKey val="0"/>
          <c:showVal val="0"/>
          <c:showCatName val="0"/>
          <c:showSerName val="0"/>
          <c:showPercent val="0"/>
          <c:showBubbleSize val="0"/>
        </c:dLbls>
        <c:smooth val="0"/>
        <c:axId val="1090023224"/>
        <c:axId val="1090018960"/>
      </c:lineChart>
      <c:catAx>
        <c:axId val="1090023224"/>
        <c:scaling>
          <c:orientation val="minMax"/>
        </c:scaling>
        <c:delete val="0"/>
        <c:axPos val="b"/>
        <c:numFmt formatCode="General"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BISansNEXT" panose="02000503040000020004" pitchFamily="50" charset="0"/>
                <a:ea typeface="+mn-ea"/>
                <a:cs typeface="Arial" panose="020B0604020202020204" pitchFamily="34" charset="0"/>
              </a:defRPr>
            </a:pPr>
            <a:endParaRPr lang="en-US"/>
          </a:p>
        </c:txPr>
        <c:crossAx val="1090018960"/>
        <c:crosses val="autoZero"/>
        <c:auto val="1"/>
        <c:lblAlgn val="ctr"/>
        <c:lblOffset val="100"/>
        <c:tickLblSkip val="1"/>
        <c:noMultiLvlLbl val="0"/>
      </c:catAx>
      <c:valAx>
        <c:axId val="1090018960"/>
        <c:scaling>
          <c:orientation val="minMax"/>
          <c:max val="100"/>
          <c:min val="60"/>
        </c:scaling>
        <c:delete val="0"/>
        <c:axPos val="l"/>
        <c:numFmt formatCode="General" sourceLinked="1"/>
        <c:majorTickMark val="out"/>
        <c:minorTickMark val="none"/>
        <c:tickLblPos val="nextTo"/>
        <c:spPr>
          <a:noFill/>
          <a:ln w="9525">
            <a:solidFill>
              <a:sysClr val="windowText" lastClr="000000"/>
            </a:solidFill>
          </a:ln>
          <a:effectLst/>
        </c:spPr>
        <c:txPr>
          <a:bodyPr rot="-60000000" spcFirstLastPara="1" vertOverflow="ellipsis" vert="horz" wrap="square" anchor="ctr" anchorCtr="1"/>
          <a:lstStyle/>
          <a:p>
            <a:pPr>
              <a:defRPr sz="1000" b="0" i="0" u="none" strike="noStrike" kern="1200" baseline="0">
                <a:solidFill>
                  <a:schemeClr val="tx2"/>
                </a:solidFill>
                <a:latin typeface="BISansNEXT" panose="02000503040000020004" pitchFamily="50" charset="0"/>
                <a:ea typeface="+mn-ea"/>
                <a:cs typeface="Arial" panose="020B0604020202020204" pitchFamily="34" charset="0"/>
              </a:defRPr>
            </a:pPr>
            <a:endParaRPr lang="en-US"/>
          </a:p>
        </c:txPr>
        <c:crossAx val="1090023224"/>
        <c:crosses val="autoZero"/>
        <c:crossBetween val="midCat"/>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038584392540396E-2"/>
          <c:y val="5.2568677948549677E-2"/>
          <c:w val="0.89633032314933925"/>
          <c:h val="0.81839911254137387"/>
        </c:manualLayout>
      </c:layout>
      <c:barChart>
        <c:barDir val="col"/>
        <c:grouping val="clustered"/>
        <c:varyColors val="0"/>
        <c:ser>
          <c:idx val="0"/>
          <c:order val="0"/>
          <c:tx>
            <c:strRef>
              <c:f>Sheet1!$B$1</c:f>
              <c:strCache>
                <c:ptCount val="1"/>
                <c:pt idx="0">
                  <c:v>Pirfenidone (N=623)</c:v>
                </c:pt>
              </c:strCache>
            </c:strRef>
          </c:tx>
          <c:spPr>
            <a:solidFill>
              <a:srgbClr val="001E55"/>
            </a:solidFill>
            <a:ln>
              <a:noFill/>
            </a:ln>
            <a:effectLst/>
          </c:spPr>
          <c:invertIfNegative val="0"/>
          <c:dPt>
            <c:idx val="0"/>
            <c:invertIfNegative val="0"/>
            <c:bubble3D val="0"/>
            <c:spPr>
              <a:solidFill>
                <a:srgbClr val="7293A1"/>
              </a:solidFill>
              <a:ln>
                <a:noFill/>
              </a:ln>
              <a:effectLst/>
            </c:spPr>
            <c:extLst>
              <c:ext xmlns:c16="http://schemas.microsoft.com/office/drawing/2014/chart" uri="{C3380CC4-5D6E-409C-BE32-E72D297353CC}">
                <c16:uniqueId val="{00000001-2BEC-AA43-864F-2B11635494D9}"/>
              </c:ext>
            </c:extLst>
          </c:dPt>
          <c:dPt>
            <c:idx val="1"/>
            <c:invertIfNegative val="0"/>
            <c:bubble3D val="0"/>
            <c:spPr>
              <a:solidFill>
                <a:srgbClr val="7293A1"/>
              </a:solidFill>
              <a:ln>
                <a:noFill/>
              </a:ln>
              <a:effectLst/>
            </c:spPr>
            <c:extLst>
              <c:ext xmlns:c16="http://schemas.microsoft.com/office/drawing/2014/chart" uri="{C3380CC4-5D6E-409C-BE32-E72D297353CC}">
                <c16:uniqueId val="{00000003-2BEC-AA43-864F-2B11635494D9}"/>
              </c:ext>
            </c:extLst>
          </c:dPt>
          <c:dLbls>
            <c:dLbl>
              <c:idx val="0"/>
              <c:tx>
                <c:rich>
                  <a:bodyPr/>
                  <a:lstStyle/>
                  <a:p>
                    <a:r>
                      <a:rPr lang="en-US" sz="1600" b="1" i="0">
                        <a:solidFill>
                          <a:schemeClr val="bg1"/>
                        </a:solidFill>
                        <a:latin typeface="BI Sans" pitchFamily="2" charset="77"/>
                      </a:rPr>
                      <a:t>3.5%</a:t>
                    </a:r>
                    <a:endParaRPr lang="en-US" sz="1600" b="1" i="0" dirty="0">
                      <a:solidFill>
                        <a:schemeClr val="bg1"/>
                      </a:solidFill>
                      <a:latin typeface="BI Sans" pitchFamily="2" charset="77"/>
                    </a:endParaRP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2BEC-AA43-864F-2B11635494D9}"/>
                </c:ext>
              </c:extLst>
            </c:dLbl>
            <c:dLbl>
              <c:idx val="1"/>
              <c:tx>
                <c:rich>
                  <a:bodyPr/>
                  <a:lstStyle/>
                  <a:p>
                    <a:r>
                      <a:rPr lang="en-US"/>
                      <a:t>1.6%</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BEC-AA43-864F-2B11635494D9}"/>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BI Sans" pitchFamily="2" charset="77"/>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All-cause mortality</c:v>
                </c:pt>
                <c:pt idx="1">
                  <c:v>IPF-related mortality</c:v>
                </c:pt>
              </c:strCache>
            </c:strRef>
          </c:cat>
          <c:val>
            <c:numRef>
              <c:f>Sheet1!$B$2:$B$3</c:f>
              <c:numCache>
                <c:formatCode>0.0%</c:formatCode>
                <c:ptCount val="2"/>
                <c:pt idx="0">
                  <c:v>3.5000000000000003E-2</c:v>
                </c:pt>
                <c:pt idx="1">
                  <c:v>1.6E-2</c:v>
                </c:pt>
              </c:numCache>
            </c:numRef>
          </c:val>
          <c:extLst>
            <c:ext xmlns:c16="http://schemas.microsoft.com/office/drawing/2014/chart" uri="{C3380CC4-5D6E-409C-BE32-E72D297353CC}">
              <c16:uniqueId val="{00000004-2BEC-AA43-864F-2B11635494D9}"/>
            </c:ext>
          </c:extLst>
        </c:ser>
        <c:ser>
          <c:idx val="1"/>
          <c:order val="1"/>
          <c:tx>
            <c:strRef>
              <c:f>Sheet1!$C$1</c:f>
              <c:strCache>
                <c:ptCount val="1"/>
                <c:pt idx="0">
                  <c:v>Placebo (N=624)</c:v>
                </c:pt>
              </c:strCache>
            </c:strRef>
          </c:tx>
          <c:spPr>
            <a:solidFill>
              <a:srgbClr val="ED7D31"/>
            </a:solidFill>
            <a:ln>
              <a:noFill/>
            </a:ln>
            <a:effectLst/>
          </c:spPr>
          <c:invertIfNegative val="0"/>
          <c:dLbls>
            <c:dLbl>
              <c:idx val="0"/>
              <c:tx>
                <c:rich>
                  <a:bodyPr/>
                  <a:lstStyle/>
                  <a:p>
                    <a:r>
                      <a:rPr lang="en-US"/>
                      <a:t>6.7%</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2BEC-AA43-864F-2B11635494D9}"/>
                </c:ext>
              </c:extLst>
            </c:dLbl>
            <c:dLbl>
              <c:idx val="1"/>
              <c:tx>
                <c:rich>
                  <a:bodyPr/>
                  <a:lstStyle/>
                  <a:p>
                    <a:r>
                      <a:rPr lang="en-US"/>
                      <a:t>4.5%</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2BEC-AA43-864F-2B11635494D9}"/>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BI Sans" pitchFamily="2" charset="77"/>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All-cause mortality</c:v>
                </c:pt>
                <c:pt idx="1">
                  <c:v>IPF-related mortality</c:v>
                </c:pt>
              </c:strCache>
            </c:strRef>
          </c:cat>
          <c:val>
            <c:numRef>
              <c:f>Sheet1!$C$2:$C$3</c:f>
              <c:numCache>
                <c:formatCode>0.0%</c:formatCode>
                <c:ptCount val="2"/>
                <c:pt idx="0">
                  <c:v>6.7000000000000004E-2</c:v>
                </c:pt>
                <c:pt idx="1">
                  <c:v>4.4999999999999998E-2</c:v>
                </c:pt>
              </c:numCache>
            </c:numRef>
          </c:val>
          <c:extLst>
            <c:ext xmlns:c16="http://schemas.microsoft.com/office/drawing/2014/chart" uri="{C3380CC4-5D6E-409C-BE32-E72D297353CC}">
              <c16:uniqueId val="{00000007-2BEC-AA43-864F-2B11635494D9}"/>
            </c:ext>
          </c:extLst>
        </c:ser>
        <c:dLbls>
          <c:dLblPos val="ctr"/>
          <c:showLegendKey val="0"/>
          <c:showVal val="1"/>
          <c:showCatName val="0"/>
          <c:showSerName val="0"/>
          <c:showPercent val="0"/>
          <c:showBubbleSize val="0"/>
        </c:dLbls>
        <c:gapWidth val="25"/>
        <c:axId val="708141960"/>
        <c:axId val="708140976"/>
      </c:barChart>
      <c:catAx>
        <c:axId val="708141960"/>
        <c:scaling>
          <c:orientation val="minMax"/>
        </c:scaling>
        <c:delete val="1"/>
        <c:axPos val="b"/>
        <c:numFmt formatCode="General" sourceLinked="1"/>
        <c:majorTickMark val="none"/>
        <c:minorTickMark val="none"/>
        <c:tickLblPos val="nextTo"/>
        <c:crossAx val="708140976"/>
        <c:crosses val="autoZero"/>
        <c:auto val="1"/>
        <c:lblAlgn val="ctr"/>
        <c:lblOffset val="100"/>
        <c:noMultiLvlLbl val="0"/>
      </c:catAx>
      <c:valAx>
        <c:axId val="708140976"/>
        <c:scaling>
          <c:orientation val="minMax"/>
          <c:max val="0.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w="25400">
            <a:noFill/>
          </a:ln>
          <a:effectLst/>
        </c:spPr>
        <c:txPr>
          <a:bodyPr rot="-60000000" spcFirstLastPara="1" vertOverflow="ellipsis" vert="horz" wrap="square" anchor="ctr" anchorCtr="1"/>
          <a:lstStyle/>
          <a:p>
            <a:pPr>
              <a:defRPr sz="900" b="1" i="0" u="none" strike="noStrike" kern="1200" baseline="0">
                <a:solidFill>
                  <a:srgbClr val="001E55"/>
                </a:solidFill>
                <a:latin typeface="BI Sans" pitchFamily="2" charset="77"/>
                <a:ea typeface="+mn-ea"/>
                <a:cs typeface="+mn-cs"/>
              </a:defRPr>
            </a:pPr>
            <a:endParaRPr lang="en-US"/>
          </a:p>
        </c:txPr>
        <c:crossAx val="708141960"/>
        <c:crosses val="autoZero"/>
        <c:crossBetween val="between"/>
        <c:majorUnit val="2.0000000000000004E-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chemeClr val="tx1"/>
          </a:solidFill>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4868047765492517"/>
          <c:y val="5.6160319517920332E-2"/>
          <c:w val="0.61929614826518964"/>
          <c:h val="0.67716877162506572"/>
        </c:manualLayout>
      </c:layout>
      <c:barChart>
        <c:barDir val="col"/>
        <c:grouping val="clustered"/>
        <c:varyColors val="0"/>
        <c:ser>
          <c:idx val="0"/>
          <c:order val="0"/>
          <c:tx>
            <c:strRef>
              <c:f>Sheet1!$B$1</c:f>
              <c:strCache>
                <c:ptCount val="1"/>
                <c:pt idx="0">
                  <c:v>Pirfenidone
2,403 mg/day (N=278)</c:v>
                </c:pt>
              </c:strCache>
            </c:strRef>
          </c:tx>
          <c:spPr>
            <a:solidFill>
              <a:srgbClr val="7293A1"/>
            </a:solidFill>
            <a:ln>
              <a:noFill/>
            </a:ln>
            <a:effectLst/>
          </c:spPr>
          <c:invertIfNegative val="0"/>
          <c:dLbls>
            <c:dLbl>
              <c:idx val="0"/>
              <c:tx>
                <c:rich>
                  <a:bodyPr/>
                  <a:lstStyle/>
                  <a:p>
                    <a:r>
                      <a:rPr lang="en-US"/>
                      <a:t>16.5</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591-4353-93C6-423773C46F08}"/>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BI Sans" pitchFamily="2" charset="77"/>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FVC decline ≥10% predicted
 or death</c:v>
                </c:pt>
              </c:strCache>
            </c:strRef>
          </c:cat>
          <c:val>
            <c:numRef>
              <c:f>Sheet1!$B$2</c:f>
              <c:numCache>
                <c:formatCode>#,#00</c:formatCode>
                <c:ptCount val="1"/>
                <c:pt idx="0">
                  <c:v>16.5</c:v>
                </c:pt>
              </c:numCache>
            </c:numRef>
          </c:val>
          <c:extLst>
            <c:ext xmlns:c16="http://schemas.microsoft.com/office/drawing/2014/chart" uri="{C3380CC4-5D6E-409C-BE32-E72D297353CC}">
              <c16:uniqueId val="{00000000-D136-4CD5-8687-9F81C22285A5}"/>
            </c:ext>
          </c:extLst>
        </c:ser>
        <c:ser>
          <c:idx val="1"/>
          <c:order val="1"/>
          <c:tx>
            <c:strRef>
              <c:f>Sheet1!$C$1</c:f>
              <c:strCache>
                <c:ptCount val="1"/>
                <c:pt idx="0">
                  <c:v>Placebo (N=277)</c:v>
                </c:pt>
              </c:strCache>
            </c:strRef>
          </c:tx>
          <c:spPr>
            <a:solidFill>
              <a:srgbClr val="ED7D31"/>
            </a:solidFill>
            <a:ln>
              <a:noFill/>
            </a:ln>
            <a:effectLst/>
          </c:spPr>
          <c:invertIfNegative val="0"/>
          <c:dLbls>
            <c:dLbl>
              <c:idx val="0"/>
              <c:tx>
                <c:rich>
                  <a:bodyPr/>
                  <a:lstStyle/>
                  <a:p>
                    <a:r>
                      <a:rPr lang="en-US"/>
                      <a:t>31.8</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591-4353-93C6-423773C46F08}"/>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BI Sans" pitchFamily="2" charset="77"/>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FVC decline ≥10% predicted
 or death</c:v>
                </c:pt>
              </c:strCache>
            </c:strRef>
          </c:cat>
          <c:val>
            <c:numRef>
              <c:f>Sheet1!$C$2</c:f>
              <c:numCache>
                <c:formatCode>General</c:formatCode>
                <c:ptCount val="1"/>
                <c:pt idx="0">
                  <c:v>31.8</c:v>
                </c:pt>
              </c:numCache>
            </c:numRef>
          </c:val>
          <c:extLst>
            <c:ext xmlns:c16="http://schemas.microsoft.com/office/drawing/2014/chart" uri="{C3380CC4-5D6E-409C-BE32-E72D297353CC}">
              <c16:uniqueId val="{00000001-D136-4CD5-8687-9F81C22285A5}"/>
            </c:ext>
          </c:extLst>
        </c:ser>
        <c:dLbls>
          <c:dLblPos val="ctr"/>
          <c:showLegendKey val="0"/>
          <c:showVal val="1"/>
          <c:showCatName val="0"/>
          <c:showSerName val="0"/>
          <c:showPercent val="0"/>
          <c:showBubbleSize val="0"/>
        </c:dLbls>
        <c:gapWidth val="25"/>
        <c:axId val="158004352"/>
        <c:axId val="158005888"/>
      </c:barChart>
      <c:catAx>
        <c:axId val="158004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1E55"/>
                </a:solidFill>
                <a:latin typeface="BI Sans" pitchFamily="2" charset="77"/>
                <a:ea typeface="+mn-ea"/>
                <a:cs typeface="+mn-cs"/>
              </a:defRPr>
            </a:pPr>
            <a:endParaRPr lang="en-US"/>
          </a:p>
        </c:txPr>
        <c:crossAx val="158005888"/>
        <c:crosses val="autoZero"/>
        <c:auto val="1"/>
        <c:lblAlgn val="ctr"/>
        <c:lblOffset val="100"/>
        <c:noMultiLvlLbl val="0"/>
      </c:catAx>
      <c:valAx>
        <c:axId val="158005888"/>
        <c:scaling>
          <c:orientation val="minMax"/>
          <c:max val="4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rgbClr val="001E55"/>
                    </a:solidFill>
                    <a:latin typeface="BI Sans" pitchFamily="2" charset="77"/>
                    <a:ea typeface="+mn-ea"/>
                    <a:cs typeface="+mn-cs"/>
                  </a:defRPr>
                </a:pPr>
                <a:r>
                  <a:rPr lang="en-GB" sz="900" b="0" i="0">
                    <a:solidFill>
                      <a:srgbClr val="001E55"/>
                    </a:solidFill>
                    <a:latin typeface="BI Sans" pitchFamily="2" charset="77"/>
                  </a:rPr>
                  <a:t>Patients (%)</a:t>
                </a:r>
              </a:p>
            </c:rich>
          </c:tx>
          <c:layout>
            <c:manualLayout>
              <c:xMode val="edge"/>
              <c:yMode val="edge"/>
              <c:x val="3.4639100926528305E-2"/>
              <c:y val="0.16780851760618531"/>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rgbClr val="001E55"/>
                  </a:solidFill>
                  <a:latin typeface="BI Sans" pitchFamily="2" charset="77"/>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rgbClr val="001E55"/>
                </a:solidFill>
                <a:latin typeface="BI Sans" pitchFamily="2" charset="77"/>
                <a:ea typeface="+mn-ea"/>
                <a:cs typeface="+mn-cs"/>
              </a:defRPr>
            </a:pPr>
            <a:endParaRPr lang="en-US"/>
          </a:p>
        </c:txPr>
        <c:crossAx val="158004352"/>
        <c:crosses val="autoZero"/>
        <c:crossBetween val="between"/>
        <c:majorUnit val="1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manualLayout>
          <c:layoutTarget val="inner"/>
          <c:xMode val="edge"/>
          <c:yMode val="edge"/>
          <c:x val="6.3139803803535247E-2"/>
          <c:y val="5.3561539855779973E-2"/>
          <c:w val="0.93686019619646477"/>
          <c:h val="0.90212549806581732"/>
        </c:manualLayout>
      </c:layout>
      <c:barChart>
        <c:barDir val="col"/>
        <c:grouping val="clustered"/>
        <c:varyColors val="0"/>
        <c:ser>
          <c:idx val="0"/>
          <c:order val="0"/>
          <c:tx>
            <c:strRef>
              <c:f>Sheet1!$B$1</c:f>
              <c:strCache>
                <c:ptCount val="1"/>
                <c:pt idx="0">
                  <c:v>Pirfenidone 2403 mg/day</c:v>
                </c:pt>
              </c:strCache>
            </c:strRef>
          </c:tx>
          <c:spPr>
            <a:solidFill>
              <a:srgbClr val="7293A1"/>
            </a:solidFill>
            <a:ln>
              <a:noFill/>
            </a:ln>
            <a:effectLst/>
          </c:spPr>
          <c:invertIfNegative val="0"/>
          <c:dLbls>
            <c:dLbl>
              <c:idx val="0"/>
              <c:tx>
                <c:rich>
                  <a:bodyPr/>
                  <a:lstStyle/>
                  <a:p>
                    <a:r>
                      <a:rPr lang="en-US" dirty="0"/>
                      <a:t>-9.0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8097-406A-B43D-CA92C4F7F3FD}"/>
                </c:ext>
              </c:extLst>
            </c:dLbl>
            <c:dLbl>
              <c:idx val="1"/>
              <c:tx>
                <c:rich>
                  <a:bodyPr/>
                  <a:lstStyle/>
                  <a:p>
                    <a:r>
                      <a:rPr lang="en-US"/>
                      <a:t>-8.0*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097-406A-B43D-CA92C4F7F3FD}"/>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BI Sans" pitchFamily="2" charset="77"/>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Sheet1!$A$2:$A$3</c:f>
              <c:numCache>
                <c:formatCode>General</c:formatCode>
                <c:ptCount val="2"/>
              </c:numCache>
            </c:numRef>
          </c:cat>
          <c:val>
            <c:numRef>
              <c:f>Sheet1!$B$2:$B$3</c:f>
              <c:numCache>
                <c:formatCode>0.0</c:formatCode>
                <c:ptCount val="2"/>
                <c:pt idx="0">
                  <c:v>-9</c:v>
                </c:pt>
                <c:pt idx="1">
                  <c:v>-8</c:v>
                </c:pt>
              </c:numCache>
            </c:numRef>
          </c:val>
          <c:extLst>
            <c:ext xmlns:c16="http://schemas.microsoft.com/office/drawing/2014/chart" uri="{C3380CC4-5D6E-409C-BE32-E72D297353CC}">
              <c16:uniqueId val="{00000002-8097-406A-B43D-CA92C4F7F3FD}"/>
            </c:ext>
          </c:extLst>
        </c:ser>
        <c:ser>
          <c:idx val="1"/>
          <c:order val="1"/>
          <c:tx>
            <c:strRef>
              <c:f>Sheet1!$C$1</c:f>
              <c:strCache>
                <c:ptCount val="1"/>
                <c:pt idx="0">
                  <c:v>Placebo</c:v>
                </c:pt>
              </c:strCache>
            </c:strRef>
          </c:tx>
          <c:spPr>
            <a:solidFill>
              <a:srgbClr val="ED7D31"/>
            </a:solidFill>
            <a:ln>
              <a:noFill/>
            </a:ln>
            <a:effectLst/>
          </c:spPr>
          <c:invertIfNegative val="0"/>
          <c:dLbls>
            <c:dLbl>
              <c:idx val="0"/>
              <c:tx>
                <c:rich>
                  <a:bodyPr/>
                  <a:lstStyle/>
                  <a:p>
                    <a:r>
                      <a:rPr lang="en-US"/>
                      <a:t>-9.6</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8097-406A-B43D-CA92C4F7F3FD}"/>
                </c:ext>
              </c:extLst>
            </c:dLbl>
            <c:dLbl>
              <c:idx val="1"/>
              <c:tx>
                <c:rich>
                  <a:bodyPr/>
                  <a:lstStyle/>
                  <a:p>
                    <a:r>
                      <a:rPr lang="en-US"/>
                      <a:t>-12.4</a:t>
                    </a:r>
                    <a:endParaRPr lang="en-US" dirty="0"/>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8097-406A-B43D-CA92C4F7F3FD}"/>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BI Sans" pitchFamily="2" charset="77"/>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Sheet1!$A$2:$A$3</c:f>
              <c:numCache>
                <c:formatCode>General</c:formatCode>
                <c:ptCount val="2"/>
              </c:numCache>
            </c:numRef>
          </c:cat>
          <c:val>
            <c:numRef>
              <c:f>Sheet1!$C$2:$C$3</c:f>
              <c:numCache>
                <c:formatCode>General</c:formatCode>
                <c:ptCount val="2"/>
                <c:pt idx="0">
                  <c:v>-9.6</c:v>
                </c:pt>
                <c:pt idx="1">
                  <c:v>-12.4</c:v>
                </c:pt>
              </c:numCache>
            </c:numRef>
          </c:val>
          <c:extLst>
            <c:ext xmlns:c16="http://schemas.microsoft.com/office/drawing/2014/chart" uri="{C3380CC4-5D6E-409C-BE32-E72D297353CC}">
              <c16:uniqueId val="{00000005-8097-406A-B43D-CA92C4F7F3FD}"/>
            </c:ext>
          </c:extLst>
        </c:ser>
        <c:dLbls>
          <c:showLegendKey val="0"/>
          <c:showVal val="0"/>
          <c:showCatName val="0"/>
          <c:showSerName val="0"/>
          <c:showPercent val="0"/>
          <c:showBubbleSize val="0"/>
        </c:dLbls>
        <c:gapWidth val="25"/>
        <c:axId val="156315008"/>
        <c:axId val="156316800"/>
      </c:barChart>
      <c:catAx>
        <c:axId val="156315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6316800"/>
        <c:crosses val="autoZero"/>
        <c:auto val="1"/>
        <c:lblAlgn val="ctr"/>
        <c:lblOffset val="100"/>
        <c:noMultiLvlLbl val="0"/>
      </c:catAx>
      <c:valAx>
        <c:axId val="1563168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rgbClr val="001E55"/>
                </a:solidFill>
                <a:latin typeface="BI Sans" pitchFamily="2" charset="77"/>
                <a:ea typeface="+mn-ea"/>
                <a:cs typeface="+mn-cs"/>
              </a:defRPr>
            </a:pPr>
            <a:endParaRPr lang="en-US"/>
          </a:p>
        </c:txPr>
        <c:crossAx val="1563150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0201463128447564E-2"/>
          <c:y val="3.7485380116959066E-2"/>
          <c:w val="0.92979853687155245"/>
          <c:h val="0.84857494473967909"/>
        </c:manualLayout>
      </c:layout>
      <c:barChart>
        <c:barDir val="col"/>
        <c:grouping val="clustered"/>
        <c:varyColors val="0"/>
        <c:ser>
          <c:idx val="0"/>
          <c:order val="0"/>
          <c:tx>
            <c:strRef>
              <c:f>Sheet1!$B$1</c:f>
              <c:strCache>
                <c:ptCount val="1"/>
                <c:pt idx="0">
                  <c:v>Column1</c:v>
                </c:pt>
              </c:strCache>
            </c:strRef>
          </c:tx>
          <c:invertIfNegative val="0"/>
          <c:dPt>
            <c:idx val="0"/>
            <c:invertIfNegative val="0"/>
            <c:bubble3D val="0"/>
            <c:spPr>
              <a:solidFill>
                <a:schemeClr val="accent2">
                  <a:alpha val="99000"/>
                </a:schemeClr>
              </a:solidFill>
              <a:ln>
                <a:noFill/>
              </a:ln>
            </c:spPr>
            <c:extLst>
              <c:ext xmlns:c16="http://schemas.microsoft.com/office/drawing/2014/chart" uri="{C3380CC4-5D6E-409C-BE32-E72D297353CC}">
                <c16:uniqueId val="{00000001-CF32-4E92-8669-00D053D70790}"/>
              </c:ext>
            </c:extLst>
          </c:dPt>
          <c:dPt>
            <c:idx val="1"/>
            <c:invertIfNegative val="0"/>
            <c:bubble3D val="0"/>
            <c:spPr>
              <a:solidFill>
                <a:schemeClr val="bg2"/>
              </a:solidFill>
            </c:spPr>
            <c:extLst>
              <c:ext xmlns:c16="http://schemas.microsoft.com/office/drawing/2014/chart" uri="{C3380CC4-5D6E-409C-BE32-E72D297353CC}">
                <c16:uniqueId val="{00000003-CF32-4E92-8669-00D053D70790}"/>
              </c:ext>
            </c:extLst>
          </c:dPt>
          <c:dPt>
            <c:idx val="2"/>
            <c:invertIfNegative val="0"/>
            <c:bubble3D val="0"/>
            <c:spPr>
              <a:pattFill prst="pct50">
                <a:fgClr>
                  <a:schemeClr val="tx2">
                    <a:lumMod val="95000"/>
                    <a:lumOff val="5000"/>
                  </a:schemeClr>
                </a:fgClr>
                <a:bgClr>
                  <a:schemeClr val="bg1">
                    <a:lumMod val="50000"/>
                  </a:schemeClr>
                </a:bgClr>
              </a:pattFill>
              <a:ln>
                <a:solidFill>
                  <a:schemeClr val="tx2"/>
                </a:solidFill>
              </a:ln>
            </c:spPr>
            <c:extLst>
              <c:ext xmlns:c16="http://schemas.microsoft.com/office/drawing/2014/chart" uri="{C3380CC4-5D6E-409C-BE32-E72D297353CC}">
                <c16:uniqueId val="{00000005-CF32-4E92-8669-00D053D70790}"/>
              </c:ext>
            </c:extLst>
          </c:dPt>
          <c:dLbls>
            <c:dLbl>
              <c:idx val="0"/>
              <c:layout>
                <c:manualLayout>
                  <c:x val="0"/>
                  <c:y val="-0.16643549952911593"/>
                </c:manualLayout>
              </c:layout>
              <c:tx>
                <c:rich>
                  <a:bodyPr/>
                  <a:lstStyle/>
                  <a:p>
                    <a:r>
                      <a:rPr lang="en-US" dirty="0"/>
                      <a:t>-17.8</a:t>
                    </a:r>
                  </a:p>
                </c:rich>
              </c:tx>
              <c:dLblPos val="outEnd"/>
              <c:showLegendKey val="0"/>
              <c:showVal val="1"/>
              <c:showCatName val="0"/>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1-CF32-4E92-8669-00D053D70790}"/>
                </c:ext>
              </c:extLst>
            </c:dLbl>
            <c:dLbl>
              <c:idx val="1"/>
              <c:layout>
                <c:manualLayout>
                  <c:x val="7.4592462186701177E-3"/>
                  <c:y val="-0.17777317486850253"/>
                </c:manualLayout>
              </c:layout>
              <c:tx>
                <c:rich>
                  <a:bodyPr/>
                  <a:lstStyle/>
                  <a:p>
                    <a:fld id="{9F51047B-1789-4956-9C6A-0307FD90B796}" type="VALUE">
                      <a:rPr lang="en-US" smtClean="0"/>
                      <a:pPr/>
                      <a:t>[VALUE]</a:t>
                    </a:fld>
                    <a:r>
                      <a:rPr lang="en-US" dirty="0"/>
                      <a:t>.0</a:t>
                    </a:r>
                  </a:p>
                </c:rich>
              </c:tx>
              <c:dLblPos val="outEnd"/>
              <c:showLegendKey val="0"/>
              <c:showVal val="1"/>
              <c:showCatName val="0"/>
              <c:showSerName val="0"/>
              <c:showPercent val="0"/>
              <c:showBubbleSize val="0"/>
              <c:separator>. </c:separator>
              <c:extLst>
                <c:ext xmlns:c15="http://schemas.microsoft.com/office/drawing/2012/chart" uri="{CE6537A1-D6FC-4f65-9D91-7224C49458BB}">
                  <c15:layout>
                    <c:manualLayout>
                      <c:w val="0.1769418326410043"/>
                      <c:h val="8.0948536967622817E-2"/>
                    </c:manualLayout>
                  </c15:layout>
                  <c15:dlblFieldTable/>
                  <c15:showDataLabelsRange val="0"/>
                </c:ext>
                <c:ext xmlns:c16="http://schemas.microsoft.com/office/drawing/2014/chart" uri="{C3380CC4-5D6E-409C-BE32-E72D297353CC}">
                  <c16:uniqueId val="{00000003-CF32-4E92-8669-00D053D70790}"/>
                </c:ext>
              </c:extLst>
            </c:dLbl>
            <c:numFmt formatCode="@" sourceLinked="0"/>
            <c:spPr>
              <a:noFill/>
              <a:ln>
                <a:noFill/>
              </a:ln>
            </c:spPr>
            <c:txPr>
              <a:bodyPr/>
              <a:lstStyle/>
              <a:p>
                <a:pPr>
                  <a:defRPr sz="1200"/>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pPr xmlns:c15="http://schemas.microsoft.com/office/drawing/2012/chart">
                  <a:prstGeom prst="rect">
                    <a:avLst/>
                  </a:prstGeom>
                </c15:spPr>
                <c15:showLeaderLines val="0"/>
              </c:ext>
            </c:extLst>
          </c:dLbls>
          <c:errBars>
            <c:errBarType val="both"/>
            <c:errValType val="cust"/>
            <c:noEndCap val="0"/>
            <c:plus>
              <c:numRef>
                <c:f>Sheet1!$B$11:$B$12</c:f>
                <c:numCache>
                  <c:formatCode>General</c:formatCode>
                  <c:ptCount val="2"/>
                  <c:pt idx="0">
                    <c:v>44.8</c:v>
                  </c:pt>
                  <c:pt idx="1">
                    <c:v>39.5</c:v>
                  </c:pt>
                </c:numCache>
              </c:numRef>
            </c:plus>
            <c:minus>
              <c:numRef>
                <c:f>Sheet1!$B$11:$B$12</c:f>
                <c:numCache>
                  <c:formatCode>General</c:formatCode>
                  <c:ptCount val="2"/>
                  <c:pt idx="0">
                    <c:v>44.8</c:v>
                  </c:pt>
                  <c:pt idx="1">
                    <c:v>39.5</c:v>
                  </c:pt>
                </c:numCache>
              </c:numRef>
            </c:minus>
            <c:spPr>
              <a:ln w="12700">
                <a:solidFill>
                  <a:schemeClr val="tx1"/>
                </a:solidFill>
              </a:ln>
            </c:spPr>
          </c:errBars>
          <c:cat>
            <c:strRef>
              <c:f>Sheet1!$A$2:$A$3</c:f>
              <c:strCache>
                <c:ptCount val="2"/>
                <c:pt idx="0">
                  <c:v>Pirfenidone (N=118)</c:v>
                </c:pt>
                <c:pt idx="1">
                  <c:v>Placebo (N=119)</c:v>
                </c:pt>
              </c:strCache>
            </c:strRef>
          </c:cat>
          <c:val>
            <c:numRef>
              <c:f>Sheet1!$B$2:$B$3</c:f>
              <c:numCache>
                <c:formatCode>0.00</c:formatCode>
                <c:ptCount val="2"/>
                <c:pt idx="0">
                  <c:v>-17.8</c:v>
                </c:pt>
                <c:pt idx="1">
                  <c:v>-113</c:v>
                </c:pt>
              </c:numCache>
            </c:numRef>
          </c:val>
          <c:extLst>
            <c:ext xmlns:c16="http://schemas.microsoft.com/office/drawing/2014/chart" uri="{C3380CC4-5D6E-409C-BE32-E72D297353CC}">
              <c16:uniqueId val="{00000006-CF32-4E92-8669-00D053D70790}"/>
            </c:ext>
          </c:extLst>
        </c:ser>
        <c:dLbls>
          <c:showLegendKey val="0"/>
          <c:showVal val="0"/>
          <c:showCatName val="0"/>
          <c:showSerName val="0"/>
          <c:showPercent val="0"/>
          <c:showBubbleSize val="0"/>
        </c:dLbls>
        <c:gapWidth val="100"/>
        <c:axId val="132808064"/>
        <c:axId val="132813952"/>
      </c:barChart>
      <c:catAx>
        <c:axId val="132808064"/>
        <c:scaling>
          <c:orientation val="minMax"/>
        </c:scaling>
        <c:delete val="0"/>
        <c:axPos val="b"/>
        <c:numFmt formatCode="General" sourceLinked="0"/>
        <c:majorTickMark val="out"/>
        <c:minorTickMark val="none"/>
        <c:tickLblPos val="high"/>
        <c:spPr>
          <a:ln w="12700">
            <a:solidFill>
              <a:schemeClr val="tx1"/>
            </a:solidFill>
          </a:ln>
        </c:spPr>
        <c:txPr>
          <a:bodyPr/>
          <a:lstStyle/>
          <a:p>
            <a:pPr>
              <a:defRPr sz="1200" b="1"/>
            </a:pPr>
            <a:endParaRPr lang="en-US"/>
          </a:p>
        </c:txPr>
        <c:crossAx val="132813952"/>
        <c:crosses val="autoZero"/>
        <c:auto val="1"/>
        <c:lblAlgn val="ctr"/>
        <c:lblOffset val="100"/>
        <c:noMultiLvlLbl val="0"/>
      </c:catAx>
      <c:valAx>
        <c:axId val="132813952"/>
        <c:scaling>
          <c:orientation val="minMax"/>
          <c:max val="50"/>
          <c:min val="-200"/>
        </c:scaling>
        <c:delete val="0"/>
        <c:axPos val="l"/>
        <c:numFmt formatCode="0" sourceLinked="0"/>
        <c:majorTickMark val="out"/>
        <c:minorTickMark val="none"/>
        <c:tickLblPos val="nextTo"/>
        <c:spPr>
          <a:ln w="12700" cap="sq">
            <a:solidFill>
              <a:schemeClr val="tx1"/>
            </a:solidFill>
            <a:miter lim="800000"/>
          </a:ln>
        </c:spPr>
        <c:crossAx val="132808064"/>
        <c:crosses val="autoZero"/>
        <c:crossBetween val="between"/>
        <c:majorUnit val="50"/>
      </c:valAx>
      <c:spPr>
        <a:noFill/>
        <a:ln w="25401">
          <a:noFill/>
        </a:ln>
      </c:spPr>
    </c:plotArea>
    <c:plotVisOnly val="1"/>
    <c:dispBlanksAs val="gap"/>
    <c:showDLblsOverMax val="0"/>
  </c:chart>
  <c:txPr>
    <a:bodyPr/>
    <a:lstStyle/>
    <a:p>
      <a:pPr>
        <a:defRPr sz="1000">
          <a:latin typeface="BI Sans" pitchFamily="2" charset="0"/>
          <a:cs typeface="Arial" panose="020B0604020202020204" pitchFamily="34" charset="0"/>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0.13146</cdr:x>
      <cdr:y>0.55344</cdr:y>
    </cdr:from>
    <cdr:to>
      <cdr:x>0.28303</cdr:x>
      <cdr:y>0.65926</cdr:y>
    </cdr:to>
    <cdr:sp macro="" textlink="">
      <cdr:nvSpPr>
        <cdr:cNvPr id="2" name="TextBox 1">
          <a:extLst xmlns:a="http://schemas.openxmlformats.org/drawingml/2006/main">
            <a:ext uri="{FF2B5EF4-FFF2-40B4-BE49-F238E27FC236}">
              <a16:creationId xmlns:a16="http://schemas.microsoft.com/office/drawing/2014/main" id="{7017CA0F-A0C5-CC79-8E18-68927A5BA621}"/>
            </a:ext>
          </a:extLst>
        </cdr:cNvPr>
        <cdr:cNvSpPr txBox="1"/>
      </cdr:nvSpPr>
      <cdr:spPr>
        <a:xfrm xmlns:a="http://schemas.openxmlformats.org/drawingml/2006/main">
          <a:off x="689586" y="1871236"/>
          <a:ext cx="795130" cy="35780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NL" sz="1100" dirty="0"/>
        </a:p>
      </cdr:txBody>
    </cdr:sp>
  </cdr:relSizeAnchor>
  <cdr:relSizeAnchor xmlns:cdr="http://schemas.openxmlformats.org/drawingml/2006/chartDrawing">
    <cdr:from>
      <cdr:x>0.63516</cdr:x>
      <cdr:y>0.89004</cdr:y>
    </cdr:from>
    <cdr:to>
      <cdr:x>0.98378</cdr:x>
      <cdr:y>1</cdr:y>
    </cdr:to>
    <cdr:sp macro="" textlink="">
      <cdr:nvSpPr>
        <cdr:cNvPr id="3" name="Tekstvak 6">
          <a:extLst xmlns:a="http://schemas.openxmlformats.org/drawingml/2006/main">
            <a:ext uri="{FF2B5EF4-FFF2-40B4-BE49-F238E27FC236}">
              <a16:creationId xmlns:a16="http://schemas.microsoft.com/office/drawing/2014/main" id="{C336307F-10F6-22B5-2AAC-E2266B645A3F}"/>
            </a:ext>
          </a:extLst>
        </cdr:cNvPr>
        <cdr:cNvSpPr txBox="1"/>
      </cdr:nvSpPr>
      <cdr:spPr>
        <a:xfrm xmlns:a="http://schemas.openxmlformats.org/drawingml/2006/main">
          <a:off x="3331869" y="2242054"/>
          <a:ext cx="1828800"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nl-NL" sz="1200" dirty="0">
              <a:latin typeface="BISansNEXT" panose="02000503040000020004" pitchFamily="50" charset="0"/>
            </a:rPr>
            <a:t>IPF-</a:t>
          </a:r>
          <a:r>
            <a:rPr lang="nl-NL" sz="1200" dirty="0" err="1">
              <a:latin typeface="BISansNEXT" panose="02000503040000020004" pitchFamily="50" charset="0"/>
            </a:rPr>
            <a:t>related</a:t>
          </a:r>
          <a:r>
            <a:rPr lang="nl-NL" sz="1200" dirty="0">
              <a:latin typeface="BISansNEXT" panose="02000503040000020004" pitchFamily="50" charset="0"/>
            </a:rPr>
            <a:t> </a:t>
          </a:r>
          <a:r>
            <a:rPr lang="nl-NL" sz="1200" dirty="0" err="1">
              <a:latin typeface="BISansNEXT" panose="02000503040000020004" pitchFamily="50" charset="0"/>
            </a:rPr>
            <a:t>mortality</a:t>
          </a:r>
          <a:endParaRPr lang="nl-NL" sz="1200" dirty="0">
            <a:latin typeface="BISansNEXT" panose="02000503040000020004" pitchFamily="50"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FD80E9-A641-A844-8086-3EAA8E45A31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a:extLst>
              <a:ext uri="{FF2B5EF4-FFF2-40B4-BE49-F238E27FC236}">
                <a16:creationId xmlns:a16="http://schemas.microsoft.com/office/drawing/2014/main" id="{42DCC268-8AB5-C442-A495-8E55FCB6B3B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5D24321-7ACA-574C-8760-AF5AB488DA75}" type="datetimeFigureOut">
              <a:rPr lang="en-NL" smtClean="0"/>
              <a:t>05/14/2024</a:t>
            </a:fld>
            <a:endParaRPr lang="en-NL"/>
          </a:p>
        </p:txBody>
      </p:sp>
      <p:sp>
        <p:nvSpPr>
          <p:cNvPr id="4" name="Footer Placeholder 3">
            <a:extLst>
              <a:ext uri="{FF2B5EF4-FFF2-40B4-BE49-F238E27FC236}">
                <a16:creationId xmlns:a16="http://schemas.microsoft.com/office/drawing/2014/main" id="{CC82EFD9-2E20-134F-BB82-FE4FC873E0F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5" name="Slide Number Placeholder 4">
            <a:extLst>
              <a:ext uri="{FF2B5EF4-FFF2-40B4-BE49-F238E27FC236}">
                <a16:creationId xmlns:a16="http://schemas.microsoft.com/office/drawing/2014/main" id="{C9021271-7F97-154B-A17B-61986C724AF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D1CD37E-3267-9F43-8E27-CE8E97B9F255}" type="slidenum">
              <a:rPr lang="en-NL" smtClean="0"/>
              <a:t>‹#›</a:t>
            </a:fld>
            <a:endParaRPr lang="en-NL"/>
          </a:p>
        </p:txBody>
      </p:sp>
    </p:spTree>
    <p:extLst>
      <p:ext uri="{BB962C8B-B14F-4D97-AF65-F5344CB8AC3E}">
        <p14:creationId xmlns:p14="http://schemas.microsoft.com/office/powerpoint/2010/main" val="16795523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69ED8F-2ECF-448F-8861-654088A8217D}" type="datetimeFigureOut">
              <a:rPr lang="nl-NL" smtClean="0"/>
              <a:t>14-5-2024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74557A-B3C0-4B3A-8AA1-DF068DF3A9AC}" type="slidenum">
              <a:rPr lang="nl-NL" smtClean="0"/>
              <a:t>‹#›</a:t>
            </a:fld>
            <a:endParaRPr lang="nl-NL"/>
          </a:p>
        </p:txBody>
      </p:sp>
    </p:spTree>
    <p:extLst>
      <p:ext uri="{BB962C8B-B14F-4D97-AF65-F5344CB8AC3E}">
        <p14:creationId xmlns:p14="http://schemas.microsoft.com/office/powerpoint/2010/main" val="1174032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E274557A-B3C0-4B3A-8AA1-DF068DF3A9AC}" type="slidenum">
              <a:rPr lang="nl-NL" smtClean="0"/>
              <a:t>1</a:t>
            </a:fld>
            <a:endParaRPr lang="nl-NL"/>
          </a:p>
        </p:txBody>
      </p:sp>
    </p:spTree>
    <p:extLst>
      <p:ext uri="{BB962C8B-B14F-4D97-AF65-F5344CB8AC3E}">
        <p14:creationId xmlns:p14="http://schemas.microsoft.com/office/powerpoint/2010/main" val="1969260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7E39C-BA15-4CFE-AD02-CE47EB3C18C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9046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INBUILD</a:t>
            </a:r>
            <a:r>
              <a:rPr lang="en-US" baseline="30000" dirty="0"/>
              <a:t>®</a:t>
            </a:r>
            <a:r>
              <a:rPr lang="en-US" dirty="0"/>
              <a:t> trial studied patients with fibrosing ILDs other than IPF, who were grouped together based on the progressive behavior of their ILD</a:t>
            </a:r>
            <a:r>
              <a:rPr lang="en-US" baseline="30000" dirty="0"/>
              <a:t>1</a:t>
            </a:r>
          </a:p>
          <a:p>
            <a:pPr marL="514350" lvl="1" indent="-171450">
              <a:buFont typeface="Arial" panose="020B0604020202020204" pitchFamily="34" charset="0"/>
              <a:buChar char="•"/>
            </a:pPr>
            <a:r>
              <a:rPr lang="en-US" dirty="0"/>
              <a:t>Progression was defined as ≥1 of the following in the past 24 months despite conventional treatment:</a:t>
            </a:r>
            <a:r>
              <a:rPr lang="en-US" baseline="30000" dirty="0"/>
              <a:t>1</a:t>
            </a:r>
            <a:r>
              <a:rPr lang="en-US" dirty="0"/>
              <a:t> </a:t>
            </a:r>
          </a:p>
          <a:p>
            <a:pPr marL="857250" lvl="2" indent="-171450">
              <a:buFont typeface="Arial" panose="020B0604020202020204" pitchFamily="34" charset="0"/>
              <a:buChar char="•"/>
            </a:pPr>
            <a:r>
              <a:rPr lang="en-US" dirty="0"/>
              <a:t>Relative FVC decline ≥10% predicted; relative FVC decline 5–9% predicted and worsening of respiratory symptoms; relative FVC decline 5–9% predicted and increased extent of fibrosis on HRCT; worsening of respiratory symptoms and an increased extent of fibrosis</a:t>
            </a:r>
          </a:p>
          <a:p>
            <a:pPr marL="514350" lvl="1" indent="-171450">
              <a:buFont typeface="Arial" panose="020B0604020202020204" pitchFamily="34" charset="0"/>
              <a:buChar char="•"/>
            </a:pPr>
            <a:r>
              <a:rPr lang="en-US" dirty="0"/>
              <a:t>Enrolled patients had a range of underlying ILDs and fibrotic patterns on HRCT:</a:t>
            </a:r>
          </a:p>
          <a:p>
            <a:pPr marL="857250" lvl="2" indent="-171450">
              <a:buFont typeface="Arial" panose="020B0604020202020204" pitchFamily="34" charset="0"/>
              <a:buChar char="•"/>
            </a:pPr>
            <a:r>
              <a:rPr lang="en-US" dirty="0"/>
              <a:t>Hypersensitivity pneumonitis (26.1%), autoimmune ILDs (25.6%), idiopathic NSIP (18.9%), unclassifiable IIP (17.2%), other ILDs (12.2%)</a:t>
            </a:r>
            <a:r>
              <a:rPr lang="en-US" baseline="30000" dirty="0"/>
              <a:t>2</a:t>
            </a:r>
          </a:p>
          <a:p>
            <a:pPr marL="857250" lvl="2" indent="-171450">
              <a:buFont typeface="Arial" panose="020B0604020202020204" pitchFamily="34" charset="0"/>
              <a:buChar char="•"/>
            </a:pPr>
            <a:r>
              <a:rPr lang="en-US" dirty="0"/>
              <a:t>UIP-like fibrotic pattern on HRCT (62.1%), other fibrotic patterns on HRCT (37.9%)</a:t>
            </a:r>
            <a:r>
              <a:rPr lang="en-US" baseline="30000" dirty="0"/>
              <a:t>1</a:t>
            </a:r>
          </a:p>
          <a:p>
            <a:pPr marL="171450" lvl="0" indent="-171450">
              <a:buFont typeface="Arial" panose="020B0604020202020204" pitchFamily="34" charset="0"/>
              <a:buChar char="•"/>
            </a:pPr>
            <a:r>
              <a:rPr lang="en-US" dirty="0"/>
              <a:t>Untreated patients with progressive fibrosing ILDs in the INBUILD</a:t>
            </a:r>
            <a:r>
              <a:rPr lang="en-US" baseline="30000" dirty="0"/>
              <a:t>®</a:t>
            </a:r>
            <a:r>
              <a:rPr lang="en-US" dirty="0"/>
              <a:t> trial overall population had a similar clinical course to untreated patients with IPF in the INPULSIS</a:t>
            </a:r>
            <a:r>
              <a:rPr lang="en-US" baseline="30000" dirty="0"/>
              <a:t>®</a:t>
            </a:r>
            <a:r>
              <a:rPr lang="en-US" dirty="0"/>
              <a:t> trials, reinforcing the clinical relevance of the progressive phenotype of fibrosing ILDs, including the commonalities with IPF</a:t>
            </a:r>
            <a:r>
              <a:rPr lang="en-US" baseline="30000" dirty="0"/>
              <a:t>3</a:t>
            </a:r>
          </a:p>
          <a:p>
            <a:pPr marL="171450" lvl="0" indent="-171450">
              <a:buFont typeface="Arial" panose="020B0604020202020204" pitchFamily="34" charset="0"/>
              <a:buChar char="•"/>
            </a:pPr>
            <a:r>
              <a:rPr lang="en-US" dirty="0"/>
              <a:t>The diagnosis of IPF is confirmed in part by the radiological pattern of UIP;</a:t>
            </a:r>
            <a:r>
              <a:rPr lang="en-US" baseline="30000" dirty="0"/>
              <a:t>4</a:t>
            </a:r>
            <a:r>
              <a:rPr lang="en-US" dirty="0"/>
              <a:t> other ILDs may feature one of several radiological patterns of fibrosis, and in some conditions the presence of a UIP pattern on HRCT indicates poor prognosis (</a:t>
            </a:r>
            <a:r>
              <a:rPr lang="en-US" dirty="0" err="1"/>
              <a:t>eg</a:t>
            </a:r>
            <a:r>
              <a:rPr lang="en-US" dirty="0"/>
              <a:t> RA-ILD, IPAF)</a:t>
            </a:r>
            <a:r>
              <a:rPr lang="en-US" baseline="30000" dirty="0"/>
              <a:t>5–9</a:t>
            </a:r>
          </a:p>
          <a:p>
            <a:pPr marL="514350" lvl="1" indent="-171450">
              <a:buFont typeface="Arial" panose="020B0604020202020204" pitchFamily="34" charset="0"/>
              <a:buChar char="•"/>
            </a:pPr>
            <a:r>
              <a:rPr lang="en-US" dirty="0"/>
              <a:t>Consistent with these findings, in INBUILD</a:t>
            </a:r>
            <a:r>
              <a:rPr lang="en-US" baseline="30000" dirty="0"/>
              <a:t>®</a:t>
            </a:r>
            <a:r>
              <a:rPr lang="en-US" dirty="0"/>
              <a:t>, the rate of FVC decline and mortality over 52 weeks were greater in patients with a UIP-like fibrotic pattern on HRCT than patients with other fibrotic patterns</a:t>
            </a:r>
            <a:r>
              <a:rPr lang="en-US" baseline="30000" dirty="0"/>
              <a:t>3</a:t>
            </a:r>
          </a:p>
          <a:p>
            <a:pPr marL="514350" lvl="1" indent="-171450">
              <a:buFont typeface="Arial" panose="020B0604020202020204" pitchFamily="34" charset="0"/>
              <a:buChar char="•"/>
            </a:pPr>
            <a:r>
              <a:rPr lang="en-US" dirty="0"/>
              <a:t>Nevertheless, the rate of FVC decline in patients with other fibrotic patterns was substantial and similar to the disease course of untreated IPF,</a:t>
            </a:r>
            <a:r>
              <a:rPr lang="en-US" baseline="30000" dirty="0"/>
              <a:t>3</a:t>
            </a:r>
            <a:r>
              <a:rPr lang="en-US" dirty="0"/>
              <a:t> further reinforcing the clinical relevance of the progressive phenotype of fibrosing ILD</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a:p>
            <a:pPr marL="342900" lvl="1" indent="0">
              <a:buFont typeface="Arial" panose="020B0604020202020204" pitchFamily="34" charset="0"/>
              <a:buNone/>
            </a:pPr>
            <a:endParaRPr lang="en-US" dirty="0"/>
          </a:p>
          <a:p>
            <a:pPr marL="857250" lvl="2"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33C6C5-87B5-45AE-B58B-4791ED7D373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0752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274557A-B3C0-4B3A-8AA1-DF068DF3A9AC}" type="slidenum">
              <a:rPr lang="nl-NL" smtClean="0"/>
              <a:t>14</a:t>
            </a:fld>
            <a:endParaRPr lang="nl-NL"/>
          </a:p>
        </p:txBody>
      </p:sp>
    </p:spTree>
    <p:extLst>
      <p:ext uri="{BB962C8B-B14F-4D97-AF65-F5344CB8AC3E}">
        <p14:creationId xmlns:p14="http://schemas.microsoft.com/office/powerpoint/2010/main" val="809842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0000"/>
              </a:lnSpc>
            </a:pPr>
            <a:r>
              <a:rPr lang="nl-NL" sz="1200" dirty="0"/>
              <a:t>“Small” </a:t>
            </a:r>
            <a:r>
              <a:rPr lang="nl-NL" sz="1200" dirty="0" err="1"/>
              <a:t>annual</a:t>
            </a:r>
            <a:r>
              <a:rPr lang="nl-NL" sz="1200" dirty="0"/>
              <a:t> </a:t>
            </a:r>
            <a:r>
              <a:rPr lang="nl-NL" sz="1200" dirty="0" err="1"/>
              <a:t>declines</a:t>
            </a:r>
            <a:r>
              <a:rPr lang="nl-NL" sz="1200" dirty="0"/>
              <a:t> in FVC </a:t>
            </a:r>
            <a:r>
              <a:rPr lang="nl-NL" sz="1200" dirty="0" err="1"/>
              <a:t>may</a:t>
            </a:r>
            <a:r>
              <a:rPr lang="nl-NL" sz="1200" dirty="0"/>
              <a:t> </a:t>
            </a:r>
            <a:r>
              <a:rPr lang="nl-NL" sz="1200" dirty="0" err="1"/>
              <a:t>become</a:t>
            </a:r>
            <a:r>
              <a:rPr lang="nl-NL" sz="1200" dirty="0"/>
              <a:t> </a:t>
            </a:r>
            <a:r>
              <a:rPr lang="nl-NL" sz="1200" dirty="0" err="1"/>
              <a:t>substantial</a:t>
            </a:r>
            <a:r>
              <a:rPr lang="nl-NL" sz="1200" dirty="0"/>
              <a:t> </a:t>
            </a:r>
            <a:r>
              <a:rPr lang="nl-NL" sz="1200" dirty="0" err="1"/>
              <a:t>when</a:t>
            </a:r>
            <a:r>
              <a:rPr lang="nl-NL" sz="1200" dirty="0"/>
              <a:t> </a:t>
            </a:r>
            <a:r>
              <a:rPr lang="nl-NL" sz="1200" dirty="0" err="1"/>
              <a:t>summed</a:t>
            </a:r>
            <a:r>
              <a:rPr lang="nl-NL" sz="1200" dirty="0"/>
              <a:t> over a </a:t>
            </a:r>
            <a:r>
              <a:rPr lang="nl-NL" sz="1200" dirty="0" err="1"/>
              <a:t>period</a:t>
            </a:r>
            <a:r>
              <a:rPr lang="nl-NL" sz="1200" dirty="0"/>
              <a:t> of year</a:t>
            </a:r>
            <a:r>
              <a:rPr lang="nl-NL" sz="1200" baseline="30000" dirty="0"/>
              <a:t>1 </a:t>
            </a:r>
            <a:r>
              <a:rPr lang="nl-NL" sz="1200" baseline="0" dirty="0"/>
              <a:t>. </a:t>
            </a:r>
            <a:r>
              <a:rPr lang="en-US" b="1" i="0" dirty="0">
                <a:solidFill>
                  <a:srgbClr val="333333"/>
                </a:solidFill>
                <a:effectLst/>
                <a:latin typeface="Georgia" panose="02040502050405020303" pitchFamily="18" charset="0"/>
              </a:rPr>
              <a:t>This is particularly relevant when considering ILDs with a relatively early age of onset.</a:t>
            </a:r>
            <a:br>
              <a:rPr lang="en-US" b="1" i="0" dirty="0">
                <a:solidFill>
                  <a:srgbClr val="333333"/>
                </a:solidFill>
                <a:effectLst/>
                <a:latin typeface="Georgia" panose="02040502050405020303" pitchFamily="18" charset="0"/>
              </a:rPr>
            </a:br>
            <a:br>
              <a:rPr lang="en-US" b="1" i="0" dirty="0">
                <a:solidFill>
                  <a:srgbClr val="333333"/>
                </a:solidFill>
                <a:effectLst/>
                <a:latin typeface="Georgia" panose="02040502050405020303" pitchFamily="18" charset="0"/>
              </a:rPr>
            </a:br>
            <a:r>
              <a:rPr lang="en-US" b="1" i="0" dirty="0">
                <a:solidFill>
                  <a:srgbClr val="333333"/>
                </a:solidFill>
                <a:effectLst/>
                <a:latin typeface="Georgia" panose="02040502050405020303" pitchFamily="18" charset="0"/>
              </a:rPr>
              <a:t>Left figure: </a:t>
            </a:r>
            <a:r>
              <a:rPr lang="nl-NL" sz="1200" dirty="0" err="1">
                <a:solidFill>
                  <a:schemeClr val="tx2"/>
                </a:solidFill>
              </a:rPr>
              <a:t>Decline</a:t>
            </a:r>
            <a:r>
              <a:rPr lang="nl-NL" sz="1200" dirty="0">
                <a:solidFill>
                  <a:schemeClr val="tx2"/>
                </a:solidFill>
              </a:rPr>
              <a:t> in FVC % </a:t>
            </a:r>
            <a:r>
              <a:rPr lang="nl-NL" sz="1200" dirty="0" err="1">
                <a:solidFill>
                  <a:schemeClr val="tx2"/>
                </a:solidFill>
              </a:rPr>
              <a:t>predicted</a:t>
            </a:r>
            <a:r>
              <a:rPr lang="nl-NL" sz="1200" dirty="0">
                <a:solidFill>
                  <a:schemeClr val="tx2"/>
                </a:solidFill>
              </a:rPr>
              <a:t> in </a:t>
            </a:r>
            <a:r>
              <a:rPr lang="nl-NL" sz="1200" dirty="0" err="1">
                <a:solidFill>
                  <a:schemeClr val="tx2"/>
                </a:solidFill>
              </a:rPr>
              <a:t>patients</a:t>
            </a:r>
            <a:r>
              <a:rPr lang="nl-NL" sz="1200" dirty="0">
                <a:solidFill>
                  <a:schemeClr val="tx2"/>
                </a:solidFill>
              </a:rPr>
              <a:t> </a:t>
            </a:r>
            <a:r>
              <a:rPr lang="nl-NL" sz="1200" dirty="0" err="1">
                <a:solidFill>
                  <a:schemeClr val="tx2"/>
                </a:solidFill>
              </a:rPr>
              <a:t>with</a:t>
            </a:r>
            <a:r>
              <a:rPr lang="nl-NL" sz="1200" dirty="0">
                <a:solidFill>
                  <a:schemeClr val="tx2"/>
                </a:solidFill>
              </a:rPr>
              <a:t> </a:t>
            </a:r>
            <a:r>
              <a:rPr lang="nl-NL" sz="1200" dirty="0" err="1">
                <a:solidFill>
                  <a:schemeClr val="tx2"/>
                </a:solidFill>
              </a:rPr>
              <a:t>SSc</a:t>
            </a:r>
            <a:r>
              <a:rPr lang="nl-NL" sz="1200" dirty="0">
                <a:solidFill>
                  <a:schemeClr val="tx2"/>
                </a:solidFill>
              </a:rPr>
              <a:t>-ILD </a:t>
            </a:r>
            <a:r>
              <a:rPr lang="nl-NL" sz="1200" dirty="0" err="1">
                <a:solidFill>
                  <a:schemeClr val="tx2"/>
                </a:solidFill>
              </a:rPr>
              <a:t>categorized</a:t>
            </a:r>
            <a:r>
              <a:rPr lang="nl-NL" sz="1200" dirty="0">
                <a:solidFill>
                  <a:schemeClr val="tx2"/>
                </a:solidFill>
              </a:rPr>
              <a:t> </a:t>
            </a:r>
            <a:r>
              <a:rPr lang="nl-NL" sz="1200" dirty="0" err="1">
                <a:solidFill>
                  <a:schemeClr val="tx2"/>
                </a:solidFill>
              </a:rPr>
              <a:t>by</a:t>
            </a:r>
            <a:r>
              <a:rPr lang="nl-NL" sz="1200" dirty="0">
                <a:solidFill>
                  <a:schemeClr val="tx2"/>
                </a:solidFill>
              </a:rPr>
              <a:t> survival time </a:t>
            </a:r>
            <a:r>
              <a:rPr lang="nl-NL" sz="1200" dirty="0" err="1">
                <a:solidFill>
                  <a:schemeClr val="tx2"/>
                </a:solidFill>
              </a:rPr>
              <a:t>from</a:t>
            </a:r>
            <a:r>
              <a:rPr lang="nl-NL" sz="1200" dirty="0">
                <a:solidFill>
                  <a:schemeClr val="tx2"/>
                </a:solidFill>
              </a:rPr>
              <a:t> ILD diagnosis</a:t>
            </a:r>
            <a:r>
              <a:rPr lang="nl-NL" sz="1200" baseline="30000" dirty="0">
                <a:solidFill>
                  <a:schemeClr val="tx2"/>
                </a:solidFill>
              </a:rPr>
              <a:t>1</a:t>
            </a:r>
            <a:br>
              <a:rPr lang="nl-NL" sz="1200" baseline="30000" dirty="0">
                <a:solidFill>
                  <a:schemeClr val="tx2"/>
                </a:solidFill>
              </a:rPr>
            </a:br>
            <a:r>
              <a:rPr lang="nl-NL" sz="1200" b="1" baseline="0" dirty="0">
                <a:solidFill>
                  <a:schemeClr val="tx2"/>
                </a:solidFill>
              </a:rPr>
              <a:t>Right </a:t>
            </a:r>
            <a:r>
              <a:rPr lang="nl-NL" sz="1200" b="1" baseline="0" dirty="0" err="1">
                <a:solidFill>
                  <a:schemeClr val="tx2"/>
                </a:solidFill>
              </a:rPr>
              <a:t>figure</a:t>
            </a:r>
            <a:r>
              <a:rPr lang="nl-NL" sz="1200" b="1" baseline="0" dirty="0">
                <a:solidFill>
                  <a:schemeClr val="tx2"/>
                </a:solidFill>
              </a:rPr>
              <a:t>: </a:t>
            </a:r>
            <a:r>
              <a:rPr lang="nl-NL" sz="1200" dirty="0">
                <a:solidFill>
                  <a:schemeClr val="tx2"/>
                </a:solidFill>
              </a:rPr>
              <a:t>Survival in IPF </a:t>
            </a:r>
            <a:r>
              <a:rPr lang="nl-NL" sz="1200" dirty="0" err="1">
                <a:solidFill>
                  <a:schemeClr val="tx2"/>
                </a:solidFill>
              </a:rPr>
              <a:t>patients</a:t>
            </a:r>
            <a:r>
              <a:rPr lang="nl-NL" sz="1200" dirty="0">
                <a:solidFill>
                  <a:schemeClr val="tx2"/>
                </a:solidFill>
              </a:rPr>
              <a:t> as a </a:t>
            </a:r>
            <a:r>
              <a:rPr lang="nl-NL" sz="1200" dirty="0" err="1">
                <a:solidFill>
                  <a:schemeClr val="tx2"/>
                </a:solidFill>
              </a:rPr>
              <a:t>function</a:t>
            </a:r>
            <a:r>
              <a:rPr lang="nl-NL" sz="1200" dirty="0">
                <a:solidFill>
                  <a:schemeClr val="tx2"/>
                </a:solidFill>
              </a:rPr>
              <a:t> of 6-month  change in FVC</a:t>
            </a:r>
            <a:r>
              <a:rPr lang="nl-NL" sz="1200" baseline="30000" dirty="0">
                <a:solidFill>
                  <a:schemeClr val="tx2"/>
                </a:solidFill>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aseline="30000" dirty="0">
              <a:solidFill>
                <a:schemeClr val="tx2"/>
              </a:solidFill>
            </a:endParaRPr>
          </a:p>
          <a:p>
            <a:pPr algn="l"/>
            <a:endParaRPr lang="nl-NL" b="1" dirty="0"/>
          </a:p>
        </p:txBody>
      </p:sp>
      <p:sp>
        <p:nvSpPr>
          <p:cNvPr id="4" name="Tijdelijke aanduiding voor dianummer 3"/>
          <p:cNvSpPr>
            <a:spLocks noGrp="1"/>
          </p:cNvSpPr>
          <p:nvPr>
            <p:ph type="sldNum" sz="quarter" idx="5"/>
          </p:nvPr>
        </p:nvSpPr>
        <p:spPr/>
        <p:txBody>
          <a:bodyPr/>
          <a:lstStyle/>
          <a:p>
            <a:fld id="{E274557A-B3C0-4B3A-8AA1-DF068DF3A9AC}" type="slidenum">
              <a:rPr lang="nl-NL" smtClean="0"/>
              <a:t>16</a:t>
            </a:fld>
            <a:endParaRPr lang="nl-NL"/>
          </a:p>
        </p:txBody>
      </p:sp>
    </p:spTree>
    <p:extLst>
      <p:ext uri="{BB962C8B-B14F-4D97-AF65-F5344CB8AC3E}">
        <p14:creationId xmlns:p14="http://schemas.microsoft.com/office/powerpoint/2010/main" val="107710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Differences</a:t>
            </a:r>
            <a:r>
              <a:rPr lang="nl-NL" dirty="0"/>
              <a:t>:</a:t>
            </a:r>
            <a:br>
              <a:rPr lang="nl-NL" dirty="0"/>
            </a:br>
            <a:r>
              <a:rPr lang="en-US" sz="1200" dirty="0">
                <a:solidFill>
                  <a:schemeClr val="bg1"/>
                </a:solidFill>
                <a:latin typeface="Arial" panose="020B0604020202020204" pitchFamily="34" charset="0"/>
                <a:cs typeface="Arial" panose="020B0604020202020204" pitchFamily="34" charset="0"/>
              </a:rPr>
              <a:t>INBUILD</a:t>
            </a:r>
            <a:r>
              <a:rPr lang="en-US" sz="1200" baseline="30000" dirty="0">
                <a:solidFill>
                  <a:schemeClr val="bg1"/>
                </a:solidFill>
                <a:latin typeface="Arial" panose="020B0604020202020204" pitchFamily="34" charset="0"/>
                <a:cs typeface="Arial" panose="020B0604020202020204" pitchFamily="34" charset="0"/>
              </a:rPr>
              <a:t>®</a:t>
            </a:r>
            <a:r>
              <a:rPr lang="en-US" sz="1200" dirty="0">
                <a:solidFill>
                  <a:schemeClr val="bg1"/>
                </a:solidFill>
                <a:latin typeface="Arial" panose="020B0604020202020204" pitchFamily="34" charset="0"/>
                <a:cs typeface="Arial" panose="020B0604020202020204" pitchFamily="34" charset="0"/>
              </a:rPr>
              <a:t> criteria require  </a:t>
            </a:r>
            <a:r>
              <a:rPr lang="en-US" sz="1200" b="1" dirty="0">
                <a:solidFill>
                  <a:schemeClr val="bg1"/>
                </a:solidFill>
                <a:latin typeface="Arial" panose="020B0604020202020204" pitchFamily="34" charset="0"/>
                <a:cs typeface="Arial" panose="020B0604020202020204" pitchFamily="34" charset="0"/>
              </a:rPr>
              <a:t>≥1 measure </a:t>
            </a:r>
            <a:br>
              <a:rPr lang="en-US" sz="1200" b="1" dirty="0">
                <a:solidFill>
                  <a:schemeClr val="bg1"/>
                </a:solidFill>
                <a:latin typeface="Arial" panose="020B0604020202020204" pitchFamily="34" charset="0"/>
                <a:cs typeface="Arial" panose="020B0604020202020204" pitchFamily="34" charset="0"/>
              </a:rPr>
            </a:br>
            <a:r>
              <a:rPr lang="en-US" sz="1200" b="1" dirty="0">
                <a:solidFill>
                  <a:schemeClr val="bg1"/>
                </a:solidFill>
                <a:latin typeface="Arial" panose="020B0604020202020204" pitchFamily="34" charset="0"/>
                <a:cs typeface="Arial" panose="020B0604020202020204" pitchFamily="34" charset="0"/>
              </a:rPr>
              <a:t>within 2 years, </a:t>
            </a:r>
            <a:r>
              <a:rPr lang="en-US" sz="1200" dirty="0">
                <a:solidFill>
                  <a:schemeClr val="bg1"/>
                </a:solidFill>
                <a:latin typeface="Arial" panose="020B0604020202020204" pitchFamily="34" charset="0"/>
                <a:cs typeface="Arial" panose="020B0604020202020204" pitchFamily="34" charset="0"/>
              </a:rPr>
              <a:t>whereas the PPF guideline stipulates </a:t>
            </a:r>
            <a:r>
              <a:rPr lang="en-US" sz="1200" b="1" dirty="0">
                <a:solidFill>
                  <a:schemeClr val="bg1"/>
                </a:solidFill>
                <a:latin typeface="Arial" panose="020B0604020202020204" pitchFamily="34" charset="0"/>
                <a:cs typeface="Arial" panose="020B0604020202020204" pitchFamily="34" charset="0"/>
              </a:rPr>
              <a:t>≥2 criteria in the past year</a:t>
            </a:r>
            <a:br>
              <a:rPr lang="en-US" sz="1200" b="1" dirty="0">
                <a:solidFill>
                  <a:schemeClr val="bg1"/>
                </a:solidFill>
                <a:latin typeface="Arial" panose="020B0604020202020204" pitchFamily="34" charset="0"/>
                <a:cs typeface="Arial" panose="020B0604020202020204" pitchFamily="34" charset="0"/>
              </a:rPr>
            </a:br>
            <a:br>
              <a:rPr lang="en-US" sz="1200" b="1" dirty="0">
                <a:solidFill>
                  <a:schemeClr val="bg1"/>
                </a:solidFill>
                <a:latin typeface="Arial" panose="020B0604020202020204" pitchFamily="34" charset="0"/>
                <a:cs typeface="Arial" panose="020B0604020202020204" pitchFamily="34" charset="0"/>
              </a:rPr>
            </a:br>
            <a:r>
              <a:rPr lang="en-US" sz="1200" b="1" dirty="0">
                <a:solidFill>
                  <a:schemeClr val="bg1"/>
                </a:solidFill>
                <a:latin typeface="Arial" panose="020B0604020202020204" pitchFamily="34" charset="0"/>
                <a:cs typeface="Arial" panose="020B0604020202020204" pitchFamily="34" charset="0"/>
              </a:rPr>
              <a:t>INBUILD® criteria are based on </a:t>
            </a:r>
            <a:br>
              <a:rPr lang="en-US" sz="1200" b="1" dirty="0">
                <a:solidFill>
                  <a:schemeClr val="bg1"/>
                </a:solidFill>
                <a:latin typeface="Arial" panose="020B0604020202020204" pitchFamily="34" charset="0"/>
                <a:cs typeface="Arial" panose="020B0604020202020204" pitchFamily="34" charset="0"/>
              </a:rPr>
            </a:br>
            <a:r>
              <a:rPr lang="en-US" sz="1200" b="1" dirty="0">
                <a:solidFill>
                  <a:schemeClr val="bg1"/>
                </a:solidFill>
                <a:latin typeface="Arial" panose="020B0604020202020204" pitchFamily="34" charset="0"/>
                <a:cs typeface="Arial" panose="020B0604020202020204" pitchFamily="34" charset="0"/>
              </a:rPr>
              <a:t>relative decline in FVC whereas the PPF guideline criteria use absolute decline in FVC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panose="020B0604020202020204" pitchFamily="34" charset="0"/>
                <a:cs typeface="Arial" panose="020B0604020202020204" pitchFamily="34" charset="0"/>
              </a:rPr>
              <a:t>INBUILD® criteria count relative decline in FVC ≥10% predicted alone, but similar to the PPF guideline criteria, ≥5–&lt;10% can be used when worsening respiratory symptoms or increased extent of fibrosis on HRCT are also present</a:t>
            </a:r>
            <a:br>
              <a:rPr lang="en-US" sz="1200" b="1" dirty="0">
                <a:solidFill>
                  <a:schemeClr val="bg1"/>
                </a:solidFill>
                <a:latin typeface="Arial" panose="020B0604020202020204" pitchFamily="34" charset="0"/>
                <a:cs typeface="Arial" panose="020B0604020202020204" pitchFamily="34" charset="0"/>
              </a:rPr>
            </a:br>
            <a:br>
              <a:rPr lang="en-US" sz="1200" b="1" dirty="0">
                <a:solidFill>
                  <a:schemeClr val="bg1"/>
                </a:solidFill>
                <a:latin typeface="Arial" panose="020B0604020202020204" pitchFamily="34" charset="0"/>
                <a:cs typeface="Arial" panose="020B0604020202020204" pitchFamily="34" charset="0"/>
              </a:rPr>
            </a:br>
            <a:r>
              <a:rPr lang="en-US" sz="1200" b="1" dirty="0">
                <a:solidFill>
                  <a:schemeClr val="bg1"/>
                </a:solidFill>
                <a:latin typeface="Arial" panose="020B0604020202020204" pitchFamily="34" charset="0"/>
                <a:cs typeface="Arial" panose="020B0604020202020204" pitchFamily="34" charset="0"/>
              </a:rPr>
              <a:t>The PPF criteria include absolute </a:t>
            </a:r>
            <a:br>
              <a:rPr lang="en-US" sz="1200" b="1" dirty="0">
                <a:solidFill>
                  <a:schemeClr val="bg1"/>
                </a:solidFill>
                <a:latin typeface="Arial" panose="020B0604020202020204" pitchFamily="34" charset="0"/>
                <a:cs typeface="Arial" panose="020B0604020202020204" pitchFamily="34" charset="0"/>
              </a:rPr>
            </a:br>
            <a:r>
              <a:rPr lang="en-US" sz="1200" b="1" dirty="0">
                <a:solidFill>
                  <a:schemeClr val="bg1"/>
                </a:solidFill>
                <a:latin typeface="Arial" panose="020B0604020202020204" pitchFamily="34" charset="0"/>
                <a:cs typeface="Arial" panose="020B0604020202020204" pitchFamily="34" charset="0"/>
              </a:rPr>
              <a:t>decline in DLCO ≥10%</a:t>
            </a:r>
            <a:br>
              <a:rPr lang="en-US" sz="1200" b="1" dirty="0">
                <a:solidFill>
                  <a:schemeClr val="bg1"/>
                </a:solidFill>
                <a:latin typeface="Arial" panose="020B0604020202020204" pitchFamily="34" charset="0"/>
                <a:cs typeface="Arial" panose="020B0604020202020204" pitchFamily="34" charset="0"/>
              </a:rPr>
            </a:br>
            <a:br>
              <a:rPr lang="en-US" sz="1200" b="1" dirty="0">
                <a:solidFill>
                  <a:schemeClr val="bg1"/>
                </a:solidFill>
                <a:latin typeface="Arial" panose="020B0604020202020204" pitchFamily="34" charset="0"/>
                <a:cs typeface="Arial" panose="020B0604020202020204" pitchFamily="34" charset="0"/>
              </a:rPr>
            </a:br>
            <a:r>
              <a:rPr lang="en-US" sz="1200" b="1" dirty="0">
                <a:solidFill>
                  <a:schemeClr val="bg1"/>
                </a:solidFill>
                <a:latin typeface="Arial" panose="020B0604020202020204" pitchFamily="34" charset="0"/>
                <a:cs typeface="Arial" panose="020B0604020202020204" pitchFamily="34" charset="0"/>
              </a:rPr>
              <a:t>INBUILD® criteria do not provide </a:t>
            </a:r>
            <a:br>
              <a:rPr lang="en-US" sz="1200" b="1" dirty="0">
                <a:solidFill>
                  <a:schemeClr val="bg1"/>
                </a:solidFill>
                <a:latin typeface="Arial" panose="020B0604020202020204" pitchFamily="34" charset="0"/>
                <a:cs typeface="Arial" panose="020B0604020202020204" pitchFamily="34" charset="0"/>
              </a:rPr>
            </a:br>
            <a:r>
              <a:rPr lang="en-US" sz="1200" b="1" dirty="0">
                <a:solidFill>
                  <a:schemeClr val="bg1"/>
                </a:solidFill>
                <a:latin typeface="Arial" panose="020B0604020202020204" pitchFamily="34" charset="0"/>
                <a:cs typeface="Arial" panose="020B0604020202020204" pitchFamily="34" charset="0"/>
              </a:rPr>
              <a:t>specific guidance on radiological progression, which is given in the PPF criteria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chemeClr val="bg1"/>
              </a:solidFill>
              <a:latin typeface="Arial" panose="020B0604020202020204" pitchFamily="34" charset="0"/>
              <a:cs typeface="Arial" panose="020B0604020202020204" pitchFamily="34" charset="0"/>
            </a:endParaRP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0273B2-D4A5-499F-BB34-81CAA7BF934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7739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en-US" sz="1800" b="0" i="0" u="none" strike="noStrike" baseline="0" dirty="0">
                <a:latin typeface="AdvPSHV-L"/>
              </a:rPr>
              <a:t>Baseline image shows moderately extensive reticular abnormality with traction bronchiectasis, with predominance in the subpleural</a:t>
            </a:r>
          </a:p>
          <a:p>
            <a:pPr algn="l"/>
            <a:r>
              <a:rPr lang="en-US" sz="1800" b="0" i="0" u="none" strike="noStrike" baseline="0" dirty="0">
                <a:latin typeface="AdvPSHV-L"/>
              </a:rPr>
              <a:t>lower lung. Matched image 4 years later shows substantial increase in extent of abnormality and increased traction bronchiectasis</a:t>
            </a:r>
            <a:endParaRPr lang="nl-NL" dirty="0"/>
          </a:p>
        </p:txBody>
      </p:sp>
      <p:sp>
        <p:nvSpPr>
          <p:cNvPr id="4" name="Tijdelijke aanduiding voor dianummer 3"/>
          <p:cNvSpPr>
            <a:spLocks noGrp="1"/>
          </p:cNvSpPr>
          <p:nvPr>
            <p:ph type="sldNum" sz="quarter" idx="5"/>
          </p:nvPr>
        </p:nvSpPr>
        <p:spPr/>
        <p:txBody>
          <a:bodyPr/>
          <a:lstStyle/>
          <a:p>
            <a:fld id="{E274557A-B3C0-4B3A-8AA1-DF068DF3A9AC}" type="slidenum">
              <a:rPr lang="nl-NL" smtClean="0"/>
              <a:t>19</a:t>
            </a:fld>
            <a:endParaRPr lang="nl-NL"/>
          </a:p>
        </p:txBody>
      </p:sp>
    </p:spTree>
    <p:extLst>
      <p:ext uri="{BB962C8B-B14F-4D97-AF65-F5344CB8AC3E}">
        <p14:creationId xmlns:p14="http://schemas.microsoft.com/office/powerpoint/2010/main" val="1505991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Nambiar AM, Walker CM, Sparks JA. Monitoring and management of fibrosing interstitial lung diseases: a narrative review for practicing clinicians. </a:t>
            </a:r>
            <a:r>
              <a:rPr lang="en-US" dirty="0" err="1"/>
              <a:t>Ther</a:t>
            </a:r>
            <a:r>
              <a:rPr lang="en-US" dirty="0"/>
              <a:t> Adv Respir Dis. 2021;15:17534666211039771</a:t>
            </a:r>
            <a:endParaRPr lang="nl-NL" dirty="0"/>
          </a:p>
        </p:txBody>
      </p:sp>
      <p:sp>
        <p:nvSpPr>
          <p:cNvPr id="4" name="Tijdelijke aanduiding voor dianummer 3"/>
          <p:cNvSpPr>
            <a:spLocks noGrp="1"/>
          </p:cNvSpPr>
          <p:nvPr>
            <p:ph type="sldNum" sz="quarter" idx="5"/>
          </p:nvPr>
        </p:nvSpPr>
        <p:spPr/>
        <p:txBody>
          <a:bodyPr/>
          <a:lstStyle/>
          <a:p>
            <a:fld id="{E274557A-B3C0-4B3A-8AA1-DF068DF3A9AC}" type="slidenum">
              <a:rPr lang="nl-NL" smtClean="0"/>
              <a:t>20</a:t>
            </a:fld>
            <a:endParaRPr lang="nl-NL"/>
          </a:p>
        </p:txBody>
      </p:sp>
    </p:spTree>
    <p:extLst>
      <p:ext uri="{BB962C8B-B14F-4D97-AF65-F5344CB8AC3E}">
        <p14:creationId xmlns:p14="http://schemas.microsoft.com/office/powerpoint/2010/main" val="1350510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sz="1800" b="0" i="0" u="none" strike="noStrike" baseline="0" dirty="0" err="1">
                <a:solidFill>
                  <a:srgbClr val="000000"/>
                </a:solidFill>
                <a:latin typeface="Shaker 2 Lancet"/>
              </a:rPr>
              <a:t>Refer</a:t>
            </a:r>
            <a:r>
              <a:rPr lang="nl-NL" sz="1800" b="0" i="0" u="none" strike="noStrike" baseline="0" dirty="0">
                <a:solidFill>
                  <a:srgbClr val="000000"/>
                </a:solidFill>
                <a:latin typeface="Shaker 2 Lancet"/>
              </a:rPr>
              <a:t> here </a:t>
            </a:r>
            <a:r>
              <a:rPr lang="nl-NL" sz="1800" b="0" i="0" u="none" strike="noStrike" baseline="0" dirty="0" err="1">
                <a:solidFill>
                  <a:srgbClr val="000000"/>
                </a:solidFill>
                <a:latin typeface="Shaker 2 Lancet"/>
              </a:rPr>
              <a:t>to</a:t>
            </a:r>
            <a:r>
              <a:rPr lang="nl-NL" sz="1800" b="0" i="0" u="none" strike="noStrike" baseline="0" dirty="0">
                <a:solidFill>
                  <a:srgbClr val="000000"/>
                </a:solidFill>
                <a:latin typeface="Shaker 2 Lancet"/>
              </a:rPr>
              <a:t> </a:t>
            </a:r>
            <a:r>
              <a:rPr lang="nl-NL" sz="1800" b="0" i="0" u="none" strike="noStrike" baseline="0" dirty="0" err="1">
                <a:solidFill>
                  <a:srgbClr val="000000"/>
                </a:solidFill>
                <a:latin typeface="Shaker 2 Lancet"/>
              </a:rPr>
              <a:t>session</a:t>
            </a:r>
            <a:r>
              <a:rPr lang="nl-NL" sz="1800" b="0" i="0" u="none" strike="noStrike" baseline="0" dirty="0">
                <a:solidFill>
                  <a:srgbClr val="000000"/>
                </a:solidFill>
                <a:latin typeface="Shaker 2 Lancet"/>
              </a:rPr>
              <a:t> 1</a:t>
            </a:r>
            <a:endParaRPr lang="nl-NL" b="0" dirty="0"/>
          </a:p>
        </p:txBody>
      </p:sp>
      <p:sp>
        <p:nvSpPr>
          <p:cNvPr id="4" name="Tijdelijke aanduiding voor dianummer 3"/>
          <p:cNvSpPr>
            <a:spLocks noGrp="1"/>
          </p:cNvSpPr>
          <p:nvPr>
            <p:ph type="sldNum" sz="quarter" idx="5"/>
          </p:nvPr>
        </p:nvSpPr>
        <p:spPr/>
        <p:txBody>
          <a:bodyPr/>
          <a:lstStyle/>
          <a:p>
            <a:fld id="{E274557A-B3C0-4B3A-8AA1-DF068DF3A9AC}" type="slidenum">
              <a:rPr lang="nl-NL" smtClean="0"/>
              <a:t>21</a:t>
            </a:fld>
            <a:endParaRPr lang="nl-NL"/>
          </a:p>
        </p:txBody>
      </p:sp>
    </p:spTree>
    <p:extLst>
      <p:ext uri="{BB962C8B-B14F-4D97-AF65-F5344CB8AC3E}">
        <p14:creationId xmlns:p14="http://schemas.microsoft.com/office/powerpoint/2010/main" val="4168960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noProof="0" dirty="0"/>
              <a:t>The risk of progressive ILD depends on the underlying autoimmune condition</a:t>
            </a:r>
            <a:r>
              <a:rPr lang="en-US" baseline="30000" noProof="0" dirty="0"/>
              <a:t>1</a:t>
            </a:r>
            <a:endParaRPr lang="en-US" noProof="0" dirty="0">
              <a:solidFill>
                <a:srgbClr val="FF0000"/>
              </a:solidFill>
            </a:endParaRPr>
          </a:p>
          <a:p>
            <a:pPr marL="171450" indent="-171450">
              <a:buFont typeface="Arial" panose="020B0604020202020204" pitchFamily="34" charset="0"/>
              <a:buChar char="•"/>
            </a:pPr>
            <a:r>
              <a:rPr lang="en-US" noProof="0" dirty="0"/>
              <a:t>Risk factors for progressive fibrosis or death in </a:t>
            </a:r>
            <a:r>
              <a:rPr lang="en-US" noProof="0" dirty="0" err="1"/>
              <a:t>SSc</a:t>
            </a:r>
            <a:r>
              <a:rPr lang="en-US" noProof="0" dirty="0"/>
              <a:t>-ILD include diffuse cutaneous involvement, a disease duration of &lt;7 years, male sex, black race, the presence of anti–Scl-70 antibodies, a disease extent of &gt;20% on CT and decreased lung function (</a:t>
            </a:r>
            <a:r>
              <a:rPr lang="en-US" noProof="0" dirty="0" err="1"/>
              <a:t>ie</a:t>
            </a:r>
            <a:r>
              <a:rPr lang="en-US" noProof="0" dirty="0"/>
              <a:t> reduced FVC and DL</a:t>
            </a:r>
            <a:r>
              <a:rPr lang="en-US" baseline="-25000" noProof="0" dirty="0"/>
              <a:t>CO</a:t>
            </a:r>
            <a:r>
              <a:rPr lang="en-US" noProof="0" dirty="0"/>
              <a:t>)</a:t>
            </a:r>
            <a:r>
              <a:rPr lang="en-US" baseline="30000" noProof="0" dirty="0"/>
              <a:t>1</a:t>
            </a:r>
            <a:endParaRPr lang="en-US" noProof="0" dirty="0"/>
          </a:p>
          <a:p>
            <a:pPr marL="171450" indent="-171450">
              <a:buFont typeface="Arial" panose="020B0604020202020204" pitchFamily="34" charset="0"/>
              <a:buChar char="•"/>
            </a:pPr>
            <a:r>
              <a:rPr lang="en-US" noProof="0" dirty="0"/>
              <a:t>Risk factors for progressive fibrosis or death in RA-ILD include older age, male sex, a disease extent of &gt;20% on CT, presence of honeycombing or a UIP pattern on CT and decreased lung function (</a:t>
            </a:r>
            <a:r>
              <a:rPr lang="en-US" noProof="0" dirty="0" err="1"/>
              <a:t>ie</a:t>
            </a:r>
            <a:r>
              <a:rPr lang="en-US" noProof="0" dirty="0"/>
              <a:t> FVC &lt;70%)</a:t>
            </a:r>
            <a:r>
              <a:rPr lang="en-US" baseline="30000" noProof="0" dirty="0"/>
              <a:t>1</a:t>
            </a:r>
            <a:endParaRPr lang="en-US" noProof="0" dirty="0">
              <a:solidFill>
                <a:srgbClr val="FF0000"/>
              </a:solidFill>
            </a:endParaRPr>
          </a:p>
          <a:p>
            <a:pPr marL="171450" indent="-171450">
              <a:buFont typeface="Arial" panose="020B0604020202020204" pitchFamily="34" charset="0"/>
              <a:buChar char="•"/>
            </a:pPr>
            <a:r>
              <a:rPr lang="en-US" noProof="0" dirty="0"/>
              <a:t>Risk factors for progressive fibrosis or death in patients with ILD associated with idiopathic inflammatory myopathy (</a:t>
            </a:r>
            <a:r>
              <a:rPr lang="en-US" noProof="0" dirty="0" err="1"/>
              <a:t>eg</a:t>
            </a:r>
            <a:r>
              <a:rPr lang="en-US" noProof="0" dirty="0"/>
              <a:t> polymyositis and dermatomyositis) include anti-MDA5 antibodies and a UIP pattern on CT</a:t>
            </a:r>
            <a:r>
              <a:rPr lang="en-US" baseline="30000" noProof="0" dirty="0"/>
              <a:t>1</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noProof="0" dirty="0"/>
              <a:t>Honeycombing on CT is a risk </a:t>
            </a:r>
            <a:r>
              <a:rPr lang="en-US" noProof="0" dirty="0"/>
              <a:t>factor for progressive fibrosis or death in patients with ILD associated with primary </a:t>
            </a:r>
            <a:r>
              <a:rPr lang="en-US" noProof="0" dirty="0" err="1"/>
              <a:t>Sjögren’s</a:t>
            </a:r>
            <a:r>
              <a:rPr lang="en-US" noProof="0" dirty="0"/>
              <a:t> syndrome</a:t>
            </a:r>
            <a:r>
              <a:rPr lang="en-US" baseline="30000" noProof="0" dirty="0"/>
              <a:t>1</a:t>
            </a:r>
          </a:p>
          <a:p>
            <a:pPr marL="0" indent="0">
              <a:buFont typeface="Arial" panose="020B0604020202020204" pitchFamily="34" charset="0"/>
              <a:buNone/>
            </a:pPr>
            <a:endParaRPr lang="en-US" noProof="0" dirty="0"/>
          </a:p>
        </p:txBody>
      </p:sp>
      <p:sp>
        <p:nvSpPr>
          <p:cNvPr id="4" name="Slide Number Placeholder 3"/>
          <p:cNvSpPr>
            <a:spLocks noGrp="1"/>
          </p:cNvSpPr>
          <p:nvPr>
            <p:ph type="sldNum" sz="quarter" idx="5"/>
          </p:nvPr>
        </p:nvSpPr>
        <p:spPr/>
        <p:txBody>
          <a:bodyPr/>
          <a:lstStyle/>
          <a:p>
            <a:fld id="{2B33C6C5-87B5-45AE-B58B-4791ED7D373D}" type="slidenum">
              <a:rPr lang="en-GB" smtClean="0"/>
              <a:t>22</a:t>
            </a:fld>
            <a:endParaRPr lang="en-GB"/>
          </a:p>
        </p:txBody>
      </p:sp>
    </p:spTree>
    <p:extLst>
      <p:ext uri="{BB962C8B-B14F-4D97-AF65-F5344CB8AC3E}">
        <p14:creationId xmlns:p14="http://schemas.microsoft.com/office/powerpoint/2010/main" val="37704562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274557A-B3C0-4B3A-8AA1-DF068DF3A9AC}" type="slidenum">
              <a:rPr lang="nl-NL" smtClean="0"/>
              <a:t>23</a:t>
            </a:fld>
            <a:endParaRPr lang="nl-NL"/>
          </a:p>
        </p:txBody>
      </p:sp>
    </p:spTree>
    <p:extLst>
      <p:ext uri="{BB962C8B-B14F-4D97-AF65-F5344CB8AC3E}">
        <p14:creationId xmlns:p14="http://schemas.microsoft.com/office/powerpoint/2010/main" val="1911180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274557A-B3C0-4B3A-8AA1-DF068DF3A9AC}" type="slidenum">
              <a:rPr lang="nl-NL" smtClean="0"/>
              <a:t>3</a:t>
            </a:fld>
            <a:endParaRPr lang="nl-NL"/>
          </a:p>
        </p:txBody>
      </p:sp>
    </p:spTree>
    <p:extLst>
      <p:ext uri="{BB962C8B-B14F-4D97-AF65-F5344CB8AC3E}">
        <p14:creationId xmlns:p14="http://schemas.microsoft.com/office/powerpoint/2010/main" val="3309788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buFont typeface="Arial" panose="020B0604020202020204" pitchFamily="34" charset="0"/>
              <a:buNone/>
            </a:pPr>
            <a:r>
              <a:rPr lang="en-US" b="0" i="0" dirty="0">
                <a:solidFill>
                  <a:srgbClr val="000000"/>
                </a:solidFill>
                <a:effectLst/>
                <a:latin typeface="var(--typography-p-font-family)"/>
              </a:rPr>
              <a:t>Delayed detection of progressive pulmonary fibrosis in ILDs can be deadly: patients have an estimated survival time of 2.5–4 years after detection of progressive fibrosis.</a:t>
            </a:r>
            <a:br>
              <a:rPr lang="en-US" b="0" i="0" dirty="0">
                <a:solidFill>
                  <a:srgbClr val="000000"/>
                </a:solidFill>
                <a:effectLst/>
                <a:latin typeface="var(--typography-p-font-family)"/>
              </a:rPr>
            </a:br>
            <a:br>
              <a:rPr lang="en-US" b="0" i="0" dirty="0">
                <a:solidFill>
                  <a:srgbClr val="000000"/>
                </a:solidFill>
                <a:effectLst/>
                <a:latin typeface="var(--typography-p-font-family)"/>
              </a:rPr>
            </a:br>
            <a:r>
              <a:rPr lang="en-US" dirty="0">
                <a:solidFill>
                  <a:schemeClr val="tx1"/>
                </a:solidFill>
                <a:latin typeface="BI Sans" pitchFamily="2" charset="0"/>
              </a:rPr>
              <a:t>Patients with IPF should be evaluated every 3–6 months or more often for disease progression. </a:t>
            </a:r>
            <a:endParaRPr lang="en-US" b="0" i="0" dirty="0">
              <a:solidFill>
                <a:srgbClr val="000000"/>
              </a:solidFill>
              <a:effectLst/>
              <a:latin typeface="var(--typography-p-font-family)"/>
            </a:endParaRPr>
          </a:p>
          <a:p>
            <a:br>
              <a:rPr lang="en-US" dirty="0"/>
            </a:br>
            <a:endParaRPr lang="en-US" sz="1200" b="0" baseline="0" noProof="0" dirty="0">
              <a:latin typeface="+mn-lt"/>
            </a:endParaRPr>
          </a:p>
        </p:txBody>
      </p:sp>
      <p:sp>
        <p:nvSpPr>
          <p:cNvPr id="4" name="Tijdelijke aanduiding voor dianummer 3"/>
          <p:cNvSpPr>
            <a:spLocks noGrp="1"/>
          </p:cNvSpPr>
          <p:nvPr>
            <p:ph type="sldNum" sz="quarter" idx="5"/>
          </p:nvPr>
        </p:nvSpPr>
        <p:spPr/>
        <p:txBody>
          <a:bodyPr/>
          <a:lstStyle/>
          <a:p>
            <a:fld id="{E274557A-B3C0-4B3A-8AA1-DF068DF3A9AC}" type="slidenum">
              <a:rPr lang="nl-NL" smtClean="0"/>
              <a:t>24</a:t>
            </a:fld>
            <a:endParaRPr lang="nl-NL"/>
          </a:p>
        </p:txBody>
      </p:sp>
    </p:spTree>
    <p:extLst>
      <p:ext uri="{BB962C8B-B14F-4D97-AF65-F5344CB8AC3E}">
        <p14:creationId xmlns:p14="http://schemas.microsoft.com/office/powerpoint/2010/main" val="652891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Since many patients with fibrosing ILDs are susceptible to progression, including the development of the progressive phenotype,</a:t>
            </a:r>
            <a:r>
              <a:rPr lang="en-US" baseline="30000" dirty="0"/>
              <a:t>1</a:t>
            </a:r>
            <a:r>
              <a:rPr lang="en-US" dirty="0"/>
              <a:t> close monitoring is recommended for all patients with a confirmed ILD diagnosis, irrespective of treatment</a:t>
            </a:r>
            <a:r>
              <a:rPr lang="en-US" baseline="30000" dirty="0"/>
              <a:t>1–4</a:t>
            </a:r>
          </a:p>
          <a:p>
            <a:pPr marL="171450" indent="-171450">
              <a:buFont typeface="Arial" panose="020B0604020202020204" pitchFamily="34" charset="0"/>
              <a:buChar char="•"/>
            </a:pPr>
            <a:r>
              <a:rPr lang="en-US" sz="900" dirty="0"/>
              <a:t>Many patients with a non-IPF fibrosing ILD will have stable disease;</a:t>
            </a:r>
            <a:r>
              <a:rPr lang="en-US" sz="900" baseline="30000" dirty="0"/>
              <a:t>2 </a:t>
            </a:r>
            <a:r>
              <a:rPr lang="en-US" sz="900" baseline="0" dirty="0"/>
              <a:t>nevertheless, periods of relative stability in FVC should not suggest that </a:t>
            </a:r>
            <a:r>
              <a:rPr lang="en-US" sz="900" dirty="0">
                <a:solidFill>
                  <a:schemeClr val="tx2"/>
                </a:solidFill>
              </a:rPr>
              <a:t>FVC will remain stable in the future</a:t>
            </a:r>
            <a:r>
              <a:rPr lang="en-US" sz="900" baseline="30000" dirty="0">
                <a:solidFill>
                  <a:schemeClr val="tx2"/>
                </a:solidFill>
              </a:rPr>
              <a:t>5,6</a:t>
            </a:r>
            <a:r>
              <a:rPr lang="en-US" sz="900" dirty="0">
                <a:solidFill>
                  <a:schemeClr val="tx2"/>
                </a:solidFill>
              </a:rPr>
              <a:t> </a:t>
            </a:r>
          </a:p>
          <a:p>
            <a:pPr marL="514350" lvl="1" indent="-171450">
              <a:buFont typeface="Arial" panose="020B0604020202020204" pitchFamily="34" charset="0"/>
              <a:buChar char="•"/>
            </a:pPr>
            <a:r>
              <a:rPr lang="en-US" baseline="0" dirty="0"/>
              <a:t>A retrospective analysis of 734 patients with IPF, using data from 1981 to 2008, demonstrated that FVC decline predicts early mortality but not future declines in physiology</a:t>
            </a:r>
            <a:r>
              <a:rPr lang="en-US" baseline="30000" dirty="0"/>
              <a:t>5</a:t>
            </a:r>
          </a:p>
          <a:p>
            <a:pPr marL="857250" lvl="2" indent="-171450">
              <a:buFont typeface="Arial" panose="020B0604020202020204" pitchFamily="34" charset="0"/>
              <a:buChar char="•"/>
            </a:pPr>
            <a:r>
              <a:rPr lang="en-US" baseline="0" dirty="0"/>
              <a:t>During the first year of follow-up, 73% of patients had stable FVC while 37% showed a decline; during the second year of follow-up, stable FVC occurred with the same frequency among both subject who had declined during year 1 and those who had been stable (84.0% and 80.7%, respectively; </a:t>
            </a:r>
            <a:r>
              <a:rPr lang="en-US" i="1" baseline="0" dirty="0"/>
              <a:t>P</a:t>
            </a:r>
            <a:r>
              <a:rPr lang="en-US" baseline="0" dirty="0"/>
              <a:t>=0.59)</a:t>
            </a:r>
            <a:r>
              <a:rPr lang="en-US" baseline="30000" dirty="0"/>
              <a:t>5</a:t>
            </a:r>
          </a:p>
          <a:p>
            <a:pPr marL="514350" lvl="1" indent="-171450">
              <a:buFont typeface="Arial" panose="020B0604020202020204" pitchFamily="34" charset="0"/>
              <a:buChar char="•"/>
            </a:pPr>
            <a:r>
              <a:rPr lang="en-US" sz="900" baseline="0" dirty="0"/>
              <a:t>A recent analysis of the EUSTAR cohort (535 patients with </a:t>
            </a:r>
            <a:r>
              <a:rPr lang="en-US" sz="900" baseline="0" dirty="0" err="1"/>
              <a:t>SSc</a:t>
            </a:r>
            <a:r>
              <a:rPr lang="en-US" sz="900" baseline="0" dirty="0"/>
              <a:t>-ILD with serial lung function data over 5 years) showed that periods of progression rarely appeared in consecutive 12-month periods, and that progressive periods were frequently followed by stable periods; conversely, stable periods were followed by a progressive period in about 30% of cases</a:t>
            </a:r>
            <a:r>
              <a:rPr lang="en-US" sz="900" baseline="30000" dirty="0"/>
              <a:t>6</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900" dirty="0">
                <a:solidFill>
                  <a:schemeClr val="tx2"/>
                </a:solidFill>
              </a:rPr>
              <a:t>These data reinforce the need for continued monitoring in all patients with fibrosing ILD</a:t>
            </a:r>
            <a:endParaRPr lang="en-US" sz="900" baseline="30000" dirty="0">
              <a:solidFill>
                <a:schemeClr val="tx2"/>
              </a:solidFill>
            </a:endParaRPr>
          </a:p>
          <a:p>
            <a:pPr marL="171450" lvl="0" indent="-171450">
              <a:buFont typeface="Arial" panose="020B0604020202020204" pitchFamily="34" charset="0"/>
              <a:buChar char="•"/>
            </a:pPr>
            <a:endParaRPr lang="en-US" baseline="30000" dirty="0"/>
          </a:p>
          <a:p>
            <a:pPr marL="171450" indent="-171450">
              <a:buFont typeface="Arial" panose="020B0604020202020204" pitchFamily="34" charset="0"/>
              <a:buChar char="•"/>
            </a:pPr>
            <a:endParaRPr lang="en-US" dirty="0"/>
          </a:p>
          <a:p>
            <a:pPr marL="0" indent="0">
              <a:buFont typeface="Arial" panose="020B0604020202020204" pitchFamily="34" charset="0"/>
              <a:buNone/>
            </a:pPr>
            <a:endParaRPr lang="en-GB" dirty="0"/>
          </a:p>
          <a:p>
            <a:pPr marL="0" indent="0">
              <a:buFont typeface="Arial" panose="020B0604020202020204" pitchFamily="34" charset="0"/>
              <a:buNone/>
            </a:pPr>
            <a:r>
              <a:rPr lang="en-GB" b="1" dirty="0"/>
              <a:t>Abbreviations</a:t>
            </a:r>
          </a:p>
          <a:p>
            <a:pPr marL="0" indent="0">
              <a:buFont typeface="Arial" panose="020B0604020202020204" pitchFamily="34" charset="0"/>
              <a:buNone/>
            </a:pPr>
            <a:r>
              <a:rPr lang="nb-NO" sz="900" dirty="0"/>
              <a:t>EUSTAR, European League Against Rheumatism Scleroderma Trials and Research; FVC, forced vital capacity; ILD, interstitial lung disease; IPF, idiopathic pulmonary fibrosis; SSc-ILD, systemic sclerosis-associated interstitial lung disease</a:t>
            </a:r>
            <a:endParaRPr lang="en-GB"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33C6C5-87B5-45AE-B58B-4791ED7D373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9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274557A-B3C0-4B3A-8AA1-DF068DF3A9AC}" type="slidenum">
              <a:rPr lang="nl-NL" smtClean="0"/>
              <a:t>27</a:t>
            </a:fld>
            <a:endParaRPr lang="nl-NL"/>
          </a:p>
        </p:txBody>
      </p:sp>
    </p:spTree>
    <p:extLst>
      <p:ext uri="{BB962C8B-B14F-4D97-AF65-F5344CB8AC3E}">
        <p14:creationId xmlns:p14="http://schemas.microsoft.com/office/powerpoint/2010/main" val="2187188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E274557A-B3C0-4B3A-8AA1-DF068DF3A9AC}" type="slidenum">
              <a:rPr lang="nl-NL" smtClean="0"/>
              <a:t>28</a:t>
            </a:fld>
            <a:endParaRPr lang="nl-NL"/>
          </a:p>
        </p:txBody>
      </p:sp>
    </p:spTree>
    <p:extLst>
      <p:ext uri="{BB962C8B-B14F-4D97-AF65-F5344CB8AC3E}">
        <p14:creationId xmlns:p14="http://schemas.microsoft.com/office/powerpoint/2010/main" val="39665958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Due to the variable and unpredictable nature of pulmonary fibrosis in </a:t>
            </a:r>
            <a:r>
              <a:rPr lang="en-US" dirty="0" err="1"/>
              <a:t>SSc</a:t>
            </a:r>
            <a:r>
              <a:rPr lang="en-US" dirty="0"/>
              <a:t>, vigilant ongoing monitoring should be conducted, with HRCT repeated upon worsening of  PFT scores, or respiratory symptoms</a:t>
            </a:r>
          </a:p>
          <a:p>
            <a:endParaRPr lang="nl-NL" dirty="0"/>
          </a:p>
        </p:txBody>
      </p:sp>
      <p:sp>
        <p:nvSpPr>
          <p:cNvPr id="4" name="Tijdelijke aanduiding voor dianummer 3"/>
          <p:cNvSpPr>
            <a:spLocks noGrp="1"/>
          </p:cNvSpPr>
          <p:nvPr>
            <p:ph type="sldNum" sz="quarter" idx="5"/>
          </p:nvPr>
        </p:nvSpPr>
        <p:spPr/>
        <p:txBody>
          <a:bodyPr/>
          <a:lstStyle/>
          <a:p>
            <a:fld id="{E274557A-B3C0-4B3A-8AA1-DF068DF3A9AC}" type="slidenum">
              <a:rPr lang="nl-NL" smtClean="0"/>
              <a:t>29</a:t>
            </a:fld>
            <a:endParaRPr lang="nl-NL"/>
          </a:p>
        </p:txBody>
      </p:sp>
    </p:spTree>
    <p:extLst>
      <p:ext uri="{BB962C8B-B14F-4D97-AF65-F5344CB8AC3E}">
        <p14:creationId xmlns:p14="http://schemas.microsoft.com/office/powerpoint/2010/main" val="2277380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endParaRPr lang="nl-NL" dirty="0"/>
          </a:p>
        </p:txBody>
      </p:sp>
      <p:sp>
        <p:nvSpPr>
          <p:cNvPr id="4" name="Tijdelijke aanduiding voor dianummer 3"/>
          <p:cNvSpPr>
            <a:spLocks noGrp="1"/>
          </p:cNvSpPr>
          <p:nvPr>
            <p:ph type="sldNum" sz="quarter" idx="5"/>
          </p:nvPr>
        </p:nvSpPr>
        <p:spPr/>
        <p:txBody>
          <a:bodyPr/>
          <a:lstStyle/>
          <a:p>
            <a:fld id="{E274557A-B3C0-4B3A-8AA1-DF068DF3A9AC}" type="slidenum">
              <a:rPr lang="nl-NL" smtClean="0"/>
              <a:t>30</a:t>
            </a:fld>
            <a:endParaRPr lang="nl-NL"/>
          </a:p>
        </p:txBody>
      </p:sp>
    </p:spTree>
    <p:extLst>
      <p:ext uri="{BB962C8B-B14F-4D97-AF65-F5344CB8AC3E}">
        <p14:creationId xmlns:p14="http://schemas.microsoft.com/office/powerpoint/2010/main" val="2688320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aseline="0" dirty="0"/>
              <a:t>Clinical practice guidelines offer treatment recommendations for IPF, some of which support the initiation of treatment from the time of diagnosis; experts advise against watchful waiting based on the inevitably progressive nature of the condition</a:t>
            </a:r>
            <a:endParaRPr lang="en-US" sz="900" baseline="30000"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900" baseline="0"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900" baseline="0" dirty="0"/>
              <a:t>Regular monitoring of patients with IPF is recommended to identify disease progression, the onset of an acute exacerbation, and needs for supportive care, such as non-pharmacologic therapies or patient counselling</a:t>
            </a:r>
            <a:endParaRPr lang="en-US" sz="900" baseline="300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33C6C5-87B5-45AE-B58B-4791ED7D373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74317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274557A-B3C0-4B3A-8AA1-DF068DF3A9AC}" type="slidenum">
              <a:rPr lang="nl-NL" smtClean="0"/>
              <a:t>32</a:t>
            </a:fld>
            <a:endParaRPr lang="nl-NL"/>
          </a:p>
        </p:txBody>
      </p:sp>
    </p:spTree>
    <p:extLst>
      <p:ext uri="{BB962C8B-B14F-4D97-AF65-F5344CB8AC3E}">
        <p14:creationId xmlns:p14="http://schemas.microsoft.com/office/powerpoint/2010/main" val="33509609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dirty="0">
                <a:latin typeface="OTNEJMScalaSansLF"/>
              </a:rPr>
              <a:t>Once a diagnosis of fibrotic ILD has been made, first-line therapy consists of treatment of the underlying disorder, which is often immunomodulatory therapy. Depending on the underlying condition, antifibrotic therapy is considered in cases of disease progression despite </a:t>
            </a:r>
            <a:r>
              <a:rPr lang="nl-NL" sz="1800" b="0" i="0" u="none" strike="noStrike" baseline="0" dirty="0" err="1">
                <a:latin typeface="OTNEJMScalaSansLF"/>
              </a:rPr>
              <a:t>appropriate</a:t>
            </a:r>
            <a:r>
              <a:rPr lang="nl-NL" sz="1800" b="0" i="0" u="none" strike="noStrike" baseline="0" dirty="0">
                <a:latin typeface="OTNEJMScalaSansLF"/>
              </a:rPr>
              <a:t> first-line </a:t>
            </a:r>
            <a:r>
              <a:rPr lang="nl-NL" sz="1800" b="0" i="0" u="none" strike="noStrike" baseline="0" dirty="0" err="1">
                <a:latin typeface="OTNEJMScalaSansLF"/>
              </a:rPr>
              <a:t>therapy</a:t>
            </a:r>
            <a:br>
              <a:rPr lang="en-US" b="0" i="0" dirty="0">
                <a:solidFill>
                  <a:srgbClr val="000000"/>
                </a:solidFill>
                <a:effectLst/>
                <a:latin typeface="var(--typography-p-xs-font-family)"/>
              </a:rPr>
            </a:br>
            <a:endParaRPr lang="nl-NL" dirty="0"/>
          </a:p>
        </p:txBody>
      </p:sp>
      <p:sp>
        <p:nvSpPr>
          <p:cNvPr id="4" name="Tijdelijke aanduiding voor dianummer 3"/>
          <p:cNvSpPr>
            <a:spLocks noGrp="1"/>
          </p:cNvSpPr>
          <p:nvPr>
            <p:ph type="sldNum" sz="quarter" idx="5"/>
          </p:nvPr>
        </p:nvSpPr>
        <p:spPr/>
        <p:txBody>
          <a:bodyPr/>
          <a:lstStyle/>
          <a:p>
            <a:fld id="{E274557A-B3C0-4B3A-8AA1-DF068DF3A9AC}" type="slidenum">
              <a:rPr lang="nl-NL" smtClean="0"/>
              <a:t>33</a:t>
            </a:fld>
            <a:endParaRPr lang="nl-NL"/>
          </a:p>
        </p:txBody>
      </p:sp>
    </p:spTree>
    <p:extLst>
      <p:ext uri="{BB962C8B-B14F-4D97-AF65-F5344CB8AC3E}">
        <p14:creationId xmlns:p14="http://schemas.microsoft.com/office/powerpoint/2010/main" val="14306701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en-US" sz="1200">
                <a:latin typeface="BISansNEXT" panose="02000503040000020004"/>
              </a:rPr>
              <a:t>All patients with severe or progressive </a:t>
            </a:r>
            <a:r>
              <a:rPr lang="en-US" sz="1200" err="1">
                <a:latin typeface="BISansNEXT" panose="02000503040000020004"/>
              </a:rPr>
              <a:t>SSc</a:t>
            </a:r>
            <a:r>
              <a:rPr lang="en-US" sz="1200">
                <a:latin typeface="BISansNEXT" panose="02000503040000020004"/>
              </a:rPr>
              <a:t>-ILD should be offered pharmacological treatment</a:t>
            </a:r>
            <a:endParaRPr lang="en-US" sz="1200" i="0" u="none" strike="noStrike" baseline="0">
              <a:latin typeface="BISansNEXT" panose="02000503040000020004"/>
            </a:endParaRPr>
          </a:p>
          <a:p>
            <a:pPr algn="l"/>
            <a:r>
              <a:rPr lang="en-US" sz="1200">
                <a:latin typeface="BISansNEXT" panose="02000503040000020004"/>
              </a:rPr>
              <a:t>No </a:t>
            </a:r>
            <a:r>
              <a:rPr lang="en-US" sz="1200" i="0" u="none" strike="noStrike" baseline="0">
                <a:latin typeface="BISansNEXT" panose="02000503040000020004"/>
              </a:rPr>
              <a:t>pharmacological treatment is an option for some patients; follow-up assessments enable identification of disease progression</a:t>
            </a:r>
          </a:p>
          <a:p>
            <a:pPr algn="l"/>
            <a:r>
              <a:rPr lang="en-US" sz="1200">
                <a:latin typeface="BISansNEXT" panose="02000503040000020004"/>
              </a:rPr>
              <a:t>P</a:t>
            </a:r>
            <a:r>
              <a:rPr lang="en-US" sz="1200" i="0" u="none" strike="noStrike" baseline="0">
                <a:latin typeface="BISansNEXT" panose="02000503040000020004"/>
              </a:rPr>
              <a:t>rogression pace, alongside disease severity, drives decisions to escalate treatment</a:t>
            </a:r>
            <a:r>
              <a:rPr lang="nl-NL" sz="1200" i="0" u="none" strike="noStrike" baseline="0">
                <a:latin typeface="BISansNEXT" panose="02000503040000020004"/>
              </a:rPr>
              <a:t>.</a:t>
            </a:r>
            <a:endParaRPr lang="nl-NL" sz="1200">
              <a:latin typeface="BISansNEXT" panose="02000503040000020004"/>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7E39C-BA15-4CFE-AD02-CE47EB3C18C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268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09585"/>
            <a:r>
              <a:rPr lang="en-US" sz="1200" b="1" dirty="0">
                <a:solidFill>
                  <a:srgbClr val="F2650F"/>
                </a:solidFill>
                <a:latin typeface="Arial" panose="020B0604020202020204" pitchFamily="34" charset="0"/>
                <a:cs typeface="Arial" panose="020B0604020202020204" pitchFamily="34" charset="0"/>
              </a:rPr>
              <a:t>Orange: </a:t>
            </a:r>
            <a:r>
              <a:rPr lang="en-US" sz="1200" dirty="0">
                <a:solidFill>
                  <a:srgbClr val="003366"/>
                </a:solidFill>
                <a:latin typeface="Arial" panose="020B0604020202020204" pitchFamily="34" charset="0"/>
                <a:cs typeface="Arial" panose="020B0604020202020204" pitchFamily="34" charset="0"/>
              </a:rPr>
              <a:t>fibrosing</a:t>
            </a:r>
            <a:r>
              <a:rPr lang="en-US" sz="1200" b="1" dirty="0">
                <a:solidFill>
                  <a:srgbClr val="F2650F"/>
                </a:solidFill>
                <a:latin typeface="Arial" panose="020B0604020202020204" pitchFamily="34" charset="0"/>
                <a:cs typeface="Arial" panose="020B0604020202020204" pitchFamily="34" charset="0"/>
              </a:rPr>
              <a:t> </a:t>
            </a:r>
            <a:r>
              <a:rPr lang="en-US" sz="1200" dirty="0">
                <a:solidFill>
                  <a:srgbClr val="003366"/>
                </a:solidFill>
                <a:latin typeface="Arial" panose="020B0604020202020204" pitchFamily="34" charset="0"/>
                <a:cs typeface="Arial" panose="020B0604020202020204" pitchFamily="34" charset="0"/>
              </a:rPr>
              <a:t>ILDs that are known to have the potential to develop a progressive phenotype</a:t>
            </a:r>
            <a:r>
              <a:rPr lang="en-US" sz="1200" baseline="30000" dirty="0">
                <a:solidFill>
                  <a:srgbClr val="003366"/>
                </a:solidFill>
                <a:latin typeface="Arial" panose="020B0604020202020204" pitchFamily="34" charset="0"/>
                <a:cs typeface="Arial" panose="020B0604020202020204" pitchFamily="34" charset="0"/>
              </a:rPr>
              <a:t>1,2</a:t>
            </a:r>
          </a:p>
          <a:p>
            <a:pPr marL="154513" indent="-154513" defTabSz="609585">
              <a:buFont typeface="Arial" panose="020B0604020202020204" pitchFamily="34" charset="0"/>
              <a:buChar char="•"/>
            </a:pPr>
            <a:r>
              <a:rPr lang="en-US" sz="1200" dirty="0">
                <a:solidFill>
                  <a:srgbClr val="003366"/>
                </a:solidFill>
                <a:latin typeface="Arial" panose="020B0604020202020204"/>
              </a:rPr>
              <a:t>The progressive phenotype may also occur in other fibrosing ILDs (rare, unknown)</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33C6C5-87B5-45AE-B58B-4791ED7D373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03246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274557A-B3C0-4B3A-8AA1-DF068DF3A9AC}" type="slidenum">
              <a:rPr lang="nl-NL" smtClean="0"/>
              <a:t>35</a:t>
            </a:fld>
            <a:endParaRPr lang="nl-NL"/>
          </a:p>
        </p:txBody>
      </p:sp>
    </p:spTree>
    <p:extLst>
      <p:ext uri="{BB962C8B-B14F-4D97-AF65-F5344CB8AC3E}">
        <p14:creationId xmlns:p14="http://schemas.microsoft.com/office/powerpoint/2010/main" val="27141331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274557A-B3C0-4B3A-8AA1-DF068DF3A9AC}" type="slidenum">
              <a:rPr lang="nl-NL" smtClean="0"/>
              <a:t>36</a:t>
            </a:fld>
            <a:endParaRPr lang="nl-NL"/>
          </a:p>
        </p:txBody>
      </p:sp>
    </p:spTree>
    <p:extLst>
      <p:ext uri="{BB962C8B-B14F-4D97-AF65-F5344CB8AC3E}">
        <p14:creationId xmlns:p14="http://schemas.microsoft.com/office/powerpoint/2010/main" val="28239100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274557A-B3C0-4B3A-8AA1-DF068DF3A9AC}" type="slidenum">
              <a:rPr lang="nl-NL" smtClean="0"/>
              <a:t>37</a:t>
            </a:fld>
            <a:endParaRPr lang="nl-NL"/>
          </a:p>
        </p:txBody>
      </p:sp>
    </p:spTree>
    <p:extLst>
      <p:ext uri="{BB962C8B-B14F-4D97-AF65-F5344CB8AC3E}">
        <p14:creationId xmlns:p14="http://schemas.microsoft.com/office/powerpoint/2010/main" val="40266480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Outcomes</a:t>
            </a:r>
            <a:r>
              <a:rPr lang="nl-NL" dirty="0"/>
              <a:t>: </a:t>
            </a:r>
            <a:r>
              <a:rPr lang="en-US" b="0" i="0" u="none" strike="noStrike" dirty="0">
                <a:solidFill>
                  <a:srgbClr val="003366"/>
                </a:solidFill>
                <a:effectLst/>
                <a:latin typeface="Arial" panose="020B0604020202020204" pitchFamily="34" charset="0"/>
              </a:rPr>
              <a:t>The primary endpoint of mean predicted change in FVC from baseline over 24 weeks could not be analyzed due problems with the home spirometry method employed</a:t>
            </a:r>
            <a:endParaRPr lang="nl-NL" dirty="0"/>
          </a:p>
        </p:txBody>
      </p:sp>
      <p:sp>
        <p:nvSpPr>
          <p:cNvPr id="4" name="Tijdelijke aanduiding voor dianummer 3"/>
          <p:cNvSpPr>
            <a:spLocks noGrp="1"/>
          </p:cNvSpPr>
          <p:nvPr>
            <p:ph type="sldNum" sz="quarter" idx="5"/>
          </p:nvPr>
        </p:nvSpPr>
        <p:spPr/>
        <p:txBody>
          <a:bodyPr/>
          <a:lstStyle/>
          <a:p>
            <a:fld id="{E274557A-B3C0-4B3A-8AA1-DF068DF3A9AC}" type="slidenum">
              <a:rPr lang="nl-NL" smtClean="0"/>
              <a:t>38</a:t>
            </a:fld>
            <a:endParaRPr lang="nl-NL"/>
          </a:p>
        </p:txBody>
      </p:sp>
    </p:spTree>
    <p:extLst>
      <p:ext uri="{BB962C8B-B14F-4D97-AF65-F5344CB8AC3E}">
        <p14:creationId xmlns:p14="http://schemas.microsoft.com/office/powerpoint/2010/main" val="33631605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err="1"/>
              <a:t>Stess</a:t>
            </a:r>
            <a:r>
              <a:rPr lang="nl-NL" dirty="0"/>
              <a:t> </a:t>
            </a:r>
            <a:r>
              <a:rPr lang="nl-NL" dirty="0" err="1"/>
              <a:t>that</a:t>
            </a:r>
            <a:r>
              <a:rPr lang="nl-NL" dirty="0"/>
              <a:t> these topics </a:t>
            </a:r>
            <a:r>
              <a:rPr lang="nl-NL" dirty="0" err="1"/>
              <a:t>will</a:t>
            </a:r>
            <a:r>
              <a:rPr lang="nl-NL" dirty="0"/>
              <a:t> </a:t>
            </a:r>
            <a:r>
              <a:rPr lang="nl-NL" dirty="0" err="1"/>
              <a:t>be</a:t>
            </a:r>
            <a:r>
              <a:rPr lang="nl-NL" dirty="0"/>
              <a:t> </a:t>
            </a:r>
            <a:r>
              <a:rPr lang="nl-NL" dirty="0" err="1"/>
              <a:t>further</a:t>
            </a:r>
            <a:r>
              <a:rPr lang="nl-NL" dirty="0"/>
              <a:t> </a:t>
            </a:r>
            <a:r>
              <a:rPr lang="nl-NL" dirty="0" err="1"/>
              <a:t>explored</a:t>
            </a:r>
            <a:r>
              <a:rPr lang="nl-NL" dirty="0"/>
              <a:t> in a different </a:t>
            </a:r>
            <a:r>
              <a:rPr lang="nl-NL" dirty="0" err="1"/>
              <a:t>session</a:t>
            </a:r>
            <a:r>
              <a:rPr lang="nl-NL" dirty="0"/>
              <a:t>. </a:t>
            </a:r>
          </a:p>
          <a:p>
            <a:pPr marL="0" marR="0" lvl="0" indent="0" algn="l" defTabSz="914400" rtl="0" eaLnBrk="1" fontAlgn="auto" latinLnBrk="0" hangingPunct="1">
              <a:lnSpc>
                <a:spcPct val="100000"/>
              </a:lnSpc>
              <a:spcBef>
                <a:spcPts val="0"/>
              </a:spcBef>
              <a:spcAft>
                <a:spcPts val="0"/>
              </a:spcAft>
              <a:buClrTx/>
              <a:buSzTx/>
              <a:buFontTx/>
              <a:buNone/>
              <a:tabLst/>
              <a:defRPr/>
            </a:pPr>
            <a:br>
              <a:rPr lang="nl-NL" dirty="0"/>
            </a:br>
            <a:br>
              <a:rPr lang="nl-NL" dirty="0"/>
            </a:br>
            <a:endParaRPr lang="en-GB"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925F0-482B-4D33-BDE1-3B68DE81A53F}"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5495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endParaRPr lang="en-US" dirty="0"/>
          </a:p>
        </p:txBody>
      </p:sp>
      <p:sp>
        <p:nvSpPr>
          <p:cNvPr id="4" name="Tijdelijke aanduiding voor dianummer 3"/>
          <p:cNvSpPr>
            <a:spLocks noGrp="1"/>
          </p:cNvSpPr>
          <p:nvPr>
            <p:ph type="sldNum" sz="quarter" idx="5"/>
          </p:nvPr>
        </p:nvSpPr>
        <p:spPr/>
        <p:txBody>
          <a:bodyPr/>
          <a:lstStyle/>
          <a:p>
            <a:fld id="{E274557A-B3C0-4B3A-8AA1-DF068DF3A9AC}" type="slidenum">
              <a:rPr lang="nl-NL" smtClean="0"/>
              <a:t>41</a:t>
            </a:fld>
            <a:endParaRPr lang="nl-NL"/>
          </a:p>
        </p:txBody>
      </p:sp>
    </p:spTree>
    <p:extLst>
      <p:ext uri="{BB962C8B-B14F-4D97-AF65-F5344CB8AC3E}">
        <p14:creationId xmlns:p14="http://schemas.microsoft.com/office/powerpoint/2010/main" val="1661104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NL" sz="1800" b="0" i="0" u="none" strike="noStrike" baseline="0" dirty="0">
                <a:latin typeface="AdvOT1ef757c0"/>
              </a:rPr>
              <a:t>The guideline </a:t>
            </a:r>
            <a:r>
              <a:rPr lang="nl-NL" sz="1800" b="0" i="0" u="none" strike="noStrike" baseline="0" dirty="0" err="1">
                <a:latin typeface="AdvOT1ef757c0"/>
              </a:rPr>
              <a:t>committee</a:t>
            </a:r>
            <a:r>
              <a:rPr lang="nl-NL" sz="1800" b="0" i="0" u="none" strike="noStrike" baseline="0" dirty="0">
                <a:latin typeface="AdvOT1ef757c0"/>
              </a:rPr>
              <a:t> </a:t>
            </a:r>
            <a:r>
              <a:rPr lang="nl-NL" sz="1800" b="0" i="0" u="none" strike="noStrike" baseline="0" dirty="0" err="1">
                <a:latin typeface="AdvOT1ef757c0"/>
              </a:rPr>
              <a:t>considered</a:t>
            </a:r>
            <a:r>
              <a:rPr lang="nl-NL" sz="1800" b="0" i="0" u="none" strike="noStrike" baseline="0" dirty="0">
                <a:latin typeface="AdvOT1ef757c0"/>
              </a:rPr>
              <a:t> </a:t>
            </a:r>
            <a:r>
              <a:rPr lang="en-US" sz="1800" b="0" i="0" u="none" strike="noStrike" baseline="0" dirty="0">
                <a:latin typeface="AdvOT1ef757c0"/>
              </a:rPr>
              <a:t>other terms. They contemplated whether to maintain the </a:t>
            </a:r>
            <a:r>
              <a:rPr lang="en-US" sz="1800" b="0" i="0" u="none" strike="noStrike" baseline="0" dirty="0" err="1">
                <a:latin typeface="AdvOT1ef757c0"/>
              </a:rPr>
              <a:t>termused</a:t>
            </a:r>
            <a:r>
              <a:rPr lang="en-US" sz="1800" b="0" i="0" u="none" strike="noStrike" baseline="0" dirty="0">
                <a:latin typeface="AdvOT1ef757c0"/>
              </a:rPr>
              <a:t> in a hallmark clinical</a:t>
            </a:r>
          </a:p>
          <a:p>
            <a:pPr algn="l"/>
            <a:r>
              <a:rPr lang="en-US" sz="1800" b="0" i="0" u="none" strike="noStrike" baseline="0" dirty="0">
                <a:latin typeface="AdvOT1ef757c0"/>
              </a:rPr>
              <a:t>trial, </a:t>
            </a:r>
            <a:r>
              <a:rPr lang="en-US" sz="1800" b="0" i="0" u="none" strike="noStrike" baseline="0" dirty="0">
                <a:latin typeface="AdvOT1ef757c0+20"/>
              </a:rPr>
              <a:t>“</a:t>
            </a:r>
            <a:r>
              <a:rPr lang="en-US" sz="1800" b="0" i="0" u="none" strike="noStrike" baseline="0" dirty="0">
                <a:latin typeface="AdvOT1ef757c0"/>
              </a:rPr>
              <a:t>progressive </a:t>
            </a:r>
            <a:r>
              <a:rPr lang="en-US" sz="1800" b="0" i="0" u="none" strike="noStrike" baseline="0" dirty="0">
                <a:latin typeface="AdvOT1ef757c0+fb"/>
              </a:rPr>
              <a:t>fi</a:t>
            </a:r>
            <a:r>
              <a:rPr lang="en-US" sz="1800" b="0" i="0" u="none" strike="noStrike" baseline="0" dirty="0">
                <a:latin typeface="AdvOT1ef757c0"/>
              </a:rPr>
              <a:t>brosing ILD,</a:t>
            </a:r>
            <a:r>
              <a:rPr lang="en-US" sz="1800" b="0" i="0" u="none" strike="noStrike" baseline="0" dirty="0">
                <a:latin typeface="AdvOT1ef757c0+20"/>
              </a:rPr>
              <a:t>” </a:t>
            </a:r>
            <a:r>
              <a:rPr lang="en-US" sz="1800" b="0" i="0" u="none" strike="noStrike" baseline="0" dirty="0">
                <a:latin typeface="AdvOT1ef757c0"/>
              </a:rPr>
              <a:t>but opted to adopt the </a:t>
            </a:r>
            <a:r>
              <a:rPr lang="en-US" sz="1800" b="0" i="0" u="none" strike="noStrike" baseline="0" dirty="0" err="1">
                <a:latin typeface="AdvOT1ef757c0"/>
              </a:rPr>
              <a:t>term</a:t>
            </a:r>
            <a:r>
              <a:rPr lang="en-US" sz="1800" b="0" i="0" u="none" strike="noStrike" baseline="0" dirty="0" err="1">
                <a:latin typeface="AdvOT1ef757c0+20"/>
              </a:rPr>
              <a:t>“</a:t>
            </a:r>
            <a:r>
              <a:rPr lang="en-US" sz="1800" b="0" i="0" u="none" strike="noStrike" baseline="0" dirty="0" err="1">
                <a:latin typeface="AdvOT1ef757c0"/>
              </a:rPr>
              <a:t>PPF</a:t>
            </a:r>
            <a:r>
              <a:rPr lang="en-US" sz="1800" b="0" i="0" u="none" strike="noStrike" baseline="0" dirty="0">
                <a:latin typeface="AdvOT1ef757c0+20"/>
              </a:rPr>
              <a:t>” </a:t>
            </a:r>
            <a:r>
              <a:rPr lang="en-US" sz="1800" b="0" i="0" u="none" strike="noStrike" baseline="0" dirty="0">
                <a:latin typeface="AdvOT1ef757c0"/>
              </a:rPr>
              <a:t>instead because </a:t>
            </a:r>
            <a:r>
              <a:rPr lang="en-US" sz="1800" b="0" i="0" u="none" strike="noStrike" baseline="0" dirty="0">
                <a:latin typeface="AdvOT7d6df7ab.I"/>
              </a:rPr>
              <a:t>1</a:t>
            </a:r>
            <a:r>
              <a:rPr lang="en-US" sz="1800" b="0" i="0" u="none" strike="noStrike" baseline="0" dirty="0">
                <a:latin typeface="AdvOT1ef757c0"/>
              </a:rPr>
              <a:t>) disease progression is the result of</a:t>
            </a:r>
          </a:p>
          <a:p>
            <a:pPr algn="l"/>
            <a:r>
              <a:rPr lang="en-US" sz="1800" b="0" i="0" u="none" strike="noStrike" baseline="0" dirty="0">
                <a:latin typeface="AdvOT1ef757c0"/>
              </a:rPr>
              <a:t>PPF beyond the interstitial space in the lung </a:t>
            </a:r>
            <a:r>
              <a:rPr lang="nl-NL" sz="1800" b="0" i="0" u="none" strike="noStrike" baseline="0" dirty="0" err="1">
                <a:latin typeface="AdvOT1ef757c0"/>
              </a:rPr>
              <a:t>parenchyma</a:t>
            </a:r>
            <a:r>
              <a:rPr lang="nl-NL" sz="1800" b="0" i="0" u="none" strike="noStrike" baseline="0" dirty="0">
                <a:latin typeface="AdvOT1ef757c0"/>
              </a:rPr>
              <a:t>; </a:t>
            </a:r>
            <a:r>
              <a:rPr lang="nl-NL" sz="1800" b="0" i="0" u="none" strike="noStrike" baseline="0" dirty="0">
                <a:latin typeface="AdvOT7d6df7ab.I"/>
              </a:rPr>
              <a:t>2</a:t>
            </a:r>
            <a:r>
              <a:rPr lang="nl-NL" sz="1800" b="0" i="0" u="none" strike="noStrike" baseline="0" dirty="0">
                <a:latin typeface="AdvOT1ef757c0"/>
              </a:rPr>
              <a:t>) </a:t>
            </a:r>
            <a:r>
              <a:rPr lang="nl-NL" sz="1800" b="0" i="0" u="none" strike="noStrike" baseline="0" dirty="0" err="1">
                <a:latin typeface="AdvOT1ef757c0"/>
              </a:rPr>
              <a:t>disease</a:t>
            </a:r>
            <a:r>
              <a:rPr lang="nl-NL" sz="1800" b="0" i="0" u="none" strike="noStrike" baseline="0" dirty="0">
                <a:latin typeface="AdvOT1ef757c0"/>
              </a:rPr>
              <a:t> </a:t>
            </a:r>
            <a:r>
              <a:rPr lang="nl-NL" sz="1800" b="0" i="0" u="none" strike="noStrike" baseline="0" dirty="0" err="1">
                <a:latin typeface="AdvOT1ef757c0"/>
              </a:rPr>
              <a:t>progression</a:t>
            </a:r>
            <a:r>
              <a:rPr lang="nl-NL" sz="1800" b="0" i="0" u="none" strike="noStrike" baseline="0" dirty="0">
                <a:latin typeface="AdvOT1ef757c0"/>
              </a:rPr>
              <a:t> </a:t>
            </a:r>
            <a:r>
              <a:rPr lang="nl-NL" sz="1800" b="0" i="0" u="none" strike="noStrike" baseline="0" dirty="0" err="1">
                <a:latin typeface="AdvOT1ef757c0"/>
              </a:rPr>
              <a:t>causes</a:t>
            </a:r>
            <a:r>
              <a:rPr lang="nl-NL" sz="1800" b="0" i="0" u="none" strike="noStrike" baseline="0" dirty="0">
                <a:latin typeface="AdvOT1ef757c0"/>
              </a:rPr>
              <a:t> a </a:t>
            </a:r>
            <a:r>
              <a:rPr lang="en-US" sz="1800" b="0" i="0" u="none" strike="noStrike" baseline="0" dirty="0">
                <a:latin typeface="AdvOT1ef757c0"/>
              </a:rPr>
              <a:t>clinical course similar to IPF; and </a:t>
            </a:r>
            <a:r>
              <a:rPr lang="en-US" sz="1800" b="0" i="0" u="none" strike="noStrike" baseline="0" dirty="0">
                <a:latin typeface="AdvOT7d6df7ab.I"/>
              </a:rPr>
              <a:t>3</a:t>
            </a:r>
            <a:r>
              <a:rPr lang="en-US" sz="1800" b="0" i="0" u="none" strike="noStrike" baseline="0" dirty="0">
                <a:latin typeface="AdvOT1ef757c0"/>
              </a:rPr>
              <a:t>) PPF is</a:t>
            </a:r>
          </a:p>
          <a:p>
            <a:pPr algn="l"/>
            <a:r>
              <a:rPr lang="en-US" sz="1800" b="0" i="0" u="none" strike="noStrike" baseline="0" dirty="0">
                <a:latin typeface="AdvOT1ef757c0"/>
              </a:rPr>
              <a:t>simple and </a:t>
            </a:r>
            <a:r>
              <a:rPr lang="en-US" sz="1800" b="0" i="0" u="none" strike="noStrike" baseline="0" dirty="0" err="1">
                <a:latin typeface="AdvOT1ef757c0"/>
              </a:rPr>
              <a:t>compatiblewith</a:t>
            </a:r>
            <a:r>
              <a:rPr lang="en-US" sz="1800" b="0" i="0" u="none" strike="noStrike" baseline="0" dirty="0">
                <a:latin typeface="AdvOT1ef757c0"/>
              </a:rPr>
              <a:t> the broadly used term that is well known and currently used by both clinicians and patients, </a:t>
            </a:r>
            <a:r>
              <a:rPr lang="en-US" sz="1800" b="0" i="0" u="none" strike="noStrike" baseline="0" dirty="0">
                <a:latin typeface="AdvOT1ef757c0+20"/>
              </a:rPr>
              <a:t>“</a:t>
            </a:r>
            <a:r>
              <a:rPr lang="en-US" sz="1800" b="0" i="0" u="none" strike="noStrike" baseline="0" dirty="0">
                <a:latin typeface="AdvOT1ef757c0"/>
              </a:rPr>
              <a:t>pulmonary</a:t>
            </a:r>
          </a:p>
          <a:p>
            <a:pPr algn="l"/>
            <a:r>
              <a:rPr lang="en-US" sz="1800" b="0" i="0" u="none" strike="noStrike" baseline="0" dirty="0">
                <a:latin typeface="AdvOT1ef757c0+fb"/>
              </a:rPr>
              <a:t>fi</a:t>
            </a:r>
            <a:r>
              <a:rPr lang="en-US" sz="1800" b="0" i="0" u="none" strike="noStrike" baseline="0" dirty="0">
                <a:latin typeface="AdvOT1ef757c0"/>
              </a:rPr>
              <a:t>brosis.</a:t>
            </a:r>
            <a:r>
              <a:rPr lang="en-US" sz="1800" b="0" i="0" u="none" strike="noStrike" baseline="0" dirty="0">
                <a:latin typeface="AdvOT1ef757c0+20"/>
              </a:rPr>
              <a:t>” </a:t>
            </a:r>
            <a:r>
              <a:rPr lang="en-US" sz="1800" b="0" i="0" u="none" strike="noStrike" baseline="0" dirty="0">
                <a:latin typeface="AdvOT1ef757c0"/>
              </a:rPr>
              <a:t>The committee also considered incorporating the term </a:t>
            </a:r>
            <a:r>
              <a:rPr lang="en-US" sz="1800" b="0" i="0" u="none" strike="noStrike" baseline="0" dirty="0">
                <a:latin typeface="AdvOT1ef757c0+20"/>
              </a:rPr>
              <a:t>“</a:t>
            </a:r>
            <a:r>
              <a:rPr lang="en-US" sz="1800" b="0" i="0" u="none" strike="noStrike" baseline="0" dirty="0">
                <a:latin typeface="AdvOT1ef757c0"/>
              </a:rPr>
              <a:t>phenotype</a:t>
            </a:r>
            <a:r>
              <a:rPr lang="en-US" sz="1800" b="0" i="0" u="none" strike="noStrike" baseline="0" dirty="0">
                <a:latin typeface="AdvOT1ef757c0+20"/>
              </a:rPr>
              <a:t>” </a:t>
            </a:r>
            <a:r>
              <a:rPr lang="en-US" sz="1800" b="0" i="0" u="none" strike="noStrike" baseline="0" dirty="0">
                <a:latin typeface="AdvOT1ef757c0"/>
              </a:rPr>
              <a:t>(e.g., </a:t>
            </a:r>
            <a:r>
              <a:rPr lang="nl-NL" sz="1800" b="0" i="0" u="none" strike="noStrike" baseline="0" dirty="0" err="1">
                <a:latin typeface="AdvOT1ef757c0"/>
              </a:rPr>
              <a:t>progressive</a:t>
            </a:r>
            <a:r>
              <a:rPr lang="nl-NL" sz="1800" b="0" i="0" u="none" strike="noStrike" baseline="0" dirty="0">
                <a:latin typeface="AdvOT1ef757c0"/>
              </a:rPr>
              <a:t> </a:t>
            </a:r>
            <a:r>
              <a:rPr lang="nl-NL" sz="1800" b="0" i="0" u="none" strike="noStrike" baseline="0" dirty="0" err="1">
                <a:latin typeface="AdvOT1ef757c0+fb"/>
              </a:rPr>
              <a:t>fi</a:t>
            </a:r>
            <a:r>
              <a:rPr lang="nl-NL" sz="1800" b="0" i="0" u="none" strike="noStrike" baseline="0" dirty="0" err="1">
                <a:latin typeface="AdvOT1ef757c0"/>
              </a:rPr>
              <a:t>brotic</a:t>
            </a:r>
            <a:r>
              <a:rPr lang="nl-NL" sz="1800" b="0" i="0" u="none" strike="noStrike" baseline="0" dirty="0">
                <a:latin typeface="AdvOT1ef757c0"/>
              </a:rPr>
              <a:t> </a:t>
            </a:r>
            <a:r>
              <a:rPr lang="nl-NL" sz="1800" b="0" i="0" u="none" strike="noStrike" baseline="0" dirty="0" err="1">
                <a:latin typeface="AdvOT1ef757c0"/>
              </a:rPr>
              <a:t>phenotype</a:t>
            </a:r>
            <a:r>
              <a:rPr lang="nl-NL" sz="1800" b="0" i="0" u="none" strike="noStrike" baseline="0" dirty="0">
                <a:latin typeface="AdvOT1ef757c0"/>
              </a:rPr>
              <a:t>). </a:t>
            </a:r>
            <a:r>
              <a:rPr lang="nl-NL" sz="1800" b="0" i="0" u="none" strike="noStrike" baseline="0" dirty="0" err="1">
                <a:latin typeface="AdvOT1ef757c0"/>
              </a:rPr>
              <a:t>However</a:t>
            </a:r>
            <a:r>
              <a:rPr lang="nl-NL" sz="1800" b="0" i="0" u="none" strike="noStrike" baseline="0" dirty="0">
                <a:latin typeface="AdvOT1ef757c0"/>
              </a:rPr>
              <a:t>,</a:t>
            </a:r>
          </a:p>
          <a:p>
            <a:pPr algn="l"/>
            <a:r>
              <a:rPr lang="en-US" sz="1800" b="0" i="0" u="none" strike="noStrike" baseline="0" dirty="0">
                <a:latin typeface="AdvOT1ef757c0+20"/>
              </a:rPr>
              <a:t>“</a:t>
            </a:r>
            <a:r>
              <a:rPr lang="en-US" sz="1800" b="0" i="0" u="none" strike="noStrike" baseline="0" dirty="0">
                <a:latin typeface="AdvOT1ef757c0"/>
              </a:rPr>
              <a:t>phenotype</a:t>
            </a:r>
            <a:r>
              <a:rPr lang="en-US" sz="1800" b="0" i="0" u="none" strike="noStrike" baseline="0" dirty="0">
                <a:latin typeface="AdvOT1ef757c0+20"/>
              </a:rPr>
              <a:t>” </a:t>
            </a:r>
            <a:r>
              <a:rPr lang="en-US" sz="1800" b="0" i="0" u="none" strike="noStrike" baseline="0" dirty="0">
                <a:latin typeface="AdvOT1ef757c0"/>
              </a:rPr>
              <a:t>implies that there is an identi</a:t>
            </a:r>
            <a:r>
              <a:rPr lang="en-US" sz="1800" b="0" i="0" u="none" strike="noStrike" baseline="0" dirty="0">
                <a:latin typeface="AdvOT1ef757c0+fb"/>
              </a:rPr>
              <a:t>fi</a:t>
            </a:r>
            <a:r>
              <a:rPr lang="en-US" sz="1800" b="0" i="0" u="none" strike="noStrike" baseline="0" dirty="0">
                <a:latin typeface="AdvOT1ef757c0"/>
              </a:rPr>
              <a:t>ed genotype, but there is no known genotype associated with PPF. The</a:t>
            </a:r>
          </a:p>
          <a:p>
            <a:pPr algn="l"/>
            <a:r>
              <a:rPr lang="en-US" sz="1800" b="0" i="0" u="none" strike="noStrike" baseline="0" dirty="0">
                <a:latin typeface="AdvOT1ef757c0"/>
              </a:rPr>
              <a:t>committee was not in favor of using </a:t>
            </a:r>
            <a:r>
              <a:rPr lang="en-US" sz="1800" b="0" i="0" u="none" strike="noStrike" baseline="0" dirty="0">
                <a:latin typeface="AdvOT1ef757c0+20"/>
              </a:rPr>
              <a:t>“</a:t>
            </a:r>
            <a:r>
              <a:rPr lang="en-US" sz="1800" b="0" i="0" u="none" strike="noStrike" baseline="0" dirty="0">
                <a:latin typeface="AdvOT1ef757c0"/>
              </a:rPr>
              <a:t>clinical phenotype,</a:t>
            </a:r>
            <a:r>
              <a:rPr lang="en-US" sz="1800" b="0" i="0" u="none" strike="noStrike" baseline="0" dirty="0">
                <a:latin typeface="AdvOT1ef757c0+20"/>
              </a:rPr>
              <a:t>” </a:t>
            </a:r>
            <a:r>
              <a:rPr lang="en-US" sz="1800" b="0" i="0" u="none" strike="noStrike" baseline="0" dirty="0">
                <a:latin typeface="AdvOT1ef757c0"/>
              </a:rPr>
              <a:t>because this was unlikely to be </a:t>
            </a:r>
            <a:r>
              <a:rPr lang="nl-NL" sz="1800" b="0" i="0" u="none" strike="noStrike" baseline="0" dirty="0" err="1">
                <a:latin typeface="AdvOT1ef757c0"/>
              </a:rPr>
              <a:t>distinguished</a:t>
            </a:r>
            <a:r>
              <a:rPr lang="nl-NL" sz="1800" b="0" i="0" u="none" strike="noStrike" baseline="0" dirty="0">
                <a:latin typeface="AdvOT1ef757c0"/>
              </a:rPr>
              <a:t> </a:t>
            </a:r>
            <a:r>
              <a:rPr lang="nl-NL" sz="1800" b="0" i="0" u="none" strike="noStrike" baseline="0" dirty="0" err="1">
                <a:latin typeface="AdvOT1ef757c0"/>
              </a:rPr>
              <a:t>from</a:t>
            </a:r>
            <a:r>
              <a:rPr lang="nl-NL" sz="1800" b="0" i="0" u="none" strike="noStrike" baseline="0" dirty="0" err="1">
                <a:latin typeface="AdvOT1ef757c0+20"/>
              </a:rPr>
              <a:t>“</a:t>
            </a:r>
            <a:r>
              <a:rPr lang="nl-NL" sz="1800" b="0" i="0" u="none" strike="noStrike" baseline="0" dirty="0" err="1">
                <a:latin typeface="AdvOT1ef757c0"/>
              </a:rPr>
              <a:t>phenotype</a:t>
            </a:r>
            <a:r>
              <a:rPr lang="nl-NL" sz="1800" b="0" i="0" u="none" strike="noStrike" baseline="0" dirty="0">
                <a:latin typeface="AdvOT1ef757c0+20"/>
              </a:rPr>
              <a:t>” </a:t>
            </a:r>
            <a:r>
              <a:rPr lang="nl-NL" sz="1800" b="0" i="0" u="none" strike="noStrike" baseline="0" dirty="0" err="1">
                <a:latin typeface="AdvOT1ef757c0"/>
              </a:rPr>
              <a:t>bymost</a:t>
            </a:r>
            <a:endParaRPr lang="nl-NL" sz="1800" b="0" i="0" u="none" strike="noStrike" baseline="0" dirty="0">
              <a:latin typeface="AdvOT1ef757c0"/>
            </a:endParaRPr>
          </a:p>
          <a:p>
            <a:pPr algn="l"/>
            <a:r>
              <a:rPr lang="nl-NL" sz="1800" b="0" i="0" u="none" strike="noStrike" baseline="0" dirty="0" err="1">
                <a:latin typeface="AdvOT1ef757c0"/>
              </a:rPr>
              <a:t>clinicians</a:t>
            </a:r>
            <a:r>
              <a:rPr lang="nl-NL" sz="1800" b="0" i="0" u="none" strike="noStrike" baseline="0" dirty="0">
                <a:latin typeface="AdvOT1ef757c0"/>
              </a:rPr>
              <a:t>.</a:t>
            </a:r>
            <a:endParaRPr lang="nl-NL" b="0" dirty="0"/>
          </a:p>
        </p:txBody>
      </p:sp>
      <p:sp>
        <p:nvSpPr>
          <p:cNvPr id="4" name="Tijdelijke aanduiding voor dianummer 3"/>
          <p:cNvSpPr>
            <a:spLocks noGrp="1"/>
          </p:cNvSpPr>
          <p:nvPr>
            <p:ph type="sldNum" sz="quarter" idx="5"/>
          </p:nvPr>
        </p:nvSpPr>
        <p:spPr/>
        <p:txBody>
          <a:bodyPr/>
          <a:lstStyle/>
          <a:p>
            <a:fld id="{E274557A-B3C0-4B3A-8AA1-DF068DF3A9AC}" type="slidenum">
              <a:rPr lang="nl-NL" smtClean="0"/>
              <a:t>6</a:t>
            </a:fld>
            <a:endParaRPr lang="nl-NL"/>
          </a:p>
        </p:txBody>
      </p:sp>
    </p:spTree>
    <p:extLst>
      <p:ext uri="{BB962C8B-B14F-4D97-AF65-F5344CB8AC3E}">
        <p14:creationId xmlns:p14="http://schemas.microsoft.com/office/powerpoint/2010/main" val="1799682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Despite appropriate management, a proportion of patients will develop progressive and self-sustaining fibrosis in the lung, ultimately resulting in organ failure, worsening respiratory symptoms and exercise capacity, an impaired quality of life and an increased risk of death, similar to the disease course of IPF</a:t>
            </a:r>
            <a:r>
              <a:rPr lang="en-US" baseline="30000" dirty="0"/>
              <a:t>2</a:t>
            </a:r>
            <a:endParaRPr lang="en-US" dirty="0"/>
          </a:p>
          <a:p>
            <a:pPr marL="0" indent="0">
              <a:buNone/>
            </a:pPr>
            <a:endParaRPr lang="nl-NL" dirty="0"/>
          </a:p>
          <a:p>
            <a:pPr marL="0" indent="0">
              <a:buNone/>
            </a:pPr>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7E39C-BA15-4CFE-AD02-CE47EB3C18C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14368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7E39C-BA15-4CFE-AD02-CE47EB3C18C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296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en-US" sz="1800" b="0" i="0" u="none" strike="noStrike" baseline="0" dirty="0">
                <a:latin typeface="AdvPSHV-L"/>
              </a:rPr>
              <a:t>Interstitial lung diseases (ILDs) manifesting progressive pulmonary fibrosis (PPF), developed using consensus by discussion. The</a:t>
            </a:r>
          </a:p>
          <a:p>
            <a:pPr algn="l"/>
            <a:r>
              <a:rPr lang="en-US" sz="1800" b="0" i="0" u="none" strike="noStrike" baseline="0" dirty="0">
                <a:latin typeface="AdvPSHV-L"/>
              </a:rPr>
              <a:t>shaded area represents the estimated proportion of patients with various types of ILD who manifest PPF. Note that idiopathic pulmonary</a:t>
            </a:r>
          </a:p>
          <a:p>
            <a:pPr algn="l"/>
            <a:r>
              <a:rPr lang="en-US" sz="1800" b="0" i="0" u="none" strike="noStrike" baseline="0" dirty="0">
                <a:latin typeface="AdvPSHV-L"/>
              </a:rPr>
              <a:t>fibrosis (IPF) is not included in the figure, because it is excluded from the definition of PPF. While virtually all patients with IPF will manifest</a:t>
            </a:r>
          </a:p>
          <a:p>
            <a:pPr algn="l"/>
            <a:r>
              <a:rPr lang="en-US" sz="1800" b="0" i="0" u="none" strike="noStrike" baseline="0" dirty="0">
                <a:latin typeface="AdvPSHV-L"/>
              </a:rPr>
              <a:t>disease progression similar to PPF, the proportion of patients with ILDs other than IPF who manifest PPF is based on the consensus of</a:t>
            </a:r>
          </a:p>
          <a:p>
            <a:pPr algn="l"/>
            <a:r>
              <a:rPr lang="en-US" sz="1800" b="0" i="0" u="none" strike="noStrike" baseline="0" dirty="0">
                <a:latin typeface="AdvPSHV-L"/>
              </a:rPr>
              <a:t>opinions and the perception of the international committee. There are no data to provide the exact or estimated proportion of patients</a:t>
            </a:r>
          </a:p>
          <a:p>
            <a:pPr algn="l"/>
            <a:r>
              <a:rPr lang="en-US" sz="1800" b="0" i="0" u="none" strike="noStrike" baseline="0" dirty="0">
                <a:latin typeface="AdvPSHV-L"/>
              </a:rPr>
              <a:t>manifesting PPF in ILDs, other than IPF.</a:t>
            </a:r>
            <a:endParaRPr lang="nl-NL" dirty="0"/>
          </a:p>
        </p:txBody>
      </p:sp>
      <p:sp>
        <p:nvSpPr>
          <p:cNvPr id="4" name="Tijdelijke aanduiding voor dianummer 3"/>
          <p:cNvSpPr>
            <a:spLocks noGrp="1"/>
          </p:cNvSpPr>
          <p:nvPr>
            <p:ph type="sldNum" sz="quarter" idx="5"/>
          </p:nvPr>
        </p:nvSpPr>
        <p:spPr/>
        <p:txBody>
          <a:bodyPr/>
          <a:lstStyle/>
          <a:p>
            <a:fld id="{E274557A-B3C0-4B3A-8AA1-DF068DF3A9AC}" type="slidenum">
              <a:rPr lang="nl-NL" smtClean="0"/>
              <a:t>9</a:t>
            </a:fld>
            <a:endParaRPr lang="nl-NL"/>
          </a:p>
        </p:txBody>
      </p:sp>
    </p:spTree>
    <p:extLst>
      <p:ext uri="{BB962C8B-B14F-4D97-AF65-F5344CB8AC3E}">
        <p14:creationId xmlns:p14="http://schemas.microsoft.com/office/powerpoint/2010/main" val="343263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This series of presentations focuses on the ILD journey from </a:t>
            </a:r>
            <a:r>
              <a:rPr lang="en-US" b="1" dirty="0"/>
              <a:t>screening for ILD </a:t>
            </a:r>
            <a:r>
              <a:rPr lang="en-US" dirty="0"/>
              <a:t>in patients at high risk, such as patients with systemic sclerosis and rheumatoid arthritis, to </a:t>
            </a:r>
            <a:r>
              <a:rPr lang="en-US" b="1" dirty="0"/>
              <a:t>screening for progression of ILD </a:t>
            </a:r>
            <a:r>
              <a:rPr lang="en-US" dirty="0"/>
              <a:t>in patients who have developed </a:t>
            </a:r>
            <a:r>
              <a:rPr lang="en-US" b="1" dirty="0"/>
              <a:t>fibrosing ILD </a:t>
            </a:r>
            <a:r>
              <a:rPr lang="en-US" dirty="0"/>
              <a:t>to </a:t>
            </a:r>
            <a:r>
              <a:rPr lang="en-US" b="1" dirty="0"/>
              <a:t>monitoring progression </a:t>
            </a:r>
            <a:r>
              <a:rPr lang="en-US" dirty="0"/>
              <a:t>in patients who have </a:t>
            </a:r>
            <a:r>
              <a:rPr lang="en-US" b="1" dirty="0"/>
              <a:t>progressive fibrosing ILD</a:t>
            </a:r>
            <a:r>
              <a:rPr lang="en-US" b="0" dirty="0"/>
              <a:t>. </a:t>
            </a:r>
            <a:r>
              <a:rPr lang="en-US" dirty="0"/>
              <a:t>Across this whole patient journey, </a:t>
            </a:r>
            <a:r>
              <a:rPr lang="en-US" b="1" dirty="0"/>
              <a:t>holistic care</a:t>
            </a:r>
            <a:r>
              <a:rPr lang="en-US" dirty="0"/>
              <a:t>, focusing on the needs of the patients and their caregivers, is essential. In session 4 this latter topic will be covered in detail.</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D7E39C-BA15-4CFE-AD02-CE47EB3C18C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1312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274557A-B3C0-4B3A-8AA1-DF068DF3A9AC}" type="slidenum">
              <a:rPr lang="nl-NL" smtClean="0"/>
              <a:t>11</a:t>
            </a:fld>
            <a:endParaRPr lang="nl-NL"/>
          </a:p>
        </p:txBody>
      </p:sp>
    </p:spTree>
    <p:extLst>
      <p:ext uri="{BB962C8B-B14F-4D97-AF65-F5344CB8AC3E}">
        <p14:creationId xmlns:p14="http://schemas.microsoft.com/office/powerpoint/2010/main" val="32764300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emf"/><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11.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emf"/><Relationship Id="rId2" Type="http://schemas.openxmlformats.org/officeDocument/2006/relationships/slideMaster" Target="../slideMasters/slideMaster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emf"/><Relationship Id="rId2" Type="http://schemas.openxmlformats.org/officeDocument/2006/relationships/slideMaster" Target="../slideMasters/slideMaster2.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emf"/><Relationship Id="rId2" Type="http://schemas.openxmlformats.org/officeDocument/2006/relationships/slideMaster" Target="../slideMasters/slideMaster2.xml"/><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3.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11.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5.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5.emf"/><Relationship Id="rId4"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sv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emf"/><Relationship Id="rId2" Type="http://schemas.openxmlformats.org/officeDocument/2006/relationships/slideMaster" Target="../slideMasters/slideMaster3.xml"/><Relationship Id="rId1" Type="http://schemas.openxmlformats.org/officeDocument/2006/relationships/tags" Target="../tags/tag5.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emf"/><Relationship Id="rId2" Type="http://schemas.openxmlformats.org/officeDocument/2006/relationships/slideMaster" Target="../slideMasters/slideMaster3.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5.emf"/><Relationship Id="rId4" Type="http://schemas.openxmlformats.org/officeDocument/2006/relationships/image" Target="../media/image4.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5.emf"/><Relationship Id="rId4" Type="http://schemas.openxmlformats.org/officeDocument/2006/relationships/image" Target="../media/image11.jpe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5.emf"/></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5.emf"/><Relationship Id="rId4" Type="http://schemas.openxmlformats.org/officeDocument/2006/relationships/image" Target="../media/image4.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image" Target="../media/image5.emf"/><Relationship Id="rId4" Type="http://schemas.openxmlformats.org/officeDocument/2006/relationships/image" Target="../media/image4.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svg"/></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2095567A-DDAF-4E48-9BE7-709E549FA0A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5529" y="2656028"/>
            <a:ext cx="2867631" cy="3006591"/>
          </a:xfrm>
          <a:prstGeom prst="rect">
            <a:avLst/>
          </a:prstGeom>
        </p:spPr>
      </p:pic>
      <p:sp>
        <p:nvSpPr>
          <p:cNvPr id="2" name="Title 1">
            <a:extLst>
              <a:ext uri="{FF2B5EF4-FFF2-40B4-BE49-F238E27FC236}">
                <a16:creationId xmlns:a16="http://schemas.microsoft.com/office/drawing/2014/main" id="{09B4B0DC-A07B-E542-B7F4-EC2144A587F4}"/>
              </a:ext>
            </a:extLst>
          </p:cNvPr>
          <p:cNvSpPr>
            <a:spLocks noGrp="1"/>
          </p:cNvSpPr>
          <p:nvPr>
            <p:ph type="ctrTitle"/>
          </p:nvPr>
        </p:nvSpPr>
        <p:spPr>
          <a:xfrm>
            <a:off x="2148396" y="1605353"/>
            <a:ext cx="9205404" cy="2387600"/>
          </a:xfrm>
        </p:spPr>
        <p:txBody>
          <a:bodyPr anchor="b">
            <a:normAutofit/>
          </a:bodyPr>
          <a:lstStyle>
            <a:lvl1pPr algn="l">
              <a:defRPr sz="2800" b="1" i="0">
                <a:solidFill>
                  <a:schemeClr val="bg1"/>
                </a:solidFill>
                <a:latin typeface="BISansNEXT" panose="02000503040000020004" pitchFamily="2" charset="0"/>
              </a:defRPr>
            </a:lvl1pPr>
          </a:lstStyle>
          <a:p>
            <a:r>
              <a:rPr lang="en-GB" dirty="0"/>
              <a:t>Click to edit Master title style</a:t>
            </a:r>
            <a:endParaRPr lang="en-NL" dirty="0"/>
          </a:p>
        </p:txBody>
      </p:sp>
      <p:sp>
        <p:nvSpPr>
          <p:cNvPr id="3" name="Subtitle 2">
            <a:extLst>
              <a:ext uri="{FF2B5EF4-FFF2-40B4-BE49-F238E27FC236}">
                <a16:creationId xmlns:a16="http://schemas.microsoft.com/office/drawing/2014/main" id="{8B9F2E2E-BBA5-2D4E-A2A7-EBBBCF2C76AB}"/>
              </a:ext>
            </a:extLst>
          </p:cNvPr>
          <p:cNvSpPr>
            <a:spLocks noGrp="1"/>
          </p:cNvSpPr>
          <p:nvPr>
            <p:ph type="subTitle" idx="1"/>
          </p:nvPr>
        </p:nvSpPr>
        <p:spPr>
          <a:xfrm>
            <a:off x="2148396" y="4134178"/>
            <a:ext cx="9205404" cy="940048"/>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pic>
        <p:nvPicPr>
          <p:cNvPr id="8" name="Picture 7" descr="Text&#10;&#10;Description automatically generated with medium confidence">
            <a:extLst>
              <a:ext uri="{FF2B5EF4-FFF2-40B4-BE49-F238E27FC236}">
                <a16:creationId xmlns:a16="http://schemas.microsoft.com/office/drawing/2014/main" id="{1257B0FF-5A92-BB44-ADA3-DC27A41BEFB2}"/>
              </a:ext>
            </a:extLst>
          </p:cNvPr>
          <p:cNvPicPr>
            <a:picLocks noChangeAspect="1"/>
          </p:cNvPicPr>
          <p:nvPr userDrawn="1"/>
        </p:nvPicPr>
        <p:blipFill>
          <a:blip r:embed="rId5"/>
          <a:stretch>
            <a:fillRect/>
          </a:stretch>
        </p:blipFill>
        <p:spPr>
          <a:xfrm>
            <a:off x="838200" y="256246"/>
            <a:ext cx="919232" cy="278695"/>
          </a:xfrm>
          <a:prstGeom prst="rect">
            <a:avLst/>
          </a:prstGeom>
        </p:spPr>
      </p:pic>
      <p:cxnSp>
        <p:nvCxnSpPr>
          <p:cNvPr id="10" name="Straight Connector 9">
            <a:extLst>
              <a:ext uri="{FF2B5EF4-FFF2-40B4-BE49-F238E27FC236}">
                <a16:creationId xmlns:a16="http://schemas.microsoft.com/office/drawing/2014/main" id="{3AEC6B45-AF06-1142-AFA0-6726974709F3}"/>
              </a:ext>
            </a:extLst>
          </p:cNvPr>
          <p:cNvCxnSpPr/>
          <p:nvPr userDrawn="1"/>
        </p:nvCxnSpPr>
        <p:spPr>
          <a:xfrm>
            <a:off x="0" y="744901"/>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9" name="Tijdelijke aanduiding voor tekst 7">
            <a:extLst>
              <a:ext uri="{FF2B5EF4-FFF2-40B4-BE49-F238E27FC236}">
                <a16:creationId xmlns:a16="http://schemas.microsoft.com/office/drawing/2014/main" id="{431B8575-5590-483E-BB62-D6427F03B2A7}"/>
              </a:ext>
            </a:extLst>
          </p:cNvPr>
          <p:cNvSpPr>
            <a:spLocks noGrp="1"/>
          </p:cNvSpPr>
          <p:nvPr>
            <p:ph type="body" sz="quarter" idx="13" hasCustomPrompt="1"/>
          </p:nvPr>
        </p:nvSpPr>
        <p:spPr>
          <a:xfrm>
            <a:off x="180000" y="6101542"/>
            <a:ext cx="11688912" cy="619932"/>
          </a:xfrm>
        </p:spPr>
        <p:txBody>
          <a:bodyPr tIns="0" anchor="b">
            <a:noAutofit/>
          </a:bodyPr>
          <a:lstStyle>
            <a:lvl1pPr marL="0" indent="0">
              <a:lnSpc>
                <a:spcPct val="100000"/>
              </a:lnSpc>
              <a:spcBef>
                <a:spcPts val="0"/>
              </a:spcBef>
              <a:buNone/>
              <a:defRPr sz="900" b="0">
                <a:solidFill>
                  <a:schemeClr val="bg1"/>
                </a:solidFill>
              </a:defRPr>
            </a:lvl1pPr>
          </a:lstStyle>
          <a:p>
            <a:pPr lvl="0"/>
            <a:r>
              <a:rPr lang="nl-NL" err="1"/>
              <a:t>References</a:t>
            </a:r>
            <a:r>
              <a:rPr lang="nl-NL"/>
              <a:t>:</a:t>
            </a:r>
            <a:endParaRPr lang="en-US"/>
          </a:p>
        </p:txBody>
      </p:sp>
      <p:sp>
        <p:nvSpPr>
          <p:cNvPr id="11" name="Text Placeholder 8">
            <a:extLst>
              <a:ext uri="{FF2B5EF4-FFF2-40B4-BE49-F238E27FC236}">
                <a16:creationId xmlns:a16="http://schemas.microsoft.com/office/drawing/2014/main" id="{B1A14620-FBB3-415B-A2A6-CD7A8F21AF58}"/>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pic>
        <p:nvPicPr>
          <p:cNvPr id="12" name="Picture 11">
            <a:extLst>
              <a:ext uri="{FF2B5EF4-FFF2-40B4-BE49-F238E27FC236}">
                <a16:creationId xmlns:a16="http://schemas.microsoft.com/office/drawing/2014/main" id="{A0C08D41-A4F4-4FF3-81A0-5FD382A92E12}"/>
              </a:ext>
            </a:extLst>
          </p:cNvPr>
          <p:cNvPicPr>
            <a:picLocks noChangeAspect="1"/>
          </p:cNvPicPr>
          <p:nvPr userDrawn="1"/>
        </p:nvPicPr>
        <p:blipFill>
          <a:blip r:embed="rId6">
            <a:alphaModFix/>
            <a:biLevel thresh="25000"/>
          </a:blip>
          <a:stretch>
            <a:fillRect/>
          </a:stretch>
        </p:blipFill>
        <p:spPr>
          <a:xfrm>
            <a:off x="10625066" y="282860"/>
            <a:ext cx="728734" cy="225465"/>
          </a:xfrm>
          <a:prstGeom prst="rect">
            <a:avLst/>
          </a:prstGeom>
        </p:spPr>
      </p:pic>
    </p:spTree>
    <p:extLst>
      <p:ext uri="{BB962C8B-B14F-4D97-AF65-F5344CB8AC3E}">
        <p14:creationId xmlns:p14="http://schemas.microsoft.com/office/powerpoint/2010/main" val="1880340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ubtile and Image with discri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123201"/>
            <a:ext cx="3973286" cy="4735690"/>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1738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p:nvPr>
        </p:nvSpPr>
        <p:spPr>
          <a:xfrm>
            <a:off x="5047488" y="1123200"/>
            <a:ext cx="6306312" cy="598360"/>
          </a:xfrm>
        </p:spPr>
        <p:txBody>
          <a:bodyPr anchor="ctr">
            <a:normAutofit/>
          </a:bodyPr>
          <a:lstStyle>
            <a:lvl1pPr marL="0" indent="0" algn="ctr">
              <a:buNone/>
              <a:defRPr lang="nl-NL" sz="1400" b="1" i="0" kern="1200" spc="0" baseline="0" dirty="0" smtClean="0">
                <a:solidFill>
                  <a:srgbClr val="000000"/>
                </a:solidFill>
                <a:latin typeface="BISansNEXT" panose="02000503040000020004" pitchFamily="2" charset="0"/>
                <a:ea typeface="+mj-ea"/>
                <a:cs typeface="+mj-cs"/>
              </a:defRPr>
            </a:lvl1pPr>
          </a:lstStyle>
          <a:p>
            <a:pPr lvl="0"/>
            <a:r>
              <a:rPr lang="nl-NL"/>
              <a:t>Klikken om de tekststijl van het model te bewerken</a:t>
            </a:r>
          </a:p>
        </p:txBody>
      </p:sp>
      <p:sp>
        <p:nvSpPr>
          <p:cNvPr id="13" name="Content Placeholder 2">
            <a:extLst>
              <a:ext uri="{FF2B5EF4-FFF2-40B4-BE49-F238E27FC236}">
                <a16:creationId xmlns:a16="http://schemas.microsoft.com/office/drawing/2014/main" id="{82B0B942-35C6-4480-8C6A-AAC086DD6700}"/>
              </a:ext>
            </a:extLst>
          </p:cNvPr>
          <p:cNvSpPr>
            <a:spLocks noGrp="1"/>
          </p:cNvSpPr>
          <p:nvPr>
            <p:ph idx="19"/>
          </p:nvPr>
        </p:nvSpPr>
        <p:spPr>
          <a:xfrm>
            <a:off x="5047488" y="1735613"/>
            <a:ext cx="6306312"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endParaRPr lang="en-NL"/>
          </a:p>
        </p:txBody>
      </p:sp>
      <p:pic>
        <p:nvPicPr>
          <p:cNvPr id="15" name="Picture 14">
            <a:extLst>
              <a:ext uri="{FF2B5EF4-FFF2-40B4-BE49-F238E27FC236}">
                <a16:creationId xmlns:a16="http://schemas.microsoft.com/office/drawing/2014/main" id="{ABC1B358-A042-473B-AB74-8D977966C832}"/>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31398014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Text content (no background image)">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735612"/>
            <a:ext cx="10515600"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1738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p:nvPr>
        </p:nvSpPr>
        <p:spPr>
          <a:xfrm>
            <a:off x="838200" y="1123200"/>
            <a:ext cx="10515600" cy="59836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pic>
        <p:nvPicPr>
          <p:cNvPr id="14" name="Picture 13">
            <a:extLst>
              <a:ext uri="{FF2B5EF4-FFF2-40B4-BE49-F238E27FC236}">
                <a16:creationId xmlns:a16="http://schemas.microsoft.com/office/drawing/2014/main" id="{1AA7DFB1-A5F8-4B91-BA94-37B5517ABFB2}"/>
              </a:ext>
            </a:extLst>
          </p:cNvPr>
          <p:cNvPicPr>
            <a:picLocks noChangeAspect="1"/>
          </p:cNvPicPr>
          <p:nvPr userDrawn="1"/>
        </p:nvPicPr>
        <p:blipFill>
          <a:blip r:embed="rId4">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3593827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able of contents">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8F70189-C70F-404D-A5E3-ABFBDADDCE28}"/>
              </a:ext>
            </a:extLst>
          </p:cNvPr>
          <p:cNvPicPr>
            <a:picLocks noChangeAspect="1"/>
          </p:cNvPicPr>
          <p:nvPr userDrawn="1"/>
        </p:nvPicPr>
        <p:blipFill rotWithShape="1">
          <a:blip r:embed="rId3">
            <a:alphaModFix amt="35000"/>
            <a:extLst>
              <a:ext uri="{96DAC541-7B7A-43D3-8B79-37D633B846F1}">
                <asvg:svgBlip xmlns:asvg="http://schemas.microsoft.com/office/drawing/2016/SVG/main" r:embed="rId4"/>
              </a:ext>
            </a:extLst>
          </a:blip>
          <a:srcRect t="39845" r="51126" b="19773"/>
          <a:stretch/>
        </p:blipFill>
        <p:spPr>
          <a:xfrm>
            <a:off x="4225309" y="0"/>
            <a:ext cx="7966692" cy="6901545"/>
          </a:xfrm>
          <a:prstGeom prst="rect">
            <a:avLst/>
          </a:prstGeom>
          <a:effectLst>
            <a:outerShdw blurRad="368300" dist="38100" dir="8100000" sx="101000" sy="101000" algn="tr" rotWithShape="0">
              <a:schemeClr val="tx2">
                <a:alpha val="76000"/>
              </a:schemeClr>
            </a:outerShdw>
          </a:effectLst>
        </p:spPr>
      </p:pic>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735612"/>
            <a:ext cx="10515600"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p:nvPr>
        </p:nvSpPr>
        <p:spPr>
          <a:xfrm>
            <a:off x="838200" y="1123200"/>
            <a:ext cx="10515600" cy="59836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spTree>
    <p:extLst>
      <p:ext uri="{BB962C8B-B14F-4D97-AF65-F5344CB8AC3E}">
        <p14:creationId xmlns:p14="http://schemas.microsoft.com/office/powerpoint/2010/main" val="19427763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feedback">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BFD7461C-E022-40EF-8D64-0E33A21B36B3}"/>
              </a:ext>
            </a:extLst>
          </p:cNvPr>
          <p:cNvPicPr>
            <a:picLocks noChangeAspect="1"/>
          </p:cNvPicPr>
          <p:nvPr userDrawn="1"/>
        </p:nvPicPr>
        <p:blipFill rotWithShape="1">
          <a:blip r:embed="rId3"/>
          <a:srcRect l="50014" t="9169" b="5117"/>
          <a:stretch/>
        </p:blipFill>
        <p:spPr>
          <a:xfrm>
            <a:off x="6096000" y="-2"/>
            <a:ext cx="6094227" cy="6858000"/>
          </a:xfrm>
          <a:prstGeom prst="rect">
            <a:avLst/>
          </a:prstGeom>
        </p:spPr>
      </p:pic>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xfrm>
            <a:off x="838200" y="136525"/>
            <a:ext cx="5105400" cy="911987"/>
          </a:xfrm>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735612"/>
            <a:ext cx="5105400"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4"/>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6198780" y="5858890"/>
            <a:ext cx="5155019"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p:nvPr>
        </p:nvSpPr>
        <p:spPr>
          <a:xfrm>
            <a:off x="838200" y="1123200"/>
            <a:ext cx="5105400" cy="59836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sp>
        <p:nvSpPr>
          <p:cNvPr id="14" name="Content Placeholder 2">
            <a:extLst>
              <a:ext uri="{FF2B5EF4-FFF2-40B4-BE49-F238E27FC236}">
                <a16:creationId xmlns:a16="http://schemas.microsoft.com/office/drawing/2014/main" id="{FF97478E-2316-40EB-9E09-CC93E678938E}"/>
              </a:ext>
            </a:extLst>
          </p:cNvPr>
          <p:cNvSpPr>
            <a:spLocks noGrp="1"/>
          </p:cNvSpPr>
          <p:nvPr>
            <p:ph idx="19"/>
          </p:nvPr>
        </p:nvSpPr>
        <p:spPr>
          <a:xfrm>
            <a:off x="6601800" y="699092"/>
            <a:ext cx="5257800" cy="4986762"/>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pic>
        <p:nvPicPr>
          <p:cNvPr id="15" name="Picture 14">
            <a:extLst>
              <a:ext uri="{FF2B5EF4-FFF2-40B4-BE49-F238E27FC236}">
                <a16:creationId xmlns:a16="http://schemas.microsoft.com/office/drawing/2014/main" id="{6DB9AD19-D20D-43F7-A92D-126673614054}"/>
              </a:ext>
            </a:extLst>
          </p:cNvPr>
          <p:cNvPicPr>
            <a:picLocks noChangeAspect="1"/>
          </p:cNvPicPr>
          <p:nvPr userDrawn="1"/>
        </p:nvPicPr>
        <p:blipFill>
          <a:blip r:embed="rId5">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2722127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in 5 rows">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C87E2F9-6F4C-4353-BC2F-57EEED0EC196}"/>
              </a:ext>
            </a:extLst>
          </p:cNvPr>
          <p:cNvSpPr/>
          <p:nvPr userDrawn="1"/>
        </p:nvSpPr>
        <p:spPr>
          <a:xfrm>
            <a:off x="838200" y="2253162"/>
            <a:ext cx="1944000" cy="3415182"/>
          </a:xfrm>
          <a:prstGeom prst="roundRect">
            <a:avLst>
              <a:gd name="adj" fmla="val 4908"/>
            </a:avLst>
          </a:prstGeom>
          <a:blipFill dpi="0" rotWithShape="1">
            <a:blip r:embed="rId2"/>
            <a:srcRect/>
            <a:stretch>
              <a:fillRect l="-43117" t="-84429" r="-484044"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3">
            <a:extLst>
              <a:ext uri="{FF2B5EF4-FFF2-40B4-BE49-F238E27FC236}">
                <a16:creationId xmlns:a16="http://schemas.microsoft.com/office/drawing/2014/main" id="{CC6933EC-C063-3D40-AF5B-B86059764C35}"/>
              </a:ext>
            </a:extLst>
          </p:cNvPr>
          <p:cNvSpPr/>
          <p:nvPr userDrawn="1"/>
        </p:nvSpPr>
        <p:spPr>
          <a:xfrm>
            <a:off x="2981100" y="2253162"/>
            <a:ext cx="1944000" cy="3415182"/>
          </a:xfrm>
          <a:prstGeom prst="roundRect">
            <a:avLst>
              <a:gd name="adj" fmla="val 4908"/>
            </a:avLst>
          </a:prstGeom>
          <a:blipFill dpi="0" rotWithShape="1">
            <a:blip r:embed="rId2"/>
            <a:srcRect/>
            <a:stretch>
              <a:fillRect l="-153349" t="-84429" r="-373812"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
            <a:extLst>
              <a:ext uri="{FF2B5EF4-FFF2-40B4-BE49-F238E27FC236}">
                <a16:creationId xmlns:a16="http://schemas.microsoft.com/office/drawing/2014/main" id="{12A4BCE4-55A7-4541-99BA-FE671E3E25F1}"/>
              </a:ext>
            </a:extLst>
          </p:cNvPr>
          <p:cNvSpPr/>
          <p:nvPr userDrawn="1"/>
        </p:nvSpPr>
        <p:spPr>
          <a:xfrm>
            <a:off x="5124000" y="2253162"/>
            <a:ext cx="1944000" cy="3415182"/>
          </a:xfrm>
          <a:prstGeom prst="roundRect">
            <a:avLst>
              <a:gd name="adj" fmla="val 4908"/>
            </a:avLst>
          </a:prstGeom>
          <a:blipFill dpi="0" rotWithShape="1">
            <a:blip r:embed="rId2"/>
            <a:srcRect/>
            <a:stretch>
              <a:fillRect l="-263581" t="-84429" r="-263581"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
            <a:extLst>
              <a:ext uri="{FF2B5EF4-FFF2-40B4-BE49-F238E27FC236}">
                <a16:creationId xmlns:a16="http://schemas.microsoft.com/office/drawing/2014/main" id="{0228EA84-A410-6346-894E-7D0F8ECEA91E}"/>
              </a:ext>
            </a:extLst>
          </p:cNvPr>
          <p:cNvSpPr/>
          <p:nvPr userDrawn="1"/>
        </p:nvSpPr>
        <p:spPr>
          <a:xfrm>
            <a:off x="7266900" y="2253162"/>
            <a:ext cx="1944000" cy="3415182"/>
          </a:xfrm>
          <a:prstGeom prst="roundRect">
            <a:avLst>
              <a:gd name="adj" fmla="val 4908"/>
            </a:avLst>
          </a:prstGeom>
          <a:blipFill dpi="0" rotWithShape="1">
            <a:blip r:embed="rId2"/>
            <a:srcRect/>
            <a:stretch>
              <a:fillRect l="-373812" t="-84429" r="-153349"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hthoek 3">
            <a:extLst>
              <a:ext uri="{FF2B5EF4-FFF2-40B4-BE49-F238E27FC236}">
                <a16:creationId xmlns:a16="http://schemas.microsoft.com/office/drawing/2014/main" id="{8E1C2EA7-2180-EA4C-819A-6FD964222460}"/>
              </a:ext>
            </a:extLst>
          </p:cNvPr>
          <p:cNvSpPr/>
          <p:nvPr userDrawn="1"/>
        </p:nvSpPr>
        <p:spPr>
          <a:xfrm>
            <a:off x="9409800" y="2253162"/>
            <a:ext cx="1944000" cy="3415182"/>
          </a:xfrm>
          <a:prstGeom prst="roundRect">
            <a:avLst>
              <a:gd name="adj" fmla="val 4908"/>
            </a:avLst>
          </a:prstGeom>
          <a:blipFill dpi="0" rotWithShape="1">
            <a:blip r:embed="rId2"/>
            <a:srcRect/>
            <a:stretch>
              <a:fillRect l="-484044" t="-84429" r="-43117"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652336"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p:nvPr>
        </p:nvSpPr>
        <p:spPr>
          <a:xfrm>
            <a:off x="838200" y="1123200"/>
            <a:ext cx="10515600" cy="598360"/>
          </a:xfrm>
        </p:spPr>
        <p:txBody>
          <a:bodyPr anchor="ctr">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11" name="Tijdelijke aanduiding voor tekst 5">
            <a:extLst>
              <a:ext uri="{FF2B5EF4-FFF2-40B4-BE49-F238E27FC236}">
                <a16:creationId xmlns:a16="http://schemas.microsoft.com/office/drawing/2014/main" id="{B87190FE-E3D2-4855-9C8A-1AB5E4699EDA}"/>
              </a:ext>
            </a:extLst>
          </p:cNvPr>
          <p:cNvSpPr>
            <a:spLocks noGrp="1"/>
          </p:cNvSpPr>
          <p:nvPr>
            <p:ph type="body" sz="quarter" idx="19"/>
          </p:nvPr>
        </p:nvSpPr>
        <p:spPr>
          <a:xfrm>
            <a:off x="838200" y="1882588"/>
            <a:ext cx="10515600" cy="309458"/>
          </a:xfrm>
        </p:spPr>
        <p:txBody>
          <a:bodyPr anchor="ctr">
            <a:normAutofit/>
          </a:bodyPr>
          <a:lstStyle>
            <a:lvl1pPr marL="0" indent="0">
              <a:buNone/>
              <a:defRPr lang="nl-NL" sz="1400" b="1"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17" name="Tijdelijke aanduiding voor tekst 5">
            <a:extLst>
              <a:ext uri="{FF2B5EF4-FFF2-40B4-BE49-F238E27FC236}">
                <a16:creationId xmlns:a16="http://schemas.microsoft.com/office/drawing/2014/main" id="{CC106946-C823-4220-A298-CB0D05AC9ABA}"/>
              </a:ext>
            </a:extLst>
          </p:cNvPr>
          <p:cNvSpPr>
            <a:spLocks noGrp="1"/>
          </p:cNvSpPr>
          <p:nvPr>
            <p:ph type="body" sz="quarter" idx="20"/>
          </p:nvPr>
        </p:nvSpPr>
        <p:spPr>
          <a:xfrm>
            <a:off x="838200" y="3798794"/>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3" name="Tijdelijke aanduiding voor tekst 5">
            <a:extLst>
              <a:ext uri="{FF2B5EF4-FFF2-40B4-BE49-F238E27FC236}">
                <a16:creationId xmlns:a16="http://schemas.microsoft.com/office/drawing/2014/main" id="{C991166B-A8A7-4F05-A2F6-C513C1FFD4B0}"/>
              </a:ext>
            </a:extLst>
          </p:cNvPr>
          <p:cNvSpPr>
            <a:spLocks noGrp="1"/>
          </p:cNvSpPr>
          <p:nvPr>
            <p:ph type="body" sz="quarter" idx="21"/>
          </p:nvPr>
        </p:nvSpPr>
        <p:spPr>
          <a:xfrm>
            <a:off x="2981100" y="3798794"/>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4" name="Tijdelijke aanduiding voor tekst 5">
            <a:extLst>
              <a:ext uri="{FF2B5EF4-FFF2-40B4-BE49-F238E27FC236}">
                <a16:creationId xmlns:a16="http://schemas.microsoft.com/office/drawing/2014/main" id="{621F1CEB-089A-48F1-BFDB-E204671CF020}"/>
              </a:ext>
            </a:extLst>
          </p:cNvPr>
          <p:cNvSpPr>
            <a:spLocks noGrp="1"/>
          </p:cNvSpPr>
          <p:nvPr>
            <p:ph type="body" sz="quarter" idx="22"/>
          </p:nvPr>
        </p:nvSpPr>
        <p:spPr>
          <a:xfrm>
            <a:off x="5124000" y="3798794"/>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5" name="Tijdelijke aanduiding voor tekst 5">
            <a:extLst>
              <a:ext uri="{FF2B5EF4-FFF2-40B4-BE49-F238E27FC236}">
                <a16:creationId xmlns:a16="http://schemas.microsoft.com/office/drawing/2014/main" id="{3A7C51F0-9239-4295-8222-668130505079}"/>
              </a:ext>
            </a:extLst>
          </p:cNvPr>
          <p:cNvSpPr>
            <a:spLocks noGrp="1"/>
          </p:cNvSpPr>
          <p:nvPr>
            <p:ph type="body" sz="quarter" idx="23"/>
          </p:nvPr>
        </p:nvSpPr>
        <p:spPr>
          <a:xfrm>
            <a:off x="7266900" y="3798794"/>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6" name="Tijdelijke aanduiding voor tekst 5">
            <a:extLst>
              <a:ext uri="{FF2B5EF4-FFF2-40B4-BE49-F238E27FC236}">
                <a16:creationId xmlns:a16="http://schemas.microsoft.com/office/drawing/2014/main" id="{22C2791A-5A0E-4913-9ECD-6B20CC8066D3}"/>
              </a:ext>
            </a:extLst>
          </p:cNvPr>
          <p:cNvSpPr>
            <a:spLocks noGrp="1"/>
          </p:cNvSpPr>
          <p:nvPr>
            <p:ph type="body" sz="quarter" idx="24"/>
          </p:nvPr>
        </p:nvSpPr>
        <p:spPr>
          <a:xfrm>
            <a:off x="9409800" y="3798794"/>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8" name="Tijdelijke aanduiding voor afbeelding 27">
            <a:extLst>
              <a:ext uri="{FF2B5EF4-FFF2-40B4-BE49-F238E27FC236}">
                <a16:creationId xmlns:a16="http://schemas.microsoft.com/office/drawing/2014/main" id="{C17DA60E-3295-4F64-AAD4-C200FE77EF1A}"/>
              </a:ext>
            </a:extLst>
          </p:cNvPr>
          <p:cNvSpPr>
            <a:spLocks noGrp="1"/>
          </p:cNvSpPr>
          <p:nvPr>
            <p:ph type="pic" sz="quarter" idx="25"/>
          </p:nvPr>
        </p:nvSpPr>
        <p:spPr>
          <a:xfrm>
            <a:off x="1237999" y="2453928"/>
            <a:ext cx="1136153" cy="1134664"/>
          </a:xfrm>
        </p:spPr>
        <p:txBody>
          <a:bodyPr>
            <a:normAutofit/>
          </a:bodyPr>
          <a:lstStyle>
            <a:lvl1pPr marL="0" indent="0">
              <a:buNone/>
              <a:defRPr sz="1400"/>
            </a:lvl1pPr>
          </a:lstStyle>
          <a:p>
            <a:endParaRPr lang="nl-NL"/>
          </a:p>
        </p:txBody>
      </p:sp>
      <p:sp>
        <p:nvSpPr>
          <p:cNvPr id="29" name="Tijdelijke aanduiding voor afbeelding 27">
            <a:extLst>
              <a:ext uri="{FF2B5EF4-FFF2-40B4-BE49-F238E27FC236}">
                <a16:creationId xmlns:a16="http://schemas.microsoft.com/office/drawing/2014/main" id="{1B937B1B-508F-4798-8A23-DCEA495DCE4B}"/>
              </a:ext>
            </a:extLst>
          </p:cNvPr>
          <p:cNvSpPr>
            <a:spLocks noGrp="1"/>
          </p:cNvSpPr>
          <p:nvPr>
            <p:ph type="pic" sz="quarter" idx="26"/>
          </p:nvPr>
        </p:nvSpPr>
        <p:spPr>
          <a:xfrm>
            <a:off x="3385023" y="2453928"/>
            <a:ext cx="1136153" cy="1134664"/>
          </a:xfrm>
        </p:spPr>
        <p:txBody>
          <a:bodyPr>
            <a:normAutofit/>
          </a:bodyPr>
          <a:lstStyle>
            <a:lvl1pPr marL="0" indent="0">
              <a:buNone/>
              <a:defRPr sz="1400"/>
            </a:lvl1pPr>
          </a:lstStyle>
          <a:p>
            <a:endParaRPr lang="nl-NL"/>
          </a:p>
        </p:txBody>
      </p:sp>
      <p:sp>
        <p:nvSpPr>
          <p:cNvPr id="30" name="Tijdelijke aanduiding voor afbeelding 27">
            <a:extLst>
              <a:ext uri="{FF2B5EF4-FFF2-40B4-BE49-F238E27FC236}">
                <a16:creationId xmlns:a16="http://schemas.microsoft.com/office/drawing/2014/main" id="{6FB54FE5-E6DB-4358-8293-70F8EA846485}"/>
              </a:ext>
            </a:extLst>
          </p:cNvPr>
          <p:cNvSpPr>
            <a:spLocks noGrp="1"/>
          </p:cNvSpPr>
          <p:nvPr>
            <p:ph type="pic" sz="quarter" idx="27"/>
          </p:nvPr>
        </p:nvSpPr>
        <p:spPr>
          <a:xfrm>
            <a:off x="5527923" y="2453928"/>
            <a:ext cx="1136153" cy="1134664"/>
          </a:xfrm>
        </p:spPr>
        <p:txBody>
          <a:bodyPr>
            <a:normAutofit/>
          </a:bodyPr>
          <a:lstStyle>
            <a:lvl1pPr marL="0" indent="0">
              <a:buNone/>
              <a:defRPr sz="1400"/>
            </a:lvl1pPr>
          </a:lstStyle>
          <a:p>
            <a:endParaRPr lang="nl-NL"/>
          </a:p>
        </p:txBody>
      </p:sp>
      <p:sp>
        <p:nvSpPr>
          <p:cNvPr id="31" name="Tijdelijke aanduiding voor afbeelding 27">
            <a:extLst>
              <a:ext uri="{FF2B5EF4-FFF2-40B4-BE49-F238E27FC236}">
                <a16:creationId xmlns:a16="http://schemas.microsoft.com/office/drawing/2014/main" id="{482AEAC0-B4EB-4FCA-9A11-DB407BC42CD0}"/>
              </a:ext>
            </a:extLst>
          </p:cNvPr>
          <p:cNvSpPr>
            <a:spLocks noGrp="1"/>
          </p:cNvSpPr>
          <p:nvPr>
            <p:ph type="pic" sz="quarter" idx="28"/>
          </p:nvPr>
        </p:nvSpPr>
        <p:spPr>
          <a:xfrm>
            <a:off x="7670823" y="2453928"/>
            <a:ext cx="1136153" cy="1134664"/>
          </a:xfrm>
        </p:spPr>
        <p:txBody>
          <a:bodyPr>
            <a:normAutofit/>
          </a:bodyPr>
          <a:lstStyle>
            <a:lvl1pPr marL="0" indent="0">
              <a:buNone/>
              <a:defRPr sz="1400"/>
            </a:lvl1pPr>
          </a:lstStyle>
          <a:p>
            <a:endParaRPr lang="nl-NL"/>
          </a:p>
        </p:txBody>
      </p:sp>
      <p:sp>
        <p:nvSpPr>
          <p:cNvPr id="32" name="Tijdelijke aanduiding voor afbeelding 27">
            <a:extLst>
              <a:ext uri="{FF2B5EF4-FFF2-40B4-BE49-F238E27FC236}">
                <a16:creationId xmlns:a16="http://schemas.microsoft.com/office/drawing/2014/main" id="{F9BC1915-E542-4CE6-9AB9-401A546311A2}"/>
              </a:ext>
            </a:extLst>
          </p:cNvPr>
          <p:cNvSpPr>
            <a:spLocks noGrp="1"/>
          </p:cNvSpPr>
          <p:nvPr>
            <p:ph type="pic" sz="quarter" idx="29"/>
          </p:nvPr>
        </p:nvSpPr>
        <p:spPr>
          <a:xfrm>
            <a:off x="9813723" y="2453928"/>
            <a:ext cx="1136153" cy="1134664"/>
          </a:xfrm>
        </p:spPr>
        <p:txBody>
          <a:bodyPr>
            <a:normAutofit/>
          </a:bodyPr>
          <a:lstStyle>
            <a:lvl1pPr marL="0" indent="0">
              <a:buNone/>
              <a:defRPr sz="1400"/>
            </a:lvl1pPr>
          </a:lstStyle>
          <a:p>
            <a:endParaRPr lang="nl-NL"/>
          </a:p>
        </p:txBody>
      </p:sp>
      <p:pic>
        <p:nvPicPr>
          <p:cNvPr id="37" name="Picture 36">
            <a:extLst>
              <a:ext uri="{FF2B5EF4-FFF2-40B4-BE49-F238E27FC236}">
                <a16:creationId xmlns:a16="http://schemas.microsoft.com/office/drawing/2014/main" id="{534113B3-5F22-4DA4-AD1F-548FD60AC9B0}"/>
              </a:ext>
            </a:extLst>
          </p:cNvPr>
          <p:cNvPicPr>
            <a:picLocks noChangeAspect="1"/>
          </p:cNvPicPr>
          <p:nvPr userDrawn="1"/>
        </p:nvPicPr>
        <p:blipFill>
          <a:blip r:embed="rId4">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1539827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ontent in 5 rows">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C87E2F9-6F4C-4353-BC2F-57EEED0EC196}"/>
              </a:ext>
            </a:extLst>
          </p:cNvPr>
          <p:cNvSpPr/>
          <p:nvPr userDrawn="1"/>
        </p:nvSpPr>
        <p:spPr>
          <a:xfrm>
            <a:off x="838200" y="1756949"/>
            <a:ext cx="1944000" cy="3415182"/>
          </a:xfrm>
          <a:prstGeom prst="roundRect">
            <a:avLst>
              <a:gd name="adj" fmla="val 4908"/>
            </a:avLst>
          </a:prstGeom>
          <a:blipFill dpi="0" rotWithShape="1">
            <a:blip r:embed="rId2"/>
            <a:srcRect/>
            <a:stretch>
              <a:fillRect l="-43117" t="-84429" r="-484044"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3">
            <a:extLst>
              <a:ext uri="{FF2B5EF4-FFF2-40B4-BE49-F238E27FC236}">
                <a16:creationId xmlns:a16="http://schemas.microsoft.com/office/drawing/2014/main" id="{CC6933EC-C063-3D40-AF5B-B86059764C35}"/>
              </a:ext>
            </a:extLst>
          </p:cNvPr>
          <p:cNvSpPr/>
          <p:nvPr userDrawn="1"/>
        </p:nvSpPr>
        <p:spPr>
          <a:xfrm>
            <a:off x="2981100" y="1756949"/>
            <a:ext cx="1944000" cy="3415182"/>
          </a:xfrm>
          <a:prstGeom prst="roundRect">
            <a:avLst>
              <a:gd name="adj" fmla="val 4908"/>
            </a:avLst>
          </a:prstGeom>
          <a:blipFill dpi="0" rotWithShape="1">
            <a:blip r:embed="rId2"/>
            <a:srcRect/>
            <a:stretch>
              <a:fillRect l="-153349" t="-84429" r="-373812"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
            <a:extLst>
              <a:ext uri="{FF2B5EF4-FFF2-40B4-BE49-F238E27FC236}">
                <a16:creationId xmlns:a16="http://schemas.microsoft.com/office/drawing/2014/main" id="{12A4BCE4-55A7-4541-99BA-FE671E3E25F1}"/>
              </a:ext>
            </a:extLst>
          </p:cNvPr>
          <p:cNvSpPr/>
          <p:nvPr userDrawn="1"/>
        </p:nvSpPr>
        <p:spPr>
          <a:xfrm>
            <a:off x="5124000" y="1756949"/>
            <a:ext cx="1944000" cy="3415182"/>
          </a:xfrm>
          <a:prstGeom prst="roundRect">
            <a:avLst>
              <a:gd name="adj" fmla="val 4908"/>
            </a:avLst>
          </a:prstGeom>
          <a:blipFill dpi="0" rotWithShape="1">
            <a:blip r:embed="rId2"/>
            <a:srcRect/>
            <a:stretch>
              <a:fillRect l="-263581" t="-84429" r="-263581"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
            <a:extLst>
              <a:ext uri="{FF2B5EF4-FFF2-40B4-BE49-F238E27FC236}">
                <a16:creationId xmlns:a16="http://schemas.microsoft.com/office/drawing/2014/main" id="{0228EA84-A410-6346-894E-7D0F8ECEA91E}"/>
              </a:ext>
            </a:extLst>
          </p:cNvPr>
          <p:cNvSpPr/>
          <p:nvPr userDrawn="1"/>
        </p:nvSpPr>
        <p:spPr>
          <a:xfrm>
            <a:off x="7266900" y="1756949"/>
            <a:ext cx="1944000" cy="3415182"/>
          </a:xfrm>
          <a:prstGeom prst="roundRect">
            <a:avLst>
              <a:gd name="adj" fmla="val 4908"/>
            </a:avLst>
          </a:prstGeom>
          <a:blipFill dpi="0" rotWithShape="1">
            <a:blip r:embed="rId2"/>
            <a:srcRect/>
            <a:stretch>
              <a:fillRect l="-373812" t="-84429" r="-153349"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hthoek 3">
            <a:extLst>
              <a:ext uri="{FF2B5EF4-FFF2-40B4-BE49-F238E27FC236}">
                <a16:creationId xmlns:a16="http://schemas.microsoft.com/office/drawing/2014/main" id="{8E1C2EA7-2180-EA4C-819A-6FD964222460}"/>
              </a:ext>
            </a:extLst>
          </p:cNvPr>
          <p:cNvSpPr/>
          <p:nvPr userDrawn="1"/>
        </p:nvSpPr>
        <p:spPr>
          <a:xfrm>
            <a:off x="9409800" y="1756949"/>
            <a:ext cx="1944000" cy="3415182"/>
          </a:xfrm>
          <a:prstGeom prst="roundRect">
            <a:avLst>
              <a:gd name="adj" fmla="val 4908"/>
            </a:avLst>
          </a:prstGeom>
          <a:blipFill dpi="0" rotWithShape="1">
            <a:blip r:embed="rId2"/>
            <a:srcRect/>
            <a:stretch>
              <a:fillRect l="-484044" t="-84429" r="-43117"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652336"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1" name="Tijdelijke aanduiding voor tekst 5">
            <a:extLst>
              <a:ext uri="{FF2B5EF4-FFF2-40B4-BE49-F238E27FC236}">
                <a16:creationId xmlns:a16="http://schemas.microsoft.com/office/drawing/2014/main" id="{B87190FE-E3D2-4855-9C8A-1AB5E4699EDA}"/>
              </a:ext>
            </a:extLst>
          </p:cNvPr>
          <p:cNvSpPr>
            <a:spLocks noGrp="1"/>
          </p:cNvSpPr>
          <p:nvPr>
            <p:ph type="body" sz="quarter" idx="19"/>
          </p:nvPr>
        </p:nvSpPr>
        <p:spPr>
          <a:xfrm>
            <a:off x="838200" y="1386375"/>
            <a:ext cx="10515600" cy="309458"/>
          </a:xfrm>
        </p:spPr>
        <p:txBody>
          <a:bodyPr anchor="ctr">
            <a:normAutofit/>
          </a:bodyPr>
          <a:lstStyle>
            <a:lvl1pPr marL="0" indent="0">
              <a:buNone/>
              <a:defRPr lang="nl-NL" sz="1400" b="1"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17" name="Tijdelijke aanduiding voor tekst 5">
            <a:extLst>
              <a:ext uri="{FF2B5EF4-FFF2-40B4-BE49-F238E27FC236}">
                <a16:creationId xmlns:a16="http://schemas.microsoft.com/office/drawing/2014/main" id="{CC106946-C823-4220-A298-CB0D05AC9ABA}"/>
              </a:ext>
            </a:extLst>
          </p:cNvPr>
          <p:cNvSpPr>
            <a:spLocks noGrp="1"/>
          </p:cNvSpPr>
          <p:nvPr>
            <p:ph type="body" sz="quarter" idx="20"/>
          </p:nvPr>
        </p:nvSpPr>
        <p:spPr>
          <a:xfrm>
            <a:off x="838200" y="3302581"/>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3" name="Tijdelijke aanduiding voor tekst 5">
            <a:extLst>
              <a:ext uri="{FF2B5EF4-FFF2-40B4-BE49-F238E27FC236}">
                <a16:creationId xmlns:a16="http://schemas.microsoft.com/office/drawing/2014/main" id="{C991166B-A8A7-4F05-A2F6-C513C1FFD4B0}"/>
              </a:ext>
            </a:extLst>
          </p:cNvPr>
          <p:cNvSpPr>
            <a:spLocks noGrp="1"/>
          </p:cNvSpPr>
          <p:nvPr>
            <p:ph type="body" sz="quarter" idx="21"/>
          </p:nvPr>
        </p:nvSpPr>
        <p:spPr>
          <a:xfrm>
            <a:off x="2981100" y="3302581"/>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4" name="Tijdelijke aanduiding voor tekst 5">
            <a:extLst>
              <a:ext uri="{FF2B5EF4-FFF2-40B4-BE49-F238E27FC236}">
                <a16:creationId xmlns:a16="http://schemas.microsoft.com/office/drawing/2014/main" id="{621F1CEB-089A-48F1-BFDB-E204671CF020}"/>
              </a:ext>
            </a:extLst>
          </p:cNvPr>
          <p:cNvSpPr>
            <a:spLocks noGrp="1"/>
          </p:cNvSpPr>
          <p:nvPr>
            <p:ph type="body" sz="quarter" idx="22"/>
          </p:nvPr>
        </p:nvSpPr>
        <p:spPr>
          <a:xfrm>
            <a:off x="5124000" y="3302581"/>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5" name="Tijdelijke aanduiding voor tekst 5">
            <a:extLst>
              <a:ext uri="{FF2B5EF4-FFF2-40B4-BE49-F238E27FC236}">
                <a16:creationId xmlns:a16="http://schemas.microsoft.com/office/drawing/2014/main" id="{3A7C51F0-9239-4295-8222-668130505079}"/>
              </a:ext>
            </a:extLst>
          </p:cNvPr>
          <p:cNvSpPr>
            <a:spLocks noGrp="1"/>
          </p:cNvSpPr>
          <p:nvPr>
            <p:ph type="body" sz="quarter" idx="23"/>
          </p:nvPr>
        </p:nvSpPr>
        <p:spPr>
          <a:xfrm>
            <a:off x="7266900" y="3302581"/>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6" name="Tijdelijke aanduiding voor tekst 5">
            <a:extLst>
              <a:ext uri="{FF2B5EF4-FFF2-40B4-BE49-F238E27FC236}">
                <a16:creationId xmlns:a16="http://schemas.microsoft.com/office/drawing/2014/main" id="{22C2791A-5A0E-4913-9ECD-6B20CC8066D3}"/>
              </a:ext>
            </a:extLst>
          </p:cNvPr>
          <p:cNvSpPr>
            <a:spLocks noGrp="1"/>
          </p:cNvSpPr>
          <p:nvPr>
            <p:ph type="body" sz="quarter" idx="24"/>
          </p:nvPr>
        </p:nvSpPr>
        <p:spPr>
          <a:xfrm>
            <a:off x="9409800" y="3302581"/>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8" name="Tijdelijke aanduiding voor afbeelding 27">
            <a:extLst>
              <a:ext uri="{FF2B5EF4-FFF2-40B4-BE49-F238E27FC236}">
                <a16:creationId xmlns:a16="http://schemas.microsoft.com/office/drawing/2014/main" id="{C17DA60E-3295-4F64-AAD4-C200FE77EF1A}"/>
              </a:ext>
            </a:extLst>
          </p:cNvPr>
          <p:cNvSpPr>
            <a:spLocks noGrp="1"/>
          </p:cNvSpPr>
          <p:nvPr>
            <p:ph type="pic" sz="quarter" idx="25"/>
          </p:nvPr>
        </p:nvSpPr>
        <p:spPr>
          <a:xfrm>
            <a:off x="1237999" y="1957715"/>
            <a:ext cx="1136153" cy="1134664"/>
          </a:xfrm>
        </p:spPr>
        <p:txBody>
          <a:bodyPr>
            <a:normAutofit/>
          </a:bodyPr>
          <a:lstStyle>
            <a:lvl1pPr marL="0" indent="0">
              <a:buNone/>
              <a:defRPr sz="1400"/>
            </a:lvl1pPr>
          </a:lstStyle>
          <a:p>
            <a:endParaRPr lang="nl-NL"/>
          </a:p>
        </p:txBody>
      </p:sp>
      <p:sp>
        <p:nvSpPr>
          <p:cNvPr id="29" name="Tijdelijke aanduiding voor afbeelding 27">
            <a:extLst>
              <a:ext uri="{FF2B5EF4-FFF2-40B4-BE49-F238E27FC236}">
                <a16:creationId xmlns:a16="http://schemas.microsoft.com/office/drawing/2014/main" id="{1B937B1B-508F-4798-8A23-DCEA495DCE4B}"/>
              </a:ext>
            </a:extLst>
          </p:cNvPr>
          <p:cNvSpPr>
            <a:spLocks noGrp="1"/>
          </p:cNvSpPr>
          <p:nvPr>
            <p:ph type="pic" sz="quarter" idx="26"/>
          </p:nvPr>
        </p:nvSpPr>
        <p:spPr>
          <a:xfrm>
            <a:off x="3385023" y="1957715"/>
            <a:ext cx="1136153" cy="1134664"/>
          </a:xfrm>
        </p:spPr>
        <p:txBody>
          <a:bodyPr>
            <a:normAutofit/>
          </a:bodyPr>
          <a:lstStyle>
            <a:lvl1pPr marL="0" indent="0">
              <a:buNone/>
              <a:defRPr sz="1400"/>
            </a:lvl1pPr>
          </a:lstStyle>
          <a:p>
            <a:endParaRPr lang="nl-NL"/>
          </a:p>
        </p:txBody>
      </p:sp>
      <p:sp>
        <p:nvSpPr>
          <p:cNvPr id="30" name="Tijdelijke aanduiding voor afbeelding 27">
            <a:extLst>
              <a:ext uri="{FF2B5EF4-FFF2-40B4-BE49-F238E27FC236}">
                <a16:creationId xmlns:a16="http://schemas.microsoft.com/office/drawing/2014/main" id="{6FB54FE5-E6DB-4358-8293-70F8EA846485}"/>
              </a:ext>
            </a:extLst>
          </p:cNvPr>
          <p:cNvSpPr>
            <a:spLocks noGrp="1"/>
          </p:cNvSpPr>
          <p:nvPr>
            <p:ph type="pic" sz="quarter" idx="27"/>
          </p:nvPr>
        </p:nvSpPr>
        <p:spPr>
          <a:xfrm>
            <a:off x="5527923" y="1957715"/>
            <a:ext cx="1136153" cy="1134664"/>
          </a:xfrm>
        </p:spPr>
        <p:txBody>
          <a:bodyPr>
            <a:normAutofit/>
          </a:bodyPr>
          <a:lstStyle>
            <a:lvl1pPr marL="0" indent="0">
              <a:buNone/>
              <a:defRPr sz="1400"/>
            </a:lvl1pPr>
          </a:lstStyle>
          <a:p>
            <a:endParaRPr lang="nl-NL"/>
          </a:p>
        </p:txBody>
      </p:sp>
      <p:sp>
        <p:nvSpPr>
          <p:cNvPr id="31" name="Tijdelijke aanduiding voor afbeelding 27">
            <a:extLst>
              <a:ext uri="{FF2B5EF4-FFF2-40B4-BE49-F238E27FC236}">
                <a16:creationId xmlns:a16="http://schemas.microsoft.com/office/drawing/2014/main" id="{482AEAC0-B4EB-4FCA-9A11-DB407BC42CD0}"/>
              </a:ext>
            </a:extLst>
          </p:cNvPr>
          <p:cNvSpPr>
            <a:spLocks noGrp="1"/>
          </p:cNvSpPr>
          <p:nvPr>
            <p:ph type="pic" sz="quarter" idx="28"/>
          </p:nvPr>
        </p:nvSpPr>
        <p:spPr>
          <a:xfrm>
            <a:off x="7670823" y="1957715"/>
            <a:ext cx="1136153" cy="1134664"/>
          </a:xfrm>
        </p:spPr>
        <p:txBody>
          <a:bodyPr>
            <a:normAutofit/>
          </a:bodyPr>
          <a:lstStyle>
            <a:lvl1pPr marL="0" indent="0">
              <a:buNone/>
              <a:defRPr sz="1400"/>
            </a:lvl1pPr>
          </a:lstStyle>
          <a:p>
            <a:endParaRPr lang="nl-NL"/>
          </a:p>
        </p:txBody>
      </p:sp>
      <p:sp>
        <p:nvSpPr>
          <p:cNvPr id="32" name="Tijdelijke aanduiding voor afbeelding 27">
            <a:extLst>
              <a:ext uri="{FF2B5EF4-FFF2-40B4-BE49-F238E27FC236}">
                <a16:creationId xmlns:a16="http://schemas.microsoft.com/office/drawing/2014/main" id="{F9BC1915-E542-4CE6-9AB9-401A546311A2}"/>
              </a:ext>
            </a:extLst>
          </p:cNvPr>
          <p:cNvSpPr>
            <a:spLocks noGrp="1"/>
          </p:cNvSpPr>
          <p:nvPr>
            <p:ph type="pic" sz="quarter" idx="29"/>
          </p:nvPr>
        </p:nvSpPr>
        <p:spPr>
          <a:xfrm>
            <a:off x="9813723" y="1957715"/>
            <a:ext cx="1136153" cy="1134664"/>
          </a:xfrm>
        </p:spPr>
        <p:txBody>
          <a:bodyPr>
            <a:normAutofit/>
          </a:bodyPr>
          <a:lstStyle>
            <a:lvl1pPr marL="0" indent="0">
              <a:buNone/>
              <a:defRPr sz="1400"/>
            </a:lvl1pPr>
          </a:lstStyle>
          <a:p>
            <a:endParaRPr lang="nl-NL"/>
          </a:p>
        </p:txBody>
      </p:sp>
      <p:pic>
        <p:nvPicPr>
          <p:cNvPr id="37" name="Picture 36">
            <a:extLst>
              <a:ext uri="{FF2B5EF4-FFF2-40B4-BE49-F238E27FC236}">
                <a16:creationId xmlns:a16="http://schemas.microsoft.com/office/drawing/2014/main" id="{A76ED054-C815-4275-8EDE-31C1037B2410}"/>
              </a:ext>
            </a:extLst>
          </p:cNvPr>
          <p:cNvPicPr>
            <a:picLocks noChangeAspect="1"/>
          </p:cNvPicPr>
          <p:nvPr userDrawn="1"/>
        </p:nvPicPr>
        <p:blipFill>
          <a:blip r:embed="rId4">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5054765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ontent in 5 rows">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C87E2F9-6F4C-4353-BC2F-57EEED0EC196}"/>
              </a:ext>
            </a:extLst>
          </p:cNvPr>
          <p:cNvSpPr/>
          <p:nvPr userDrawn="1"/>
        </p:nvSpPr>
        <p:spPr>
          <a:xfrm>
            <a:off x="838200" y="1386375"/>
            <a:ext cx="1944000" cy="3785756"/>
          </a:xfrm>
          <a:prstGeom prst="roundRect">
            <a:avLst>
              <a:gd name="adj" fmla="val 4908"/>
            </a:avLst>
          </a:prstGeom>
          <a:blipFill dpi="0" rotWithShape="1">
            <a:blip r:embed="rId2"/>
            <a:srcRect/>
            <a:stretch>
              <a:fillRect l="-43117" t="-84429" r="-484044"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3">
            <a:extLst>
              <a:ext uri="{FF2B5EF4-FFF2-40B4-BE49-F238E27FC236}">
                <a16:creationId xmlns:a16="http://schemas.microsoft.com/office/drawing/2014/main" id="{CC6933EC-C063-3D40-AF5B-B86059764C35}"/>
              </a:ext>
            </a:extLst>
          </p:cNvPr>
          <p:cNvSpPr/>
          <p:nvPr userDrawn="1"/>
        </p:nvSpPr>
        <p:spPr>
          <a:xfrm>
            <a:off x="2981100" y="1386375"/>
            <a:ext cx="1944000" cy="3785756"/>
          </a:xfrm>
          <a:prstGeom prst="roundRect">
            <a:avLst>
              <a:gd name="adj" fmla="val 4908"/>
            </a:avLst>
          </a:prstGeom>
          <a:blipFill dpi="0" rotWithShape="1">
            <a:blip r:embed="rId2"/>
            <a:srcRect/>
            <a:stretch>
              <a:fillRect l="-153349" t="-84429" r="-373812"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
            <a:extLst>
              <a:ext uri="{FF2B5EF4-FFF2-40B4-BE49-F238E27FC236}">
                <a16:creationId xmlns:a16="http://schemas.microsoft.com/office/drawing/2014/main" id="{12A4BCE4-55A7-4541-99BA-FE671E3E25F1}"/>
              </a:ext>
            </a:extLst>
          </p:cNvPr>
          <p:cNvSpPr/>
          <p:nvPr userDrawn="1"/>
        </p:nvSpPr>
        <p:spPr>
          <a:xfrm>
            <a:off x="5124000" y="1386375"/>
            <a:ext cx="1944000" cy="3785756"/>
          </a:xfrm>
          <a:prstGeom prst="roundRect">
            <a:avLst>
              <a:gd name="adj" fmla="val 4908"/>
            </a:avLst>
          </a:prstGeom>
          <a:blipFill dpi="0" rotWithShape="1">
            <a:blip r:embed="rId2"/>
            <a:srcRect/>
            <a:stretch>
              <a:fillRect l="-263581" t="-84429" r="-263581"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
            <a:extLst>
              <a:ext uri="{FF2B5EF4-FFF2-40B4-BE49-F238E27FC236}">
                <a16:creationId xmlns:a16="http://schemas.microsoft.com/office/drawing/2014/main" id="{0228EA84-A410-6346-894E-7D0F8ECEA91E}"/>
              </a:ext>
            </a:extLst>
          </p:cNvPr>
          <p:cNvSpPr/>
          <p:nvPr userDrawn="1"/>
        </p:nvSpPr>
        <p:spPr>
          <a:xfrm>
            <a:off x="7266900" y="1386375"/>
            <a:ext cx="1944000" cy="3785756"/>
          </a:xfrm>
          <a:prstGeom prst="roundRect">
            <a:avLst>
              <a:gd name="adj" fmla="val 4908"/>
            </a:avLst>
          </a:prstGeom>
          <a:blipFill dpi="0" rotWithShape="1">
            <a:blip r:embed="rId2"/>
            <a:srcRect/>
            <a:stretch>
              <a:fillRect l="-373812" t="-84429" r="-153349"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hthoek 3">
            <a:extLst>
              <a:ext uri="{FF2B5EF4-FFF2-40B4-BE49-F238E27FC236}">
                <a16:creationId xmlns:a16="http://schemas.microsoft.com/office/drawing/2014/main" id="{8E1C2EA7-2180-EA4C-819A-6FD964222460}"/>
              </a:ext>
            </a:extLst>
          </p:cNvPr>
          <p:cNvSpPr/>
          <p:nvPr userDrawn="1"/>
        </p:nvSpPr>
        <p:spPr>
          <a:xfrm>
            <a:off x="9409800" y="1386375"/>
            <a:ext cx="1944000" cy="3785756"/>
          </a:xfrm>
          <a:prstGeom prst="roundRect">
            <a:avLst>
              <a:gd name="adj" fmla="val 4908"/>
            </a:avLst>
          </a:prstGeom>
          <a:blipFill dpi="0" rotWithShape="1">
            <a:blip r:embed="rId2"/>
            <a:srcRect/>
            <a:stretch>
              <a:fillRect l="-484044" t="-84429" r="-43117"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652336"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7" name="Tijdelijke aanduiding voor tekst 5">
            <a:extLst>
              <a:ext uri="{FF2B5EF4-FFF2-40B4-BE49-F238E27FC236}">
                <a16:creationId xmlns:a16="http://schemas.microsoft.com/office/drawing/2014/main" id="{CC106946-C823-4220-A298-CB0D05AC9ABA}"/>
              </a:ext>
            </a:extLst>
          </p:cNvPr>
          <p:cNvSpPr>
            <a:spLocks noGrp="1"/>
          </p:cNvSpPr>
          <p:nvPr>
            <p:ph type="body" sz="quarter" idx="20"/>
          </p:nvPr>
        </p:nvSpPr>
        <p:spPr>
          <a:xfrm>
            <a:off x="838200" y="3302581"/>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3" name="Tijdelijke aanduiding voor tekst 5">
            <a:extLst>
              <a:ext uri="{FF2B5EF4-FFF2-40B4-BE49-F238E27FC236}">
                <a16:creationId xmlns:a16="http://schemas.microsoft.com/office/drawing/2014/main" id="{C991166B-A8A7-4F05-A2F6-C513C1FFD4B0}"/>
              </a:ext>
            </a:extLst>
          </p:cNvPr>
          <p:cNvSpPr>
            <a:spLocks noGrp="1"/>
          </p:cNvSpPr>
          <p:nvPr>
            <p:ph type="body" sz="quarter" idx="21"/>
          </p:nvPr>
        </p:nvSpPr>
        <p:spPr>
          <a:xfrm>
            <a:off x="2981100" y="3302581"/>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4" name="Tijdelijke aanduiding voor tekst 5">
            <a:extLst>
              <a:ext uri="{FF2B5EF4-FFF2-40B4-BE49-F238E27FC236}">
                <a16:creationId xmlns:a16="http://schemas.microsoft.com/office/drawing/2014/main" id="{621F1CEB-089A-48F1-BFDB-E204671CF020}"/>
              </a:ext>
            </a:extLst>
          </p:cNvPr>
          <p:cNvSpPr>
            <a:spLocks noGrp="1"/>
          </p:cNvSpPr>
          <p:nvPr>
            <p:ph type="body" sz="quarter" idx="22"/>
          </p:nvPr>
        </p:nvSpPr>
        <p:spPr>
          <a:xfrm>
            <a:off x="5124000" y="3302581"/>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5" name="Tijdelijke aanduiding voor tekst 5">
            <a:extLst>
              <a:ext uri="{FF2B5EF4-FFF2-40B4-BE49-F238E27FC236}">
                <a16:creationId xmlns:a16="http://schemas.microsoft.com/office/drawing/2014/main" id="{3A7C51F0-9239-4295-8222-668130505079}"/>
              </a:ext>
            </a:extLst>
          </p:cNvPr>
          <p:cNvSpPr>
            <a:spLocks noGrp="1"/>
          </p:cNvSpPr>
          <p:nvPr>
            <p:ph type="body" sz="quarter" idx="23"/>
          </p:nvPr>
        </p:nvSpPr>
        <p:spPr>
          <a:xfrm>
            <a:off x="7266900" y="3302581"/>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6" name="Tijdelijke aanduiding voor tekst 5">
            <a:extLst>
              <a:ext uri="{FF2B5EF4-FFF2-40B4-BE49-F238E27FC236}">
                <a16:creationId xmlns:a16="http://schemas.microsoft.com/office/drawing/2014/main" id="{22C2791A-5A0E-4913-9ECD-6B20CC8066D3}"/>
              </a:ext>
            </a:extLst>
          </p:cNvPr>
          <p:cNvSpPr>
            <a:spLocks noGrp="1"/>
          </p:cNvSpPr>
          <p:nvPr>
            <p:ph type="body" sz="quarter" idx="24"/>
          </p:nvPr>
        </p:nvSpPr>
        <p:spPr>
          <a:xfrm>
            <a:off x="9409800" y="3302581"/>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8" name="Tijdelijke aanduiding voor afbeelding 27">
            <a:extLst>
              <a:ext uri="{FF2B5EF4-FFF2-40B4-BE49-F238E27FC236}">
                <a16:creationId xmlns:a16="http://schemas.microsoft.com/office/drawing/2014/main" id="{C17DA60E-3295-4F64-AAD4-C200FE77EF1A}"/>
              </a:ext>
            </a:extLst>
          </p:cNvPr>
          <p:cNvSpPr>
            <a:spLocks noGrp="1"/>
          </p:cNvSpPr>
          <p:nvPr>
            <p:ph type="pic" sz="quarter" idx="25"/>
          </p:nvPr>
        </p:nvSpPr>
        <p:spPr>
          <a:xfrm>
            <a:off x="1157127" y="1702215"/>
            <a:ext cx="1306146" cy="1304434"/>
          </a:xfrm>
        </p:spPr>
        <p:txBody>
          <a:bodyPr>
            <a:normAutofit/>
          </a:bodyPr>
          <a:lstStyle>
            <a:lvl1pPr marL="0" indent="0">
              <a:buNone/>
              <a:defRPr sz="1400"/>
            </a:lvl1pPr>
          </a:lstStyle>
          <a:p>
            <a:endParaRPr lang="nl-NL"/>
          </a:p>
        </p:txBody>
      </p:sp>
      <p:sp>
        <p:nvSpPr>
          <p:cNvPr id="29" name="Tijdelijke aanduiding voor afbeelding 27">
            <a:extLst>
              <a:ext uri="{FF2B5EF4-FFF2-40B4-BE49-F238E27FC236}">
                <a16:creationId xmlns:a16="http://schemas.microsoft.com/office/drawing/2014/main" id="{1B937B1B-508F-4798-8A23-DCEA495DCE4B}"/>
              </a:ext>
            </a:extLst>
          </p:cNvPr>
          <p:cNvSpPr>
            <a:spLocks noGrp="1"/>
          </p:cNvSpPr>
          <p:nvPr>
            <p:ph type="pic" sz="quarter" idx="26"/>
          </p:nvPr>
        </p:nvSpPr>
        <p:spPr>
          <a:xfrm>
            <a:off x="3300027" y="1702215"/>
            <a:ext cx="1306146" cy="1304434"/>
          </a:xfrm>
        </p:spPr>
        <p:txBody>
          <a:bodyPr>
            <a:normAutofit/>
          </a:bodyPr>
          <a:lstStyle>
            <a:lvl1pPr marL="0" indent="0">
              <a:buNone/>
              <a:defRPr sz="1400"/>
            </a:lvl1pPr>
          </a:lstStyle>
          <a:p>
            <a:endParaRPr lang="nl-NL"/>
          </a:p>
        </p:txBody>
      </p:sp>
      <p:sp>
        <p:nvSpPr>
          <p:cNvPr id="30" name="Tijdelijke aanduiding voor afbeelding 27">
            <a:extLst>
              <a:ext uri="{FF2B5EF4-FFF2-40B4-BE49-F238E27FC236}">
                <a16:creationId xmlns:a16="http://schemas.microsoft.com/office/drawing/2014/main" id="{6FB54FE5-E6DB-4358-8293-70F8EA846485}"/>
              </a:ext>
            </a:extLst>
          </p:cNvPr>
          <p:cNvSpPr>
            <a:spLocks noGrp="1"/>
          </p:cNvSpPr>
          <p:nvPr>
            <p:ph type="pic" sz="quarter" idx="27"/>
          </p:nvPr>
        </p:nvSpPr>
        <p:spPr>
          <a:xfrm>
            <a:off x="5442927" y="1702215"/>
            <a:ext cx="1306146" cy="1304434"/>
          </a:xfrm>
        </p:spPr>
        <p:txBody>
          <a:bodyPr>
            <a:normAutofit/>
          </a:bodyPr>
          <a:lstStyle>
            <a:lvl1pPr marL="0" indent="0">
              <a:buNone/>
              <a:defRPr sz="1400"/>
            </a:lvl1pPr>
          </a:lstStyle>
          <a:p>
            <a:endParaRPr lang="nl-NL"/>
          </a:p>
        </p:txBody>
      </p:sp>
      <p:sp>
        <p:nvSpPr>
          <p:cNvPr id="31" name="Tijdelijke aanduiding voor afbeelding 27">
            <a:extLst>
              <a:ext uri="{FF2B5EF4-FFF2-40B4-BE49-F238E27FC236}">
                <a16:creationId xmlns:a16="http://schemas.microsoft.com/office/drawing/2014/main" id="{482AEAC0-B4EB-4FCA-9A11-DB407BC42CD0}"/>
              </a:ext>
            </a:extLst>
          </p:cNvPr>
          <p:cNvSpPr>
            <a:spLocks noGrp="1"/>
          </p:cNvSpPr>
          <p:nvPr>
            <p:ph type="pic" sz="quarter" idx="28"/>
          </p:nvPr>
        </p:nvSpPr>
        <p:spPr>
          <a:xfrm>
            <a:off x="7585827" y="1702215"/>
            <a:ext cx="1306146" cy="1304434"/>
          </a:xfrm>
        </p:spPr>
        <p:txBody>
          <a:bodyPr>
            <a:normAutofit/>
          </a:bodyPr>
          <a:lstStyle>
            <a:lvl1pPr marL="0" indent="0">
              <a:buNone/>
              <a:defRPr sz="1400"/>
            </a:lvl1pPr>
          </a:lstStyle>
          <a:p>
            <a:endParaRPr lang="nl-NL"/>
          </a:p>
        </p:txBody>
      </p:sp>
      <p:sp>
        <p:nvSpPr>
          <p:cNvPr id="32" name="Tijdelijke aanduiding voor afbeelding 27">
            <a:extLst>
              <a:ext uri="{FF2B5EF4-FFF2-40B4-BE49-F238E27FC236}">
                <a16:creationId xmlns:a16="http://schemas.microsoft.com/office/drawing/2014/main" id="{F9BC1915-E542-4CE6-9AB9-401A546311A2}"/>
              </a:ext>
            </a:extLst>
          </p:cNvPr>
          <p:cNvSpPr>
            <a:spLocks noGrp="1"/>
          </p:cNvSpPr>
          <p:nvPr>
            <p:ph type="pic" sz="quarter" idx="29"/>
          </p:nvPr>
        </p:nvSpPr>
        <p:spPr>
          <a:xfrm>
            <a:off x="9728727" y="1702215"/>
            <a:ext cx="1306146" cy="1304434"/>
          </a:xfrm>
        </p:spPr>
        <p:txBody>
          <a:bodyPr>
            <a:normAutofit/>
          </a:bodyPr>
          <a:lstStyle>
            <a:lvl1pPr marL="0" indent="0">
              <a:buNone/>
              <a:defRPr sz="1400"/>
            </a:lvl1pPr>
          </a:lstStyle>
          <a:p>
            <a:endParaRPr lang="nl-NL"/>
          </a:p>
        </p:txBody>
      </p:sp>
      <p:pic>
        <p:nvPicPr>
          <p:cNvPr id="37" name="Picture 36">
            <a:extLst>
              <a:ext uri="{FF2B5EF4-FFF2-40B4-BE49-F238E27FC236}">
                <a16:creationId xmlns:a16="http://schemas.microsoft.com/office/drawing/2014/main" id="{23AB5812-B358-4D3F-A16D-201120A8AEDB}"/>
              </a:ext>
            </a:extLst>
          </p:cNvPr>
          <p:cNvPicPr>
            <a:picLocks noChangeAspect="1"/>
          </p:cNvPicPr>
          <p:nvPr userDrawn="1"/>
        </p:nvPicPr>
        <p:blipFill>
          <a:blip r:embed="rId4">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500756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in 5 rows">
    <p:spTree>
      <p:nvGrpSpPr>
        <p:cNvPr id="1" name=""/>
        <p:cNvGrpSpPr/>
        <p:nvPr/>
      </p:nvGrpSpPr>
      <p:grpSpPr>
        <a:xfrm>
          <a:off x="0" y="0"/>
          <a:ext cx="0" cy="0"/>
          <a:chOff x="0" y="0"/>
          <a:chExt cx="0" cy="0"/>
        </a:xfrm>
      </p:grpSpPr>
      <p:sp>
        <p:nvSpPr>
          <p:cNvPr id="18" name="Rechthoek 3">
            <a:extLst>
              <a:ext uri="{FF2B5EF4-FFF2-40B4-BE49-F238E27FC236}">
                <a16:creationId xmlns:a16="http://schemas.microsoft.com/office/drawing/2014/main" id="{42ADFAFE-C668-2F44-8D6F-F12A37612BA3}"/>
              </a:ext>
            </a:extLst>
          </p:cNvPr>
          <p:cNvSpPr/>
          <p:nvPr userDrawn="1"/>
        </p:nvSpPr>
        <p:spPr>
          <a:xfrm>
            <a:off x="838199" y="2120716"/>
            <a:ext cx="3374957" cy="3547628"/>
          </a:xfrm>
          <a:prstGeom prst="roundRect">
            <a:avLst>
              <a:gd name="adj" fmla="val 3544"/>
            </a:avLst>
          </a:prstGeom>
          <a:blipFill dpi="0" rotWithShape="1">
            <a:blip r:embed="rId2"/>
            <a:srcRect/>
            <a:stretch>
              <a:fillRect l="-24836" t="-77543" r="-236414" b="-333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3">
            <a:extLst>
              <a:ext uri="{FF2B5EF4-FFF2-40B4-BE49-F238E27FC236}">
                <a16:creationId xmlns:a16="http://schemas.microsoft.com/office/drawing/2014/main" id="{2AC93578-985D-6A46-8978-C8A9808F6AE7}"/>
              </a:ext>
            </a:extLst>
          </p:cNvPr>
          <p:cNvSpPr/>
          <p:nvPr userDrawn="1"/>
        </p:nvSpPr>
        <p:spPr>
          <a:xfrm>
            <a:off x="4408521" y="2120716"/>
            <a:ext cx="3374957" cy="3547628"/>
          </a:xfrm>
          <a:prstGeom prst="roundRect">
            <a:avLst>
              <a:gd name="adj" fmla="val 3544"/>
            </a:avLst>
          </a:prstGeom>
          <a:blipFill dpi="0" rotWithShape="1">
            <a:blip r:embed="rId2"/>
            <a:srcRect/>
            <a:stretch>
              <a:fillRect l="-130625" t="-77543" r="-130625" b="-333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3">
            <a:extLst>
              <a:ext uri="{FF2B5EF4-FFF2-40B4-BE49-F238E27FC236}">
                <a16:creationId xmlns:a16="http://schemas.microsoft.com/office/drawing/2014/main" id="{5C429B63-2525-154A-A0D2-133F1EE1594A}"/>
              </a:ext>
            </a:extLst>
          </p:cNvPr>
          <p:cNvSpPr/>
          <p:nvPr userDrawn="1"/>
        </p:nvSpPr>
        <p:spPr>
          <a:xfrm>
            <a:off x="7978843" y="2120716"/>
            <a:ext cx="3374957" cy="3547628"/>
          </a:xfrm>
          <a:prstGeom prst="roundRect">
            <a:avLst>
              <a:gd name="adj" fmla="val 3544"/>
            </a:avLst>
          </a:prstGeom>
          <a:blipFill dpi="0" rotWithShape="1">
            <a:blip r:embed="rId2"/>
            <a:srcRect/>
            <a:stretch>
              <a:fillRect l="-236413" t="-77543" r="-24837" b="-333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652336"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p:nvPr>
        </p:nvSpPr>
        <p:spPr>
          <a:xfrm>
            <a:off x="838200" y="1123200"/>
            <a:ext cx="10515600" cy="911986"/>
          </a:xfrm>
        </p:spPr>
        <p:txBody>
          <a:bodyPr vert="horz" lIns="91440" tIns="45720" rIns="91440" bIns="45720" rtlCol="0" anchor="ctr">
            <a:normAutofit/>
          </a:bodyPr>
          <a:lstStyle>
            <a:lvl1pPr>
              <a:defRPr lang="nl-NL" sz="1600" b="1" spc="0" baseline="0" dirty="0">
                <a:solidFill>
                  <a:srgbClr val="F2650F"/>
                </a:solidFill>
                <a:ea typeface="+mj-ea"/>
                <a:cs typeface="+mj-cs"/>
              </a:defRPr>
            </a:lvl1pPr>
          </a:lstStyle>
          <a:p>
            <a:pPr marL="0" lvl="0" indent="0">
              <a:buNone/>
            </a:pPr>
            <a:r>
              <a:rPr lang="nl-NL" dirty="0"/>
              <a:t>Klikken om de tekststijl van het model te bewerken</a:t>
            </a:r>
          </a:p>
        </p:txBody>
      </p:sp>
      <p:sp>
        <p:nvSpPr>
          <p:cNvPr id="17" name="Tijdelijke aanduiding voor tekst 5">
            <a:extLst>
              <a:ext uri="{FF2B5EF4-FFF2-40B4-BE49-F238E27FC236}">
                <a16:creationId xmlns:a16="http://schemas.microsoft.com/office/drawing/2014/main" id="{CC106946-C823-4220-A298-CB0D05AC9ABA}"/>
              </a:ext>
            </a:extLst>
          </p:cNvPr>
          <p:cNvSpPr>
            <a:spLocks noGrp="1"/>
          </p:cNvSpPr>
          <p:nvPr>
            <p:ph type="body" sz="quarter" idx="20"/>
          </p:nvPr>
        </p:nvSpPr>
        <p:spPr>
          <a:xfrm>
            <a:off x="838200" y="2120716"/>
            <a:ext cx="3374958" cy="3547628"/>
          </a:xfrm>
        </p:spPr>
        <p:txBody>
          <a:bodyPr lIns="180000" tIns="180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39" name="Tijdelijke aanduiding voor tekst 5">
            <a:extLst>
              <a:ext uri="{FF2B5EF4-FFF2-40B4-BE49-F238E27FC236}">
                <a16:creationId xmlns:a16="http://schemas.microsoft.com/office/drawing/2014/main" id="{101D8FD8-BA3C-4051-BB2C-4F3FA809C1CF}"/>
              </a:ext>
            </a:extLst>
          </p:cNvPr>
          <p:cNvSpPr>
            <a:spLocks noGrp="1"/>
          </p:cNvSpPr>
          <p:nvPr>
            <p:ph type="body" sz="quarter" idx="21"/>
          </p:nvPr>
        </p:nvSpPr>
        <p:spPr>
          <a:xfrm>
            <a:off x="4408520" y="2120716"/>
            <a:ext cx="3374958" cy="3547628"/>
          </a:xfrm>
        </p:spPr>
        <p:txBody>
          <a:bodyPr lIns="180000" tIns="180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41" name="Tijdelijke aanduiding voor tekst 5">
            <a:extLst>
              <a:ext uri="{FF2B5EF4-FFF2-40B4-BE49-F238E27FC236}">
                <a16:creationId xmlns:a16="http://schemas.microsoft.com/office/drawing/2014/main" id="{1FA2EB54-FA1A-4911-9D98-ECE4CE6F99DE}"/>
              </a:ext>
            </a:extLst>
          </p:cNvPr>
          <p:cNvSpPr>
            <a:spLocks noGrp="1"/>
          </p:cNvSpPr>
          <p:nvPr>
            <p:ph type="body" sz="quarter" idx="22"/>
          </p:nvPr>
        </p:nvSpPr>
        <p:spPr>
          <a:xfrm>
            <a:off x="7978841" y="2120716"/>
            <a:ext cx="3374958" cy="3547628"/>
          </a:xfrm>
        </p:spPr>
        <p:txBody>
          <a:bodyPr lIns="180000" tIns="180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pic>
        <p:nvPicPr>
          <p:cNvPr id="21" name="Picture 20">
            <a:extLst>
              <a:ext uri="{FF2B5EF4-FFF2-40B4-BE49-F238E27FC236}">
                <a16:creationId xmlns:a16="http://schemas.microsoft.com/office/drawing/2014/main" id="{20810A19-D83F-4CA0-A7D1-9C0BE499370B}"/>
              </a:ext>
            </a:extLst>
          </p:cNvPr>
          <p:cNvPicPr>
            <a:picLocks noChangeAspect="1"/>
          </p:cNvPicPr>
          <p:nvPr userDrawn="1"/>
        </p:nvPicPr>
        <p:blipFill>
          <a:blip r:embed="rId4">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25816095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ntent in 5 rows">
    <p:spTree>
      <p:nvGrpSpPr>
        <p:cNvPr id="1" name=""/>
        <p:cNvGrpSpPr/>
        <p:nvPr/>
      </p:nvGrpSpPr>
      <p:grpSpPr>
        <a:xfrm>
          <a:off x="0" y="0"/>
          <a:ext cx="0" cy="0"/>
          <a:chOff x="0" y="0"/>
          <a:chExt cx="0" cy="0"/>
        </a:xfrm>
      </p:grpSpPr>
      <p:sp>
        <p:nvSpPr>
          <p:cNvPr id="13" name="Rechthoek 3">
            <a:extLst>
              <a:ext uri="{FF2B5EF4-FFF2-40B4-BE49-F238E27FC236}">
                <a16:creationId xmlns:a16="http://schemas.microsoft.com/office/drawing/2014/main" id="{ADFC59C2-DC34-2243-AC66-71C11F142C1C}"/>
              </a:ext>
            </a:extLst>
          </p:cNvPr>
          <p:cNvSpPr/>
          <p:nvPr userDrawn="1"/>
        </p:nvSpPr>
        <p:spPr>
          <a:xfrm>
            <a:off x="6189305" y="1134043"/>
            <a:ext cx="5164495" cy="4534302"/>
          </a:xfrm>
          <a:prstGeom prst="roundRect">
            <a:avLst>
              <a:gd name="adj" fmla="val 1857"/>
            </a:avLst>
          </a:prstGeom>
          <a:blipFill dpi="0" rotWithShape="1">
            <a:blip r:embed="rId2"/>
            <a:srcRect/>
            <a:stretch>
              <a:fillRect l="-119842" t="-38910" r="-16230" b="-2666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3">
            <a:extLst>
              <a:ext uri="{FF2B5EF4-FFF2-40B4-BE49-F238E27FC236}">
                <a16:creationId xmlns:a16="http://schemas.microsoft.com/office/drawing/2014/main" id="{42ADFAFE-C668-2F44-8D6F-F12A37612BA3}"/>
              </a:ext>
            </a:extLst>
          </p:cNvPr>
          <p:cNvSpPr/>
          <p:nvPr userDrawn="1"/>
        </p:nvSpPr>
        <p:spPr>
          <a:xfrm>
            <a:off x="838199" y="1134043"/>
            <a:ext cx="5164495" cy="4534302"/>
          </a:xfrm>
          <a:prstGeom prst="roundRect">
            <a:avLst>
              <a:gd name="adj" fmla="val 1857"/>
            </a:avLst>
          </a:prstGeom>
          <a:blipFill dpi="0" rotWithShape="1">
            <a:blip r:embed="rId2"/>
            <a:srcRect/>
            <a:stretch>
              <a:fillRect l="-16229" t="-38910" r="-119843" b="-2666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xfrm>
            <a:off x="838200" y="136525"/>
            <a:ext cx="10515600" cy="911987"/>
          </a:xfrm>
          <a:noFill/>
        </p:spPr>
        <p:txBody>
          <a:bodyPr/>
          <a:lstStyle>
            <a:lvl1pPr>
              <a:defRPr>
                <a:solidFill>
                  <a:srgbClr val="001E55"/>
                </a:solidFill>
              </a:defRPr>
            </a:lvl1pPr>
          </a:lstStyle>
          <a:p>
            <a:r>
              <a:rPr lang="en-GB"/>
              <a:t>Click to edit Master title style</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652336"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41" name="Tijdelijke aanduiding voor tekst 5">
            <a:extLst>
              <a:ext uri="{FF2B5EF4-FFF2-40B4-BE49-F238E27FC236}">
                <a16:creationId xmlns:a16="http://schemas.microsoft.com/office/drawing/2014/main" id="{1FA2EB54-FA1A-4911-9D98-ECE4CE6F99DE}"/>
              </a:ext>
            </a:extLst>
          </p:cNvPr>
          <p:cNvSpPr>
            <a:spLocks noGrp="1"/>
          </p:cNvSpPr>
          <p:nvPr>
            <p:ph type="body" sz="quarter" idx="22"/>
          </p:nvPr>
        </p:nvSpPr>
        <p:spPr>
          <a:xfrm>
            <a:off x="1277322" y="2638425"/>
            <a:ext cx="4286249" cy="2826846"/>
          </a:xfrm>
        </p:spPr>
        <p:txBody>
          <a:bodyPr lIns="180000" tIns="180000" rIns="180000" bIns="180000" anchor="t">
            <a:normAutofit/>
          </a:bodyPr>
          <a:lstStyle>
            <a:lvl1pPr marL="0" indent="0" algn="ctr">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3" name="Tijdelijke aanduiding voor tekst 5">
            <a:extLst>
              <a:ext uri="{FF2B5EF4-FFF2-40B4-BE49-F238E27FC236}">
                <a16:creationId xmlns:a16="http://schemas.microsoft.com/office/drawing/2014/main" id="{7B363EF1-985F-4BE4-BEB4-E4300AEAB60C}"/>
              </a:ext>
            </a:extLst>
          </p:cNvPr>
          <p:cNvSpPr>
            <a:spLocks noGrp="1"/>
          </p:cNvSpPr>
          <p:nvPr>
            <p:ph type="body" sz="quarter" idx="23"/>
          </p:nvPr>
        </p:nvSpPr>
        <p:spPr>
          <a:xfrm>
            <a:off x="6628430" y="2638425"/>
            <a:ext cx="4286249" cy="2826846"/>
          </a:xfrm>
        </p:spPr>
        <p:txBody>
          <a:bodyPr lIns="180000" tIns="180000" rIns="180000" bIns="180000" anchor="t">
            <a:normAutofit/>
          </a:bodyPr>
          <a:lstStyle>
            <a:lvl1pPr marL="0" indent="0" algn="ctr">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pic>
        <p:nvPicPr>
          <p:cNvPr id="15" name="Picture 14">
            <a:extLst>
              <a:ext uri="{FF2B5EF4-FFF2-40B4-BE49-F238E27FC236}">
                <a16:creationId xmlns:a16="http://schemas.microsoft.com/office/drawing/2014/main" id="{C56D72B4-41AC-469F-B16B-0DAC41792FAE}"/>
              </a:ext>
            </a:extLst>
          </p:cNvPr>
          <p:cNvPicPr>
            <a:picLocks noChangeAspect="1"/>
          </p:cNvPicPr>
          <p:nvPr userDrawn="1"/>
        </p:nvPicPr>
        <p:blipFill>
          <a:blip r:embed="rId4">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3222701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Content in 5 rows">
    <p:spTree>
      <p:nvGrpSpPr>
        <p:cNvPr id="1" name=""/>
        <p:cNvGrpSpPr/>
        <p:nvPr/>
      </p:nvGrpSpPr>
      <p:grpSpPr>
        <a:xfrm>
          <a:off x="0" y="0"/>
          <a:ext cx="0" cy="0"/>
          <a:chOff x="0" y="0"/>
          <a:chExt cx="0" cy="0"/>
        </a:xfrm>
      </p:grpSpPr>
      <p:sp>
        <p:nvSpPr>
          <p:cNvPr id="13" name="Rechthoek 3">
            <a:extLst>
              <a:ext uri="{FF2B5EF4-FFF2-40B4-BE49-F238E27FC236}">
                <a16:creationId xmlns:a16="http://schemas.microsoft.com/office/drawing/2014/main" id="{ADFC59C2-DC34-2243-AC66-71C11F142C1C}"/>
              </a:ext>
            </a:extLst>
          </p:cNvPr>
          <p:cNvSpPr/>
          <p:nvPr userDrawn="1"/>
        </p:nvSpPr>
        <p:spPr>
          <a:xfrm>
            <a:off x="6189305" y="2049237"/>
            <a:ext cx="5164495" cy="3619107"/>
          </a:xfrm>
          <a:prstGeom prst="roundRect">
            <a:avLst>
              <a:gd name="adj" fmla="val 1857"/>
            </a:avLst>
          </a:prstGeom>
          <a:blipFill dpi="0" rotWithShape="1">
            <a:blip r:embed="rId2"/>
            <a:srcRect/>
            <a:stretch>
              <a:fillRect l="-119842" t="-74035" r="-16230" b="-266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3">
            <a:extLst>
              <a:ext uri="{FF2B5EF4-FFF2-40B4-BE49-F238E27FC236}">
                <a16:creationId xmlns:a16="http://schemas.microsoft.com/office/drawing/2014/main" id="{42ADFAFE-C668-2F44-8D6F-F12A37612BA3}"/>
              </a:ext>
            </a:extLst>
          </p:cNvPr>
          <p:cNvSpPr/>
          <p:nvPr userDrawn="1"/>
        </p:nvSpPr>
        <p:spPr>
          <a:xfrm>
            <a:off x="838199" y="2049237"/>
            <a:ext cx="5164495" cy="3619107"/>
          </a:xfrm>
          <a:prstGeom prst="roundRect">
            <a:avLst>
              <a:gd name="adj" fmla="val 1857"/>
            </a:avLst>
          </a:prstGeom>
          <a:blipFill dpi="0" rotWithShape="1">
            <a:blip r:embed="rId2"/>
            <a:srcRect/>
            <a:stretch>
              <a:fillRect l="-16229" t="-74035" r="-119843" b="-2666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xfrm>
            <a:off x="838200" y="136525"/>
            <a:ext cx="10515600" cy="911987"/>
          </a:xfrm>
          <a:noFill/>
        </p:spPr>
        <p:txBody>
          <a:bodyPr/>
          <a:lstStyle>
            <a:lvl1pPr>
              <a:defRPr>
                <a:solidFill>
                  <a:srgbClr val="001E55"/>
                </a:solidFill>
              </a:defRPr>
            </a:lvl1pPr>
          </a:lstStyle>
          <a:p>
            <a:r>
              <a:rPr lang="en-GB"/>
              <a:t>Click to edit Master title style</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652336"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41" name="Tijdelijke aanduiding voor tekst 5">
            <a:extLst>
              <a:ext uri="{FF2B5EF4-FFF2-40B4-BE49-F238E27FC236}">
                <a16:creationId xmlns:a16="http://schemas.microsoft.com/office/drawing/2014/main" id="{1FA2EB54-FA1A-4911-9D98-ECE4CE6F99DE}"/>
              </a:ext>
            </a:extLst>
          </p:cNvPr>
          <p:cNvSpPr>
            <a:spLocks noGrp="1"/>
          </p:cNvSpPr>
          <p:nvPr>
            <p:ph type="body" sz="quarter" idx="22"/>
          </p:nvPr>
        </p:nvSpPr>
        <p:spPr>
          <a:xfrm>
            <a:off x="1277322" y="2638425"/>
            <a:ext cx="4286249" cy="2826846"/>
          </a:xfrm>
        </p:spPr>
        <p:txBody>
          <a:bodyPr lIns="180000" tIns="180000" rIns="180000" bIns="180000" anchor="t">
            <a:normAutofit/>
          </a:bodyPr>
          <a:lstStyle>
            <a:lvl1pPr marL="0" indent="0" algn="ctr">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3" name="Tijdelijke aanduiding voor tekst 5">
            <a:extLst>
              <a:ext uri="{FF2B5EF4-FFF2-40B4-BE49-F238E27FC236}">
                <a16:creationId xmlns:a16="http://schemas.microsoft.com/office/drawing/2014/main" id="{7B363EF1-985F-4BE4-BEB4-E4300AEAB60C}"/>
              </a:ext>
            </a:extLst>
          </p:cNvPr>
          <p:cNvSpPr>
            <a:spLocks noGrp="1"/>
          </p:cNvSpPr>
          <p:nvPr>
            <p:ph type="body" sz="quarter" idx="23"/>
          </p:nvPr>
        </p:nvSpPr>
        <p:spPr>
          <a:xfrm>
            <a:off x="6628430" y="2638425"/>
            <a:ext cx="4286249" cy="2826846"/>
          </a:xfrm>
        </p:spPr>
        <p:txBody>
          <a:bodyPr lIns="180000" tIns="180000" rIns="180000" bIns="180000" anchor="t">
            <a:normAutofit/>
          </a:bodyPr>
          <a:lstStyle>
            <a:lvl1pPr marL="0" indent="0" algn="ctr">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15" name="Tijdelijke aanduiding voor tekst 5">
            <a:extLst>
              <a:ext uri="{FF2B5EF4-FFF2-40B4-BE49-F238E27FC236}">
                <a16:creationId xmlns:a16="http://schemas.microsoft.com/office/drawing/2014/main" id="{8AE8F942-D715-45CB-8586-18B7460702FF}"/>
              </a:ext>
            </a:extLst>
          </p:cNvPr>
          <p:cNvSpPr>
            <a:spLocks noGrp="1"/>
          </p:cNvSpPr>
          <p:nvPr>
            <p:ph type="body" sz="quarter" idx="18"/>
          </p:nvPr>
        </p:nvSpPr>
        <p:spPr>
          <a:xfrm>
            <a:off x="838200" y="1123200"/>
            <a:ext cx="10515600" cy="911986"/>
          </a:xfrm>
        </p:spPr>
        <p:txBody>
          <a:bodyPr vert="horz" lIns="91440" tIns="45720" rIns="91440" bIns="45720" rtlCol="0" anchor="ctr">
            <a:normAutofit/>
          </a:bodyPr>
          <a:lstStyle>
            <a:lvl1pPr>
              <a:defRPr lang="nl-NL" sz="1600" b="1" spc="0" baseline="0" dirty="0">
                <a:solidFill>
                  <a:srgbClr val="F2650F"/>
                </a:solidFill>
                <a:ea typeface="+mj-ea"/>
                <a:cs typeface="+mj-cs"/>
              </a:defRPr>
            </a:lvl1pPr>
          </a:lstStyle>
          <a:p>
            <a:pPr marL="0" lvl="0" indent="0">
              <a:buNone/>
            </a:pPr>
            <a:r>
              <a:rPr lang="nl-NL" dirty="0"/>
              <a:t>Klikken om de tekststijl van het model te bewerken</a:t>
            </a:r>
          </a:p>
        </p:txBody>
      </p:sp>
      <p:pic>
        <p:nvPicPr>
          <p:cNvPr id="16" name="Picture 15">
            <a:extLst>
              <a:ext uri="{FF2B5EF4-FFF2-40B4-BE49-F238E27FC236}">
                <a16:creationId xmlns:a16="http://schemas.microsoft.com/office/drawing/2014/main" id="{4FB5A867-7B1D-4AC4-948E-F2EE47BA620C}"/>
              </a:ext>
            </a:extLst>
          </p:cNvPr>
          <p:cNvPicPr>
            <a:picLocks noChangeAspect="1"/>
          </p:cNvPicPr>
          <p:nvPr userDrawn="1"/>
        </p:nvPicPr>
        <p:blipFill>
          <a:blip r:embed="rId4">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3313293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riple Speaker slide">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839D4C0A-7083-4B35-B737-91FA8977800B}"/>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68" t="19134" r="50259" b="52381"/>
          <a:stretch/>
        </p:blipFill>
        <p:spPr>
          <a:xfrm flipH="1">
            <a:off x="-2" y="0"/>
            <a:ext cx="11460481" cy="6858000"/>
          </a:xfrm>
          <a:prstGeom prst="rect">
            <a:avLst/>
          </a:prstGeom>
          <a:effectLst>
            <a:outerShdw blurRad="50800" dist="38100" dir="8100000" algn="tr" rotWithShape="0">
              <a:schemeClr val="tx2">
                <a:alpha val="40000"/>
              </a:schemeClr>
            </a:outerShdw>
          </a:effectLst>
        </p:spPr>
      </p:pic>
      <p:sp>
        <p:nvSpPr>
          <p:cNvPr id="2" name="Titel 1">
            <a:extLst>
              <a:ext uri="{FF2B5EF4-FFF2-40B4-BE49-F238E27FC236}">
                <a16:creationId xmlns:a16="http://schemas.microsoft.com/office/drawing/2014/main" id="{D219BE91-30D4-43E7-89BE-09220428145A}"/>
              </a:ext>
            </a:extLst>
          </p:cNvPr>
          <p:cNvSpPr>
            <a:spLocks noGrp="1"/>
          </p:cNvSpPr>
          <p:nvPr>
            <p:ph type="title"/>
          </p:nvPr>
        </p:nvSpPr>
        <p:spPr>
          <a:xfrm>
            <a:off x="838200" y="762444"/>
            <a:ext cx="10515600" cy="910800"/>
          </a:xfrm>
        </p:spPr>
        <p:txBody>
          <a:bodyPr/>
          <a:lstStyle>
            <a:lvl1pPr>
              <a:defRPr>
                <a:solidFill>
                  <a:schemeClr val="bg1"/>
                </a:solidFill>
              </a:defRPr>
            </a:lvl1pPr>
          </a:lstStyle>
          <a:p>
            <a:r>
              <a:rPr lang="nl-NL"/>
              <a:t>Klik om stijl te bewerken</a:t>
            </a:r>
            <a:endParaRPr lang="en-US"/>
          </a:p>
        </p:txBody>
      </p:sp>
      <p:sp>
        <p:nvSpPr>
          <p:cNvPr id="5" name="Picture Placeholder 4">
            <a:extLst>
              <a:ext uri="{FF2B5EF4-FFF2-40B4-BE49-F238E27FC236}">
                <a16:creationId xmlns:a16="http://schemas.microsoft.com/office/drawing/2014/main" id="{9F1EA297-BB57-9348-9951-E44B30A3CC6C}"/>
              </a:ext>
            </a:extLst>
          </p:cNvPr>
          <p:cNvSpPr>
            <a:spLocks noGrp="1"/>
          </p:cNvSpPr>
          <p:nvPr>
            <p:ph type="pic" sz="quarter" idx="14"/>
          </p:nvPr>
        </p:nvSpPr>
        <p:spPr>
          <a:xfrm>
            <a:off x="838200" y="1748098"/>
            <a:ext cx="1196036" cy="1474315"/>
          </a:xfrm>
        </p:spPr>
        <p:txBody>
          <a:bodyPr anchor="b"/>
          <a:lstStyle>
            <a:lvl1pPr>
              <a:defRPr>
                <a:solidFill>
                  <a:schemeClr val="bg1"/>
                </a:solidFill>
              </a:defRPr>
            </a:lvl1pPr>
          </a:lstStyle>
          <a:p>
            <a:endParaRPr lang="en-NL" dirty="0"/>
          </a:p>
        </p:txBody>
      </p:sp>
      <p:sp>
        <p:nvSpPr>
          <p:cNvPr id="16" name="Text Placeholder 15">
            <a:extLst>
              <a:ext uri="{FF2B5EF4-FFF2-40B4-BE49-F238E27FC236}">
                <a16:creationId xmlns:a16="http://schemas.microsoft.com/office/drawing/2014/main" id="{7B2111DA-9D2D-AF46-A849-7085FA5DD746}"/>
              </a:ext>
            </a:extLst>
          </p:cNvPr>
          <p:cNvSpPr>
            <a:spLocks noGrp="1"/>
          </p:cNvSpPr>
          <p:nvPr>
            <p:ph type="body" sz="quarter" idx="15"/>
          </p:nvPr>
        </p:nvSpPr>
        <p:spPr>
          <a:xfrm>
            <a:off x="2113355" y="1748099"/>
            <a:ext cx="2191946" cy="1474315"/>
          </a:xfrm>
        </p:spPr>
        <p:txBody>
          <a:bodyPr anchor="ctr">
            <a:normAutofit/>
          </a:bodyPr>
          <a:lstStyle>
            <a:lvl1pPr marL="0" indent="0">
              <a:lnSpc>
                <a:spcPct val="100000"/>
              </a:lnSpc>
              <a:spcBef>
                <a:spcPts val="100"/>
              </a:spcBef>
              <a:buFont typeface="Arial" panose="020B0604020202020204" pitchFamily="34" charset="0"/>
              <a:buNone/>
              <a:defRPr lang="en-GB" sz="1400" b="1" kern="1200" dirty="0" smtClean="0">
                <a:solidFill>
                  <a:schemeClr val="bg1"/>
                </a:solidFill>
                <a:latin typeface="+mn-lt"/>
                <a:ea typeface="+mn-ea"/>
                <a:cs typeface="+mn-cs"/>
              </a:defRPr>
            </a:lvl1pPr>
            <a:lvl2pPr>
              <a:lnSpc>
                <a:spcPct val="100000"/>
              </a:lnSpc>
              <a:spcBef>
                <a:spcPts val="100"/>
              </a:spcBef>
              <a:defRPr lang="en-GB" sz="1400" b="1" kern="1200" dirty="0" smtClean="0">
                <a:solidFill>
                  <a:schemeClr val="bg1"/>
                </a:solidFill>
                <a:latin typeface="+mn-lt"/>
                <a:ea typeface="+mn-ea"/>
                <a:cs typeface="+mn-cs"/>
              </a:defRPr>
            </a:lvl2pPr>
            <a:lvl3pPr marL="1257300" indent="-342900">
              <a:lnSpc>
                <a:spcPct val="100000"/>
              </a:lnSpc>
              <a:spcBef>
                <a:spcPts val="100"/>
              </a:spcBef>
              <a:buFont typeface="Arial" panose="020B0604020202020204" pitchFamily="34" charset="0"/>
              <a:buChar char="•"/>
              <a:defRPr lang="en-GB" sz="1400" b="0" kern="1200" dirty="0" smtClean="0">
                <a:solidFill>
                  <a:schemeClr val="bg1"/>
                </a:solidFill>
                <a:latin typeface="+mn-lt"/>
                <a:ea typeface="+mn-ea"/>
                <a:cs typeface="+mn-cs"/>
              </a:defRPr>
            </a:lvl3pPr>
          </a:lstStyle>
          <a:p>
            <a:pPr lvl="0"/>
            <a:r>
              <a:rPr lang="en-GB" dirty="0"/>
              <a:t>Click to edit Master text styles</a:t>
            </a:r>
          </a:p>
          <a:p>
            <a:pPr lvl="1"/>
            <a:r>
              <a:rPr lang="en-GB" dirty="0"/>
              <a:t>Second level</a:t>
            </a:r>
          </a:p>
          <a:p>
            <a:pPr lvl="2"/>
            <a:r>
              <a:rPr lang="en-GB" dirty="0"/>
              <a:t>Third level</a:t>
            </a:r>
          </a:p>
        </p:txBody>
      </p:sp>
      <p:sp>
        <p:nvSpPr>
          <p:cNvPr id="18" name="Text Placeholder 17">
            <a:extLst>
              <a:ext uri="{FF2B5EF4-FFF2-40B4-BE49-F238E27FC236}">
                <a16:creationId xmlns:a16="http://schemas.microsoft.com/office/drawing/2014/main" id="{DAB274E3-89F1-464B-89A8-4DDC53DAF528}"/>
              </a:ext>
            </a:extLst>
          </p:cNvPr>
          <p:cNvSpPr>
            <a:spLocks noGrp="1"/>
          </p:cNvSpPr>
          <p:nvPr>
            <p:ph type="body" sz="quarter" idx="16"/>
          </p:nvPr>
        </p:nvSpPr>
        <p:spPr>
          <a:xfrm>
            <a:off x="4384421" y="1748097"/>
            <a:ext cx="6969380" cy="1474313"/>
          </a:xfrm>
        </p:spPr>
        <p:txBody>
          <a:bodyPr numCol="1" anchor="ctr">
            <a:normAutofit/>
          </a:bodyPr>
          <a:lstStyle>
            <a:lvl1pPr>
              <a:lnSpc>
                <a:spcPct val="100000"/>
              </a:lnSpc>
              <a:spcBef>
                <a:spcPts val="600"/>
              </a:spcBef>
              <a:defRPr sz="1200">
                <a:solidFill>
                  <a:schemeClr val="bg1"/>
                </a:solidFill>
              </a:defRPr>
            </a:lvl1pPr>
            <a:lvl2pPr>
              <a:lnSpc>
                <a:spcPct val="100000"/>
              </a:lnSpc>
              <a:spcBef>
                <a:spcPts val="600"/>
              </a:spcBef>
              <a:defRPr sz="1200" i="1">
                <a:solidFill>
                  <a:schemeClr val="bg1"/>
                </a:solidFill>
              </a:defRPr>
            </a:lvl2pPr>
            <a:lvl3pPr>
              <a:lnSpc>
                <a:spcPct val="100000"/>
              </a:lnSpc>
              <a:spcBef>
                <a:spcPts val="600"/>
              </a:spcBef>
              <a:defRPr sz="1200">
                <a:solidFill>
                  <a:schemeClr val="bg1"/>
                </a:solidFill>
              </a:defRPr>
            </a:lvl3pPr>
          </a:lstStyle>
          <a:p>
            <a:pPr lvl="0"/>
            <a:r>
              <a:rPr lang="en-GB" dirty="0"/>
              <a:t>Click to edit Master text styles</a:t>
            </a:r>
          </a:p>
          <a:p>
            <a:pPr lvl="1"/>
            <a:r>
              <a:rPr lang="en-GB" dirty="0"/>
              <a:t>Second level</a:t>
            </a:r>
          </a:p>
          <a:p>
            <a:pPr lvl="2"/>
            <a:r>
              <a:rPr lang="en-GB" dirty="0"/>
              <a:t>Third level</a:t>
            </a:r>
          </a:p>
        </p:txBody>
      </p:sp>
      <p:sp>
        <p:nvSpPr>
          <p:cNvPr id="8" name="Text Placeholder 8">
            <a:extLst>
              <a:ext uri="{FF2B5EF4-FFF2-40B4-BE49-F238E27FC236}">
                <a16:creationId xmlns:a16="http://schemas.microsoft.com/office/drawing/2014/main" id="{4882BA59-2F31-3847-BDD9-5271B2F4DDF6}"/>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pic>
        <p:nvPicPr>
          <p:cNvPr id="22" name="Picture 7" descr="Text&#10;&#10;Description automatically generated with medium confidence">
            <a:extLst>
              <a:ext uri="{FF2B5EF4-FFF2-40B4-BE49-F238E27FC236}">
                <a16:creationId xmlns:a16="http://schemas.microsoft.com/office/drawing/2014/main" id="{6D5EB8B0-A9FC-4EC7-8E1B-7D900F868E21}"/>
              </a:ext>
            </a:extLst>
          </p:cNvPr>
          <p:cNvPicPr>
            <a:picLocks noChangeAspect="1"/>
          </p:cNvPicPr>
          <p:nvPr userDrawn="1"/>
        </p:nvPicPr>
        <p:blipFill>
          <a:blip r:embed="rId6"/>
          <a:stretch>
            <a:fillRect/>
          </a:stretch>
        </p:blipFill>
        <p:spPr>
          <a:xfrm>
            <a:off x="838200" y="256246"/>
            <a:ext cx="919232" cy="278695"/>
          </a:xfrm>
          <a:prstGeom prst="rect">
            <a:avLst/>
          </a:prstGeom>
        </p:spPr>
      </p:pic>
      <p:cxnSp>
        <p:nvCxnSpPr>
          <p:cNvPr id="23" name="Straight Connector 9">
            <a:extLst>
              <a:ext uri="{FF2B5EF4-FFF2-40B4-BE49-F238E27FC236}">
                <a16:creationId xmlns:a16="http://schemas.microsoft.com/office/drawing/2014/main" id="{835677EB-6F70-406F-91AD-51B28348782B}"/>
              </a:ext>
            </a:extLst>
          </p:cNvPr>
          <p:cNvCxnSpPr/>
          <p:nvPr userDrawn="1"/>
        </p:nvCxnSpPr>
        <p:spPr>
          <a:xfrm>
            <a:off x="0" y="744901"/>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34" name="Picture Placeholder 4">
            <a:extLst>
              <a:ext uri="{FF2B5EF4-FFF2-40B4-BE49-F238E27FC236}">
                <a16:creationId xmlns:a16="http://schemas.microsoft.com/office/drawing/2014/main" id="{53541323-828C-4A74-9536-E2A99E606F7C}"/>
              </a:ext>
            </a:extLst>
          </p:cNvPr>
          <p:cNvSpPr>
            <a:spLocks noGrp="1"/>
          </p:cNvSpPr>
          <p:nvPr>
            <p:ph type="pic" sz="quarter" idx="24"/>
          </p:nvPr>
        </p:nvSpPr>
        <p:spPr>
          <a:xfrm>
            <a:off x="838200" y="3420639"/>
            <a:ext cx="1196036" cy="1474315"/>
          </a:xfrm>
        </p:spPr>
        <p:txBody>
          <a:bodyPr anchor="b"/>
          <a:lstStyle>
            <a:lvl1pPr>
              <a:defRPr>
                <a:solidFill>
                  <a:schemeClr val="bg1"/>
                </a:solidFill>
              </a:defRPr>
            </a:lvl1pPr>
          </a:lstStyle>
          <a:p>
            <a:endParaRPr lang="en-NL" dirty="0"/>
          </a:p>
        </p:txBody>
      </p:sp>
      <p:sp>
        <p:nvSpPr>
          <p:cNvPr id="35" name="Text Placeholder 15">
            <a:extLst>
              <a:ext uri="{FF2B5EF4-FFF2-40B4-BE49-F238E27FC236}">
                <a16:creationId xmlns:a16="http://schemas.microsoft.com/office/drawing/2014/main" id="{2D1E62C1-44F9-484B-8919-BA50926CF4F8}"/>
              </a:ext>
            </a:extLst>
          </p:cNvPr>
          <p:cNvSpPr>
            <a:spLocks noGrp="1"/>
          </p:cNvSpPr>
          <p:nvPr>
            <p:ph type="body" sz="quarter" idx="25"/>
          </p:nvPr>
        </p:nvSpPr>
        <p:spPr>
          <a:xfrm>
            <a:off x="2113355" y="3420640"/>
            <a:ext cx="2191945" cy="1474315"/>
          </a:xfrm>
        </p:spPr>
        <p:txBody>
          <a:bodyPr anchor="ctr">
            <a:normAutofit/>
          </a:bodyPr>
          <a:lstStyle>
            <a:lvl1pPr marL="0" indent="0">
              <a:lnSpc>
                <a:spcPct val="100000"/>
              </a:lnSpc>
              <a:spcBef>
                <a:spcPts val="100"/>
              </a:spcBef>
              <a:buFont typeface="Arial" panose="020B0604020202020204" pitchFamily="34" charset="0"/>
              <a:buNone/>
              <a:defRPr lang="en-GB" sz="1400" b="1" kern="1200" dirty="0" smtClean="0">
                <a:solidFill>
                  <a:schemeClr val="bg1"/>
                </a:solidFill>
                <a:latin typeface="+mn-lt"/>
                <a:ea typeface="+mn-ea"/>
                <a:cs typeface="+mn-cs"/>
              </a:defRPr>
            </a:lvl1pPr>
            <a:lvl2pPr>
              <a:lnSpc>
                <a:spcPct val="100000"/>
              </a:lnSpc>
              <a:spcBef>
                <a:spcPts val="100"/>
              </a:spcBef>
              <a:defRPr lang="en-GB" sz="1400" b="1" kern="1200" dirty="0" smtClean="0">
                <a:solidFill>
                  <a:schemeClr val="bg1"/>
                </a:solidFill>
                <a:latin typeface="+mn-lt"/>
                <a:ea typeface="+mn-ea"/>
                <a:cs typeface="+mn-cs"/>
              </a:defRPr>
            </a:lvl2pPr>
            <a:lvl3pPr marL="1257300" indent="-342900">
              <a:lnSpc>
                <a:spcPct val="100000"/>
              </a:lnSpc>
              <a:spcBef>
                <a:spcPts val="100"/>
              </a:spcBef>
              <a:buFont typeface="Arial" panose="020B0604020202020204" pitchFamily="34" charset="0"/>
              <a:buChar char="•"/>
              <a:defRPr lang="en-GB" sz="1400" b="0" kern="1200" dirty="0" smtClean="0">
                <a:solidFill>
                  <a:schemeClr val="bg1"/>
                </a:solidFill>
                <a:latin typeface="+mn-lt"/>
                <a:ea typeface="+mn-ea"/>
                <a:cs typeface="+mn-cs"/>
              </a:defRPr>
            </a:lvl3pPr>
          </a:lstStyle>
          <a:p>
            <a:pPr lvl="0"/>
            <a:r>
              <a:rPr lang="en-GB" dirty="0"/>
              <a:t>Click to edit Master text styles</a:t>
            </a:r>
          </a:p>
          <a:p>
            <a:pPr lvl="1"/>
            <a:r>
              <a:rPr lang="en-GB" dirty="0"/>
              <a:t>Second level</a:t>
            </a:r>
          </a:p>
          <a:p>
            <a:pPr lvl="2"/>
            <a:r>
              <a:rPr lang="en-GB" dirty="0"/>
              <a:t>Third level</a:t>
            </a:r>
          </a:p>
        </p:txBody>
      </p:sp>
      <p:sp>
        <p:nvSpPr>
          <p:cNvPr id="36" name="Picture Placeholder 4">
            <a:extLst>
              <a:ext uri="{FF2B5EF4-FFF2-40B4-BE49-F238E27FC236}">
                <a16:creationId xmlns:a16="http://schemas.microsoft.com/office/drawing/2014/main" id="{21BB72D6-037B-47AF-BFEC-ECD1FAEDA073}"/>
              </a:ext>
            </a:extLst>
          </p:cNvPr>
          <p:cNvSpPr>
            <a:spLocks noGrp="1"/>
          </p:cNvSpPr>
          <p:nvPr>
            <p:ph type="pic" sz="quarter" idx="26"/>
          </p:nvPr>
        </p:nvSpPr>
        <p:spPr>
          <a:xfrm>
            <a:off x="838200" y="5083928"/>
            <a:ext cx="1196036" cy="1474315"/>
          </a:xfrm>
        </p:spPr>
        <p:txBody>
          <a:bodyPr anchor="b"/>
          <a:lstStyle>
            <a:lvl1pPr>
              <a:defRPr>
                <a:solidFill>
                  <a:schemeClr val="bg1"/>
                </a:solidFill>
              </a:defRPr>
            </a:lvl1pPr>
          </a:lstStyle>
          <a:p>
            <a:endParaRPr lang="en-NL" dirty="0"/>
          </a:p>
        </p:txBody>
      </p:sp>
      <p:sp>
        <p:nvSpPr>
          <p:cNvPr id="37" name="Text Placeholder 15">
            <a:extLst>
              <a:ext uri="{FF2B5EF4-FFF2-40B4-BE49-F238E27FC236}">
                <a16:creationId xmlns:a16="http://schemas.microsoft.com/office/drawing/2014/main" id="{5DBFA3BC-8773-46DC-AF1A-6C84214F7C10}"/>
              </a:ext>
            </a:extLst>
          </p:cNvPr>
          <p:cNvSpPr>
            <a:spLocks noGrp="1"/>
          </p:cNvSpPr>
          <p:nvPr>
            <p:ph type="body" sz="quarter" idx="27"/>
          </p:nvPr>
        </p:nvSpPr>
        <p:spPr>
          <a:xfrm>
            <a:off x="2113355" y="5083929"/>
            <a:ext cx="2191946" cy="1474315"/>
          </a:xfrm>
        </p:spPr>
        <p:txBody>
          <a:bodyPr anchor="ctr">
            <a:normAutofit/>
          </a:bodyPr>
          <a:lstStyle>
            <a:lvl1pPr marL="0" indent="0">
              <a:lnSpc>
                <a:spcPct val="100000"/>
              </a:lnSpc>
              <a:spcBef>
                <a:spcPts val="100"/>
              </a:spcBef>
              <a:buFont typeface="Arial" panose="020B0604020202020204" pitchFamily="34" charset="0"/>
              <a:buNone/>
              <a:defRPr lang="en-GB" sz="1400" b="1" kern="1200" dirty="0" smtClean="0">
                <a:solidFill>
                  <a:schemeClr val="bg1"/>
                </a:solidFill>
                <a:latin typeface="+mn-lt"/>
                <a:ea typeface="+mn-ea"/>
                <a:cs typeface="+mn-cs"/>
              </a:defRPr>
            </a:lvl1pPr>
            <a:lvl2pPr>
              <a:lnSpc>
                <a:spcPct val="100000"/>
              </a:lnSpc>
              <a:spcBef>
                <a:spcPts val="100"/>
              </a:spcBef>
              <a:defRPr lang="en-GB" sz="1400" b="1" kern="1200" dirty="0" smtClean="0">
                <a:solidFill>
                  <a:schemeClr val="bg1"/>
                </a:solidFill>
                <a:latin typeface="+mn-lt"/>
                <a:ea typeface="+mn-ea"/>
                <a:cs typeface="+mn-cs"/>
              </a:defRPr>
            </a:lvl2pPr>
            <a:lvl3pPr marL="1257300" indent="-342900">
              <a:lnSpc>
                <a:spcPct val="100000"/>
              </a:lnSpc>
              <a:spcBef>
                <a:spcPts val="100"/>
              </a:spcBef>
              <a:buFont typeface="Arial" panose="020B0604020202020204" pitchFamily="34" charset="0"/>
              <a:buChar char="•"/>
              <a:defRPr lang="en-GB" sz="1400" b="0" kern="1200" dirty="0" smtClean="0">
                <a:solidFill>
                  <a:schemeClr val="bg1"/>
                </a:solidFill>
                <a:latin typeface="+mn-lt"/>
                <a:ea typeface="+mn-ea"/>
                <a:cs typeface="+mn-cs"/>
              </a:defRPr>
            </a:lvl3pPr>
          </a:lstStyle>
          <a:p>
            <a:pPr lvl="0"/>
            <a:r>
              <a:rPr lang="en-GB" dirty="0"/>
              <a:t>Click to edit Master text styles</a:t>
            </a:r>
          </a:p>
          <a:p>
            <a:pPr lvl="1"/>
            <a:r>
              <a:rPr lang="en-GB" dirty="0"/>
              <a:t>Second level</a:t>
            </a:r>
          </a:p>
          <a:p>
            <a:pPr lvl="2"/>
            <a:r>
              <a:rPr lang="en-GB" dirty="0"/>
              <a:t>Third level</a:t>
            </a:r>
          </a:p>
        </p:txBody>
      </p:sp>
      <p:sp>
        <p:nvSpPr>
          <p:cNvPr id="38" name="Text Placeholder 17">
            <a:extLst>
              <a:ext uri="{FF2B5EF4-FFF2-40B4-BE49-F238E27FC236}">
                <a16:creationId xmlns:a16="http://schemas.microsoft.com/office/drawing/2014/main" id="{D9202B71-7819-42BE-B836-3F67E65801D3}"/>
              </a:ext>
            </a:extLst>
          </p:cNvPr>
          <p:cNvSpPr>
            <a:spLocks noGrp="1"/>
          </p:cNvSpPr>
          <p:nvPr>
            <p:ph type="body" sz="quarter" idx="28"/>
          </p:nvPr>
        </p:nvSpPr>
        <p:spPr>
          <a:xfrm>
            <a:off x="4384421" y="3420639"/>
            <a:ext cx="6969380" cy="1474313"/>
          </a:xfrm>
        </p:spPr>
        <p:txBody>
          <a:bodyPr vert="horz" lIns="91440" tIns="45720" rIns="91440" bIns="45720" numCol="1" rtlCol="0" anchor="ctr">
            <a:normAutofit/>
          </a:bodyPr>
          <a:lstStyle>
            <a:lvl1pPr>
              <a:defRPr lang="en-GB" sz="1200">
                <a:solidFill>
                  <a:schemeClr val="bg1"/>
                </a:solidFill>
              </a:defRPr>
            </a:lvl1pPr>
            <a:lvl2pPr>
              <a:defRPr lang="en-GB" sz="1200" i="1">
                <a:solidFill>
                  <a:schemeClr val="bg1"/>
                </a:solidFill>
              </a:defRPr>
            </a:lvl2pPr>
            <a:lvl3pPr>
              <a:defRPr lang="en-GB" sz="1200">
                <a:solidFill>
                  <a:schemeClr val="bg1"/>
                </a:solidFill>
              </a:defRPr>
            </a:lvl3pPr>
          </a:lstStyle>
          <a:p>
            <a:pPr lvl="0">
              <a:lnSpc>
                <a:spcPct val="100000"/>
              </a:lnSpc>
              <a:spcBef>
                <a:spcPts val="600"/>
              </a:spcBef>
            </a:pPr>
            <a:r>
              <a:rPr lang="en-GB"/>
              <a:t>Click to edit Master text styles</a:t>
            </a:r>
          </a:p>
          <a:p>
            <a:pPr lvl="1">
              <a:lnSpc>
                <a:spcPct val="100000"/>
              </a:lnSpc>
              <a:spcBef>
                <a:spcPts val="600"/>
              </a:spcBef>
            </a:pPr>
            <a:r>
              <a:rPr lang="en-GB"/>
              <a:t>Second level</a:t>
            </a:r>
          </a:p>
          <a:p>
            <a:pPr lvl="2">
              <a:lnSpc>
                <a:spcPct val="100000"/>
              </a:lnSpc>
              <a:spcBef>
                <a:spcPts val="600"/>
              </a:spcBef>
            </a:pPr>
            <a:r>
              <a:rPr lang="en-GB"/>
              <a:t>Third level</a:t>
            </a:r>
          </a:p>
        </p:txBody>
      </p:sp>
      <p:sp>
        <p:nvSpPr>
          <p:cNvPr id="39" name="Text Placeholder 17">
            <a:extLst>
              <a:ext uri="{FF2B5EF4-FFF2-40B4-BE49-F238E27FC236}">
                <a16:creationId xmlns:a16="http://schemas.microsoft.com/office/drawing/2014/main" id="{B7857BEC-8FBC-4119-984B-F21940FE1B24}"/>
              </a:ext>
            </a:extLst>
          </p:cNvPr>
          <p:cNvSpPr>
            <a:spLocks noGrp="1"/>
          </p:cNvSpPr>
          <p:nvPr>
            <p:ph type="body" sz="quarter" idx="29"/>
          </p:nvPr>
        </p:nvSpPr>
        <p:spPr>
          <a:xfrm>
            <a:off x="4384421" y="5083928"/>
            <a:ext cx="6969380" cy="1474313"/>
          </a:xfrm>
        </p:spPr>
        <p:txBody>
          <a:bodyPr vert="horz" lIns="91440" tIns="45720" rIns="91440" bIns="45720" numCol="1" rtlCol="0" anchor="ctr">
            <a:normAutofit/>
          </a:bodyPr>
          <a:lstStyle>
            <a:lvl1pPr>
              <a:defRPr lang="en-GB" sz="1200">
                <a:solidFill>
                  <a:schemeClr val="bg1"/>
                </a:solidFill>
              </a:defRPr>
            </a:lvl1pPr>
            <a:lvl2pPr>
              <a:defRPr lang="en-GB" sz="1200" i="1">
                <a:solidFill>
                  <a:schemeClr val="bg1"/>
                </a:solidFill>
              </a:defRPr>
            </a:lvl2pPr>
            <a:lvl3pPr>
              <a:defRPr lang="en-GB" sz="1200">
                <a:solidFill>
                  <a:schemeClr val="bg1"/>
                </a:solidFill>
              </a:defRPr>
            </a:lvl3pPr>
          </a:lstStyle>
          <a:p>
            <a:pPr lvl="0">
              <a:lnSpc>
                <a:spcPct val="100000"/>
              </a:lnSpc>
              <a:spcBef>
                <a:spcPts val="600"/>
              </a:spcBef>
            </a:pPr>
            <a:r>
              <a:rPr lang="en-GB"/>
              <a:t>Click to edit Master text styles</a:t>
            </a:r>
          </a:p>
          <a:p>
            <a:pPr lvl="1">
              <a:lnSpc>
                <a:spcPct val="100000"/>
              </a:lnSpc>
              <a:spcBef>
                <a:spcPts val="600"/>
              </a:spcBef>
            </a:pPr>
            <a:r>
              <a:rPr lang="en-GB"/>
              <a:t>Second level</a:t>
            </a:r>
          </a:p>
          <a:p>
            <a:pPr lvl="2">
              <a:lnSpc>
                <a:spcPct val="100000"/>
              </a:lnSpc>
              <a:spcBef>
                <a:spcPts val="600"/>
              </a:spcBef>
            </a:pPr>
            <a:r>
              <a:rPr lang="en-GB"/>
              <a:t>Third level</a:t>
            </a:r>
          </a:p>
        </p:txBody>
      </p:sp>
      <p:pic>
        <p:nvPicPr>
          <p:cNvPr id="19" name="Picture 18">
            <a:extLst>
              <a:ext uri="{FF2B5EF4-FFF2-40B4-BE49-F238E27FC236}">
                <a16:creationId xmlns:a16="http://schemas.microsoft.com/office/drawing/2014/main" id="{C2B98722-10AE-43B9-9261-1BEDC34C5BE5}"/>
              </a:ext>
            </a:extLst>
          </p:cNvPr>
          <p:cNvPicPr>
            <a:picLocks noChangeAspect="1"/>
          </p:cNvPicPr>
          <p:nvPr userDrawn="1"/>
        </p:nvPicPr>
        <p:blipFill>
          <a:blip r:embed="rId7">
            <a:alphaModFix/>
            <a:biLevel thresh="25000"/>
          </a:blip>
          <a:stretch>
            <a:fillRect/>
          </a:stretch>
        </p:blipFill>
        <p:spPr>
          <a:xfrm>
            <a:off x="10625066" y="277224"/>
            <a:ext cx="728734" cy="225465"/>
          </a:xfrm>
          <a:prstGeom prst="rect">
            <a:avLst/>
          </a:prstGeom>
        </p:spPr>
      </p:pic>
    </p:spTree>
    <p:custDataLst>
      <p:tags r:id="rId1"/>
    </p:custDataLst>
    <p:extLst>
      <p:ext uri="{BB962C8B-B14F-4D97-AF65-F5344CB8AC3E}">
        <p14:creationId xmlns:p14="http://schemas.microsoft.com/office/powerpoint/2010/main" val="12456207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big objec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xfrm>
            <a:off x="838200" y="136525"/>
            <a:ext cx="5257800" cy="910800"/>
          </a:xfrm>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123200"/>
            <a:ext cx="5257800" cy="4735690"/>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652336"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Content Placeholder 2">
            <a:extLst>
              <a:ext uri="{FF2B5EF4-FFF2-40B4-BE49-F238E27FC236}">
                <a16:creationId xmlns:a16="http://schemas.microsoft.com/office/drawing/2014/main" id="{B7A7B049-A235-445B-8F8A-FA38F015B369}"/>
              </a:ext>
            </a:extLst>
          </p:cNvPr>
          <p:cNvSpPr>
            <a:spLocks noGrp="1"/>
          </p:cNvSpPr>
          <p:nvPr>
            <p:ph idx="18"/>
          </p:nvPr>
        </p:nvSpPr>
        <p:spPr>
          <a:xfrm>
            <a:off x="6096000" y="136525"/>
            <a:ext cx="5736336" cy="5722365"/>
          </a:xfrm>
        </p:spPr>
        <p:txBody>
          <a:bodyPr>
            <a:normAutofit/>
          </a:bodyPr>
          <a:lstStyle>
            <a:lvl1pPr marL="0" indent="0">
              <a:lnSpc>
                <a:spcPct val="150000"/>
              </a:lnSpc>
              <a:buNone/>
              <a:defRPr sz="1200"/>
            </a:lvl1pPr>
            <a:lvl2pPr>
              <a:lnSpc>
                <a:spcPct val="150000"/>
              </a:lnSpc>
              <a:defRPr sz="1200"/>
            </a:lvl2pPr>
            <a:lvl3pPr>
              <a:lnSpc>
                <a:spcPct val="150000"/>
              </a:lnSpc>
              <a:defRPr sz="1200"/>
            </a:lvl3pPr>
            <a:lvl4pPr>
              <a:lnSpc>
                <a:spcPct val="150000"/>
              </a:lnSpc>
              <a:defRPr sz="1200"/>
            </a:lvl4pPr>
            <a:lvl5pPr>
              <a:lnSpc>
                <a:spcPct val="150000"/>
              </a:lnSpc>
              <a:defRPr sz="1200"/>
            </a:lvl5pPr>
          </a:lstStyle>
          <a:p>
            <a:pPr lvl="0"/>
            <a:endParaRPr lang="en-NL"/>
          </a:p>
        </p:txBody>
      </p:sp>
      <p:pic>
        <p:nvPicPr>
          <p:cNvPr id="14" name="Picture 13">
            <a:extLst>
              <a:ext uri="{FF2B5EF4-FFF2-40B4-BE49-F238E27FC236}">
                <a16:creationId xmlns:a16="http://schemas.microsoft.com/office/drawing/2014/main" id="{C53EE5A5-14A8-4CBB-B1D9-7FB9949B6388}"/>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16684263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xfrm>
            <a:off x="838200" y="136525"/>
            <a:ext cx="10994136" cy="910800"/>
          </a:xfrm>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123200"/>
            <a:ext cx="5257800" cy="4735690"/>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0994136"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Content Placeholder 2">
            <a:extLst>
              <a:ext uri="{FF2B5EF4-FFF2-40B4-BE49-F238E27FC236}">
                <a16:creationId xmlns:a16="http://schemas.microsoft.com/office/drawing/2014/main" id="{B7A7B049-A235-445B-8F8A-FA38F015B369}"/>
              </a:ext>
            </a:extLst>
          </p:cNvPr>
          <p:cNvSpPr>
            <a:spLocks noGrp="1"/>
          </p:cNvSpPr>
          <p:nvPr>
            <p:ph idx="18"/>
          </p:nvPr>
        </p:nvSpPr>
        <p:spPr>
          <a:xfrm>
            <a:off x="6096000" y="1123200"/>
            <a:ext cx="5736336" cy="4742946"/>
          </a:xfrm>
        </p:spPr>
        <p:txBody>
          <a:bodyPr>
            <a:normAutofit/>
          </a:bodyPr>
          <a:lstStyle>
            <a:lvl1pPr marL="0" indent="0">
              <a:lnSpc>
                <a:spcPct val="150000"/>
              </a:lnSpc>
              <a:buNone/>
              <a:defRPr sz="1200"/>
            </a:lvl1pPr>
            <a:lvl2pPr>
              <a:lnSpc>
                <a:spcPct val="150000"/>
              </a:lnSpc>
              <a:defRPr sz="1200"/>
            </a:lvl2pPr>
            <a:lvl3pPr>
              <a:lnSpc>
                <a:spcPct val="150000"/>
              </a:lnSpc>
              <a:defRPr sz="1200"/>
            </a:lvl3pPr>
            <a:lvl4pPr>
              <a:lnSpc>
                <a:spcPct val="150000"/>
              </a:lnSpc>
              <a:defRPr sz="1200"/>
            </a:lvl4pPr>
            <a:lvl5pPr>
              <a:lnSpc>
                <a:spcPct val="150000"/>
              </a:lnSpc>
              <a:defRPr sz="1200"/>
            </a:lvl5pPr>
          </a:lstStyle>
          <a:p>
            <a:pPr lvl="0"/>
            <a:endParaRPr lang="en-NL"/>
          </a:p>
        </p:txBody>
      </p:sp>
      <p:pic>
        <p:nvPicPr>
          <p:cNvPr id="14" name="Picture 13">
            <a:extLst>
              <a:ext uri="{FF2B5EF4-FFF2-40B4-BE49-F238E27FC236}">
                <a16:creationId xmlns:a16="http://schemas.microsoft.com/office/drawing/2014/main" id="{AF6340F1-96CD-468A-ADBF-6714402E483F}"/>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571619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ph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xfrm>
            <a:off x="838200" y="136525"/>
            <a:ext cx="10515600" cy="910800"/>
          </a:xfrm>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2171700"/>
            <a:ext cx="5124450" cy="3687189"/>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1738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Content Placeholder 2">
            <a:extLst>
              <a:ext uri="{FF2B5EF4-FFF2-40B4-BE49-F238E27FC236}">
                <a16:creationId xmlns:a16="http://schemas.microsoft.com/office/drawing/2014/main" id="{B7A7B049-A235-445B-8F8A-FA38F015B369}"/>
              </a:ext>
            </a:extLst>
          </p:cNvPr>
          <p:cNvSpPr>
            <a:spLocks noGrp="1"/>
          </p:cNvSpPr>
          <p:nvPr>
            <p:ph idx="18"/>
          </p:nvPr>
        </p:nvSpPr>
        <p:spPr>
          <a:xfrm>
            <a:off x="6229350" y="2171700"/>
            <a:ext cx="5124450" cy="3694446"/>
          </a:xfrm>
        </p:spPr>
        <p:txBody>
          <a:bodyPr>
            <a:normAutofit/>
          </a:bodyPr>
          <a:lstStyle>
            <a:lvl1pPr marL="0" indent="0">
              <a:lnSpc>
                <a:spcPct val="150000"/>
              </a:lnSpc>
              <a:buNone/>
              <a:defRPr sz="1200"/>
            </a:lvl1pPr>
            <a:lvl2pPr>
              <a:lnSpc>
                <a:spcPct val="150000"/>
              </a:lnSpc>
              <a:defRPr sz="1200"/>
            </a:lvl2pPr>
            <a:lvl3pPr>
              <a:lnSpc>
                <a:spcPct val="150000"/>
              </a:lnSpc>
              <a:defRPr sz="1200"/>
            </a:lvl3pPr>
            <a:lvl4pPr>
              <a:lnSpc>
                <a:spcPct val="150000"/>
              </a:lnSpc>
              <a:defRPr sz="1200"/>
            </a:lvl4pPr>
            <a:lvl5pPr>
              <a:lnSpc>
                <a:spcPct val="150000"/>
              </a:lnSpc>
              <a:defRPr sz="1200"/>
            </a:lvl5pPr>
          </a:lstStyle>
          <a:p>
            <a:pPr lvl="0"/>
            <a:endParaRPr lang="en-NL"/>
          </a:p>
        </p:txBody>
      </p:sp>
      <p:sp>
        <p:nvSpPr>
          <p:cNvPr id="11" name="Tijdelijke aanduiding voor tekst 5">
            <a:extLst>
              <a:ext uri="{FF2B5EF4-FFF2-40B4-BE49-F238E27FC236}">
                <a16:creationId xmlns:a16="http://schemas.microsoft.com/office/drawing/2014/main" id="{2DB62ADE-6665-4679-81BA-421844EBD28A}"/>
              </a:ext>
            </a:extLst>
          </p:cNvPr>
          <p:cNvSpPr>
            <a:spLocks noGrp="1"/>
          </p:cNvSpPr>
          <p:nvPr>
            <p:ph type="body" sz="quarter" idx="19"/>
          </p:nvPr>
        </p:nvSpPr>
        <p:spPr>
          <a:xfrm>
            <a:off x="838200" y="1123200"/>
            <a:ext cx="5124450" cy="104850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sp>
        <p:nvSpPr>
          <p:cNvPr id="14" name="Tijdelijke aanduiding voor tekst 5">
            <a:extLst>
              <a:ext uri="{FF2B5EF4-FFF2-40B4-BE49-F238E27FC236}">
                <a16:creationId xmlns:a16="http://schemas.microsoft.com/office/drawing/2014/main" id="{3FA416A6-A41F-4464-8A69-201FEE622B67}"/>
              </a:ext>
            </a:extLst>
          </p:cNvPr>
          <p:cNvSpPr>
            <a:spLocks noGrp="1"/>
          </p:cNvSpPr>
          <p:nvPr>
            <p:ph type="body" sz="quarter" idx="20"/>
          </p:nvPr>
        </p:nvSpPr>
        <p:spPr>
          <a:xfrm>
            <a:off x="6229350" y="1123200"/>
            <a:ext cx="5124450" cy="104850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pic>
        <p:nvPicPr>
          <p:cNvPr id="16" name="Picture 15">
            <a:extLst>
              <a:ext uri="{FF2B5EF4-FFF2-40B4-BE49-F238E27FC236}">
                <a16:creationId xmlns:a16="http://schemas.microsoft.com/office/drawing/2014/main" id="{CB46A93D-B852-4E04-B70A-2BC662B3FE87}"/>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11426321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ey Summary">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72A207C1-B889-4057-B293-0D0AA0E89AD1}"/>
              </a:ext>
            </a:extLst>
          </p:cNvPr>
          <p:cNvPicPr>
            <a:picLocks noChangeAspect="1"/>
          </p:cNvPicPr>
          <p:nvPr userDrawn="1"/>
        </p:nvPicPr>
        <p:blipFill rotWithShape="1">
          <a:blip r:embed="rId3">
            <a:alphaModFix amt="35000"/>
            <a:extLst>
              <a:ext uri="{96DAC541-7B7A-43D3-8B79-37D633B846F1}">
                <asvg:svgBlip xmlns:asvg="http://schemas.microsoft.com/office/drawing/2016/SVG/main" r:embed="rId4"/>
              </a:ext>
            </a:extLst>
          </a:blip>
          <a:srcRect l="41230" t="40202" r="80" b="19671"/>
          <a:stretch/>
        </p:blipFill>
        <p:spPr>
          <a:xfrm flipH="1">
            <a:off x="2625108" y="0"/>
            <a:ext cx="9566892" cy="6858000"/>
          </a:xfrm>
          <a:prstGeom prst="rect">
            <a:avLst/>
          </a:prstGeom>
          <a:effectLst>
            <a:outerShdw blurRad="368300" dist="38100" dir="8100000" sx="101000" sy="101000" algn="tr" rotWithShape="0">
              <a:schemeClr val="tx2">
                <a:alpha val="76000"/>
              </a:schemeClr>
            </a:outerShdw>
          </a:effectLst>
        </p:spPr>
      </p:pic>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735612"/>
            <a:ext cx="10515600"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p:nvPr>
        </p:nvSpPr>
        <p:spPr>
          <a:xfrm>
            <a:off x="838200" y="1123200"/>
            <a:ext cx="10515600" cy="59836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spTree>
    <p:extLst>
      <p:ext uri="{BB962C8B-B14F-4D97-AF65-F5344CB8AC3E}">
        <p14:creationId xmlns:p14="http://schemas.microsoft.com/office/powerpoint/2010/main" val="21118895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atient Case _ section start">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ext Placeholder 8">
            <a:extLst>
              <a:ext uri="{FF2B5EF4-FFF2-40B4-BE49-F238E27FC236}">
                <a16:creationId xmlns:a16="http://schemas.microsoft.com/office/drawing/2014/main" id="{AED6B499-1D71-492E-BC8C-17D0B13D50F7}"/>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Tijdelijke aanduiding voor tekst 7">
            <a:extLst>
              <a:ext uri="{FF2B5EF4-FFF2-40B4-BE49-F238E27FC236}">
                <a16:creationId xmlns:a16="http://schemas.microsoft.com/office/drawing/2014/main" id="{0610308F-0727-4663-8E3D-F9D7308FC9C2}"/>
              </a:ext>
            </a:extLst>
          </p:cNvPr>
          <p:cNvSpPr>
            <a:spLocks noGrp="1"/>
          </p:cNvSpPr>
          <p:nvPr>
            <p:ph type="body" sz="quarter" idx="13" hasCustomPrompt="1"/>
          </p:nvPr>
        </p:nvSpPr>
        <p:spPr>
          <a:xfrm>
            <a:off x="179999" y="5872937"/>
            <a:ext cx="10939869"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4" name="Title 1">
            <a:extLst>
              <a:ext uri="{FF2B5EF4-FFF2-40B4-BE49-F238E27FC236}">
                <a16:creationId xmlns:a16="http://schemas.microsoft.com/office/drawing/2014/main" id="{CAE9D81A-6782-6A46-8BE3-813CF07ECFEE}"/>
              </a:ext>
            </a:extLst>
          </p:cNvPr>
          <p:cNvSpPr>
            <a:spLocks noGrp="1"/>
          </p:cNvSpPr>
          <p:nvPr>
            <p:ph type="ctrTitle"/>
          </p:nvPr>
        </p:nvSpPr>
        <p:spPr>
          <a:xfrm>
            <a:off x="4811697" y="1283284"/>
            <a:ext cx="6542102" cy="2387600"/>
          </a:xfrm>
        </p:spPr>
        <p:txBody>
          <a:bodyPr anchor="b">
            <a:normAutofit/>
          </a:bodyPr>
          <a:lstStyle>
            <a:lvl1pPr algn="l">
              <a:defRPr sz="2800" b="1">
                <a:solidFill>
                  <a:srgbClr val="2B333A"/>
                </a:solidFill>
                <a:latin typeface="BIAntiquaIIMl" panose="02000503050000020003" pitchFamily="2" charset="77"/>
              </a:defRPr>
            </a:lvl1pPr>
          </a:lstStyle>
          <a:p>
            <a:r>
              <a:rPr lang="en-GB"/>
              <a:t>Click to edit Master title style</a:t>
            </a:r>
            <a:endParaRPr lang="en-NL"/>
          </a:p>
        </p:txBody>
      </p:sp>
      <p:sp>
        <p:nvSpPr>
          <p:cNvPr id="15" name="Subtitle 2">
            <a:extLst>
              <a:ext uri="{FF2B5EF4-FFF2-40B4-BE49-F238E27FC236}">
                <a16:creationId xmlns:a16="http://schemas.microsoft.com/office/drawing/2014/main" id="{525755D9-8669-4944-A6D9-C049A2FD0FFE}"/>
              </a:ext>
            </a:extLst>
          </p:cNvPr>
          <p:cNvSpPr>
            <a:spLocks noGrp="1"/>
          </p:cNvSpPr>
          <p:nvPr>
            <p:ph type="subTitle" idx="1"/>
          </p:nvPr>
        </p:nvSpPr>
        <p:spPr>
          <a:xfrm>
            <a:off x="4811697" y="3812109"/>
            <a:ext cx="6542102" cy="940048"/>
          </a:xfrm>
        </p:spPr>
        <p:txBody>
          <a:bodyPr>
            <a:normAutofit/>
          </a:bodyPr>
          <a:lstStyle>
            <a:lvl1pPr marL="0" indent="0" algn="l">
              <a:buNone/>
              <a:defRPr sz="1600">
                <a:solidFill>
                  <a:srgbClr val="2B333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pic>
        <p:nvPicPr>
          <p:cNvPr id="16" name="Picture 15" descr="A person wearing glasses&#10;&#10;Description automatically generated with medium confidence">
            <a:extLst>
              <a:ext uri="{FF2B5EF4-FFF2-40B4-BE49-F238E27FC236}">
                <a16:creationId xmlns:a16="http://schemas.microsoft.com/office/drawing/2014/main" id="{0FAE9BE3-666F-BA4A-B61F-B7FAB61D9857}"/>
              </a:ext>
            </a:extLst>
          </p:cNvPr>
          <p:cNvPicPr>
            <a:picLocks noChangeAspect="1"/>
          </p:cNvPicPr>
          <p:nvPr userDrawn="1"/>
        </p:nvPicPr>
        <p:blipFill rotWithShape="1">
          <a:blip r:embed="rId4"/>
          <a:srcRect l="25522" t="1368" r="14063" b="1368"/>
          <a:stretch/>
        </p:blipFill>
        <p:spPr>
          <a:xfrm flipH="1">
            <a:off x="838200" y="1674131"/>
            <a:ext cx="3535609" cy="3794760"/>
          </a:xfrm>
          <a:prstGeom prst="roundRect">
            <a:avLst>
              <a:gd name="adj" fmla="val 3801"/>
            </a:avLst>
          </a:prstGeom>
        </p:spPr>
      </p:pic>
      <p:pic>
        <p:nvPicPr>
          <p:cNvPr id="12" name="Picture 11">
            <a:extLst>
              <a:ext uri="{FF2B5EF4-FFF2-40B4-BE49-F238E27FC236}">
                <a16:creationId xmlns:a16="http://schemas.microsoft.com/office/drawing/2014/main" id="{B2A026B7-08FD-1E43-BA50-A734888E76A3}"/>
              </a:ext>
            </a:extLst>
          </p:cNvPr>
          <p:cNvPicPr>
            <a:picLocks noChangeAspect="1"/>
          </p:cNvPicPr>
          <p:nvPr userDrawn="1"/>
        </p:nvPicPr>
        <p:blipFill>
          <a:blip r:embed="rId5">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8573472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atient Case _ contebnt">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2B333A"/>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800" y="1121665"/>
            <a:ext cx="10515600" cy="4751272"/>
          </a:xfrm>
        </p:spPr>
        <p:txBody>
          <a:bodyPr>
            <a:normAutofit/>
          </a:bodyPr>
          <a:lstStyle>
            <a:lvl1pPr>
              <a:lnSpc>
                <a:spcPct val="150000"/>
              </a:lnSpc>
              <a:defRPr sz="1400">
                <a:solidFill>
                  <a:srgbClr val="2B333A"/>
                </a:solidFill>
              </a:defRPr>
            </a:lvl1pPr>
            <a:lvl2pPr>
              <a:lnSpc>
                <a:spcPct val="150000"/>
              </a:lnSpc>
              <a:defRPr sz="1400">
                <a:solidFill>
                  <a:srgbClr val="2B333A"/>
                </a:solidFill>
              </a:defRPr>
            </a:lvl2pPr>
            <a:lvl3pPr>
              <a:lnSpc>
                <a:spcPct val="150000"/>
              </a:lnSpc>
              <a:defRPr sz="1400">
                <a:solidFill>
                  <a:srgbClr val="2B333A"/>
                </a:solidFill>
              </a:defRPr>
            </a:lvl3pPr>
            <a:lvl4pPr>
              <a:lnSpc>
                <a:spcPct val="150000"/>
              </a:lnSpc>
              <a:defRPr sz="1400">
                <a:solidFill>
                  <a:srgbClr val="2B333A"/>
                </a:solidFill>
              </a:defRPr>
            </a:lvl4pPr>
            <a:lvl5pPr>
              <a:lnSpc>
                <a:spcPct val="150000"/>
              </a:lnSpc>
              <a:defRPr sz="1400">
                <a:solidFill>
                  <a:srgbClr val="2B333A"/>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ext Placeholder 8">
            <a:extLst>
              <a:ext uri="{FF2B5EF4-FFF2-40B4-BE49-F238E27FC236}">
                <a16:creationId xmlns:a16="http://schemas.microsoft.com/office/drawing/2014/main" id="{AED6B499-1D71-492E-BC8C-17D0B13D50F7}"/>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Tijdelijke aanduiding voor tekst 7">
            <a:extLst>
              <a:ext uri="{FF2B5EF4-FFF2-40B4-BE49-F238E27FC236}">
                <a16:creationId xmlns:a16="http://schemas.microsoft.com/office/drawing/2014/main" id="{0610308F-0727-4663-8E3D-F9D7308FC9C2}"/>
              </a:ext>
            </a:extLst>
          </p:cNvPr>
          <p:cNvSpPr>
            <a:spLocks noGrp="1"/>
          </p:cNvSpPr>
          <p:nvPr>
            <p:ph type="body" sz="quarter" idx="13" hasCustomPrompt="1"/>
          </p:nvPr>
        </p:nvSpPr>
        <p:spPr>
          <a:xfrm>
            <a:off x="180000" y="5872937"/>
            <a:ext cx="1103846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pic>
        <p:nvPicPr>
          <p:cNvPr id="14" name="Picture 13">
            <a:extLst>
              <a:ext uri="{FF2B5EF4-FFF2-40B4-BE49-F238E27FC236}">
                <a16:creationId xmlns:a16="http://schemas.microsoft.com/office/drawing/2014/main" id="{DD972C23-8BDB-2744-BD18-232B726E474A}"/>
              </a:ext>
            </a:extLst>
          </p:cNvPr>
          <p:cNvPicPr>
            <a:picLocks noChangeAspect="1"/>
          </p:cNvPicPr>
          <p:nvPr userDrawn="1"/>
        </p:nvPicPr>
        <p:blipFill>
          <a:blip r:embed="rId4">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1502699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Patient Case _ contebnt">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26C5484C-8184-4509-B731-9446CCFB8364}"/>
              </a:ext>
            </a:extLst>
          </p:cNvPr>
          <p:cNvSpPr>
            <a:spLocks noGrp="1"/>
          </p:cNvSpPr>
          <p:nvPr>
            <p:ph type="pic" sz="quarter" idx="18"/>
          </p:nvPr>
        </p:nvSpPr>
        <p:spPr>
          <a:xfrm>
            <a:off x="1308100" y="1587500"/>
            <a:ext cx="4635500" cy="4200525"/>
          </a:xfrm>
        </p:spPr>
        <p:txBody>
          <a:bodyPr/>
          <a:lstStyle/>
          <a:p>
            <a:endParaRPr lang="en-US"/>
          </a:p>
        </p:txBody>
      </p:sp>
      <p:pic>
        <p:nvPicPr>
          <p:cNvPr id="14" name="Picture 18">
            <a:extLst>
              <a:ext uri="{FF2B5EF4-FFF2-40B4-BE49-F238E27FC236}">
                <a16:creationId xmlns:a16="http://schemas.microsoft.com/office/drawing/2014/main" id="{17FD715E-9177-4FAD-87DB-90E414E9165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2925"/>
          <a:stretch/>
        </p:blipFill>
        <p:spPr>
          <a:xfrm rot="223429">
            <a:off x="4853445" y="47371"/>
            <a:ext cx="5597796" cy="6621292"/>
          </a:xfrm>
          <a:prstGeom prst="rect">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2B333A"/>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rot="260489">
            <a:off x="5511800" y="1702215"/>
            <a:ext cx="4152900" cy="4170721"/>
          </a:xfrm>
        </p:spPr>
        <p:txBody>
          <a:bodyPr>
            <a:normAutofit/>
          </a:bodyPr>
          <a:lstStyle>
            <a:lvl1pPr>
              <a:lnSpc>
                <a:spcPct val="150000"/>
              </a:lnSpc>
              <a:defRPr sz="1400">
                <a:solidFill>
                  <a:srgbClr val="2B333A"/>
                </a:solidFill>
              </a:defRPr>
            </a:lvl1pPr>
            <a:lvl2pPr>
              <a:lnSpc>
                <a:spcPct val="150000"/>
              </a:lnSpc>
              <a:defRPr sz="1400">
                <a:solidFill>
                  <a:srgbClr val="2B333A"/>
                </a:solidFill>
              </a:defRPr>
            </a:lvl2pPr>
            <a:lvl3pPr>
              <a:lnSpc>
                <a:spcPct val="150000"/>
              </a:lnSpc>
              <a:defRPr sz="1400">
                <a:solidFill>
                  <a:srgbClr val="2B333A"/>
                </a:solidFill>
              </a:defRPr>
            </a:lvl3pPr>
            <a:lvl4pPr>
              <a:lnSpc>
                <a:spcPct val="150000"/>
              </a:lnSpc>
              <a:defRPr sz="1400">
                <a:solidFill>
                  <a:srgbClr val="2B333A"/>
                </a:solidFill>
              </a:defRPr>
            </a:lvl4pPr>
            <a:lvl5pPr>
              <a:lnSpc>
                <a:spcPct val="150000"/>
              </a:lnSpc>
              <a:defRPr sz="1400">
                <a:solidFill>
                  <a:srgbClr val="2B333A"/>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4"/>
          <a:stretch>
            <a:fillRect/>
          </a:stretch>
        </p:blipFill>
        <p:spPr>
          <a:xfrm>
            <a:off x="838200" y="6578404"/>
            <a:ext cx="640093" cy="194065"/>
          </a:xfrm>
          <a:prstGeom prst="rect">
            <a:avLst/>
          </a:prstGeom>
        </p:spPr>
      </p:pic>
      <p:sp>
        <p:nvSpPr>
          <p:cNvPr id="9" name="Text Placeholder 8">
            <a:extLst>
              <a:ext uri="{FF2B5EF4-FFF2-40B4-BE49-F238E27FC236}">
                <a16:creationId xmlns:a16="http://schemas.microsoft.com/office/drawing/2014/main" id="{AED6B499-1D71-492E-BC8C-17D0B13D50F7}"/>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Tijdelijke aanduiding voor tekst 7">
            <a:extLst>
              <a:ext uri="{FF2B5EF4-FFF2-40B4-BE49-F238E27FC236}">
                <a16:creationId xmlns:a16="http://schemas.microsoft.com/office/drawing/2014/main" id="{0610308F-0727-4663-8E3D-F9D7308FC9C2}"/>
              </a:ext>
            </a:extLst>
          </p:cNvPr>
          <p:cNvSpPr>
            <a:spLocks noGrp="1"/>
          </p:cNvSpPr>
          <p:nvPr>
            <p:ph type="body" sz="quarter" idx="13" hasCustomPrompt="1"/>
          </p:nvPr>
        </p:nvSpPr>
        <p:spPr>
          <a:xfrm>
            <a:off x="180000" y="5872937"/>
            <a:ext cx="1103846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pic>
        <p:nvPicPr>
          <p:cNvPr id="15" name="Picture 14">
            <a:extLst>
              <a:ext uri="{FF2B5EF4-FFF2-40B4-BE49-F238E27FC236}">
                <a16:creationId xmlns:a16="http://schemas.microsoft.com/office/drawing/2014/main" id="{7149F8DF-2897-F44C-AF16-7244A98F03B4}"/>
              </a:ext>
            </a:extLst>
          </p:cNvPr>
          <p:cNvPicPr>
            <a:picLocks noChangeAspect="1"/>
          </p:cNvPicPr>
          <p:nvPr userDrawn="1"/>
        </p:nvPicPr>
        <p:blipFill>
          <a:blip r:embed="rId5">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7662636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Patient Case _ contebnt">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4" name="Picture 18" descr="Shape&#10;&#10;Description automatically generated">
            <a:extLst>
              <a:ext uri="{FF2B5EF4-FFF2-40B4-BE49-F238E27FC236}">
                <a16:creationId xmlns:a16="http://schemas.microsoft.com/office/drawing/2014/main" id="{039361A4-062C-42B1-A54B-F446184D95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5991"/>
          <a:stretch/>
        </p:blipFill>
        <p:spPr>
          <a:xfrm>
            <a:off x="469901" y="1160627"/>
            <a:ext cx="11252198" cy="5362057"/>
          </a:xfrm>
          <a:prstGeom prst="rect">
            <a:avLst/>
          </a:prstGeom>
        </p:spPr>
      </p:pic>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2B333A"/>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rot="-60000">
            <a:off x="1130659" y="2183906"/>
            <a:ext cx="9988429" cy="3835401"/>
          </a:xfrm>
        </p:spPr>
        <p:txBody>
          <a:bodyPr>
            <a:normAutofit/>
          </a:bodyPr>
          <a:lstStyle>
            <a:lvl1pPr>
              <a:lnSpc>
                <a:spcPct val="150000"/>
              </a:lnSpc>
              <a:defRPr sz="1400">
                <a:solidFill>
                  <a:srgbClr val="2B333A"/>
                </a:solidFill>
              </a:defRPr>
            </a:lvl1pPr>
            <a:lvl2pPr>
              <a:lnSpc>
                <a:spcPct val="150000"/>
              </a:lnSpc>
              <a:defRPr sz="1400">
                <a:solidFill>
                  <a:srgbClr val="2B333A"/>
                </a:solidFill>
              </a:defRPr>
            </a:lvl2pPr>
            <a:lvl3pPr>
              <a:lnSpc>
                <a:spcPct val="150000"/>
              </a:lnSpc>
              <a:defRPr sz="1400">
                <a:solidFill>
                  <a:srgbClr val="2B333A"/>
                </a:solidFill>
              </a:defRPr>
            </a:lvl3pPr>
            <a:lvl4pPr>
              <a:lnSpc>
                <a:spcPct val="150000"/>
              </a:lnSpc>
              <a:defRPr sz="1400">
                <a:solidFill>
                  <a:srgbClr val="2B333A"/>
                </a:solidFill>
              </a:defRPr>
            </a:lvl4pPr>
            <a:lvl5pPr>
              <a:lnSpc>
                <a:spcPct val="150000"/>
              </a:lnSpc>
              <a:defRPr sz="1400">
                <a:solidFill>
                  <a:srgbClr val="2B333A"/>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4"/>
          <a:stretch>
            <a:fillRect/>
          </a:stretch>
        </p:blipFill>
        <p:spPr>
          <a:xfrm>
            <a:off x="838200" y="6578404"/>
            <a:ext cx="640093" cy="194065"/>
          </a:xfrm>
          <a:prstGeom prst="rect">
            <a:avLst/>
          </a:prstGeom>
        </p:spPr>
      </p:pic>
      <p:sp>
        <p:nvSpPr>
          <p:cNvPr id="9" name="Text Placeholder 8">
            <a:extLst>
              <a:ext uri="{FF2B5EF4-FFF2-40B4-BE49-F238E27FC236}">
                <a16:creationId xmlns:a16="http://schemas.microsoft.com/office/drawing/2014/main" id="{AED6B499-1D71-492E-BC8C-17D0B13D50F7}"/>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Tijdelijke aanduiding voor tekst 7">
            <a:extLst>
              <a:ext uri="{FF2B5EF4-FFF2-40B4-BE49-F238E27FC236}">
                <a16:creationId xmlns:a16="http://schemas.microsoft.com/office/drawing/2014/main" id="{0610308F-0727-4663-8E3D-F9D7308FC9C2}"/>
              </a:ext>
            </a:extLst>
          </p:cNvPr>
          <p:cNvSpPr>
            <a:spLocks noGrp="1"/>
          </p:cNvSpPr>
          <p:nvPr>
            <p:ph type="body" sz="quarter" idx="13" hasCustomPrompt="1"/>
          </p:nvPr>
        </p:nvSpPr>
        <p:spPr>
          <a:xfrm>
            <a:off x="1097950" y="5872937"/>
            <a:ext cx="10120509"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pic>
        <p:nvPicPr>
          <p:cNvPr id="15" name="Picture 14">
            <a:extLst>
              <a:ext uri="{FF2B5EF4-FFF2-40B4-BE49-F238E27FC236}">
                <a16:creationId xmlns:a16="http://schemas.microsoft.com/office/drawing/2014/main" id="{800C4D77-1B87-FC40-A0F4-26A0DBCF371E}"/>
              </a:ext>
            </a:extLst>
          </p:cNvPr>
          <p:cNvPicPr>
            <a:picLocks noChangeAspect="1"/>
          </p:cNvPicPr>
          <p:nvPr userDrawn="1"/>
        </p:nvPicPr>
        <p:blipFill>
          <a:blip r:embed="rId5">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17330844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64EB81A5-8123-4ABC-BBD1-6D91242B8D2C}"/>
              </a:ext>
            </a:extLst>
          </p:cNvPr>
          <p:cNvPicPr>
            <a:picLocks noChangeAspect="1"/>
          </p:cNvPicPr>
          <p:nvPr userDrawn="1"/>
        </p:nvPicPr>
        <p:blipFill rotWithShape="1">
          <a:blip r:embed="rId3">
            <a:alphaModFix/>
            <a:extLst>
              <a:ext uri="{96DAC541-7B7A-43D3-8B79-37D633B846F1}">
                <asvg:svgBlip xmlns:asvg="http://schemas.microsoft.com/office/drawing/2016/SVG/main" r:embed="rId4"/>
              </a:ext>
            </a:extLst>
          </a:blip>
          <a:srcRect l="41447" t="50148" r="81" b="10579"/>
          <a:stretch/>
        </p:blipFill>
        <p:spPr>
          <a:xfrm>
            <a:off x="0" y="0"/>
            <a:ext cx="9738360" cy="6858000"/>
          </a:xfrm>
          <a:prstGeom prst="rect">
            <a:avLst/>
          </a:prstGeom>
          <a:effectLst/>
        </p:spPr>
      </p:pic>
      <p:sp>
        <p:nvSpPr>
          <p:cNvPr id="13" name="Title 1">
            <a:extLst>
              <a:ext uri="{FF2B5EF4-FFF2-40B4-BE49-F238E27FC236}">
                <a16:creationId xmlns:a16="http://schemas.microsoft.com/office/drawing/2014/main" id="{9363CFA6-08A4-EE44-A21D-53D658132FE0}"/>
              </a:ext>
            </a:extLst>
          </p:cNvPr>
          <p:cNvSpPr>
            <a:spLocks noGrp="1"/>
          </p:cNvSpPr>
          <p:nvPr>
            <p:ph type="ctrTitle"/>
          </p:nvPr>
        </p:nvSpPr>
        <p:spPr>
          <a:xfrm>
            <a:off x="2957886" y="1216118"/>
            <a:ext cx="8771630" cy="1234981"/>
          </a:xfrm>
        </p:spPr>
        <p:txBody>
          <a:bodyPr anchor="t">
            <a:normAutofit/>
          </a:bodyPr>
          <a:lstStyle>
            <a:lvl1pPr algn="r">
              <a:defRPr sz="1600" b="1" i="1">
                <a:solidFill>
                  <a:schemeClr val="bg1">
                    <a:alpha val="85000"/>
                  </a:schemeClr>
                </a:solidFill>
                <a:latin typeface="BISansNEXT" panose="02000503040000020004" pitchFamily="50" charset="0"/>
              </a:defRPr>
            </a:lvl1pPr>
          </a:lstStyle>
          <a:p>
            <a:r>
              <a:rPr lang="en-GB" dirty="0"/>
              <a:t>Click to edit Master title style</a:t>
            </a:r>
            <a:endParaRPr lang="en-NL" dirty="0"/>
          </a:p>
        </p:txBody>
      </p:sp>
      <p:sp>
        <p:nvSpPr>
          <p:cNvPr id="14" name="Subtitle 2">
            <a:extLst>
              <a:ext uri="{FF2B5EF4-FFF2-40B4-BE49-F238E27FC236}">
                <a16:creationId xmlns:a16="http://schemas.microsoft.com/office/drawing/2014/main" id="{AC04F32A-F72D-3D45-8B85-15556C30EBE6}"/>
              </a:ext>
            </a:extLst>
          </p:cNvPr>
          <p:cNvSpPr>
            <a:spLocks noGrp="1"/>
          </p:cNvSpPr>
          <p:nvPr>
            <p:ph type="subTitle" idx="1"/>
          </p:nvPr>
        </p:nvSpPr>
        <p:spPr>
          <a:xfrm>
            <a:off x="838200" y="3929746"/>
            <a:ext cx="10515600" cy="1121222"/>
          </a:xfrm>
        </p:spPr>
        <p:txBody>
          <a:bodyPr anchor="ctr">
            <a:normAutofit/>
          </a:bodyPr>
          <a:lstStyle>
            <a:lvl1pPr marL="0" indent="0" algn="ctr">
              <a:lnSpc>
                <a:spcPct val="100000"/>
              </a:lnSpc>
              <a:spcBef>
                <a:spcPts val="1200"/>
              </a:spcBef>
              <a:buNone/>
              <a:defRPr sz="32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NL" dirty="0"/>
          </a:p>
        </p:txBody>
      </p:sp>
      <p:pic>
        <p:nvPicPr>
          <p:cNvPr id="17" name="Picture 7" descr="Text&#10;&#10;Description automatically generated with medium confidence">
            <a:extLst>
              <a:ext uri="{FF2B5EF4-FFF2-40B4-BE49-F238E27FC236}">
                <a16:creationId xmlns:a16="http://schemas.microsoft.com/office/drawing/2014/main" id="{7AB16E9B-307C-4DD0-BDEB-B8B9952DADD6}"/>
              </a:ext>
            </a:extLst>
          </p:cNvPr>
          <p:cNvPicPr>
            <a:picLocks noChangeAspect="1"/>
          </p:cNvPicPr>
          <p:nvPr userDrawn="1"/>
        </p:nvPicPr>
        <p:blipFill>
          <a:blip r:embed="rId5"/>
          <a:stretch>
            <a:fillRect/>
          </a:stretch>
        </p:blipFill>
        <p:spPr>
          <a:xfrm>
            <a:off x="838200" y="256246"/>
            <a:ext cx="919232" cy="278695"/>
          </a:xfrm>
          <a:prstGeom prst="rect">
            <a:avLst/>
          </a:prstGeom>
        </p:spPr>
      </p:pic>
      <p:cxnSp>
        <p:nvCxnSpPr>
          <p:cNvPr id="18" name="Straight Connector 9">
            <a:extLst>
              <a:ext uri="{FF2B5EF4-FFF2-40B4-BE49-F238E27FC236}">
                <a16:creationId xmlns:a16="http://schemas.microsoft.com/office/drawing/2014/main" id="{FD99AB98-7496-47B4-B842-58B320C48AB6}"/>
              </a:ext>
            </a:extLst>
          </p:cNvPr>
          <p:cNvCxnSpPr/>
          <p:nvPr userDrawn="1"/>
        </p:nvCxnSpPr>
        <p:spPr>
          <a:xfrm>
            <a:off x="0" y="744901"/>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DEE0FB1E-EA10-2E46-BC01-572170A1CC01}"/>
              </a:ext>
            </a:extLst>
          </p:cNvPr>
          <p:cNvPicPr>
            <a:picLocks noChangeAspect="1"/>
          </p:cNvPicPr>
          <p:nvPr userDrawn="1"/>
        </p:nvPicPr>
        <p:blipFill>
          <a:blip r:embed="rId6">
            <a:alphaModFix/>
            <a:biLevel thresh="25000"/>
          </a:blip>
          <a:stretch>
            <a:fillRect/>
          </a:stretch>
        </p:blipFill>
        <p:spPr>
          <a:xfrm>
            <a:off x="10625066" y="277224"/>
            <a:ext cx="728734" cy="225465"/>
          </a:xfrm>
          <a:prstGeom prst="rect">
            <a:avLst/>
          </a:prstGeom>
        </p:spPr>
      </p:pic>
    </p:spTree>
    <p:extLst>
      <p:ext uri="{BB962C8B-B14F-4D97-AF65-F5344CB8AC3E}">
        <p14:creationId xmlns:p14="http://schemas.microsoft.com/office/powerpoint/2010/main" val="17128624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483E65BF-8F83-4C78-8C47-141609373D3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43031" t="12241" r="1444" b="23350"/>
          <a:stretch/>
        </p:blipFill>
        <p:spPr>
          <a:xfrm>
            <a:off x="0" y="0"/>
            <a:ext cx="5638800" cy="6858000"/>
          </a:xfrm>
          <a:prstGeom prst="rect">
            <a:avLst/>
          </a:prstGeom>
        </p:spPr>
      </p:pic>
      <p:sp>
        <p:nvSpPr>
          <p:cNvPr id="2" name="Title 1">
            <a:extLst>
              <a:ext uri="{FF2B5EF4-FFF2-40B4-BE49-F238E27FC236}">
                <a16:creationId xmlns:a16="http://schemas.microsoft.com/office/drawing/2014/main" id="{09B4B0DC-A07B-E542-B7F4-EC2144A587F4}"/>
              </a:ext>
            </a:extLst>
          </p:cNvPr>
          <p:cNvSpPr>
            <a:spLocks noGrp="1"/>
          </p:cNvSpPr>
          <p:nvPr>
            <p:ph type="ctrTitle"/>
          </p:nvPr>
        </p:nvSpPr>
        <p:spPr>
          <a:xfrm>
            <a:off x="3340100" y="2744994"/>
            <a:ext cx="8528812" cy="938919"/>
          </a:xfrm>
        </p:spPr>
        <p:txBody>
          <a:bodyPr anchor="t">
            <a:normAutofit/>
          </a:bodyPr>
          <a:lstStyle>
            <a:lvl1pPr algn="l">
              <a:defRPr sz="2400" b="1" i="0">
                <a:solidFill>
                  <a:schemeClr val="bg1"/>
                </a:solidFill>
                <a:latin typeface="BISansNEXT" panose="02000503040000020004" pitchFamily="2" charset="0"/>
              </a:defRPr>
            </a:lvl1pPr>
          </a:lstStyle>
          <a:p>
            <a:r>
              <a:rPr lang="en-GB" dirty="0"/>
              <a:t>Click to edit Master title style</a:t>
            </a:r>
            <a:endParaRPr lang="en-NL" dirty="0"/>
          </a:p>
        </p:txBody>
      </p:sp>
      <p:pic>
        <p:nvPicPr>
          <p:cNvPr id="8" name="Picture 7" descr="Text&#10;&#10;Description automatically generated with medium confidence">
            <a:extLst>
              <a:ext uri="{FF2B5EF4-FFF2-40B4-BE49-F238E27FC236}">
                <a16:creationId xmlns:a16="http://schemas.microsoft.com/office/drawing/2014/main" id="{1257B0FF-5A92-BB44-ADA3-DC27A41BEFB2}"/>
              </a:ext>
            </a:extLst>
          </p:cNvPr>
          <p:cNvPicPr>
            <a:picLocks noChangeAspect="1"/>
          </p:cNvPicPr>
          <p:nvPr userDrawn="1"/>
        </p:nvPicPr>
        <p:blipFill>
          <a:blip r:embed="rId5"/>
          <a:stretch>
            <a:fillRect/>
          </a:stretch>
        </p:blipFill>
        <p:spPr>
          <a:xfrm>
            <a:off x="838200" y="256246"/>
            <a:ext cx="919232" cy="278695"/>
          </a:xfrm>
          <a:prstGeom prst="rect">
            <a:avLst/>
          </a:prstGeom>
        </p:spPr>
      </p:pic>
      <p:cxnSp>
        <p:nvCxnSpPr>
          <p:cNvPr id="10" name="Straight Connector 9">
            <a:extLst>
              <a:ext uri="{FF2B5EF4-FFF2-40B4-BE49-F238E27FC236}">
                <a16:creationId xmlns:a16="http://schemas.microsoft.com/office/drawing/2014/main" id="{3AEC6B45-AF06-1142-AFA0-6726974709F3}"/>
              </a:ext>
            </a:extLst>
          </p:cNvPr>
          <p:cNvCxnSpPr/>
          <p:nvPr userDrawn="1"/>
        </p:nvCxnSpPr>
        <p:spPr>
          <a:xfrm>
            <a:off x="0" y="744901"/>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9" name="Tijdelijke aanduiding voor tekst 7">
            <a:extLst>
              <a:ext uri="{FF2B5EF4-FFF2-40B4-BE49-F238E27FC236}">
                <a16:creationId xmlns:a16="http://schemas.microsoft.com/office/drawing/2014/main" id="{431B8575-5590-483E-BB62-D6427F03B2A7}"/>
              </a:ext>
            </a:extLst>
          </p:cNvPr>
          <p:cNvSpPr>
            <a:spLocks noGrp="1"/>
          </p:cNvSpPr>
          <p:nvPr>
            <p:ph type="body" sz="quarter" idx="13" hasCustomPrompt="1"/>
          </p:nvPr>
        </p:nvSpPr>
        <p:spPr>
          <a:xfrm>
            <a:off x="180000" y="6101542"/>
            <a:ext cx="11829600" cy="619932"/>
          </a:xfrm>
        </p:spPr>
        <p:txBody>
          <a:bodyPr tIns="0" anchor="b">
            <a:noAutofit/>
          </a:bodyPr>
          <a:lstStyle>
            <a:lvl1pPr marL="0" indent="0">
              <a:lnSpc>
                <a:spcPct val="100000"/>
              </a:lnSpc>
              <a:spcBef>
                <a:spcPts val="0"/>
              </a:spcBef>
              <a:buNone/>
              <a:defRPr sz="900" b="0">
                <a:solidFill>
                  <a:schemeClr val="bg1"/>
                </a:solidFill>
              </a:defRPr>
            </a:lvl1pPr>
          </a:lstStyle>
          <a:p>
            <a:pPr lvl="0"/>
            <a:r>
              <a:rPr lang="nl-NL" err="1"/>
              <a:t>References</a:t>
            </a:r>
            <a:r>
              <a:rPr lang="nl-NL"/>
              <a:t>:</a:t>
            </a:r>
            <a:endParaRPr lang="en-US"/>
          </a:p>
        </p:txBody>
      </p:sp>
      <p:sp>
        <p:nvSpPr>
          <p:cNvPr id="11" name="Text Placeholder 8">
            <a:extLst>
              <a:ext uri="{FF2B5EF4-FFF2-40B4-BE49-F238E27FC236}">
                <a16:creationId xmlns:a16="http://schemas.microsoft.com/office/drawing/2014/main" id="{B1A14620-FBB3-415B-A2A6-CD7A8F21AF58}"/>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pic>
        <p:nvPicPr>
          <p:cNvPr id="12" name="Picture 11">
            <a:extLst>
              <a:ext uri="{FF2B5EF4-FFF2-40B4-BE49-F238E27FC236}">
                <a16:creationId xmlns:a16="http://schemas.microsoft.com/office/drawing/2014/main" id="{CA6DF177-FF12-4844-BD99-0ECDDC00AFCC}"/>
              </a:ext>
            </a:extLst>
          </p:cNvPr>
          <p:cNvPicPr>
            <a:picLocks noChangeAspect="1"/>
          </p:cNvPicPr>
          <p:nvPr userDrawn="1"/>
        </p:nvPicPr>
        <p:blipFill>
          <a:blip r:embed="rId6">
            <a:alphaModFix/>
            <a:biLevel thresh="25000"/>
          </a:blip>
          <a:stretch>
            <a:fillRect/>
          </a:stretch>
        </p:blipFill>
        <p:spPr>
          <a:xfrm>
            <a:off x="10625066" y="277224"/>
            <a:ext cx="728734" cy="225465"/>
          </a:xfrm>
          <a:prstGeom prst="rect">
            <a:avLst/>
          </a:prstGeom>
        </p:spPr>
      </p:pic>
    </p:spTree>
    <p:extLst>
      <p:ext uri="{BB962C8B-B14F-4D97-AF65-F5344CB8AC3E}">
        <p14:creationId xmlns:p14="http://schemas.microsoft.com/office/powerpoint/2010/main" val="72784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ouble Speaker slide">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76C5FBA4-CC39-4FC3-9C9D-AA1EA0168921}"/>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9134" r="40899" b="52381"/>
          <a:stretch/>
        </p:blipFill>
        <p:spPr>
          <a:xfrm>
            <a:off x="-1379247" y="6531"/>
            <a:ext cx="13571247" cy="6858000"/>
          </a:xfrm>
          <a:prstGeom prst="rect">
            <a:avLst/>
          </a:prstGeom>
          <a:effectLst>
            <a:outerShdw blurRad="50800" dist="38100" dir="8100000" algn="tr" rotWithShape="0">
              <a:schemeClr val="tx2">
                <a:alpha val="40000"/>
              </a:schemeClr>
            </a:outerShdw>
          </a:effectLst>
        </p:spPr>
      </p:pic>
      <p:sp>
        <p:nvSpPr>
          <p:cNvPr id="2" name="Titel 1">
            <a:extLst>
              <a:ext uri="{FF2B5EF4-FFF2-40B4-BE49-F238E27FC236}">
                <a16:creationId xmlns:a16="http://schemas.microsoft.com/office/drawing/2014/main" id="{D219BE91-30D4-43E7-89BE-09220428145A}"/>
              </a:ext>
            </a:extLst>
          </p:cNvPr>
          <p:cNvSpPr>
            <a:spLocks noGrp="1"/>
          </p:cNvSpPr>
          <p:nvPr>
            <p:ph type="title"/>
          </p:nvPr>
        </p:nvSpPr>
        <p:spPr>
          <a:xfrm>
            <a:off x="838200" y="762444"/>
            <a:ext cx="10515600" cy="910800"/>
          </a:xfrm>
        </p:spPr>
        <p:txBody>
          <a:bodyPr/>
          <a:lstStyle>
            <a:lvl1pPr>
              <a:defRPr>
                <a:solidFill>
                  <a:schemeClr val="bg1"/>
                </a:solidFill>
              </a:defRPr>
            </a:lvl1pPr>
          </a:lstStyle>
          <a:p>
            <a:r>
              <a:rPr lang="nl-NL"/>
              <a:t>Klik om stijl te bewerken</a:t>
            </a:r>
            <a:endParaRPr lang="en-US"/>
          </a:p>
        </p:txBody>
      </p:sp>
      <p:sp>
        <p:nvSpPr>
          <p:cNvPr id="5" name="Picture Placeholder 4">
            <a:extLst>
              <a:ext uri="{FF2B5EF4-FFF2-40B4-BE49-F238E27FC236}">
                <a16:creationId xmlns:a16="http://schemas.microsoft.com/office/drawing/2014/main" id="{9F1EA297-BB57-9348-9951-E44B30A3CC6C}"/>
              </a:ext>
            </a:extLst>
          </p:cNvPr>
          <p:cNvSpPr>
            <a:spLocks noGrp="1"/>
          </p:cNvSpPr>
          <p:nvPr>
            <p:ph type="pic" sz="quarter" idx="14"/>
          </p:nvPr>
        </p:nvSpPr>
        <p:spPr>
          <a:xfrm>
            <a:off x="840582" y="1935911"/>
            <a:ext cx="1667256" cy="1648743"/>
          </a:xfrm>
        </p:spPr>
        <p:txBody>
          <a:bodyPr anchor="b"/>
          <a:lstStyle>
            <a:lvl1pPr>
              <a:defRPr>
                <a:solidFill>
                  <a:schemeClr val="bg1"/>
                </a:solidFill>
              </a:defRPr>
            </a:lvl1pPr>
          </a:lstStyle>
          <a:p>
            <a:endParaRPr lang="en-NL"/>
          </a:p>
        </p:txBody>
      </p:sp>
      <p:sp>
        <p:nvSpPr>
          <p:cNvPr id="16" name="Text Placeholder 15">
            <a:extLst>
              <a:ext uri="{FF2B5EF4-FFF2-40B4-BE49-F238E27FC236}">
                <a16:creationId xmlns:a16="http://schemas.microsoft.com/office/drawing/2014/main" id="{7B2111DA-9D2D-AF46-A849-7085FA5DD746}"/>
              </a:ext>
            </a:extLst>
          </p:cNvPr>
          <p:cNvSpPr>
            <a:spLocks noGrp="1"/>
          </p:cNvSpPr>
          <p:nvPr>
            <p:ph type="body" sz="quarter" idx="15" hasCustomPrompt="1"/>
          </p:nvPr>
        </p:nvSpPr>
        <p:spPr>
          <a:xfrm>
            <a:off x="2919301" y="1935910"/>
            <a:ext cx="2736000" cy="1648743"/>
          </a:xfrm>
        </p:spPr>
        <p:txBody>
          <a:bodyPr anchor="b">
            <a:normAutofit/>
          </a:bodyPr>
          <a:lstStyle>
            <a:lvl1pPr marL="0" indent="0">
              <a:lnSpc>
                <a:spcPts val="2100"/>
              </a:lnSpc>
              <a:spcBef>
                <a:spcPts val="100"/>
              </a:spcBef>
              <a:buFont typeface="Arial" panose="020B0604020202020204" pitchFamily="34" charset="0"/>
              <a:buNone/>
              <a:defRPr lang="en-GB" sz="1600" b="1" kern="1200" dirty="0" smtClean="0">
                <a:solidFill>
                  <a:schemeClr val="bg1"/>
                </a:solidFill>
                <a:latin typeface="+mn-lt"/>
                <a:ea typeface="+mn-ea"/>
                <a:cs typeface="+mn-cs"/>
              </a:defRPr>
            </a:lvl1pPr>
            <a:lvl2pPr>
              <a:lnSpc>
                <a:spcPts val="2100"/>
              </a:lnSpc>
              <a:spcBef>
                <a:spcPts val="100"/>
              </a:spcBef>
              <a:defRPr lang="en-GB" sz="1600" b="1" kern="1200" dirty="0" smtClean="0">
                <a:solidFill>
                  <a:schemeClr val="bg1"/>
                </a:solidFill>
                <a:latin typeface="+mn-lt"/>
                <a:ea typeface="+mn-ea"/>
                <a:cs typeface="+mn-cs"/>
              </a:defRPr>
            </a:lvl2pPr>
            <a:lvl3pPr marL="1257300" indent="-342900">
              <a:lnSpc>
                <a:spcPts val="2100"/>
              </a:lnSpc>
              <a:spcBef>
                <a:spcPts val="100"/>
              </a:spcBef>
              <a:buFont typeface="Arial" panose="020B0604020202020204" pitchFamily="34" charset="0"/>
              <a:buChar char="•"/>
              <a:defRPr lang="en-GB" sz="1600" b="0" kern="1200" dirty="0" smtClean="0">
                <a:solidFill>
                  <a:schemeClr val="bg1"/>
                </a:solidFill>
                <a:latin typeface="+mn-lt"/>
                <a:ea typeface="+mn-ea"/>
                <a:cs typeface="+mn-cs"/>
              </a:defRPr>
            </a:lvl3pPr>
          </a:lstStyle>
          <a:p>
            <a:pPr lvl="0"/>
            <a:r>
              <a:rPr lang="en-GB"/>
              <a:t>Click to edit Master text styles</a:t>
            </a:r>
          </a:p>
          <a:p>
            <a:pPr lvl="1"/>
            <a:r>
              <a:rPr lang="en-GB"/>
              <a:t>Second level</a:t>
            </a:r>
          </a:p>
          <a:p>
            <a:pPr lvl="2"/>
            <a:r>
              <a:rPr lang="en-GB"/>
              <a:t>Third level</a:t>
            </a:r>
          </a:p>
        </p:txBody>
      </p:sp>
      <p:sp>
        <p:nvSpPr>
          <p:cNvPr id="18" name="Text Placeholder 17">
            <a:extLst>
              <a:ext uri="{FF2B5EF4-FFF2-40B4-BE49-F238E27FC236}">
                <a16:creationId xmlns:a16="http://schemas.microsoft.com/office/drawing/2014/main" id="{DAB274E3-89F1-464B-89A8-4DDC53DAF528}"/>
              </a:ext>
            </a:extLst>
          </p:cNvPr>
          <p:cNvSpPr>
            <a:spLocks noGrp="1"/>
          </p:cNvSpPr>
          <p:nvPr>
            <p:ph type="body" sz="quarter" idx="16" hasCustomPrompt="1"/>
          </p:nvPr>
        </p:nvSpPr>
        <p:spPr>
          <a:xfrm>
            <a:off x="840582" y="3659798"/>
            <a:ext cx="4814719" cy="2937480"/>
          </a:xfrm>
        </p:spPr>
        <p:txBody>
          <a:bodyPr numCol="1" anchor="ctr">
            <a:normAutofit/>
          </a:bodyPr>
          <a:lstStyle>
            <a:lvl1pPr>
              <a:defRPr sz="1400">
                <a:solidFill>
                  <a:schemeClr val="bg1"/>
                </a:solidFill>
              </a:defRPr>
            </a:lvl1pPr>
            <a:lvl2pPr>
              <a:lnSpc>
                <a:spcPct val="100000"/>
              </a:lnSpc>
              <a:spcBef>
                <a:spcPts val="0"/>
              </a:spcBef>
              <a:defRPr sz="1400" i="1">
                <a:solidFill>
                  <a:schemeClr val="bg1"/>
                </a:solidFill>
              </a:defRPr>
            </a:lvl2pPr>
            <a:lvl3pPr>
              <a:defRPr sz="1400">
                <a:solidFill>
                  <a:schemeClr val="bg1"/>
                </a:solidFill>
              </a:defRPr>
            </a:lvl3pPr>
          </a:lstStyle>
          <a:p>
            <a:pPr lvl="0"/>
            <a:r>
              <a:rPr lang="en-GB"/>
              <a:t>Click to edit Master text styles</a:t>
            </a:r>
          </a:p>
          <a:p>
            <a:pPr lvl="1"/>
            <a:r>
              <a:rPr lang="en-GB"/>
              <a:t>Second level</a:t>
            </a:r>
          </a:p>
          <a:p>
            <a:pPr lvl="2"/>
            <a:r>
              <a:rPr lang="en-GB"/>
              <a:t>Third level</a:t>
            </a:r>
          </a:p>
        </p:txBody>
      </p:sp>
      <p:sp>
        <p:nvSpPr>
          <p:cNvPr id="8" name="Text Placeholder 8">
            <a:extLst>
              <a:ext uri="{FF2B5EF4-FFF2-40B4-BE49-F238E27FC236}">
                <a16:creationId xmlns:a16="http://schemas.microsoft.com/office/drawing/2014/main" id="{4882BA59-2F31-3847-BDD9-5271B2F4DDF6}"/>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Picture Placeholder 4">
            <a:extLst>
              <a:ext uri="{FF2B5EF4-FFF2-40B4-BE49-F238E27FC236}">
                <a16:creationId xmlns:a16="http://schemas.microsoft.com/office/drawing/2014/main" id="{988B0509-0FF2-44D2-B49D-D34C54AE190E}"/>
              </a:ext>
            </a:extLst>
          </p:cNvPr>
          <p:cNvSpPr>
            <a:spLocks noGrp="1"/>
          </p:cNvSpPr>
          <p:nvPr>
            <p:ph type="pic" sz="quarter" idx="18"/>
          </p:nvPr>
        </p:nvSpPr>
        <p:spPr>
          <a:xfrm>
            <a:off x="6276474" y="1880433"/>
            <a:ext cx="1640305" cy="1704221"/>
          </a:xfrm>
        </p:spPr>
        <p:txBody>
          <a:bodyPr anchor="b"/>
          <a:lstStyle>
            <a:lvl1pPr>
              <a:defRPr>
                <a:solidFill>
                  <a:schemeClr val="bg1"/>
                </a:solidFill>
              </a:defRPr>
            </a:lvl1pPr>
          </a:lstStyle>
          <a:p>
            <a:endParaRPr lang="en-NL"/>
          </a:p>
        </p:txBody>
      </p:sp>
      <p:sp>
        <p:nvSpPr>
          <p:cNvPr id="14" name="Text Placeholder 15">
            <a:extLst>
              <a:ext uri="{FF2B5EF4-FFF2-40B4-BE49-F238E27FC236}">
                <a16:creationId xmlns:a16="http://schemas.microsoft.com/office/drawing/2014/main" id="{AF0F96C9-0CED-4C8C-8CC4-00491B4ACA50}"/>
              </a:ext>
            </a:extLst>
          </p:cNvPr>
          <p:cNvSpPr>
            <a:spLocks noGrp="1"/>
          </p:cNvSpPr>
          <p:nvPr>
            <p:ph type="body" sz="quarter" idx="19" hasCustomPrompt="1"/>
          </p:nvPr>
        </p:nvSpPr>
        <p:spPr>
          <a:xfrm>
            <a:off x="8269903" y="1880432"/>
            <a:ext cx="2736000" cy="1704222"/>
          </a:xfrm>
        </p:spPr>
        <p:txBody>
          <a:bodyPr anchor="b">
            <a:normAutofit/>
          </a:bodyPr>
          <a:lstStyle>
            <a:lvl1pPr marL="0" indent="0">
              <a:lnSpc>
                <a:spcPts val="2100"/>
              </a:lnSpc>
              <a:spcBef>
                <a:spcPts val="100"/>
              </a:spcBef>
              <a:buFont typeface="Arial" panose="020B0604020202020204" pitchFamily="34" charset="0"/>
              <a:buNone/>
              <a:defRPr lang="en-GB" sz="1600" b="1" kern="1200" dirty="0" smtClean="0">
                <a:solidFill>
                  <a:schemeClr val="bg1"/>
                </a:solidFill>
                <a:latin typeface="+mn-lt"/>
                <a:ea typeface="+mn-ea"/>
                <a:cs typeface="+mn-cs"/>
              </a:defRPr>
            </a:lvl1pPr>
            <a:lvl2pPr>
              <a:lnSpc>
                <a:spcPts val="2100"/>
              </a:lnSpc>
              <a:spcBef>
                <a:spcPts val="100"/>
              </a:spcBef>
              <a:defRPr lang="en-GB" sz="1600" b="1" kern="1200" dirty="0" smtClean="0">
                <a:solidFill>
                  <a:schemeClr val="bg1"/>
                </a:solidFill>
                <a:latin typeface="+mn-lt"/>
                <a:ea typeface="+mn-ea"/>
                <a:cs typeface="+mn-cs"/>
              </a:defRPr>
            </a:lvl2pPr>
            <a:lvl3pPr>
              <a:lnSpc>
                <a:spcPts val="2100"/>
              </a:lnSpc>
              <a:spcBef>
                <a:spcPts val="100"/>
              </a:spcBef>
              <a:buNone/>
              <a:defRPr lang="en-GB" sz="1600" b="0" kern="1200" dirty="0" smtClean="0">
                <a:solidFill>
                  <a:schemeClr val="bg1"/>
                </a:solidFill>
                <a:latin typeface="+mn-lt"/>
                <a:ea typeface="+mn-ea"/>
                <a:cs typeface="+mn-cs"/>
              </a:defRPr>
            </a:lvl3pPr>
          </a:lstStyle>
          <a:p>
            <a:pPr lvl="0"/>
            <a:r>
              <a:rPr lang="en-GB"/>
              <a:t>Click to edit Master text styles</a:t>
            </a:r>
          </a:p>
          <a:p>
            <a:pPr lvl="1"/>
            <a:r>
              <a:rPr lang="en-GB"/>
              <a:t>Second level</a:t>
            </a:r>
          </a:p>
          <a:p>
            <a:pPr lvl="2"/>
            <a:r>
              <a:rPr lang="en-GB"/>
              <a:t>Third level</a:t>
            </a:r>
          </a:p>
        </p:txBody>
      </p:sp>
      <p:sp>
        <p:nvSpPr>
          <p:cNvPr id="15" name="Text Placeholder 17">
            <a:extLst>
              <a:ext uri="{FF2B5EF4-FFF2-40B4-BE49-F238E27FC236}">
                <a16:creationId xmlns:a16="http://schemas.microsoft.com/office/drawing/2014/main" id="{418A3583-FAC7-498B-AA8C-63A5658B0DAB}"/>
              </a:ext>
            </a:extLst>
          </p:cNvPr>
          <p:cNvSpPr>
            <a:spLocks noGrp="1"/>
          </p:cNvSpPr>
          <p:nvPr>
            <p:ph type="body" sz="quarter" idx="20" hasCustomPrompt="1"/>
          </p:nvPr>
        </p:nvSpPr>
        <p:spPr>
          <a:xfrm>
            <a:off x="6276474" y="3659798"/>
            <a:ext cx="4699577" cy="2937480"/>
          </a:xfrm>
        </p:spPr>
        <p:txBody>
          <a:bodyPr numCol="1" anchor="ctr">
            <a:normAutofit/>
          </a:bodyPr>
          <a:lstStyle>
            <a:lvl1pPr>
              <a:defRPr sz="1400">
                <a:solidFill>
                  <a:schemeClr val="bg1"/>
                </a:solidFill>
              </a:defRPr>
            </a:lvl1pPr>
            <a:lvl2pPr>
              <a:lnSpc>
                <a:spcPct val="100000"/>
              </a:lnSpc>
              <a:spcBef>
                <a:spcPts val="0"/>
              </a:spcBef>
              <a:defRPr sz="1400" i="1">
                <a:solidFill>
                  <a:schemeClr val="bg1"/>
                </a:solidFill>
              </a:defRPr>
            </a:lvl2pPr>
            <a:lvl3pPr>
              <a:defRPr sz="1400">
                <a:solidFill>
                  <a:schemeClr val="bg1"/>
                </a:solidFill>
              </a:defRPr>
            </a:lvl3pPr>
          </a:lstStyle>
          <a:p>
            <a:pPr lvl="0"/>
            <a:r>
              <a:rPr lang="en-GB"/>
              <a:t>Click to edit Master text styles</a:t>
            </a:r>
          </a:p>
          <a:p>
            <a:pPr lvl="1"/>
            <a:r>
              <a:rPr lang="en-GB"/>
              <a:t>Second level</a:t>
            </a:r>
          </a:p>
          <a:p>
            <a:pPr lvl="2"/>
            <a:r>
              <a:rPr lang="en-GB"/>
              <a:t>Third level</a:t>
            </a:r>
          </a:p>
        </p:txBody>
      </p:sp>
      <p:pic>
        <p:nvPicPr>
          <p:cNvPr id="22" name="Picture 7" descr="Text&#10;&#10;Description automatically generated with medium confidence">
            <a:extLst>
              <a:ext uri="{FF2B5EF4-FFF2-40B4-BE49-F238E27FC236}">
                <a16:creationId xmlns:a16="http://schemas.microsoft.com/office/drawing/2014/main" id="{6D5EB8B0-A9FC-4EC7-8E1B-7D900F868E21}"/>
              </a:ext>
            </a:extLst>
          </p:cNvPr>
          <p:cNvPicPr>
            <a:picLocks noChangeAspect="1"/>
          </p:cNvPicPr>
          <p:nvPr userDrawn="1"/>
        </p:nvPicPr>
        <p:blipFill>
          <a:blip r:embed="rId6"/>
          <a:stretch>
            <a:fillRect/>
          </a:stretch>
        </p:blipFill>
        <p:spPr>
          <a:xfrm>
            <a:off x="838200" y="256246"/>
            <a:ext cx="919232" cy="278695"/>
          </a:xfrm>
          <a:prstGeom prst="rect">
            <a:avLst/>
          </a:prstGeom>
        </p:spPr>
      </p:pic>
      <p:cxnSp>
        <p:nvCxnSpPr>
          <p:cNvPr id="23" name="Straight Connector 9">
            <a:extLst>
              <a:ext uri="{FF2B5EF4-FFF2-40B4-BE49-F238E27FC236}">
                <a16:creationId xmlns:a16="http://schemas.microsoft.com/office/drawing/2014/main" id="{835677EB-6F70-406F-91AD-51B28348782B}"/>
              </a:ext>
            </a:extLst>
          </p:cNvPr>
          <p:cNvCxnSpPr/>
          <p:nvPr userDrawn="1"/>
        </p:nvCxnSpPr>
        <p:spPr>
          <a:xfrm>
            <a:off x="0" y="744901"/>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4BD45BEC-D863-4667-96EF-286FC6D7305E}"/>
              </a:ext>
            </a:extLst>
          </p:cNvPr>
          <p:cNvPicPr>
            <a:picLocks noChangeAspect="1"/>
          </p:cNvPicPr>
          <p:nvPr userDrawn="1"/>
        </p:nvPicPr>
        <p:blipFill>
          <a:blip r:embed="rId7">
            <a:alphaModFix/>
            <a:biLevel thresh="25000"/>
          </a:blip>
          <a:stretch>
            <a:fillRect/>
          </a:stretch>
        </p:blipFill>
        <p:spPr>
          <a:xfrm>
            <a:off x="10625066" y="277224"/>
            <a:ext cx="728734" cy="225465"/>
          </a:xfrm>
          <a:prstGeom prst="rect">
            <a:avLst/>
          </a:prstGeom>
        </p:spPr>
      </p:pic>
    </p:spTree>
    <p:custDataLst>
      <p:tags r:id="rId1"/>
    </p:custDataLst>
    <p:extLst>
      <p:ext uri="{BB962C8B-B14F-4D97-AF65-F5344CB8AC3E}">
        <p14:creationId xmlns:p14="http://schemas.microsoft.com/office/powerpoint/2010/main" val="2439604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483E65BF-8F83-4C78-8C47-141609373D3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5529" y="2656028"/>
            <a:ext cx="2867631" cy="3006591"/>
          </a:xfrm>
          <a:prstGeom prst="rect">
            <a:avLst/>
          </a:prstGeom>
        </p:spPr>
      </p:pic>
      <p:sp>
        <p:nvSpPr>
          <p:cNvPr id="2" name="Title 1">
            <a:extLst>
              <a:ext uri="{FF2B5EF4-FFF2-40B4-BE49-F238E27FC236}">
                <a16:creationId xmlns:a16="http://schemas.microsoft.com/office/drawing/2014/main" id="{09B4B0DC-A07B-E542-B7F4-EC2144A587F4}"/>
              </a:ext>
            </a:extLst>
          </p:cNvPr>
          <p:cNvSpPr>
            <a:spLocks noGrp="1"/>
          </p:cNvSpPr>
          <p:nvPr>
            <p:ph type="ctrTitle"/>
          </p:nvPr>
        </p:nvSpPr>
        <p:spPr>
          <a:xfrm>
            <a:off x="2148396" y="1605353"/>
            <a:ext cx="9205404" cy="2387600"/>
          </a:xfrm>
        </p:spPr>
        <p:txBody>
          <a:bodyPr anchor="b">
            <a:normAutofit/>
          </a:bodyPr>
          <a:lstStyle>
            <a:lvl1pPr algn="l">
              <a:defRPr sz="2800" b="1" i="0">
                <a:solidFill>
                  <a:schemeClr val="bg1"/>
                </a:solidFill>
                <a:latin typeface="BISansNEXT" panose="02000503040000020004" pitchFamily="2" charset="0"/>
              </a:defRPr>
            </a:lvl1pPr>
          </a:lstStyle>
          <a:p>
            <a:r>
              <a:rPr lang="en-GB" dirty="0"/>
              <a:t>Click to edit Master title style</a:t>
            </a:r>
            <a:endParaRPr lang="en-NL" dirty="0"/>
          </a:p>
        </p:txBody>
      </p:sp>
      <p:sp>
        <p:nvSpPr>
          <p:cNvPr id="3" name="Subtitle 2">
            <a:extLst>
              <a:ext uri="{FF2B5EF4-FFF2-40B4-BE49-F238E27FC236}">
                <a16:creationId xmlns:a16="http://schemas.microsoft.com/office/drawing/2014/main" id="{8B9F2E2E-BBA5-2D4E-A2A7-EBBBCF2C76AB}"/>
              </a:ext>
            </a:extLst>
          </p:cNvPr>
          <p:cNvSpPr>
            <a:spLocks noGrp="1"/>
          </p:cNvSpPr>
          <p:nvPr>
            <p:ph type="subTitle" idx="1"/>
          </p:nvPr>
        </p:nvSpPr>
        <p:spPr>
          <a:xfrm>
            <a:off x="2148396" y="4134178"/>
            <a:ext cx="9205404" cy="940048"/>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pic>
        <p:nvPicPr>
          <p:cNvPr id="8" name="Picture 7" descr="Text&#10;&#10;Description automatically generated with medium confidence">
            <a:extLst>
              <a:ext uri="{FF2B5EF4-FFF2-40B4-BE49-F238E27FC236}">
                <a16:creationId xmlns:a16="http://schemas.microsoft.com/office/drawing/2014/main" id="{1257B0FF-5A92-BB44-ADA3-DC27A41BEFB2}"/>
              </a:ext>
            </a:extLst>
          </p:cNvPr>
          <p:cNvPicPr>
            <a:picLocks noChangeAspect="1"/>
          </p:cNvPicPr>
          <p:nvPr userDrawn="1"/>
        </p:nvPicPr>
        <p:blipFill>
          <a:blip r:embed="rId5"/>
          <a:stretch>
            <a:fillRect/>
          </a:stretch>
        </p:blipFill>
        <p:spPr>
          <a:xfrm>
            <a:off x="838200" y="256246"/>
            <a:ext cx="919232" cy="278695"/>
          </a:xfrm>
          <a:prstGeom prst="rect">
            <a:avLst/>
          </a:prstGeom>
        </p:spPr>
      </p:pic>
      <p:cxnSp>
        <p:nvCxnSpPr>
          <p:cNvPr id="10" name="Straight Connector 9">
            <a:extLst>
              <a:ext uri="{FF2B5EF4-FFF2-40B4-BE49-F238E27FC236}">
                <a16:creationId xmlns:a16="http://schemas.microsoft.com/office/drawing/2014/main" id="{3AEC6B45-AF06-1142-AFA0-6726974709F3}"/>
              </a:ext>
            </a:extLst>
          </p:cNvPr>
          <p:cNvCxnSpPr/>
          <p:nvPr userDrawn="1"/>
        </p:nvCxnSpPr>
        <p:spPr>
          <a:xfrm>
            <a:off x="0" y="744901"/>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9" name="Tijdelijke aanduiding voor tekst 7">
            <a:extLst>
              <a:ext uri="{FF2B5EF4-FFF2-40B4-BE49-F238E27FC236}">
                <a16:creationId xmlns:a16="http://schemas.microsoft.com/office/drawing/2014/main" id="{431B8575-5590-483E-BB62-D6427F03B2A7}"/>
              </a:ext>
            </a:extLst>
          </p:cNvPr>
          <p:cNvSpPr>
            <a:spLocks noGrp="1"/>
          </p:cNvSpPr>
          <p:nvPr>
            <p:ph type="body" sz="quarter" idx="13" hasCustomPrompt="1"/>
          </p:nvPr>
        </p:nvSpPr>
        <p:spPr>
          <a:xfrm>
            <a:off x="180000" y="6101542"/>
            <a:ext cx="11688912" cy="619932"/>
          </a:xfrm>
        </p:spPr>
        <p:txBody>
          <a:bodyPr tIns="0" anchor="b">
            <a:noAutofit/>
          </a:bodyPr>
          <a:lstStyle>
            <a:lvl1pPr marL="0" indent="0">
              <a:lnSpc>
                <a:spcPct val="100000"/>
              </a:lnSpc>
              <a:spcBef>
                <a:spcPts val="0"/>
              </a:spcBef>
              <a:buNone/>
              <a:defRPr sz="900" b="0">
                <a:solidFill>
                  <a:schemeClr val="bg1"/>
                </a:solidFill>
              </a:defRPr>
            </a:lvl1pPr>
          </a:lstStyle>
          <a:p>
            <a:pPr lvl="0"/>
            <a:r>
              <a:rPr lang="nl-NL" err="1"/>
              <a:t>References</a:t>
            </a:r>
            <a:r>
              <a:rPr lang="nl-NL"/>
              <a:t>:</a:t>
            </a:r>
            <a:endParaRPr lang="en-US"/>
          </a:p>
        </p:txBody>
      </p:sp>
      <p:sp>
        <p:nvSpPr>
          <p:cNvPr id="11" name="Text Placeholder 8">
            <a:extLst>
              <a:ext uri="{FF2B5EF4-FFF2-40B4-BE49-F238E27FC236}">
                <a16:creationId xmlns:a16="http://schemas.microsoft.com/office/drawing/2014/main" id="{B1A14620-FBB3-415B-A2A6-CD7A8F21AF58}"/>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pic>
        <p:nvPicPr>
          <p:cNvPr id="12" name="Picture 11">
            <a:extLst>
              <a:ext uri="{FF2B5EF4-FFF2-40B4-BE49-F238E27FC236}">
                <a16:creationId xmlns:a16="http://schemas.microsoft.com/office/drawing/2014/main" id="{6045DDF3-6680-4E3F-A20D-09FCC8084FA4}"/>
              </a:ext>
            </a:extLst>
          </p:cNvPr>
          <p:cNvPicPr>
            <a:picLocks noChangeAspect="1"/>
          </p:cNvPicPr>
          <p:nvPr userDrawn="1"/>
        </p:nvPicPr>
        <p:blipFill>
          <a:blip r:embed="rId6">
            <a:alphaModFix/>
            <a:biLevel thresh="25000"/>
          </a:blip>
          <a:stretch>
            <a:fillRect/>
          </a:stretch>
        </p:blipFill>
        <p:spPr>
          <a:xfrm>
            <a:off x="10625066" y="282860"/>
            <a:ext cx="728734" cy="225465"/>
          </a:xfrm>
          <a:prstGeom prst="rect">
            <a:avLst/>
          </a:prstGeom>
        </p:spPr>
      </p:pic>
    </p:spTree>
    <p:extLst>
      <p:ext uri="{BB962C8B-B14F-4D97-AF65-F5344CB8AC3E}">
        <p14:creationId xmlns:p14="http://schemas.microsoft.com/office/powerpoint/2010/main" val="28721515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backgrou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123200"/>
            <a:ext cx="10515600" cy="4724849"/>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1440" y="5858890"/>
            <a:ext cx="11829600" cy="619932"/>
          </a:xfrm>
        </p:spPr>
        <p:txBody>
          <a:bodyPr tIns="0" anchor="b">
            <a:noAutofit/>
          </a:bodyPr>
          <a:lstStyle>
            <a:lvl1pPr marL="0" indent="0">
              <a:lnSpc>
                <a:spcPct val="100000"/>
              </a:lnSpc>
              <a:spcBef>
                <a:spcPts val="0"/>
              </a:spcBef>
              <a:buNone/>
              <a:defRPr sz="900" b="0"/>
            </a:lvl1pPr>
          </a:lstStyle>
          <a:p>
            <a:pPr lvl="0"/>
            <a:r>
              <a:rPr lang="nl-NL" dirty="0" err="1"/>
              <a:t>References</a:t>
            </a:r>
            <a:r>
              <a:rPr lang="nl-NL" dirty="0"/>
              <a:t>:</a:t>
            </a:r>
            <a:endParaRPr lang="en-US" dirty="0"/>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pic>
        <p:nvPicPr>
          <p:cNvPr id="10" name="Picture 9">
            <a:extLst>
              <a:ext uri="{FF2B5EF4-FFF2-40B4-BE49-F238E27FC236}">
                <a16:creationId xmlns:a16="http://schemas.microsoft.com/office/drawing/2014/main" id="{87C0848B-87B0-414B-A9B8-53EFAFBEAB22}"/>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40000671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backgrou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123200"/>
            <a:ext cx="10515600" cy="4724849"/>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pic>
        <p:nvPicPr>
          <p:cNvPr id="10" name="Picture 9">
            <a:extLst>
              <a:ext uri="{FF2B5EF4-FFF2-40B4-BE49-F238E27FC236}">
                <a16:creationId xmlns:a16="http://schemas.microsoft.com/office/drawing/2014/main" id="{B05B6801-F49D-453D-BBDC-31F674C0BB4D}"/>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3854625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735613"/>
            <a:ext cx="10515600"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hasCustomPrompt="1"/>
          </p:nvPr>
        </p:nvSpPr>
        <p:spPr>
          <a:xfrm>
            <a:off x="838200" y="1123200"/>
            <a:ext cx="10515600" cy="59836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pic>
        <p:nvPicPr>
          <p:cNvPr id="14" name="Picture 13">
            <a:extLst>
              <a:ext uri="{FF2B5EF4-FFF2-40B4-BE49-F238E27FC236}">
                <a16:creationId xmlns:a16="http://schemas.microsoft.com/office/drawing/2014/main" id="{86F4D270-9F97-4972-BD0B-68CC88F9EFFE}"/>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26693674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ubtile and Image with discri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7380514" y="1735613"/>
            <a:ext cx="3973286" cy="3610579"/>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hasCustomPrompt="1"/>
          </p:nvPr>
        </p:nvSpPr>
        <p:spPr>
          <a:xfrm>
            <a:off x="838200" y="1123200"/>
            <a:ext cx="10515600" cy="59836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sp>
        <p:nvSpPr>
          <p:cNvPr id="13" name="Content Placeholder 2">
            <a:extLst>
              <a:ext uri="{FF2B5EF4-FFF2-40B4-BE49-F238E27FC236}">
                <a16:creationId xmlns:a16="http://schemas.microsoft.com/office/drawing/2014/main" id="{82B0B942-35C6-4480-8C6A-AAC086DD6700}"/>
              </a:ext>
            </a:extLst>
          </p:cNvPr>
          <p:cNvSpPr>
            <a:spLocks noGrp="1"/>
          </p:cNvSpPr>
          <p:nvPr>
            <p:ph idx="19"/>
          </p:nvPr>
        </p:nvSpPr>
        <p:spPr>
          <a:xfrm>
            <a:off x="838201" y="1735613"/>
            <a:ext cx="6306312"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endParaRPr lang="en-NL"/>
          </a:p>
        </p:txBody>
      </p:sp>
      <p:pic>
        <p:nvPicPr>
          <p:cNvPr id="16" name="Picture 15">
            <a:extLst>
              <a:ext uri="{FF2B5EF4-FFF2-40B4-BE49-F238E27FC236}">
                <a16:creationId xmlns:a16="http://schemas.microsoft.com/office/drawing/2014/main" id="{D9B643CB-7AB0-45F9-ACD6-EFE88D97140D}"/>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23543957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Subtile and Image with discri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7380514" y="1123201"/>
            <a:ext cx="3973286" cy="4222992"/>
          </a:xfrm>
        </p:spPr>
        <p:txBody>
          <a:bodyPr anchor="ct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Content Placeholder 2">
            <a:extLst>
              <a:ext uri="{FF2B5EF4-FFF2-40B4-BE49-F238E27FC236}">
                <a16:creationId xmlns:a16="http://schemas.microsoft.com/office/drawing/2014/main" id="{82B0B942-35C6-4480-8C6A-AAC086DD6700}"/>
              </a:ext>
            </a:extLst>
          </p:cNvPr>
          <p:cNvSpPr>
            <a:spLocks noGrp="1"/>
          </p:cNvSpPr>
          <p:nvPr>
            <p:ph idx="19"/>
          </p:nvPr>
        </p:nvSpPr>
        <p:spPr>
          <a:xfrm>
            <a:off x="838201" y="1123200"/>
            <a:ext cx="6306312" cy="4735691"/>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endParaRPr lang="en-NL"/>
          </a:p>
        </p:txBody>
      </p:sp>
      <p:pic>
        <p:nvPicPr>
          <p:cNvPr id="15" name="Picture 14">
            <a:extLst>
              <a:ext uri="{FF2B5EF4-FFF2-40B4-BE49-F238E27FC236}">
                <a16:creationId xmlns:a16="http://schemas.microsoft.com/office/drawing/2014/main" id="{BDE488F4-C99A-40FE-BE4C-51A894AB3ED8}"/>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15760120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Title Subtile and Image with discri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123201"/>
            <a:ext cx="3973286" cy="4222992"/>
          </a:xfrm>
        </p:spPr>
        <p:txBody>
          <a:bodyPr anchor="ct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Content Placeholder 2">
            <a:extLst>
              <a:ext uri="{FF2B5EF4-FFF2-40B4-BE49-F238E27FC236}">
                <a16:creationId xmlns:a16="http://schemas.microsoft.com/office/drawing/2014/main" id="{82B0B942-35C6-4480-8C6A-AAC086DD6700}"/>
              </a:ext>
            </a:extLst>
          </p:cNvPr>
          <p:cNvSpPr>
            <a:spLocks noGrp="1"/>
          </p:cNvSpPr>
          <p:nvPr>
            <p:ph idx="19"/>
          </p:nvPr>
        </p:nvSpPr>
        <p:spPr>
          <a:xfrm>
            <a:off x="5047488" y="1123200"/>
            <a:ext cx="6306312" cy="4735691"/>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endParaRPr lang="en-NL"/>
          </a:p>
        </p:txBody>
      </p:sp>
      <p:pic>
        <p:nvPicPr>
          <p:cNvPr id="15" name="Picture 14">
            <a:extLst>
              <a:ext uri="{FF2B5EF4-FFF2-40B4-BE49-F238E27FC236}">
                <a16:creationId xmlns:a16="http://schemas.microsoft.com/office/drawing/2014/main" id="{8D49D02B-69A8-4079-9AA2-B03AB1DAC698}"/>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13890555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Title Subtile and Image with discri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7380514" y="1123201"/>
            <a:ext cx="3973286" cy="4222992"/>
          </a:xfrm>
        </p:spPr>
        <p:txBody>
          <a:bodyPr anchor="ct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Content Placeholder 2">
            <a:extLst>
              <a:ext uri="{FF2B5EF4-FFF2-40B4-BE49-F238E27FC236}">
                <a16:creationId xmlns:a16="http://schemas.microsoft.com/office/drawing/2014/main" id="{82B0B942-35C6-4480-8C6A-AAC086DD6700}"/>
              </a:ext>
            </a:extLst>
          </p:cNvPr>
          <p:cNvSpPr>
            <a:spLocks noGrp="1"/>
          </p:cNvSpPr>
          <p:nvPr>
            <p:ph idx="19"/>
          </p:nvPr>
        </p:nvSpPr>
        <p:spPr>
          <a:xfrm>
            <a:off x="838201" y="1123200"/>
            <a:ext cx="6306312" cy="4735691"/>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endParaRPr lang="en-NL"/>
          </a:p>
        </p:txBody>
      </p:sp>
      <p:pic>
        <p:nvPicPr>
          <p:cNvPr id="15" name="Picture 14">
            <a:extLst>
              <a:ext uri="{FF2B5EF4-FFF2-40B4-BE49-F238E27FC236}">
                <a16:creationId xmlns:a16="http://schemas.microsoft.com/office/drawing/2014/main" id="{EFF234AB-47A8-4A42-A6AE-323ACFF2E54E}"/>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15920319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itle Subtile and Image with discri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7380514" y="1123201"/>
            <a:ext cx="3973286" cy="4222992"/>
          </a:xfrm>
        </p:spPr>
        <p:txBody>
          <a:bodyPr anchor="ct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Content Placeholder 2">
            <a:extLst>
              <a:ext uri="{FF2B5EF4-FFF2-40B4-BE49-F238E27FC236}">
                <a16:creationId xmlns:a16="http://schemas.microsoft.com/office/drawing/2014/main" id="{82B0B942-35C6-4480-8C6A-AAC086DD6700}"/>
              </a:ext>
            </a:extLst>
          </p:cNvPr>
          <p:cNvSpPr>
            <a:spLocks noGrp="1"/>
          </p:cNvSpPr>
          <p:nvPr>
            <p:ph idx="19"/>
          </p:nvPr>
        </p:nvSpPr>
        <p:spPr>
          <a:xfrm>
            <a:off x="838201" y="1123200"/>
            <a:ext cx="6306312" cy="4735691"/>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endParaRPr lang="en-NL"/>
          </a:p>
        </p:txBody>
      </p:sp>
      <p:pic>
        <p:nvPicPr>
          <p:cNvPr id="15" name="Picture 14">
            <a:extLst>
              <a:ext uri="{FF2B5EF4-FFF2-40B4-BE49-F238E27FC236}">
                <a16:creationId xmlns:a16="http://schemas.microsoft.com/office/drawing/2014/main" id="{B4B7BA59-626C-4F55-A244-4DBDA952FF9F}"/>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14891460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ubtile and Image with discri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735613"/>
            <a:ext cx="3973286" cy="3610579"/>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hasCustomPrompt="1"/>
          </p:nvPr>
        </p:nvSpPr>
        <p:spPr>
          <a:xfrm>
            <a:off x="838200" y="1123200"/>
            <a:ext cx="10515600" cy="59836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sp>
        <p:nvSpPr>
          <p:cNvPr id="13" name="Content Placeholder 2">
            <a:extLst>
              <a:ext uri="{FF2B5EF4-FFF2-40B4-BE49-F238E27FC236}">
                <a16:creationId xmlns:a16="http://schemas.microsoft.com/office/drawing/2014/main" id="{82B0B942-35C6-4480-8C6A-AAC086DD6700}"/>
              </a:ext>
            </a:extLst>
          </p:cNvPr>
          <p:cNvSpPr>
            <a:spLocks noGrp="1"/>
          </p:cNvSpPr>
          <p:nvPr>
            <p:ph idx="19"/>
          </p:nvPr>
        </p:nvSpPr>
        <p:spPr>
          <a:xfrm>
            <a:off x="5047488" y="1735613"/>
            <a:ext cx="6306312"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endParaRPr lang="en-NL"/>
          </a:p>
        </p:txBody>
      </p:sp>
      <p:pic>
        <p:nvPicPr>
          <p:cNvPr id="16" name="Picture 15">
            <a:extLst>
              <a:ext uri="{FF2B5EF4-FFF2-40B4-BE49-F238E27FC236}">
                <a16:creationId xmlns:a16="http://schemas.microsoft.com/office/drawing/2014/main" id="{D3C97819-3009-4728-83A7-40D58B3403B9}"/>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3302195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backgrou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123200"/>
            <a:ext cx="10515600" cy="4724849"/>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dirty="0"/>
              <a:t>Copyright © 2021 Boehringer Ingelheim Pharmaceuticals, Inc. All rights reserved. </a:t>
            </a:r>
            <a:endParaRPr lang="en-NL" dirty="0"/>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1738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pic>
        <p:nvPicPr>
          <p:cNvPr id="11" name="Picture 10">
            <a:extLst>
              <a:ext uri="{FF2B5EF4-FFF2-40B4-BE49-F238E27FC236}">
                <a16:creationId xmlns:a16="http://schemas.microsoft.com/office/drawing/2014/main" id="{0F319EFA-D090-4FCF-B6A3-E9EFAC71153A}"/>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7151828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Subtile and Image with discri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123201"/>
            <a:ext cx="3973286" cy="4735690"/>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p:nvPr>
        </p:nvSpPr>
        <p:spPr>
          <a:xfrm>
            <a:off x="5047488" y="1123200"/>
            <a:ext cx="6306312" cy="598360"/>
          </a:xfrm>
        </p:spPr>
        <p:txBody>
          <a:bodyPr anchor="ctr">
            <a:normAutofit/>
          </a:bodyPr>
          <a:lstStyle>
            <a:lvl1pPr marL="0" indent="0" algn="ctr">
              <a:buNone/>
              <a:defRPr lang="nl-NL" sz="1400" b="1" i="0" kern="1200" spc="0" baseline="0" dirty="0" smtClean="0">
                <a:solidFill>
                  <a:srgbClr val="000000"/>
                </a:solidFill>
                <a:latin typeface="BISansNEXT" panose="02000503040000020004" pitchFamily="2" charset="0"/>
                <a:ea typeface="+mj-ea"/>
                <a:cs typeface="+mj-cs"/>
              </a:defRPr>
            </a:lvl1pPr>
          </a:lstStyle>
          <a:p>
            <a:pPr lvl="0"/>
            <a:r>
              <a:rPr lang="nl-NL"/>
              <a:t>Klikken om de tekststijl van het model te bewerken</a:t>
            </a:r>
          </a:p>
        </p:txBody>
      </p:sp>
      <p:sp>
        <p:nvSpPr>
          <p:cNvPr id="13" name="Content Placeholder 2">
            <a:extLst>
              <a:ext uri="{FF2B5EF4-FFF2-40B4-BE49-F238E27FC236}">
                <a16:creationId xmlns:a16="http://schemas.microsoft.com/office/drawing/2014/main" id="{82B0B942-35C6-4480-8C6A-AAC086DD6700}"/>
              </a:ext>
            </a:extLst>
          </p:cNvPr>
          <p:cNvSpPr>
            <a:spLocks noGrp="1"/>
          </p:cNvSpPr>
          <p:nvPr>
            <p:ph idx="19"/>
          </p:nvPr>
        </p:nvSpPr>
        <p:spPr>
          <a:xfrm>
            <a:off x="5047488" y="1735613"/>
            <a:ext cx="6306312"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endParaRPr lang="en-NL"/>
          </a:p>
        </p:txBody>
      </p:sp>
      <p:pic>
        <p:nvPicPr>
          <p:cNvPr id="16" name="Picture 15">
            <a:extLst>
              <a:ext uri="{FF2B5EF4-FFF2-40B4-BE49-F238E27FC236}">
                <a16:creationId xmlns:a16="http://schemas.microsoft.com/office/drawing/2014/main" id="{203847CD-F8F8-47AA-B0C0-187B5BD9A09C}"/>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42598054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Text content (no backgrou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735612"/>
            <a:ext cx="10515600"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hasCustomPrompt="1"/>
          </p:nvPr>
        </p:nvSpPr>
        <p:spPr>
          <a:xfrm>
            <a:off x="838200" y="1123200"/>
            <a:ext cx="10515600" cy="59836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pic>
        <p:nvPicPr>
          <p:cNvPr id="14" name="Picture 13">
            <a:extLst>
              <a:ext uri="{FF2B5EF4-FFF2-40B4-BE49-F238E27FC236}">
                <a16:creationId xmlns:a16="http://schemas.microsoft.com/office/drawing/2014/main" id="{FDEC464F-78B8-4140-8259-4BE0D4FE7DB3}"/>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22558610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and Text content (no background image)">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735612"/>
            <a:ext cx="10515600"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p:nvPr>
        </p:nvSpPr>
        <p:spPr>
          <a:xfrm>
            <a:off x="838200" y="1123200"/>
            <a:ext cx="10515600" cy="59836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pic>
        <p:nvPicPr>
          <p:cNvPr id="16" name="Picture 15">
            <a:extLst>
              <a:ext uri="{FF2B5EF4-FFF2-40B4-BE49-F238E27FC236}">
                <a16:creationId xmlns:a16="http://schemas.microsoft.com/office/drawing/2014/main" id="{23E9ABE7-682B-4FCD-9E0E-38C5BA82C166}"/>
              </a:ext>
            </a:extLst>
          </p:cNvPr>
          <p:cNvPicPr>
            <a:picLocks noChangeAspect="1"/>
          </p:cNvPicPr>
          <p:nvPr userDrawn="1"/>
        </p:nvPicPr>
        <p:blipFill>
          <a:blip r:embed="rId4">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24961471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able of contents">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DF33BEA2-A43D-48D1-8D88-69E66F7E961E}"/>
              </a:ext>
            </a:extLst>
          </p:cNvPr>
          <p:cNvPicPr>
            <a:picLocks noChangeAspect="1"/>
          </p:cNvPicPr>
          <p:nvPr userDrawn="1"/>
        </p:nvPicPr>
        <p:blipFill rotWithShape="1">
          <a:blip r:embed="rId3">
            <a:alphaModFix amt="35000"/>
            <a:extLst>
              <a:ext uri="{96DAC541-7B7A-43D3-8B79-37D633B846F1}">
                <asvg:svgBlip xmlns:asvg="http://schemas.microsoft.com/office/drawing/2016/SVG/main" r:embed="rId4"/>
              </a:ext>
            </a:extLst>
          </a:blip>
          <a:srcRect t="39845" r="51126" b="19773"/>
          <a:stretch/>
        </p:blipFill>
        <p:spPr>
          <a:xfrm>
            <a:off x="4225309" y="0"/>
            <a:ext cx="7966692" cy="6901545"/>
          </a:xfrm>
          <a:prstGeom prst="rect">
            <a:avLst/>
          </a:prstGeom>
          <a:effectLst>
            <a:outerShdw blurRad="368300" dist="38100" dir="8100000" sx="101000" sy="101000" algn="tr" rotWithShape="0">
              <a:schemeClr val="tx2">
                <a:alpha val="76000"/>
              </a:schemeClr>
            </a:outerShdw>
          </a:effectLst>
        </p:spPr>
      </p:pic>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735612"/>
            <a:ext cx="10515600"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p:nvPr>
        </p:nvSpPr>
        <p:spPr>
          <a:xfrm>
            <a:off x="838200" y="1123200"/>
            <a:ext cx="10515600" cy="59836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spTree>
    <p:extLst>
      <p:ext uri="{BB962C8B-B14F-4D97-AF65-F5344CB8AC3E}">
        <p14:creationId xmlns:p14="http://schemas.microsoft.com/office/powerpoint/2010/main" val="7994219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feedback">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BFD7461C-E022-40EF-8D64-0E33A21B36B3}"/>
              </a:ext>
            </a:extLst>
          </p:cNvPr>
          <p:cNvPicPr>
            <a:picLocks noChangeAspect="1"/>
          </p:cNvPicPr>
          <p:nvPr userDrawn="1"/>
        </p:nvPicPr>
        <p:blipFill rotWithShape="1">
          <a:blip r:embed="rId3"/>
          <a:srcRect l="50014" t="9169" b="5117"/>
          <a:stretch/>
        </p:blipFill>
        <p:spPr>
          <a:xfrm>
            <a:off x="6096000" y="-2"/>
            <a:ext cx="6094227" cy="6858000"/>
          </a:xfrm>
          <a:prstGeom prst="rect">
            <a:avLst/>
          </a:prstGeom>
        </p:spPr>
      </p:pic>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xfrm>
            <a:off x="838200" y="136525"/>
            <a:ext cx="5105400" cy="911987"/>
          </a:xfrm>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735612"/>
            <a:ext cx="5105400"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4"/>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6198780" y="5858890"/>
            <a:ext cx="566082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p:nvPr>
        </p:nvSpPr>
        <p:spPr>
          <a:xfrm>
            <a:off x="838200" y="1123200"/>
            <a:ext cx="5105400" cy="59836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sp>
        <p:nvSpPr>
          <p:cNvPr id="14" name="Content Placeholder 2">
            <a:extLst>
              <a:ext uri="{FF2B5EF4-FFF2-40B4-BE49-F238E27FC236}">
                <a16:creationId xmlns:a16="http://schemas.microsoft.com/office/drawing/2014/main" id="{FF97478E-2316-40EB-9E09-CC93E678938E}"/>
              </a:ext>
            </a:extLst>
          </p:cNvPr>
          <p:cNvSpPr>
            <a:spLocks noGrp="1"/>
          </p:cNvSpPr>
          <p:nvPr>
            <p:ph idx="19"/>
          </p:nvPr>
        </p:nvSpPr>
        <p:spPr>
          <a:xfrm>
            <a:off x="6601800" y="699092"/>
            <a:ext cx="5257800" cy="4986762"/>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pic>
        <p:nvPicPr>
          <p:cNvPr id="17" name="Picture 16">
            <a:extLst>
              <a:ext uri="{FF2B5EF4-FFF2-40B4-BE49-F238E27FC236}">
                <a16:creationId xmlns:a16="http://schemas.microsoft.com/office/drawing/2014/main" id="{A5CEB6A8-7F33-4AD0-856A-990BB09D48C1}"/>
              </a:ext>
            </a:extLst>
          </p:cNvPr>
          <p:cNvPicPr>
            <a:picLocks noChangeAspect="1"/>
          </p:cNvPicPr>
          <p:nvPr userDrawn="1"/>
        </p:nvPicPr>
        <p:blipFill>
          <a:blip r:embed="rId5">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16971159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in 5 rows">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C87E2F9-6F4C-4353-BC2F-57EEED0EC196}"/>
              </a:ext>
            </a:extLst>
          </p:cNvPr>
          <p:cNvSpPr/>
          <p:nvPr userDrawn="1"/>
        </p:nvSpPr>
        <p:spPr>
          <a:xfrm>
            <a:off x="838200" y="2253162"/>
            <a:ext cx="1944000" cy="3415182"/>
          </a:xfrm>
          <a:prstGeom prst="roundRect">
            <a:avLst>
              <a:gd name="adj" fmla="val 4908"/>
            </a:avLst>
          </a:prstGeom>
          <a:blipFill dpi="0" rotWithShape="1">
            <a:blip r:embed="rId2"/>
            <a:srcRect/>
            <a:stretch>
              <a:fillRect l="-43117" t="-84429" r="-484044"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3">
            <a:extLst>
              <a:ext uri="{FF2B5EF4-FFF2-40B4-BE49-F238E27FC236}">
                <a16:creationId xmlns:a16="http://schemas.microsoft.com/office/drawing/2014/main" id="{CC6933EC-C063-3D40-AF5B-B86059764C35}"/>
              </a:ext>
            </a:extLst>
          </p:cNvPr>
          <p:cNvSpPr/>
          <p:nvPr userDrawn="1"/>
        </p:nvSpPr>
        <p:spPr>
          <a:xfrm>
            <a:off x="2981100" y="2253162"/>
            <a:ext cx="1944000" cy="3415182"/>
          </a:xfrm>
          <a:prstGeom prst="roundRect">
            <a:avLst>
              <a:gd name="adj" fmla="val 4908"/>
            </a:avLst>
          </a:prstGeom>
          <a:blipFill dpi="0" rotWithShape="1">
            <a:blip r:embed="rId2"/>
            <a:srcRect/>
            <a:stretch>
              <a:fillRect l="-153349" t="-84429" r="-373812"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
            <a:extLst>
              <a:ext uri="{FF2B5EF4-FFF2-40B4-BE49-F238E27FC236}">
                <a16:creationId xmlns:a16="http://schemas.microsoft.com/office/drawing/2014/main" id="{12A4BCE4-55A7-4541-99BA-FE671E3E25F1}"/>
              </a:ext>
            </a:extLst>
          </p:cNvPr>
          <p:cNvSpPr/>
          <p:nvPr userDrawn="1"/>
        </p:nvSpPr>
        <p:spPr>
          <a:xfrm>
            <a:off x="5124000" y="2253162"/>
            <a:ext cx="1944000" cy="3415182"/>
          </a:xfrm>
          <a:prstGeom prst="roundRect">
            <a:avLst>
              <a:gd name="adj" fmla="val 4908"/>
            </a:avLst>
          </a:prstGeom>
          <a:blipFill dpi="0" rotWithShape="1">
            <a:blip r:embed="rId2"/>
            <a:srcRect/>
            <a:stretch>
              <a:fillRect l="-263581" t="-84429" r="-263581"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
            <a:extLst>
              <a:ext uri="{FF2B5EF4-FFF2-40B4-BE49-F238E27FC236}">
                <a16:creationId xmlns:a16="http://schemas.microsoft.com/office/drawing/2014/main" id="{0228EA84-A410-6346-894E-7D0F8ECEA91E}"/>
              </a:ext>
            </a:extLst>
          </p:cNvPr>
          <p:cNvSpPr/>
          <p:nvPr userDrawn="1"/>
        </p:nvSpPr>
        <p:spPr>
          <a:xfrm>
            <a:off x="7266900" y="2253162"/>
            <a:ext cx="1944000" cy="3415182"/>
          </a:xfrm>
          <a:prstGeom prst="roundRect">
            <a:avLst>
              <a:gd name="adj" fmla="val 4908"/>
            </a:avLst>
          </a:prstGeom>
          <a:blipFill dpi="0" rotWithShape="1">
            <a:blip r:embed="rId2"/>
            <a:srcRect/>
            <a:stretch>
              <a:fillRect l="-373812" t="-84429" r="-153349"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hthoek 3">
            <a:extLst>
              <a:ext uri="{FF2B5EF4-FFF2-40B4-BE49-F238E27FC236}">
                <a16:creationId xmlns:a16="http://schemas.microsoft.com/office/drawing/2014/main" id="{8E1C2EA7-2180-EA4C-819A-6FD964222460}"/>
              </a:ext>
            </a:extLst>
          </p:cNvPr>
          <p:cNvSpPr/>
          <p:nvPr userDrawn="1"/>
        </p:nvSpPr>
        <p:spPr>
          <a:xfrm>
            <a:off x="9409800" y="2253162"/>
            <a:ext cx="1944000" cy="3415182"/>
          </a:xfrm>
          <a:prstGeom prst="roundRect">
            <a:avLst>
              <a:gd name="adj" fmla="val 4908"/>
            </a:avLst>
          </a:prstGeom>
          <a:blipFill dpi="0" rotWithShape="1">
            <a:blip r:embed="rId2"/>
            <a:srcRect/>
            <a:stretch>
              <a:fillRect l="-484044" t="-84429" r="-43117"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p:nvPr>
        </p:nvSpPr>
        <p:spPr>
          <a:xfrm>
            <a:off x="838200" y="1123200"/>
            <a:ext cx="10515600" cy="598360"/>
          </a:xfrm>
        </p:spPr>
        <p:txBody>
          <a:bodyPr anchor="ctr">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11" name="Tijdelijke aanduiding voor tekst 5">
            <a:extLst>
              <a:ext uri="{FF2B5EF4-FFF2-40B4-BE49-F238E27FC236}">
                <a16:creationId xmlns:a16="http://schemas.microsoft.com/office/drawing/2014/main" id="{B87190FE-E3D2-4855-9C8A-1AB5E4699EDA}"/>
              </a:ext>
            </a:extLst>
          </p:cNvPr>
          <p:cNvSpPr>
            <a:spLocks noGrp="1"/>
          </p:cNvSpPr>
          <p:nvPr>
            <p:ph type="body" sz="quarter" idx="19"/>
          </p:nvPr>
        </p:nvSpPr>
        <p:spPr>
          <a:xfrm>
            <a:off x="838200" y="1882588"/>
            <a:ext cx="10515600" cy="309458"/>
          </a:xfrm>
        </p:spPr>
        <p:txBody>
          <a:bodyPr anchor="ctr">
            <a:normAutofit/>
          </a:bodyPr>
          <a:lstStyle>
            <a:lvl1pPr marL="0" indent="0">
              <a:buNone/>
              <a:defRPr lang="nl-NL" sz="1400" b="1"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17" name="Tijdelijke aanduiding voor tekst 5">
            <a:extLst>
              <a:ext uri="{FF2B5EF4-FFF2-40B4-BE49-F238E27FC236}">
                <a16:creationId xmlns:a16="http://schemas.microsoft.com/office/drawing/2014/main" id="{CC106946-C823-4220-A298-CB0D05AC9ABA}"/>
              </a:ext>
            </a:extLst>
          </p:cNvPr>
          <p:cNvSpPr>
            <a:spLocks noGrp="1"/>
          </p:cNvSpPr>
          <p:nvPr>
            <p:ph type="body" sz="quarter" idx="20"/>
          </p:nvPr>
        </p:nvSpPr>
        <p:spPr>
          <a:xfrm>
            <a:off x="838200" y="3798794"/>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3" name="Tijdelijke aanduiding voor tekst 5">
            <a:extLst>
              <a:ext uri="{FF2B5EF4-FFF2-40B4-BE49-F238E27FC236}">
                <a16:creationId xmlns:a16="http://schemas.microsoft.com/office/drawing/2014/main" id="{C991166B-A8A7-4F05-A2F6-C513C1FFD4B0}"/>
              </a:ext>
            </a:extLst>
          </p:cNvPr>
          <p:cNvSpPr>
            <a:spLocks noGrp="1"/>
          </p:cNvSpPr>
          <p:nvPr>
            <p:ph type="body" sz="quarter" idx="21"/>
          </p:nvPr>
        </p:nvSpPr>
        <p:spPr>
          <a:xfrm>
            <a:off x="2981100" y="3798794"/>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4" name="Tijdelijke aanduiding voor tekst 5">
            <a:extLst>
              <a:ext uri="{FF2B5EF4-FFF2-40B4-BE49-F238E27FC236}">
                <a16:creationId xmlns:a16="http://schemas.microsoft.com/office/drawing/2014/main" id="{621F1CEB-089A-48F1-BFDB-E204671CF020}"/>
              </a:ext>
            </a:extLst>
          </p:cNvPr>
          <p:cNvSpPr>
            <a:spLocks noGrp="1"/>
          </p:cNvSpPr>
          <p:nvPr>
            <p:ph type="body" sz="quarter" idx="22"/>
          </p:nvPr>
        </p:nvSpPr>
        <p:spPr>
          <a:xfrm>
            <a:off x="5124000" y="3798794"/>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5" name="Tijdelijke aanduiding voor tekst 5">
            <a:extLst>
              <a:ext uri="{FF2B5EF4-FFF2-40B4-BE49-F238E27FC236}">
                <a16:creationId xmlns:a16="http://schemas.microsoft.com/office/drawing/2014/main" id="{3A7C51F0-9239-4295-8222-668130505079}"/>
              </a:ext>
            </a:extLst>
          </p:cNvPr>
          <p:cNvSpPr>
            <a:spLocks noGrp="1"/>
          </p:cNvSpPr>
          <p:nvPr>
            <p:ph type="body" sz="quarter" idx="23"/>
          </p:nvPr>
        </p:nvSpPr>
        <p:spPr>
          <a:xfrm>
            <a:off x="7266900" y="3798794"/>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6" name="Tijdelijke aanduiding voor tekst 5">
            <a:extLst>
              <a:ext uri="{FF2B5EF4-FFF2-40B4-BE49-F238E27FC236}">
                <a16:creationId xmlns:a16="http://schemas.microsoft.com/office/drawing/2014/main" id="{22C2791A-5A0E-4913-9ECD-6B20CC8066D3}"/>
              </a:ext>
            </a:extLst>
          </p:cNvPr>
          <p:cNvSpPr>
            <a:spLocks noGrp="1"/>
          </p:cNvSpPr>
          <p:nvPr>
            <p:ph type="body" sz="quarter" idx="24"/>
          </p:nvPr>
        </p:nvSpPr>
        <p:spPr>
          <a:xfrm>
            <a:off x="9409800" y="3798794"/>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8" name="Tijdelijke aanduiding voor afbeelding 27">
            <a:extLst>
              <a:ext uri="{FF2B5EF4-FFF2-40B4-BE49-F238E27FC236}">
                <a16:creationId xmlns:a16="http://schemas.microsoft.com/office/drawing/2014/main" id="{C17DA60E-3295-4F64-AAD4-C200FE77EF1A}"/>
              </a:ext>
            </a:extLst>
          </p:cNvPr>
          <p:cNvSpPr>
            <a:spLocks noGrp="1"/>
          </p:cNvSpPr>
          <p:nvPr>
            <p:ph type="pic" sz="quarter" idx="25"/>
          </p:nvPr>
        </p:nvSpPr>
        <p:spPr>
          <a:xfrm>
            <a:off x="1237999" y="2453928"/>
            <a:ext cx="1136153" cy="1134664"/>
          </a:xfrm>
        </p:spPr>
        <p:txBody>
          <a:bodyPr>
            <a:normAutofit/>
          </a:bodyPr>
          <a:lstStyle>
            <a:lvl1pPr marL="0" indent="0">
              <a:buNone/>
              <a:defRPr sz="1400"/>
            </a:lvl1pPr>
          </a:lstStyle>
          <a:p>
            <a:endParaRPr lang="nl-NL"/>
          </a:p>
        </p:txBody>
      </p:sp>
      <p:sp>
        <p:nvSpPr>
          <p:cNvPr id="29" name="Tijdelijke aanduiding voor afbeelding 27">
            <a:extLst>
              <a:ext uri="{FF2B5EF4-FFF2-40B4-BE49-F238E27FC236}">
                <a16:creationId xmlns:a16="http://schemas.microsoft.com/office/drawing/2014/main" id="{1B937B1B-508F-4798-8A23-DCEA495DCE4B}"/>
              </a:ext>
            </a:extLst>
          </p:cNvPr>
          <p:cNvSpPr>
            <a:spLocks noGrp="1"/>
          </p:cNvSpPr>
          <p:nvPr>
            <p:ph type="pic" sz="quarter" idx="26"/>
          </p:nvPr>
        </p:nvSpPr>
        <p:spPr>
          <a:xfrm>
            <a:off x="3385023" y="2453928"/>
            <a:ext cx="1136153" cy="1134664"/>
          </a:xfrm>
        </p:spPr>
        <p:txBody>
          <a:bodyPr>
            <a:normAutofit/>
          </a:bodyPr>
          <a:lstStyle>
            <a:lvl1pPr marL="0" indent="0">
              <a:buNone/>
              <a:defRPr sz="1400"/>
            </a:lvl1pPr>
          </a:lstStyle>
          <a:p>
            <a:endParaRPr lang="nl-NL"/>
          </a:p>
        </p:txBody>
      </p:sp>
      <p:sp>
        <p:nvSpPr>
          <p:cNvPr id="30" name="Tijdelijke aanduiding voor afbeelding 27">
            <a:extLst>
              <a:ext uri="{FF2B5EF4-FFF2-40B4-BE49-F238E27FC236}">
                <a16:creationId xmlns:a16="http://schemas.microsoft.com/office/drawing/2014/main" id="{6FB54FE5-E6DB-4358-8293-70F8EA846485}"/>
              </a:ext>
            </a:extLst>
          </p:cNvPr>
          <p:cNvSpPr>
            <a:spLocks noGrp="1"/>
          </p:cNvSpPr>
          <p:nvPr>
            <p:ph type="pic" sz="quarter" idx="27"/>
          </p:nvPr>
        </p:nvSpPr>
        <p:spPr>
          <a:xfrm>
            <a:off x="5527923" y="2453928"/>
            <a:ext cx="1136153" cy="1134664"/>
          </a:xfrm>
        </p:spPr>
        <p:txBody>
          <a:bodyPr>
            <a:normAutofit/>
          </a:bodyPr>
          <a:lstStyle>
            <a:lvl1pPr marL="0" indent="0">
              <a:buNone/>
              <a:defRPr sz="1400"/>
            </a:lvl1pPr>
          </a:lstStyle>
          <a:p>
            <a:endParaRPr lang="nl-NL"/>
          </a:p>
        </p:txBody>
      </p:sp>
      <p:sp>
        <p:nvSpPr>
          <p:cNvPr id="31" name="Tijdelijke aanduiding voor afbeelding 27">
            <a:extLst>
              <a:ext uri="{FF2B5EF4-FFF2-40B4-BE49-F238E27FC236}">
                <a16:creationId xmlns:a16="http://schemas.microsoft.com/office/drawing/2014/main" id="{482AEAC0-B4EB-4FCA-9A11-DB407BC42CD0}"/>
              </a:ext>
            </a:extLst>
          </p:cNvPr>
          <p:cNvSpPr>
            <a:spLocks noGrp="1"/>
          </p:cNvSpPr>
          <p:nvPr>
            <p:ph type="pic" sz="quarter" idx="28"/>
          </p:nvPr>
        </p:nvSpPr>
        <p:spPr>
          <a:xfrm>
            <a:off x="7670823" y="2453928"/>
            <a:ext cx="1136153" cy="1134664"/>
          </a:xfrm>
        </p:spPr>
        <p:txBody>
          <a:bodyPr>
            <a:normAutofit/>
          </a:bodyPr>
          <a:lstStyle>
            <a:lvl1pPr marL="0" indent="0">
              <a:buNone/>
              <a:defRPr sz="1400"/>
            </a:lvl1pPr>
          </a:lstStyle>
          <a:p>
            <a:endParaRPr lang="nl-NL"/>
          </a:p>
        </p:txBody>
      </p:sp>
      <p:sp>
        <p:nvSpPr>
          <p:cNvPr id="32" name="Tijdelijke aanduiding voor afbeelding 27">
            <a:extLst>
              <a:ext uri="{FF2B5EF4-FFF2-40B4-BE49-F238E27FC236}">
                <a16:creationId xmlns:a16="http://schemas.microsoft.com/office/drawing/2014/main" id="{F9BC1915-E542-4CE6-9AB9-401A546311A2}"/>
              </a:ext>
            </a:extLst>
          </p:cNvPr>
          <p:cNvSpPr>
            <a:spLocks noGrp="1"/>
          </p:cNvSpPr>
          <p:nvPr>
            <p:ph type="pic" sz="quarter" idx="29"/>
          </p:nvPr>
        </p:nvSpPr>
        <p:spPr>
          <a:xfrm>
            <a:off x="9813723" y="2453928"/>
            <a:ext cx="1136153" cy="1134664"/>
          </a:xfrm>
        </p:spPr>
        <p:txBody>
          <a:bodyPr>
            <a:normAutofit/>
          </a:bodyPr>
          <a:lstStyle>
            <a:lvl1pPr marL="0" indent="0">
              <a:buNone/>
              <a:defRPr sz="1400"/>
            </a:lvl1pPr>
          </a:lstStyle>
          <a:p>
            <a:endParaRPr lang="nl-NL"/>
          </a:p>
        </p:txBody>
      </p:sp>
      <p:pic>
        <p:nvPicPr>
          <p:cNvPr id="38" name="Picture 37">
            <a:extLst>
              <a:ext uri="{FF2B5EF4-FFF2-40B4-BE49-F238E27FC236}">
                <a16:creationId xmlns:a16="http://schemas.microsoft.com/office/drawing/2014/main" id="{CE239151-EF5F-4AE0-8681-54D33DA80F81}"/>
              </a:ext>
            </a:extLst>
          </p:cNvPr>
          <p:cNvPicPr>
            <a:picLocks noChangeAspect="1"/>
          </p:cNvPicPr>
          <p:nvPr userDrawn="1"/>
        </p:nvPicPr>
        <p:blipFill>
          <a:blip r:embed="rId4">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15140156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Content in 5 rows">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C87E2F9-6F4C-4353-BC2F-57EEED0EC196}"/>
              </a:ext>
            </a:extLst>
          </p:cNvPr>
          <p:cNvSpPr/>
          <p:nvPr userDrawn="1"/>
        </p:nvSpPr>
        <p:spPr>
          <a:xfrm>
            <a:off x="838200" y="1756949"/>
            <a:ext cx="1944000" cy="3415182"/>
          </a:xfrm>
          <a:prstGeom prst="roundRect">
            <a:avLst>
              <a:gd name="adj" fmla="val 4908"/>
            </a:avLst>
          </a:prstGeom>
          <a:blipFill dpi="0" rotWithShape="1">
            <a:blip r:embed="rId2"/>
            <a:srcRect/>
            <a:stretch>
              <a:fillRect l="-43117" t="-84429" r="-484044"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3">
            <a:extLst>
              <a:ext uri="{FF2B5EF4-FFF2-40B4-BE49-F238E27FC236}">
                <a16:creationId xmlns:a16="http://schemas.microsoft.com/office/drawing/2014/main" id="{CC6933EC-C063-3D40-AF5B-B86059764C35}"/>
              </a:ext>
            </a:extLst>
          </p:cNvPr>
          <p:cNvSpPr/>
          <p:nvPr userDrawn="1"/>
        </p:nvSpPr>
        <p:spPr>
          <a:xfrm>
            <a:off x="2981100" y="1756949"/>
            <a:ext cx="1944000" cy="3415182"/>
          </a:xfrm>
          <a:prstGeom prst="roundRect">
            <a:avLst>
              <a:gd name="adj" fmla="val 4908"/>
            </a:avLst>
          </a:prstGeom>
          <a:blipFill dpi="0" rotWithShape="1">
            <a:blip r:embed="rId2"/>
            <a:srcRect/>
            <a:stretch>
              <a:fillRect l="-153349" t="-84429" r="-373812"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
            <a:extLst>
              <a:ext uri="{FF2B5EF4-FFF2-40B4-BE49-F238E27FC236}">
                <a16:creationId xmlns:a16="http://schemas.microsoft.com/office/drawing/2014/main" id="{12A4BCE4-55A7-4541-99BA-FE671E3E25F1}"/>
              </a:ext>
            </a:extLst>
          </p:cNvPr>
          <p:cNvSpPr/>
          <p:nvPr userDrawn="1"/>
        </p:nvSpPr>
        <p:spPr>
          <a:xfrm>
            <a:off x="5124000" y="1756949"/>
            <a:ext cx="1944000" cy="3415182"/>
          </a:xfrm>
          <a:prstGeom prst="roundRect">
            <a:avLst>
              <a:gd name="adj" fmla="val 4908"/>
            </a:avLst>
          </a:prstGeom>
          <a:blipFill dpi="0" rotWithShape="1">
            <a:blip r:embed="rId2"/>
            <a:srcRect/>
            <a:stretch>
              <a:fillRect l="-263581" t="-84429" r="-263581"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
            <a:extLst>
              <a:ext uri="{FF2B5EF4-FFF2-40B4-BE49-F238E27FC236}">
                <a16:creationId xmlns:a16="http://schemas.microsoft.com/office/drawing/2014/main" id="{0228EA84-A410-6346-894E-7D0F8ECEA91E}"/>
              </a:ext>
            </a:extLst>
          </p:cNvPr>
          <p:cNvSpPr/>
          <p:nvPr userDrawn="1"/>
        </p:nvSpPr>
        <p:spPr>
          <a:xfrm>
            <a:off x="7266900" y="1756949"/>
            <a:ext cx="1944000" cy="3415182"/>
          </a:xfrm>
          <a:prstGeom prst="roundRect">
            <a:avLst>
              <a:gd name="adj" fmla="val 4908"/>
            </a:avLst>
          </a:prstGeom>
          <a:blipFill dpi="0" rotWithShape="1">
            <a:blip r:embed="rId2"/>
            <a:srcRect/>
            <a:stretch>
              <a:fillRect l="-373812" t="-84429" r="-153349"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hthoek 3">
            <a:extLst>
              <a:ext uri="{FF2B5EF4-FFF2-40B4-BE49-F238E27FC236}">
                <a16:creationId xmlns:a16="http://schemas.microsoft.com/office/drawing/2014/main" id="{8E1C2EA7-2180-EA4C-819A-6FD964222460}"/>
              </a:ext>
            </a:extLst>
          </p:cNvPr>
          <p:cNvSpPr/>
          <p:nvPr userDrawn="1"/>
        </p:nvSpPr>
        <p:spPr>
          <a:xfrm>
            <a:off x="9409800" y="1756949"/>
            <a:ext cx="1944000" cy="3415182"/>
          </a:xfrm>
          <a:prstGeom prst="roundRect">
            <a:avLst>
              <a:gd name="adj" fmla="val 4908"/>
            </a:avLst>
          </a:prstGeom>
          <a:blipFill dpi="0" rotWithShape="1">
            <a:blip r:embed="rId2"/>
            <a:srcRect/>
            <a:stretch>
              <a:fillRect l="-484044" t="-84429" r="-43117"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1" name="Tijdelijke aanduiding voor tekst 5">
            <a:extLst>
              <a:ext uri="{FF2B5EF4-FFF2-40B4-BE49-F238E27FC236}">
                <a16:creationId xmlns:a16="http://schemas.microsoft.com/office/drawing/2014/main" id="{B87190FE-E3D2-4855-9C8A-1AB5E4699EDA}"/>
              </a:ext>
            </a:extLst>
          </p:cNvPr>
          <p:cNvSpPr>
            <a:spLocks noGrp="1"/>
          </p:cNvSpPr>
          <p:nvPr>
            <p:ph type="body" sz="quarter" idx="19"/>
          </p:nvPr>
        </p:nvSpPr>
        <p:spPr>
          <a:xfrm>
            <a:off x="838200" y="1386375"/>
            <a:ext cx="10515600" cy="309458"/>
          </a:xfrm>
        </p:spPr>
        <p:txBody>
          <a:bodyPr anchor="ctr">
            <a:normAutofit/>
          </a:bodyPr>
          <a:lstStyle>
            <a:lvl1pPr marL="0" indent="0">
              <a:buNone/>
              <a:defRPr lang="nl-NL" sz="1400" b="1"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17" name="Tijdelijke aanduiding voor tekst 5">
            <a:extLst>
              <a:ext uri="{FF2B5EF4-FFF2-40B4-BE49-F238E27FC236}">
                <a16:creationId xmlns:a16="http://schemas.microsoft.com/office/drawing/2014/main" id="{CC106946-C823-4220-A298-CB0D05AC9ABA}"/>
              </a:ext>
            </a:extLst>
          </p:cNvPr>
          <p:cNvSpPr>
            <a:spLocks noGrp="1"/>
          </p:cNvSpPr>
          <p:nvPr>
            <p:ph type="body" sz="quarter" idx="20"/>
          </p:nvPr>
        </p:nvSpPr>
        <p:spPr>
          <a:xfrm>
            <a:off x="838200" y="3302581"/>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3" name="Tijdelijke aanduiding voor tekst 5">
            <a:extLst>
              <a:ext uri="{FF2B5EF4-FFF2-40B4-BE49-F238E27FC236}">
                <a16:creationId xmlns:a16="http://schemas.microsoft.com/office/drawing/2014/main" id="{C991166B-A8A7-4F05-A2F6-C513C1FFD4B0}"/>
              </a:ext>
            </a:extLst>
          </p:cNvPr>
          <p:cNvSpPr>
            <a:spLocks noGrp="1"/>
          </p:cNvSpPr>
          <p:nvPr>
            <p:ph type="body" sz="quarter" idx="21"/>
          </p:nvPr>
        </p:nvSpPr>
        <p:spPr>
          <a:xfrm>
            <a:off x="2981100" y="3302581"/>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4" name="Tijdelijke aanduiding voor tekst 5">
            <a:extLst>
              <a:ext uri="{FF2B5EF4-FFF2-40B4-BE49-F238E27FC236}">
                <a16:creationId xmlns:a16="http://schemas.microsoft.com/office/drawing/2014/main" id="{621F1CEB-089A-48F1-BFDB-E204671CF020}"/>
              </a:ext>
            </a:extLst>
          </p:cNvPr>
          <p:cNvSpPr>
            <a:spLocks noGrp="1"/>
          </p:cNvSpPr>
          <p:nvPr>
            <p:ph type="body" sz="quarter" idx="22"/>
          </p:nvPr>
        </p:nvSpPr>
        <p:spPr>
          <a:xfrm>
            <a:off x="5124000" y="3302581"/>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5" name="Tijdelijke aanduiding voor tekst 5">
            <a:extLst>
              <a:ext uri="{FF2B5EF4-FFF2-40B4-BE49-F238E27FC236}">
                <a16:creationId xmlns:a16="http://schemas.microsoft.com/office/drawing/2014/main" id="{3A7C51F0-9239-4295-8222-668130505079}"/>
              </a:ext>
            </a:extLst>
          </p:cNvPr>
          <p:cNvSpPr>
            <a:spLocks noGrp="1"/>
          </p:cNvSpPr>
          <p:nvPr>
            <p:ph type="body" sz="quarter" idx="23"/>
          </p:nvPr>
        </p:nvSpPr>
        <p:spPr>
          <a:xfrm>
            <a:off x="7266900" y="3302581"/>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6" name="Tijdelijke aanduiding voor tekst 5">
            <a:extLst>
              <a:ext uri="{FF2B5EF4-FFF2-40B4-BE49-F238E27FC236}">
                <a16:creationId xmlns:a16="http://schemas.microsoft.com/office/drawing/2014/main" id="{22C2791A-5A0E-4913-9ECD-6B20CC8066D3}"/>
              </a:ext>
            </a:extLst>
          </p:cNvPr>
          <p:cNvSpPr>
            <a:spLocks noGrp="1"/>
          </p:cNvSpPr>
          <p:nvPr>
            <p:ph type="body" sz="quarter" idx="24"/>
          </p:nvPr>
        </p:nvSpPr>
        <p:spPr>
          <a:xfrm>
            <a:off x="9409800" y="3302581"/>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8" name="Tijdelijke aanduiding voor afbeelding 27">
            <a:extLst>
              <a:ext uri="{FF2B5EF4-FFF2-40B4-BE49-F238E27FC236}">
                <a16:creationId xmlns:a16="http://schemas.microsoft.com/office/drawing/2014/main" id="{C17DA60E-3295-4F64-AAD4-C200FE77EF1A}"/>
              </a:ext>
            </a:extLst>
          </p:cNvPr>
          <p:cNvSpPr>
            <a:spLocks noGrp="1"/>
          </p:cNvSpPr>
          <p:nvPr>
            <p:ph type="pic" sz="quarter" idx="25"/>
          </p:nvPr>
        </p:nvSpPr>
        <p:spPr>
          <a:xfrm>
            <a:off x="1237999" y="1957715"/>
            <a:ext cx="1136153" cy="1134664"/>
          </a:xfrm>
        </p:spPr>
        <p:txBody>
          <a:bodyPr>
            <a:normAutofit/>
          </a:bodyPr>
          <a:lstStyle>
            <a:lvl1pPr marL="0" indent="0">
              <a:buNone/>
              <a:defRPr sz="1400"/>
            </a:lvl1pPr>
          </a:lstStyle>
          <a:p>
            <a:endParaRPr lang="nl-NL"/>
          </a:p>
        </p:txBody>
      </p:sp>
      <p:sp>
        <p:nvSpPr>
          <p:cNvPr id="29" name="Tijdelijke aanduiding voor afbeelding 27">
            <a:extLst>
              <a:ext uri="{FF2B5EF4-FFF2-40B4-BE49-F238E27FC236}">
                <a16:creationId xmlns:a16="http://schemas.microsoft.com/office/drawing/2014/main" id="{1B937B1B-508F-4798-8A23-DCEA495DCE4B}"/>
              </a:ext>
            </a:extLst>
          </p:cNvPr>
          <p:cNvSpPr>
            <a:spLocks noGrp="1"/>
          </p:cNvSpPr>
          <p:nvPr>
            <p:ph type="pic" sz="quarter" idx="26"/>
          </p:nvPr>
        </p:nvSpPr>
        <p:spPr>
          <a:xfrm>
            <a:off x="3385023" y="1957715"/>
            <a:ext cx="1136153" cy="1134664"/>
          </a:xfrm>
        </p:spPr>
        <p:txBody>
          <a:bodyPr>
            <a:normAutofit/>
          </a:bodyPr>
          <a:lstStyle>
            <a:lvl1pPr marL="0" indent="0">
              <a:buNone/>
              <a:defRPr sz="1400"/>
            </a:lvl1pPr>
          </a:lstStyle>
          <a:p>
            <a:endParaRPr lang="nl-NL"/>
          </a:p>
        </p:txBody>
      </p:sp>
      <p:sp>
        <p:nvSpPr>
          <p:cNvPr id="30" name="Tijdelijke aanduiding voor afbeelding 27">
            <a:extLst>
              <a:ext uri="{FF2B5EF4-FFF2-40B4-BE49-F238E27FC236}">
                <a16:creationId xmlns:a16="http://schemas.microsoft.com/office/drawing/2014/main" id="{6FB54FE5-E6DB-4358-8293-70F8EA846485}"/>
              </a:ext>
            </a:extLst>
          </p:cNvPr>
          <p:cNvSpPr>
            <a:spLocks noGrp="1"/>
          </p:cNvSpPr>
          <p:nvPr>
            <p:ph type="pic" sz="quarter" idx="27"/>
          </p:nvPr>
        </p:nvSpPr>
        <p:spPr>
          <a:xfrm>
            <a:off x="5527923" y="1957715"/>
            <a:ext cx="1136153" cy="1134664"/>
          </a:xfrm>
        </p:spPr>
        <p:txBody>
          <a:bodyPr>
            <a:normAutofit/>
          </a:bodyPr>
          <a:lstStyle>
            <a:lvl1pPr marL="0" indent="0">
              <a:buNone/>
              <a:defRPr sz="1400"/>
            </a:lvl1pPr>
          </a:lstStyle>
          <a:p>
            <a:endParaRPr lang="nl-NL"/>
          </a:p>
        </p:txBody>
      </p:sp>
      <p:sp>
        <p:nvSpPr>
          <p:cNvPr id="31" name="Tijdelijke aanduiding voor afbeelding 27">
            <a:extLst>
              <a:ext uri="{FF2B5EF4-FFF2-40B4-BE49-F238E27FC236}">
                <a16:creationId xmlns:a16="http://schemas.microsoft.com/office/drawing/2014/main" id="{482AEAC0-B4EB-4FCA-9A11-DB407BC42CD0}"/>
              </a:ext>
            </a:extLst>
          </p:cNvPr>
          <p:cNvSpPr>
            <a:spLocks noGrp="1"/>
          </p:cNvSpPr>
          <p:nvPr>
            <p:ph type="pic" sz="quarter" idx="28"/>
          </p:nvPr>
        </p:nvSpPr>
        <p:spPr>
          <a:xfrm>
            <a:off x="7670823" y="1957715"/>
            <a:ext cx="1136153" cy="1134664"/>
          </a:xfrm>
        </p:spPr>
        <p:txBody>
          <a:bodyPr>
            <a:normAutofit/>
          </a:bodyPr>
          <a:lstStyle>
            <a:lvl1pPr marL="0" indent="0">
              <a:buNone/>
              <a:defRPr sz="1400"/>
            </a:lvl1pPr>
          </a:lstStyle>
          <a:p>
            <a:endParaRPr lang="nl-NL"/>
          </a:p>
        </p:txBody>
      </p:sp>
      <p:sp>
        <p:nvSpPr>
          <p:cNvPr id="32" name="Tijdelijke aanduiding voor afbeelding 27">
            <a:extLst>
              <a:ext uri="{FF2B5EF4-FFF2-40B4-BE49-F238E27FC236}">
                <a16:creationId xmlns:a16="http://schemas.microsoft.com/office/drawing/2014/main" id="{F9BC1915-E542-4CE6-9AB9-401A546311A2}"/>
              </a:ext>
            </a:extLst>
          </p:cNvPr>
          <p:cNvSpPr>
            <a:spLocks noGrp="1"/>
          </p:cNvSpPr>
          <p:nvPr>
            <p:ph type="pic" sz="quarter" idx="29"/>
          </p:nvPr>
        </p:nvSpPr>
        <p:spPr>
          <a:xfrm>
            <a:off x="9813723" y="1957715"/>
            <a:ext cx="1136153" cy="1134664"/>
          </a:xfrm>
        </p:spPr>
        <p:txBody>
          <a:bodyPr>
            <a:normAutofit/>
          </a:bodyPr>
          <a:lstStyle>
            <a:lvl1pPr marL="0" indent="0">
              <a:buNone/>
              <a:defRPr sz="1400"/>
            </a:lvl1pPr>
          </a:lstStyle>
          <a:p>
            <a:endParaRPr lang="nl-NL"/>
          </a:p>
        </p:txBody>
      </p:sp>
      <p:pic>
        <p:nvPicPr>
          <p:cNvPr id="38" name="Picture 37">
            <a:extLst>
              <a:ext uri="{FF2B5EF4-FFF2-40B4-BE49-F238E27FC236}">
                <a16:creationId xmlns:a16="http://schemas.microsoft.com/office/drawing/2014/main" id="{5FABAEC7-2408-4CA6-9432-5F4BDD21286D}"/>
              </a:ext>
            </a:extLst>
          </p:cNvPr>
          <p:cNvPicPr>
            <a:picLocks noChangeAspect="1"/>
          </p:cNvPicPr>
          <p:nvPr userDrawn="1"/>
        </p:nvPicPr>
        <p:blipFill>
          <a:blip r:embed="rId4">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18306804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ntent in 5 rows">
    <p:spTree>
      <p:nvGrpSpPr>
        <p:cNvPr id="1" name=""/>
        <p:cNvGrpSpPr/>
        <p:nvPr/>
      </p:nvGrpSpPr>
      <p:grpSpPr>
        <a:xfrm>
          <a:off x="0" y="0"/>
          <a:ext cx="0" cy="0"/>
          <a:chOff x="0" y="0"/>
          <a:chExt cx="0" cy="0"/>
        </a:xfrm>
      </p:grpSpPr>
      <p:sp>
        <p:nvSpPr>
          <p:cNvPr id="18" name="Rechthoek 3">
            <a:extLst>
              <a:ext uri="{FF2B5EF4-FFF2-40B4-BE49-F238E27FC236}">
                <a16:creationId xmlns:a16="http://schemas.microsoft.com/office/drawing/2014/main" id="{42ADFAFE-C668-2F44-8D6F-F12A37612BA3}"/>
              </a:ext>
            </a:extLst>
          </p:cNvPr>
          <p:cNvSpPr/>
          <p:nvPr userDrawn="1"/>
        </p:nvSpPr>
        <p:spPr>
          <a:xfrm>
            <a:off x="838199" y="2120716"/>
            <a:ext cx="3374957" cy="3547628"/>
          </a:xfrm>
          <a:prstGeom prst="roundRect">
            <a:avLst>
              <a:gd name="adj" fmla="val 3544"/>
            </a:avLst>
          </a:prstGeom>
          <a:blipFill dpi="0" rotWithShape="1">
            <a:blip r:embed="rId2"/>
            <a:srcRect/>
            <a:stretch>
              <a:fillRect l="-24836" t="-77543" r="-236414" b="-333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3">
            <a:extLst>
              <a:ext uri="{FF2B5EF4-FFF2-40B4-BE49-F238E27FC236}">
                <a16:creationId xmlns:a16="http://schemas.microsoft.com/office/drawing/2014/main" id="{2AC93578-985D-6A46-8978-C8A9808F6AE7}"/>
              </a:ext>
            </a:extLst>
          </p:cNvPr>
          <p:cNvSpPr/>
          <p:nvPr userDrawn="1"/>
        </p:nvSpPr>
        <p:spPr>
          <a:xfrm>
            <a:off x="4408521" y="2120716"/>
            <a:ext cx="3374957" cy="3547628"/>
          </a:xfrm>
          <a:prstGeom prst="roundRect">
            <a:avLst>
              <a:gd name="adj" fmla="val 3544"/>
            </a:avLst>
          </a:prstGeom>
          <a:blipFill dpi="0" rotWithShape="1">
            <a:blip r:embed="rId2"/>
            <a:srcRect/>
            <a:stretch>
              <a:fillRect l="-130625" t="-77543" r="-130625" b="-333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3">
            <a:extLst>
              <a:ext uri="{FF2B5EF4-FFF2-40B4-BE49-F238E27FC236}">
                <a16:creationId xmlns:a16="http://schemas.microsoft.com/office/drawing/2014/main" id="{5C429B63-2525-154A-A0D2-133F1EE1594A}"/>
              </a:ext>
            </a:extLst>
          </p:cNvPr>
          <p:cNvSpPr/>
          <p:nvPr userDrawn="1"/>
        </p:nvSpPr>
        <p:spPr>
          <a:xfrm>
            <a:off x="7978843" y="2120716"/>
            <a:ext cx="3374957" cy="3547628"/>
          </a:xfrm>
          <a:prstGeom prst="roundRect">
            <a:avLst>
              <a:gd name="adj" fmla="val 3544"/>
            </a:avLst>
          </a:prstGeom>
          <a:blipFill dpi="0" rotWithShape="1">
            <a:blip r:embed="rId2"/>
            <a:srcRect/>
            <a:stretch>
              <a:fillRect l="-236413" t="-77543" r="-24837" b="-333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p:nvPr>
        </p:nvSpPr>
        <p:spPr>
          <a:xfrm>
            <a:off x="838200" y="1123200"/>
            <a:ext cx="10515600" cy="911986"/>
          </a:xfrm>
        </p:spPr>
        <p:txBody>
          <a:bodyPr vert="horz" lIns="91440" tIns="45720" rIns="91440" bIns="45720" rtlCol="0" anchor="ctr">
            <a:normAutofit/>
          </a:bodyPr>
          <a:lstStyle>
            <a:lvl1pPr>
              <a:defRPr lang="nl-NL" sz="1600" b="1" spc="0" baseline="0" dirty="0">
                <a:solidFill>
                  <a:srgbClr val="F2650F"/>
                </a:solidFill>
                <a:ea typeface="+mj-ea"/>
                <a:cs typeface="+mj-cs"/>
              </a:defRPr>
            </a:lvl1pPr>
          </a:lstStyle>
          <a:p>
            <a:pPr marL="0" lvl="0" indent="0">
              <a:buNone/>
            </a:pPr>
            <a:r>
              <a:rPr lang="nl-NL"/>
              <a:t>Klikken om de tekststijl van het model te bewerken</a:t>
            </a:r>
          </a:p>
        </p:txBody>
      </p:sp>
      <p:sp>
        <p:nvSpPr>
          <p:cNvPr id="17" name="Tijdelijke aanduiding voor tekst 5">
            <a:extLst>
              <a:ext uri="{FF2B5EF4-FFF2-40B4-BE49-F238E27FC236}">
                <a16:creationId xmlns:a16="http://schemas.microsoft.com/office/drawing/2014/main" id="{CC106946-C823-4220-A298-CB0D05AC9ABA}"/>
              </a:ext>
            </a:extLst>
          </p:cNvPr>
          <p:cNvSpPr>
            <a:spLocks noGrp="1"/>
          </p:cNvSpPr>
          <p:nvPr>
            <p:ph type="body" sz="quarter" idx="20"/>
          </p:nvPr>
        </p:nvSpPr>
        <p:spPr>
          <a:xfrm>
            <a:off x="838200" y="2120716"/>
            <a:ext cx="3374958" cy="3547628"/>
          </a:xfrm>
        </p:spPr>
        <p:txBody>
          <a:bodyPr lIns="180000" tIns="180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39" name="Tijdelijke aanduiding voor tekst 5">
            <a:extLst>
              <a:ext uri="{FF2B5EF4-FFF2-40B4-BE49-F238E27FC236}">
                <a16:creationId xmlns:a16="http://schemas.microsoft.com/office/drawing/2014/main" id="{101D8FD8-BA3C-4051-BB2C-4F3FA809C1CF}"/>
              </a:ext>
            </a:extLst>
          </p:cNvPr>
          <p:cNvSpPr>
            <a:spLocks noGrp="1"/>
          </p:cNvSpPr>
          <p:nvPr>
            <p:ph type="body" sz="quarter" idx="21"/>
          </p:nvPr>
        </p:nvSpPr>
        <p:spPr>
          <a:xfrm>
            <a:off x="4408520" y="2120716"/>
            <a:ext cx="3374958" cy="3547628"/>
          </a:xfrm>
        </p:spPr>
        <p:txBody>
          <a:bodyPr lIns="180000" tIns="180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41" name="Tijdelijke aanduiding voor tekst 5">
            <a:extLst>
              <a:ext uri="{FF2B5EF4-FFF2-40B4-BE49-F238E27FC236}">
                <a16:creationId xmlns:a16="http://schemas.microsoft.com/office/drawing/2014/main" id="{1FA2EB54-FA1A-4911-9D98-ECE4CE6F99DE}"/>
              </a:ext>
            </a:extLst>
          </p:cNvPr>
          <p:cNvSpPr>
            <a:spLocks noGrp="1"/>
          </p:cNvSpPr>
          <p:nvPr>
            <p:ph type="body" sz="quarter" idx="22"/>
          </p:nvPr>
        </p:nvSpPr>
        <p:spPr>
          <a:xfrm>
            <a:off x="7978841" y="2120716"/>
            <a:ext cx="3374958" cy="3547628"/>
          </a:xfrm>
        </p:spPr>
        <p:txBody>
          <a:bodyPr lIns="180000" tIns="180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pic>
        <p:nvPicPr>
          <p:cNvPr id="22" name="Picture 21">
            <a:extLst>
              <a:ext uri="{FF2B5EF4-FFF2-40B4-BE49-F238E27FC236}">
                <a16:creationId xmlns:a16="http://schemas.microsoft.com/office/drawing/2014/main" id="{676388F3-1660-4B48-A7B6-3D93F2B2E591}"/>
              </a:ext>
            </a:extLst>
          </p:cNvPr>
          <p:cNvPicPr>
            <a:picLocks noChangeAspect="1"/>
          </p:cNvPicPr>
          <p:nvPr userDrawn="1"/>
        </p:nvPicPr>
        <p:blipFill>
          <a:blip r:embed="rId4">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26890185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Content in 5 rows">
    <p:spTree>
      <p:nvGrpSpPr>
        <p:cNvPr id="1" name=""/>
        <p:cNvGrpSpPr/>
        <p:nvPr/>
      </p:nvGrpSpPr>
      <p:grpSpPr>
        <a:xfrm>
          <a:off x="0" y="0"/>
          <a:ext cx="0" cy="0"/>
          <a:chOff x="0" y="0"/>
          <a:chExt cx="0" cy="0"/>
        </a:xfrm>
      </p:grpSpPr>
      <p:sp>
        <p:nvSpPr>
          <p:cNvPr id="13" name="Rechthoek 3">
            <a:extLst>
              <a:ext uri="{FF2B5EF4-FFF2-40B4-BE49-F238E27FC236}">
                <a16:creationId xmlns:a16="http://schemas.microsoft.com/office/drawing/2014/main" id="{ADFC59C2-DC34-2243-AC66-71C11F142C1C}"/>
              </a:ext>
            </a:extLst>
          </p:cNvPr>
          <p:cNvSpPr/>
          <p:nvPr userDrawn="1"/>
        </p:nvSpPr>
        <p:spPr>
          <a:xfrm>
            <a:off x="6189305" y="1134043"/>
            <a:ext cx="5164495" cy="4534302"/>
          </a:xfrm>
          <a:prstGeom prst="roundRect">
            <a:avLst>
              <a:gd name="adj" fmla="val 1857"/>
            </a:avLst>
          </a:prstGeom>
          <a:blipFill dpi="0" rotWithShape="1">
            <a:blip r:embed="rId2"/>
            <a:srcRect/>
            <a:stretch>
              <a:fillRect l="-119842" t="-38910" r="-16230" b="-2666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3">
            <a:extLst>
              <a:ext uri="{FF2B5EF4-FFF2-40B4-BE49-F238E27FC236}">
                <a16:creationId xmlns:a16="http://schemas.microsoft.com/office/drawing/2014/main" id="{42ADFAFE-C668-2F44-8D6F-F12A37612BA3}"/>
              </a:ext>
            </a:extLst>
          </p:cNvPr>
          <p:cNvSpPr/>
          <p:nvPr userDrawn="1"/>
        </p:nvSpPr>
        <p:spPr>
          <a:xfrm>
            <a:off x="838199" y="1134043"/>
            <a:ext cx="5164495" cy="4534302"/>
          </a:xfrm>
          <a:prstGeom prst="roundRect">
            <a:avLst>
              <a:gd name="adj" fmla="val 1857"/>
            </a:avLst>
          </a:prstGeom>
          <a:blipFill dpi="0" rotWithShape="1">
            <a:blip r:embed="rId2"/>
            <a:srcRect/>
            <a:stretch>
              <a:fillRect l="-16229" t="-38910" r="-119843" b="-2666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xfrm>
            <a:off x="838200" y="136525"/>
            <a:ext cx="10515600" cy="911987"/>
          </a:xfrm>
          <a:noFill/>
        </p:spPr>
        <p:txBody>
          <a:bodyPr/>
          <a:lstStyle>
            <a:lvl1pPr>
              <a:defRPr>
                <a:solidFill>
                  <a:srgbClr val="001E55"/>
                </a:solidFill>
              </a:defRPr>
            </a:lvl1pPr>
          </a:lstStyle>
          <a:p>
            <a:r>
              <a:rPr lang="en-GB"/>
              <a:t>Click to edit Master title style</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41" name="Tijdelijke aanduiding voor tekst 5">
            <a:extLst>
              <a:ext uri="{FF2B5EF4-FFF2-40B4-BE49-F238E27FC236}">
                <a16:creationId xmlns:a16="http://schemas.microsoft.com/office/drawing/2014/main" id="{1FA2EB54-FA1A-4911-9D98-ECE4CE6F99DE}"/>
              </a:ext>
            </a:extLst>
          </p:cNvPr>
          <p:cNvSpPr>
            <a:spLocks noGrp="1"/>
          </p:cNvSpPr>
          <p:nvPr>
            <p:ph type="body" sz="quarter" idx="22"/>
          </p:nvPr>
        </p:nvSpPr>
        <p:spPr>
          <a:xfrm>
            <a:off x="1277322" y="2638425"/>
            <a:ext cx="4286249" cy="2826846"/>
          </a:xfrm>
        </p:spPr>
        <p:txBody>
          <a:bodyPr lIns="180000" tIns="180000" rIns="180000" bIns="180000" anchor="t">
            <a:normAutofit/>
          </a:bodyPr>
          <a:lstStyle>
            <a:lvl1pPr marL="0" indent="0" algn="ctr">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3" name="Tijdelijke aanduiding voor tekst 5">
            <a:extLst>
              <a:ext uri="{FF2B5EF4-FFF2-40B4-BE49-F238E27FC236}">
                <a16:creationId xmlns:a16="http://schemas.microsoft.com/office/drawing/2014/main" id="{7B363EF1-985F-4BE4-BEB4-E4300AEAB60C}"/>
              </a:ext>
            </a:extLst>
          </p:cNvPr>
          <p:cNvSpPr>
            <a:spLocks noGrp="1"/>
          </p:cNvSpPr>
          <p:nvPr>
            <p:ph type="body" sz="quarter" idx="23"/>
          </p:nvPr>
        </p:nvSpPr>
        <p:spPr>
          <a:xfrm>
            <a:off x="6628430" y="2638425"/>
            <a:ext cx="4286249" cy="2826846"/>
          </a:xfrm>
        </p:spPr>
        <p:txBody>
          <a:bodyPr lIns="180000" tIns="180000" rIns="180000" bIns="180000" anchor="t">
            <a:normAutofit/>
          </a:bodyPr>
          <a:lstStyle>
            <a:lvl1pPr marL="0" indent="0" algn="ctr">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pic>
        <p:nvPicPr>
          <p:cNvPr id="16" name="Picture 15">
            <a:extLst>
              <a:ext uri="{FF2B5EF4-FFF2-40B4-BE49-F238E27FC236}">
                <a16:creationId xmlns:a16="http://schemas.microsoft.com/office/drawing/2014/main" id="{125129B0-E818-4442-8994-1ABF53892207}"/>
              </a:ext>
            </a:extLst>
          </p:cNvPr>
          <p:cNvPicPr>
            <a:picLocks noChangeAspect="1"/>
          </p:cNvPicPr>
          <p:nvPr userDrawn="1"/>
        </p:nvPicPr>
        <p:blipFill>
          <a:blip r:embed="rId4">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12543438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and big objec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xfrm>
            <a:off x="838200" y="136525"/>
            <a:ext cx="5257800" cy="910800"/>
          </a:xfrm>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123200"/>
            <a:ext cx="5257800" cy="4735690"/>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Content Placeholder 2">
            <a:extLst>
              <a:ext uri="{FF2B5EF4-FFF2-40B4-BE49-F238E27FC236}">
                <a16:creationId xmlns:a16="http://schemas.microsoft.com/office/drawing/2014/main" id="{B7A7B049-A235-445B-8F8A-FA38F015B369}"/>
              </a:ext>
            </a:extLst>
          </p:cNvPr>
          <p:cNvSpPr>
            <a:spLocks noGrp="1"/>
          </p:cNvSpPr>
          <p:nvPr>
            <p:ph idx="18"/>
          </p:nvPr>
        </p:nvSpPr>
        <p:spPr>
          <a:xfrm>
            <a:off x="6096000" y="136525"/>
            <a:ext cx="5736336" cy="5722365"/>
          </a:xfrm>
        </p:spPr>
        <p:txBody>
          <a:bodyPr>
            <a:normAutofit/>
          </a:bodyPr>
          <a:lstStyle>
            <a:lvl1pPr marL="0" indent="0">
              <a:lnSpc>
                <a:spcPct val="150000"/>
              </a:lnSpc>
              <a:buNone/>
              <a:defRPr sz="1200"/>
            </a:lvl1pPr>
            <a:lvl2pPr>
              <a:lnSpc>
                <a:spcPct val="150000"/>
              </a:lnSpc>
              <a:defRPr sz="1200"/>
            </a:lvl2pPr>
            <a:lvl3pPr>
              <a:lnSpc>
                <a:spcPct val="150000"/>
              </a:lnSpc>
              <a:defRPr sz="1200"/>
            </a:lvl3pPr>
            <a:lvl4pPr>
              <a:lnSpc>
                <a:spcPct val="150000"/>
              </a:lnSpc>
              <a:defRPr sz="1200"/>
            </a:lvl4pPr>
            <a:lvl5pPr>
              <a:lnSpc>
                <a:spcPct val="150000"/>
              </a:lnSpc>
              <a:defRPr sz="1200"/>
            </a:lvl5pPr>
          </a:lstStyle>
          <a:p>
            <a:pPr lvl="0"/>
            <a:endParaRPr lang="en-NL"/>
          </a:p>
        </p:txBody>
      </p:sp>
      <p:pic>
        <p:nvPicPr>
          <p:cNvPr id="15" name="Picture 14">
            <a:extLst>
              <a:ext uri="{FF2B5EF4-FFF2-40B4-BE49-F238E27FC236}">
                <a16:creationId xmlns:a16="http://schemas.microsoft.com/office/drawing/2014/main" id="{D4054570-8C0D-4CD4-9DBA-8E02CEBACB17}"/>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80460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735613"/>
            <a:ext cx="10515600"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1738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hasCustomPrompt="1"/>
          </p:nvPr>
        </p:nvSpPr>
        <p:spPr>
          <a:xfrm>
            <a:off x="838200" y="1123200"/>
            <a:ext cx="10515600" cy="59836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pic>
        <p:nvPicPr>
          <p:cNvPr id="13" name="Picture 12">
            <a:extLst>
              <a:ext uri="{FF2B5EF4-FFF2-40B4-BE49-F238E27FC236}">
                <a16:creationId xmlns:a16="http://schemas.microsoft.com/office/drawing/2014/main" id="{E1DA3162-FDE2-43E2-BF16-0B865CB94930}"/>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28361487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xfrm>
            <a:off x="838200" y="136525"/>
            <a:ext cx="10994136" cy="910800"/>
          </a:xfrm>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123200"/>
            <a:ext cx="5257800" cy="4735690"/>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Content Placeholder 2">
            <a:extLst>
              <a:ext uri="{FF2B5EF4-FFF2-40B4-BE49-F238E27FC236}">
                <a16:creationId xmlns:a16="http://schemas.microsoft.com/office/drawing/2014/main" id="{B7A7B049-A235-445B-8F8A-FA38F015B369}"/>
              </a:ext>
            </a:extLst>
          </p:cNvPr>
          <p:cNvSpPr>
            <a:spLocks noGrp="1"/>
          </p:cNvSpPr>
          <p:nvPr>
            <p:ph idx="18"/>
          </p:nvPr>
        </p:nvSpPr>
        <p:spPr>
          <a:xfrm>
            <a:off x="6096000" y="1123200"/>
            <a:ext cx="5736336" cy="4742946"/>
          </a:xfrm>
        </p:spPr>
        <p:txBody>
          <a:bodyPr>
            <a:normAutofit/>
          </a:bodyPr>
          <a:lstStyle>
            <a:lvl1pPr marL="0" indent="0">
              <a:lnSpc>
                <a:spcPct val="150000"/>
              </a:lnSpc>
              <a:buNone/>
              <a:defRPr sz="1200"/>
            </a:lvl1pPr>
            <a:lvl2pPr>
              <a:lnSpc>
                <a:spcPct val="150000"/>
              </a:lnSpc>
              <a:defRPr sz="1200"/>
            </a:lvl2pPr>
            <a:lvl3pPr>
              <a:lnSpc>
                <a:spcPct val="150000"/>
              </a:lnSpc>
              <a:defRPr sz="1200"/>
            </a:lvl3pPr>
            <a:lvl4pPr>
              <a:lnSpc>
                <a:spcPct val="150000"/>
              </a:lnSpc>
              <a:defRPr sz="1200"/>
            </a:lvl4pPr>
            <a:lvl5pPr>
              <a:lnSpc>
                <a:spcPct val="150000"/>
              </a:lnSpc>
              <a:defRPr sz="1200"/>
            </a:lvl5pPr>
          </a:lstStyle>
          <a:p>
            <a:pPr lvl="0"/>
            <a:endParaRPr lang="en-NL"/>
          </a:p>
        </p:txBody>
      </p:sp>
      <p:pic>
        <p:nvPicPr>
          <p:cNvPr id="15" name="Picture 14">
            <a:extLst>
              <a:ext uri="{FF2B5EF4-FFF2-40B4-BE49-F238E27FC236}">
                <a16:creationId xmlns:a16="http://schemas.microsoft.com/office/drawing/2014/main" id="{AF161BA9-657E-44EE-BCDD-53A8A2AEA4D8}"/>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320226105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aph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xfrm>
            <a:off x="838200" y="136525"/>
            <a:ext cx="10515600" cy="910800"/>
          </a:xfrm>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2171700"/>
            <a:ext cx="5124450" cy="3687189"/>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Content Placeholder 2">
            <a:extLst>
              <a:ext uri="{FF2B5EF4-FFF2-40B4-BE49-F238E27FC236}">
                <a16:creationId xmlns:a16="http://schemas.microsoft.com/office/drawing/2014/main" id="{B7A7B049-A235-445B-8F8A-FA38F015B369}"/>
              </a:ext>
            </a:extLst>
          </p:cNvPr>
          <p:cNvSpPr>
            <a:spLocks noGrp="1"/>
          </p:cNvSpPr>
          <p:nvPr>
            <p:ph idx="18"/>
          </p:nvPr>
        </p:nvSpPr>
        <p:spPr>
          <a:xfrm>
            <a:off x="6229350" y="2171700"/>
            <a:ext cx="5124450" cy="3694446"/>
          </a:xfrm>
        </p:spPr>
        <p:txBody>
          <a:bodyPr>
            <a:normAutofit/>
          </a:bodyPr>
          <a:lstStyle>
            <a:lvl1pPr marL="0" indent="0">
              <a:lnSpc>
                <a:spcPct val="150000"/>
              </a:lnSpc>
              <a:buNone/>
              <a:defRPr sz="1200"/>
            </a:lvl1pPr>
            <a:lvl2pPr>
              <a:lnSpc>
                <a:spcPct val="150000"/>
              </a:lnSpc>
              <a:defRPr sz="1200"/>
            </a:lvl2pPr>
            <a:lvl3pPr>
              <a:lnSpc>
                <a:spcPct val="150000"/>
              </a:lnSpc>
              <a:defRPr sz="1200"/>
            </a:lvl3pPr>
            <a:lvl4pPr>
              <a:lnSpc>
                <a:spcPct val="150000"/>
              </a:lnSpc>
              <a:defRPr sz="1200"/>
            </a:lvl4pPr>
            <a:lvl5pPr>
              <a:lnSpc>
                <a:spcPct val="150000"/>
              </a:lnSpc>
              <a:defRPr sz="1200"/>
            </a:lvl5pPr>
          </a:lstStyle>
          <a:p>
            <a:pPr lvl="0"/>
            <a:endParaRPr lang="en-NL"/>
          </a:p>
        </p:txBody>
      </p:sp>
      <p:sp>
        <p:nvSpPr>
          <p:cNvPr id="11" name="Tijdelijke aanduiding voor tekst 5">
            <a:extLst>
              <a:ext uri="{FF2B5EF4-FFF2-40B4-BE49-F238E27FC236}">
                <a16:creationId xmlns:a16="http://schemas.microsoft.com/office/drawing/2014/main" id="{2DB62ADE-6665-4679-81BA-421844EBD28A}"/>
              </a:ext>
            </a:extLst>
          </p:cNvPr>
          <p:cNvSpPr>
            <a:spLocks noGrp="1"/>
          </p:cNvSpPr>
          <p:nvPr>
            <p:ph type="body" sz="quarter" idx="19"/>
          </p:nvPr>
        </p:nvSpPr>
        <p:spPr>
          <a:xfrm>
            <a:off x="838200" y="1123200"/>
            <a:ext cx="5124450" cy="104850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sp>
        <p:nvSpPr>
          <p:cNvPr id="14" name="Tijdelijke aanduiding voor tekst 5">
            <a:extLst>
              <a:ext uri="{FF2B5EF4-FFF2-40B4-BE49-F238E27FC236}">
                <a16:creationId xmlns:a16="http://schemas.microsoft.com/office/drawing/2014/main" id="{3FA416A6-A41F-4464-8A69-201FEE622B67}"/>
              </a:ext>
            </a:extLst>
          </p:cNvPr>
          <p:cNvSpPr>
            <a:spLocks noGrp="1"/>
          </p:cNvSpPr>
          <p:nvPr>
            <p:ph type="body" sz="quarter" idx="20"/>
          </p:nvPr>
        </p:nvSpPr>
        <p:spPr>
          <a:xfrm>
            <a:off x="6229350" y="1123200"/>
            <a:ext cx="5124450" cy="104850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pic>
        <p:nvPicPr>
          <p:cNvPr id="17" name="Picture 16">
            <a:extLst>
              <a:ext uri="{FF2B5EF4-FFF2-40B4-BE49-F238E27FC236}">
                <a16:creationId xmlns:a16="http://schemas.microsoft.com/office/drawing/2014/main" id="{284A5965-CF95-40E9-933E-441BA1534633}"/>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29341695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Double Speaker slide">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780828C5-5154-4028-A64A-F7DBFD7875DB}"/>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9134" r="40899" b="52381"/>
          <a:stretch/>
        </p:blipFill>
        <p:spPr>
          <a:xfrm>
            <a:off x="-1379247" y="6531"/>
            <a:ext cx="13571247" cy="6858000"/>
          </a:xfrm>
          <a:prstGeom prst="rect">
            <a:avLst/>
          </a:prstGeom>
          <a:effectLst>
            <a:outerShdw blurRad="50800" dist="38100" dir="8100000" algn="tr" rotWithShape="0">
              <a:schemeClr val="tx2">
                <a:alpha val="40000"/>
              </a:schemeClr>
            </a:outerShdw>
          </a:effectLst>
        </p:spPr>
      </p:pic>
      <p:sp>
        <p:nvSpPr>
          <p:cNvPr id="2" name="Titel 1">
            <a:extLst>
              <a:ext uri="{FF2B5EF4-FFF2-40B4-BE49-F238E27FC236}">
                <a16:creationId xmlns:a16="http://schemas.microsoft.com/office/drawing/2014/main" id="{D219BE91-30D4-43E7-89BE-09220428145A}"/>
              </a:ext>
            </a:extLst>
          </p:cNvPr>
          <p:cNvSpPr>
            <a:spLocks noGrp="1"/>
          </p:cNvSpPr>
          <p:nvPr>
            <p:ph type="title"/>
          </p:nvPr>
        </p:nvSpPr>
        <p:spPr>
          <a:xfrm>
            <a:off x="838200" y="762444"/>
            <a:ext cx="10515600" cy="910800"/>
          </a:xfrm>
        </p:spPr>
        <p:txBody>
          <a:bodyPr/>
          <a:lstStyle>
            <a:lvl1pPr>
              <a:defRPr>
                <a:solidFill>
                  <a:schemeClr val="bg1"/>
                </a:solidFill>
              </a:defRPr>
            </a:lvl1pPr>
          </a:lstStyle>
          <a:p>
            <a:r>
              <a:rPr lang="nl-NL"/>
              <a:t>Klik om stijl te bewerken</a:t>
            </a:r>
            <a:endParaRPr lang="en-US"/>
          </a:p>
        </p:txBody>
      </p:sp>
      <p:sp>
        <p:nvSpPr>
          <p:cNvPr id="5" name="Picture Placeholder 4">
            <a:extLst>
              <a:ext uri="{FF2B5EF4-FFF2-40B4-BE49-F238E27FC236}">
                <a16:creationId xmlns:a16="http://schemas.microsoft.com/office/drawing/2014/main" id="{9F1EA297-BB57-9348-9951-E44B30A3CC6C}"/>
              </a:ext>
            </a:extLst>
          </p:cNvPr>
          <p:cNvSpPr>
            <a:spLocks noGrp="1"/>
          </p:cNvSpPr>
          <p:nvPr>
            <p:ph type="pic" sz="quarter" idx="14"/>
          </p:nvPr>
        </p:nvSpPr>
        <p:spPr>
          <a:xfrm>
            <a:off x="840582" y="1935911"/>
            <a:ext cx="1667256" cy="1648743"/>
          </a:xfrm>
        </p:spPr>
        <p:txBody>
          <a:bodyPr anchor="b"/>
          <a:lstStyle>
            <a:lvl1pPr>
              <a:defRPr>
                <a:solidFill>
                  <a:schemeClr val="bg1"/>
                </a:solidFill>
              </a:defRPr>
            </a:lvl1pPr>
          </a:lstStyle>
          <a:p>
            <a:endParaRPr lang="en-NL"/>
          </a:p>
        </p:txBody>
      </p:sp>
      <p:sp>
        <p:nvSpPr>
          <p:cNvPr id="16" name="Text Placeholder 15">
            <a:extLst>
              <a:ext uri="{FF2B5EF4-FFF2-40B4-BE49-F238E27FC236}">
                <a16:creationId xmlns:a16="http://schemas.microsoft.com/office/drawing/2014/main" id="{7B2111DA-9D2D-AF46-A849-7085FA5DD746}"/>
              </a:ext>
            </a:extLst>
          </p:cNvPr>
          <p:cNvSpPr>
            <a:spLocks noGrp="1"/>
          </p:cNvSpPr>
          <p:nvPr>
            <p:ph type="body" sz="quarter" idx="15" hasCustomPrompt="1"/>
          </p:nvPr>
        </p:nvSpPr>
        <p:spPr>
          <a:xfrm>
            <a:off x="2919301" y="1935910"/>
            <a:ext cx="2736000" cy="1648743"/>
          </a:xfrm>
        </p:spPr>
        <p:txBody>
          <a:bodyPr anchor="b">
            <a:normAutofit/>
          </a:bodyPr>
          <a:lstStyle>
            <a:lvl1pPr marL="0" indent="0">
              <a:lnSpc>
                <a:spcPts val="2100"/>
              </a:lnSpc>
              <a:spcBef>
                <a:spcPts val="100"/>
              </a:spcBef>
              <a:buFont typeface="Arial" panose="020B0604020202020204" pitchFamily="34" charset="0"/>
              <a:buNone/>
              <a:defRPr lang="en-GB" sz="1600" b="1" kern="1200" dirty="0" smtClean="0">
                <a:solidFill>
                  <a:schemeClr val="bg1"/>
                </a:solidFill>
                <a:latin typeface="+mn-lt"/>
                <a:ea typeface="+mn-ea"/>
                <a:cs typeface="+mn-cs"/>
              </a:defRPr>
            </a:lvl1pPr>
            <a:lvl2pPr>
              <a:lnSpc>
                <a:spcPts val="2100"/>
              </a:lnSpc>
              <a:spcBef>
                <a:spcPts val="100"/>
              </a:spcBef>
              <a:defRPr lang="en-GB" sz="1600" b="1" kern="1200" dirty="0" smtClean="0">
                <a:solidFill>
                  <a:schemeClr val="bg1"/>
                </a:solidFill>
                <a:latin typeface="+mn-lt"/>
                <a:ea typeface="+mn-ea"/>
                <a:cs typeface="+mn-cs"/>
              </a:defRPr>
            </a:lvl2pPr>
            <a:lvl3pPr marL="1257300" indent="-342900">
              <a:lnSpc>
                <a:spcPts val="2100"/>
              </a:lnSpc>
              <a:spcBef>
                <a:spcPts val="100"/>
              </a:spcBef>
              <a:buFont typeface="Arial" panose="020B0604020202020204" pitchFamily="34" charset="0"/>
              <a:buChar char="•"/>
              <a:defRPr lang="en-GB" sz="1600" b="0" kern="1200" dirty="0" smtClean="0">
                <a:solidFill>
                  <a:schemeClr val="bg1"/>
                </a:solidFill>
                <a:latin typeface="+mn-lt"/>
                <a:ea typeface="+mn-ea"/>
                <a:cs typeface="+mn-cs"/>
              </a:defRPr>
            </a:lvl3pPr>
          </a:lstStyle>
          <a:p>
            <a:pPr lvl="0"/>
            <a:r>
              <a:rPr lang="en-GB"/>
              <a:t>Click to edit Master text styles</a:t>
            </a:r>
          </a:p>
          <a:p>
            <a:pPr lvl="1"/>
            <a:r>
              <a:rPr lang="en-GB"/>
              <a:t>Second level</a:t>
            </a:r>
          </a:p>
          <a:p>
            <a:pPr lvl="2"/>
            <a:r>
              <a:rPr lang="en-GB"/>
              <a:t>Third level</a:t>
            </a:r>
          </a:p>
        </p:txBody>
      </p:sp>
      <p:sp>
        <p:nvSpPr>
          <p:cNvPr id="18" name="Text Placeholder 17">
            <a:extLst>
              <a:ext uri="{FF2B5EF4-FFF2-40B4-BE49-F238E27FC236}">
                <a16:creationId xmlns:a16="http://schemas.microsoft.com/office/drawing/2014/main" id="{DAB274E3-89F1-464B-89A8-4DDC53DAF528}"/>
              </a:ext>
            </a:extLst>
          </p:cNvPr>
          <p:cNvSpPr>
            <a:spLocks noGrp="1"/>
          </p:cNvSpPr>
          <p:nvPr>
            <p:ph type="body" sz="quarter" idx="16" hasCustomPrompt="1"/>
          </p:nvPr>
        </p:nvSpPr>
        <p:spPr>
          <a:xfrm>
            <a:off x="840582" y="3659798"/>
            <a:ext cx="4814719" cy="2937480"/>
          </a:xfrm>
        </p:spPr>
        <p:txBody>
          <a:bodyPr numCol="1" anchor="ctr">
            <a:normAutofit/>
          </a:bodyPr>
          <a:lstStyle>
            <a:lvl1pPr>
              <a:defRPr sz="1400">
                <a:solidFill>
                  <a:schemeClr val="bg1"/>
                </a:solidFill>
              </a:defRPr>
            </a:lvl1pPr>
            <a:lvl2pPr>
              <a:lnSpc>
                <a:spcPct val="100000"/>
              </a:lnSpc>
              <a:spcBef>
                <a:spcPts val="0"/>
              </a:spcBef>
              <a:defRPr sz="1400" i="1">
                <a:solidFill>
                  <a:schemeClr val="bg1"/>
                </a:solidFill>
              </a:defRPr>
            </a:lvl2pPr>
            <a:lvl3pPr>
              <a:defRPr sz="1400">
                <a:solidFill>
                  <a:schemeClr val="bg1"/>
                </a:solidFill>
              </a:defRPr>
            </a:lvl3pPr>
          </a:lstStyle>
          <a:p>
            <a:pPr lvl="0"/>
            <a:r>
              <a:rPr lang="en-GB"/>
              <a:t>Click to edit Master text styles</a:t>
            </a:r>
          </a:p>
          <a:p>
            <a:pPr lvl="1"/>
            <a:r>
              <a:rPr lang="en-GB"/>
              <a:t>Second level</a:t>
            </a:r>
          </a:p>
          <a:p>
            <a:pPr lvl="2"/>
            <a:r>
              <a:rPr lang="en-GB"/>
              <a:t>Third level</a:t>
            </a:r>
          </a:p>
        </p:txBody>
      </p:sp>
      <p:sp>
        <p:nvSpPr>
          <p:cNvPr id="8" name="Text Placeholder 8">
            <a:extLst>
              <a:ext uri="{FF2B5EF4-FFF2-40B4-BE49-F238E27FC236}">
                <a16:creationId xmlns:a16="http://schemas.microsoft.com/office/drawing/2014/main" id="{4882BA59-2F31-3847-BDD9-5271B2F4DDF6}"/>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Picture Placeholder 4">
            <a:extLst>
              <a:ext uri="{FF2B5EF4-FFF2-40B4-BE49-F238E27FC236}">
                <a16:creationId xmlns:a16="http://schemas.microsoft.com/office/drawing/2014/main" id="{988B0509-0FF2-44D2-B49D-D34C54AE190E}"/>
              </a:ext>
            </a:extLst>
          </p:cNvPr>
          <p:cNvSpPr>
            <a:spLocks noGrp="1"/>
          </p:cNvSpPr>
          <p:nvPr>
            <p:ph type="pic" sz="quarter" idx="18"/>
          </p:nvPr>
        </p:nvSpPr>
        <p:spPr>
          <a:xfrm>
            <a:off x="6276474" y="1880433"/>
            <a:ext cx="1640305" cy="1704221"/>
          </a:xfrm>
        </p:spPr>
        <p:txBody>
          <a:bodyPr anchor="b"/>
          <a:lstStyle>
            <a:lvl1pPr>
              <a:defRPr>
                <a:solidFill>
                  <a:schemeClr val="bg1"/>
                </a:solidFill>
              </a:defRPr>
            </a:lvl1pPr>
          </a:lstStyle>
          <a:p>
            <a:endParaRPr lang="en-NL"/>
          </a:p>
        </p:txBody>
      </p:sp>
      <p:sp>
        <p:nvSpPr>
          <p:cNvPr id="14" name="Text Placeholder 15">
            <a:extLst>
              <a:ext uri="{FF2B5EF4-FFF2-40B4-BE49-F238E27FC236}">
                <a16:creationId xmlns:a16="http://schemas.microsoft.com/office/drawing/2014/main" id="{AF0F96C9-0CED-4C8C-8CC4-00491B4ACA50}"/>
              </a:ext>
            </a:extLst>
          </p:cNvPr>
          <p:cNvSpPr>
            <a:spLocks noGrp="1"/>
          </p:cNvSpPr>
          <p:nvPr>
            <p:ph type="body" sz="quarter" idx="19" hasCustomPrompt="1"/>
          </p:nvPr>
        </p:nvSpPr>
        <p:spPr>
          <a:xfrm>
            <a:off x="8269903" y="1880432"/>
            <a:ext cx="2736000" cy="1704222"/>
          </a:xfrm>
        </p:spPr>
        <p:txBody>
          <a:bodyPr anchor="b">
            <a:normAutofit/>
          </a:bodyPr>
          <a:lstStyle>
            <a:lvl1pPr marL="0" indent="0">
              <a:lnSpc>
                <a:spcPts val="2100"/>
              </a:lnSpc>
              <a:spcBef>
                <a:spcPts val="100"/>
              </a:spcBef>
              <a:buFont typeface="Arial" panose="020B0604020202020204" pitchFamily="34" charset="0"/>
              <a:buNone/>
              <a:defRPr lang="en-GB" sz="1600" b="1" kern="1200" dirty="0" smtClean="0">
                <a:solidFill>
                  <a:schemeClr val="bg1"/>
                </a:solidFill>
                <a:latin typeface="+mn-lt"/>
                <a:ea typeface="+mn-ea"/>
                <a:cs typeface="+mn-cs"/>
              </a:defRPr>
            </a:lvl1pPr>
            <a:lvl2pPr>
              <a:lnSpc>
                <a:spcPts val="2100"/>
              </a:lnSpc>
              <a:spcBef>
                <a:spcPts val="100"/>
              </a:spcBef>
              <a:defRPr lang="en-GB" sz="1600" b="1" kern="1200" dirty="0" smtClean="0">
                <a:solidFill>
                  <a:schemeClr val="bg1"/>
                </a:solidFill>
                <a:latin typeface="+mn-lt"/>
                <a:ea typeface="+mn-ea"/>
                <a:cs typeface="+mn-cs"/>
              </a:defRPr>
            </a:lvl2pPr>
            <a:lvl3pPr>
              <a:lnSpc>
                <a:spcPts val="2100"/>
              </a:lnSpc>
              <a:spcBef>
                <a:spcPts val="100"/>
              </a:spcBef>
              <a:buNone/>
              <a:defRPr lang="en-GB" sz="1600" b="0" kern="1200" dirty="0" smtClean="0">
                <a:solidFill>
                  <a:schemeClr val="bg1"/>
                </a:solidFill>
                <a:latin typeface="+mn-lt"/>
                <a:ea typeface="+mn-ea"/>
                <a:cs typeface="+mn-cs"/>
              </a:defRPr>
            </a:lvl3pPr>
          </a:lstStyle>
          <a:p>
            <a:pPr lvl="0"/>
            <a:r>
              <a:rPr lang="en-GB"/>
              <a:t>Click to edit Master text styles</a:t>
            </a:r>
          </a:p>
          <a:p>
            <a:pPr lvl="1"/>
            <a:r>
              <a:rPr lang="en-GB"/>
              <a:t>Second level</a:t>
            </a:r>
          </a:p>
          <a:p>
            <a:pPr lvl="2"/>
            <a:r>
              <a:rPr lang="en-GB"/>
              <a:t>Third level</a:t>
            </a:r>
          </a:p>
        </p:txBody>
      </p:sp>
      <p:sp>
        <p:nvSpPr>
          <p:cNvPr id="15" name="Text Placeholder 17">
            <a:extLst>
              <a:ext uri="{FF2B5EF4-FFF2-40B4-BE49-F238E27FC236}">
                <a16:creationId xmlns:a16="http://schemas.microsoft.com/office/drawing/2014/main" id="{418A3583-FAC7-498B-AA8C-63A5658B0DAB}"/>
              </a:ext>
            </a:extLst>
          </p:cNvPr>
          <p:cNvSpPr>
            <a:spLocks noGrp="1"/>
          </p:cNvSpPr>
          <p:nvPr>
            <p:ph type="body" sz="quarter" idx="20" hasCustomPrompt="1"/>
          </p:nvPr>
        </p:nvSpPr>
        <p:spPr>
          <a:xfrm>
            <a:off x="6276474" y="3659798"/>
            <a:ext cx="4699577" cy="2937480"/>
          </a:xfrm>
        </p:spPr>
        <p:txBody>
          <a:bodyPr numCol="1" anchor="ctr">
            <a:normAutofit/>
          </a:bodyPr>
          <a:lstStyle>
            <a:lvl1pPr>
              <a:defRPr sz="1400">
                <a:solidFill>
                  <a:schemeClr val="bg1"/>
                </a:solidFill>
              </a:defRPr>
            </a:lvl1pPr>
            <a:lvl2pPr>
              <a:lnSpc>
                <a:spcPct val="100000"/>
              </a:lnSpc>
              <a:spcBef>
                <a:spcPts val="0"/>
              </a:spcBef>
              <a:defRPr sz="1400" i="1">
                <a:solidFill>
                  <a:schemeClr val="bg1"/>
                </a:solidFill>
              </a:defRPr>
            </a:lvl2pPr>
            <a:lvl3pPr>
              <a:defRPr sz="1400">
                <a:solidFill>
                  <a:schemeClr val="bg1"/>
                </a:solidFill>
              </a:defRPr>
            </a:lvl3pPr>
          </a:lstStyle>
          <a:p>
            <a:pPr lvl="0"/>
            <a:r>
              <a:rPr lang="en-GB"/>
              <a:t>Click to edit Master text styles</a:t>
            </a:r>
          </a:p>
          <a:p>
            <a:pPr lvl="1"/>
            <a:r>
              <a:rPr lang="en-GB"/>
              <a:t>Second level</a:t>
            </a:r>
          </a:p>
          <a:p>
            <a:pPr lvl="2"/>
            <a:r>
              <a:rPr lang="en-GB"/>
              <a:t>Third level</a:t>
            </a:r>
          </a:p>
        </p:txBody>
      </p:sp>
      <p:pic>
        <p:nvPicPr>
          <p:cNvPr id="22" name="Picture 7" descr="Text&#10;&#10;Description automatically generated with medium confidence">
            <a:extLst>
              <a:ext uri="{FF2B5EF4-FFF2-40B4-BE49-F238E27FC236}">
                <a16:creationId xmlns:a16="http://schemas.microsoft.com/office/drawing/2014/main" id="{6D5EB8B0-A9FC-4EC7-8E1B-7D900F868E21}"/>
              </a:ext>
            </a:extLst>
          </p:cNvPr>
          <p:cNvPicPr>
            <a:picLocks noChangeAspect="1"/>
          </p:cNvPicPr>
          <p:nvPr userDrawn="1"/>
        </p:nvPicPr>
        <p:blipFill>
          <a:blip r:embed="rId6"/>
          <a:stretch>
            <a:fillRect/>
          </a:stretch>
        </p:blipFill>
        <p:spPr>
          <a:xfrm>
            <a:off x="838200" y="256246"/>
            <a:ext cx="919232" cy="278695"/>
          </a:xfrm>
          <a:prstGeom prst="rect">
            <a:avLst/>
          </a:prstGeom>
        </p:spPr>
      </p:pic>
      <p:cxnSp>
        <p:nvCxnSpPr>
          <p:cNvPr id="23" name="Straight Connector 9">
            <a:extLst>
              <a:ext uri="{FF2B5EF4-FFF2-40B4-BE49-F238E27FC236}">
                <a16:creationId xmlns:a16="http://schemas.microsoft.com/office/drawing/2014/main" id="{835677EB-6F70-406F-91AD-51B28348782B}"/>
              </a:ext>
            </a:extLst>
          </p:cNvPr>
          <p:cNvCxnSpPr/>
          <p:nvPr userDrawn="1"/>
        </p:nvCxnSpPr>
        <p:spPr>
          <a:xfrm>
            <a:off x="0" y="744901"/>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797BA283-1ADF-455C-B58D-45B8353248A1}"/>
              </a:ext>
            </a:extLst>
          </p:cNvPr>
          <p:cNvPicPr>
            <a:picLocks noChangeAspect="1"/>
          </p:cNvPicPr>
          <p:nvPr userDrawn="1"/>
        </p:nvPicPr>
        <p:blipFill>
          <a:blip r:embed="rId7">
            <a:alphaModFix/>
            <a:biLevel thresh="25000"/>
          </a:blip>
          <a:stretch>
            <a:fillRect/>
          </a:stretch>
        </p:blipFill>
        <p:spPr>
          <a:xfrm>
            <a:off x="10625066" y="277224"/>
            <a:ext cx="728734" cy="225465"/>
          </a:xfrm>
          <a:prstGeom prst="rect">
            <a:avLst/>
          </a:prstGeom>
        </p:spPr>
      </p:pic>
    </p:spTree>
    <p:custDataLst>
      <p:tags r:id="rId1"/>
    </p:custDataLst>
    <p:extLst>
      <p:ext uri="{BB962C8B-B14F-4D97-AF65-F5344CB8AC3E}">
        <p14:creationId xmlns:p14="http://schemas.microsoft.com/office/powerpoint/2010/main" val="25700019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riple Speaker slide">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839D4C0A-7083-4B35-B737-91FA8977800B}"/>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68" t="19134" r="50259" b="52381"/>
          <a:stretch/>
        </p:blipFill>
        <p:spPr>
          <a:xfrm flipH="1">
            <a:off x="-2" y="0"/>
            <a:ext cx="11460481" cy="6858000"/>
          </a:xfrm>
          <a:prstGeom prst="rect">
            <a:avLst/>
          </a:prstGeom>
          <a:effectLst>
            <a:outerShdw blurRad="50800" dist="38100" dir="8100000" algn="tr" rotWithShape="0">
              <a:schemeClr val="tx2">
                <a:alpha val="40000"/>
              </a:schemeClr>
            </a:outerShdw>
          </a:effectLst>
        </p:spPr>
      </p:pic>
      <p:sp>
        <p:nvSpPr>
          <p:cNvPr id="2" name="Titel 1">
            <a:extLst>
              <a:ext uri="{FF2B5EF4-FFF2-40B4-BE49-F238E27FC236}">
                <a16:creationId xmlns:a16="http://schemas.microsoft.com/office/drawing/2014/main" id="{D219BE91-30D4-43E7-89BE-09220428145A}"/>
              </a:ext>
            </a:extLst>
          </p:cNvPr>
          <p:cNvSpPr>
            <a:spLocks noGrp="1"/>
          </p:cNvSpPr>
          <p:nvPr>
            <p:ph type="title"/>
          </p:nvPr>
        </p:nvSpPr>
        <p:spPr>
          <a:xfrm>
            <a:off x="838200" y="762444"/>
            <a:ext cx="10515600" cy="910800"/>
          </a:xfrm>
        </p:spPr>
        <p:txBody>
          <a:bodyPr/>
          <a:lstStyle>
            <a:lvl1pPr>
              <a:defRPr>
                <a:solidFill>
                  <a:schemeClr val="bg1"/>
                </a:solidFill>
              </a:defRPr>
            </a:lvl1pPr>
          </a:lstStyle>
          <a:p>
            <a:r>
              <a:rPr lang="nl-NL"/>
              <a:t>Klik om stijl te bewerken</a:t>
            </a:r>
            <a:endParaRPr lang="en-US"/>
          </a:p>
        </p:txBody>
      </p:sp>
      <p:sp>
        <p:nvSpPr>
          <p:cNvPr id="5" name="Picture Placeholder 4">
            <a:extLst>
              <a:ext uri="{FF2B5EF4-FFF2-40B4-BE49-F238E27FC236}">
                <a16:creationId xmlns:a16="http://schemas.microsoft.com/office/drawing/2014/main" id="{9F1EA297-BB57-9348-9951-E44B30A3CC6C}"/>
              </a:ext>
            </a:extLst>
          </p:cNvPr>
          <p:cNvSpPr>
            <a:spLocks noGrp="1"/>
          </p:cNvSpPr>
          <p:nvPr>
            <p:ph type="pic" sz="quarter" idx="14"/>
          </p:nvPr>
        </p:nvSpPr>
        <p:spPr>
          <a:xfrm>
            <a:off x="838200" y="1748098"/>
            <a:ext cx="1196036" cy="1474315"/>
          </a:xfrm>
        </p:spPr>
        <p:txBody>
          <a:bodyPr anchor="b"/>
          <a:lstStyle>
            <a:lvl1pPr>
              <a:defRPr>
                <a:solidFill>
                  <a:schemeClr val="bg1"/>
                </a:solidFill>
              </a:defRPr>
            </a:lvl1pPr>
          </a:lstStyle>
          <a:p>
            <a:endParaRPr lang="en-NL" dirty="0"/>
          </a:p>
        </p:txBody>
      </p:sp>
      <p:sp>
        <p:nvSpPr>
          <p:cNvPr id="16" name="Text Placeholder 15">
            <a:extLst>
              <a:ext uri="{FF2B5EF4-FFF2-40B4-BE49-F238E27FC236}">
                <a16:creationId xmlns:a16="http://schemas.microsoft.com/office/drawing/2014/main" id="{7B2111DA-9D2D-AF46-A849-7085FA5DD746}"/>
              </a:ext>
            </a:extLst>
          </p:cNvPr>
          <p:cNvSpPr>
            <a:spLocks noGrp="1"/>
          </p:cNvSpPr>
          <p:nvPr>
            <p:ph type="body" sz="quarter" idx="15"/>
          </p:nvPr>
        </p:nvSpPr>
        <p:spPr>
          <a:xfrm>
            <a:off x="2113355" y="1748099"/>
            <a:ext cx="2191946" cy="1474315"/>
          </a:xfrm>
        </p:spPr>
        <p:txBody>
          <a:bodyPr anchor="ctr">
            <a:normAutofit/>
          </a:bodyPr>
          <a:lstStyle>
            <a:lvl1pPr marL="0" indent="0">
              <a:lnSpc>
                <a:spcPct val="100000"/>
              </a:lnSpc>
              <a:spcBef>
                <a:spcPts val="100"/>
              </a:spcBef>
              <a:buFont typeface="Arial" panose="020B0604020202020204" pitchFamily="34" charset="0"/>
              <a:buNone/>
              <a:defRPr lang="en-GB" sz="1400" b="1" kern="1200" dirty="0" smtClean="0">
                <a:solidFill>
                  <a:schemeClr val="bg1"/>
                </a:solidFill>
                <a:latin typeface="+mn-lt"/>
                <a:ea typeface="+mn-ea"/>
                <a:cs typeface="+mn-cs"/>
              </a:defRPr>
            </a:lvl1pPr>
            <a:lvl2pPr>
              <a:lnSpc>
                <a:spcPct val="100000"/>
              </a:lnSpc>
              <a:spcBef>
                <a:spcPts val="100"/>
              </a:spcBef>
              <a:defRPr lang="en-GB" sz="1400" b="1" kern="1200" dirty="0" smtClean="0">
                <a:solidFill>
                  <a:schemeClr val="bg1"/>
                </a:solidFill>
                <a:latin typeface="+mn-lt"/>
                <a:ea typeface="+mn-ea"/>
                <a:cs typeface="+mn-cs"/>
              </a:defRPr>
            </a:lvl2pPr>
            <a:lvl3pPr marL="1257300" indent="-342900">
              <a:lnSpc>
                <a:spcPct val="100000"/>
              </a:lnSpc>
              <a:spcBef>
                <a:spcPts val="100"/>
              </a:spcBef>
              <a:buFont typeface="Arial" panose="020B0604020202020204" pitchFamily="34" charset="0"/>
              <a:buChar char="•"/>
              <a:defRPr lang="en-GB" sz="1400" b="0" kern="1200" dirty="0" smtClean="0">
                <a:solidFill>
                  <a:schemeClr val="bg1"/>
                </a:solidFill>
                <a:latin typeface="+mn-lt"/>
                <a:ea typeface="+mn-ea"/>
                <a:cs typeface="+mn-cs"/>
              </a:defRPr>
            </a:lvl3pPr>
          </a:lstStyle>
          <a:p>
            <a:pPr lvl="0"/>
            <a:r>
              <a:rPr lang="en-GB" dirty="0"/>
              <a:t>Click to edit Master text styles</a:t>
            </a:r>
          </a:p>
          <a:p>
            <a:pPr lvl="1"/>
            <a:r>
              <a:rPr lang="en-GB" dirty="0"/>
              <a:t>Second level</a:t>
            </a:r>
          </a:p>
          <a:p>
            <a:pPr lvl="2"/>
            <a:r>
              <a:rPr lang="en-GB" dirty="0"/>
              <a:t>Third level</a:t>
            </a:r>
          </a:p>
        </p:txBody>
      </p:sp>
      <p:sp>
        <p:nvSpPr>
          <p:cNvPr id="18" name="Text Placeholder 17">
            <a:extLst>
              <a:ext uri="{FF2B5EF4-FFF2-40B4-BE49-F238E27FC236}">
                <a16:creationId xmlns:a16="http://schemas.microsoft.com/office/drawing/2014/main" id="{DAB274E3-89F1-464B-89A8-4DDC53DAF528}"/>
              </a:ext>
            </a:extLst>
          </p:cNvPr>
          <p:cNvSpPr>
            <a:spLocks noGrp="1"/>
          </p:cNvSpPr>
          <p:nvPr>
            <p:ph type="body" sz="quarter" idx="16"/>
          </p:nvPr>
        </p:nvSpPr>
        <p:spPr>
          <a:xfrm>
            <a:off x="4384421" y="1748097"/>
            <a:ext cx="6969380" cy="1474313"/>
          </a:xfrm>
        </p:spPr>
        <p:txBody>
          <a:bodyPr numCol="1" anchor="ctr">
            <a:normAutofit/>
          </a:bodyPr>
          <a:lstStyle>
            <a:lvl1pPr>
              <a:lnSpc>
                <a:spcPct val="100000"/>
              </a:lnSpc>
              <a:spcBef>
                <a:spcPts val="600"/>
              </a:spcBef>
              <a:defRPr sz="1200">
                <a:solidFill>
                  <a:schemeClr val="bg1"/>
                </a:solidFill>
              </a:defRPr>
            </a:lvl1pPr>
            <a:lvl2pPr>
              <a:lnSpc>
                <a:spcPct val="100000"/>
              </a:lnSpc>
              <a:spcBef>
                <a:spcPts val="600"/>
              </a:spcBef>
              <a:defRPr sz="1200" i="1">
                <a:solidFill>
                  <a:schemeClr val="bg1"/>
                </a:solidFill>
              </a:defRPr>
            </a:lvl2pPr>
            <a:lvl3pPr>
              <a:lnSpc>
                <a:spcPct val="100000"/>
              </a:lnSpc>
              <a:spcBef>
                <a:spcPts val="600"/>
              </a:spcBef>
              <a:defRPr sz="1200">
                <a:solidFill>
                  <a:schemeClr val="bg1"/>
                </a:solidFill>
              </a:defRPr>
            </a:lvl3pPr>
          </a:lstStyle>
          <a:p>
            <a:pPr lvl="0"/>
            <a:r>
              <a:rPr lang="en-GB" dirty="0"/>
              <a:t>Click to edit Master text styles</a:t>
            </a:r>
          </a:p>
          <a:p>
            <a:pPr lvl="1"/>
            <a:r>
              <a:rPr lang="en-GB" dirty="0"/>
              <a:t>Second level</a:t>
            </a:r>
          </a:p>
          <a:p>
            <a:pPr lvl="2"/>
            <a:r>
              <a:rPr lang="en-GB" dirty="0"/>
              <a:t>Third level</a:t>
            </a:r>
          </a:p>
        </p:txBody>
      </p:sp>
      <p:sp>
        <p:nvSpPr>
          <p:cNvPr id="8" name="Text Placeholder 8">
            <a:extLst>
              <a:ext uri="{FF2B5EF4-FFF2-40B4-BE49-F238E27FC236}">
                <a16:creationId xmlns:a16="http://schemas.microsoft.com/office/drawing/2014/main" id="{4882BA59-2F31-3847-BDD9-5271B2F4DDF6}"/>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pic>
        <p:nvPicPr>
          <p:cNvPr id="22" name="Picture 7" descr="Text&#10;&#10;Description automatically generated with medium confidence">
            <a:extLst>
              <a:ext uri="{FF2B5EF4-FFF2-40B4-BE49-F238E27FC236}">
                <a16:creationId xmlns:a16="http://schemas.microsoft.com/office/drawing/2014/main" id="{6D5EB8B0-A9FC-4EC7-8E1B-7D900F868E21}"/>
              </a:ext>
            </a:extLst>
          </p:cNvPr>
          <p:cNvPicPr>
            <a:picLocks noChangeAspect="1"/>
          </p:cNvPicPr>
          <p:nvPr userDrawn="1"/>
        </p:nvPicPr>
        <p:blipFill>
          <a:blip r:embed="rId6"/>
          <a:stretch>
            <a:fillRect/>
          </a:stretch>
        </p:blipFill>
        <p:spPr>
          <a:xfrm>
            <a:off x="838200" y="256246"/>
            <a:ext cx="919232" cy="278695"/>
          </a:xfrm>
          <a:prstGeom prst="rect">
            <a:avLst/>
          </a:prstGeom>
        </p:spPr>
      </p:pic>
      <p:cxnSp>
        <p:nvCxnSpPr>
          <p:cNvPr id="23" name="Straight Connector 9">
            <a:extLst>
              <a:ext uri="{FF2B5EF4-FFF2-40B4-BE49-F238E27FC236}">
                <a16:creationId xmlns:a16="http://schemas.microsoft.com/office/drawing/2014/main" id="{835677EB-6F70-406F-91AD-51B28348782B}"/>
              </a:ext>
            </a:extLst>
          </p:cNvPr>
          <p:cNvCxnSpPr/>
          <p:nvPr userDrawn="1"/>
        </p:nvCxnSpPr>
        <p:spPr>
          <a:xfrm>
            <a:off x="0" y="744901"/>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34" name="Picture Placeholder 4">
            <a:extLst>
              <a:ext uri="{FF2B5EF4-FFF2-40B4-BE49-F238E27FC236}">
                <a16:creationId xmlns:a16="http://schemas.microsoft.com/office/drawing/2014/main" id="{53541323-828C-4A74-9536-E2A99E606F7C}"/>
              </a:ext>
            </a:extLst>
          </p:cNvPr>
          <p:cNvSpPr>
            <a:spLocks noGrp="1"/>
          </p:cNvSpPr>
          <p:nvPr>
            <p:ph type="pic" sz="quarter" idx="24"/>
          </p:nvPr>
        </p:nvSpPr>
        <p:spPr>
          <a:xfrm>
            <a:off x="838200" y="3420639"/>
            <a:ext cx="1196036" cy="1474315"/>
          </a:xfrm>
        </p:spPr>
        <p:txBody>
          <a:bodyPr anchor="b"/>
          <a:lstStyle>
            <a:lvl1pPr>
              <a:defRPr>
                <a:solidFill>
                  <a:schemeClr val="bg1"/>
                </a:solidFill>
              </a:defRPr>
            </a:lvl1pPr>
          </a:lstStyle>
          <a:p>
            <a:endParaRPr lang="en-NL" dirty="0"/>
          </a:p>
        </p:txBody>
      </p:sp>
      <p:sp>
        <p:nvSpPr>
          <p:cNvPr id="35" name="Text Placeholder 15">
            <a:extLst>
              <a:ext uri="{FF2B5EF4-FFF2-40B4-BE49-F238E27FC236}">
                <a16:creationId xmlns:a16="http://schemas.microsoft.com/office/drawing/2014/main" id="{2D1E62C1-44F9-484B-8919-BA50926CF4F8}"/>
              </a:ext>
            </a:extLst>
          </p:cNvPr>
          <p:cNvSpPr>
            <a:spLocks noGrp="1"/>
          </p:cNvSpPr>
          <p:nvPr>
            <p:ph type="body" sz="quarter" idx="25"/>
          </p:nvPr>
        </p:nvSpPr>
        <p:spPr>
          <a:xfrm>
            <a:off x="2113355" y="3420640"/>
            <a:ext cx="2191945" cy="1474315"/>
          </a:xfrm>
        </p:spPr>
        <p:txBody>
          <a:bodyPr anchor="ctr">
            <a:normAutofit/>
          </a:bodyPr>
          <a:lstStyle>
            <a:lvl1pPr marL="0" indent="0">
              <a:lnSpc>
                <a:spcPct val="100000"/>
              </a:lnSpc>
              <a:spcBef>
                <a:spcPts val="100"/>
              </a:spcBef>
              <a:buFont typeface="Arial" panose="020B0604020202020204" pitchFamily="34" charset="0"/>
              <a:buNone/>
              <a:defRPr lang="en-GB" sz="1400" b="1" kern="1200" dirty="0" smtClean="0">
                <a:solidFill>
                  <a:schemeClr val="bg1"/>
                </a:solidFill>
                <a:latin typeface="+mn-lt"/>
                <a:ea typeface="+mn-ea"/>
                <a:cs typeface="+mn-cs"/>
              </a:defRPr>
            </a:lvl1pPr>
            <a:lvl2pPr>
              <a:lnSpc>
                <a:spcPct val="100000"/>
              </a:lnSpc>
              <a:spcBef>
                <a:spcPts val="100"/>
              </a:spcBef>
              <a:defRPr lang="en-GB" sz="1400" b="1" kern="1200" dirty="0" smtClean="0">
                <a:solidFill>
                  <a:schemeClr val="bg1"/>
                </a:solidFill>
                <a:latin typeface="+mn-lt"/>
                <a:ea typeface="+mn-ea"/>
                <a:cs typeface="+mn-cs"/>
              </a:defRPr>
            </a:lvl2pPr>
            <a:lvl3pPr marL="1257300" indent="-342900">
              <a:lnSpc>
                <a:spcPct val="100000"/>
              </a:lnSpc>
              <a:spcBef>
                <a:spcPts val="100"/>
              </a:spcBef>
              <a:buFont typeface="Arial" panose="020B0604020202020204" pitchFamily="34" charset="0"/>
              <a:buChar char="•"/>
              <a:defRPr lang="en-GB" sz="1400" b="0" kern="1200" dirty="0" smtClean="0">
                <a:solidFill>
                  <a:schemeClr val="bg1"/>
                </a:solidFill>
                <a:latin typeface="+mn-lt"/>
                <a:ea typeface="+mn-ea"/>
                <a:cs typeface="+mn-cs"/>
              </a:defRPr>
            </a:lvl3pPr>
          </a:lstStyle>
          <a:p>
            <a:pPr lvl="0"/>
            <a:r>
              <a:rPr lang="en-GB" dirty="0"/>
              <a:t>Click to edit Master text styles</a:t>
            </a:r>
          </a:p>
          <a:p>
            <a:pPr lvl="1"/>
            <a:r>
              <a:rPr lang="en-GB" dirty="0"/>
              <a:t>Second level</a:t>
            </a:r>
          </a:p>
          <a:p>
            <a:pPr lvl="2"/>
            <a:r>
              <a:rPr lang="en-GB" dirty="0"/>
              <a:t>Third level</a:t>
            </a:r>
          </a:p>
        </p:txBody>
      </p:sp>
      <p:sp>
        <p:nvSpPr>
          <p:cNvPr id="36" name="Picture Placeholder 4">
            <a:extLst>
              <a:ext uri="{FF2B5EF4-FFF2-40B4-BE49-F238E27FC236}">
                <a16:creationId xmlns:a16="http://schemas.microsoft.com/office/drawing/2014/main" id="{21BB72D6-037B-47AF-BFEC-ECD1FAEDA073}"/>
              </a:ext>
            </a:extLst>
          </p:cNvPr>
          <p:cNvSpPr>
            <a:spLocks noGrp="1"/>
          </p:cNvSpPr>
          <p:nvPr>
            <p:ph type="pic" sz="quarter" idx="26"/>
          </p:nvPr>
        </p:nvSpPr>
        <p:spPr>
          <a:xfrm>
            <a:off x="838200" y="5083928"/>
            <a:ext cx="1196036" cy="1474315"/>
          </a:xfrm>
        </p:spPr>
        <p:txBody>
          <a:bodyPr anchor="b"/>
          <a:lstStyle>
            <a:lvl1pPr>
              <a:defRPr>
                <a:solidFill>
                  <a:schemeClr val="bg1"/>
                </a:solidFill>
              </a:defRPr>
            </a:lvl1pPr>
          </a:lstStyle>
          <a:p>
            <a:endParaRPr lang="en-NL" dirty="0"/>
          </a:p>
        </p:txBody>
      </p:sp>
      <p:sp>
        <p:nvSpPr>
          <p:cNvPr id="37" name="Text Placeholder 15">
            <a:extLst>
              <a:ext uri="{FF2B5EF4-FFF2-40B4-BE49-F238E27FC236}">
                <a16:creationId xmlns:a16="http://schemas.microsoft.com/office/drawing/2014/main" id="{5DBFA3BC-8773-46DC-AF1A-6C84214F7C10}"/>
              </a:ext>
            </a:extLst>
          </p:cNvPr>
          <p:cNvSpPr>
            <a:spLocks noGrp="1"/>
          </p:cNvSpPr>
          <p:nvPr>
            <p:ph type="body" sz="quarter" idx="27"/>
          </p:nvPr>
        </p:nvSpPr>
        <p:spPr>
          <a:xfrm>
            <a:off x="2113355" y="5083929"/>
            <a:ext cx="2191946" cy="1474315"/>
          </a:xfrm>
        </p:spPr>
        <p:txBody>
          <a:bodyPr anchor="ctr">
            <a:normAutofit/>
          </a:bodyPr>
          <a:lstStyle>
            <a:lvl1pPr marL="0" indent="0">
              <a:lnSpc>
                <a:spcPct val="100000"/>
              </a:lnSpc>
              <a:spcBef>
                <a:spcPts val="100"/>
              </a:spcBef>
              <a:buFont typeface="Arial" panose="020B0604020202020204" pitchFamily="34" charset="0"/>
              <a:buNone/>
              <a:defRPr lang="en-GB" sz="1400" b="1" kern="1200" dirty="0" smtClean="0">
                <a:solidFill>
                  <a:schemeClr val="bg1"/>
                </a:solidFill>
                <a:latin typeface="+mn-lt"/>
                <a:ea typeface="+mn-ea"/>
                <a:cs typeface="+mn-cs"/>
              </a:defRPr>
            </a:lvl1pPr>
            <a:lvl2pPr>
              <a:lnSpc>
                <a:spcPct val="100000"/>
              </a:lnSpc>
              <a:spcBef>
                <a:spcPts val="100"/>
              </a:spcBef>
              <a:defRPr lang="en-GB" sz="1400" b="1" kern="1200" dirty="0" smtClean="0">
                <a:solidFill>
                  <a:schemeClr val="bg1"/>
                </a:solidFill>
                <a:latin typeface="+mn-lt"/>
                <a:ea typeface="+mn-ea"/>
                <a:cs typeface="+mn-cs"/>
              </a:defRPr>
            </a:lvl2pPr>
            <a:lvl3pPr marL="1257300" indent="-342900">
              <a:lnSpc>
                <a:spcPct val="100000"/>
              </a:lnSpc>
              <a:spcBef>
                <a:spcPts val="100"/>
              </a:spcBef>
              <a:buFont typeface="Arial" panose="020B0604020202020204" pitchFamily="34" charset="0"/>
              <a:buChar char="•"/>
              <a:defRPr lang="en-GB" sz="1400" b="0" kern="1200" dirty="0" smtClean="0">
                <a:solidFill>
                  <a:schemeClr val="bg1"/>
                </a:solidFill>
                <a:latin typeface="+mn-lt"/>
                <a:ea typeface="+mn-ea"/>
                <a:cs typeface="+mn-cs"/>
              </a:defRPr>
            </a:lvl3pPr>
          </a:lstStyle>
          <a:p>
            <a:pPr lvl="0"/>
            <a:r>
              <a:rPr lang="en-GB" dirty="0"/>
              <a:t>Click to edit Master text styles</a:t>
            </a:r>
          </a:p>
          <a:p>
            <a:pPr lvl="1"/>
            <a:r>
              <a:rPr lang="en-GB" dirty="0"/>
              <a:t>Second level</a:t>
            </a:r>
          </a:p>
          <a:p>
            <a:pPr lvl="2"/>
            <a:r>
              <a:rPr lang="en-GB" dirty="0"/>
              <a:t>Third level</a:t>
            </a:r>
          </a:p>
        </p:txBody>
      </p:sp>
      <p:sp>
        <p:nvSpPr>
          <p:cNvPr id="38" name="Text Placeholder 17">
            <a:extLst>
              <a:ext uri="{FF2B5EF4-FFF2-40B4-BE49-F238E27FC236}">
                <a16:creationId xmlns:a16="http://schemas.microsoft.com/office/drawing/2014/main" id="{D9202B71-7819-42BE-B836-3F67E65801D3}"/>
              </a:ext>
            </a:extLst>
          </p:cNvPr>
          <p:cNvSpPr>
            <a:spLocks noGrp="1"/>
          </p:cNvSpPr>
          <p:nvPr>
            <p:ph type="body" sz="quarter" idx="28"/>
          </p:nvPr>
        </p:nvSpPr>
        <p:spPr>
          <a:xfrm>
            <a:off x="4384421" y="3420639"/>
            <a:ext cx="6969380" cy="1474313"/>
          </a:xfrm>
        </p:spPr>
        <p:txBody>
          <a:bodyPr vert="horz" lIns="91440" tIns="45720" rIns="91440" bIns="45720" numCol="1" rtlCol="0" anchor="ctr">
            <a:normAutofit/>
          </a:bodyPr>
          <a:lstStyle>
            <a:lvl1pPr>
              <a:defRPr lang="en-GB" sz="1200">
                <a:solidFill>
                  <a:schemeClr val="bg1"/>
                </a:solidFill>
              </a:defRPr>
            </a:lvl1pPr>
            <a:lvl2pPr>
              <a:defRPr lang="en-GB" sz="1200" i="1">
                <a:solidFill>
                  <a:schemeClr val="bg1"/>
                </a:solidFill>
              </a:defRPr>
            </a:lvl2pPr>
            <a:lvl3pPr>
              <a:defRPr lang="en-GB" sz="1200">
                <a:solidFill>
                  <a:schemeClr val="bg1"/>
                </a:solidFill>
              </a:defRPr>
            </a:lvl3pPr>
          </a:lstStyle>
          <a:p>
            <a:pPr lvl="0">
              <a:lnSpc>
                <a:spcPct val="100000"/>
              </a:lnSpc>
              <a:spcBef>
                <a:spcPts val="600"/>
              </a:spcBef>
            </a:pPr>
            <a:r>
              <a:rPr lang="en-GB"/>
              <a:t>Click to edit Master text styles</a:t>
            </a:r>
          </a:p>
          <a:p>
            <a:pPr lvl="1">
              <a:lnSpc>
                <a:spcPct val="100000"/>
              </a:lnSpc>
              <a:spcBef>
                <a:spcPts val="600"/>
              </a:spcBef>
            </a:pPr>
            <a:r>
              <a:rPr lang="en-GB"/>
              <a:t>Second level</a:t>
            </a:r>
          </a:p>
          <a:p>
            <a:pPr lvl="2">
              <a:lnSpc>
                <a:spcPct val="100000"/>
              </a:lnSpc>
              <a:spcBef>
                <a:spcPts val="600"/>
              </a:spcBef>
            </a:pPr>
            <a:r>
              <a:rPr lang="en-GB"/>
              <a:t>Third level</a:t>
            </a:r>
          </a:p>
        </p:txBody>
      </p:sp>
      <p:sp>
        <p:nvSpPr>
          <p:cNvPr id="39" name="Text Placeholder 17">
            <a:extLst>
              <a:ext uri="{FF2B5EF4-FFF2-40B4-BE49-F238E27FC236}">
                <a16:creationId xmlns:a16="http://schemas.microsoft.com/office/drawing/2014/main" id="{B7857BEC-8FBC-4119-984B-F21940FE1B24}"/>
              </a:ext>
            </a:extLst>
          </p:cNvPr>
          <p:cNvSpPr>
            <a:spLocks noGrp="1"/>
          </p:cNvSpPr>
          <p:nvPr>
            <p:ph type="body" sz="quarter" idx="29"/>
          </p:nvPr>
        </p:nvSpPr>
        <p:spPr>
          <a:xfrm>
            <a:off x="4384421" y="5083928"/>
            <a:ext cx="6969380" cy="1474313"/>
          </a:xfrm>
        </p:spPr>
        <p:txBody>
          <a:bodyPr vert="horz" lIns="91440" tIns="45720" rIns="91440" bIns="45720" numCol="1" rtlCol="0" anchor="ctr">
            <a:normAutofit/>
          </a:bodyPr>
          <a:lstStyle>
            <a:lvl1pPr>
              <a:defRPr lang="en-GB" sz="1200">
                <a:solidFill>
                  <a:schemeClr val="bg1"/>
                </a:solidFill>
              </a:defRPr>
            </a:lvl1pPr>
            <a:lvl2pPr>
              <a:defRPr lang="en-GB" sz="1200" i="1">
                <a:solidFill>
                  <a:schemeClr val="bg1"/>
                </a:solidFill>
              </a:defRPr>
            </a:lvl2pPr>
            <a:lvl3pPr>
              <a:defRPr lang="en-GB" sz="1200">
                <a:solidFill>
                  <a:schemeClr val="bg1"/>
                </a:solidFill>
              </a:defRPr>
            </a:lvl3pPr>
          </a:lstStyle>
          <a:p>
            <a:pPr lvl="0">
              <a:lnSpc>
                <a:spcPct val="100000"/>
              </a:lnSpc>
              <a:spcBef>
                <a:spcPts val="600"/>
              </a:spcBef>
            </a:pPr>
            <a:r>
              <a:rPr lang="en-GB"/>
              <a:t>Click to edit Master text styles</a:t>
            </a:r>
          </a:p>
          <a:p>
            <a:pPr lvl="1">
              <a:lnSpc>
                <a:spcPct val="100000"/>
              </a:lnSpc>
              <a:spcBef>
                <a:spcPts val="600"/>
              </a:spcBef>
            </a:pPr>
            <a:r>
              <a:rPr lang="en-GB"/>
              <a:t>Second level</a:t>
            </a:r>
          </a:p>
          <a:p>
            <a:pPr lvl="2">
              <a:lnSpc>
                <a:spcPct val="100000"/>
              </a:lnSpc>
              <a:spcBef>
                <a:spcPts val="600"/>
              </a:spcBef>
            </a:pPr>
            <a:r>
              <a:rPr lang="en-GB"/>
              <a:t>Third level</a:t>
            </a:r>
          </a:p>
        </p:txBody>
      </p:sp>
      <p:pic>
        <p:nvPicPr>
          <p:cNvPr id="19" name="Picture 18">
            <a:extLst>
              <a:ext uri="{FF2B5EF4-FFF2-40B4-BE49-F238E27FC236}">
                <a16:creationId xmlns:a16="http://schemas.microsoft.com/office/drawing/2014/main" id="{C2B98722-10AE-43B9-9261-1BEDC34C5BE5}"/>
              </a:ext>
            </a:extLst>
          </p:cNvPr>
          <p:cNvPicPr>
            <a:picLocks noChangeAspect="1"/>
          </p:cNvPicPr>
          <p:nvPr userDrawn="1"/>
        </p:nvPicPr>
        <p:blipFill>
          <a:blip r:embed="rId7">
            <a:alphaModFix/>
            <a:biLevel thresh="25000"/>
          </a:blip>
          <a:stretch>
            <a:fillRect/>
          </a:stretch>
        </p:blipFill>
        <p:spPr>
          <a:xfrm>
            <a:off x="10625066" y="277224"/>
            <a:ext cx="728734" cy="225465"/>
          </a:xfrm>
          <a:prstGeom prst="rect">
            <a:avLst/>
          </a:prstGeom>
        </p:spPr>
      </p:pic>
    </p:spTree>
    <p:custDataLst>
      <p:tags r:id="rId1"/>
    </p:custDataLst>
    <p:extLst>
      <p:ext uri="{BB962C8B-B14F-4D97-AF65-F5344CB8AC3E}">
        <p14:creationId xmlns:p14="http://schemas.microsoft.com/office/powerpoint/2010/main" val="36319471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Key Summary">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D3E7AB6-66AB-43A7-949F-62D67EBA3DD9}"/>
              </a:ext>
            </a:extLst>
          </p:cNvPr>
          <p:cNvPicPr>
            <a:picLocks noChangeAspect="1"/>
          </p:cNvPicPr>
          <p:nvPr userDrawn="1"/>
        </p:nvPicPr>
        <p:blipFill rotWithShape="1">
          <a:blip r:embed="rId3">
            <a:alphaModFix amt="35000"/>
            <a:extLst>
              <a:ext uri="{96DAC541-7B7A-43D3-8B79-37D633B846F1}">
                <asvg:svgBlip xmlns:asvg="http://schemas.microsoft.com/office/drawing/2016/SVG/main" r:embed="rId4"/>
              </a:ext>
            </a:extLst>
          </a:blip>
          <a:srcRect l="41230" t="40202" r="80" b="19671"/>
          <a:stretch/>
        </p:blipFill>
        <p:spPr>
          <a:xfrm flipH="1">
            <a:off x="2625108" y="0"/>
            <a:ext cx="9566892" cy="6858000"/>
          </a:xfrm>
          <a:prstGeom prst="rect">
            <a:avLst/>
          </a:prstGeom>
          <a:effectLst>
            <a:outerShdw blurRad="368300" dist="38100" dir="8100000" sx="101000" sy="101000" algn="tr" rotWithShape="0">
              <a:schemeClr val="tx2">
                <a:alpha val="76000"/>
              </a:schemeClr>
            </a:outerShdw>
          </a:effectLst>
        </p:spPr>
      </p:pic>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735612"/>
            <a:ext cx="10515600"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p:nvPr>
        </p:nvSpPr>
        <p:spPr>
          <a:xfrm>
            <a:off x="838200" y="1123200"/>
            <a:ext cx="10515600" cy="59836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pic>
        <p:nvPicPr>
          <p:cNvPr id="7" name="Picture 6">
            <a:extLst>
              <a:ext uri="{FF2B5EF4-FFF2-40B4-BE49-F238E27FC236}">
                <a16:creationId xmlns:a16="http://schemas.microsoft.com/office/drawing/2014/main" id="{5F028270-3DB6-4726-8658-C7C4213E3919}"/>
              </a:ext>
            </a:extLst>
          </p:cNvPr>
          <p:cNvPicPr>
            <a:picLocks noChangeAspect="1"/>
          </p:cNvPicPr>
          <p:nvPr userDrawn="1"/>
        </p:nvPicPr>
        <p:blipFill>
          <a:blip r:embed="rId5">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35758659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atient Case _ section start">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ext Placeholder 8">
            <a:extLst>
              <a:ext uri="{FF2B5EF4-FFF2-40B4-BE49-F238E27FC236}">
                <a16:creationId xmlns:a16="http://schemas.microsoft.com/office/drawing/2014/main" id="{AED6B499-1D71-492E-BC8C-17D0B13D50F7}"/>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Tijdelijke aanduiding voor tekst 7">
            <a:extLst>
              <a:ext uri="{FF2B5EF4-FFF2-40B4-BE49-F238E27FC236}">
                <a16:creationId xmlns:a16="http://schemas.microsoft.com/office/drawing/2014/main" id="{0610308F-0727-4663-8E3D-F9D7308FC9C2}"/>
              </a:ext>
            </a:extLst>
          </p:cNvPr>
          <p:cNvSpPr>
            <a:spLocks noGrp="1"/>
          </p:cNvSpPr>
          <p:nvPr>
            <p:ph type="body" sz="quarter" idx="13" hasCustomPrompt="1"/>
          </p:nvPr>
        </p:nvSpPr>
        <p:spPr>
          <a:xfrm>
            <a:off x="179998" y="5872937"/>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4" name="Title 1">
            <a:extLst>
              <a:ext uri="{FF2B5EF4-FFF2-40B4-BE49-F238E27FC236}">
                <a16:creationId xmlns:a16="http://schemas.microsoft.com/office/drawing/2014/main" id="{CAE9D81A-6782-6A46-8BE3-813CF07ECFEE}"/>
              </a:ext>
            </a:extLst>
          </p:cNvPr>
          <p:cNvSpPr>
            <a:spLocks noGrp="1"/>
          </p:cNvSpPr>
          <p:nvPr>
            <p:ph type="ctrTitle"/>
          </p:nvPr>
        </p:nvSpPr>
        <p:spPr>
          <a:xfrm>
            <a:off x="4811697" y="1283284"/>
            <a:ext cx="6542102" cy="2387600"/>
          </a:xfrm>
        </p:spPr>
        <p:txBody>
          <a:bodyPr anchor="b">
            <a:normAutofit/>
          </a:bodyPr>
          <a:lstStyle>
            <a:lvl1pPr algn="l">
              <a:defRPr sz="2800" b="1">
                <a:solidFill>
                  <a:srgbClr val="2B333A"/>
                </a:solidFill>
                <a:latin typeface="BIAntiquaIIMl" panose="02000503050000020003" pitchFamily="2" charset="77"/>
              </a:defRPr>
            </a:lvl1pPr>
          </a:lstStyle>
          <a:p>
            <a:r>
              <a:rPr lang="en-GB"/>
              <a:t>Click to edit Master title style</a:t>
            </a:r>
            <a:endParaRPr lang="en-NL"/>
          </a:p>
        </p:txBody>
      </p:sp>
      <p:sp>
        <p:nvSpPr>
          <p:cNvPr id="15" name="Subtitle 2">
            <a:extLst>
              <a:ext uri="{FF2B5EF4-FFF2-40B4-BE49-F238E27FC236}">
                <a16:creationId xmlns:a16="http://schemas.microsoft.com/office/drawing/2014/main" id="{525755D9-8669-4944-A6D9-C049A2FD0FFE}"/>
              </a:ext>
            </a:extLst>
          </p:cNvPr>
          <p:cNvSpPr>
            <a:spLocks noGrp="1"/>
          </p:cNvSpPr>
          <p:nvPr>
            <p:ph type="subTitle" idx="1"/>
          </p:nvPr>
        </p:nvSpPr>
        <p:spPr>
          <a:xfrm>
            <a:off x="4811697" y="3812109"/>
            <a:ext cx="6542102" cy="940048"/>
          </a:xfrm>
        </p:spPr>
        <p:txBody>
          <a:bodyPr>
            <a:normAutofit/>
          </a:bodyPr>
          <a:lstStyle>
            <a:lvl1pPr marL="0" indent="0" algn="l">
              <a:buNone/>
              <a:defRPr sz="1600">
                <a:solidFill>
                  <a:srgbClr val="2B333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pic>
        <p:nvPicPr>
          <p:cNvPr id="16" name="Picture 15" descr="A person wearing glasses&#10;&#10;Description automatically generated with medium confidence">
            <a:extLst>
              <a:ext uri="{FF2B5EF4-FFF2-40B4-BE49-F238E27FC236}">
                <a16:creationId xmlns:a16="http://schemas.microsoft.com/office/drawing/2014/main" id="{0FAE9BE3-666F-BA4A-B61F-B7FAB61D9857}"/>
              </a:ext>
            </a:extLst>
          </p:cNvPr>
          <p:cNvPicPr>
            <a:picLocks noChangeAspect="1"/>
          </p:cNvPicPr>
          <p:nvPr userDrawn="1"/>
        </p:nvPicPr>
        <p:blipFill rotWithShape="1">
          <a:blip r:embed="rId4"/>
          <a:srcRect l="25522" t="1368" r="14063" b="1368"/>
          <a:stretch/>
        </p:blipFill>
        <p:spPr>
          <a:xfrm flipH="1">
            <a:off x="838200" y="1674131"/>
            <a:ext cx="3535609" cy="3794760"/>
          </a:xfrm>
          <a:prstGeom prst="roundRect">
            <a:avLst>
              <a:gd name="adj" fmla="val 3801"/>
            </a:avLst>
          </a:prstGeom>
        </p:spPr>
      </p:pic>
      <p:pic>
        <p:nvPicPr>
          <p:cNvPr id="18" name="Picture 17">
            <a:extLst>
              <a:ext uri="{FF2B5EF4-FFF2-40B4-BE49-F238E27FC236}">
                <a16:creationId xmlns:a16="http://schemas.microsoft.com/office/drawing/2014/main" id="{0B618CB2-1770-461E-8B34-D1A08BF4A42B}"/>
              </a:ext>
            </a:extLst>
          </p:cNvPr>
          <p:cNvPicPr>
            <a:picLocks noChangeAspect="1"/>
          </p:cNvPicPr>
          <p:nvPr userDrawn="1"/>
        </p:nvPicPr>
        <p:blipFill>
          <a:blip r:embed="rId5">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6996130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Patient Case _ contebnt">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2B333A"/>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800" y="1121665"/>
            <a:ext cx="10515600" cy="4751272"/>
          </a:xfrm>
        </p:spPr>
        <p:txBody>
          <a:bodyPr>
            <a:normAutofit/>
          </a:bodyPr>
          <a:lstStyle>
            <a:lvl1pPr>
              <a:lnSpc>
                <a:spcPct val="150000"/>
              </a:lnSpc>
              <a:defRPr sz="1400">
                <a:solidFill>
                  <a:srgbClr val="2B333A"/>
                </a:solidFill>
              </a:defRPr>
            </a:lvl1pPr>
            <a:lvl2pPr>
              <a:lnSpc>
                <a:spcPct val="150000"/>
              </a:lnSpc>
              <a:defRPr sz="1400">
                <a:solidFill>
                  <a:srgbClr val="2B333A"/>
                </a:solidFill>
              </a:defRPr>
            </a:lvl2pPr>
            <a:lvl3pPr>
              <a:lnSpc>
                <a:spcPct val="150000"/>
              </a:lnSpc>
              <a:defRPr sz="1400">
                <a:solidFill>
                  <a:srgbClr val="2B333A"/>
                </a:solidFill>
              </a:defRPr>
            </a:lvl3pPr>
            <a:lvl4pPr>
              <a:lnSpc>
                <a:spcPct val="150000"/>
              </a:lnSpc>
              <a:defRPr sz="1400">
                <a:solidFill>
                  <a:srgbClr val="2B333A"/>
                </a:solidFill>
              </a:defRPr>
            </a:lvl4pPr>
            <a:lvl5pPr>
              <a:lnSpc>
                <a:spcPct val="150000"/>
              </a:lnSpc>
              <a:defRPr sz="1400">
                <a:solidFill>
                  <a:srgbClr val="2B333A"/>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ext Placeholder 8">
            <a:extLst>
              <a:ext uri="{FF2B5EF4-FFF2-40B4-BE49-F238E27FC236}">
                <a16:creationId xmlns:a16="http://schemas.microsoft.com/office/drawing/2014/main" id="{AED6B499-1D71-492E-BC8C-17D0B13D50F7}"/>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Tijdelijke aanduiding voor tekst 7">
            <a:extLst>
              <a:ext uri="{FF2B5EF4-FFF2-40B4-BE49-F238E27FC236}">
                <a16:creationId xmlns:a16="http://schemas.microsoft.com/office/drawing/2014/main" id="{0610308F-0727-4663-8E3D-F9D7308FC9C2}"/>
              </a:ext>
            </a:extLst>
          </p:cNvPr>
          <p:cNvSpPr>
            <a:spLocks noGrp="1"/>
          </p:cNvSpPr>
          <p:nvPr>
            <p:ph type="body" sz="quarter" idx="13" hasCustomPrompt="1"/>
          </p:nvPr>
        </p:nvSpPr>
        <p:spPr>
          <a:xfrm>
            <a:off x="180000" y="5872937"/>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pic>
        <p:nvPicPr>
          <p:cNvPr id="15" name="Picture 14">
            <a:extLst>
              <a:ext uri="{FF2B5EF4-FFF2-40B4-BE49-F238E27FC236}">
                <a16:creationId xmlns:a16="http://schemas.microsoft.com/office/drawing/2014/main" id="{5DB0DA31-51A7-4FFB-9BD9-9DE4C086355B}"/>
              </a:ext>
            </a:extLst>
          </p:cNvPr>
          <p:cNvPicPr>
            <a:picLocks noChangeAspect="1"/>
          </p:cNvPicPr>
          <p:nvPr userDrawn="1"/>
        </p:nvPicPr>
        <p:blipFill>
          <a:blip r:embed="rId4">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33108591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Patient Case _ contebnt">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26C5484C-8184-4509-B731-9446CCFB8364}"/>
              </a:ext>
            </a:extLst>
          </p:cNvPr>
          <p:cNvSpPr>
            <a:spLocks noGrp="1"/>
          </p:cNvSpPr>
          <p:nvPr>
            <p:ph type="pic" sz="quarter" idx="18"/>
          </p:nvPr>
        </p:nvSpPr>
        <p:spPr>
          <a:xfrm>
            <a:off x="1308100" y="1587500"/>
            <a:ext cx="4635500" cy="4200525"/>
          </a:xfrm>
        </p:spPr>
        <p:txBody>
          <a:bodyPr/>
          <a:lstStyle/>
          <a:p>
            <a:endParaRPr lang="en-US"/>
          </a:p>
        </p:txBody>
      </p:sp>
      <p:pic>
        <p:nvPicPr>
          <p:cNvPr id="14" name="Picture 18">
            <a:extLst>
              <a:ext uri="{FF2B5EF4-FFF2-40B4-BE49-F238E27FC236}">
                <a16:creationId xmlns:a16="http://schemas.microsoft.com/office/drawing/2014/main" id="{17FD715E-9177-4FAD-87DB-90E414E9165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2925"/>
          <a:stretch/>
        </p:blipFill>
        <p:spPr>
          <a:xfrm rot="223429">
            <a:off x="4853445" y="47371"/>
            <a:ext cx="5597796" cy="6621292"/>
          </a:xfrm>
          <a:prstGeom prst="rect">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2B333A"/>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rot="260489">
            <a:off x="5511800" y="1702215"/>
            <a:ext cx="4152900" cy="4170721"/>
          </a:xfrm>
        </p:spPr>
        <p:txBody>
          <a:bodyPr>
            <a:normAutofit/>
          </a:bodyPr>
          <a:lstStyle>
            <a:lvl1pPr>
              <a:lnSpc>
                <a:spcPct val="150000"/>
              </a:lnSpc>
              <a:defRPr sz="1400">
                <a:solidFill>
                  <a:srgbClr val="2B333A"/>
                </a:solidFill>
              </a:defRPr>
            </a:lvl1pPr>
            <a:lvl2pPr>
              <a:lnSpc>
                <a:spcPct val="150000"/>
              </a:lnSpc>
              <a:defRPr sz="1400">
                <a:solidFill>
                  <a:srgbClr val="2B333A"/>
                </a:solidFill>
              </a:defRPr>
            </a:lvl2pPr>
            <a:lvl3pPr>
              <a:lnSpc>
                <a:spcPct val="150000"/>
              </a:lnSpc>
              <a:defRPr sz="1400">
                <a:solidFill>
                  <a:srgbClr val="2B333A"/>
                </a:solidFill>
              </a:defRPr>
            </a:lvl3pPr>
            <a:lvl4pPr>
              <a:lnSpc>
                <a:spcPct val="150000"/>
              </a:lnSpc>
              <a:defRPr sz="1400">
                <a:solidFill>
                  <a:srgbClr val="2B333A"/>
                </a:solidFill>
              </a:defRPr>
            </a:lvl4pPr>
            <a:lvl5pPr>
              <a:lnSpc>
                <a:spcPct val="150000"/>
              </a:lnSpc>
              <a:defRPr sz="1400">
                <a:solidFill>
                  <a:srgbClr val="2B333A"/>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4"/>
          <a:stretch>
            <a:fillRect/>
          </a:stretch>
        </p:blipFill>
        <p:spPr>
          <a:xfrm>
            <a:off x="838200" y="6578404"/>
            <a:ext cx="640093" cy="194065"/>
          </a:xfrm>
          <a:prstGeom prst="rect">
            <a:avLst/>
          </a:prstGeom>
        </p:spPr>
      </p:pic>
      <p:sp>
        <p:nvSpPr>
          <p:cNvPr id="9" name="Text Placeholder 8">
            <a:extLst>
              <a:ext uri="{FF2B5EF4-FFF2-40B4-BE49-F238E27FC236}">
                <a16:creationId xmlns:a16="http://schemas.microsoft.com/office/drawing/2014/main" id="{AED6B499-1D71-492E-BC8C-17D0B13D50F7}"/>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Tijdelijke aanduiding voor tekst 7">
            <a:extLst>
              <a:ext uri="{FF2B5EF4-FFF2-40B4-BE49-F238E27FC236}">
                <a16:creationId xmlns:a16="http://schemas.microsoft.com/office/drawing/2014/main" id="{0610308F-0727-4663-8E3D-F9D7308FC9C2}"/>
              </a:ext>
            </a:extLst>
          </p:cNvPr>
          <p:cNvSpPr>
            <a:spLocks noGrp="1"/>
          </p:cNvSpPr>
          <p:nvPr>
            <p:ph type="body" sz="quarter" idx="13" hasCustomPrompt="1"/>
          </p:nvPr>
        </p:nvSpPr>
        <p:spPr>
          <a:xfrm>
            <a:off x="180000" y="5872937"/>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pic>
        <p:nvPicPr>
          <p:cNvPr id="17" name="Picture 16">
            <a:extLst>
              <a:ext uri="{FF2B5EF4-FFF2-40B4-BE49-F238E27FC236}">
                <a16:creationId xmlns:a16="http://schemas.microsoft.com/office/drawing/2014/main" id="{2147DFD6-7D1C-4B55-A5C9-0CCAB3A7B44A}"/>
              </a:ext>
            </a:extLst>
          </p:cNvPr>
          <p:cNvPicPr>
            <a:picLocks noChangeAspect="1"/>
          </p:cNvPicPr>
          <p:nvPr userDrawn="1"/>
        </p:nvPicPr>
        <p:blipFill>
          <a:blip r:embed="rId5">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41979055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Patient Case _ contebnt">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4" name="Picture 18" descr="Shape&#10;&#10;Description automatically generated">
            <a:extLst>
              <a:ext uri="{FF2B5EF4-FFF2-40B4-BE49-F238E27FC236}">
                <a16:creationId xmlns:a16="http://schemas.microsoft.com/office/drawing/2014/main" id="{039361A4-062C-42B1-A54B-F446184D95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5991"/>
          <a:stretch/>
        </p:blipFill>
        <p:spPr>
          <a:xfrm>
            <a:off x="469901" y="1160627"/>
            <a:ext cx="11252198" cy="5362057"/>
          </a:xfrm>
          <a:prstGeom prst="rect">
            <a:avLst/>
          </a:prstGeom>
        </p:spPr>
      </p:pic>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2B333A"/>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rot="-60000">
            <a:off x="1130659" y="2183906"/>
            <a:ext cx="9988429" cy="3835401"/>
          </a:xfrm>
        </p:spPr>
        <p:txBody>
          <a:bodyPr>
            <a:normAutofit/>
          </a:bodyPr>
          <a:lstStyle>
            <a:lvl1pPr>
              <a:lnSpc>
                <a:spcPct val="150000"/>
              </a:lnSpc>
              <a:defRPr sz="1400">
                <a:solidFill>
                  <a:srgbClr val="2B333A"/>
                </a:solidFill>
              </a:defRPr>
            </a:lvl1pPr>
            <a:lvl2pPr>
              <a:lnSpc>
                <a:spcPct val="150000"/>
              </a:lnSpc>
              <a:defRPr sz="1400">
                <a:solidFill>
                  <a:srgbClr val="2B333A"/>
                </a:solidFill>
              </a:defRPr>
            </a:lvl2pPr>
            <a:lvl3pPr>
              <a:lnSpc>
                <a:spcPct val="150000"/>
              </a:lnSpc>
              <a:defRPr sz="1400">
                <a:solidFill>
                  <a:srgbClr val="2B333A"/>
                </a:solidFill>
              </a:defRPr>
            </a:lvl3pPr>
            <a:lvl4pPr>
              <a:lnSpc>
                <a:spcPct val="150000"/>
              </a:lnSpc>
              <a:defRPr sz="1400">
                <a:solidFill>
                  <a:srgbClr val="2B333A"/>
                </a:solidFill>
              </a:defRPr>
            </a:lvl4pPr>
            <a:lvl5pPr>
              <a:lnSpc>
                <a:spcPct val="150000"/>
              </a:lnSpc>
              <a:defRPr sz="1400">
                <a:solidFill>
                  <a:srgbClr val="2B333A"/>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4"/>
          <a:stretch>
            <a:fillRect/>
          </a:stretch>
        </p:blipFill>
        <p:spPr>
          <a:xfrm>
            <a:off x="838200" y="6578404"/>
            <a:ext cx="640093" cy="194065"/>
          </a:xfrm>
          <a:prstGeom prst="rect">
            <a:avLst/>
          </a:prstGeom>
        </p:spPr>
      </p:pic>
      <p:sp>
        <p:nvSpPr>
          <p:cNvPr id="9" name="Text Placeholder 8">
            <a:extLst>
              <a:ext uri="{FF2B5EF4-FFF2-40B4-BE49-F238E27FC236}">
                <a16:creationId xmlns:a16="http://schemas.microsoft.com/office/drawing/2014/main" id="{AED6B499-1D71-492E-BC8C-17D0B13D50F7}"/>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Tijdelijke aanduiding voor tekst 7">
            <a:extLst>
              <a:ext uri="{FF2B5EF4-FFF2-40B4-BE49-F238E27FC236}">
                <a16:creationId xmlns:a16="http://schemas.microsoft.com/office/drawing/2014/main" id="{0610308F-0727-4663-8E3D-F9D7308FC9C2}"/>
              </a:ext>
            </a:extLst>
          </p:cNvPr>
          <p:cNvSpPr>
            <a:spLocks noGrp="1"/>
          </p:cNvSpPr>
          <p:nvPr>
            <p:ph type="body" sz="quarter" idx="13" hasCustomPrompt="1"/>
          </p:nvPr>
        </p:nvSpPr>
        <p:spPr>
          <a:xfrm>
            <a:off x="180000" y="5872937"/>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pic>
        <p:nvPicPr>
          <p:cNvPr id="16" name="Picture 15">
            <a:extLst>
              <a:ext uri="{FF2B5EF4-FFF2-40B4-BE49-F238E27FC236}">
                <a16:creationId xmlns:a16="http://schemas.microsoft.com/office/drawing/2014/main" id="{CF707C69-823C-4EBE-A87F-982420ADB76D}"/>
              </a:ext>
            </a:extLst>
          </p:cNvPr>
          <p:cNvPicPr>
            <a:picLocks noChangeAspect="1"/>
          </p:cNvPicPr>
          <p:nvPr userDrawn="1"/>
        </p:nvPicPr>
        <p:blipFill>
          <a:blip r:embed="rId5">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41774929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Section Header">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6108950E-597E-4E91-BFCE-93752343D998}"/>
              </a:ext>
            </a:extLst>
          </p:cNvPr>
          <p:cNvPicPr>
            <a:picLocks noChangeAspect="1"/>
          </p:cNvPicPr>
          <p:nvPr userDrawn="1"/>
        </p:nvPicPr>
        <p:blipFill rotWithShape="1">
          <a:blip r:embed="rId3">
            <a:alphaModFix/>
            <a:extLst>
              <a:ext uri="{96DAC541-7B7A-43D3-8B79-37D633B846F1}">
                <asvg:svgBlip xmlns:asvg="http://schemas.microsoft.com/office/drawing/2016/SVG/main" r:embed="rId4"/>
              </a:ext>
            </a:extLst>
          </a:blip>
          <a:srcRect l="41447" t="50148" r="81" b="10579"/>
          <a:stretch/>
        </p:blipFill>
        <p:spPr>
          <a:xfrm>
            <a:off x="0" y="0"/>
            <a:ext cx="9738360" cy="6858000"/>
          </a:xfrm>
          <a:prstGeom prst="rect">
            <a:avLst/>
          </a:prstGeom>
          <a:effectLst/>
        </p:spPr>
      </p:pic>
      <p:sp>
        <p:nvSpPr>
          <p:cNvPr id="13" name="Title 1">
            <a:extLst>
              <a:ext uri="{FF2B5EF4-FFF2-40B4-BE49-F238E27FC236}">
                <a16:creationId xmlns:a16="http://schemas.microsoft.com/office/drawing/2014/main" id="{9363CFA6-08A4-EE44-A21D-53D658132FE0}"/>
              </a:ext>
            </a:extLst>
          </p:cNvPr>
          <p:cNvSpPr>
            <a:spLocks noGrp="1"/>
          </p:cNvSpPr>
          <p:nvPr>
            <p:ph type="ctrTitle"/>
          </p:nvPr>
        </p:nvSpPr>
        <p:spPr>
          <a:xfrm>
            <a:off x="7565570" y="1216119"/>
            <a:ext cx="4163945" cy="2387600"/>
          </a:xfrm>
        </p:spPr>
        <p:txBody>
          <a:bodyPr anchor="t">
            <a:normAutofit/>
          </a:bodyPr>
          <a:lstStyle>
            <a:lvl1pPr algn="r">
              <a:defRPr sz="2000" b="1">
                <a:solidFill>
                  <a:schemeClr val="bg1">
                    <a:alpha val="85000"/>
                  </a:schemeClr>
                </a:solidFill>
                <a:latin typeface="BISansNEXT" panose="02000503040000020004" pitchFamily="50" charset="0"/>
              </a:defRPr>
            </a:lvl1pPr>
          </a:lstStyle>
          <a:p>
            <a:r>
              <a:rPr lang="en-GB" dirty="0"/>
              <a:t>Click to edit Master title style</a:t>
            </a:r>
            <a:endParaRPr lang="en-NL" dirty="0"/>
          </a:p>
        </p:txBody>
      </p:sp>
      <p:sp>
        <p:nvSpPr>
          <p:cNvPr id="14" name="Subtitle 2">
            <a:extLst>
              <a:ext uri="{FF2B5EF4-FFF2-40B4-BE49-F238E27FC236}">
                <a16:creationId xmlns:a16="http://schemas.microsoft.com/office/drawing/2014/main" id="{AC04F32A-F72D-3D45-8B85-15556C30EBE6}"/>
              </a:ext>
            </a:extLst>
          </p:cNvPr>
          <p:cNvSpPr>
            <a:spLocks noGrp="1"/>
          </p:cNvSpPr>
          <p:nvPr>
            <p:ph type="subTitle" idx="1"/>
          </p:nvPr>
        </p:nvSpPr>
        <p:spPr>
          <a:xfrm>
            <a:off x="838200" y="3929746"/>
            <a:ext cx="10515600" cy="1121222"/>
          </a:xfrm>
        </p:spPr>
        <p:txBody>
          <a:bodyPr anchor="ctr">
            <a:normAutofit/>
          </a:bodyPr>
          <a:lstStyle>
            <a:lvl1pPr marL="0" indent="0" algn="ctr">
              <a:lnSpc>
                <a:spcPct val="100000"/>
              </a:lnSpc>
              <a:spcBef>
                <a:spcPts val="1200"/>
              </a:spcBef>
              <a:buNone/>
              <a:defRPr sz="32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NL" dirty="0"/>
          </a:p>
        </p:txBody>
      </p:sp>
      <p:pic>
        <p:nvPicPr>
          <p:cNvPr id="17" name="Picture 7" descr="Text&#10;&#10;Description automatically generated with medium confidence">
            <a:extLst>
              <a:ext uri="{FF2B5EF4-FFF2-40B4-BE49-F238E27FC236}">
                <a16:creationId xmlns:a16="http://schemas.microsoft.com/office/drawing/2014/main" id="{7AB16E9B-307C-4DD0-BDEB-B8B9952DADD6}"/>
              </a:ext>
            </a:extLst>
          </p:cNvPr>
          <p:cNvPicPr>
            <a:picLocks noChangeAspect="1"/>
          </p:cNvPicPr>
          <p:nvPr userDrawn="1"/>
        </p:nvPicPr>
        <p:blipFill>
          <a:blip r:embed="rId5"/>
          <a:stretch>
            <a:fillRect/>
          </a:stretch>
        </p:blipFill>
        <p:spPr>
          <a:xfrm>
            <a:off x="838200" y="256246"/>
            <a:ext cx="919232" cy="278695"/>
          </a:xfrm>
          <a:prstGeom prst="rect">
            <a:avLst/>
          </a:prstGeom>
        </p:spPr>
      </p:pic>
      <p:cxnSp>
        <p:nvCxnSpPr>
          <p:cNvPr id="18" name="Straight Connector 9">
            <a:extLst>
              <a:ext uri="{FF2B5EF4-FFF2-40B4-BE49-F238E27FC236}">
                <a16:creationId xmlns:a16="http://schemas.microsoft.com/office/drawing/2014/main" id="{FD99AB98-7496-47B4-B842-58B320C48AB6}"/>
              </a:ext>
            </a:extLst>
          </p:cNvPr>
          <p:cNvCxnSpPr/>
          <p:nvPr userDrawn="1"/>
        </p:nvCxnSpPr>
        <p:spPr>
          <a:xfrm>
            <a:off x="0" y="744901"/>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1B3F1035-A9AA-4416-98FF-3A3410390F3A}"/>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dirty="0"/>
              <a:t>Click to add code</a:t>
            </a:r>
          </a:p>
        </p:txBody>
      </p:sp>
      <p:pic>
        <p:nvPicPr>
          <p:cNvPr id="10" name="Picture 9">
            <a:extLst>
              <a:ext uri="{FF2B5EF4-FFF2-40B4-BE49-F238E27FC236}">
                <a16:creationId xmlns:a16="http://schemas.microsoft.com/office/drawing/2014/main" id="{AE8E22EF-EA16-40AD-BCAF-9C568908A2DB}"/>
              </a:ext>
            </a:extLst>
          </p:cNvPr>
          <p:cNvPicPr>
            <a:picLocks noChangeAspect="1"/>
          </p:cNvPicPr>
          <p:nvPr userDrawn="1"/>
        </p:nvPicPr>
        <p:blipFill>
          <a:blip r:embed="rId6">
            <a:alphaModFix/>
            <a:biLevel thresh="25000"/>
          </a:blip>
          <a:stretch>
            <a:fillRect/>
          </a:stretch>
        </p:blipFill>
        <p:spPr>
          <a:xfrm>
            <a:off x="10625066" y="277224"/>
            <a:ext cx="728734" cy="225465"/>
          </a:xfrm>
          <a:prstGeom prst="rect">
            <a:avLst/>
          </a:prstGeom>
        </p:spPr>
      </p:pic>
    </p:spTree>
    <p:extLst>
      <p:ext uri="{BB962C8B-B14F-4D97-AF65-F5344CB8AC3E}">
        <p14:creationId xmlns:p14="http://schemas.microsoft.com/office/powerpoint/2010/main" val="1878989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le and Image with discri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7380514" y="1735613"/>
            <a:ext cx="3973286" cy="3610579"/>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1738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hasCustomPrompt="1"/>
          </p:nvPr>
        </p:nvSpPr>
        <p:spPr>
          <a:xfrm>
            <a:off x="838200" y="1123200"/>
            <a:ext cx="10515600" cy="59836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sp>
        <p:nvSpPr>
          <p:cNvPr id="13" name="Content Placeholder 2">
            <a:extLst>
              <a:ext uri="{FF2B5EF4-FFF2-40B4-BE49-F238E27FC236}">
                <a16:creationId xmlns:a16="http://schemas.microsoft.com/office/drawing/2014/main" id="{82B0B942-35C6-4480-8C6A-AAC086DD6700}"/>
              </a:ext>
            </a:extLst>
          </p:cNvPr>
          <p:cNvSpPr>
            <a:spLocks noGrp="1"/>
          </p:cNvSpPr>
          <p:nvPr>
            <p:ph idx="19"/>
          </p:nvPr>
        </p:nvSpPr>
        <p:spPr>
          <a:xfrm>
            <a:off x="838201" y="1735613"/>
            <a:ext cx="6306312"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endParaRPr lang="en-NL"/>
          </a:p>
        </p:txBody>
      </p:sp>
      <p:pic>
        <p:nvPicPr>
          <p:cNvPr id="15" name="Picture 14">
            <a:extLst>
              <a:ext uri="{FF2B5EF4-FFF2-40B4-BE49-F238E27FC236}">
                <a16:creationId xmlns:a16="http://schemas.microsoft.com/office/drawing/2014/main" id="{865D69B6-0F15-4F80-B698-71A93456163D}"/>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28530175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483E65BF-8F83-4C78-8C47-141609373D3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43031" t="12241" r="1444" b="23350"/>
          <a:stretch/>
        </p:blipFill>
        <p:spPr>
          <a:xfrm>
            <a:off x="0" y="0"/>
            <a:ext cx="5638800" cy="6858000"/>
          </a:xfrm>
          <a:prstGeom prst="rect">
            <a:avLst/>
          </a:prstGeom>
        </p:spPr>
      </p:pic>
      <p:sp>
        <p:nvSpPr>
          <p:cNvPr id="2" name="Title 1">
            <a:extLst>
              <a:ext uri="{FF2B5EF4-FFF2-40B4-BE49-F238E27FC236}">
                <a16:creationId xmlns:a16="http://schemas.microsoft.com/office/drawing/2014/main" id="{09B4B0DC-A07B-E542-B7F4-EC2144A587F4}"/>
              </a:ext>
            </a:extLst>
          </p:cNvPr>
          <p:cNvSpPr>
            <a:spLocks noGrp="1"/>
          </p:cNvSpPr>
          <p:nvPr>
            <p:ph type="ctrTitle"/>
          </p:nvPr>
        </p:nvSpPr>
        <p:spPr>
          <a:xfrm>
            <a:off x="3340100" y="2744994"/>
            <a:ext cx="8528812" cy="938919"/>
          </a:xfrm>
        </p:spPr>
        <p:txBody>
          <a:bodyPr anchor="t">
            <a:normAutofit/>
          </a:bodyPr>
          <a:lstStyle>
            <a:lvl1pPr algn="l">
              <a:defRPr sz="2400" b="1" i="0">
                <a:solidFill>
                  <a:schemeClr val="bg1"/>
                </a:solidFill>
                <a:latin typeface="BISansNEXT" panose="02000503040000020004" pitchFamily="2" charset="0"/>
              </a:defRPr>
            </a:lvl1pPr>
          </a:lstStyle>
          <a:p>
            <a:r>
              <a:rPr lang="en-GB" dirty="0"/>
              <a:t>Click to edit Master title style</a:t>
            </a:r>
            <a:endParaRPr lang="en-NL" dirty="0"/>
          </a:p>
        </p:txBody>
      </p:sp>
      <p:pic>
        <p:nvPicPr>
          <p:cNvPr id="8" name="Picture 7" descr="Text&#10;&#10;Description automatically generated with medium confidence">
            <a:extLst>
              <a:ext uri="{FF2B5EF4-FFF2-40B4-BE49-F238E27FC236}">
                <a16:creationId xmlns:a16="http://schemas.microsoft.com/office/drawing/2014/main" id="{1257B0FF-5A92-BB44-ADA3-DC27A41BEFB2}"/>
              </a:ext>
            </a:extLst>
          </p:cNvPr>
          <p:cNvPicPr>
            <a:picLocks noChangeAspect="1"/>
          </p:cNvPicPr>
          <p:nvPr userDrawn="1"/>
        </p:nvPicPr>
        <p:blipFill>
          <a:blip r:embed="rId5"/>
          <a:stretch>
            <a:fillRect/>
          </a:stretch>
        </p:blipFill>
        <p:spPr>
          <a:xfrm>
            <a:off x="838200" y="256246"/>
            <a:ext cx="919232" cy="278695"/>
          </a:xfrm>
          <a:prstGeom prst="rect">
            <a:avLst/>
          </a:prstGeom>
        </p:spPr>
      </p:pic>
      <p:cxnSp>
        <p:nvCxnSpPr>
          <p:cNvPr id="10" name="Straight Connector 9">
            <a:extLst>
              <a:ext uri="{FF2B5EF4-FFF2-40B4-BE49-F238E27FC236}">
                <a16:creationId xmlns:a16="http://schemas.microsoft.com/office/drawing/2014/main" id="{3AEC6B45-AF06-1142-AFA0-6726974709F3}"/>
              </a:ext>
            </a:extLst>
          </p:cNvPr>
          <p:cNvCxnSpPr/>
          <p:nvPr userDrawn="1"/>
        </p:nvCxnSpPr>
        <p:spPr>
          <a:xfrm>
            <a:off x="0" y="744901"/>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9" name="Tijdelijke aanduiding voor tekst 7">
            <a:extLst>
              <a:ext uri="{FF2B5EF4-FFF2-40B4-BE49-F238E27FC236}">
                <a16:creationId xmlns:a16="http://schemas.microsoft.com/office/drawing/2014/main" id="{431B8575-5590-483E-BB62-D6427F03B2A7}"/>
              </a:ext>
            </a:extLst>
          </p:cNvPr>
          <p:cNvSpPr>
            <a:spLocks noGrp="1"/>
          </p:cNvSpPr>
          <p:nvPr>
            <p:ph type="body" sz="quarter" idx="13" hasCustomPrompt="1"/>
          </p:nvPr>
        </p:nvSpPr>
        <p:spPr>
          <a:xfrm>
            <a:off x="180000" y="6101542"/>
            <a:ext cx="11829600" cy="619932"/>
          </a:xfrm>
        </p:spPr>
        <p:txBody>
          <a:bodyPr tIns="0" anchor="b">
            <a:noAutofit/>
          </a:bodyPr>
          <a:lstStyle>
            <a:lvl1pPr marL="0" indent="0">
              <a:lnSpc>
                <a:spcPct val="100000"/>
              </a:lnSpc>
              <a:spcBef>
                <a:spcPts val="0"/>
              </a:spcBef>
              <a:buNone/>
              <a:defRPr sz="900" b="0">
                <a:solidFill>
                  <a:schemeClr val="bg1"/>
                </a:solidFill>
              </a:defRPr>
            </a:lvl1pPr>
          </a:lstStyle>
          <a:p>
            <a:pPr lvl="0"/>
            <a:r>
              <a:rPr lang="nl-NL" err="1"/>
              <a:t>References</a:t>
            </a:r>
            <a:r>
              <a:rPr lang="nl-NL"/>
              <a:t>:</a:t>
            </a:r>
            <a:endParaRPr lang="en-US"/>
          </a:p>
        </p:txBody>
      </p:sp>
      <p:sp>
        <p:nvSpPr>
          <p:cNvPr id="11" name="Text Placeholder 8">
            <a:extLst>
              <a:ext uri="{FF2B5EF4-FFF2-40B4-BE49-F238E27FC236}">
                <a16:creationId xmlns:a16="http://schemas.microsoft.com/office/drawing/2014/main" id="{B1A14620-FBB3-415B-A2A6-CD7A8F21AF58}"/>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pic>
        <p:nvPicPr>
          <p:cNvPr id="12" name="Picture 11">
            <a:extLst>
              <a:ext uri="{FF2B5EF4-FFF2-40B4-BE49-F238E27FC236}">
                <a16:creationId xmlns:a16="http://schemas.microsoft.com/office/drawing/2014/main" id="{CA6DF177-FF12-4844-BD99-0ECDDC00AFCC}"/>
              </a:ext>
            </a:extLst>
          </p:cNvPr>
          <p:cNvPicPr>
            <a:picLocks noChangeAspect="1"/>
          </p:cNvPicPr>
          <p:nvPr userDrawn="1"/>
        </p:nvPicPr>
        <p:blipFill>
          <a:blip r:embed="rId6">
            <a:alphaModFix/>
            <a:biLevel thresh="25000"/>
          </a:blip>
          <a:stretch>
            <a:fillRect/>
          </a:stretch>
        </p:blipFill>
        <p:spPr>
          <a:xfrm>
            <a:off x="10625066" y="277224"/>
            <a:ext cx="728734" cy="225465"/>
          </a:xfrm>
          <a:prstGeom prst="rect">
            <a:avLst/>
          </a:prstGeom>
        </p:spPr>
      </p:pic>
    </p:spTree>
    <p:extLst>
      <p:ext uri="{BB962C8B-B14F-4D97-AF65-F5344CB8AC3E}">
        <p14:creationId xmlns:p14="http://schemas.microsoft.com/office/powerpoint/2010/main" val="1308444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p>
            <a:r>
              <a:rPr lang="en-US" dirty="0"/>
              <a:t>Click to edit Master title style</a:t>
            </a:r>
          </a:p>
        </p:txBody>
      </p:sp>
      <p:sp>
        <p:nvSpPr>
          <p:cNvPr id="6" name="Text Placeholder 8">
            <a:extLst>
              <a:ext uri="{FF2B5EF4-FFF2-40B4-BE49-F238E27FC236}">
                <a16:creationId xmlns:a16="http://schemas.microsoft.com/office/drawing/2014/main" id="{7F00E0B0-AF9B-4429-8F07-956BDC4B6772}"/>
              </a:ext>
            </a:extLst>
          </p:cNvPr>
          <p:cNvSpPr>
            <a:spLocks noGrp="1"/>
          </p:cNvSpPr>
          <p:nvPr>
            <p:ph idx="1"/>
          </p:nvPr>
        </p:nvSpPr>
        <p:spPr>
          <a:xfrm>
            <a:off x="609600" y="1687513"/>
            <a:ext cx="10972800" cy="4438651"/>
          </a:xfrm>
          <a:prstGeom prst="rect">
            <a:avLst/>
          </a:prstGeom>
        </p:spPr>
        <p:txBody>
          <a:bodyPr vert="horz" lIns="130032" tIns="65016" rIns="130032" bIns="65016" rtlCol="0">
            <a:normAutofit/>
          </a:body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319323780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E41A5F16-705A-4123-8A99-E042A05E66D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5529" y="2656028"/>
            <a:ext cx="2867631" cy="3006591"/>
          </a:xfrm>
          <a:prstGeom prst="rect">
            <a:avLst/>
          </a:prstGeom>
        </p:spPr>
      </p:pic>
      <p:sp>
        <p:nvSpPr>
          <p:cNvPr id="2" name="Title 1">
            <a:extLst>
              <a:ext uri="{FF2B5EF4-FFF2-40B4-BE49-F238E27FC236}">
                <a16:creationId xmlns:a16="http://schemas.microsoft.com/office/drawing/2014/main" id="{09B4B0DC-A07B-E542-B7F4-EC2144A587F4}"/>
              </a:ext>
            </a:extLst>
          </p:cNvPr>
          <p:cNvSpPr>
            <a:spLocks noGrp="1"/>
          </p:cNvSpPr>
          <p:nvPr>
            <p:ph type="ctrTitle"/>
          </p:nvPr>
        </p:nvSpPr>
        <p:spPr>
          <a:xfrm>
            <a:off x="2148396" y="1605353"/>
            <a:ext cx="9205404" cy="2387600"/>
          </a:xfrm>
        </p:spPr>
        <p:txBody>
          <a:bodyPr anchor="b">
            <a:normAutofit/>
          </a:bodyPr>
          <a:lstStyle>
            <a:lvl1pPr algn="l">
              <a:defRPr sz="2800" b="1" i="0">
                <a:solidFill>
                  <a:schemeClr val="bg1"/>
                </a:solidFill>
                <a:latin typeface="BISansNEXT" panose="02000503040000020004" pitchFamily="2" charset="0"/>
              </a:defRPr>
            </a:lvl1pPr>
          </a:lstStyle>
          <a:p>
            <a:r>
              <a:rPr lang="en-GB" dirty="0"/>
              <a:t>Click to edit Master title style</a:t>
            </a:r>
            <a:endParaRPr lang="en-NL" dirty="0"/>
          </a:p>
        </p:txBody>
      </p:sp>
      <p:sp>
        <p:nvSpPr>
          <p:cNvPr id="3" name="Subtitle 2">
            <a:extLst>
              <a:ext uri="{FF2B5EF4-FFF2-40B4-BE49-F238E27FC236}">
                <a16:creationId xmlns:a16="http://schemas.microsoft.com/office/drawing/2014/main" id="{8B9F2E2E-BBA5-2D4E-A2A7-EBBBCF2C76AB}"/>
              </a:ext>
            </a:extLst>
          </p:cNvPr>
          <p:cNvSpPr>
            <a:spLocks noGrp="1"/>
          </p:cNvSpPr>
          <p:nvPr>
            <p:ph type="subTitle" idx="1"/>
          </p:nvPr>
        </p:nvSpPr>
        <p:spPr>
          <a:xfrm>
            <a:off x="2148396" y="4134178"/>
            <a:ext cx="9205404" cy="940048"/>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pic>
        <p:nvPicPr>
          <p:cNvPr id="8" name="Picture 7" descr="Text&#10;&#10;Description automatically generated with medium confidence">
            <a:extLst>
              <a:ext uri="{FF2B5EF4-FFF2-40B4-BE49-F238E27FC236}">
                <a16:creationId xmlns:a16="http://schemas.microsoft.com/office/drawing/2014/main" id="{1257B0FF-5A92-BB44-ADA3-DC27A41BEFB2}"/>
              </a:ext>
            </a:extLst>
          </p:cNvPr>
          <p:cNvPicPr>
            <a:picLocks noChangeAspect="1"/>
          </p:cNvPicPr>
          <p:nvPr userDrawn="1"/>
        </p:nvPicPr>
        <p:blipFill>
          <a:blip r:embed="rId5"/>
          <a:stretch>
            <a:fillRect/>
          </a:stretch>
        </p:blipFill>
        <p:spPr>
          <a:xfrm>
            <a:off x="838200" y="256246"/>
            <a:ext cx="919232" cy="278695"/>
          </a:xfrm>
          <a:prstGeom prst="rect">
            <a:avLst/>
          </a:prstGeom>
        </p:spPr>
      </p:pic>
      <p:cxnSp>
        <p:nvCxnSpPr>
          <p:cNvPr id="10" name="Straight Connector 9">
            <a:extLst>
              <a:ext uri="{FF2B5EF4-FFF2-40B4-BE49-F238E27FC236}">
                <a16:creationId xmlns:a16="http://schemas.microsoft.com/office/drawing/2014/main" id="{3AEC6B45-AF06-1142-AFA0-6726974709F3}"/>
              </a:ext>
            </a:extLst>
          </p:cNvPr>
          <p:cNvCxnSpPr/>
          <p:nvPr userDrawn="1"/>
        </p:nvCxnSpPr>
        <p:spPr>
          <a:xfrm>
            <a:off x="0" y="744901"/>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9" name="Tijdelijke aanduiding voor tekst 7">
            <a:extLst>
              <a:ext uri="{FF2B5EF4-FFF2-40B4-BE49-F238E27FC236}">
                <a16:creationId xmlns:a16="http://schemas.microsoft.com/office/drawing/2014/main" id="{431B8575-5590-483E-BB62-D6427F03B2A7}"/>
              </a:ext>
            </a:extLst>
          </p:cNvPr>
          <p:cNvSpPr>
            <a:spLocks noGrp="1"/>
          </p:cNvSpPr>
          <p:nvPr>
            <p:ph type="body" sz="quarter" idx="13" hasCustomPrompt="1"/>
          </p:nvPr>
        </p:nvSpPr>
        <p:spPr>
          <a:xfrm>
            <a:off x="180000" y="6101542"/>
            <a:ext cx="11829600" cy="619932"/>
          </a:xfrm>
        </p:spPr>
        <p:txBody>
          <a:bodyPr tIns="0" anchor="b">
            <a:noAutofit/>
          </a:bodyPr>
          <a:lstStyle>
            <a:lvl1pPr marL="0" indent="0">
              <a:lnSpc>
                <a:spcPct val="100000"/>
              </a:lnSpc>
              <a:spcBef>
                <a:spcPts val="0"/>
              </a:spcBef>
              <a:buNone/>
              <a:defRPr sz="900" b="0">
                <a:solidFill>
                  <a:schemeClr val="bg1"/>
                </a:solidFill>
              </a:defRPr>
            </a:lvl1pPr>
          </a:lstStyle>
          <a:p>
            <a:pPr lvl="0"/>
            <a:r>
              <a:rPr lang="nl-NL" err="1"/>
              <a:t>References</a:t>
            </a:r>
            <a:r>
              <a:rPr lang="nl-NL"/>
              <a:t>:</a:t>
            </a:r>
            <a:endParaRPr lang="en-US"/>
          </a:p>
        </p:txBody>
      </p:sp>
      <p:sp>
        <p:nvSpPr>
          <p:cNvPr id="11" name="Text Placeholder 8">
            <a:extLst>
              <a:ext uri="{FF2B5EF4-FFF2-40B4-BE49-F238E27FC236}">
                <a16:creationId xmlns:a16="http://schemas.microsoft.com/office/drawing/2014/main" id="{B1A14620-FBB3-415B-A2A6-CD7A8F21AF58}"/>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pic>
        <p:nvPicPr>
          <p:cNvPr id="13" name="Picture 12">
            <a:extLst>
              <a:ext uri="{FF2B5EF4-FFF2-40B4-BE49-F238E27FC236}">
                <a16:creationId xmlns:a16="http://schemas.microsoft.com/office/drawing/2014/main" id="{95171A85-81DB-4CB8-9402-0E26E8709565}"/>
              </a:ext>
            </a:extLst>
          </p:cNvPr>
          <p:cNvPicPr>
            <a:picLocks noChangeAspect="1"/>
          </p:cNvPicPr>
          <p:nvPr userDrawn="1"/>
        </p:nvPicPr>
        <p:blipFill>
          <a:blip r:embed="rId6">
            <a:alphaModFix/>
            <a:biLevel thresh="25000"/>
          </a:blip>
          <a:stretch>
            <a:fillRect/>
          </a:stretch>
        </p:blipFill>
        <p:spPr>
          <a:xfrm>
            <a:off x="10625066" y="282860"/>
            <a:ext cx="728734" cy="225465"/>
          </a:xfrm>
          <a:prstGeom prst="rect">
            <a:avLst/>
          </a:prstGeom>
        </p:spPr>
      </p:pic>
    </p:spTree>
    <p:extLst>
      <p:ext uri="{BB962C8B-B14F-4D97-AF65-F5344CB8AC3E}">
        <p14:creationId xmlns:p14="http://schemas.microsoft.com/office/powerpoint/2010/main" val="25900899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Double Speaker slide">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4E4368FB-9B93-4970-B2DC-C100D076949B}"/>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9134" r="40899" b="52381"/>
          <a:stretch/>
        </p:blipFill>
        <p:spPr>
          <a:xfrm>
            <a:off x="-1379247" y="0"/>
            <a:ext cx="13571247" cy="6858000"/>
          </a:xfrm>
          <a:prstGeom prst="rect">
            <a:avLst/>
          </a:prstGeom>
          <a:effectLst>
            <a:outerShdw blurRad="50800" dist="38100" dir="8100000" algn="tr" rotWithShape="0">
              <a:schemeClr val="tx2">
                <a:alpha val="40000"/>
              </a:schemeClr>
            </a:outerShdw>
          </a:effectLst>
        </p:spPr>
      </p:pic>
      <p:sp>
        <p:nvSpPr>
          <p:cNvPr id="2" name="Titel 1">
            <a:extLst>
              <a:ext uri="{FF2B5EF4-FFF2-40B4-BE49-F238E27FC236}">
                <a16:creationId xmlns:a16="http://schemas.microsoft.com/office/drawing/2014/main" id="{D219BE91-30D4-43E7-89BE-09220428145A}"/>
              </a:ext>
            </a:extLst>
          </p:cNvPr>
          <p:cNvSpPr>
            <a:spLocks noGrp="1"/>
          </p:cNvSpPr>
          <p:nvPr>
            <p:ph type="title"/>
          </p:nvPr>
        </p:nvSpPr>
        <p:spPr>
          <a:xfrm>
            <a:off x="838200" y="762444"/>
            <a:ext cx="10515600" cy="910800"/>
          </a:xfrm>
        </p:spPr>
        <p:txBody>
          <a:bodyPr/>
          <a:lstStyle>
            <a:lvl1pPr>
              <a:defRPr>
                <a:solidFill>
                  <a:schemeClr val="bg1"/>
                </a:solidFill>
              </a:defRPr>
            </a:lvl1pPr>
          </a:lstStyle>
          <a:p>
            <a:r>
              <a:rPr lang="nl-NL"/>
              <a:t>Klik om stijl te bewerken</a:t>
            </a:r>
            <a:endParaRPr lang="en-US"/>
          </a:p>
        </p:txBody>
      </p:sp>
      <p:sp>
        <p:nvSpPr>
          <p:cNvPr id="5" name="Picture Placeholder 4">
            <a:extLst>
              <a:ext uri="{FF2B5EF4-FFF2-40B4-BE49-F238E27FC236}">
                <a16:creationId xmlns:a16="http://schemas.microsoft.com/office/drawing/2014/main" id="{9F1EA297-BB57-9348-9951-E44B30A3CC6C}"/>
              </a:ext>
            </a:extLst>
          </p:cNvPr>
          <p:cNvSpPr>
            <a:spLocks noGrp="1"/>
          </p:cNvSpPr>
          <p:nvPr>
            <p:ph type="pic" sz="quarter" idx="14"/>
          </p:nvPr>
        </p:nvSpPr>
        <p:spPr>
          <a:xfrm>
            <a:off x="840582" y="1935911"/>
            <a:ext cx="1667256" cy="1648743"/>
          </a:xfrm>
        </p:spPr>
        <p:txBody>
          <a:bodyPr anchor="b"/>
          <a:lstStyle>
            <a:lvl1pPr>
              <a:defRPr>
                <a:solidFill>
                  <a:schemeClr val="bg1"/>
                </a:solidFill>
              </a:defRPr>
            </a:lvl1pPr>
          </a:lstStyle>
          <a:p>
            <a:endParaRPr lang="en-NL"/>
          </a:p>
        </p:txBody>
      </p:sp>
      <p:sp>
        <p:nvSpPr>
          <p:cNvPr id="16" name="Text Placeholder 15">
            <a:extLst>
              <a:ext uri="{FF2B5EF4-FFF2-40B4-BE49-F238E27FC236}">
                <a16:creationId xmlns:a16="http://schemas.microsoft.com/office/drawing/2014/main" id="{7B2111DA-9D2D-AF46-A849-7085FA5DD746}"/>
              </a:ext>
            </a:extLst>
          </p:cNvPr>
          <p:cNvSpPr>
            <a:spLocks noGrp="1"/>
          </p:cNvSpPr>
          <p:nvPr>
            <p:ph type="body" sz="quarter" idx="15" hasCustomPrompt="1"/>
          </p:nvPr>
        </p:nvSpPr>
        <p:spPr>
          <a:xfrm>
            <a:off x="2919301" y="1935910"/>
            <a:ext cx="2736000" cy="1648743"/>
          </a:xfrm>
        </p:spPr>
        <p:txBody>
          <a:bodyPr anchor="b">
            <a:normAutofit/>
          </a:bodyPr>
          <a:lstStyle>
            <a:lvl1pPr marL="0" indent="0">
              <a:lnSpc>
                <a:spcPts val="2100"/>
              </a:lnSpc>
              <a:spcBef>
                <a:spcPts val="100"/>
              </a:spcBef>
              <a:buFont typeface="Arial" panose="020B0604020202020204" pitchFamily="34" charset="0"/>
              <a:buNone/>
              <a:defRPr lang="en-GB" sz="1600" b="1" kern="1200" dirty="0" smtClean="0">
                <a:solidFill>
                  <a:schemeClr val="bg1"/>
                </a:solidFill>
                <a:latin typeface="+mn-lt"/>
                <a:ea typeface="+mn-ea"/>
                <a:cs typeface="+mn-cs"/>
              </a:defRPr>
            </a:lvl1pPr>
            <a:lvl2pPr>
              <a:lnSpc>
                <a:spcPts val="2100"/>
              </a:lnSpc>
              <a:spcBef>
                <a:spcPts val="100"/>
              </a:spcBef>
              <a:defRPr lang="en-GB" sz="1600" b="1" kern="1200" dirty="0" smtClean="0">
                <a:solidFill>
                  <a:schemeClr val="bg1"/>
                </a:solidFill>
                <a:latin typeface="+mn-lt"/>
                <a:ea typeface="+mn-ea"/>
                <a:cs typeface="+mn-cs"/>
              </a:defRPr>
            </a:lvl2pPr>
            <a:lvl3pPr marL="1257300" indent="-342900">
              <a:lnSpc>
                <a:spcPts val="2100"/>
              </a:lnSpc>
              <a:spcBef>
                <a:spcPts val="100"/>
              </a:spcBef>
              <a:buFont typeface="Arial" panose="020B0604020202020204" pitchFamily="34" charset="0"/>
              <a:buChar char="•"/>
              <a:defRPr lang="en-GB" sz="1600" b="0" kern="1200" dirty="0" smtClean="0">
                <a:solidFill>
                  <a:schemeClr val="bg1"/>
                </a:solidFill>
                <a:latin typeface="+mn-lt"/>
                <a:ea typeface="+mn-ea"/>
                <a:cs typeface="+mn-cs"/>
              </a:defRPr>
            </a:lvl3pPr>
          </a:lstStyle>
          <a:p>
            <a:pPr lvl="0"/>
            <a:r>
              <a:rPr lang="en-GB"/>
              <a:t>Click to edit Master text styles</a:t>
            </a:r>
          </a:p>
          <a:p>
            <a:pPr lvl="1"/>
            <a:r>
              <a:rPr lang="en-GB"/>
              <a:t>Second level</a:t>
            </a:r>
          </a:p>
          <a:p>
            <a:pPr lvl="2"/>
            <a:r>
              <a:rPr lang="en-GB"/>
              <a:t>Third level</a:t>
            </a:r>
          </a:p>
        </p:txBody>
      </p:sp>
      <p:sp>
        <p:nvSpPr>
          <p:cNvPr id="18" name="Text Placeholder 17">
            <a:extLst>
              <a:ext uri="{FF2B5EF4-FFF2-40B4-BE49-F238E27FC236}">
                <a16:creationId xmlns:a16="http://schemas.microsoft.com/office/drawing/2014/main" id="{DAB274E3-89F1-464B-89A8-4DDC53DAF528}"/>
              </a:ext>
            </a:extLst>
          </p:cNvPr>
          <p:cNvSpPr>
            <a:spLocks noGrp="1"/>
          </p:cNvSpPr>
          <p:nvPr>
            <p:ph type="body" sz="quarter" idx="16" hasCustomPrompt="1"/>
          </p:nvPr>
        </p:nvSpPr>
        <p:spPr>
          <a:xfrm>
            <a:off x="840582" y="3659798"/>
            <a:ext cx="4814719" cy="2937480"/>
          </a:xfrm>
        </p:spPr>
        <p:txBody>
          <a:bodyPr numCol="1" anchor="ctr">
            <a:normAutofit/>
          </a:bodyPr>
          <a:lstStyle>
            <a:lvl1pPr>
              <a:defRPr sz="1400">
                <a:solidFill>
                  <a:schemeClr val="bg1"/>
                </a:solidFill>
              </a:defRPr>
            </a:lvl1pPr>
            <a:lvl2pPr>
              <a:lnSpc>
                <a:spcPct val="100000"/>
              </a:lnSpc>
              <a:spcBef>
                <a:spcPts val="0"/>
              </a:spcBef>
              <a:defRPr sz="1400" i="1">
                <a:solidFill>
                  <a:schemeClr val="bg1"/>
                </a:solidFill>
              </a:defRPr>
            </a:lvl2pPr>
            <a:lvl3pPr>
              <a:defRPr sz="1400">
                <a:solidFill>
                  <a:schemeClr val="bg1"/>
                </a:solidFill>
              </a:defRPr>
            </a:lvl3pPr>
          </a:lstStyle>
          <a:p>
            <a:pPr lvl="0"/>
            <a:r>
              <a:rPr lang="en-GB"/>
              <a:t>Click to edit Master text styles</a:t>
            </a:r>
          </a:p>
          <a:p>
            <a:pPr lvl="1"/>
            <a:r>
              <a:rPr lang="en-GB"/>
              <a:t>Second level</a:t>
            </a:r>
          </a:p>
          <a:p>
            <a:pPr lvl="2"/>
            <a:r>
              <a:rPr lang="en-GB"/>
              <a:t>Third level</a:t>
            </a:r>
          </a:p>
        </p:txBody>
      </p:sp>
      <p:sp>
        <p:nvSpPr>
          <p:cNvPr id="8" name="Text Placeholder 8">
            <a:extLst>
              <a:ext uri="{FF2B5EF4-FFF2-40B4-BE49-F238E27FC236}">
                <a16:creationId xmlns:a16="http://schemas.microsoft.com/office/drawing/2014/main" id="{4882BA59-2F31-3847-BDD9-5271B2F4DDF6}"/>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Picture Placeholder 4">
            <a:extLst>
              <a:ext uri="{FF2B5EF4-FFF2-40B4-BE49-F238E27FC236}">
                <a16:creationId xmlns:a16="http://schemas.microsoft.com/office/drawing/2014/main" id="{988B0509-0FF2-44D2-B49D-D34C54AE190E}"/>
              </a:ext>
            </a:extLst>
          </p:cNvPr>
          <p:cNvSpPr>
            <a:spLocks noGrp="1"/>
          </p:cNvSpPr>
          <p:nvPr>
            <p:ph type="pic" sz="quarter" idx="18"/>
          </p:nvPr>
        </p:nvSpPr>
        <p:spPr>
          <a:xfrm>
            <a:off x="6276474" y="1880433"/>
            <a:ext cx="1640305" cy="1704221"/>
          </a:xfrm>
        </p:spPr>
        <p:txBody>
          <a:bodyPr anchor="b"/>
          <a:lstStyle>
            <a:lvl1pPr>
              <a:defRPr>
                <a:solidFill>
                  <a:schemeClr val="bg1"/>
                </a:solidFill>
              </a:defRPr>
            </a:lvl1pPr>
          </a:lstStyle>
          <a:p>
            <a:endParaRPr lang="en-NL"/>
          </a:p>
        </p:txBody>
      </p:sp>
      <p:sp>
        <p:nvSpPr>
          <p:cNvPr id="14" name="Text Placeholder 15">
            <a:extLst>
              <a:ext uri="{FF2B5EF4-FFF2-40B4-BE49-F238E27FC236}">
                <a16:creationId xmlns:a16="http://schemas.microsoft.com/office/drawing/2014/main" id="{AF0F96C9-0CED-4C8C-8CC4-00491B4ACA50}"/>
              </a:ext>
            </a:extLst>
          </p:cNvPr>
          <p:cNvSpPr>
            <a:spLocks noGrp="1"/>
          </p:cNvSpPr>
          <p:nvPr>
            <p:ph type="body" sz="quarter" idx="19" hasCustomPrompt="1"/>
          </p:nvPr>
        </p:nvSpPr>
        <p:spPr>
          <a:xfrm>
            <a:off x="8269903" y="1880432"/>
            <a:ext cx="2736000" cy="1704222"/>
          </a:xfrm>
        </p:spPr>
        <p:txBody>
          <a:bodyPr anchor="b">
            <a:normAutofit/>
          </a:bodyPr>
          <a:lstStyle>
            <a:lvl1pPr marL="0" indent="0">
              <a:lnSpc>
                <a:spcPts val="2100"/>
              </a:lnSpc>
              <a:spcBef>
                <a:spcPts val="100"/>
              </a:spcBef>
              <a:buFont typeface="Arial" panose="020B0604020202020204" pitchFamily="34" charset="0"/>
              <a:buNone/>
              <a:defRPr lang="en-GB" sz="1600" b="1" kern="1200" dirty="0" smtClean="0">
                <a:solidFill>
                  <a:schemeClr val="bg1"/>
                </a:solidFill>
                <a:latin typeface="+mn-lt"/>
                <a:ea typeface="+mn-ea"/>
                <a:cs typeface="+mn-cs"/>
              </a:defRPr>
            </a:lvl1pPr>
            <a:lvl2pPr>
              <a:lnSpc>
                <a:spcPts val="2100"/>
              </a:lnSpc>
              <a:spcBef>
                <a:spcPts val="100"/>
              </a:spcBef>
              <a:defRPr lang="en-GB" sz="1600" b="1" kern="1200" dirty="0" smtClean="0">
                <a:solidFill>
                  <a:schemeClr val="bg1"/>
                </a:solidFill>
                <a:latin typeface="+mn-lt"/>
                <a:ea typeface="+mn-ea"/>
                <a:cs typeface="+mn-cs"/>
              </a:defRPr>
            </a:lvl2pPr>
            <a:lvl3pPr>
              <a:lnSpc>
                <a:spcPts val="2100"/>
              </a:lnSpc>
              <a:spcBef>
                <a:spcPts val="100"/>
              </a:spcBef>
              <a:buNone/>
              <a:defRPr lang="en-GB" sz="1600" b="0" kern="1200" dirty="0" smtClean="0">
                <a:solidFill>
                  <a:schemeClr val="bg1"/>
                </a:solidFill>
                <a:latin typeface="+mn-lt"/>
                <a:ea typeface="+mn-ea"/>
                <a:cs typeface="+mn-cs"/>
              </a:defRPr>
            </a:lvl3pPr>
          </a:lstStyle>
          <a:p>
            <a:pPr lvl="0"/>
            <a:r>
              <a:rPr lang="en-GB"/>
              <a:t>Click to edit Master text styles</a:t>
            </a:r>
          </a:p>
          <a:p>
            <a:pPr lvl="1"/>
            <a:r>
              <a:rPr lang="en-GB"/>
              <a:t>Second level</a:t>
            </a:r>
          </a:p>
          <a:p>
            <a:pPr lvl="2"/>
            <a:r>
              <a:rPr lang="en-GB"/>
              <a:t>Third level</a:t>
            </a:r>
          </a:p>
        </p:txBody>
      </p:sp>
      <p:sp>
        <p:nvSpPr>
          <p:cNvPr id="15" name="Text Placeholder 17">
            <a:extLst>
              <a:ext uri="{FF2B5EF4-FFF2-40B4-BE49-F238E27FC236}">
                <a16:creationId xmlns:a16="http://schemas.microsoft.com/office/drawing/2014/main" id="{418A3583-FAC7-498B-AA8C-63A5658B0DAB}"/>
              </a:ext>
            </a:extLst>
          </p:cNvPr>
          <p:cNvSpPr>
            <a:spLocks noGrp="1"/>
          </p:cNvSpPr>
          <p:nvPr>
            <p:ph type="body" sz="quarter" idx="20" hasCustomPrompt="1"/>
          </p:nvPr>
        </p:nvSpPr>
        <p:spPr>
          <a:xfrm>
            <a:off x="6276474" y="3659798"/>
            <a:ext cx="4699577" cy="2937480"/>
          </a:xfrm>
        </p:spPr>
        <p:txBody>
          <a:bodyPr numCol="1" anchor="ctr">
            <a:normAutofit/>
          </a:bodyPr>
          <a:lstStyle>
            <a:lvl1pPr>
              <a:defRPr sz="1400">
                <a:solidFill>
                  <a:schemeClr val="bg1"/>
                </a:solidFill>
              </a:defRPr>
            </a:lvl1pPr>
            <a:lvl2pPr>
              <a:lnSpc>
                <a:spcPct val="100000"/>
              </a:lnSpc>
              <a:spcBef>
                <a:spcPts val="0"/>
              </a:spcBef>
              <a:defRPr sz="1400" i="1">
                <a:solidFill>
                  <a:schemeClr val="bg1"/>
                </a:solidFill>
              </a:defRPr>
            </a:lvl2pPr>
            <a:lvl3pPr>
              <a:defRPr sz="1400">
                <a:solidFill>
                  <a:schemeClr val="bg1"/>
                </a:solidFill>
              </a:defRPr>
            </a:lvl3pPr>
          </a:lstStyle>
          <a:p>
            <a:pPr lvl="0"/>
            <a:r>
              <a:rPr lang="en-GB"/>
              <a:t>Click to edit Master text styles</a:t>
            </a:r>
          </a:p>
          <a:p>
            <a:pPr lvl="1"/>
            <a:r>
              <a:rPr lang="en-GB"/>
              <a:t>Second level</a:t>
            </a:r>
          </a:p>
          <a:p>
            <a:pPr lvl="2"/>
            <a:r>
              <a:rPr lang="en-GB"/>
              <a:t>Third level</a:t>
            </a:r>
          </a:p>
        </p:txBody>
      </p:sp>
      <p:pic>
        <p:nvPicPr>
          <p:cNvPr id="22" name="Picture 7" descr="Text&#10;&#10;Description automatically generated with medium confidence">
            <a:extLst>
              <a:ext uri="{FF2B5EF4-FFF2-40B4-BE49-F238E27FC236}">
                <a16:creationId xmlns:a16="http://schemas.microsoft.com/office/drawing/2014/main" id="{6D5EB8B0-A9FC-4EC7-8E1B-7D900F868E21}"/>
              </a:ext>
            </a:extLst>
          </p:cNvPr>
          <p:cNvPicPr>
            <a:picLocks noChangeAspect="1"/>
          </p:cNvPicPr>
          <p:nvPr userDrawn="1"/>
        </p:nvPicPr>
        <p:blipFill>
          <a:blip r:embed="rId6"/>
          <a:stretch>
            <a:fillRect/>
          </a:stretch>
        </p:blipFill>
        <p:spPr>
          <a:xfrm>
            <a:off x="838200" y="256246"/>
            <a:ext cx="919232" cy="278695"/>
          </a:xfrm>
          <a:prstGeom prst="rect">
            <a:avLst/>
          </a:prstGeom>
        </p:spPr>
      </p:pic>
      <p:cxnSp>
        <p:nvCxnSpPr>
          <p:cNvPr id="23" name="Straight Connector 9">
            <a:extLst>
              <a:ext uri="{FF2B5EF4-FFF2-40B4-BE49-F238E27FC236}">
                <a16:creationId xmlns:a16="http://schemas.microsoft.com/office/drawing/2014/main" id="{835677EB-6F70-406F-91AD-51B28348782B}"/>
              </a:ext>
            </a:extLst>
          </p:cNvPr>
          <p:cNvCxnSpPr/>
          <p:nvPr userDrawn="1"/>
        </p:nvCxnSpPr>
        <p:spPr>
          <a:xfrm>
            <a:off x="0" y="744901"/>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AAED85CA-7225-48E9-8FB4-B94186F14E56}"/>
              </a:ext>
            </a:extLst>
          </p:cNvPr>
          <p:cNvPicPr>
            <a:picLocks noChangeAspect="1"/>
          </p:cNvPicPr>
          <p:nvPr userDrawn="1"/>
        </p:nvPicPr>
        <p:blipFill>
          <a:blip r:embed="rId7">
            <a:alphaModFix/>
            <a:biLevel thresh="25000"/>
          </a:blip>
          <a:stretch>
            <a:fillRect/>
          </a:stretch>
        </p:blipFill>
        <p:spPr>
          <a:xfrm>
            <a:off x="10625066" y="282860"/>
            <a:ext cx="728734" cy="225465"/>
          </a:xfrm>
          <a:prstGeom prst="rect">
            <a:avLst/>
          </a:prstGeom>
        </p:spPr>
      </p:pic>
    </p:spTree>
    <p:custDataLst>
      <p:tags r:id="rId1"/>
    </p:custDataLst>
    <p:extLst>
      <p:ext uri="{BB962C8B-B14F-4D97-AF65-F5344CB8AC3E}">
        <p14:creationId xmlns:p14="http://schemas.microsoft.com/office/powerpoint/2010/main" val="21168065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Double Speaker slide">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pic>
        <p:nvPicPr>
          <p:cNvPr id="17" name="Graphic 16">
            <a:extLst>
              <a:ext uri="{FF2B5EF4-FFF2-40B4-BE49-F238E27FC236}">
                <a16:creationId xmlns:a16="http://schemas.microsoft.com/office/drawing/2014/main" id="{67441283-7E8A-400E-B159-3A7951C6B2BA}"/>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68" t="19134" r="50259" b="52381"/>
          <a:stretch/>
        </p:blipFill>
        <p:spPr>
          <a:xfrm flipH="1">
            <a:off x="-2" y="0"/>
            <a:ext cx="11460481" cy="6858000"/>
          </a:xfrm>
          <a:prstGeom prst="rect">
            <a:avLst/>
          </a:prstGeom>
          <a:effectLst>
            <a:outerShdw blurRad="50800" dist="38100" dir="8100000" algn="tr" rotWithShape="0">
              <a:schemeClr val="tx2">
                <a:alpha val="40000"/>
              </a:schemeClr>
            </a:outerShdw>
          </a:effectLst>
        </p:spPr>
      </p:pic>
      <p:sp>
        <p:nvSpPr>
          <p:cNvPr id="2" name="Titel 1">
            <a:extLst>
              <a:ext uri="{FF2B5EF4-FFF2-40B4-BE49-F238E27FC236}">
                <a16:creationId xmlns:a16="http://schemas.microsoft.com/office/drawing/2014/main" id="{D219BE91-30D4-43E7-89BE-09220428145A}"/>
              </a:ext>
            </a:extLst>
          </p:cNvPr>
          <p:cNvSpPr>
            <a:spLocks noGrp="1"/>
          </p:cNvSpPr>
          <p:nvPr>
            <p:ph type="title"/>
          </p:nvPr>
        </p:nvSpPr>
        <p:spPr>
          <a:xfrm>
            <a:off x="838200" y="762444"/>
            <a:ext cx="10515600" cy="910800"/>
          </a:xfrm>
        </p:spPr>
        <p:txBody>
          <a:bodyPr/>
          <a:lstStyle>
            <a:lvl1pPr>
              <a:defRPr>
                <a:solidFill>
                  <a:schemeClr val="bg1"/>
                </a:solidFill>
              </a:defRPr>
            </a:lvl1pPr>
          </a:lstStyle>
          <a:p>
            <a:r>
              <a:rPr lang="nl-NL"/>
              <a:t>Klik om stijl te bewerken</a:t>
            </a:r>
            <a:endParaRPr lang="en-US"/>
          </a:p>
        </p:txBody>
      </p:sp>
      <p:sp>
        <p:nvSpPr>
          <p:cNvPr id="5" name="Picture Placeholder 4">
            <a:extLst>
              <a:ext uri="{FF2B5EF4-FFF2-40B4-BE49-F238E27FC236}">
                <a16:creationId xmlns:a16="http://schemas.microsoft.com/office/drawing/2014/main" id="{9F1EA297-BB57-9348-9951-E44B30A3CC6C}"/>
              </a:ext>
            </a:extLst>
          </p:cNvPr>
          <p:cNvSpPr>
            <a:spLocks noGrp="1"/>
          </p:cNvSpPr>
          <p:nvPr>
            <p:ph type="pic" sz="quarter" idx="14"/>
          </p:nvPr>
        </p:nvSpPr>
        <p:spPr>
          <a:xfrm>
            <a:off x="838200" y="1748098"/>
            <a:ext cx="1196036" cy="1474315"/>
          </a:xfrm>
        </p:spPr>
        <p:txBody>
          <a:bodyPr anchor="b"/>
          <a:lstStyle>
            <a:lvl1pPr>
              <a:defRPr>
                <a:solidFill>
                  <a:schemeClr val="bg1"/>
                </a:solidFill>
              </a:defRPr>
            </a:lvl1pPr>
          </a:lstStyle>
          <a:p>
            <a:endParaRPr lang="en-NL" dirty="0"/>
          </a:p>
        </p:txBody>
      </p:sp>
      <p:sp>
        <p:nvSpPr>
          <p:cNvPr id="16" name="Text Placeholder 15">
            <a:extLst>
              <a:ext uri="{FF2B5EF4-FFF2-40B4-BE49-F238E27FC236}">
                <a16:creationId xmlns:a16="http://schemas.microsoft.com/office/drawing/2014/main" id="{7B2111DA-9D2D-AF46-A849-7085FA5DD746}"/>
              </a:ext>
            </a:extLst>
          </p:cNvPr>
          <p:cNvSpPr>
            <a:spLocks noGrp="1"/>
          </p:cNvSpPr>
          <p:nvPr>
            <p:ph type="body" sz="quarter" idx="15"/>
          </p:nvPr>
        </p:nvSpPr>
        <p:spPr>
          <a:xfrm>
            <a:off x="2113355" y="1748099"/>
            <a:ext cx="2191946" cy="1474315"/>
          </a:xfrm>
        </p:spPr>
        <p:txBody>
          <a:bodyPr anchor="ctr">
            <a:normAutofit/>
          </a:bodyPr>
          <a:lstStyle>
            <a:lvl1pPr marL="0" indent="0">
              <a:lnSpc>
                <a:spcPct val="100000"/>
              </a:lnSpc>
              <a:spcBef>
                <a:spcPts val="100"/>
              </a:spcBef>
              <a:buFont typeface="Arial" panose="020B0604020202020204" pitchFamily="34" charset="0"/>
              <a:buNone/>
              <a:defRPr lang="en-GB" sz="1400" b="1" kern="1200" dirty="0" smtClean="0">
                <a:solidFill>
                  <a:schemeClr val="bg1"/>
                </a:solidFill>
                <a:latin typeface="+mn-lt"/>
                <a:ea typeface="+mn-ea"/>
                <a:cs typeface="+mn-cs"/>
              </a:defRPr>
            </a:lvl1pPr>
            <a:lvl2pPr>
              <a:lnSpc>
                <a:spcPct val="100000"/>
              </a:lnSpc>
              <a:spcBef>
                <a:spcPts val="100"/>
              </a:spcBef>
              <a:defRPr lang="en-GB" sz="1400" b="1" kern="1200" dirty="0" smtClean="0">
                <a:solidFill>
                  <a:schemeClr val="bg1"/>
                </a:solidFill>
                <a:latin typeface="+mn-lt"/>
                <a:ea typeface="+mn-ea"/>
                <a:cs typeface="+mn-cs"/>
              </a:defRPr>
            </a:lvl2pPr>
            <a:lvl3pPr marL="1257300" indent="-342900">
              <a:lnSpc>
                <a:spcPct val="100000"/>
              </a:lnSpc>
              <a:spcBef>
                <a:spcPts val="100"/>
              </a:spcBef>
              <a:buFont typeface="Arial" panose="020B0604020202020204" pitchFamily="34" charset="0"/>
              <a:buChar char="•"/>
              <a:defRPr lang="en-GB" sz="1400" b="0" kern="1200" dirty="0" smtClean="0">
                <a:solidFill>
                  <a:schemeClr val="bg1"/>
                </a:solidFill>
                <a:latin typeface="+mn-lt"/>
                <a:ea typeface="+mn-ea"/>
                <a:cs typeface="+mn-cs"/>
              </a:defRPr>
            </a:lvl3pPr>
          </a:lstStyle>
          <a:p>
            <a:pPr lvl="0"/>
            <a:r>
              <a:rPr lang="en-GB" dirty="0"/>
              <a:t>Click to edit Master text styles</a:t>
            </a:r>
          </a:p>
          <a:p>
            <a:pPr lvl="1"/>
            <a:r>
              <a:rPr lang="en-GB" dirty="0"/>
              <a:t>Second level</a:t>
            </a:r>
          </a:p>
          <a:p>
            <a:pPr lvl="2"/>
            <a:r>
              <a:rPr lang="en-GB" dirty="0"/>
              <a:t>Third level</a:t>
            </a:r>
          </a:p>
        </p:txBody>
      </p:sp>
      <p:sp>
        <p:nvSpPr>
          <p:cNvPr id="18" name="Text Placeholder 17">
            <a:extLst>
              <a:ext uri="{FF2B5EF4-FFF2-40B4-BE49-F238E27FC236}">
                <a16:creationId xmlns:a16="http://schemas.microsoft.com/office/drawing/2014/main" id="{DAB274E3-89F1-464B-89A8-4DDC53DAF528}"/>
              </a:ext>
            </a:extLst>
          </p:cNvPr>
          <p:cNvSpPr>
            <a:spLocks noGrp="1"/>
          </p:cNvSpPr>
          <p:nvPr>
            <p:ph type="body" sz="quarter" idx="16"/>
          </p:nvPr>
        </p:nvSpPr>
        <p:spPr>
          <a:xfrm>
            <a:off x="4384421" y="1748097"/>
            <a:ext cx="6969380" cy="1474313"/>
          </a:xfrm>
        </p:spPr>
        <p:txBody>
          <a:bodyPr numCol="1" anchor="ctr">
            <a:normAutofit/>
          </a:bodyPr>
          <a:lstStyle>
            <a:lvl1pPr>
              <a:lnSpc>
                <a:spcPct val="100000"/>
              </a:lnSpc>
              <a:spcBef>
                <a:spcPts val="600"/>
              </a:spcBef>
              <a:defRPr sz="1200">
                <a:solidFill>
                  <a:schemeClr val="bg1"/>
                </a:solidFill>
              </a:defRPr>
            </a:lvl1pPr>
            <a:lvl2pPr>
              <a:lnSpc>
                <a:spcPct val="100000"/>
              </a:lnSpc>
              <a:spcBef>
                <a:spcPts val="600"/>
              </a:spcBef>
              <a:defRPr sz="1200" i="1">
                <a:solidFill>
                  <a:schemeClr val="bg1"/>
                </a:solidFill>
              </a:defRPr>
            </a:lvl2pPr>
            <a:lvl3pPr>
              <a:lnSpc>
                <a:spcPct val="100000"/>
              </a:lnSpc>
              <a:spcBef>
                <a:spcPts val="600"/>
              </a:spcBef>
              <a:defRPr sz="1200">
                <a:solidFill>
                  <a:schemeClr val="bg1"/>
                </a:solidFill>
              </a:defRPr>
            </a:lvl3pPr>
          </a:lstStyle>
          <a:p>
            <a:pPr lvl="0"/>
            <a:r>
              <a:rPr lang="en-GB" dirty="0"/>
              <a:t>Click to edit Master text styles</a:t>
            </a:r>
          </a:p>
          <a:p>
            <a:pPr lvl="1"/>
            <a:r>
              <a:rPr lang="en-GB" dirty="0"/>
              <a:t>Second level</a:t>
            </a:r>
          </a:p>
          <a:p>
            <a:pPr lvl="2"/>
            <a:r>
              <a:rPr lang="en-GB" dirty="0"/>
              <a:t>Third level</a:t>
            </a:r>
          </a:p>
        </p:txBody>
      </p:sp>
      <p:sp>
        <p:nvSpPr>
          <p:cNvPr id="8" name="Text Placeholder 8">
            <a:extLst>
              <a:ext uri="{FF2B5EF4-FFF2-40B4-BE49-F238E27FC236}">
                <a16:creationId xmlns:a16="http://schemas.microsoft.com/office/drawing/2014/main" id="{4882BA59-2F31-3847-BDD9-5271B2F4DDF6}"/>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pic>
        <p:nvPicPr>
          <p:cNvPr id="22" name="Picture 7" descr="Text&#10;&#10;Description automatically generated with medium confidence">
            <a:extLst>
              <a:ext uri="{FF2B5EF4-FFF2-40B4-BE49-F238E27FC236}">
                <a16:creationId xmlns:a16="http://schemas.microsoft.com/office/drawing/2014/main" id="{6D5EB8B0-A9FC-4EC7-8E1B-7D900F868E21}"/>
              </a:ext>
            </a:extLst>
          </p:cNvPr>
          <p:cNvPicPr>
            <a:picLocks noChangeAspect="1"/>
          </p:cNvPicPr>
          <p:nvPr userDrawn="1"/>
        </p:nvPicPr>
        <p:blipFill>
          <a:blip r:embed="rId6"/>
          <a:stretch>
            <a:fillRect/>
          </a:stretch>
        </p:blipFill>
        <p:spPr>
          <a:xfrm>
            <a:off x="838200" y="256246"/>
            <a:ext cx="919232" cy="278695"/>
          </a:xfrm>
          <a:prstGeom prst="rect">
            <a:avLst/>
          </a:prstGeom>
        </p:spPr>
      </p:pic>
      <p:cxnSp>
        <p:nvCxnSpPr>
          <p:cNvPr id="23" name="Straight Connector 9">
            <a:extLst>
              <a:ext uri="{FF2B5EF4-FFF2-40B4-BE49-F238E27FC236}">
                <a16:creationId xmlns:a16="http://schemas.microsoft.com/office/drawing/2014/main" id="{835677EB-6F70-406F-91AD-51B28348782B}"/>
              </a:ext>
            </a:extLst>
          </p:cNvPr>
          <p:cNvCxnSpPr/>
          <p:nvPr userDrawn="1"/>
        </p:nvCxnSpPr>
        <p:spPr>
          <a:xfrm>
            <a:off x="0" y="744901"/>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34" name="Picture Placeholder 4">
            <a:extLst>
              <a:ext uri="{FF2B5EF4-FFF2-40B4-BE49-F238E27FC236}">
                <a16:creationId xmlns:a16="http://schemas.microsoft.com/office/drawing/2014/main" id="{53541323-828C-4A74-9536-E2A99E606F7C}"/>
              </a:ext>
            </a:extLst>
          </p:cNvPr>
          <p:cNvSpPr>
            <a:spLocks noGrp="1"/>
          </p:cNvSpPr>
          <p:nvPr>
            <p:ph type="pic" sz="quarter" idx="24"/>
          </p:nvPr>
        </p:nvSpPr>
        <p:spPr>
          <a:xfrm>
            <a:off x="838200" y="3420639"/>
            <a:ext cx="1196036" cy="1474315"/>
          </a:xfrm>
        </p:spPr>
        <p:txBody>
          <a:bodyPr anchor="b"/>
          <a:lstStyle>
            <a:lvl1pPr>
              <a:defRPr>
                <a:solidFill>
                  <a:schemeClr val="bg1"/>
                </a:solidFill>
              </a:defRPr>
            </a:lvl1pPr>
          </a:lstStyle>
          <a:p>
            <a:endParaRPr lang="en-NL" dirty="0"/>
          </a:p>
        </p:txBody>
      </p:sp>
      <p:sp>
        <p:nvSpPr>
          <p:cNvPr id="35" name="Text Placeholder 15">
            <a:extLst>
              <a:ext uri="{FF2B5EF4-FFF2-40B4-BE49-F238E27FC236}">
                <a16:creationId xmlns:a16="http://schemas.microsoft.com/office/drawing/2014/main" id="{2D1E62C1-44F9-484B-8919-BA50926CF4F8}"/>
              </a:ext>
            </a:extLst>
          </p:cNvPr>
          <p:cNvSpPr>
            <a:spLocks noGrp="1"/>
          </p:cNvSpPr>
          <p:nvPr>
            <p:ph type="body" sz="quarter" idx="25"/>
          </p:nvPr>
        </p:nvSpPr>
        <p:spPr>
          <a:xfrm>
            <a:off x="2113355" y="3420640"/>
            <a:ext cx="2191945" cy="1474315"/>
          </a:xfrm>
        </p:spPr>
        <p:txBody>
          <a:bodyPr anchor="ctr">
            <a:normAutofit/>
          </a:bodyPr>
          <a:lstStyle>
            <a:lvl1pPr marL="0" indent="0">
              <a:lnSpc>
                <a:spcPct val="100000"/>
              </a:lnSpc>
              <a:spcBef>
                <a:spcPts val="100"/>
              </a:spcBef>
              <a:buFont typeface="Arial" panose="020B0604020202020204" pitchFamily="34" charset="0"/>
              <a:buNone/>
              <a:defRPr lang="en-GB" sz="1400" b="1" kern="1200" dirty="0" smtClean="0">
                <a:solidFill>
                  <a:schemeClr val="bg1"/>
                </a:solidFill>
                <a:latin typeface="+mn-lt"/>
                <a:ea typeface="+mn-ea"/>
                <a:cs typeface="+mn-cs"/>
              </a:defRPr>
            </a:lvl1pPr>
            <a:lvl2pPr>
              <a:lnSpc>
                <a:spcPct val="100000"/>
              </a:lnSpc>
              <a:spcBef>
                <a:spcPts val="100"/>
              </a:spcBef>
              <a:defRPr lang="en-GB" sz="1400" b="1" kern="1200" dirty="0" smtClean="0">
                <a:solidFill>
                  <a:schemeClr val="bg1"/>
                </a:solidFill>
                <a:latin typeface="+mn-lt"/>
                <a:ea typeface="+mn-ea"/>
                <a:cs typeface="+mn-cs"/>
              </a:defRPr>
            </a:lvl2pPr>
            <a:lvl3pPr marL="1257300" indent="-342900">
              <a:lnSpc>
                <a:spcPct val="100000"/>
              </a:lnSpc>
              <a:spcBef>
                <a:spcPts val="100"/>
              </a:spcBef>
              <a:buFont typeface="Arial" panose="020B0604020202020204" pitchFamily="34" charset="0"/>
              <a:buChar char="•"/>
              <a:defRPr lang="en-GB" sz="1400" b="0" kern="1200" dirty="0" smtClean="0">
                <a:solidFill>
                  <a:schemeClr val="bg1"/>
                </a:solidFill>
                <a:latin typeface="+mn-lt"/>
                <a:ea typeface="+mn-ea"/>
                <a:cs typeface="+mn-cs"/>
              </a:defRPr>
            </a:lvl3pPr>
          </a:lstStyle>
          <a:p>
            <a:pPr lvl="0"/>
            <a:r>
              <a:rPr lang="en-GB" dirty="0"/>
              <a:t>Click to edit Master text styles</a:t>
            </a:r>
          </a:p>
          <a:p>
            <a:pPr lvl="1"/>
            <a:r>
              <a:rPr lang="en-GB" dirty="0"/>
              <a:t>Second level</a:t>
            </a:r>
          </a:p>
          <a:p>
            <a:pPr lvl="2"/>
            <a:r>
              <a:rPr lang="en-GB" dirty="0"/>
              <a:t>Third level</a:t>
            </a:r>
          </a:p>
        </p:txBody>
      </p:sp>
      <p:sp>
        <p:nvSpPr>
          <p:cNvPr id="36" name="Picture Placeholder 4">
            <a:extLst>
              <a:ext uri="{FF2B5EF4-FFF2-40B4-BE49-F238E27FC236}">
                <a16:creationId xmlns:a16="http://schemas.microsoft.com/office/drawing/2014/main" id="{21BB72D6-037B-47AF-BFEC-ECD1FAEDA073}"/>
              </a:ext>
            </a:extLst>
          </p:cNvPr>
          <p:cNvSpPr>
            <a:spLocks noGrp="1"/>
          </p:cNvSpPr>
          <p:nvPr>
            <p:ph type="pic" sz="quarter" idx="26"/>
          </p:nvPr>
        </p:nvSpPr>
        <p:spPr>
          <a:xfrm>
            <a:off x="838200" y="5083928"/>
            <a:ext cx="1196036" cy="1474315"/>
          </a:xfrm>
        </p:spPr>
        <p:txBody>
          <a:bodyPr anchor="b"/>
          <a:lstStyle>
            <a:lvl1pPr>
              <a:defRPr>
                <a:solidFill>
                  <a:schemeClr val="bg1"/>
                </a:solidFill>
              </a:defRPr>
            </a:lvl1pPr>
          </a:lstStyle>
          <a:p>
            <a:endParaRPr lang="en-NL" dirty="0"/>
          </a:p>
        </p:txBody>
      </p:sp>
      <p:sp>
        <p:nvSpPr>
          <p:cNvPr id="37" name="Text Placeholder 15">
            <a:extLst>
              <a:ext uri="{FF2B5EF4-FFF2-40B4-BE49-F238E27FC236}">
                <a16:creationId xmlns:a16="http://schemas.microsoft.com/office/drawing/2014/main" id="{5DBFA3BC-8773-46DC-AF1A-6C84214F7C10}"/>
              </a:ext>
            </a:extLst>
          </p:cNvPr>
          <p:cNvSpPr>
            <a:spLocks noGrp="1"/>
          </p:cNvSpPr>
          <p:nvPr>
            <p:ph type="body" sz="quarter" idx="27"/>
          </p:nvPr>
        </p:nvSpPr>
        <p:spPr>
          <a:xfrm>
            <a:off x="2113355" y="5083929"/>
            <a:ext cx="2191946" cy="1474315"/>
          </a:xfrm>
        </p:spPr>
        <p:txBody>
          <a:bodyPr anchor="ctr">
            <a:normAutofit/>
          </a:bodyPr>
          <a:lstStyle>
            <a:lvl1pPr marL="0" indent="0">
              <a:lnSpc>
                <a:spcPct val="100000"/>
              </a:lnSpc>
              <a:spcBef>
                <a:spcPts val="100"/>
              </a:spcBef>
              <a:buFont typeface="Arial" panose="020B0604020202020204" pitchFamily="34" charset="0"/>
              <a:buNone/>
              <a:defRPr lang="en-GB" sz="1400" b="1" kern="1200" dirty="0" smtClean="0">
                <a:solidFill>
                  <a:schemeClr val="bg1"/>
                </a:solidFill>
                <a:latin typeface="+mn-lt"/>
                <a:ea typeface="+mn-ea"/>
                <a:cs typeface="+mn-cs"/>
              </a:defRPr>
            </a:lvl1pPr>
            <a:lvl2pPr>
              <a:lnSpc>
                <a:spcPct val="100000"/>
              </a:lnSpc>
              <a:spcBef>
                <a:spcPts val="100"/>
              </a:spcBef>
              <a:defRPr lang="en-GB" sz="1400" b="1" kern="1200" dirty="0" smtClean="0">
                <a:solidFill>
                  <a:schemeClr val="bg1"/>
                </a:solidFill>
                <a:latin typeface="+mn-lt"/>
                <a:ea typeface="+mn-ea"/>
                <a:cs typeface="+mn-cs"/>
              </a:defRPr>
            </a:lvl2pPr>
            <a:lvl3pPr marL="1257300" indent="-342900">
              <a:lnSpc>
                <a:spcPct val="100000"/>
              </a:lnSpc>
              <a:spcBef>
                <a:spcPts val="100"/>
              </a:spcBef>
              <a:buFont typeface="Arial" panose="020B0604020202020204" pitchFamily="34" charset="0"/>
              <a:buChar char="•"/>
              <a:defRPr lang="en-GB" sz="1400" b="0" kern="1200" dirty="0" smtClean="0">
                <a:solidFill>
                  <a:schemeClr val="bg1"/>
                </a:solidFill>
                <a:latin typeface="+mn-lt"/>
                <a:ea typeface="+mn-ea"/>
                <a:cs typeface="+mn-cs"/>
              </a:defRPr>
            </a:lvl3pPr>
          </a:lstStyle>
          <a:p>
            <a:pPr lvl="0"/>
            <a:r>
              <a:rPr lang="en-GB" dirty="0"/>
              <a:t>Click to edit Master text styles</a:t>
            </a:r>
          </a:p>
          <a:p>
            <a:pPr lvl="1"/>
            <a:r>
              <a:rPr lang="en-GB" dirty="0"/>
              <a:t>Second level</a:t>
            </a:r>
          </a:p>
          <a:p>
            <a:pPr lvl="2"/>
            <a:r>
              <a:rPr lang="en-GB" dirty="0"/>
              <a:t>Third level</a:t>
            </a:r>
          </a:p>
        </p:txBody>
      </p:sp>
      <p:sp>
        <p:nvSpPr>
          <p:cNvPr id="38" name="Text Placeholder 17">
            <a:extLst>
              <a:ext uri="{FF2B5EF4-FFF2-40B4-BE49-F238E27FC236}">
                <a16:creationId xmlns:a16="http://schemas.microsoft.com/office/drawing/2014/main" id="{D9202B71-7819-42BE-B836-3F67E65801D3}"/>
              </a:ext>
            </a:extLst>
          </p:cNvPr>
          <p:cNvSpPr>
            <a:spLocks noGrp="1"/>
          </p:cNvSpPr>
          <p:nvPr>
            <p:ph type="body" sz="quarter" idx="28"/>
          </p:nvPr>
        </p:nvSpPr>
        <p:spPr>
          <a:xfrm>
            <a:off x="4384421" y="3420639"/>
            <a:ext cx="6969380" cy="1474313"/>
          </a:xfrm>
        </p:spPr>
        <p:txBody>
          <a:bodyPr vert="horz" lIns="91440" tIns="45720" rIns="91440" bIns="45720" numCol="1" rtlCol="0" anchor="ctr">
            <a:normAutofit/>
          </a:bodyPr>
          <a:lstStyle>
            <a:lvl1pPr>
              <a:defRPr lang="en-GB" sz="1200">
                <a:solidFill>
                  <a:schemeClr val="bg1"/>
                </a:solidFill>
              </a:defRPr>
            </a:lvl1pPr>
            <a:lvl2pPr>
              <a:defRPr lang="en-GB" sz="1200" i="1">
                <a:solidFill>
                  <a:schemeClr val="bg1"/>
                </a:solidFill>
              </a:defRPr>
            </a:lvl2pPr>
            <a:lvl3pPr>
              <a:defRPr lang="en-GB" sz="1200">
                <a:solidFill>
                  <a:schemeClr val="bg1"/>
                </a:solidFill>
              </a:defRPr>
            </a:lvl3pPr>
          </a:lstStyle>
          <a:p>
            <a:pPr lvl="0">
              <a:lnSpc>
                <a:spcPct val="100000"/>
              </a:lnSpc>
              <a:spcBef>
                <a:spcPts val="600"/>
              </a:spcBef>
            </a:pPr>
            <a:r>
              <a:rPr lang="en-GB"/>
              <a:t>Click to edit Master text styles</a:t>
            </a:r>
          </a:p>
          <a:p>
            <a:pPr lvl="1">
              <a:lnSpc>
                <a:spcPct val="100000"/>
              </a:lnSpc>
              <a:spcBef>
                <a:spcPts val="600"/>
              </a:spcBef>
            </a:pPr>
            <a:r>
              <a:rPr lang="en-GB"/>
              <a:t>Second level</a:t>
            </a:r>
          </a:p>
          <a:p>
            <a:pPr lvl="2">
              <a:lnSpc>
                <a:spcPct val="100000"/>
              </a:lnSpc>
              <a:spcBef>
                <a:spcPts val="600"/>
              </a:spcBef>
            </a:pPr>
            <a:r>
              <a:rPr lang="en-GB"/>
              <a:t>Third level</a:t>
            </a:r>
          </a:p>
        </p:txBody>
      </p:sp>
      <p:sp>
        <p:nvSpPr>
          <p:cNvPr id="39" name="Text Placeholder 17">
            <a:extLst>
              <a:ext uri="{FF2B5EF4-FFF2-40B4-BE49-F238E27FC236}">
                <a16:creationId xmlns:a16="http://schemas.microsoft.com/office/drawing/2014/main" id="{B7857BEC-8FBC-4119-984B-F21940FE1B24}"/>
              </a:ext>
            </a:extLst>
          </p:cNvPr>
          <p:cNvSpPr>
            <a:spLocks noGrp="1"/>
          </p:cNvSpPr>
          <p:nvPr>
            <p:ph type="body" sz="quarter" idx="29"/>
          </p:nvPr>
        </p:nvSpPr>
        <p:spPr>
          <a:xfrm>
            <a:off x="4384421" y="5083928"/>
            <a:ext cx="6969380" cy="1474313"/>
          </a:xfrm>
        </p:spPr>
        <p:txBody>
          <a:bodyPr vert="horz" lIns="91440" tIns="45720" rIns="91440" bIns="45720" numCol="1" rtlCol="0" anchor="ctr">
            <a:normAutofit/>
          </a:bodyPr>
          <a:lstStyle>
            <a:lvl1pPr>
              <a:defRPr lang="en-GB" sz="1200">
                <a:solidFill>
                  <a:schemeClr val="bg1"/>
                </a:solidFill>
              </a:defRPr>
            </a:lvl1pPr>
            <a:lvl2pPr>
              <a:defRPr lang="en-GB" sz="1200" i="1">
                <a:solidFill>
                  <a:schemeClr val="bg1"/>
                </a:solidFill>
              </a:defRPr>
            </a:lvl2pPr>
            <a:lvl3pPr>
              <a:defRPr lang="en-GB" sz="1200">
                <a:solidFill>
                  <a:schemeClr val="bg1"/>
                </a:solidFill>
              </a:defRPr>
            </a:lvl3pPr>
          </a:lstStyle>
          <a:p>
            <a:pPr lvl="0">
              <a:lnSpc>
                <a:spcPct val="100000"/>
              </a:lnSpc>
              <a:spcBef>
                <a:spcPts val="600"/>
              </a:spcBef>
            </a:pPr>
            <a:r>
              <a:rPr lang="en-GB"/>
              <a:t>Click to edit Master text styles</a:t>
            </a:r>
          </a:p>
          <a:p>
            <a:pPr lvl="1">
              <a:lnSpc>
                <a:spcPct val="100000"/>
              </a:lnSpc>
              <a:spcBef>
                <a:spcPts val="600"/>
              </a:spcBef>
            </a:pPr>
            <a:r>
              <a:rPr lang="en-GB"/>
              <a:t>Second level</a:t>
            </a:r>
          </a:p>
          <a:p>
            <a:pPr lvl="2">
              <a:lnSpc>
                <a:spcPct val="100000"/>
              </a:lnSpc>
              <a:spcBef>
                <a:spcPts val="600"/>
              </a:spcBef>
            </a:pPr>
            <a:r>
              <a:rPr lang="en-GB"/>
              <a:t>Third level</a:t>
            </a:r>
          </a:p>
        </p:txBody>
      </p:sp>
      <p:pic>
        <p:nvPicPr>
          <p:cNvPr id="19" name="Picture 18">
            <a:extLst>
              <a:ext uri="{FF2B5EF4-FFF2-40B4-BE49-F238E27FC236}">
                <a16:creationId xmlns:a16="http://schemas.microsoft.com/office/drawing/2014/main" id="{689908EB-8AB1-4D04-8657-FFA15852AB8B}"/>
              </a:ext>
            </a:extLst>
          </p:cNvPr>
          <p:cNvPicPr>
            <a:picLocks noChangeAspect="1"/>
          </p:cNvPicPr>
          <p:nvPr userDrawn="1"/>
        </p:nvPicPr>
        <p:blipFill>
          <a:blip r:embed="rId7">
            <a:alphaModFix/>
            <a:biLevel thresh="25000"/>
          </a:blip>
          <a:stretch>
            <a:fillRect/>
          </a:stretch>
        </p:blipFill>
        <p:spPr>
          <a:xfrm>
            <a:off x="10625066" y="282860"/>
            <a:ext cx="728734" cy="225465"/>
          </a:xfrm>
          <a:prstGeom prst="rect">
            <a:avLst/>
          </a:prstGeom>
        </p:spPr>
      </p:pic>
    </p:spTree>
    <p:custDataLst>
      <p:tags r:id="rId1"/>
    </p:custDataLst>
    <p:extLst>
      <p:ext uri="{BB962C8B-B14F-4D97-AF65-F5344CB8AC3E}">
        <p14:creationId xmlns:p14="http://schemas.microsoft.com/office/powerpoint/2010/main" val="39792980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28ADCA94-EF33-41CA-9836-78B804166916}"/>
              </a:ext>
            </a:extLst>
          </p:cNvPr>
          <p:cNvPicPr>
            <a:picLocks noChangeAspect="1"/>
          </p:cNvPicPr>
          <p:nvPr userDrawn="1"/>
        </p:nvPicPr>
        <p:blipFill rotWithShape="1">
          <a:blip r:embed="rId3">
            <a:alphaModFix/>
            <a:extLst>
              <a:ext uri="{96DAC541-7B7A-43D3-8B79-37D633B846F1}">
                <asvg:svgBlip xmlns:asvg="http://schemas.microsoft.com/office/drawing/2016/SVG/main" r:embed="rId4"/>
              </a:ext>
            </a:extLst>
          </a:blip>
          <a:srcRect l="41447" t="50148" r="81" b="10579"/>
          <a:stretch/>
        </p:blipFill>
        <p:spPr>
          <a:xfrm>
            <a:off x="0" y="0"/>
            <a:ext cx="9738360" cy="6858000"/>
          </a:xfrm>
          <a:prstGeom prst="rect">
            <a:avLst/>
          </a:prstGeom>
          <a:effectLst/>
        </p:spPr>
      </p:pic>
      <p:sp>
        <p:nvSpPr>
          <p:cNvPr id="13" name="Title 1">
            <a:extLst>
              <a:ext uri="{FF2B5EF4-FFF2-40B4-BE49-F238E27FC236}">
                <a16:creationId xmlns:a16="http://schemas.microsoft.com/office/drawing/2014/main" id="{9363CFA6-08A4-EE44-A21D-53D658132FE0}"/>
              </a:ext>
            </a:extLst>
          </p:cNvPr>
          <p:cNvSpPr>
            <a:spLocks noGrp="1"/>
          </p:cNvSpPr>
          <p:nvPr>
            <p:ph type="ctrTitle" hasCustomPrompt="1"/>
          </p:nvPr>
        </p:nvSpPr>
        <p:spPr>
          <a:xfrm>
            <a:off x="2667000" y="1216119"/>
            <a:ext cx="9062515" cy="2387600"/>
          </a:xfrm>
        </p:spPr>
        <p:txBody>
          <a:bodyPr anchor="t">
            <a:normAutofit/>
          </a:bodyPr>
          <a:lstStyle>
            <a:lvl1pPr algn="r">
              <a:defRPr sz="1600" b="1">
                <a:solidFill>
                  <a:schemeClr val="bg1">
                    <a:alpha val="85000"/>
                  </a:schemeClr>
                </a:solidFill>
                <a:latin typeface="BISansNEXT" panose="02000503040000020004" pitchFamily="50" charset="0"/>
              </a:defRPr>
            </a:lvl1pPr>
          </a:lstStyle>
          <a:p>
            <a:r>
              <a:rPr lang="en-GB" dirty="0"/>
              <a:t>Click to edit quote</a:t>
            </a:r>
            <a:endParaRPr lang="en-NL" dirty="0"/>
          </a:p>
        </p:txBody>
      </p:sp>
      <p:sp>
        <p:nvSpPr>
          <p:cNvPr id="14" name="Subtitle 2">
            <a:extLst>
              <a:ext uri="{FF2B5EF4-FFF2-40B4-BE49-F238E27FC236}">
                <a16:creationId xmlns:a16="http://schemas.microsoft.com/office/drawing/2014/main" id="{AC04F32A-F72D-3D45-8B85-15556C30EBE6}"/>
              </a:ext>
            </a:extLst>
          </p:cNvPr>
          <p:cNvSpPr>
            <a:spLocks noGrp="1"/>
          </p:cNvSpPr>
          <p:nvPr>
            <p:ph type="subTitle" idx="1" hasCustomPrompt="1"/>
          </p:nvPr>
        </p:nvSpPr>
        <p:spPr>
          <a:xfrm>
            <a:off x="838200" y="3929746"/>
            <a:ext cx="10515600" cy="1121222"/>
          </a:xfrm>
        </p:spPr>
        <p:txBody>
          <a:bodyPr anchor="ctr">
            <a:normAutofit/>
          </a:bodyPr>
          <a:lstStyle>
            <a:lvl1pPr marL="0" indent="0" algn="ctr">
              <a:lnSpc>
                <a:spcPct val="100000"/>
              </a:lnSpc>
              <a:spcBef>
                <a:spcPts val="1200"/>
              </a:spcBef>
              <a:buNone/>
              <a:defRPr sz="32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slide title</a:t>
            </a:r>
            <a:endParaRPr lang="en-NL" dirty="0"/>
          </a:p>
        </p:txBody>
      </p:sp>
      <p:pic>
        <p:nvPicPr>
          <p:cNvPr id="17" name="Picture 7" descr="Text&#10;&#10;Description automatically generated with medium confidence">
            <a:extLst>
              <a:ext uri="{FF2B5EF4-FFF2-40B4-BE49-F238E27FC236}">
                <a16:creationId xmlns:a16="http://schemas.microsoft.com/office/drawing/2014/main" id="{7AB16E9B-307C-4DD0-BDEB-B8B9952DADD6}"/>
              </a:ext>
            </a:extLst>
          </p:cNvPr>
          <p:cNvPicPr>
            <a:picLocks noChangeAspect="1"/>
          </p:cNvPicPr>
          <p:nvPr userDrawn="1"/>
        </p:nvPicPr>
        <p:blipFill>
          <a:blip r:embed="rId5"/>
          <a:stretch>
            <a:fillRect/>
          </a:stretch>
        </p:blipFill>
        <p:spPr>
          <a:xfrm>
            <a:off x="838200" y="256246"/>
            <a:ext cx="919232" cy="278695"/>
          </a:xfrm>
          <a:prstGeom prst="rect">
            <a:avLst/>
          </a:prstGeom>
        </p:spPr>
      </p:pic>
      <p:cxnSp>
        <p:nvCxnSpPr>
          <p:cNvPr id="18" name="Straight Connector 9">
            <a:extLst>
              <a:ext uri="{FF2B5EF4-FFF2-40B4-BE49-F238E27FC236}">
                <a16:creationId xmlns:a16="http://schemas.microsoft.com/office/drawing/2014/main" id="{FD99AB98-7496-47B4-B842-58B320C48AB6}"/>
              </a:ext>
            </a:extLst>
          </p:cNvPr>
          <p:cNvCxnSpPr/>
          <p:nvPr userDrawn="1"/>
        </p:nvCxnSpPr>
        <p:spPr>
          <a:xfrm>
            <a:off x="0" y="744901"/>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8">
            <a:extLst>
              <a:ext uri="{FF2B5EF4-FFF2-40B4-BE49-F238E27FC236}">
                <a16:creationId xmlns:a16="http://schemas.microsoft.com/office/drawing/2014/main" id="{4105990F-7C74-45BE-8371-27351DE3FAE5}"/>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3" name="Text Placeholder 2">
            <a:extLst>
              <a:ext uri="{FF2B5EF4-FFF2-40B4-BE49-F238E27FC236}">
                <a16:creationId xmlns:a16="http://schemas.microsoft.com/office/drawing/2014/main" id="{76E67046-0577-4FB9-BC22-51A751DF9BF6}"/>
              </a:ext>
            </a:extLst>
          </p:cNvPr>
          <p:cNvSpPr>
            <a:spLocks noGrp="1"/>
          </p:cNvSpPr>
          <p:nvPr>
            <p:ph type="body" sz="quarter" idx="18" hasCustomPrompt="1"/>
          </p:nvPr>
        </p:nvSpPr>
        <p:spPr>
          <a:xfrm>
            <a:off x="2597036" y="4582884"/>
            <a:ext cx="6997928" cy="914400"/>
          </a:xfrm>
        </p:spPr>
        <p:txBody>
          <a:bodyPr vert="horz" lIns="91440" tIns="45720" rIns="91440" bIns="45720" rtlCol="0" anchor="ctr">
            <a:normAutofit/>
          </a:bodyPr>
          <a:lstStyle>
            <a:lvl1pPr>
              <a:defRPr lang="en-US" sz="2000" b="1" smtClean="0">
                <a:solidFill>
                  <a:schemeClr val="bg1"/>
                </a:solidFill>
              </a:defRPr>
            </a:lvl1pPr>
            <a:lvl2pPr>
              <a:defRPr lang="en-US" sz="2000" smtClean="0"/>
            </a:lvl2pPr>
            <a:lvl3pPr>
              <a:defRPr lang="en-US" sz="1800" smtClean="0"/>
            </a:lvl3pPr>
            <a:lvl4pPr>
              <a:defRPr lang="en-US" sz="1600" smtClean="0"/>
            </a:lvl4pPr>
            <a:lvl5pPr>
              <a:defRPr lang="nl-NL" sz="1600"/>
            </a:lvl5pPr>
          </a:lstStyle>
          <a:p>
            <a:pPr marL="0" lvl="0" indent="0" algn="ctr">
              <a:lnSpc>
                <a:spcPct val="100000"/>
              </a:lnSpc>
              <a:spcBef>
                <a:spcPts val="1200"/>
              </a:spcBef>
              <a:buNone/>
            </a:pPr>
            <a:r>
              <a:rPr lang="en-US" dirty="0"/>
              <a:t>Click to edit subtitle</a:t>
            </a:r>
          </a:p>
        </p:txBody>
      </p:sp>
      <p:pic>
        <p:nvPicPr>
          <p:cNvPr id="11" name="Picture 10">
            <a:extLst>
              <a:ext uri="{FF2B5EF4-FFF2-40B4-BE49-F238E27FC236}">
                <a16:creationId xmlns:a16="http://schemas.microsoft.com/office/drawing/2014/main" id="{223CE969-BD70-4AC4-9143-18E25855F6D5}"/>
              </a:ext>
            </a:extLst>
          </p:cNvPr>
          <p:cNvPicPr>
            <a:picLocks noChangeAspect="1"/>
          </p:cNvPicPr>
          <p:nvPr userDrawn="1"/>
        </p:nvPicPr>
        <p:blipFill>
          <a:blip r:embed="rId6">
            <a:alphaModFix/>
            <a:biLevel thresh="25000"/>
          </a:blip>
          <a:stretch>
            <a:fillRect/>
          </a:stretch>
        </p:blipFill>
        <p:spPr>
          <a:xfrm>
            <a:off x="10625066" y="282860"/>
            <a:ext cx="728734" cy="225465"/>
          </a:xfrm>
          <a:prstGeom prst="rect">
            <a:avLst/>
          </a:prstGeom>
        </p:spPr>
      </p:pic>
    </p:spTree>
    <p:extLst>
      <p:ext uri="{BB962C8B-B14F-4D97-AF65-F5344CB8AC3E}">
        <p14:creationId xmlns:p14="http://schemas.microsoft.com/office/powerpoint/2010/main" val="31226980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background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123200"/>
            <a:ext cx="10515600" cy="4724849"/>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pic>
        <p:nvPicPr>
          <p:cNvPr id="10" name="Picture 9">
            <a:extLst>
              <a:ext uri="{FF2B5EF4-FFF2-40B4-BE49-F238E27FC236}">
                <a16:creationId xmlns:a16="http://schemas.microsoft.com/office/drawing/2014/main" id="{E6F5B5D4-8423-44CF-BBFF-9D4548DE921A}"/>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29621684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735613"/>
            <a:ext cx="10515600"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hasCustomPrompt="1"/>
          </p:nvPr>
        </p:nvSpPr>
        <p:spPr>
          <a:xfrm>
            <a:off x="838200" y="1123200"/>
            <a:ext cx="10515600" cy="59836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pic>
        <p:nvPicPr>
          <p:cNvPr id="11" name="Picture 10">
            <a:extLst>
              <a:ext uri="{FF2B5EF4-FFF2-40B4-BE49-F238E27FC236}">
                <a16:creationId xmlns:a16="http://schemas.microsoft.com/office/drawing/2014/main" id="{78339B60-8076-421E-8E19-AA0282177B96}"/>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11556795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ubtile and Image with discri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7380514" y="1735613"/>
            <a:ext cx="3973286" cy="3610579"/>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hasCustomPrompt="1"/>
          </p:nvPr>
        </p:nvSpPr>
        <p:spPr>
          <a:xfrm>
            <a:off x="838200" y="1123200"/>
            <a:ext cx="10515600" cy="59836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sp>
        <p:nvSpPr>
          <p:cNvPr id="13" name="Content Placeholder 2">
            <a:extLst>
              <a:ext uri="{FF2B5EF4-FFF2-40B4-BE49-F238E27FC236}">
                <a16:creationId xmlns:a16="http://schemas.microsoft.com/office/drawing/2014/main" id="{82B0B942-35C6-4480-8C6A-AAC086DD6700}"/>
              </a:ext>
            </a:extLst>
          </p:cNvPr>
          <p:cNvSpPr>
            <a:spLocks noGrp="1"/>
          </p:cNvSpPr>
          <p:nvPr>
            <p:ph idx="19"/>
          </p:nvPr>
        </p:nvSpPr>
        <p:spPr>
          <a:xfrm>
            <a:off x="838201" y="1735613"/>
            <a:ext cx="6306312"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endParaRPr lang="en-NL"/>
          </a:p>
        </p:txBody>
      </p:sp>
      <p:pic>
        <p:nvPicPr>
          <p:cNvPr id="14" name="Picture 13">
            <a:extLst>
              <a:ext uri="{FF2B5EF4-FFF2-40B4-BE49-F238E27FC236}">
                <a16:creationId xmlns:a16="http://schemas.microsoft.com/office/drawing/2014/main" id="{D42F8AAE-7053-458F-8DF8-EAF571C7B731}"/>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14568309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Title Subtile and Image with discri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7380514" y="1123201"/>
            <a:ext cx="3973286" cy="4222992"/>
          </a:xfrm>
        </p:spPr>
        <p:txBody>
          <a:bodyPr anchor="ct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Content Placeholder 2">
            <a:extLst>
              <a:ext uri="{FF2B5EF4-FFF2-40B4-BE49-F238E27FC236}">
                <a16:creationId xmlns:a16="http://schemas.microsoft.com/office/drawing/2014/main" id="{82B0B942-35C6-4480-8C6A-AAC086DD6700}"/>
              </a:ext>
            </a:extLst>
          </p:cNvPr>
          <p:cNvSpPr>
            <a:spLocks noGrp="1"/>
          </p:cNvSpPr>
          <p:nvPr>
            <p:ph idx="19"/>
          </p:nvPr>
        </p:nvSpPr>
        <p:spPr>
          <a:xfrm>
            <a:off x="838201" y="1123200"/>
            <a:ext cx="6306312" cy="4735691"/>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endParaRPr lang="en-NL"/>
          </a:p>
        </p:txBody>
      </p:sp>
      <p:pic>
        <p:nvPicPr>
          <p:cNvPr id="14" name="Picture 13">
            <a:extLst>
              <a:ext uri="{FF2B5EF4-FFF2-40B4-BE49-F238E27FC236}">
                <a16:creationId xmlns:a16="http://schemas.microsoft.com/office/drawing/2014/main" id="{1B013666-BEB8-49A2-99ED-E3F1AFEC6E52}"/>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3992738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ubtile and Image with discri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7380514" y="1123201"/>
            <a:ext cx="3973286" cy="4222992"/>
          </a:xfrm>
        </p:spPr>
        <p:txBody>
          <a:bodyPr anchor="ct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1738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Content Placeholder 2">
            <a:extLst>
              <a:ext uri="{FF2B5EF4-FFF2-40B4-BE49-F238E27FC236}">
                <a16:creationId xmlns:a16="http://schemas.microsoft.com/office/drawing/2014/main" id="{82B0B942-35C6-4480-8C6A-AAC086DD6700}"/>
              </a:ext>
            </a:extLst>
          </p:cNvPr>
          <p:cNvSpPr>
            <a:spLocks noGrp="1"/>
          </p:cNvSpPr>
          <p:nvPr>
            <p:ph idx="19"/>
          </p:nvPr>
        </p:nvSpPr>
        <p:spPr>
          <a:xfrm>
            <a:off x="838201" y="1123200"/>
            <a:ext cx="6306312" cy="4735691"/>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endParaRPr lang="en-NL"/>
          </a:p>
        </p:txBody>
      </p:sp>
      <p:pic>
        <p:nvPicPr>
          <p:cNvPr id="11" name="Picture 10">
            <a:extLst>
              <a:ext uri="{FF2B5EF4-FFF2-40B4-BE49-F238E27FC236}">
                <a16:creationId xmlns:a16="http://schemas.microsoft.com/office/drawing/2014/main" id="{8D103487-B0D6-4620-AAEC-3B26C27C4C69}"/>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34899976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6_Title Subtile and Image with discri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123201"/>
            <a:ext cx="3973286" cy="4222992"/>
          </a:xfrm>
        </p:spPr>
        <p:txBody>
          <a:bodyPr anchor="ct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Content Placeholder 2">
            <a:extLst>
              <a:ext uri="{FF2B5EF4-FFF2-40B4-BE49-F238E27FC236}">
                <a16:creationId xmlns:a16="http://schemas.microsoft.com/office/drawing/2014/main" id="{82B0B942-35C6-4480-8C6A-AAC086DD6700}"/>
              </a:ext>
            </a:extLst>
          </p:cNvPr>
          <p:cNvSpPr>
            <a:spLocks noGrp="1"/>
          </p:cNvSpPr>
          <p:nvPr>
            <p:ph idx="19"/>
          </p:nvPr>
        </p:nvSpPr>
        <p:spPr>
          <a:xfrm>
            <a:off x="5047488" y="1123200"/>
            <a:ext cx="6306312" cy="4735691"/>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endParaRPr lang="en-NL"/>
          </a:p>
        </p:txBody>
      </p:sp>
      <p:pic>
        <p:nvPicPr>
          <p:cNvPr id="11" name="Picture 10">
            <a:extLst>
              <a:ext uri="{FF2B5EF4-FFF2-40B4-BE49-F238E27FC236}">
                <a16:creationId xmlns:a16="http://schemas.microsoft.com/office/drawing/2014/main" id="{93C06B24-E044-4AE0-B53C-6C3A27355952}"/>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42580282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Title Subtile and Image with discri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123201"/>
            <a:ext cx="3973286" cy="4735690"/>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p:nvPr>
        </p:nvSpPr>
        <p:spPr>
          <a:xfrm>
            <a:off x="5047488" y="1123200"/>
            <a:ext cx="6306312" cy="598360"/>
          </a:xfrm>
        </p:spPr>
        <p:txBody>
          <a:bodyPr anchor="ctr">
            <a:normAutofit/>
          </a:bodyPr>
          <a:lstStyle>
            <a:lvl1pPr marL="0" indent="0" algn="ctr">
              <a:buNone/>
              <a:defRPr lang="nl-NL" sz="1400" b="1" i="0" kern="1200" spc="0" baseline="0" dirty="0" smtClean="0">
                <a:solidFill>
                  <a:srgbClr val="000000"/>
                </a:solidFill>
                <a:latin typeface="BISansNEXT" panose="02000503040000020004" pitchFamily="2" charset="0"/>
                <a:ea typeface="+mj-ea"/>
                <a:cs typeface="+mj-cs"/>
              </a:defRPr>
            </a:lvl1pPr>
          </a:lstStyle>
          <a:p>
            <a:pPr lvl="0"/>
            <a:r>
              <a:rPr lang="nl-NL"/>
              <a:t>Klikken om de tekststijl van het model te bewerken</a:t>
            </a:r>
          </a:p>
        </p:txBody>
      </p:sp>
      <p:sp>
        <p:nvSpPr>
          <p:cNvPr id="13" name="Content Placeholder 2">
            <a:extLst>
              <a:ext uri="{FF2B5EF4-FFF2-40B4-BE49-F238E27FC236}">
                <a16:creationId xmlns:a16="http://schemas.microsoft.com/office/drawing/2014/main" id="{82B0B942-35C6-4480-8C6A-AAC086DD6700}"/>
              </a:ext>
            </a:extLst>
          </p:cNvPr>
          <p:cNvSpPr>
            <a:spLocks noGrp="1"/>
          </p:cNvSpPr>
          <p:nvPr>
            <p:ph idx="19"/>
          </p:nvPr>
        </p:nvSpPr>
        <p:spPr>
          <a:xfrm>
            <a:off x="5047488" y="1735613"/>
            <a:ext cx="6306312"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endParaRPr lang="en-NL"/>
          </a:p>
        </p:txBody>
      </p:sp>
      <p:pic>
        <p:nvPicPr>
          <p:cNvPr id="14" name="Picture 13">
            <a:extLst>
              <a:ext uri="{FF2B5EF4-FFF2-40B4-BE49-F238E27FC236}">
                <a16:creationId xmlns:a16="http://schemas.microsoft.com/office/drawing/2014/main" id="{1670E89E-CF98-44B9-9D33-BE1ED6F51666}"/>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5030143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itle and Text content (no background image)">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735612"/>
            <a:ext cx="10515600"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p:nvPr>
        </p:nvSpPr>
        <p:spPr>
          <a:xfrm>
            <a:off x="838200" y="1123200"/>
            <a:ext cx="10515600" cy="59836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pic>
        <p:nvPicPr>
          <p:cNvPr id="14" name="Picture 13">
            <a:extLst>
              <a:ext uri="{FF2B5EF4-FFF2-40B4-BE49-F238E27FC236}">
                <a16:creationId xmlns:a16="http://schemas.microsoft.com/office/drawing/2014/main" id="{3ABE9C31-931B-4F77-A17B-2893BA036C82}"/>
              </a:ext>
            </a:extLst>
          </p:cNvPr>
          <p:cNvPicPr>
            <a:picLocks noChangeAspect="1"/>
          </p:cNvPicPr>
          <p:nvPr userDrawn="1"/>
        </p:nvPicPr>
        <p:blipFill>
          <a:blip r:embed="rId4">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41303733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Table of contents">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2A0F1CD-443D-4236-B34E-B025DD500102}"/>
              </a:ext>
            </a:extLst>
          </p:cNvPr>
          <p:cNvPicPr>
            <a:picLocks noChangeAspect="1"/>
          </p:cNvPicPr>
          <p:nvPr userDrawn="1"/>
        </p:nvPicPr>
        <p:blipFill rotWithShape="1">
          <a:blip r:embed="rId3">
            <a:alphaModFix amt="35000"/>
            <a:extLst>
              <a:ext uri="{96DAC541-7B7A-43D3-8B79-37D633B846F1}">
                <asvg:svgBlip xmlns:asvg="http://schemas.microsoft.com/office/drawing/2016/SVG/main" r:embed="rId4"/>
              </a:ext>
            </a:extLst>
          </a:blip>
          <a:srcRect t="39845" r="51126" b="19773"/>
          <a:stretch/>
        </p:blipFill>
        <p:spPr>
          <a:xfrm>
            <a:off x="4225309" y="0"/>
            <a:ext cx="7966692" cy="6901545"/>
          </a:xfrm>
          <a:prstGeom prst="rect">
            <a:avLst/>
          </a:prstGeom>
          <a:effectLst>
            <a:outerShdw blurRad="368300" dist="38100" dir="8100000" sx="101000" sy="101000" algn="tr" rotWithShape="0">
              <a:schemeClr val="tx2">
                <a:alpha val="76000"/>
              </a:schemeClr>
            </a:outerShdw>
          </a:effectLst>
        </p:spPr>
      </p:pic>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735612"/>
            <a:ext cx="10515600"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p:nvPr>
        </p:nvSpPr>
        <p:spPr>
          <a:xfrm>
            <a:off x="838200" y="1123200"/>
            <a:ext cx="10515600" cy="59836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spTree>
    <p:extLst>
      <p:ext uri="{BB962C8B-B14F-4D97-AF65-F5344CB8AC3E}">
        <p14:creationId xmlns:p14="http://schemas.microsoft.com/office/powerpoint/2010/main" val="1093320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feedback">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BFD7461C-E022-40EF-8D64-0E33A21B36B3}"/>
              </a:ext>
            </a:extLst>
          </p:cNvPr>
          <p:cNvPicPr>
            <a:picLocks noChangeAspect="1"/>
          </p:cNvPicPr>
          <p:nvPr userDrawn="1"/>
        </p:nvPicPr>
        <p:blipFill rotWithShape="1">
          <a:blip r:embed="rId3"/>
          <a:srcRect l="50014" t="9169" b="5117"/>
          <a:stretch/>
        </p:blipFill>
        <p:spPr>
          <a:xfrm>
            <a:off x="6096000" y="-2"/>
            <a:ext cx="6094227" cy="6858000"/>
          </a:xfrm>
          <a:prstGeom prst="rect">
            <a:avLst/>
          </a:prstGeom>
        </p:spPr>
      </p:pic>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xfrm>
            <a:off x="838200" y="136525"/>
            <a:ext cx="5105400" cy="911987"/>
          </a:xfrm>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735612"/>
            <a:ext cx="5105400"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4"/>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6198780" y="5858890"/>
            <a:ext cx="584082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p:nvPr>
        </p:nvSpPr>
        <p:spPr>
          <a:xfrm>
            <a:off x="838200" y="1123200"/>
            <a:ext cx="5105400" cy="59836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sp>
        <p:nvSpPr>
          <p:cNvPr id="14" name="Content Placeholder 2">
            <a:extLst>
              <a:ext uri="{FF2B5EF4-FFF2-40B4-BE49-F238E27FC236}">
                <a16:creationId xmlns:a16="http://schemas.microsoft.com/office/drawing/2014/main" id="{FF97478E-2316-40EB-9E09-CC93E678938E}"/>
              </a:ext>
            </a:extLst>
          </p:cNvPr>
          <p:cNvSpPr>
            <a:spLocks noGrp="1"/>
          </p:cNvSpPr>
          <p:nvPr>
            <p:ph idx="19"/>
          </p:nvPr>
        </p:nvSpPr>
        <p:spPr>
          <a:xfrm>
            <a:off x="6601800" y="699092"/>
            <a:ext cx="5257800" cy="4986762"/>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pic>
        <p:nvPicPr>
          <p:cNvPr id="16" name="Picture 15">
            <a:extLst>
              <a:ext uri="{FF2B5EF4-FFF2-40B4-BE49-F238E27FC236}">
                <a16:creationId xmlns:a16="http://schemas.microsoft.com/office/drawing/2014/main" id="{0B912563-4B30-40D8-9564-EC3988DB9BCB}"/>
              </a:ext>
            </a:extLst>
          </p:cNvPr>
          <p:cNvPicPr>
            <a:picLocks noChangeAspect="1"/>
          </p:cNvPicPr>
          <p:nvPr userDrawn="1"/>
        </p:nvPicPr>
        <p:blipFill>
          <a:blip r:embed="rId5">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20778654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in 5 rows">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C87E2F9-6F4C-4353-BC2F-57EEED0EC196}"/>
              </a:ext>
            </a:extLst>
          </p:cNvPr>
          <p:cNvSpPr/>
          <p:nvPr userDrawn="1"/>
        </p:nvSpPr>
        <p:spPr>
          <a:xfrm>
            <a:off x="838200" y="2253162"/>
            <a:ext cx="1944000" cy="3415182"/>
          </a:xfrm>
          <a:prstGeom prst="roundRect">
            <a:avLst>
              <a:gd name="adj" fmla="val 4908"/>
            </a:avLst>
          </a:prstGeom>
          <a:blipFill dpi="0" rotWithShape="1">
            <a:blip r:embed="rId2"/>
            <a:srcRect/>
            <a:stretch>
              <a:fillRect l="-43117" t="-84429" r="-484044"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3">
            <a:extLst>
              <a:ext uri="{FF2B5EF4-FFF2-40B4-BE49-F238E27FC236}">
                <a16:creationId xmlns:a16="http://schemas.microsoft.com/office/drawing/2014/main" id="{CC6933EC-C063-3D40-AF5B-B86059764C35}"/>
              </a:ext>
            </a:extLst>
          </p:cNvPr>
          <p:cNvSpPr/>
          <p:nvPr userDrawn="1"/>
        </p:nvSpPr>
        <p:spPr>
          <a:xfrm>
            <a:off x="2981100" y="2253162"/>
            <a:ext cx="1944000" cy="3415182"/>
          </a:xfrm>
          <a:prstGeom prst="roundRect">
            <a:avLst>
              <a:gd name="adj" fmla="val 4908"/>
            </a:avLst>
          </a:prstGeom>
          <a:blipFill dpi="0" rotWithShape="1">
            <a:blip r:embed="rId2"/>
            <a:srcRect/>
            <a:stretch>
              <a:fillRect l="-153349" t="-84429" r="-373812"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
            <a:extLst>
              <a:ext uri="{FF2B5EF4-FFF2-40B4-BE49-F238E27FC236}">
                <a16:creationId xmlns:a16="http://schemas.microsoft.com/office/drawing/2014/main" id="{12A4BCE4-55A7-4541-99BA-FE671E3E25F1}"/>
              </a:ext>
            </a:extLst>
          </p:cNvPr>
          <p:cNvSpPr/>
          <p:nvPr userDrawn="1"/>
        </p:nvSpPr>
        <p:spPr>
          <a:xfrm>
            <a:off x="5124000" y="2253162"/>
            <a:ext cx="1944000" cy="3415182"/>
          </a:xfrm>
          <a:prstGeom prst="roundRect">
            <a:avLst>
              <a:gd name="adj" fmla="val 4908"/>
            </a:avLst>
          </a:prstGeom>
          <a:blipFill dpi="0" rotWithShape="1">
            <a:blip r:embed="rId2"/>
            <a:srcRect/>
            <a:stretch>
              <a:fillRect l="-263581" t="-84429" r="-263581"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
            <a:extLst>
              <a:ext uri="{FF2B5EF4-FFF2-40B4-BE49-F238E27FC236}">
                <a16:creationId xmlns:a16="http://schemas.microsoft.com/office/drawing/2014/main" id="{0228EA84-A410-6346-894E-7D0F8ECEA91E}"/>
              </a:ext>
            </a:extLst>
          </p:cNvPr>
          <p:cNvSpPr/>
          <p:nvPr userDrawn="1"/>
        </p:nvSpPr>
        <p:spPr>
          <a:xfrm>
            <a:off x="7266900" y="2253162"/>
            <a:ext cx="1944000" cy="3415182"/>
          </a:xfrm>
          <a:prstGeom prst="roundRect">
            <a:avLst>
              <a:gd name="adj" fmla="val 4908"/>
            </a:avLst>
          </a:prstGeom>
          <a:blipFill dpi="0" rotWithShape="1">
            <a:blip r:embed="rId2"/>
            <a:srcRect/>
            <a:stretch>
              <a:fillRect l="-373812" t="-84429" r="-153349"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hthoek 3">
            <a:extLst>
              <a:ext uri="{FF2B5EF4-FFF2-40B4-BE49-F238E27FC236}">
                <a16:creationId xmlns:a16="http://schemas.microsoft.com/office/drawing/2014/main" id="{8E1C2EA7-2180-EA4C-819A-6FD964222460}"/>
              </a:ext>
            </a:extLst>
          </p:cNvPr>
          <p:cNvSpPr/>
          <p:nvPr userDrawn="1"/>
        </p:nvSpPr>
        <p:spPr>
          <a:xfrm>
            <a:off x="9409800" y="2253162"/>
            <a:ext cx="1944000" cy="3415182"/>
          </a:xfrm>
          <a:prstGeom prst="roundRect">
            <a:avLst>
              <a:gd name="adj" fmla="val 4908"/>
            </a:avLst>
          </a:prstGeom>
          <a:blipFill dpi="0" rotWithShape="1">
            <a:blip r:embed="rId2"/>
            <a:srcRect/>
            <a:stretch>
              <a:fillRect l="-484044" t="-84429" r="-43117"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p:nvPr>
        </p:nvSpPr>
        <p:spPr>
          <a:xfrm>
            <a:off x="838200" y="1123200"/>
            <a:ext cx="10515600" cy="598360"/>
          </a:xfrm>
        </p:spPr>
        <p:txBody>
          <a:bodyPr anchor="ctr">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11" name="Tijdelijke aanduiding voor tekst 5">
            <a:extLst>
              <a:ext uri="{FF2B5EF4-FFF2-40B4-BE49-F238E27FC236}">
                <a16:creationId xmlns:a16="http://schemas.microsoft.com/office/drawing/2014/main" id="{B87190FE-E3D2-4855-9C8A-1AB5E4699EDA}"/>
              </a:ext>
            </a:extLst>
          </p:cNvPr>
          <p:cNvSpPr>
            <a:spLocks noGrp="1"/>
          </p:cNvSpPr>
          <p:nvPr>
            <p:ph type="body" sz="quarter" idx="19"/>
          </p:nvPr>
        </p:nvSpPr>
        <p:spPr>
          <a:xfrm>
            <a:off x="838200" y="1882588"/>
            <a:ext cx="10515600" cy="309458"/>
          </a:xfrm>
        </p:spPr>
        <p:txBody>
          <a:bodyPr anchor="ctr">
            <a:normAutofit/>
          </a:bodyPr>
          <a:lstStyle>
            <a:lvl1pPr marL="0" indent="0">
              <a:buNone/>
              <a:defRPr lang="nl-NL" sz="1400" b="1"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17" name="Tijdelijke aanduiding voor tekst 5">
            <a:extLst>
              <a:ext uri="{FF2B5EF4-FFF2-40B4-BE49-F238E27FC236}">
                <a16:creationId xmlns:a16="http://schemas.microsoft.com/office/drawing/2014/main" id="{CC106946-C823-4220-A298-CB0D05AC9ABA}"/>
              </a:ext>
            </a:extLst>
          </p:cNvPr>
          <p:cNvSpPr>
            <a:spLocks noGrp="1"/>
          </p:cNvSpPr>
          <p:nvPr>
            <p:ph type="body" sz="quarter" idx="20"/>
          </p:nvPr>
        </p:nvSpPr>
        <p:spPr>
          <a:xfrm>
            <a:off x="838200" y="3798794"/>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3" name="Tijdelijke aanduiding voor tekst 5">
            <a:extLst>
              <a:ext uri="{FF2B5EF4-FFF2-40B4-BE49-F238E27FC236}">
                <a16:creationId xmlns:a16="http://schemas.microsoft.com/office/drawing/2014/main" id="{C991166B-A8A7-4F05-A2F6-C513C1FFD4B0}"/>
              </a:ext>
            </a:extLst>
          </p:cNvPr>
          <p:cNvSpPr>
            <a:spLocks noGrp="1"/>
          </p:cNvSpPr>
          <p:nvPr>
            <p:ph type="body" sz="quarter" idx="21"/>
          </p:nvPr>
        </p:nvSpPr>
        <p:spPr>
          <a:xfrm>
            <a:off x="2981100" y="3798794"/>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4" name="Tijdelijke aanduiding voor tekst 5">
            <a:extLst>
              <a:ext uri="{FF2B5EF4-FFF2-40B4-BE49-F238E27FC236}">
                <a16:creationId xmlns:a16="http://schemas.microsoft.com/office/drawing/2014/main" id="{621F1CEB-089A-48F1-BFDB-E204671CF020}"/>
              </a:ext>
            </a:extLst>
          </p:cNvPr>
          <p:cNvSpPr>
            <a:spLocks noGrp="1"/>
          </p:cNvSpPr>
          <p:nvPr>
            <p:ph type="body" sz="quarter" idx="22"/>
          </p:nvPr>
        </p:nvSpPr>
        <p:spPr>
          <a:xfrm>
            <a:off x="5124000" y="3798794"/>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5" name="Tijdelijke aanduiding voor tekst 5">
            <a:extLst>
              <a:ext uri="{FF2B5EF4-FFF2-40B4-BE49-F238E27FC236}">
                <a16:creationId xmlns:a16="http://schemas.microsoft.com/office/drawing/2014/main" id="{3A7C51F0-9239-4295-8222-668130505079}"/>
              </a:ext>
            </a:extLst>
          </p:cNvPr>
          <p:cNvSpPr>
            <a:spLocks noGrp="1"/>
          </p:cNvSpPr>
          <p:nvPr>
            <p:ph type="body" sz="quarter" idx="23"/>
          </p:nvPr>
        </p:nvSpPr>
        <p:spPr>
          <a:xfrm>
            <a:off x="7266900" y="3798794"/>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6" name="Tijdelijke aanduiding voor tekst 5">
            <a:extLst>
              <a:ext uri="{FF2B5EF4-FFF2-40B4-BE49-F238E27FC236}">
                <a16:creationId xmlns:a16="http://schemas.microsoft.com/office/drawing/2014/main" id="{22C2791A-5A0E-4913-9ECD-6B20CC8066D3}"/>
              </a:ext>
            </a:extLst>
          </p:cNvPr>
          <p:cNvSpPr>
            <a:spLocks noGrp="1"/>
          </p:cNvSpPr>
          <p:nvPr>
            <p:ph type="body" sz="quarter" idx="24"/>
          </p:nvPr>
        </p:nvSpPr>
        <p:spPr>
          <a:xfrm>
            <a:off x="9409800" y="3798794"/>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8" name="Tijdelijke aanduiding voor afbeelding 27">
            <a:extLst>
              <a:ext uri="{FF2B5EF4-FFF2-40B4-BE49-F238E27FC236}">
                <a16:creationId xmlns:a16="http://schemas.microsoft.com/office/drawing/2014/main" id="{C17DA60E-3295-4F64-AAD4-C200FE77EF1A}"/>
              </a:ext>
            </a:extLst>
          </p:cNvPr>
          <p:cNvSpPr>
            <a:spLocks noGrp="1"/>
          </p:cNvSpPr>
          <p:nvPr>
            <p:ph type="pic" sz="quarter" idx="25"/>
          </p:nvPr>
        </p:nvSpPr>
        <p:spPr>
          <a:xfrm>
            <a:off x="1237999" y="2453928"/>
            <a:ext cx="1136153" cy="1134664"/>
          </a:xfrm>
        </p:spPr>
        <p:txBody>
          <a:bodyPr>
            <a:normAutofit/>
          </a:bodyPr>
          <a:lstStyle>
            <a:lvl1pPr marL="0" indent="0">
              <a:buNone/>
              <a:defRPr sz="1400"/>
            </a:lvl1pPr>
          </a:lstStyle>
          <a:p>
            <a:endParaRPr lang="nl-NL"/>
          </a:p>
        </p:txBody>
      </p:sp>
      <p:sp>
        <p:nvSpPr>
          <p:cNvPr id="29" name="Tijdelijke aanduiding voor afbeelding 27">
            <a:extLst>
              <a:ext uri="{FF2B5EF4-FFF2-40B4-BE49-F238E27FC236}">
                <a16:creationId xmlns:a16="http://schemas.microsoft.com/office/drawing/2014/main" id="{1B937B1B-508F-4798-8A23-DCEA495DCE4B}"/>
              </a:ext>
            </a:extLst>
          </p:cNvPr>
          <p:cNvSpPr>
            <a:spLocks noGrp="1"/>
          </p:cNvSpPr>
          <p:nvPr>
            <p:ph type="pic" sz="quarter" idx="26"/>
          </p:nvPr>
        </p:nvSpPr>
        <p:spPr>
          <a:xfrm>
            <a:off x="3385023" y="2453928"/>
            <a:ext cx="1136153" cy="1134664"/>
          </a:xfrm>
        </p:spPr>
        <p:txBody>
          <a:bodyPr>
            <a:normAutofit/>
          </a:bodyPr>
          <a:lstStyle>
            <a:lvl1pPr marL="0" indent="0">
              <a:buNone/>
              <a:defRPr sz="1400"/>
            </a:lvl1pPr>
          </a:lstStyle>
          <a:p>
            <a:endParaRPr lang="nl-NL"/>
          </a:p>
        </p:txBody>
      </p:sp>
      <p:sp>
        <p:nvSpPr>
          <p:cNvPr id="30" name="Tijdelijke aanduiding voor afbeelding 27">
            <a:extLst>
              <a:ext uri="{FF2B5EF4-FFF2-40B4-BE49-F238E27FC236}">
                <a16:creationId xmlns:a16="http://schemas.microsoft.com/office/drawing/2014/main" id="{6FB54FE5-E6DB-4358-8293-70F8EA846485}"/>
              </a:ext>
            </a:extLst>
          </p:cNvPr>
          <p:cNvSpPr>
            <a:spLocks noGrp="1"/>
          </p:cNvSpPr>
          <p:nvPr>
            <p:ph type="pic" sz="quarter" idx="27"/>
          </p:nvPr>
        </p:nvSpPr>
        <p:spPr>
          <a:xfrm>
            <a:off x="5527923" y="2453928"/>
            <a:ext cx="1136153" cy="1134664"/>
          </a:xfrm>
        </p:spPr>
        <p:txBody>
          <a:bodyPr>
            <a:normAutofit/>
          </a:bodyPr>
          <a:lstStyle>
            <a:lvl1pPr marL="0" indent="0">
              <a:buNone/>
              <a:defRPr sz="1400"/>
            </a:lvl1pPr>
          </a:lstStyle>
          <a:p>
            <a:endParaRPr lang="nl-NL"/>
          </a:p>
        </p:txBody>
      </p:sp>
      <p:sp>
        <p:nvSpPr>
          <p:cNvPr id="31" name="Tijdelijke aanduiding voor afbeelding 27">
            <a:extLst>
              <a:ext uri="{FF2B5EF4-FFF2-40B4-BE49-F238E27FC236}">
                <a16:creationId xmlns:a16="http://schemas.microsoft.com/office/drawing/2014/main" id="{482AEAC0-B4EB-4FCA-9A11-DB407BC42CD0}"/>
              </a:ext>
            </a:extLst>
          </p:cNvPr>
          <p:cNvSpPr>
            <a:spLocks noGrp="1"/>
          </p:cNvSpPr>
          <p:nvPr>
            <p:ph type="pic" sz="quarter" idx="28"/>
          </p:nvPr>
        </p:nvSpPr>
        <p:spPr>
          <a:xfrm>
            <a:off x="7670823" y="2453928"/>
            <a:ext cx="1136153" cy="1134664"/>
          </a:xfrm>
        </p:spPr>
        <p:txBody>
          <a:bodyPr>
            <a:normAutofit/>
          </a:bodyPr>
          <a:lstStyle>
            <a:lvl1pPr marL="0" indent="0">
              <a:buNone/>
              <a:defRPr sz="1400"/>
            </a:lvl1pPr>
          </a:lstStyle>
          <a:p>
            <a:endParaRPr lang="nl-NL"/>
          </a:p>
        </p:txBody>
      </p:sp>
      <p:sp>
        <p:nvSpPr>
          <p:cNvPr id="32" name="Tijdelijke aanduiding voor afbeelding 27">
            <a:extLst>
              <a:ext uri="{FF2B5EF4-FFF2-40B4-BE49-F238E27FC236}">
                <a16:creationId xmlns:a16="http://schemas.microsoft.com/office/drawing/2014/main" id="{F9BC1915-E542-4CE6-9AB9-401A546311A2}"/>
              </a:ext>
            </a:extLst>
          </p:cNvPr>
          <p:cNvSpPr>
            <a:spLocks noGrp="1"/>
          </p:cNvSpPr>
          <p:nvPr>
            <p:ph type="pic" sz="quarter" idx="29"/>
          </p:nvPr>
        </p:nvSpPr>
        <p:spPr>
          <a:xfrm>
            <a:off x="9813723" y="2453928"/>
            <a:ext cx="1136153" cy="1134664"/>
          </a:xfrm>
        </p:spPr>
        <p:txBody>
          <a:bodyPr>
            <a:normAutofit/>
          </a:bodyPr>
          <a:lstStyle>
            <a:lvl1pPr marL="0" indent="0">
              <a:buNone/>
              <a:defRPr sz="1400"/>
            </a:lvl1pPr>
          </a:lstStyle>
          <a:p>
            <a:endParaRPr lang="nl-NL"/>
          </a:p>
        </p:txBody>
      </p:sp>
      <p:pic>
        <p:nvPicPr>
          <p:cNvPr id="36" name="Picture 35">
            <a:extLst>
              <a:ext uri="{FF2B5EF4-FFF2-40B4-BE49-F238E27FC236}">
                <a16:creationId xmlns:a16="http://schemas.microsoft.com/office/drawing/2014/main" id="{8EF52A41-4F4C-4185-B9A5-6CD726B006BA}"/>
              </a:ext>
            </a:extLst>
          </p:cNvPr>
          <p:cNvPicPr>
            <a:picLocks noChangeAspect="1"/>
          </p:cNvPicPr>
          <p:nvPr userDrawn="1"/>
        </p:nvPicPr>
        <p:blipFill>
          <a:blip r:embed="rId4">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2222577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Content in 5 rows">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8C87E2F9-6F4C-4353-BC2F-57EEED0EC196}"/>
              </a:ext>
            </a:extLst>
          </p:cNvPr>
          <p:cNvSpPr/>
          <p:nvPr userDrawn="1"/>
        </p:nvSpPr>
        <p:spPr>
          <a:xfrm>
            <a:off x="838200" y="1756949"/>
            <a:ext cx="1944000" cy="3415182"/>
          </a:xfrm>
          <a:prstGeom prst="roundRect">
            <a:avLst>
              <a:gd name="adj" fmla="val 4908"/>
            </a:avLst>
          </a:prstGeom>
          <a:blipFill dpi="0" rotWithShape="1">
            <a:blip r:embed="rId2"/>
            <a:srcRect/>
            <a:stretch>
              <a:fillRect l="-43117" t="-84429" r="-484044"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hthoek 3">
            <a:extLst>
              <a:ext uri="{FF2B5EF4-FFF2-40B4-BE49-F238E27FC236}">
                <a16:creationId xmlns:a16="http://schemas.microsoft.com/office/drawing/2014/main" id="{CC6933EC-C063-3D40-AF5B-B86059764C35}"/>
              </a:ext>
            </a:extLst>
          </p:cNvPr>
          <p:cNvSpPr/>
          <p:nvPr userDrawn="1"/>
        </p:nvSpPr>
        <p:spPr>
          <a:xfrm>
            <a:off x="2981100" y="1756949"/>
            <a:ext cx="1944000" cy="3415182"/>
          </a:xfrm>
          <a:prstGeom prst="roundRect">
            <a:avLst>
              <a:gd name="adj" fmla="val 4908"/>
            </a:avLst>
          </a:prstGeom>
          <a:blipFill dpi="0" rotWithShape="1">
            <a:blip r:embed="rId2"/>
            <a:srcRect/>
            <a:stretch>
              <a:fillRect l="-153349" t="-84429" r="-373812"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Rechthoek 3">
            <a:extLst>
              <a:ext uri="{FF2B5EF4-FFF2-40B4-BE49-F238E27FC236}">
                <a16:creationId xmlns:a16="http://schemas.microsoft.com/office/drawing/2014/main" id="{12A4BCE4-55A7-4541-99BA-FE671E3E25F1}"/>
              </a:ext>
            </a:extLst>
          </p:cNvPr>
          <p:cNvSpPr/>
          <p:nvPr userDrawn="1"/>
        </p:nvSpPr>
        <p:spPr>
          <a:xfrm>
            <a:off x="5124000" y="1756949"/>
            <a:ext cx="1944000" cy="3415182"/>
          </a:xfrm>
          <a:prstGeom prst="roundRect">
            <a:avLst>
              <a:gd name="adj" fmla="val 4908"/>
            </a:avLst>
          </a:prstGeom>
          <a:blipFill dpi="0" rotWithShape="1">
            <a:blip r:embed="rId2"/>
            <a:srcRect/>
            <a:stretch>
              <a:fillRect l="-263581" t="-84429" r="-263581"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
            <a:extLst>
              <a:ext uri="{FF2B5EF4-FFF2-40B4-BE49-F238E27FC236}">
                <a16:creationId xmlns:a16="http://schemas.microsoft.com/office/drawing/2014/main" id="{0228EA84-A410-6346-894E-7D0F8ECEA91E}"/>
              </a:ext>
            </a:extLst>
          </p:cNvPr>
          <p:cNvSpPr/>
          <p:nvPr userDrawn="1"/>
        </p:nvSpPr>
        <p:spPr>
          <a:xfrm>
            <a:off x="7266900" y="1756949"/>
            <a:ext cx="1944000" cy="3415182"/>
          </a:xfrm>
          <a:prstGeom prst="roundRect">
            <a:avLst>
              <a:gd name="adj" fmla="val 4908"/>
            </a:avLst>
          </a:prstGeom>
          <a:blipFill dpi="0" rotWithShape="1">
            <a:blip r:embed="rId2"/>
            <a:srcRect/>
            <a:stretch>
              <a:fillRect l="-373812" t="-84429" r="-153349"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5" name="Rechthoek 3">
            <a:extLst>
              <a:ext uri="{FF2B5EF4-FFF2-40B4-BE49-F238E27FC236}">
                <a16:creationId xmlns:a16="http://schemas.microsoft.com/office/drawing/2014/main" id="{8E1C2EA7-2180-EA4C-819A-6FD964222460}"/>
              </a:ext>
            </a:extLst>
          </p:cNvPr>
          <p:cNvSpPr/>
          <p:nvPr userDrawn="1"/>
        </p:nvSpPr>
        <p:spPr>
          <a:xfrm>
            <a:off x="9409800" y="1756949"/>
            <a:ext cx="1944000" cy="3415182"/>
          </a:xfrm>
          <a:prstGeom prst="roundRect">
            <a:avLst>
              <a:gd name="adj" fmla="val 4908"/>
            </a:avLst>
          </a:prstGeom>
          <a:blipFill dpi="0" rotWithShape="1">
            <a:blip r:embed="rId2"/>
            <a:srcRect/>
            <a:stretch>
              <a:fillRect l="-484044" t="-84429" r="-43117" b="-3450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1" name="Tijdelijke aanduiding voor tekst 5">
            <a:extLst>
              <a:ext uri="{FF2B5EF4-FFF2-40B4-BE49-F238E27FC236}">
                <a16:creationId xmlns:a16="http://schemas.microsoft.com/office/drawing/2014/main" id="{B87190FE-E3D2-4855-9C8A-1AB5E4699EDA}"/>
              </a:ext>
            </a:extLst>
          </p:cNvPr>
          <p:cNvSpPr>
            <a:spLocks noGrp="1"/>
          </p:cNvSpPr>
          <p:nvPr>
            <p:ph type="body" sz="quarter" idx="19"/>
          </p:nvPr>
        </p:nvSpPr>
        <p:spPr>
          <a:xfrm>
            <a:off x="838200" y="1386375"/>
            <a:ext cx="10515600" cy="309458"/>
          </a:xfrm>
        </p:spPr>
        <p:txBody>
          <a:bodyPr anchor="ctr">
            <a:normAutofit/>
          </a:bodyPr>
          <a:lstStyle>
            <a:lvl1pPr marL="0" indent="0">
              <a:buNone/>
              <a:defRPr lang="nl-NL" sz="1400" b="1"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17" name="Tijdelijke aanduiding voor tekst 5">
            <a:extLst>
              <a:ext uri="{FF2B5EF4-FFF2-40B4-BE49-F238E27FC236}">
                <a16:creationId xmlns:a16="http://schemas.microsoft.com/office/drawing/2014/main" id="{CC106946-C823-4220-A298-CB0D05AC9ABA}"/>
              </a:ext>
            </a:extLst>
          </p:cNvPr>
          <p:cNvSpPr>
            <a:spLocks noGrp="1"/>
          </p:cNvSpPr>
          <p:nvPr>
            <p:ph type="body" sz="quarter" idx="20"/>
          </p:nvPr>
        </p:nvSpPr>
        <p:spPr>
          <a:xfrm>
            <a:off x="838200" y="3302581"/>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3" name="Tijdelijke aanduiding voor tekst 5">
            <a:extLst>
              <a:ext uri="{FF2B5EF4-FFF2-40B4-BE49-F238E27FC236}">
                <a16:creationId xmlns:a16="http://schemas.microsoft.com/office/drawing/2014/main" id="{C991166B-A8A7-4F05-A2F6-C513C1FFD4B0}"/>
              </a:ext>
            </a:extLst>
          </p:cNvPr>
          <p:cNvSpPr>
            <a:spLocks noGrp="1"/>
          </p:cNvSpPr>
          <p:nvPr>
            <p:ph type="body" sz="quarter" idx="21"/>
          </p:nvPr>
        </p:nvSpPr>
        <p:spPr>
          <a:xfrm>
            <a:off x="2981100" y="3302581"/>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4" name="Tijdelijke aanduiding voor tekst 5">
            <a:extLst>
              <a:ext uri="{FF2B5EF4-FFF2-40B4-BE49-F238E27FC236}">
                <a16:creationId xmlns:a16="http://schemas.microsoft.com/office/drawing/2014/main" id="{621F1CEB-089A-48F1-BFDB-E204671CF020}"/>
              </a:ext>
            </a:extLst>
          </p:cNvPr>
          <p:cNvSpPr>
            <a:spLocks noGrp="1"/>
          </p:cNvSpPr>
          <p:nvPr>
            <p:ph type="body" sz="quarter" idx="22"/>
          </p:nvPr>
        </p:nvSpPr>
        <p:spPr>
          <a:xfrm>
            <a:off x="5124000" y="3302581"/>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5" name="Tijdelijke aanduiding voor tekst 5">
            <a:extLst>
              <a:ext uri="{FF2B5EF4-FFF2-40B4-BE49-F238E27FC236}">
                <a16:creationId xmlns:a16="http://schemas.microsoft.com/office/drawing/2014/main" id="{3A7C51F0-9239-4295-8222-668130505079}"/>
              </a:ext>
            </a:extLst>
          </p:cNvPr>
          <p:cNvSpPr>
            <a:spLocks noGrp="1"/>
          </p:cNvSpPr>
          <p:nvPr>
            <p:ph type="body" sz="quarter" idx="23"/>
          </p:nvPr>
        </p:nvSpPr>
        <p:spPr>
          <a:xfrm>
            <a:off x="7266900" y="3302581"/>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6" name="Tijdelijke aanduiding voor tekst 5">
            <a:extLst>
              <a:ext uri="{FF2B5EF4-FFF2-40B4-BE49-F238E27FC236}">
                <a16:creationId xmlns:a16="http://schemas.microsoft.com/office/drawing/2014/main" id="{22C2791A-5A0E-4913-9ECD-6B20CC8066D3}"/>
              </a:ext>
            </a:extLst>
          </p:cNvPr>
          <p:cNvSpPr>
            <a:spLocks noGrp="1"/>
          </p:cNvSpPr>
          <p:nvPr>
            <p:ph type="body" sz="quarter" idx="24"/>
          </p:nvPr>
        </p:nvSpPr>
        <p:spPr>
          <a:xfrm>
            <a:off x="9409800" y="3302581"/>
            <a:ext cx="1944000" cy="1869549"/>
          </a:xfrm>
        </p:spPr>
        <p:txBody>
          <a:bodyPr lIns="180000" tIns="72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8" name="Tijdelijke aanduiding voor afbeelding 27">
            <a:extLst>
              <a:ext uri="{FF2B5EF4-FFF2-40B4-BE49-F238E27FC236}">
                <a16:creationId xmlns:a16="http://schemas.microsoft.com/office/drawing/2014/main" id="{C17DA60E-3295-4F64-AAD4-C200FE77EF1A}"/>
              </a:ext>
            </a:extLst>
          </p:cNvPr>
          <p:cNvSpPr>
            <a:spLocks noGrp="1"/>
          </p:cNvSpPr>
          <p:nvPr>
            <p:ph type="pic" sz="quarter" idx="25"/>
          </p:nvPr>
        </p:nvSpPr>
        <p:spPr>
          <a:xfrm>
            <a:off x="1237999" y="1957715"/>
            <a:ext cx="1136153" cy="1134664"/>
          </a:xfrm>
        </p:spPr>
        <p:txBody>
          <a:bodyPr>
            <a:normAutofit/>
          </a:bodyPr>
          <a:lstStyle>
            <a:lvl1pPr marL="0" indent="0">
              <a:buNone/>
              <a:defRPr sz="1400"/>
            </a:lvl1pPr>
          </a:lstStyle>
          <a:p>
            <a:endParaRPr lang="nl-NL"/>
          </a:p>
        </p:txBody>
      </p:sp>
      <p:sp>
        <p:nvSpPr>
          <p:cNvPr id="29" name="Tijdelijke aanduiding voor afbeelding 27">
            <a:extLst>
              <a:ext uri="{FF2B5EF4-FFF2-40B4-BE49-F238E27FC236}">
                <a16:creationId xmlns:a16="http://schemas.microsoft.com/office/drawing/2014/main" id="{1B937B1B-508F-4798-8A23-DCEA495DCE4B}"/>
              </a:ext>
            </a:extLst>
          </p:cNvPr>
          <p:cNvSpPr>
            <a:spLocks noGrp="1"/>
          </p:cNvSpPr>
          <p:nvPr>
            <p:ph type="pic" sz="quarter" idx="26"/>
          </p:nvPr>
        </p:nvSpPr>
        <p:spPr>
          <a:xfrm>
            <a:off x="3385023" y="1957715"/>
            <a:ext cx="1136153" cy="1134664"/>
          </a:xfrm>
        </p:spPr>
        <p:txBody>
          <a:bodyPr>
            <a:normAutofit/>
          </a:bodyPr>
          <a:lstStyle>
            <a:lvl1pPr marL="0" indent="0">
              <a:buNone/>
              <a:defRPr sz="1400"/>
            </a:lvl1pPr>
          </a:lstStyle>
          <a:p>
            <a:endParaRPr lang="nl-NL"/>
          </a:p>
        </p:txBody>
      </p:sp>
      <p:sp>
        <p:nvSpPr>
          <p:cNvPr id="30" name="Tijdelijke aanduiding voor afbeelding 27">
            <a:extLst>
              <a:ext uri="{FF2B5EF4-FFF2-40B4-BE49-F238E27FC236}">
                <a16:creationId xmlns:a16="http://schemas.microsoft.com/office/drawing/2014/main" id="{6FB54FE5-E6DB-4358-8293-70F8EA846485}"/>
              </a:ext>
            </a:extLst>
          </p:cNvPr>
          <p:cNvSpPr>
            <a:spLocks noGrp="1"/>
          </p:cNvSpPr>
          <p:nvPr>
            <p:ph type="pic" sz="quarter" idx="27"/>
          </p:nvPr>
        </p:nvSpPr>
        <p:spPr>
          <a:xfrm>
            <a:off x="5527923" y="1957715"/>
            <a:ext cx="1136153" cy="1134664"/>
          </a:xfrm>
        </p:spPr>
        <p:txBody>
          <a:bodyPr>
            <a:normAutofit/>
          </a:bodyPr>
          <a:lstStyle>
            <a:lvl1pPr marL="0" indent="0">
              <a:buNone/>
              <a:defRPr sz="1400"/>
            </a:lvl1pPr>
          </a:lstStyle>
          <a:p>
            <a:endParaRPr lang="nl-NL"/>
          </a:p>
        </p:txBody>
      </p:sp>
      <p:sp>
        <p:nvSpPr>
          <p:cNvPr id="31" name="Tijdelijke aanduiding voor afbeelding 27">
            <a:extLst>
              <a:ext uri="{FF2B5EF4-FFF2-40B4-BE49-F238E27FC236}">
                <a16:creationId xmlns:a16="http://schemas.microsoft.com/office/drawing/2014/main" id="{482AEAC0-B4EB-4FCA-9A11-DB407BC42CD0}"/>
              </a:ext>
            </a:extLst>
          </p:cNvPr>
          <p:cNvSpPr>
            <a:spLocks noGrp="1"/>
          </p:cNvSpPr>
          <p:nvPr>
            <p:ph type="pic" sz="quarter" idx="28"/>
          </p:nvPr>
        </p:nvSpPr>
        <p:spPr>
          <a:xfrm>
            <a:off x="7670823" y="1957715"/>
            <a:ext cx="1136153" cy="1134664"/>
          </a:xfrm>
        </p:spPr>
        <p:txBody>
          <a:bodyPr>
            <a:normAutofit/>
          </a:bodyPr>
          <a:lstStyle>
            <a:lvl1pPr marL="0" indent="0">
              <a:buNone/>
              <a:defRPr sz="1400"/>
            </a:lvl1pPr>
          </a:lstStyle>
          <a:p>
            <a:endParaRPr lang="nl-NL"/>
          </a:p>
        </p:txBody>
      </p:sp>
      <p:sp>
        <p:nvSpPr>
          <p:cNvPr id="32" name="Tijdelijke aanduiding voor afbeelding 27">
            <a:extLst>
              <a:ext uri="{FF2B5EF4-FFF2-40B4-BE49-F238E27FC236}">
                <a16:creationId xmlns:a16="http://schemas.microsoft.com/office/drawing/2014/main" id="{F9BC1915-E542-4CE6-9AB9-401A546311A2}"/>
              </a:ext>
            </a:extLst>
          </p:cNvPr>
          <p:cNvSpPr>
            <a:spLocks noGrp="1"/>
          </p:cNvSpPr>
          <p:nvPr>
            <p:ph type="pic" sz="quarter" idx="29"/>
          </p:nvPr>
        </p:nvSpPr>
        <p:spPr>
          <a:xfrm>
            <a:off x="9813723" y="1957715"/>
            <a:ext cx="1136153" cy="1134664"/>
          </a:xfrm>
        </p:spPr>
        <p:txBody>
          <a:bodyPr>
            <a:normAutofit/>
          </a:bodyPr>
          <a:lstStyle>
            <a:lvl1pPr marL="0" indent="0">
              <a:buNone/>
              <a:defRPr sz="1400"/>
            </a:lvl1pPr>
          </a:lstStyle>
          <a:p>
            <a:endParaRPr lang="nl-NL"/>
          </a:p>
        </p:txBody>
      </p:sp>
      <p:pic>
        <p:nvPicPr>
          <p:cNvPr id="36" name="Picture 35">
            <a:extLst>
              <a:ext uri="{FF2B5EF4-FFF2-40B4-BE49-F238E27FC236}">
                <a16:creationId xmlns:a16="http://schemas.microsoft.com/office/drawing/2014/main" id="{484B6DC5-0966-4AEA-B57C-417EC57D4C48}"/>
              </a:ext>
            </a:extLst>
          </p:cNvPr>
          <p:cNvPicPr>
            <a:picLocks noChangeAspect="1"/>
          </p:cNvPicPr>
          <p:nvPr userDrawn="1"/>
        </p:nvPicPr>
        <p:blipFill>
          <a:blip r:embed="rId4">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2358002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ontent in 5 rows">
    <p:spTree>
      <p:nvGrpSpPr>
        <p:cNvPr id="1" name=""/>
        <p:cNvGrpSpPr/>
        <p:nvPr/>
      </p:nvGrpSpPr>
      <p:grpSpPr>
        <a:xfrm>
          <a:off x="0" y="0"/>
          <a:ext cx="0" cy="0"/>
          <a:chOff x="0" y="0"/>
          <a:chExt cx="0" cy="0"/>
        </a:xfrm>
      </p:grpSpPr>
      <p:sp>
        <p:nvSpPr>
          <p:cNvPr id="18" name="Rechthoek 3">
            <a:extLst>
              <a:ext uri="{FF2B5EF4-FFF2-40B4-BE49-F238E27FC236}">
                <a16:creationId xmlns:a16="http://schemas.microsoft.com/office/drawing/2014/main" id="{42ADFAFE-C668-2F44-8D6F-F12A37612BA3}"/>
              </a:ext>
            </a:extLst>
          </p:cNvPr>
          <p:cNvSpPr/>
          <p:nvPr userDrawn="1"/>
        </p:nvSpPr>
        <p:spPr>
          <a:xfrm>
            <a:off x="838199" y="2120716"/>
            <a:ext cx="3374957" cy="3547628"/>
          </a:xfrm>
          <a:prstGeom prst="roundRect">
            <a:avLst>
              <a:gd name="adj" fmla="val 3544"/>
            </a:avLst>
          </a:prstGeom>
          <a:blipFill dpi="0" rotWithShape="1">
            <a:blip r:embed="rId2"/>
            <a:srcRect/>
            <a:stretch>
              <a:fillRect l="-24836" t="-77543" r="-236414" b="-333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Rechthoek 3">
            <a:extLst>
              <a:ext uri="{FF2B5EF4-FFF2-40B4-BE49-F238E27FC236}">
                <a16:creationId xmlns:a16="http://schemas.microsoft.com/office/drawing/2014/main" id="{2AC93578-985D-6A46-8978-C8A9808F6AE7}"/>
              </a:ext>
            </a:extLst>
          </p:cNvPr>
          <p:cNvSpPr/>
          <p:nvPr userDrawn="1"/>
        </p:nvSpPr>
        <p:spPr>
          <a:xfrm>
            <a:off x="4408521" y="2120716"/>
            <a:ext cx="3374957" cy="3547628"/>
          </a:xfrm>
          <a:prstGeom prst="roundRect">
            <a:avLst>
              <a:gd name="adj" fmla="val 3544"/>
            </a:avLst>
          </a:prstGeom>
          <a:blipFill dpi="0" rotWithShape="1">
            <a:blip r:embed="rId2"/>
            <a:srcRect/>
            <a:stretch>
              <a:fillRect l="-130625" t="-77543" r="-130625" b="-333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Rechthoek 3">
            <a:extLst>
              <a:ext uri="{FF2B5EF4-FFF2-40B4-BE49-F238E27FC236}">
                <a16:creationId xmlns:a16="http://schemas.microsoft.com/office/drawing/2014/main" id="{5C429B63-2525-154A-A0D2-133F1EE1594A}"/>
              </a:ext>
            </a:extLst>
          </p:cNvPr>
          <p:cNvSpPr/>
          <p:nvPr userDrawn="1"/>
        </p:nvSpPr>
        <p:spPr>
          <a:xfrm>
            <a:off x="7978843" y="2120716"/>
            <a:ext cx="3374957" cy="3547628"/>
          </a:xfrm>
          <a:prstGeom prst="roundRect">
            <a:avLst>
              <a:gd name="adj" fmla="val 3544"/>
            </a:avLst>
          </a:prstGeom>
          <a:blipFill dpi="0" rotWithShape="1">
            <a:blip r:embed="rId2"/>
            <a:srcRect/>
            <a:stretch>
              <a:fillRect l="-236413" t="-77543" r="-24837" b="-3335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p:nvPr>
        </p:nvSpPr>
        <p:spPr>
          <a:xfrm>
            <a:off x="838200" y="1123200"/>
            <a:ext cx="10515600" cy="911986"/>
          </a:xfrm>
        </p:spPr>
        <p:txBody>
          <a:bodyPr vert="horz" lIns="91440" tIns="45720" rIns="91440" bIns="45720" rtlCol="0" anchor="ctr">
            <a:normAutofit/>
          </a:bodyPr>
          <a:lstStyle>
            <a:lvl1pPr>
              <a:defRPr lang="nl-NL" sz="1600" b="1" spc="0" baseline="0" dirty="0">
                <a:solidFill>
                  <a:srgbClr val="F2650F"/>
                </a:solidFill>
                <a:ea typeface="+mj-ea"/>
                <a:cs typeface="+mj-cs"/>
              </a:defRPr>
            </a:lvl1pPr>
          </a:lstStyle>
          <a:p>
            <a:pPr marL="0" lvl="0" indent="0">
              <a:buNone/>
            </a:pPr>
            <a:r>
              <a:rPr lang="nl-NL"/>
              <a:t>Klikken om de tekststijl van het model te bewerken</a:t>
            </a:r>
          </a:p>
        </p:txBody>
      </p:sp>
      <p:sp>
        <p:nvSpPr>
          <p:cNvPr id="17" name="Tijdelijke aanduiding voor tekst 5">
            <a:extLst>
              <a:ext uri="{FF2B5EF4-FFF2-40B4-BE49-F238E27FC236}">
                <a16:creationId xmlns:a16="http://schemas.microsoft.com/office/drawing/2014/main" id="{CC106946-C823-4220-A298-CB0D05AC9ABA}"/>
              </a:ext>
            </a:extLst>
          </p:cNvPr>
          <p:cNvSpPr>
            <a:spLocks noGrp="1"/>
          </p:cNvSpPr>
          <p:nvPr>
            <p:ph type="body" sz="quarter" idx="20"/>
          </p:nvPr>
        </p:nvSpPr>
        <p:spPr>
          <a:xfrm>
            <a:off x="838200" y="2120716"/>
            <a:ext cx="3374958" cy="3547628"/>
          </a:xfrm>
        </p:spPr>
        <p:txBody>
          <a:bodyPr lIns="180000" tIns="180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39" name="Tijdelijke aanduiding voor tekst 5">
            <a:extLst>
              <a:ext uri="{FF2B5EF4-FFF2-40B4-BE49-F238E27FC236}">
                <a16:creationId xmlns:a16="http://schemas.microsoft.com/office/drawing/2014/main" id="{101D8FD8-BA3C-4051-BB2C-4F3FA809C1CF}"/>
              </a:ext>
            </a:extLst>
          </p:cNvPr>
          <p:cNvSpPr>
            <a:spLocks noGrp="1"/>
          </p:cNvSpPr>
          <p:nvPr>
            <p:ph type="body" sz="quarter" idx="21"/>
          </p:nvPr>
        </p:nvSpPr>
        <p:spPr>
          <a:xfrm>
            <a:off x="4408520" y="2120716"/>
            <a:ext cx="3374958" cy="3547628"/>
          </a:xfrm>
        </p:spPr>
        <p:txBody>
          <a:bodyPr lIns="180000" tIns="180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41" name="Tijdelijke aanduiding voor tekst 5">
            <a:extLst>
              <a:ext uri="{FF2B5EF4-FFF2-40B4-BE49-F238E27FC236}">
                <a16:creationId xmlns:a16="http://schemas.microsoft.com/office/drawing/2014/main" id="{1FA2EB54-FA1A-4911-9D98-ECE4CE6F99DE}"/>
              </a:ext>
            </a:extLst>
          </p:cNvPr>
          <p:cNvSpPr>
            <a:spLocks noGrp="1"/>
          </p:cNvSpPr>
          <p:nvPr>
            <p:ph type="body" sz="quarter" idx="22"/>
          </p:nvPr>
        </p:nvSpPr>
        <p:spPr>
          <a:xfrm>
            <a:off x="7978841" y="2120716"/>
            <a:ext cx="3374958" cy="3547628"/>
          </a:xfrm>
        </p:spPr>
        <p:txBody>
          <a:bodyPr lIns="180000" tIns="180000" rIns="180000" bIns="180000" anchor="t">
            <a:normAutofit/>
          </a:bodyPr>
          <a:lstStyle>
            <a:lvl1pPr marL="0" indent="0">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pic>
        <p:nvPicPr>
          <p:cNvPr id="20" name="Picture 19">
            <a:extLst>
              <a:ext uri="{FF2B5EF4-FFF2-40B4-BE49-F238E27FC236}">
                <a16:creationId xmlns:a16="http://schemas.microsoft.com/office/drawing/2014/main" id="{9A6C6D25-371A-4C34-8FE8-2012FA9F4B0C}"/>
              </a:ext>
            </a:extLst>
          </p:cNvPr>
          <p:cNvPicPr>
            <a:picLocks noChangeAspect="1"/>
          </p:cNvPicPr>
          <p:nvPr userDrawn="1"/>
        </p:nvPicPr>
        <p:blipFill>
          <a:blip r:embed="rId4">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30276811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Content in 5 rows">
    <p:spTree>
      <p:nvGrpSpPr>
        <p:cNvPr id="1" name=""/>
        <p:cNvGrpSpPr/>
        <p:nvPr/>
      </p:nvGrpSpPr>
      <p:grpSpPr>
        <a:xfrm>
          <a:off x="0" y="0"/>
          <a:ext cx="0" cy="0"/>
          <a:chOff x="0" y="0"/>
          <a:chExt cx="0" cy="0"/>
        </a:xfrm>
      </p:grpSpPr>
      <p:sp>
        <p:nvSpPr>
          <p:cNvPr id="13" name="Rechthoek 3">
            <a:extLst>
              <a:ext uri="{FF2B5EF4-FFF2-40B4-BE49-F238E27FC236}">
                <a16:creationId xmlns:a16="http://schemas.microsoft.com/office/drawing/2014/main" id="{ADFC59C2-DC34-2243-AC66-71C11F142C1C}"/>
              </a:ext>
            </a:extLst>
          </p:cNvPr>
          <p:cNvSpPr/>
          <p:nvPr userDrawn="1"/>
        </p:nvSpPr>
        <p:spPr>
          <a:xfrm>
            <a:off x="6189305" y="1134043"/>
            <a:ext cx="5164495" cy="4534302"/>
          </a:xfrm>
          <a:prstGeom prst="roundRect">
            <a:avLst>
              <a:gd name="adj" fmla="val 1857"/>
            </a:avLst>
          </a:prstGeom>
          <a:blipFill dpi="0" rotWithShape="1">
            <a:blip r:embed="rId2"/>
            <a:srcRect/>
            <a:stretch>
              <a:fillRect l="-119842" t="-38910" r="-16230" b="-2666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Rechthoek 3">
            <a:extLst>
              <a:ext uri="{FF2B5EF4-FFF2-40B4-BE49-F238E27FC236}">
                <a16:creationId xmlns:a16="http://schemas.microsoft.com/office/drawing/2014/main" id="{42ADFAFE-C668-2F44-8D6F-F12A37612BA3}"/>
              </a:ext>
            </a:extLst>
          </p:cNvPr>
          <p:cNvSpPr/>
          <p:nvPr userDrawn="1"/>
        </p:nvSpPr>
        <p:spPr>
          <a:xfrm>
            <a:off x="838199" y="1134043"/>
            <a:ext cx="5164495" cy="4534302"/>
          </a:xfrm>
          <a:prstGeom prst="roundRect">
            <a:avLst>
              <a:gd name="adj" fmla="val 1857"/>
            </a:avLst>
          </a:prstGeom>
          <a:blipFill dpi="0" rotWithShape="1">
            <a:blip r:embed="rId2"/>
            <a:srcRect/>
            <a:stretch>
              <a:fillRect l="-16229" t="-38910" r="-119843" b="-2666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xfrm>
            <a:off x="838200" y="136525"/>
            <a:ext cx="10515600" cy="911987"/>
          </a:xfrm>
          <a:noFill/>
        </p:spPr>
        <p:txBody>
          <a:bodyPr/>
          <a:lstStyle>
            <a:lvl1pPr>
              <a:defRPr>
                <a:solidFill>
                  <a:srgbClr val="001E55"/>
                </a:solidFill>
              </a:defRPr>
            </a:lvl1pPr>
          </a:lstStyle>
          <a:p>
            <a:r>
              <a:rPr lang="en-GB"/>
              <a:t>Click to edit Master title style</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41" name="Tijdelijke aanduiding voor tekst 5">
            <a:extLst>
              <a:ext uri="{FF2B5EF4-FFF2-40B4-BE49-F238E27FC236}">
                <a16:creationId xmlns:a16="http://schemas.microsoft.com/office/drawing/2014/main" id="{1FA2EB54-FA1A-4911-9D98-ECE4CE6F99DE}"/>
              </a:ext>
            </a:extLst>
          </p:cNvPr>
          <p:cNvSpPr>
            <a:spLocks noGrp="1"/>
          </p:cNvSpPr>
          <p:nvPr>
            <p:ph type="body" sz="quarter" idx="22"/>
          </p:nvPr>
        </p:nvSpPr>
        <p:spPr>
          <a:xfrm>
            <a:off x="1277322" y="2638425"/>
            <a:ext cx="4286249" cy="2826846"/>
          </a:xfrm>
        </p:spPr>
        <p:txBody>
          <a:bodyPr lIns="180000" tIns="180000" rIns="180000" bIns="180000" anchor="t">
            <a:normAutofit/>
          </a:bodyPr>
          <a:lstStyle>
            <a:lvl1pPr marL="0" indent="0" algn="ctr">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sp>
        <p:nvSpPr>
          <p:cNvPr id="23" name="Tijdelijke aanduiding voor tekst 5">
            <a:extLst>
              <a:ext uri="{FF2B5EF4-FFF2-40B4-BE49-F238E27FC236}">
                <a16:creationId xmlns:a16="http://schemas.microsoft.com/office/drawing/2014/main" id="{7B363EF1-985F-4BE4-BEB4-E4300AEAB60C}"/>
              </a:ext>
            </a:extLst>
          </p:cNvPr>
          <p:cNvSpPr>
            <a:spLocks noGrp="1"/>
          </p:cNvSpPr>
          <p:nvPr>
            <p:ph type="body" sz="quarter" idx="23"/>
          </p:nvPr>
        </p:nvSpPr>
        <p:spPr>
          <a:xfrm>
            <a:off x="6628430" y="2638425"/>
            <a:ext cx="4286249" cy="2826846"/>
          </a:xfrm>
        </p:spPr>
        <p:txBody>
          <a:bodyPr lIns="180000" tIns="180000" rIns="180000" bIns="180000" anchor="t">
            <a:normAutofit/>
          </a:bodyPr>
          <a:lstStyle>
            <a:lvl1pPr marL="0" indent="0" algn="ctr">
              <a:buNone/>
              <a:defRPr lang="nl-NL" sz="1400" b="0" i="0" kern="1200" dirty="0">
                <a:solidFill>
                  <a:srgbClr val="2B333A"/>
                </a:solidFill>
                <a:latin typeface="BISansNEXT" panose="02000503040000020004" pitchFamily="2" charset="0"/>
                <a:ea typeface="+mn-ea"/>
                <a:cs typeface="+mn-cs"/>
              </a:defRPr>
            </a:lvl1pPr>
          </a:lstStyle>
          <a:p>
            <a:pPr lvl="0"/>
            <a:r>
              <a:rPr lang="nl-NL"/>
              <a:t>Klikken om de tekststijl van het model te bewerken</a:t>
            </a:r>
          </a:p>
        </p:txBody>
      </p:sp>
      <p:pic>
        <p:nvPicPr>
          <p:cNvPr id="14" name="Picture 13">
            <a:extLst>
              <a:ext uri="{FF2B5EF4-FFF2-40B4-BE49-F238E27FC236}">
                <a16:creationId xmlns:a16="http://schemas.microsoft.com/office/drawing/2014/main" id="{79BC89F6-8C15-4616-8256-BD7A9EF8D235}"/>
              </a:ext>
            </a:extLst>
          </p:cNvPr>
          <p:cNvPicPr>
            <a:picLocks noChangeAspect="1"/>
          </p:cNvPicPr>
          <p:nvPr userDrawn="1"/>
        </p:nvPicPr>
        <p:blipFill>
          <a:blip r:embed="rId4">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5933937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and big objec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xfrm>
            <a:off x="838200" y="136525"/>
            <a:ext cx="5257800" cy="910800"/>
          </a:xfrm>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123200"/>
            <a:ext cx="5257800" cy="4735690"/>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Content Placeholder 2">
            <a:extLst>
              <a:ext uri="{FF2B5EF4-FFF2-40B4-BE49-F238E27FC236}">
                <a16:creationId xmlns:a16="http://schemas.microsoft.com/office/drawing/2014/main" id="{B7A7B049-A235-445B-8F8A-FA38F015B369}"/>
              </a:ext>
            </a:extLst>
          </p:cNvPr>
          <p:cNvSpPr>
            <a:spLocks noGrp="1"/>
          </p:cNvSpPr>
          <p:nvPr>
            <p:ph idx="18"/>
          </p:nvPr>
        </p:nvSpPr>
        <p:spPr>
          <a:xfrm>
            <a:off x="6096000" y="136525"/>
            <a:ext cx="5736336" cy="5722365"/>
          </a:xfrm>
        </p:spPr>
        <p:txBody>
          <a:bodyPr>
            <a:normAutofit/>
          </a:bodyPr>
          <a:lstStyle>
            <a:lvl1pPr marL="0" indent="0">
              <a:lnSpc>
                <a:spcPct val="150000"/>
              </a:lnSpc>
              <a:buNone/>
              <a:defRPr sz="1200"/>
            </a:lvl1pPr>
            <a:lvl2pPr>
              <a:lnSpc>
                <a:spcPct val="150000"/>
              </a:lnSpc>
              <a:defRPr sz="1200"/>
            </a:lvl2pPr>
            <a:lvl3pPr>
              <a:lnSpc>
                <a:spcPct val="150000"/>
              </a:lnSpc>
              <a:defRPr sz="1200"/>
            </a:lvl3pPr>
            <a:lvl4pPr>
              <a:lnSpc>
                <a:spcPct val="150000"/>
              </a:lnSpc>
              <a:defRPr sz="1200"/>
            </a:lvl4pPr>
            <a:lvl5pPr>
              <a:lnSpc>
                <a:spcPct val="150000"/>
              </a:lnSpc>
              <a:defRPr sz="1200"/>
            </a:lvl5pPr>
          </a:lstStyle>
          <a:p>
            <a:pPr lvl="0"/>
            <a:endParaRPr lang="en-NL"/>
          </a:p>
        </p:txBody>
      </p:sp>
      <p:pic>
        <p:nvPicPr>
          <p:cNvPr id="11" name="Picture 10">
            <a:extLst>
              <a:ext uri="{FF2B5EF4-FFF2-40B4-BE49-F238E27FC236}">
                <a16:creationId xmlns:a16="http://schemas.microsoft.com/office/drawing/2014/main" id="{355AEB34-816E-4DD4-83DF-34737B5A44D2}"/>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2176818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Subtile and Image with discri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123201"/>
            <a:ext cx="3973286" cy="4222992"/>
          </a:xfrm>
        </p:spPr>
        <p:txBody>
          <a:bodyPr anchor="ct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1738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Content Placeholder 2">
            <a:extLst>
              <a:ext uri="{FF2B5EF4-FFF2-40B4-BE49-F238E27FC236}">
                <a16:creationId xmlns:a16="http://schemas.microsoft.com/office/drawing/2014/main" id="{82B0B942-35C6-4480-8C6A-AAC086DD6700}"/>
              </a:ext>
            </a:extLst>
          </p:cNvPr>
          <p:cNvSpPr>
            <a:spLocks noGrp="1"/>
          </p:cNvSpPr>
          <p:nvPr>
            <p:ph idx="19"/>
          </p:nvPr>
        </p:nvSpPr>
        <p:spPr>
          <a:xfrm>
            <a:off x="5047488" y="1123200"/>
            <a:ext cx="6306312" cy="4735691"/>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endParaRPr lang="en-NL"/>
          </a:p>
        </p:txBody>
      </p:sp>
      <p:pic>
        <p:nvPicPr>
          <p:cNvPr id="14" name="Picture 13">
            <a:extLst>
              <a:ext uri="{FF2B5EF4-FFF2-40B4-BE49-F238E27FC236}">
                <a16:creationId xmlns:a16="http://schemas.microsoft.com/office/drawing/2014/main" id="{BC9C4325-DCBB-49A4-BE6B-100CD7DF1FC2}"/>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5998532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xfrm>
            <a:off x="838200" y="136525"/>
            <a:ext cx="10994136" cy="910800"/>
          </a:xfrm>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123200"/>
            <a:ext cx="5257800" cy="4735690"/>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Content Placeholder 2">
            <a:extLst>
              <a:ext uri="{FF2B5EF4-FFF2-40B4-BE49-F238E27FC236}">
                <a16:creationId xmlns:a16="http://schemas.microsoft.com/office/drawing/2014/main" id="{B7A7B049-A235-445B-8F8A-FA38F015B369}"/>
              </a:ext>
            </a:extLst>
          </p:cNvPr>
          <p:cNvSpPr>
            <a:spLocks noGrp="1"/>
          </p:cNvSpPr>
          <p:nvPr>
            <p:ph idx="18"/>
          </p:nvPr>
        </p:nvSpPr>
        <p:spPr>
          <a:xfrm>
            <a:off x="6096000" y="1123200"/>
            <a:ext cx="5736336" cy="4742946"/>
          </a:xfrm>
        </p:spPr>
        <p:txBody>
          <a:bodyPr>
            <a:normAutofit/>
          </a:bodyPr>
          <a:lstStyle>
            <a:lvl1pPr marL="0" indent="0">
              <a:lnSpc>
                <a:spcPct val="150000"/>
              </a:lnSpc>
              <a:buNone/>
              <a:defRPr sz="1200"/>
            </a:lvl1pPr>
            <a:lvl2pPr>
              <a:lnSpc>
                <a:spcPct val="150000"/>
              </a:lnSpc>
              <a:defRPr sz="1200"/>
            </a:lvl2pPr>
            <a:lvl3pPr>
              <a:lnSpc>
                <a:spcPct val="150000"/>
              </a:lnSpc>
              <a:defRPr sz="1200"/>
            </a:lvl3pPr>
            <a:lvl4pPr>
              <a:lnSpc>
                <a:spcPct val="150000"/>
              </a:lnSpc>
              <a:defRPr sz="1200"/>
            </a:lvl4pPr>
            <a:lvl5pPr>
              <a:lnSpc>
                <a:spcPct val="150000"/>
              </a:lnSpc>
              <a:defRPr sz="1200"/>
            </a:lvl5pPr>
          </a:lstStyle>
          <a:p>
            <a:pPr lvl="0"/>
            <a:endParaRPr lang="en-NL"/>
          </a:p>
        </p:txBody>
      </p:sp>
      <p:pic>
        <p:nvPicPr>
          <p:cNvPr id="11" name="Picture 10">
            <a:extLst>
              <a:ext uri="{FF2B5EF4-FFF2-40B4-BE49-F238E27FC236}">
                <a16:creationId xmlns:a16="http://schemas.microsoft.com/office/drawing/2014/main" id="{FB71A4A9-8AB0-46A7-8A28-30466E21F1EC}"/>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194357146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Graph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xfrm>
            <a:off x="838200" y="136525"/>
            <a:ext cx="10515600" cy="910800"/>
          </a:xfrm>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2171700"/>
            <a:ext cx="5124450" cy="3687189"/>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Content Placeholder 2">
            <a:extLst>
              <a:ext uri="{FF2B5EF4-FFF2-40B4-BE49-F238E27FC236}">
                <a16:creationId xmlns:a16="http://schemas.microsoft.com/office/drawing/2014/main" id="{B7A7B049-A235-445B-8F8A-FA38F015B369}"/>
              </a:ext>
            </a:extLst>
          </p:cNvPr>
          <p:cNvSpPr>
            <a:spLocks noGrp="1"/>
          </p:cNvSpPr>
          <p:nvPr>
            <p:ph idx="18"/>
          </p:nvPr>
        </p:nvSpPr>
        <p:spPr>
          <a:xfrm>
            <a:off x="6229350" y="2171700"/>
            <a:ext cx="5124450" cy="3694446"/>
          </a:xfrm>
        </p:spPr>
        <p:txBody>
          <a:bodyPr>
            <a:normAutofit/>
          </a:bodyPr>
          <a:lstStyle>
            <a:lvl1pPr marL="0" indent="0">
              <a:lnSpc>
                <a:spcPct val="150000"/>
              </a:lnSpc>
              <a:buNone/>
              <a:defRPr sz="1200"/>
            </a:lvl1pPr>
            <a:lvl2pPr>
              <a:lnSpc>
                <a:spcPct val="150000"/>
              </a:lnSpc>
              <a:defRPr sz="1200"/>
            </a:lvl2pPr>
            <a:lvl3pPr>
              <a:lnSpc>
                <a:spcPct val="150000"/>
              </a:lnSpc>
              <a:defRPr sz="1200"/>
            </a:lvl3pPr>
            <a:lvl4pPr>
              <a:lnSpc>
                <a:spcPct val="150000"/>
              </a:lnSpc>
              <a:defRPr sz="1200"/>
            </a:lvl4pPr>
            <a:lvl5pPr>
              <a:lnSpc>
                <a:spcPct val="150000"/>
              </a:lnSpc>
              <a:defRPr sz="1200"/>
            </a:lvl5pPr>
          </a:lstStyle>
          <a:p>
            <a:pPr lvl="0"/>
            <a:endParaRPr lang="en-NL"/>
          </a:p>
        </p:txBody>
      </p:sp>
      <p:sp>
        <p:nvSpPr>
          <p:cNvPr id="11" name="Tijdelijke aanduiding voor tekst 5">
            <a:extLst>
              <a:ext uri="{FF2B5EF4-FFF2-40B4-BE49-F238E27FC236}">
                <a16:creationId xmlns:a16="http://schemas.microsoft.com/office/drawing/2014/main" id="{2DB62ADE-6665-4679-81BA-421844EBD28A}"/>
              </a:ext>
            </a:extLst>
          </p:cNvPr>
          <p:cNvSpPr>
            <a:spLocks noGrp="1"/>
          </p:cNvSpPr>
          <p:nvPr>
            <p:ph type="body" sz="quarter" idx="19"/>
          </p:nvPr>
        </p:nvSpPr>
        <p:spPr>
          <a:xfrm>
            <a:off x="838200" y="1123200"/>
            <a:ext cx="5124450" cy="104850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sp>
        <p:nvSpPr>
          <p:cNvPr id="14" name="Tijdelijke aanduiding voor tekst 5">
            <a:extLst>
              <a:ext uri="{FF2B5EF4-FFF2-40B4-BE49-F238E27FC236}">
                <a16:creationId xmlns:a16="http://schemas.microsoft.com/office/drawing/2014/main" id="{3FA416A6-A41F-4464-8A69-201FEE622B67}"/>
              </a:ext>
            </a:extLst>
          </p:cNvPr>
          <p:cNvSpPr>
            <a:spLocks noGrp="1"/>
          </p:cNvSpPr>
          <p:nvPr>
            <p:ph type="body" sz="quarter" idx="20"/>
          </p:nvPr>
        </p:nvSpPr>
        <p:spPr>
          <a:xfrm>
            <a:off x="6229350" y="1123200"/>
            <a:ext cx="5124450" cy="104850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pic>
        <p:nvPicPr>
          <p:cNvPr id="15" name="Picture 14">
            <a:extLst>
              <a:ext uri="{FF2B5EF4-FFF2-40B4-BE49-F238E27FC236}">
                <a16:creationId xmlns:a16="http://schemas.microsoft.com/office/drawing/2014/main" id="{0FDB8EAA-31B8-471C-A58C-5F7E4F06445D}"/>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24415304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Key Summary">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CB0DF92-ECDA-49BA-B07F-4F679F8376DF}"/>
              </a:ext>
            </a:extLst>
          </p:cNvPr>
          <p:cNvPicPr>
            <a:picLocks noChangeAspect="1"/>
          </p:cNvPicPr>
          <p:nvPr userDrawn="1"/>
        </p:nvPicPr>
        <p:blipFill rotWithShape="1">
          <a:blip r:embed="rId3">
            <a:alphaModFix amt="35000"/>
            <a:extLst>
              <a:ext uri="{96DAC541-7B7A-43D3-8B79-37D633B846F1}">
                <asvg:svgBlip xmlns:asvg="http://schemas.microsoft.com/office/drawing/2016/SVG/main" r:embed="rId4"/>
              </a:ext>
            </a:extLst>
          </a:blip>
          <a:srcRect l="41230" t="40202" r="80" b="19671"/>
          <a:stretch/>
        </p:blipFill>
        <p:spPr>
          <a:xfrm flipH="1">
            <a:off x="2625108" y="0"/>
            <a:ext cx="9566892" cy="6858000"/>
          </a:xfrm>
          <a:prstGeom prst="rect">
            <a:avLst/>
          </a:prstGeom>
          <a:effectLst>
            <a:outerShdw blurRad="368300" dist="38100" dir="8100000" sx="101000" sy="101000" algn="tr" rotWithShape="0">
              <a:schemeClr val="tx2">
                <a:alpha val="76000"/>
              </a:schemeClr>
            </a:outerShdw>
          </a:effectLst>
        </p:spPr>
      </p:pic>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200" y="1735612"/>
            <a:ext cx="10515600" cy="4123278"/>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6" name="Tijdelijke aanduiding voor tekst 5">
            <a:extLst>
              <a:ext uri="{FF2B5EF4-FFF2-40B4-BE49-F238E27FC236}">
                <a16:creationId xmlns:a16="http://schemas.microsoft.com/office/drawing/2014/main" id="{F0F73D18-A44C-4EF9-BCEA-E93C6AD1E9D2}"/>
              </a:ext>
            </a:extLst>
          </p:cNvPr>
          <p:cNvSpPr>
            <a:spLocks noGrp="1"/>
          </p:cNvSpPr>
          <p:nvPr>
            <p:ph type="body" sz="quarter" idx="18"/>
          </p:nvPr>
        </p:nvSpPr>
        <p:spPr>
          <a:xfrm>
            <a:off x="838200" y="1123200"/>
            <a:ext cx="10515600" cy="598360"/>
          </a:xfrm>
        </p:spPr>
        <p:txBody>
          <a:bodyPr anchor="ctr">
            <a:normAutofit/>
          </a:bodyPr>
          <a:lstStyle>
            <a:lvl1pPr marL="0" indent="0">
              <a:buNone/>
              <a:defRPr lang="nl-NL" sz="1600" b="1" i="0" kern="1200" spc="0" baseline="0" dirty="0" smtClean="0">
                <a:solidFill>
                  <a:srgbClr val="F2650F"/>
                </a:solidFill>
                <a:latin typeface="BISansNEXT" panose="02000503040000020004" pitchFamily="2" charset="0"/>
                <a:ea typeface="+mj-ea"/>
                <a:cs typeface="+mj-cs"/>
              </a:defRPr>
            </a:lvl1pPr>
          </a:lstStyle>
          <a:p>
            <a:pPr lvl="0"/>
            <a:r>
              <a:rPr lang="nl-NL"/>
              <a:t>Klikken om de tekststijl van het model te bewerken</a:t>
            </a:r>
          </a:p>
        </p:txBody>
      </p:sp>
    </p:spTree>
    <p:extLst>
      <p:ext uri="{BB962C8B-B14F-4D97-AF65-F5344CB8AC3E}">
        <p14:creationId xmlns:p14="http://schemas.microsoft.com/office/powerpoint/2010/main" val="15046916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Patient Case _ section start">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ext Placeholder 8">
            <a:extLst>
              <a:ext uri="{FF2B5EF4-FFF2-40B4-BE49-F238E27FC236}">
                <a16:creationId xmlns:a16="http://schemas.microsoft.com/office/drawing/2014/main" id="{AED6B499-1D71-492E-BC8C-17D0B13D50F7}"/>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Tijdelijke aanduiding voor tekst 7">
            <a:extLst>
              <a:ext uri="{FF2B5EF4-FFF2-40B4-BE49-F238E27FC236}">
                <a16:creationId xmlns:a16="http://schemas.microsoft.com/office/drawing/2014/main" id="{0610308F-0727-4663-8E3D-F9D7308FC9C2}"/>
              </a:ext>
            </a:extLst>
          </p:cNvPr>
          <p:cNvSpPr>
            <a:spLocks noGrp="1"/>
          </p:cNvSpPr>
          <p:nvPr>
            <p:ph type="body" sz="quarter" idx="13" hasCustomPrompt="1"/>
          </p:nvPr>
        </p:nvSpPr>
        <p:spPr>
          <a:xfrm>
            <a:off x="179998" y="5872937"/>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4" name="Title 1">
            <a:extLst>
              <a:ext uri="{FF2B5EF4-FFF2-40B4-BE49-F238E27FC236}">
                <a16:creationId xmlns:a16="http://schemas.microsoft.com/office/drawing/2014/main" id="{CAE9D81A-6782-6A46-8BE3-813CF07ECFEE}"/>
              </a:ext>
            </a:extLst>
          </p:cNvPr>
          <p:cNvSpPr>
            <a:spLocks noGrp="1"/>
          </p:cNvSpPr>
          <p:nvPr>
            <p:ph type="ctrTitle"/>
          </p:nvPr>
        </p:nvSpPr>
        <p:spPr>
          <a:xfrm>
            <a:off x="4811697" y="1283284"/>
            <a:ext cx="6542102" cy="2387600"/>
          </a:xfrm>
        </p:spPr>
        <p:txBody>
          <a:bodyPr anchor="b">
            <a:normAutofit/>
          </a:bodyPr>
          <a:lstStyle>
            <a:lvl1pPr algn="l">
              <a:defRPr sz="2800" b="1">
                <a:solidFill>
                  <a:srgbClr val="2B333A"/>
                </a:solidFill>
                <a:latin typeface="BIAntiquaIIMl" panose="02000503050000020003" pitchFamily="2" charset="77"/>
              </a:defRPr>
            </a:lvl1pPr>
          </a:lstStyle>
          <a:p>
            <a:r>
              <a:rPr lang="en-GB"/>
              <a:t>Click to edit Master title style</a:t>
            </a:r>
            <a:endParaRPr lang="en-NL"/>
          </a:p>
        </p:txBody>
      </p:sp>
      <p:sp>
        <p:nvSpPr>
          <p:cNvPr id="15" name="Subtitle 2">
            <a:extLst>
              <a:ext uri="{FF2B5EF4-FFF2-40B4-BE49-F238E27FC236}">
                <a16:creationId xmlns:a16="http://schemas.microsoft.com/office/drawing/2014/main" id="{525755D9-8669-4944-A6D9-C049A2FD0FFE}"/>
              </a:ext>
            </a:extLst>
          </p:cNvPr>
          <p:cNvSpPr>
            <a:spLocks noGrp="1"/>
          </p:cNvSpPr>
          <p:nvPr>
            <p:ph type="subTitle" idx="1"/>
          </p:nvPr>
        </p:nvSpPr>
        <p:spPr>
          <a:xfrm>
            <a:off x="4811697" y="3812109"/>
            <a:ext cx="6542102" cy="940048"/>
          </a:xfrm>
        </p:spPr>
        <p:txBody>
          <a:bodyPr>
            <a:normAutofit/>
          </a:bodyPr>
          <a:lstStyle>
            <a:lvl1pPr marL="0" indent="0" algn="l">
              <a:buNone/>
              <a:defRPr sz="1600">
                <a:solidFill>
                  <a:srgbClr val="2B333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pic>
        <p:nvPicPr>
          <p:cNvPr id="16" name="Picture 15" descr="A person wearing glasses&#10;&#10;Description automatically generated with medium confidence">
            <a:extLst>
              <a:ext uri="{FF2B5EF4-FFF2-40B4-BE49-F238E27FC236}">
                <a16:creationId xmlns:a16="http://schemas.microsoft.com/office/drawing/2014/main" id="{0FAE9BE3-666F-BA4A-B61F-B7FAB61D9857}"/>
              </a:ext>
            </a:extLst>
          </p:cNvPr>
          <p:cNvPicPr>
            <a:picLocks noChangeAspect="1"/>
          </p:cNvPicPr>
          <p:nvPr userDrawn="1"/>
        </p:nvPicPr>
        <p:blipFill rotWithShape="1">
          <a:blip r:embed="rId4"/>
          <a:srcRect l="25522" t="1368" r="14063" b="1368"/>
          <a:stretch/>
        </p:blipFill>
        <p:spPr>
          <a:xfrm flipH="1">
            <a:off x="838200" y="1674131"/>
            <a:ext cx="3535609" cy="3794760"/>
          </a:xfrm>
          <a:prstGeom prst="roundRect">
            <a:avLst>
              <a:gd name="adj" fmla="val 3801"/>
            </a:avLst>
          </a:prstGeom>
        </p:spPr>
      </p:pic>
      <p:pic>
        <p:nvPicPr>
          <p:cNvPr id="17" name="Picture 16">
            <a:extLst>
              <a:ext uri="{FF2B5EF4-FFF2-40B4-BE49-F238E27FC236}">
                <a16:creationId xmlns:a16="http://schemas.microsoft.com/office/drawing/2014/main" id="{FC99D310-1C1D-48D7-9A88-19C9A4ED2533}"/>
              </a:ext>
            </a:extLst>
          </p:cNvPr>
          <p:cNvPicPr>
            <a:picLocks noChangeAspect="1"/>
          </p:cNvPicPr>
          <p:nvPr userDrawn="1"/>
        </p:nvPicPr>
        <p:blipFill>
          <a:blip r:embed="rId5">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36312306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Patient Case _ contebnt">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2B333A"/>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838800" y="1121665"/>
            <a:ext cx="10515600" cy="4751272"/>
          </a:xfrm>
        </p:spPr>
        <p:txBody>
          <a:bodyPr>
            <a:normAutofit/>
          </a:bodyPr>
          <a:lstStyle>
            <a:lvl1pPr>
              <a:lnSpc>
                <a:spcPct val="150000"/>
              </a:lnSpc>
              <a:defRPr sz="1400">
                <a:solidFill>
                  <a:srgbClr val="2B333A"/>
                </a:solidFill>
              </a:defRPr>
            </a:lvl1pPr>
            <a:lvl2pPr>
              <a:lnSpc>
                <a:spcPct val="150000"/>
              </a:lnSpc>
              <a:defRPr sz="1400">
                <a:solidFill>
                  <a:srgbClr val="2B333A"/>
                </a:solidFill>
              </a:defRPr>
            </a:lvl2pPr>
            <a:lvl3pPr>
              <a:lnSpc>
                <a:spcPct val="150000"/>
              </a:lnSpc>
              <a:defRPr sz="1400">
                <a:solidFill>
                  <a:srgbClr val="2B333A"/>
                </a:solidFill>
              </a:defRPr>
            </a:lvl3pPr>
            <a:lvl4pPr>
              <a:lnSpc>
                <a:spcPct val="150000"/>
              </a:lnSpc>
              <a:defRPr sz="1400">
                <a:solidFill>
                  <a:srgbClr val="2B333A"/>
                </a:solidFill>
              </a:defRPr>
            </a:lvl4pPr>
            <a:lvl5pPr>
              <a:lnSpc>
                <a:spcPct val="150000"/>
              </a:lnSpc>
              <a:defRPr sz="1400">
                <a:solidFill>
                  <a:srgbClr val="2B333A"/>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3"/>
          <a:stretch>
            <a:fillRect/>
          </a:stretch>
        </p:blipFill>
        <p:spPr>
          <a:xfrm>
            <a:off x="838200" y="6578404"/>
            <a:ext cx="640093" cy="194065"/>
          </a:xfrm>
          <a:prstGeom prst="rect">
            <a:avLst/>
          </a:prstGeom>
        </p:spPr>
      </p:pic>
      <p:sp>
        <p:nvSpPr>
          <p:cNvPr id="9" name="Text Placeholder 8">
            <a:extLst>
              <a:ext uri="{FF2B5EF4-FFF2-40B4-BE49-F238E27FC236}">
                <a16:creationId xmlns:a16="http://schemas.microsoft.com/office/drawing/2014/main" id="{AED6B499-1D71-492E-BC8C-17D0B13D50F7}"/>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Tijdelijke aanduiding voor tekst 7">
            <a:extLst>
              <a:ext uri="{FF2B5EF4-FFF2-40B4-BE49-F238E27FC236}">
                <a16:creationId xmlns:a16="http://schemas.microsoft.com/office/drawing/2014/main" id="{0610308F-0727-4663-8E3D-F9D7308FC9C2}"/>
              </a:ext>
            </a:extLst>
          </p:cNvPr>
          <p:cNvSpPr>
            <a:spLocks noGrp="1"/>
          </p:cNvSpPr>
          <p:nvPr>
            <p:ph type="body" sz="quarter" idx="13" hasCustomPrompt="1"/>
          </p:nvPr>
        </p:nvSpPr>
        <p:spPr>
          <a:xfrm>
            <a:off x="180000" y="5872937"/>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pic>
        <p:nvPicPr>
          <p:cNvPr id="12" name="Picture 11">
            <a:extLst>
              <a:ext uri="{FF2B5EF4-FFF2-40B4-BE49-F238E27FC236}">
                <a16:creationId xmlns:a16="http://schemas.microsoft.com/office/drawing/2014/main" id="{7FE8DEB2-EE6A-469D-A010-5D463FE8A585}"/>
              </a:ext>
            </a:extLst>
          </p:cNvPr>
          <p:cNvPicPr>
            <a:picLocks noChangeAspect="1"/>
          </p:cNvPicPr>
          <p:nvPr userDrawn="1"/>
        </p:nvPicPr>
        <p:blipFill>
          <a:blip r:embed="rId4">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2674315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Patient Case _ contebnt">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6" name="Tijdelijke aanduiding voor afbeelding 5">
            <a:extLst>
              <a:ext uri="{FF2B5EF4-FFF2-40B4-BE49-F238E27FC236}">
                <a16:creationId xmlns:a16="http://schemas.microsoft.com/office/drawing/2014/main" id="{26C5484C-8184-4509-B731-9446CCFB8364}"/>
              </a:ext>
            </a:extLst>
          </p:cNvPr>
          <p:cNvSpPr>
            <a:spLocks noGrp="1"/>
          </p:cNvSpPr>
          <p:nvPr>
            <p:ph type="pic" sz="quarter" idx="18"/>
          </p:nvPr>
        </p:nvSpPr>
        <p:spPr>
          <a:xfrm>
            <a:off x="1308100" y="1587500"/>
            <a:ext cx="4635500" cy="4200525"/>
          </a:xfrm>
        </p:spPr>
        <p:txBody>
          <a:bodyPr/>
          <a:lstStyle/>
          <a:p>
            <a:endParaRPr lang="en-US"/>
          </a:p>
        </p:txBody>
      </p:sp>
      <p:pic>
        <p:nvPicPr>
          <p:cNvPr id="14" name="Picture 18">
            <a:extLst>
              <a:ext uri="{FF2B5EF4-FFF2-40B4-BE49-F238E27FC236}">
                <a16:creationId xmlns:a16="http://schemas.microsoft.com/office/drawing/2014/main" id="{17FD715E-9177-4FAD-87DB-90E414E9165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2925"/>
          <a:stretch/>
        </p:blipFill>
        <p:spPr>
          <a:xfrm rot="223429">
            <a:off x="4853445" y="47371"/>
            <a:ext cx="5597796" cy="6621292"/>
          </a:xfrm>
          <a:prstGeom prst="rect">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2B333A"/>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rot="260489">
            <a:off x="5511800" y="1702215"/>
            <a:ext cx="4152900" cy="4170721"/>
          </a:xfrm>
        </p:spPr>
        <p:txBody>
          <a:bodyPr>
            <a:normAutofit/>
          </a:bodyPr>
          <a:lstStyle>
            <a:lvl1pPr>
              <a:lnSpc>
                <a:spcPct val="150000"/>
              </a:lnSpc>
              <a:defRPr sz="1400">
                <a:solidFill>
                  <a:srgbClr val="2B333A"/>
                </a:solidFill>
              </a:defRPr>
            </a:lvl1pPr>
            <a:lvl2pPr>
              <a:lnSpc>
                <a:spcPct val="150000"/>
              </a:lnSpc>
              <a:defRPr sz="1400">
                <a:solidFill>
                  <a:srgbClr val="2B333A"/>
                </a:solidFill>
              </a:defRPr>
            </a:lvl2pPr>
            <a:lvl3pPr>
              <a:lnSpc>
                <a:spcPct val="150000"/>
              </a:lnSpc>
              <a:defRPr sz="1400">
                <a:solidFill>
                  <a:srgbClr val="2B333A"/>
                </a:solidFill>
              </a:defRPr>
            </a:lvl3pPr>
            <a:lvl4pPr>
              <a:lnSpc>
                <a:spcPct val="150000"/>
              </a:lnSpc>
              <a:defRPr sz="1400">
                <a:solidFill>
                  <a:srgbClr val="2B333A"/>
                </a:solidFill>
              </a:defRPr>
            </a:lvl4pPr>
            <a:lvl5pPr>
              <a:lnSpc>
                <a:spcPct val="150000"/>
              </a:lnSpc>
              <a:defRPr sz="1400">
                <a:solidFill>
                  <a:srgbClr val="2B333A"/>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4"/>
          <a:stretch>
            <a:fillRect/>
          </a:stretch>
        </p:blipFill>
        <p:spPr>
          <a:xfrm>
            <a:off x="838200" y="6578404"/>
            <a:ext cx="640093" cy="194065"/>
          </a:xfrm>
          <a:prstGeom prst="rect">
            <a:avLst/>
          </a:prstGeom>
        </p:spPr>
      </p:pic>
      <p:sp>
        <p:nvSpPr>
          <p:cNvPr id="9" name="Text Placeholder 8">
            <a:extLst>
              <a:ext uri="{FF2B5EF4-FFF2-40B4-BE49-F238E27FC236}">
                <a16:creationId xmlns:a16="http://schemas.microsoft.com/office/drawing/2014/main" id="{AED6B499-1D71-492E-BC8C-17D0B13D50F7}"/>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Tijdelijke aanduiding voor tekst 7">
            <a:extLst>
              <a:ext uri="{FF2B5EF4-FFF2-40B4-BE49-F238E27FC236}">
                <a16:creationId xmlns:a16="http://schemas.microsoft.com/office/drawing/2014/main" id="{0610308F-0727-4663-8E3D-F9D7308FC9C2}"/>
              </a:ext>
            </a:extLst>
          </p:cNvPr>
          <p:cNvSpPr>
            <a:spLocks noGrp="1"/>
          </p:cNvSpPr>
          <p:nvPr>
            <p:ph type="body" sz="quarter" idx="13" hasCustomPrompt="1"/>
          </p:nvPr>
        </p:nvSpPr>
        <p:spPr>
          <a:xfrm>
            <a:off x="180000" y="5872937"/>
            <a:ext cx="118296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pic>
        <p:nvPicPr>
          <p:cNvPr id="16" name="Picture 15">
            <a:extLst>
              <a:ext uri="{FF2B5EF4-FFF2-40B4-BE49-F238E27FC236}">
                <a16:creationId xmlns:a16="http://schemas.microsoft.com/office/drawing/2014/main" id="{B06B7383-12FC-4374-8267-E5A57016F909}"/>
              </a:ext>
            </a:extLst>
          </p:cNvPr>
          <p:cNvPicPr>
            <a:picLocks noChangeAspect="1"/>
          </p:cNvPicPr>
          <p:nvPr userDrawn="1"/>
        </p:nvPicPr>
        <p:blipFill>
          <a:blip r:embed="rId5">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9958837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2_Patient Case _ contebnt">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4" name="Picture 18" descr="Shape&#10;&#10;Description automatically generated">
            <a:extLst>
              <a:ext uri="{FF2B5EF4-FFF2-40B4-BE49-F238E27FC236}">
                <a16:creationId xmlns:a16="http://schemas.microsoft.com/office/drawing/2014/main" id="{039361A4-062C-42B1-A54B-F446184D954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5991"/>
          <a:stretch/>
        </p:blipFill>
        <p:spPr>
          <a:xfrm>
            <a:off x="469901" y="1160627"/>
            <a:ext cx="11252198" cy="5362057"/>
          </a:xfrm>
          <a:prstGeom prst="rect">
            <a:avLst/>
          </a:prstGeom>
        </p:spPr>
      </p:pic>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2B333A"/>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rot="-60000">
            <a:off x="1130659" y="2183906"/>
            <a:ext cx="9988429" cy="3835401"/>
          </a:xfrm>
        </p:spPr>
        <p:txBody>
          <a:bodyPr>
            <a:normAutofit/>
          </a:bodyPr>
          <a:lstStyle>
            <a:lvl1pPr>
              <a:lnSpc>
                <a:spcPct val="150000"/>
              </a:lnSpc>
              <a:defRPr sz="1400">
                <a:solidFill>
                  <a:srgbClr val="2B333A"/>
                </a:solidFill>
              </a:defRPr>
            </a:lvl1pPr>
            <a:lvl2pPr>
              <a:lnSpc>
                <a:spcPct val="150000"/>
              </a:lnSpc>
              <a:defRPr sz="1400">
                <a:solidFill>
                  <a:srgbClr val="2B333A"/>
                </a:solidFill>
              </a:defRPr>
            </a:lvl2pPr>
            <a:lvl3pPr>
              <a:lnSpc>
                <a:spcPct val="150000"/>
              </a:lnSpc>
              <a:defRPr sz="1400">
                <a:solidFill>
                  <a:srgbClr val="2B333A"/>
                </a:solidFill>
              </a:defRPr>
            </a:lvl3pPr>
            <a:lvl4pPr>
              <a:lnSpc>
                <a:spcPct val="150000"/>
              </a:lnSpc>
              <a:defRPr sz="1400">
                <a:solidFill>
                  <a:srgbClr val="2B333A"/>
                </a:solidFill>
              </a:defRPr>
            </a:lvl4pPr>
            <a:lvl5pPr>
              <a:lnSpc>
                <a:spcPct val="150000"/>
              </a:lnSpc>
              <a:defRPr sz="1400">
                <a:solidFill>
                  <a:srgbClr val="2B333A"/>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4"/>
          <a:stretch>
            <a:fillRect/>
          </a:stretch>
        </p:blipFill>
        <p:spPr>
          <a:xfrm>
            <a:off x="838200" y="6578404"/>
            <a:ext cx="640093" cy="194065"/>
          </a:xfrm>
          <a:prstGeom prst="rect">
            <a:avLst/>
          </a:prstGeom>
        </p:spPr>
      </p:pic>
      <p:sp>
        <p:nvSpPr>
          <p:cNvPr id="9" name="Text Placeholder 8">
            <a:extLst>
              <a:ext uri="{FF2B5EF4-FFF2-40B4-BE49-F238E27FC236}">
                <a16:creationId xmlns:a16="http://schemas.microsoft.com/office/drawing/2014/main" id="{AED6B499-1D71-492E-BC8C-17D0B13D50F7}"/>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Tijdelijke aanduiding voor tekst 7">
            <a:extLst>
              <a:ext uri="{FF2B5EF4-FFF2-40B4-BE49-F238E27FC236}">
                <a16:creationId xmlns:a16="http://schemas.microsoft.com/office/drawing/2014/main" id="{0610308F-0727-4663-8E3D-F9D7308FC9C2}"/>
              </a:ext>
            </a:extLst>
          </p:cNvPr>
          <p:cNvSpPr>
            <a:spLocks noGrp="1"/>
          </p:cNvSpPr>
          <p:nvPr>
            <p:ph type="body" sz="quarter" idx="13" hasCustomPrompt="1"/>
          </p:nvPr>
        </p:nvSpPr>
        <p:spPr>
          <a:xfrm>
            <a:off x="1040204" y="5872937"/>
            <a:ext cx="10178256"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pic>
        <p:nvPicPr>
          <p:cNvPr id="12" name="Picture 11">
            <a:extLst>
              <a:ext uri="{FF2B5EF4-FFF2-40B4-BE49-F238E27FC236}">
                <a16:creationId xmlns:a16="http://schemas.microsoft.com/office/drawing/2014/main" id="{2E24289A-B53B-4A93-AA1A-8A734F8C972B}"/>
              </a:ext>
            </a:extLst>
          </p:cNvPr>
          <p:cNvPicPr>
            <a:picLocks noChangeAspect="1"/>
          </p:cNvPicPr>
          <p:nvPr userDrawn="1"/>
        </p:nvPicPr>
        <p:blipFill>
          <a:blip r:embed="rId5">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760689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483E65BF-8F83-4C78-8C47-141609373D32}"/>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43031" t="12241" r="1444" b="23350"/>
          <a:stretch/>
        </p:blipFill>
        <p:spPr>
          <a:xfrm>
            <a:off x="0" y="0"/>
            <a:ext cx="5638800" cy="6858000"/>
          </a:xfrm>
          <a:prstGeom prst="rect">
            <a:avLst/>
          </a:prstGeom>
        </p:spPr>
      </p:pic>
      <p:sp>
        <p:nvSpPr>
          <p:cNvPr id="2" name="Title 1">
            <a:extLst>
              <a:ext uri="{FF2B5EF4-FFF2-40B4-BE49-F238E27FC236}">
                <a16:creationId xmlns:a16="http://schemas.microsoft.com/office/drawing/2014/main" id="{09B4B0DC-A07B-E542-B7F4-EC2144A587F4}"/>
              </a:ext>
            </a:extLst>
          </p:cNvPr>
          <p:cNvSpPr>
            <a:spLocks noGrp="1"/>
          </p:cNvSpPr>
          <p:nvPr>
            <p:ph type="ctrTitle"/>
          </p:nvPr>
        </p:nvSpPr>
        <p:spPr>
          <a:xfrm>
            <a:off x="3340100" y="2744994"/>
            <a:ext cx="8528812" cy="938919"/>
          </a:xfrm>
        </p:spPr>
        <p:txBody>
          <a:bodyPr anchor="t">
            <a:normAutofit/>
          </a:bodyPr>
          <a:lstStyle>
            <a:lvl1pPr algn="l">
              <a:defRPr sz="2400" b="1" i="0">
                <a:solidFill>
                  <a:schemeClr val="bg1"/>
                </a:solidFill>
                <a:latin typeface="BISansNEXT" panose="02000503040000020004" pitchFamily="2" charset="0"/>
              </a:defRPr>
            </a:lvl1pPr>
          </a:lstStyle>
          <a:p>
            <a:r>
              <a:rPr lang="en-GB" dirty="0"/>
              <a:t>Click to edit Master title style</a:t>
            </a:r>
            <a:endParaRPr lang="en-NL" dirty="0"/>
          </a:p>
        </p:txBody>
      </p:sp>
      <p:pic>
        <p:nvPicPr>
          <p:cNvPr id="8" name="Picture 7" descr="Text&#10;&#10;Description automatically generated with medium confidence">
            <a:extLst>
              <a:ext uri="{FF2B5EF4-FFF2-40B4-BE49-F238E27FC236}">
                <a16:creationId xmlns:a16="http://schemas.microsoft.com/office/drawing/2014/main" id="{1257B0FF-5A92-BB44-ADA3-DC27A41BEFB2}"/>
              </a:ext>
            </a:extLst>
          </p:cNvPr>
          <p:cNvPicPr>
            <a:picLocks noChangeAspect="1"/>
          </p:cNvPicPr>
          <p:nvPr userDrawn="1"/>
        </p:nvPicPr>
        <p:blipFill>
          <a:blip r:embed="rId5"/>
          <a:stretch>
            <a:fillRect/>
          </a:stretch>
        </p:blipFill>
        <p:spPr>
          <a:xfrm>
            <a:off x="838200" y="256246"/>
            <a:ext cx="919232" cy="278695"/>
          </a:xfrm>
          <a:prstGeom prst="rect">
            <a:avLst/>
          </a:prstGeom>
        </p:spPr>
      </p:pic>
      <p:cxnSp>
        <p:nvCxnSpPr>
          <p:cNvPr id="10" name="Straight Connector 9">
            <a:extLst>
              <a:ext uri="{FF2B5EF4-FFF2-40B4-BE49-F238E27FC236}">
                <a16:creationId xmlns:a16="http://schemas.microsoft.com/office/drawing/2014/main" id="{3AEC6B45-AF06-1142-AFA0-6726974709F3}"/>
              </a:ext>
            </a:extLst>
          </p:cNvPr>
          <p:cNvCxnSpPr/>
          <p:nvPr userDrawn="1"/>
        </p:nvCxnSpPr>
        <p:spPr>
          <a:xfrm>
            <a:off x="0" y="744901"/>
            <a:ext cx="12192000" cy="0"/>
          </a:xfrm>
          <a:prstGeom prst="line">
            <a:avLst/>
          </a:prstGeom>
          <a:ln>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9" name="Tijdelijke aanduiding voor tekst 7">
            <a:extLst>
              <a:ext uri="{FF2B5EF4-FFF2-40B4-BE49-F238E27FC236}">
                <a16:creationId xmlns:a16="http://schemas.microsoft.com/office/drawing/2014/main" id="{431B8575-5590-483E-BB62-D6427F03B2A7}"/>
              </a:ext>
            </a:extLst>
          </p:cNvPr>
          <p:cNvSpPr>
            <a:spLocks noGrp="1"/>
          </p:cNvSpPr>
          <p:nvPr>
            <p:ph type="body" sz="quarter" idx="13" hasCustomPrompt="1"/>
          </p:nvPr>
        </p:nvSpPr>
        <p:spPr>
          <a:xfrm>
            <a:off x="180000" y="6101542"/>
            <a:ext cx="11688912" cy="619932"/>
          </a:xfrm>
        </p:spPr>
        <p:txBody>
          <a:bodyPr tIns="0" anchor="b">
            <a:noAutofit/>
          </a:bodyPr>
          <a:lstStyle>
            <a:lvl1pPr marL="0" indent="0">
              <a:lnSpc>
                <a:spcPct val="100000"/>
              </a:lnSpc>
              <a:spcBef>
                <a:spcPts val="0"/>
              </a:spcBef>
              <a:buNone/>
              <a:defRPr sz="900" b="0">
                <a:solidFill>
                  <a:schemeClr val="bg1"/>
                </a:solidFill>
              </a:defRPr>
            </a:lvl1pPr>
          </a:lstStyle>
          <a:p>
            <a:pPr lvl="0"/>
            <a:r>
              <a:rPr lang="nl-NL" err="1"/>
              <a:t>References</a:t>
            </a:r>
            <a:r>
              <a:rPr lang="nl-NL"/>
              <a:t>:</a:t>
            </a:r>
            <a:endParaRPr lang="en-US"/>
          </a:p>
        </p:txBody>
      </p:sp>
      <p:sp>
        <p:nvSpPr>
          <p:cNvPr id="11" name="Text Placeholder 8">
            <a:extLst>
              <a:ext uri="{FF2B5EF4-FFF2-40B4-BE49-F238E27FC236}">
                <a16:creationId xmlns:a16="http://schemas.microsoft.com/office/drawing/2014/main" id="{B1A14620-FBB3-415B-A2A6-CD7A8F21AF58}"/>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pic>
        <p:nvPicPr>
          <p:cNvPr id="12" name="Picture 11">
            <a:extLst>
              <a:ext uri="{FF2B5EF4-FFF2-40B4-BE49-F238E27FC236}">
                <a16:creationId xmlns:a16="http://schemas.microsoft.com/office/drawing/2014/main" id="{1895B150-45D4-41E8-B2E8-6A965788C8AD}"/>
              </a:ext>
            </a:extLst>
          </p:cNvPr>
          <p:cNvPicPr>
            <a:picLocks noChangeAspect="1"/>
          </p:cNvPicPr>
          <p:nvPr userDrawn="1"/>
        </p:nvPicPr>
        <p:blipFill>
          <a:blip r:embed="rId6">
            <a:alphaModFix/>
            <a:biLevel thresh="25000"/>
          </a:blip>
          <a:stretch>
            <a:fillRect/>
          </a:stretch>
        </p:blipFill>
        <p:spPr>
          <a:xfrm>
            <a:off x="10625066" y="282860"/>
            <a:ext cx="728734" cy="225465"/>
          </a:xfrm>
          <a:prstGeom prst="rect">
            <a:avLst/>
          </a:prstGeom>
        </p:spPr>
      </p:pic>
    </p:spTree>
    <p:extLst>
      <p:ext uri="{BB962C8B-B14F-4D97-AF65-F5344CB8AC3E}">
        <p14:creationId xmlns:p14="http://schemas.microsoft.com/office/powerpoint/2010/main" val="28199564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1_Graph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CCA636-707A-3F19-176F-5B5435B291BE}"/>
              </a:ext>
            </a:extLst>
          </p:cNvPr>
          <p:cNvSpPr/>
          <p:nvPr userDrawn="1"/>
        </p:nvSpPr>
        <p:spPr>
          <a:xfrm>
            <a:off x="0" y="1289244"/>
            <a:ext cx="12192000" cy="45626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1">
            <a:extLst>
              <a:ext uri="{FF2B5EF4-FFF2-40B4-BE49-F238E27FC236}">
                <a16:creationId xmlns:a16="http://schemas.microsoft.com/office/drawing/2014/main" id="{B6E895FE-D67F-1D1D-77C7-ECCBDCF64B3A}"/>
              </a:ext>
            </a:extLst>
          </p:cNvPr>
          <p:cNvSpPr>
            <a:spLocks noGrp="1"/>
          </p:cNvSpPr>
          <p:nvPr>
            <p:ph type="title"/>
          </p:nvPr>
        </p:nvSpPr>
        <p:spPr>
          <a:xfrm>
            <a:off x="838200" y="365125"/>
            <a:ext cx="10515600" cy="900000"/>
          </a:xfrm>
          <a:prstGeom prst="rect">
            <a:avLst/>
          </a:prstGeom>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EC8DC20B-3B7E-B464-8CF5-08C693CD1A11}"/>
              </a:ext>
            </a:extLst>
          </p:cNvPr>
          <p:cNvSpPr>
            <a:spLocks noGrp="1"/>
          </p:cNvSpPr>
          <p:nvPr>
            <p:ph idx="1" hasCustomPrompt="1"/>
          </p:nvPr>
        </p:nvSpPr>
        <p:spPr>
          <a:xfrm>
            <a:off x="838200" y="1465021"/>
            <a:ext cx="10515600" cy="4211066"/>
          </a:xfrm>
        </p:spPr>
        <p:txBody>
          <a:bodyPr/>
          <a:lstStyle>
            <a:lvl1pPr>
              <a:defRPr/>
            </a:lvl1pPr>
          </a:lstStyle>
          <a:p>
            <a:pPr lvl="0"/>
            <a:r>
              <a:rPr lang="nl-NL" dirty="0" err="1"/>
              <a:t>Graphs</a:t>
            </a:r>
            <a:endParaRPr lang="nl-NL" dirty="0"/>
          </a:p>
        </p:txBody>
      </p:sp>
      <p:sp>
        <p:nvSpPr>
          <p:cNvPr id="7" name="Rectangle 6">
            <a:extLst>
              <a:ext uri="{FF2B5EF4-FFF2-40B4-BE49-F238E27FC236}">
                <a16:creationId xmlns:a16="http://schemas.microsoft.com/office/drawing/2014/main" id="{2986D3AB-2CA3-DA84-4740-A029A3C25772}"/>
              </a:ext>
            </a:extLst>
          </p:cNvPr>
          <p:cNvSpPr/>
          <p:nvPr userDrawn="1"/>
        </p:nvSpPr>
        <p:spPr>
          <a:xfrm>
            <a:off x="0" y="6492874"/>
            <a:ext cx="12192000" cy="365126"/>
          </a:xfrm>
          <a:prstGeom prst="rect">
            <a:avLst/>
          </a:prstGeom>
          <a:gradFill flip="none" rotWithShape="1">
            <a:gsLst>
              <a:gs pos="0">
                <a:srgbClr val="D2093C"/>
              </a:gs>
              <a:gs pos="50000">
                <a:srgbClr val="ECB0AB"/>
              </a:gs>
              <a:gs pos="100000">
                <a:srgbClr val="D7E7E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8" name="Tijdelijke aanduiding voor tekst 7">
            <a:extLst>
              <a:ext uri="{FF2B5EF4-FFF2-40B4-BE49-F238E27FC236}">
                <a16:creationId xmlns:a16="http://schemas.microsoft.com/office/drawing/2014/main" id="{D25AFACA-DCC7-3C98-66B4-B54A940EC990}"/>
              </a:ext>
            </a:extLst>
          </p:cNvPr>
          <p:cNvSpPr>
            <a:spLocks noGrp="1"/>
          </p:cNvSpPr>
          <p:nvPr>
            <p:ph type="body" sz="quarter" idx="13" hasCustomPrompt="1"/>
          </p:nvPr>
        </p:nvSpPr>
        <p:spPr>
          <a:xfrm>
            <a:off x="181440" y="5858890"/>
            <a:ext cx="11829600" cy="619932"/>
          </a:xfrm>
        </p:spPr>
        <p:txBody>
          <a:bodyPr tIns="0" anchor="b">
            <a:noAutofit/>
          </a:bodyPr>
          <a:lstStyle>
            <a:lvl1pPr marL="0" indent="0">
              <a:lnSpc>
                <a:spcPct val="100000"/>
              </a:lnSpc>
              <a:spcBef>
                <a:spcPts val="0"/>
              </a:spcBef>
              <a:buNone/>
              <a:defRPr sz="800" b="0" i="1">
                <a:latin typeface="Segoe UI" panose="020B0502040204020203" pitchFamily="34" charset="0"/>
                <a:cs typeface="Segoe UI" panose="020B0502040204020203" pitchFamily="34" charset="0"/>
              </a:defRPr>
            </a:lvl1pPr>
          </a:lstStyle>
          <a:p>
            <a:pPr lvl="0"/>
            <a:r>
              <a:rPr lang="nl-NL" dirty="0" err="1"/>
              <a:t>References</a:t>
            </a:r>
            <a:r>
              <a:rPr lang="nl-NL" dirty="0"/>
              <a:t>:</a:t>
            </a:r>
            <a:endParaRPr lang="en-US" dirty="0"/>
          </a:p>
        </p:txBody>
      </p:sp>
      <p:pic>
        <p:nvPicPr>
          <p:cNvPr id="10" name="Picture 9" descr="Text&#10;&#10;Description automatically generated with medium confidence">
            <a:extLst>
              <a:ext uri="{FF2B5EF4-FFF2-40B4-BE49-F238E27FC236}">
                <a16:creationId xmlns:a16="http://schemas.microsoft.com/office/drawing/2014/main" id="{64D73B81-D93C-3225-5B8D-F2E34DB9EC02}"/>
              </a:ext>
            </a:extLst>
          </p:cNvPr>
          <p:cNvPicPr>
            <a:picLocks noChangeAspect="1"/>
          </p:cNvPicPr>
          <p:nvPr userDrawn="1"/>
        </p:nvPicPr>
        <p:blipFill>
          <a:blip r:embed="rId2"/>
          <a:stretch>
            <a:fillRect/>
          </a:stretch>
        </p:blipFill>
        <p:spPr>
          <a:xfrm>
            <a:off x="838200" y="6578404"/>
            <a:ext cx="640093" cy="194065"/>
          </a:xfrm>
          <a:prstGeom prst="rect">
            <a:avLst/>
          </a:prstGeom>
        </p:spPr>
      </p:pic>
    </p:spTree>
    <p:extLst>
      <p:ext uri="{BB962C8B-B14F-4D97-AF65-F5344CB8AC3E}">
        <p14:creationId xmlns:p14="http://schemas.microsoft.com/office/powerpoint/2010/main" val="19121604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895FE-D67F-1D1D-77C7-ECCBDCF64B3A}"/>
              </a:ext>
            </a:extLst>
          </p:cNvPr>
          <p:cNvSpPr>
            <a:spLocks noGrp="1"/>
          </p:cNvSpPr>
          <p:nvPr>
            <p:ph type="title"/>
          </p:nvPr>
        </p:nvSpPr>
        <p:spPr>
          <a:xfrm>
            <a:off x="838200" y="365125"/>
            <a:ext cx="10515600" cy="900000"/>
          </a:xfrm>
          <a:prstGeom prst="rect">
            <a:avLst/>
          </a:prstGeom>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EC8DC20B-3B7E-B464-8CF5-08C693CD1A11}"/>
              </a:ext>
            </a:extLst>
          </p:cNvPr>
          <p:cNvSpPr>
            <a:spLocks noGrp="1"/>
          </p:cNvSpPr>
          <p:nvPr>
            <p:ph idx="1"/>
          </p:nvPr>
        </p:nvSpPr>
        <p:spPr>
          <a:xfrm>
            <a:off x="838200" y="1914962"/>
            <a:ext cx="10515600" cy="394392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7" name="Rectangle 6">
            <a:extLst>
              <a:ext uri="{FF2B5EF4-FFF2-40B4-BE49-F238E27FC236}">
                <a16:creationId xmlns:a16="http://schemas.microsoft.com/office/drawing/2014/main" id="{2986D3AB-2CA3-DA84-4740-A029A3C25772}"/>
              </a:ext>
            </a:extLst>
          </p:cNvPr>
          <p:cNvSpPr/>
          <p:nvPr userDrawn="1"/>
        </p:nvSpPr>
        <p:spPr>
          <a:xfrm>
            <a:off x="0" y="6492874"/>
            <a:ext cx="12192000" cy="365126"/>
          </a:xfrm>
          <a:prstGeom prst="rect">
            <a:avLst/>
          </a:prstGeom>
          <a:gradFill flip="none" rotWithShape="1">
            <a:gsLst>
              <a:gs pos="0">
                <a:srgbClr val="D2093C"/>
              </a:gs>
              <a:gs pos="50000">
                <a:srgbClr val="ECB0AB"/>
              </a:gs>
              <a:gs pos="100000">
                <a:srgbClr val="D7E7E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8" name="Tijdelijke aanduiding voor tekst 7">
            <a:extLst>
              <a:ext uri="{FF2B5EF4-FFF2-40B4-BE49-F238E27FC236}">
                <a16:creationId xmlns:a16="http://schemas.microsoft.com/office/drawing/2014/main" id="{D25AFACA-DCC7-3C98-66B4-B54A940EC990}"/>
              </a:ext>
            </a:extLst>
          </p:cNvPr>
          <p:cNvSpPr>
            <a:spLocks noGrp="1"/>
          </p:cNvSpPr>
          <p:nvPr>
            <p:ph type="body" sz="quarter" idx="13" hasCustomPrompt="1"/>
          </p:nvPr>
        </p:nvSpPr>
        <p:spPr>
          <a:xfrm>
            <a:off x="181440" y="5858890"/>
            <a:ext cx="11829600" cy="619932"/>
          </a:xfrm>
        </p:spPr>
        <p:txBody>
          <a:bodyPr tIns="0" anchor="b">
            <a:noAutofit/>
          </a:bodyPr>
          <a:lstStyle>
            <a:lvl1pPr marL="0" indent="0">
              <a:lnSpc>
                <a:spcPct val="100000"/>
              </a:lnSpc>
              <a:spcBef>
                <a:spcPts val="0"/>
              </a:spcBef>
              <a:buNone/>
              <a:defRPr sz="800" b="0" i="1">
                <a:latin typeface="Segoe UI" panose="020B0502040204020203" pitchFamily="34" charset="0"/>
                <a:cs typeface="Segoe UI" panose="020B0502040204020203" pitchFamily="34" charset="0"/>
              </a:defRPr>
            </a:lvl1pPr>
          </a:lstStyle>
          <a:p>
            <a:pPr lvl="0"/>
            <a:r>
              <a:rPr lang="nl-NL" dirty="0" err="1"/>
              <a:t>References</a:t>
            </a:r>
            <a:r>
              <a:rPr lang="nl-NL" dirty="0"/>
              <a:t>:</a:t>
            </a:r>
            <a:endParaRPr lang="en-US" dirty="0"/>
          </a:p>
        </p:txBody>
      </p:sp>
      <p:pic>
        <p:nvPicPr>
          <p:cNvPr id="10" name="Picture 9" descr="Text&#10;&#10;Description automatically generated with medium confidence">
            <a:extLst>
              <a:ext uri="{FF2B5EF4-FFF2-40B4-BE49-F238E27FC236}">
                <a16:creationId xmlns:a16="http://schemas.microsoft.com/office/drawing/2014/main" id="{64D73B81-D93C-3225-5B8D-F2E34DB9EC02}"/>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12" name="Text Placeholder 2">
            <a:extLst>
              <a:ext uri="{FF2B5EF4-FFF2-40B4-BE49-F238E27FC236}">
                <a16:creationId xmlns:a16="http://schemas.microsoft.com/office/drawing/2014/main" id="{6B4BAD78-0271-8895-E388-D5862D98444F}"/>
              </a:ext>
            </a:extLst>
          </p:cNvPr>
          <p:cNvSpPr>
            <a:spLocks noGrp="1"/>
          </p:cNvSpPr>
          <p:nvPr>
            <p:ph type="body" idx="14"/>
          </p:nvPr>
        </p:nvSpPr>
        <p:spPr>
          <a:xfrm>
            <a:off x="839788" y="1282217"/>
            <a:ext cx="10514012" cy="618693"/>
          </a:xfrm>
        </p:spPr>
        <p:txBody>
          <a:bodyPr anchor="b">
            <a:normAutofit/>
          </a:bodyPr>
          <a:lstStyle>
            <a:lvl1pPr marL="0" indent="0">
              <a:buNone/>
              <a:defRPr sz="1600" b="1">
                <a:solidFill>
                  <a:schemeClr val="accent1"/>
                </a:solidFill>
                <a:latin typeface="Segoe UI Semibold" panose="020B0702040204020203" pitchFamily="34" charset="0"/>
                <a:cs typeface="Segoe UI Semibold" panose="020B07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3427505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ubtile and Image with discri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3ABB138-CB95-5F47-A606-8DBC61E9D0DE}"/>
              </a:ext>
            </a:extLst>
          </p:cNvPr>
          <p:cNvSpPr/>
          <p:nvPr userDrawn="1"/>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2" name="Title 1">
            <a:extLst>
              <a:ext uri="{FF2B5EF4-FFF2-40B4-BE49-F238E27FC236}">
                <a16:creationId xmlns:a16="http://schemas.microsoft.com/office/drawing/2014/main" id="{807273EF-8D87-9C42-961E-594DB4E25BCB}"/>
              </a:ext>
            </a:extLst>
          </p:cNvPr>
          <p:cNvSpPr>
            <a:spLocks noGrp="1"/>
          </p:cNvSpPr>
          <p:nvPr>
            <p:ph type="title"/>
          </p:nvPr>
        </p:nvSpPr>
        <p:spPr>
          <a:noFill/>
        </p:spPr>
        <p:txBody>
          <a:bodyPr/>
          <a:lstStyle>
            <a:lvl1pPr>
              <a:defRPr>
                <a:solidFill>
                  <a:srgbClr val="001E55"/>
                </a:solidFill>
              </a:defRPr>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F34B102D-F93D-614F-A079-100D02EF96C4}"/>
              </a:ext>
            </a:extLst>
          </p:cNvPr>
          <p:cNvSpPr>
            <a:spLocks noGrp="1"/>
          </p:cNvSpPr>
          <p:nvPr>
            <p:ph idx="1"/>
          </p:nvPr>
        </p:nvSpPr>
        <p:spPr>
          <a:xfrm>
            <a:off x="7380514" y="1123201"/>
            <a:ext cx="3973286" cy="4222992"/>
          </a:xfrm>
        </p:spPr>
        <p:txBody>
          <a:bodyPr anchor="ct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Footer Placeholder 4">
            <a:extLst>
              <a:ext uri="{FF2B5EF4-FFF2-40B4-BE49-F238E27FC236}">
                <a16:creationId xmlns:a16="http://schemas.microsoft.com/office/drawing/2014/main" id="{1F8203D8-372B-DF49-9805-C2DEFF9EB9FA}"/>
              </a:ext>
            </a:extLst>
          </p:cNvPr>
          <p:cNvSpPr>
            <a:spLocks noGrp="1"/>
          </p:cNvSpPr>
          <p:nvPr>
            <p:ph type="ftr" sz="quarter" idx="11"/>
          </p:nvPr>
        </p:nvSpPr>
        <p:spPr>
          <a:xfrm>
            <a:off x="4038600" y="6492873"/>
            <a:ext cx="4114800" cy="365125"/>
          </a:xfrm>
          <a:prstGeom prst="rect">
            <a:avLst/>
          </a:prstGeom>
        </p:spPr>
        <p:txBody>
          <a:bodyPr/>
          <a:lstStyle>
            <a:lvl1pPr>
              <a:defRPr sz="600" b="0">
                <a:solidFill>
                  <a:schemeClr val="bg1"/>
                </a:solidFill>
              </a:defRPr>
            </a:lvl1pPr>
          </a:lstStyle>
          <a:p>
            <a:r>
              <a:rPr lang="en-GB"/>
              <a:t>Copyright © 2021 Boehringer Ingelheim Pharmaceuticals, Inc. All rights reserved. </a:t>
            </a:r>
            <a:endParaRPr lang="en-NL"/>
          </a:p>
        </p:txBody>
      </p:sp>
      <p:pic>
        <p:nvPicPr>
          <p:cNvPr id="8" name="Picture 7" descr="Text&#10;&#10;Description automatically generated with medium confidence">
            <a:extLst>
              <a:ext uri="{FF2B5EF4-FFF2-40B4-BE49-F238E27FC236}">
                <a16:creationId xmlns:a16="http://schemas.microsoft.com/office/drawing/2014/main" id="{644B3927-A8FF-7D40-9335-CFFFF0492DC6}"/>
              </a:ext>
            </a:extLst>
          </p:cNvPr>
          <p:cNvPicPr>
            <a:picLocks noChangeAspect="1"/>
          </p:cNvPicPr>
          <p:nvPr userDrawn="1"/>
        </p:nvPicPr>
        <p:blipFill>
          <a:blip r:embed="rId2"/>
          <a:stretch>
            <a:fillRect/>
          </a:stretch>
        </p:blipFill>
        <p:spPr>
          <a:xfrm>
            <a:off x="838200" y="6578404"/>
            <a:ext cx="640093" cy="194065"/>
          </a:xfrm>
          <a:prstGeom prst="rect">
            <a:avLst/>
          </a:prstGeom>
        </p:spPr>
      </p:pic>
      <p:sp>
        <p:nvSpPr>
          <p:cNvPr id="9" name="Tijdelijke aanduiding voor tekst 7">
            <a:extLst>
              <a:ext uri="{FF2B5EF4-FFF2-40B4-BE49-F238E27FC236}">
                <a16:creationId xmlns:a16="http://schemas.microsoft.com/office/drawing/2014/main" id="{8509949C-A4FC-4623-B83C-3C463C028390}"/>
              </a:ext>
            </a:extLst>
          </p:cNvPr>
          <p:cNvSpPr>
            <a:spLocks noGrp="1"/>
          </p:cNvSpPr>
          <p:nvPr>
            <p:ph type="body" sz="quarter" idx="13" hasCustomPrompt="1"/>
          </p:nvPr>
        </p:nvSpPr>
        <p:spPr>
          <a:xfrm>
            <a:off x="180000" y="5858890"/>
            <a:ext cx="11173800" cy="619932"/>
          </a:xfrm>
        </p:spPr>
        <p:txBody>
          <a:bodyPr tIns="0" anchor="b">
            <a:noAutofit/>
          </a:bodyPr>
          <a:lstStyle>
            <a:lvl1pPr marL="0" indent="0">
              <a:lnSpc>
                <a:spcPct val="100000"/>
              </a:lnSpc>
              <a:spcBef>
                <a:spcPts val="0"/>
              </a:spcBef>
              <a:buNone/>
              <a:defRPr sz="900" b="0"/>
            </a:lvl1pPr>
          </a:lstStyle>
          <a:p>
            <a:pPr lvl="0"/>
            <a:r>
              <a:rPr lang="nl-NL" err="1"/>
              <a:t>References</a:t>
            </a:r>
            <a:r>
              <a:rPr lang="nl-NL"/>
              <a:t>:</a:t>
            </a:r>
            <a:endParaRPr lang="en-US"/>
          </a:p>
        </p:txBody>
      </p:sp>
      <p:sp>
        <p:nvSpPr>
          <p:cNvPr id="12" name="Text Placeholder 8">
            <a:extLst>
              <a:ext uri="{FF2B5EF4-FFF2-40B4-BE49-F238E27FC236}">
                <a16:creationId xmlns:a16="http://schemas.microsoft.com/office/drawing/2014/main" id="{E37A12DE-C2B7-4D17-B7C5-B178F80A84C1}"/>
              </a:ext>
            </a:extLst>
          </p:cNvPr>
          <p:cNvSpPr>
            <a:spLocks noGrp="1"/>
          </p:cNvSpPr>
          <p:nvPr>
            <p:ph type="body" sz="quarter" idx="17" hasCustomPrompt="1"/>
          </p:nvPr>
        </p:nvSpPr>
        <p:spPr>
          <a:xfrm>
            <a:off x="0" y="-630238"/>
            <a:ext cx="12192000" cy="457200"/>
          </a:xfrm>
          <a:solidFill>
            <a:schemeClr val="accent5"/>
          </a:solidFill>
        </p:spPr>
        <p:txBody>
          <a:bodyPr anchor="ctr"/>
          <a:lstStyle>
            <a:lvl1pPr marL="182563" indent="0">
              <a:tabLst/>
              <a:defRPr>
                <a:solidFill>
                  <a:schemeClr val="bg1"/>
                </a:solidFill>
              </a:defRPr>
            </a:lvl1pPr>
          </a:lstStyle>
          <a:p>
            <a:pPr lvl="0"/>
            <a:r>
              <a:rPr lang="en-GB"/>
              <a:t>Click to add code</a:t>
            </a:r>
          </a:p>
        </p:txBody>
      </p:sp>
      <p:sp>
        <p:nvSpPr>
          <p:cNvPr id="13" name="Content Placeholder 2">
            <a:extLst>
              <a:ext uri="{FF2B5EF4-FFF2-40B4-BE49-F238E27FC236}">
                <a16:creationId xmlns:a16="http://schemas.microsoft.com/office/drawing/2014/main" id="{82B0B942-35C6-4480-8C6A-AAC086DD6700}"/>
              </a:ext>
            </a:extLst>
          </p:cNvPr>
          <p:cNvSpPr>
            <a:spLocks noGrp="1"/>
          </p:cNvSpPr>
          <p:nvPr>
            <p:ph idx="19"/>
          </p:nvPr>
        </p:nvSpPr>
        <p:spPr>
          <a:xfrm>
            <a:off x="838201" y="1123200"/>
            <a:ext cx="6306312" cy="4735691"/>
          </a:xfrm>
        </p:spPr>
        <p:txBody>
          <a:bodyPr>
            <a:normAutofit/>
          </a:bodyPr>
          <a:lstStyle>
            <a:lvl1pPr>
              <a:lnSpc>
                <a:spcPct val="150000"/>
              </a:lnSpc>
              <a:defRPr sz="1400"/>
            </a:lvl1pPr>
            <a:lvl2pPr>
              <a:lnSpc>
                <a:spcPct val="150000"/>
              </a:lnSpc>
              <a:defRPr sz="1400"/>
            </a:lvl2pPr>
            <a:lvl3pPr>
              <a:lnSpc>
                <a:spcPct val="150000"/>
              </a:lnSpc>
              <a:defRPr sz="1400"/>
            </a:lvl3pPr>
            <a:lvl4pPr>
              <a:lnSpc>
                <a:spcPct val="150000"/>
              </a:lnSpc>
              <a:defRPr sz="1400"/>
            </a:lvl4pPr>
            <a:lvl5pPr>
              <a:lnSpc>
                <a:spcPct val="150000"/>
              </a:lnSpc>
              <a:defRPr sz="1400"/>
            </a:lvl5pPr>
          </a:lstStyle>
          <a:p>
            <a:pPr lvl="0"/>
            <a:endParaRPr lang="en-NL"/>
          </a:p>
        </p:txBody>
      </p:sp>
      <p:pic>
        <p:nvPicPr>
          <p:cNvPr id="14" name="Picture 13">
            <a:extLst>
              <a:ext uri="{FF2B5EF4-FFF2-40B4-BE49-F238E27FC236}">
                <a16:creationId xmlns:a16="http://schemas.microsoft.com/office/drawing/2014/main" id="{12064F2C-B030-4B0B-8106-F384D1B9BEC6}"/>
              </a:ext>
            </a:extLst>
          </p:cNvPr>
          <p:cNvPicPr>
            <a:picLocks noChangeAspect="1"/>
          </p:cNvPicPr>
          <p:nvPr userDrawn="1"/>
        </p:nvPicPr>
        <p:blipFill>
          <a:blip r:embed="rId3">
            <a:alphaModFix/>
            <a:biLevel thresh="25000"/>
          </a:blip>
          <a:stretch>
            <a:fillRect/>
          </a:stretch>
        </p:blipFill>
        <p:spPr>
          <a:xfrm>
            <a:off x="10625066" y="6562702"/>
            <a:ext cx="728734" cy="225465"/>
          </a:xfrm>
          <a:prstGeom prst="rect">
            <a:avLst/>
          </a:prstGeom>
        </p:spPr>
      </p:pic>
    </p:spTree>
    <p:extLst>
      <p:ext uri="{BB962C8B-B14F-4D97-AF65-F5344CB8AC3E}">
        <p14:creationId xmlns:p14="http://schemas.microsoft.com/office/powerpoint/2010/main" val="39453233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895FE-D67F-1D1D-77C7-ECCBDCF64B3A}"/>
              </a:ext>
            </a:extLst>
          </p:cNvPr>
          <p:cNvSpPr>
            <a:spLocks noGrp="1"/>
          </p:cNvSpPr>
          <p:nvPr>
            <p:ph type="title"/>
          </p:nvPr>
        </p:nvSpPr>
        <p:spPr>
          <a:xfrm>
            <a:off x="838200" y="365125"/>
            <a:ext cx="10515600" cy="900000"/>
          </a:xfrm>
          <a:prstGeom prst="rect">
            <a:avLst/>
          </a:prstGeom>
        </p:spPr>
        <p:txBody>
          <a:bodyPr/>
          <a:lstStyle/>
          <a:p>
            <a:r>
              <a:rPr lang="en-US"/>
              <a:t>Click to edit Master title style</a:t>
            </a:r>
            <a:endParaRPr lang="nl-NL"/>
          </a:p>
        </p:txBody>
      </p:sp>
      <p:sp>
        <p:nvSpPr>
          <p:cNvPr id="3" name="Content Placeholder 2">
            <a:extLst>
              <a:ext uri="{FF2B5EF4-FFF2-40B4-BE49-F238E27FC236}">
                <a16:creationId xmlns:a16="http://schemas.microsoft.com/office/drawing/2014/main" id="{EC8DC20B-3B7E-B464-8CF5-08C693CD1A11}"/>
              </a:ext>
            </a:extLst>
          </p:cNvPr>
          <p:cNvSpPr>
            <a:spLocks noGrp="1"/>
          </p:cNvSpPr>
          <p:nvPr>
            <p:ph idx="1"/>
          </p:nvPr>
        </p:nvSpPr>
        <p:spPr>
          <a:xfrm>
            <a:off x="838200" y="1279178"/>
            <a:ext cx="10515600" cy="45797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7" name="Rectangle 6">
            <a:extLst>
              <a:ext uri="{FF2B5EF4-FFF2-40B4-BE49-F238E27FC236}">
                <a16:creationId xmlns:a16="http://schemas.microsoft.com/office/drawing/2014/main" id="{2986D3AB-2CA3-DA84-4740-A029A3C25772}"/>
              </a:ext>
            </a:extLst>
          </p:cNvPr>
          <p:cNvSpPr/>
          <p:nvPr userDrawn="1"/>
        </p:nvSpPr>
        <p:spPr>
          <a:xfrm>
            <a:off x="0" y="6492874"/>
            <a:ext cx="12192000" cy="365126"/>
          </a:xfrm>
          <a:prstGeom prst="rect">
            <a:avLst/>
          </a:prstGeom>
          <a:gradFill flip="none" rotWithShape="1">
            <a:gsLst>
              <a:gs pos="0">
                <a:srgbClr val="D2093C"/>
              </a:gs>
              <a:gs pos="50000">
                <a:srgbClr val="ECB0AB"/>
              </a:gs>
              <a:gs pos="100000">
                <a:srgbClr val="D7E7E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sp>
        <p:nvSpPr>
          <p:cNvPr id="8" name="Tijdelijke aanduiding voor tekst 7">
            <a:extLst>
              <a:ext uri="{FF2B5EF4-FFF2-40B4-BE49-F238E27FC236}">
                <a16:creationId xmlns:a16="http://schemas.microsoft.com/office/drawing/2014/main" id="{D25AFACA-DCC7-3C98-66B4-B54A940EC990}"/>
              </a:ext>
            </a:extLst>
          </p:cNvPr>
          <p:cNvSpPr>
            <a:spLocks noGrp="1"/>
          </p:cNvSpPr>
          <p:nvPr>
            <p:ph type="body" sz="quarter" idx="13" hasCustomPrompt="1"/>
          </p:nvPr>
        </p:nvSpPr>
        <p:spPr>
          <a:xfrm>
            <a:off x="181440" y="5858890"/>
            <a:ext cx="11829600" cy="619932"/>
          </a:xfrm>
        </p:spPr>
        <p:txBody>
          <a:bodyPr tIns="0" anchor="b">
            <a:noAutofit/>
          </a:bodyPr>
          <a:lstStyle>
            <a:lvl1pPr marL="0" indent="0">
              <a:lnSpc>
                <a:spcPct val="100000"/>
              </a:lnSpc>
              <a:spcBef>
                <a:spcPts val="0"/>
              </a:spcBef>
              <a:buNone/>
              <a:defRPr sz="800" b="0" i="1">
                <a:latin typeface="Segoe UI" panose="020B0502040204020203" pitchFamily="34" charset="0"/>
                <a:cs typeface="Segoe UI" panose="020B0502040204020203" pitchFamily="34" charset="0"/>
              </a:defRPr>
            </a:lvl1pPr>
          </a:lstStyle>
          <a:p>
            <a:pPr lvl="0"/>
            <a:r>
              <a:rPr lang="nl-NL" dirty="0" err="1"/>
              <a:t>References</a:t>
            </a:r>
            <a:r>
              <a:rPr lang="nl-NL" dirty="0"/>
              <a:t>:</a:t>
            </a:r>
            <a:endParaRPr lang="en-US" dirty="0"/>
          </a:p>
        </p:txBody>
      </p:sp>
      <p:pic>
        <p:nvPicPr>
          <p:cNvPr id="10" name="Picture 9" descr="Text&#10;&#10;Description automatically generated with medium confidence">
            <a:extLst>
              <a:ext uri="{FF2B5EF4-FFF2-40B4-BE49-F238E27FC236}">
                <a16:creationId xmlns:a16="http://schemas.microsoft.com/office/drawing/2014/main" id="{64D73B81-D93C-3225-5B8D-F2E34DB9EC02}"/>
              </a:ext>
            </a:extLst>
          </p:cNvPr>
          <p:cNvPicPr>
            <a:picLocks noChangeAspect="1"/>
          </p:cNvPicPr>
          <p:nvPr userDrawn="1"/>
        </p:nvPicPr>
        <p:blipFill>
          <a:blip r:embed="rId2"/>
          <a:stretch>
            <a:fillRect/>
          </a:stretch>
        </p:blipFill>
        <p:spPr>
          <a:xfrm>
            <a:off x="838200" y="6578404"/>
            <a:ext cx="640093" cy="194065"/>
          </a:xfrm>
          <a:prstGeom prst="rect">
            <a:avLst/>
          </a:prstGeom>
        </p:spPr>
      </p:pic>
    </p:spTree>
    <p:extLst>
      <p:ext uri="{BB962C8B-B14F-4D97-AF65-F5344CB8AC3E}">
        <p14:creationId xmlns:p14="http://schemas.microsoft.com/office/powerpoint/2010/main" val="4045028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slideLayout" Target="../slideLayouts/slideLayout55.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33" Type="http://schemas.openxmlformats.org/officeDocument/2006/relationships/theme" Target="../theme/theme2.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29" Type="http://schemas.openxmlformats.org/officeDocument/2006/relationships/slideLayout" Target="../slideLayouts/slideLayout58.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32" Type="http://schemas.openxmlformats.org/officeDocument/2006/relationships/slideLayout" Target="../slideLayouts/slideLayout61.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slideLayout" Target="../slideLayouts/slideLayout57.xml"/><Relationship Id="rId10" Type="http://schemas.openxmlformats.org/officeDocument/2006/relationships/slideLayout" Target="../slideLayouts/slideLayout39.xml"/><Relationship Id="rId19" Type="http://schemas.openxmlformats.org/officeDocument/2006/relationships/slideLayout" Target="../slideLayouts/slideLayout48.xml"/><Relationship Id="rId31" Type="http://schemas.openxmlformats.org/officeDocument/2006/relationships/slideLayout" Target="../slideLayouts/slideLayout60.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slideLayout" Target="../slideLayouts/slideLayout56.xml"/><Relationship Id="rId30" Type="http://schemas.openxmlformats.org/officeDocument/2006/relationships/slideLayout" Target="../slideLayouts/slideLayout59.xml"/><Relationship Id="rId8"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A26F5D-84E4-074C-A25D-93C484C325D2}"/>
              </a:ext>
            </a:extLst>
          </p:cNvPr>
          <p:cNvSpPr>
            <a:spLocks noGrp="1"/>
          </p:cNvSpPr>
          <p:nvPr>
            <p:ph type="title"/>
          </p:nvPr>
        </p:nvSpPr>
        <p:spPr>
          <a:xfrm>
            <a:off x="838200" y="136525"/>
            <a:ext cx="10515600" cy="911987"/>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94AC15CC-CF1F-A94F-BBE5-6479172CF1D3}"/>
              </a:ext>
            </a:extLst>
          </p:cNvPr>
          <p:cNvSpPr>
            <a:spLocks noGrp="1"/>
          </p:cNvSpPr>
          <p:nvPr>
            <p:ph type="body" idx="1"/>
          </p:nvPr>
        </p:nvSpPr>
        <p:spPr>
          <a:xfrm>
            <a:off x="838800" y="1121665"/>
            <a:ext cx="10515600" cy="497987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705976792"/>
      </p:ext>
    </p:extLst>
  </p:cSld>
  <p:clrMap bg1="lt1" tx1="dk1" bg2="lt2" tx2="dk2" accent1="accent1" accent2="accent2" accent3="accent3" accent4="accent4" accent5="accent5" accent6="accent6" hlink="hlink" folHlink="folHlink"/>
  <p:sldLayoutIdLst>
    <p:sldLayoutId id="2147483831" r:id="rId1"/>
    <p:sldLayoutId id="2147483872" r:id="rId2"/>
    <p:sldLayoutId id="2147483856" r:id="rId3"/>
    <p:sldLayoutId id="2147483832" r:id="rId4"/>
    <p:sldLayoutId id="2147483834" r:id="rId5"/>
    <p:sldLayoutId id="2147483835" r:id="rId6"/>
    <p:sldLayoutId id="2147483836" r:id="rId7"/>
    <p:sldLayoutId id="2147483837" r:id="rId8"/>
    <p:sldLayoutId id="2147483839" r:id="rId9"/>
    <p:sldLayoutId id="2147483841" r:id="rId10"/>
    <p:sldLayoutId id="2147483843" r:id="rId11"/>
    <p:sldLayoutId id="2147483844" r:id="rId12"/>
    <p:sldLayoutId id="2147483845" r:id="rId13"/>
    <p:sldLayoutId id="2147483846" r:id="rId14"/>
    <p:sldLayoutId id="2147483847" r:id="rId15"/>
    <p:sldLayoutId id="2147483870" r:id="rId16"/>
    <p:sldLayoutId id="2147483848" r:id="rId17"/>
    <p:sldLayoutId id="2147483849" r:id="rId18"/>
    <p:sldLayoutId id="2147483871" r:id="rId19"/>
    <p:sldLayoutId id="2147483850" r:id="rId20"/>
    <p:sldLayoutId id="2147483851" r:id="rId21"/>
    <p:sldLayoutId id="2147483852" r:id="rId22"/>
    <p:sldLayoutId id="2147483860" r:id="rId23"/>
    <p:sldLayoutId id="2147483863" r:id="rId24"/>
    <p:sldLayoutId id="2147483864" r:id="rId25"/>
    <p:sldLayoutId id="2147483865" r:id="rId26"/>
    <p:sldLayoutId id="2147483866" r:id="rId27"/>
    <p:sldLayoutId id="2147483867" r:id="rId28"/>
    <p:sldLayoutId id="2147483873" r:id="rId29"/>
  </p:sldLayoutIdLst>
  <p:txStyles>
    <p:titleStyle>
      <a:lvl1pPr algn="l" defTabSz="914400" rtl="0" eaLnBrk="1" latinLnBrk="0" hangingPunct="1">
        <a:lnSpc>
          <a:spcPct val="90000"/>
        </a:lnSpc>
        <a:spcBef>
          <a:spcPct val="0"/>
        </a:spcBef>
        <a:buNone/>
        <a:defRPr sz="2000" b="1" i="0" kern="1200" spc="0" baseline="0">
          <a:solidFill>
            <a:srgbClr val="003366"/>
          </a:solidFill>
          <a:latin typeface="BISansNEXT" panose="0200050304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A26F5D-84E4-074C-A25D-93C484C325D2}"/>
              </a:ext>
            </a:extLst>
          </p:cNvPr>
          <p:cNvSpPr>
            <a:spLocks noGrp="1"/>
          </p:cNvSpPr>
          <p:nvPr>
            <p:ph type="title"/>
          </p:nvPr>
        </p:nvSpPr>
        <p:spPr>
          <a:xfrm>
            <a:off x="838200" y="136525"/>
            <a:ext cx="10515600" cy="911987"/>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94AC15CC-CF1F-A94F-BBE5-6479172CF1D3}"/>
              </a:ext>
            </a:extLst>
          </p:cNvPr>
          <p:cNvSpPr>
            <a:spLocks noGrp="1"/>
          </p:cNvSpPr>
          <p:nvPr>
            <p:ph type="body" idx="1"/>
          </p:nvPr>
        </p:nvSpPr>
        <p:spPr>
          <a:xfrm>
            <a:off x="838800" y="1121665"/>
            <a:ext cx="10515600" cy="497987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997291243"/>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 id="2147483890" r:id="rId16"/>
    <p:sldLayoutId id="2147483891" r:id="rId17"/>
    <p:sldLayoutId id="2147483892" r:id="rId18"/>
    <p:sldLayoutId id="2147483893" r:id="rId19"/>
    <p:sldLayoutId id="2147483894" r:id="rId20"/>
    <p:sldLayoutId id="2147483895" r:id="rId21"/>
    <p:sldLayoutId id="2147483896" r:id="rId22"/>
    <p:sldLayoutId id="2147483897" r:id="rId23"/>
    <p:sldLayoutId id="2147483898" r:id="rId24"/>
    <p:sldLayoutId id="2147483899" r:id="rId25"/>
    <p:sldLayoutId id="2147483900" r:id="rId26"/>
    <p:sldLayoutId id="2147483901" r:id="rId27"/>
    <p:sldLayoutId id="2147483902" r:id="rId28"/>
    <p:sldLayoutId id="2147483903" r:id="rId29"/>
    <p:sldLayoutId id="2147483904" r:id="rId30"/>
    <p:sldLayoutId id="2147483905" r:id="rId31"/>
    <p:sldLayoutId id="2147483906" r:id="rId32"/>
  </p:sldLayoutIdLst>
  <p:txStyles>
    <p:titleStyle>
      <a:lvl1pPr algn="l" defTabSz="914400" rtl="0" eaLnBrk="1" latinLnBrk="0" hangingPunct="1">
        <a:lnSpc>
          <a:spcPct val="90000"/>
        </a:lnSpc>
        <a:spcBef>
          <a:spcPct val="0"/>
        </a:spcBef>
        <a:buNone/>
        <a:defRPr sz="2000" b="1" i="0" kern="1200" spc="0" baseline="0">
          <a:solidFill>
            <a:srgbClr val="003366"/>
          </a:solidFill>
          <a:latin typeface="BISansNEXT" panose="0200050304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A26F5D-84E4-074C-A25D-93C484C325D2}"/>
              </a:ext>
            </a:extLst>
          </p:cNvPr>
          <p:cNvSpPr>
            <a:spLocks noGrp="1"/>
          </p:cNvSpPr>
          <p:nvPr>
            <p:ph type="title"/>
          </p:nvPr>
        </p:nvSpPr>
        <p:spPr>
          <a:xfrm>
            <a:off x="838200" y="136525"/>
            <a:ext cx="10515600" cy="911987"/>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94AC15CC-CF1F-A94F-BBE5-6479172CF1D3}"/>
              </a:ext>
            </a:extLst>
          </p:cNvPr>
          <p:cNvSpPr>
            <a:spLocks noGrp="1"/>
          </p:cNvSpPr>
          <p:nvPr>
            <p:ph type="body" idx="1"/>
          </p:nvPr>
        </p:nvSpPr>
        <p:spPr>
          <a:xfrm>
            <a:off x="838800" y="1121665"/>
            <a:ext cx="10515600" cy="497987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Tree>
    <p:extLst>
      <p:ext uri="{BB962C8B-B14F-4D97-AF65-F5344CB8AC3E}">
        <p14:creationId xmlns:p14="http://schemas.microsoft.com/office/powerpoint/2010/main" val="1487785955"/>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 id="2147483919" r:id="rId12"/>
    <p:sldLayoutId id="2147483920" r:id="rId13"/>
    <p:sldLayoutId id="2147483921" r:id="rId14"/>
    <p:sldLayoutId id="2147483922" r:id="rId15"/>
    <p:sldLayoutId id="2147483923" r:id="rId16"/>
    <p:sldLayoutId id="2147483924" r:id="rId17"/>
    <p:sldLayoutId id="2147483925" r:id="rId18"/>
    <p:sldLayoutId id="2147483926" r:id="rId19"/>
    <p:sldLayoutId id="2147483927" r:id="rId20"/>
    <p:sldLayoutId id="2147483928" r:id="rId21"/>
    <p:sldLayoutId id="2147483929" r:id="rId22"/>
    <p:sldLayoutId id="2147483930" r:id="rId23"/>
    <p:sldLayoutId id="2147483931" r:id="rId24"/>
    <p:sldLayoutId id="2147483932" r:id="rId25"/>
    <p:sldLayoutId id="2147483933" r:id="rId26"/>
    <p:sldLayoutId id="2147483934" r:id="rId27"/>
    <p:sldLayoutId id="2147483935" r:id="rId28"/>
    <p:sldLayoutId id="2147483936" r:id="rId29"/>
  </p:sldLayoutIdLst>
  <p:txStyles>
    <p:titleStyle>
      <a:lvl1pPr algn="l" defTabSz="914400" rtl="0" eaLnBrk="1" latinLnBrk="0" hangingPunct="1">
        <a:lnSpc>
          <a:spcPct val="90000"/>
        </a:lnSpc>
        <a:spcBef>
          <a:spcPct val="0"/>
        </a:spcBef>
        <a:buNone/>
        <a:defRPr sz="2000" b="1" i="0" kern="1200" spc="0" baseline="0">
          <a:solidFill>
            <a:srgbClr val="003366"/>
          </a:solidFill>
          <a:latin typeface="BISansNEXT" panose="0200050304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16.png"/><Relationship Id="rId4" Type="http://schemas.openxmlformats.org/officeDocument/2006/relationships/image" Target="../media/image15.emf"/></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16.png"/><Relationship Id="rId5" Type="http://schemas.openxmlformats.org/officeDocument/2006/relationships/image" Target="../media/image35.sv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sv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18.png"/><Relationship Id="rId4" Type="http://schemas.openxmlformats.org/officeDocument/2006/relationships/image" Target="../media/image37.svg"/><Relationship Id="rId9" Type="http://schemas.openxmlformats.org/officeDocument/2006/relationships/image" Target="../media/image42.sv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18.png"/><Relationship Id="rId2" Type="http://schemas.openxmlformats.org/officeDocument/2006/relationships/image" Target="../media/image43.png"/><Relationship Id="rId1" Type="http://schemas.openxmlformats.org/officeDocument/2006/relationships/slideLayout" Target="../slideLayouts/slideLayout17.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s>
</file>

<file path=ppt/slides/_rels/slide1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54.emf"/></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sv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svg"/><Relationship Id="rId10" Type="http://schemas.openxmlformats.org/officeDocument/2006/relationships/image" Target="../media/image18.png"/><Relationship Id="rId4" Type="http://schemas.openxmlformats.org/officeDocument/2006/relationships/image" Target="../media/image56.png"/><Relationship Id="rId9" Type="http://schemas.openxmlformats.org/officeDocument/2006/relationships/image" Target="../media/image61.sv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66.xml"/><Relationship Id="rId5" Type="http://schemas.openxmlformats.org/officeDocument/2006/relationships/image" Target="../media/image18.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18.png"/><Relationship Id="rId5" Type="http://schemas.openxmlformats.org/officeDocument/2006/relationships/image" Target="../media/image69.sv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sv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73.png"/><Relationship Id="rId5" Type="http://schemas.openxmlformats.org/officeDocument/2006/relationships/image" Target="../media/image72.svg"/><Relationship Id="rId10" Type="http://schemas.openxmlformats.org/officeDocument/2006/relationships/image" Target="../media/image18.png"/><Relationship Id="rId4" Type="http://schemas.openxmlformats.org/officeDocument/2006/relationships/image" Target="../media/image71.png"/><Relationship Id="rId9" Type="http://schemas.openxmlformats.org/officeDocument/2006/relationships/image" Target="../media/image76.svg"/></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3" Type="http://schemas.openxmlformats.org/officeDocument/2006/relationships/image" Target="../media/image55.png"/><Relationship Id="rId7" Type="http://schemas.openxmlformats.org/officeDocument/2006/relationships/image" Target="../media/image80.svg"/><Relationship Id="rId12"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78.sv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svg"/><Relationship Id="rId1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svg"/><Relationship Id="rId18" Type="http://schemas.openxmlformats.org/officeDocument/2006/relationships/image" Target="../media/image102.png"/><Relationship Id="rId3" Type="http://schemas.openxmlformats.org/officeDocument/2006/relationships/image" Target="../media/image9.png"/><Relationship Id="rId7" Type="http://schemas.openxmlformats.org/officeDocument/2006/relationships/image" Target="../media/image91.svg"/><Relationship Id="rId12" Type="http://schemas.openxmlformats.org/officeDocument/2006/relationships/image" Target="../media/image96.png"/><Relationship Id="rId17" Type="http://schemas.openxmlformats.org/officeDocument/2006/relationships/image" Target="../media/image101.svg"/><Relationship Id="rId2" Type="http://schemas.openxmlformats.org/officeDocument/2006/relationships/notesSlide" Target="../notesSlides/notesSlide26.xml"/><Relationship Id="rId16" Type="http://schemas.openxmlformats.org/officeDocument/2006/relationships/image" Target="../media/image100.png"/><Relationship Id="rId20" Type="http://schemas.openxmlformats.org/officeDocument/2006/relationships/image" Target="../media/image18.png"/><Relationship Id="rId1" Type="http://schemas.openxmlformats.org/officeDocument/2006/relationships/slideLayout" Target="../slideLayouts/slideLayout31.xml"/><Relationship Id="rId6" Type="http://schemas.openxmlformats.org/officeDocument/2006/relationships/image" Target="../media/image90.png"/><Relationship Id="rId11" Type="http://schemas.openxmlformats.org/officeDocument/2006/relationships/image" Target="../media/image95.svg"/><Relationship Id="rId5" Type="http://schemas.openxmlformats.org/officeDocument/2006/relationships/image" Target="../media/image89.svg"/><Relationship Id="rId15" Type="http://schemas.openxmlformats.org/officeDocument/2006/relationships/image" Target="../media/image99.svg"/><Relationship Id="rId10" Type="http://schemas.openxmlformats.org/officeDocument/2006/relationships/image" Target="../media/image94.png"/><Relationship Id="rId19" Type="http://schemas.openxmlformats.org/officeDocument/2006/relationships/image" Target="../media/image103.svg"/><Relationship Id="rId4" Type="http://schemas.openxmlformats.org/officeDocument/2006/relationships/image" Target="../media/image88.png"/><Relationship Id="rId9" Type="http://schemas.openxmlformats.org/officeDocument/2006/relationships/image" Target="../media/image93.svg"/><Relationship Id="rId14" Type="http://schemas.openxmlformats.org/officeDocument/2006/relationships/image" Target="../media/image98.png"/></Relationships>
</file>

<file path=ppt/slides/_rels/slide32.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chart" Target="../charts/chart5.xml"/></Relationships>
</file>

<file path=ppt/slides/_rels/slide3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3.xml"/><Relationship Id="rId1" Type="http://schemas.openxmlformats.org/officeDocument/2006/relationships/slideLayout" Target="../slideLayouts/slideLayout21.xml"/><Relationship Id="rId6" Type="http://schemas.openxmlformats.org/officeDocument/2006/relationships/image" Target="../media/image18.png"/><Relationship Id="rId5" Type="http://schemas.openxmlformats.org/officeDocument/2006/relationships/image" Target="../media/image107.svg"/><Relationship Id="rId4" Type="http://schemas.openxmlformats.org/officeDocument/2006/relationships/image" Target="../media/image106.png"/></Relationships>
</file>

<file path=ppt/slides/_rels/slide39.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9.png"/><Relationship Id="rId7" Type="http://schemas.openxmlformats.org/officeDocument/2006/relationships/image" Target="../media/image111.svg"/><Relationship Id="rId12"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110.png"/><Relationship Id="rId11" Type="http://schemas.openxmlformats.org/officeDocument/2006/relationships/image" Target="../media/image115.svg"/><Relationship Id="rId5" Type="http://schemas.openxmlformats.org/officeDocument/2006/relationships/image" Target="../media/image109.sv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sv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8" Type="http://schemas.openxmlformats.org/officeDocument/2006/relationships/image" Target="../media/image119.svg"/><Relationship Id="rId13" Type="http://schemas.openxmlformats.org/officeDocument/2006/relationships/image" Target="../media/image122.svg"/><Relationship Id="rId18" Type="http://schemas.openxmlformats.org/officeDocument/2006/relationships/image" Target="../media/image123.png"/><Relationship Id="rId3" Type="http://schemas.openxmlformats.org/officeDocument/2006/relationships/image" Target="../media/image116.png"/><Relationship Id="rId7" Type="http://schemas.openxmlformats.org/officeDocument/2006/relationships/image" Target="../media/image27.png"/><Relationship Id="rId12" Type="http://schemas.openxmlformats.org/officeDocument/2006/relationships/image" Target="../media/image56.png"/><Relationship Id="rId17" Type="http://schemas.openxmlformats.org/officeDocument/2006/relationships/image" Target="../media/image61.svg"/><Relationship Id="rId2" Type="http://schemas.openxmlformats.org/officeDocument/2006/relationships/notesSlide" Target="../notesSlides/notesSlide35.xml"/><Relationship Id="rId16" Type="http://schemas.openxmlformats.org/officeDocument/2006/relationships/image" Target="../media/image60.png"/><Relationship Id="rId1" Type="http://schemas.openxmlformats.org/officeDocument/2006/relationships/slideLayout" Target="../slideLayouts/slideLayout23.xml"/><Relationship Id="rId6" Type="http://schemas.openxmlformats.org/officeDocument/2006/relationships/image" Target="../media/image118.svg"/><Relationship Id="rId11" Type="http://schemas.openxmlformats.org/officeDocument/2006/relationships/image" Target="../media/image121.svg"/><Relationship Id="rId5" Type="http://schemas.openxmlformats.org/officeDocument/2006/relationships/image" Target="../media/image117.png"/><Relationship Id="rId15" Type="http://schemas.openxmlformats.org/officeDocument/2006/relationships/image" Target="../media/image59.svg"/><Relationship Id="rId10" Type="http://schemas.openxmlformats.org/officeDocument/2006/relationships/image" Target="../media/image120.png"/><Relationship Id="rId4" Type="http://schemas.openxmlformats.org/officeDocument/2006/relationships/image" Target="../media/image9.png"/><Relationship Id="rId9" Type="http://schemas.openxmlformats.org/officeDocument/2006/relationships/image" Target="../media/image4.png"/><Relationship Id="rId1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hyperlink" Target="http://www.fass.se/" TargetMode="Externa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5.xml"/><Relationship Id="rId1" Type="http://schemas.openxmlformats.org/officeDocument/2006/relationships/slideLayout" Target="../slideLayouts/slideLayout46.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image" Target="../media/image18.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208472C-7973-47F8-BBFA-239477FDD56B}"/>
              </a:ext>
            </a:extLst>
          </p:cNvPr>
          <p:cNvSpPr>
            <a:spLocks noGrp="1"/>
          </p:cNvSpPr>
          <p:nvPr>
            <p:ph type="body" sz="quarter" idx="13"/>
          </p:nvPr>
        </p:nvSpPr>
        <p:spPr>
          <a:xfrm>
            <a:off x="181200" y="6179840"/>
            <a:ext cx="10464424" cy="615243"/>
          </a:xfrm>
        </p:spPr>
        <p:txBody>
          <a:bodyPr/>
          <a:lstStyle/>
          <a:p>
            <a:endParaRPr lang="nl-NL" sz="800" dirty="0"/>
          </a:p>
        </p:txBody>
      </p:sp>
      <p:sp>
        <p:nvSpPr>
          <p:cNvPr id="10" name="Text Placeholder 9">
            <a:extLst>
              <a:ext uri="{FF2B5EF4-FFF2-40B4-BE49-F238E27FC236}">
                <a16:creationId xmlns:a16="http://schemas.microsoft.com/office/drawing/2014/main" id="{01D2832F-5599-4E96-9DCA-35E7CAA9063C}"/>
              </a:ext>
            </a:extLst>
          </p:cNvPr>
          <p:cNvSpPr>
            <a:spLocks noGrp="1"/>
          </p:cNvSpPr>
          <p:nvPr>
            <p:ph type="body" sz="quarter" idx="17"/>
          </p:nvPr>
        </p:nvSpPr>
        <p:spPr/>
        <p:txBody>
          <a:bodyPr/>
          <a:lstStyle/>
          <a:p>
            <a:endParaRPr lang="nl-NL"/>
          </a:p>
        </p:txBody>
      </p:sp>
      <p:pic>
        <p:nvPicPr>
          <p:cNvPr id="11" name="Afbeelding 16">
            <a:extLst>
              <a:ext uri="{FF2B5EF4-FFF2-40B4-BE49-F238E27FC236}">
                <a16:creationId xmlns:a16="http://schemas.microsoft.com/office/drawing/2014/main" id="{9AC3AE26-6C1E-43B0-92D8-21A1881D8A41}"/>
              </a:ext>
            </a:extLst>
          </p:cNvPr>
          <p:cNvPicPr>
            <a:picLocks noChangeAspect="1"/>
          </p:cNvPicPr>
          <p:nvPr/>
        </p:nvPicPr>
        <p:blipFill>
          <a:blip r:embed="rId3">
            <a:alphaModFix amt="40000"/>
          </a:blip>
          <a:stretch>
            <a:fillRect/>
          </a:stretch>
        </p:blipFill>
        <p:spPr>
          <a:xfrm>
            <a:off x="640504" y="1379425"/>
            <a:ext cx="6773243" cy="3700593"/>
          </a:xfrm>
          <a:prstGeom prst="rect">
            <a:avLst/>
          </a:prstGeom>
        </p:spPr>
      </p:pic>
      <p:pic>
        <p:nvPicPr>
          <p:cNvPr id="13" name="Picture 12">
            <a:extLst>
              <a:ext uri="{FF2B5EF4-FFF2-40B4-BE49-F238E27FC236}">
                <a16:creationId xmlns:a16="http://schemas.microsoft.com/office/drawing/2014/main" id="{191BD80E-0DFD-4910-9A66-B40D35E99F12}"/>
              </a:ext>
            </a:extLst>
          </p:cNvPr>
          <p:cNvPicPr>
            <a:picLocks noChangeAspect="1"/>
          </p:cNvPicPr>
          <p:nvPr/>
        </p:nvPicPr>
        <p:blipFill>
          <a:blip r:embed="rId4">
            <a:alphaModFix/>
          </a:blip>
          <a:stretch>
            <a:fillRect/>
          </a:stretch>
        </p:blipFill>
        <p:spPr>
          <a:xfrm>
            <a:off x="2134554" y="2847633"/>
            <a:ext cx="5172834" cy="1600434"/>
          </a:xfrm>
          <a:prstGeom prst="rect">
            <a:avLst/>
          </a:prstGeom>
        </p:spPr>
      </p:pic>
      <p:cxnSp>
        <p:nvCxnSpPr>
          <p:cNvPr id="15" name="Rechte verbindingslijn 2">
            <a:extLst>
              <a:ext uri="{FF2B5EF4-FFF2-40B4-BE49-F238E27FC236}">
                <a16:creationId xmlns:a16="http://schemas.microsoft.com/office/drawing/2014/main" id="{545FAE38-C43E-422D-8E0A-4E8B9FD4CD92}"/>
              </a:ext>
            </a:extLst>
          </p:cNvPr>
          <p:cNvCxnSpPr>
            <a:cxnSpLocks/>
          </p:cNvCxnSpPr>
          <p:nvPr/>
        </p:nvCxnSpPr>
        <p:spPr>
          <a:xfrm>
            <a:off x="7905138" y="2296347"/>
            <a:ext cx="0" cy="2265306"/>
          </a:xfrm>
          <a:prstGeom prst="line">
            <a:avLst/>
          </a:prstGeom>
          <a:ln>
            <a:solidFill>
              <a:srgbClr val="6EC7DC"/>
            </a:solidFill>
          </a:ln>
        </p:spPr>
        <p:style>
          <a:lnRef idx="1">
            <a:schemeClr val="accent1"/>
          </a:lnRef>
          <a:fillRef idx="0">
            <a:schemeClr val="accent1"/>
          </a:fillRef>
          <a:effectRef idx="0">
            <a:schemeClr val="accent1"/>
          </a:effectRef>
          <a:fontRef idx="minor">
            <a:schemeClr val="tx1"/>
          </a:fontRef>
        </p:style>
      </p:cxnSp>
      <p:sp>
        <p:nvSpPr>
          <p:cNvPr id="2" name="Tekstvak 1">
            <a:extLst>
              <a:ext uri="{FF2B5EF4-FFF2-40B4-BE49-F238E27FC236}">
                <a16:creationId xmlns:a16="http://schemas.microsoft.com/office/drawing/2014/main" id="{567B0F38-FDB4-7D85-EFA5-31323A8376C6}"/>
              </a:ext>
            </a:extLst>
          </p:cNvPr>
          <p:cNvSpPr txBox="1"/>
          <p:nvPr/>
        </p:nvSpPr>
        <p:spPr>
          <a:xfrm>
            <a:off x="8069923" y="3194996"/>
            <a:ext cx="3245601" cy="830997"/>
          </a:xfrm>
          <a:prstGeom prst="rect">
            <a:avLst/>
          </a:prstGeom>
          <a:noFill/>
        </p:spPr>
        <p:txBody>
          <a:bodyPr wrap="square">
            <a:spAutoFit/>
          </a:bodyPr>
          <a:lstStyle/>
          <a:p>
            <a:r>
              <a:rPr lang="en-US" sz="1600" dirty="0">
                <a:solidFill>
                  <a:schemeClr val="bg1"/>
                </a:solidFill>
                <a:latin typeface="BISansNEXT" panose="02000503040000020004" pitchFamily="2" charset="0"/>
              </a:rPr>
              <a:t>During this session we will be </a:t>
            </a:r>
            <a:r>
              <a:rPr lang="en-NL" sz="1600" dirty="0">
                <a:solidFill>
                  <a:schemeClr val="bg1"/>
                </a:solidFill>
                <a:latin typeface="BISansNEXT" panose="02000503040000020004" pitchFamily="2" charset="0"/>
              </a:rPr>
              <a:t>providing tools and exchang</a:t>
            </a:r>
            <a:r>
              <a:rPr lang="en-US" sz="1600" dirty="0" err="1">
                <a:solidFill>
                  <a:schemeClr val="bg1"/>
                </a:solidFill>
                <a:latin typeface="BISansNEXT" panose="02000503040000020004" pitchFamily="2" charset="0"/>
              </a:rPr>
              <a:t>ing</a:t>
            </a:r>
            <a:r>
              <a:rPr lang="en-NL" sz="1600" dirty="0">
                <a:solidFill>
                  <a:schemeClr val="bg1"/>
                </a:solidFill>
                <a:latin typeface="BISansNEXT" panose="02000503040000020004" pitchFamily="2" charset="0"/>
              </a:rPr>
              <a:t> ideas </a:t>
            </a:r>
            <a:r>
              <a:rPr lang="en-US" sz="1600" dirty="0">
                <a:solidFill>
                  <a:schemeClr val="bg1"/>
                </a:solidFill>
                <a:latin typeface="BISansNEXT" panose="02000503040000020004" pitchFamily="2" charset="0"/>
              </a:rPr>
              <a:t>on</a:t>
            </a:r>
            <a:r>
              <a:rPr lang="en-NL" sz="1600" dirty="0">
                <a:solidFill>
                  <a:schemeClr val="bg1"/>
                </a:solidFill>
                <a:latin typeface="BISansNEXT" panose="02000503040000020004" pitchFamily="2" charset="0"/>
              </a:rPr>
              <a:t> </a:t>
            </a:r>
            <a:r>
              <a:rPr lang="en-US" sz="1600" dirty="0">
                <a:solidFill>
                  <a:schemeClr val="bg1"/>
                </a:solidFill>
                <a:latin typeface="BISansNEXT" panose="02000503040000020004" pitchFamily="2" charset="0"/>
              </a:rPr>
              <a:t>ILD </a:t>
            </a:r>
            <a:r>
              <a:rPr lang="en-NL" sz="1600" dirty="0">
                <a:solidFill>
                  <a:schemeClr val="bg1"/>
                </a:solidFill>
                <a:latin typeface="BISansNEXT" panose="02000503040000020004" pitchFamily="2" charset="0"/>
              </a:rPr>
              <a:t>patient care</a:t>
            </a:r>
            <a:endParaRPr lang="nl-NL" sz="1600" dirty="0">
              <a:solidFill>
                <a:schemeClr val="bg1"/>
              </a:solidFill>
              <a:latin typeface="BISansNEXT" panose="02000503040000020004" pitchFamily="2" charset="0"/>
            </a:endParaRPr>
          </a:p>
        </p:txBody>
      </p:sp>
      <p:sp>
        <p:nvSpPr>
          <p:cNvPr id="5" name="Title 5">
            <a:extLst>
              <a:ext uri="{FF2B5EF4-FFF2-40B4-BE49-F238E27FC236}">
                <a16:creationId xmlns:a16="http://schemas.microsoft.com/office/drawing/2014/main" id="{BC4CC016-A718-EF94-115D-A21F8EFAFF22}"/>
              </a:ext>
            </a:extLst>
          </p:cNvPr>
          <p:cNvSpPr txBox="1">
            <a:spLocks/>
          </p:cNvSpPr>
          <p:nvPr/>
        </p:nvSpPr>
        <p:spPr>
          <a:xfrm>
            <a:off x="8069923" y="2343448"/>
            <a:ext cx="3373390" cy="93891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400" b="1" i="0" kern="1200" spc="0" baseline="0">
                <a:solidFill>
                  <a:schemeClr val="bg1"/>
                </a:solidFill>
                <a:latin typeface="BISansNEXT" panose="02000503040000020004" pitchFamily="2" charset="0"/>
                <a:ea typeface="+mj-ea"/>
                <a:cs typeface="+mj-cs"/>
              </a:defRPr>
            </a:lvl1pPr>
          </a:lstStyle>
          <a:p>
            <a:r>
              <a:rPr lang="nl-NL"/>
              <a:t>Welcome!</a:t>
            </a:r>
            <a:endParaRPr lang="nl-NL" dirty="0"/>
          </a:p>
        </p:txBody>
      </p:sp>
      <p:pic>
        <p:nvPicPr>
          <p:cNvPr id="4" name="Picture 3">
            <a:extLst>
              <a:ext uri="{FF2B5EF4-FFF2-40B4-BE49-F238E27FC236}">
                <a16:creationId xmlns:a16="http://schemas.microsoft.com/office/drawing/2014/main" id="{81612FD8-2CB9-2FE2-6263-953932604E7C}"/>
              </a:ext>
            </a:extLst>
          </p:cNvPr>
          <p:cNvPicPr>
            <a:picLocks noChangeAspect="1"/>
          </p:cNvPicPr>
          <p:nvPr/>
        </p:nvPicPr>
        <p:blipFill>
          <a:blip r:embed="rId5"/>
          <a:stretch>
            <a:fillRect/>
          </a:stretch>
        </p:blipFill>
        <p:spPr>
          <a:xfrm>
            <a:off x="10788289" y="6489806"/>
            <a:ext cx="1487553" cy="231668"/>
          </a:xfrm>
          <a:prstGeom prst="rect">
            <a:avLst/>
          </a:prstGeom>
        </p:spPr>
      </p:pic>
    </p:spTree>
    <p:extLst>
      <p:ext uri="{BB962C8B-B14F-4D97-AF65-F5344CB8AC3E}">
        <p14:creationId xmlns:p14="http://schemas.microsoft.com/office/powerpoint/2010/main" val="311351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64" presetClass="path" presetSubtype="0" accel="50000" decel="50000" fill="hold" nodeType="withEffect">
                                  <p:stCondLst>
                                    <p:cond delay="0"/>
                                  </p:stCondLst>
                                  <p:childTnLst>
                                    <p:animMotion origin="layout" path="M 4.16667E-7 -4.44444E-6 L 4.16667E-7 -0.03194 " pathEditMode="relative" rAng="0" ptsTypes="AA">
                                      <p:cBhvr>
                                        <p:cTn id="14" dur="2000" fill="hold"/>
                                        <p:tgtEl>
                                          <p:spTgt spid="13"/>
                                        </p:tgtEl>
                                        <p:attrNameLst>
                                          <p:attrName>ppt_x</p:attrName>
                                          <p:attrName>ppt_y</p:attrName>
                                        </p:attrNameLst>
                                      </p:cBhvr>
                                      <p:rCtr x="0" y="-1597"/>
                                    </p:animMotion>
                                  </p:childTnLst>
                                </p:cTn>
                              </p:par>
                              <p:par>
                                <p:cTn id="15" presetID="22" presetClass="entr" presetSubtype="4" fill="hold" nodeType="withEffect">
                                  <p:stCondLst>
                                    <p:cond delay="50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par>
                                <p:cTn id="18" presetID="10" presetClass="entr" presetSubtype="0" fill="hold" grpId="0" nodeType="withEffect">
                                  <p:stCondLst>
                                    <p:cond delay="100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0" presetClass="entr" presetSubtype="0" fill="hold" grpId="0" nodeType="withEffect">
                                  <p:stCondLst>
                                    <p:cond delay="75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Gelijkbenige driehoek 9">
            <a:extLst>
              <a:ext uri="{FF2B5EF4-FFF2-40B4-BE49-F238E27FC236}">
                <a16:creationId xmlns:a16="http://schemas.microsoft.com/office/drawing/2014/main" id="{D78D65E9-A888-4761-B140-865ACD93D1E0}"/>
              </a:ext>
            </a:extLst>
          </p:cNvPr>
          <p:cNvSpPr/>
          <p:nvPr/>
        </p:nvSpPr>
        <p:spPr>
          <a:xfrm rot="10800000">
            <a:off x="2544" y="-6198"/>
            <a:ext cx="12183239" cy="578438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EF392731-1E63-4A37-8C26-F8545B7E3C7B}"/>
              </a:ext>
            </a:extLst>
          </p:cNvPr>
          <p:cNvGrpSpPr/>
          <p:nvPr/>
        </p:nvGrpSpPr>
        <p:grpSpPr>
          <a:xfrm>
            <a:off x="0" y="1592603"/>
            <a:ext cx="7577470" cy="369592"/>
            <a:chOff x="0" y="1585515"/>
            <a:chExt cx="7577470" cy="369592"/>
          </a:xfrm>
        </p:grpSpPr>
        <p:cxnSp>
          <p:nvCxnSpPr>
            <p:cNvPr id="32" name="Rechte verbindingslijn 31">
              <a:extLst>
                <a:ext uri="{FF2B5EF4-FFF2-40B4-BE49-F238E27FC236}">
                  <a16:creationId xmlns:a16="http://schemas.microsoft.com/office/drawing/2014/main" id="{8A97875F-926F-4F89-92DC-78AE88809FBE}"/>
                </a:ext>
              </a:extLst>
            </p:cNvPr>
            <p:cNvCxnSpPr>
              <a:cxnSpLocks/>
            </p:cNvCxnSpPr>
            <p:nvPr/>
          </p:nvCxnSpPr>
          <p:spPr>
            <a:xfrm>
              <a:off x="0" y="1955107"/>
              <a:ext cx="7577470"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7" name="Tekstvak 54">
              <a:extLst>
                <a:ext uri="{FF2B5EF4-FFF2-40B4-BE49-F238E27FC236}">
                  <a16:creationId xmlns:a16="http://schemas.microsoft.com/office/drawing/2014/main" id="{FD7D251A-A3B9-4D36-9315-DEC5A4E4BA66}"/>
                </a:ext>
              </a:extLst>
            </p:cNvPr>
            <p:cNvSpPr txBox="1"/>
            <p:nvPr/>
          </p:nvSpPr>
          <p:spPr>
            <a:xfrm>
              <a:off x="1679198" y="1585515"/>
              <a:ext cx="3426136" cy="307777"/>
            </a:xfrm>
            <a:prstGeom prst="rect">
              <a:avLst/>
            </a:prstGeom>
            <a:noFill/>
          </p:spPr>
          <p:txBody>
            <a:bodyPr wrap="square" anchor="ctr">
              <a:spAutoFit/>
            </a:bodyPr>
            <a:lstStyle>
              <a:defPPr>
                <a:defRPr lang="en-NL"/>
              </a:defPPr>
              <a:lvl1pPr algn="r">
                <a:defRPr sz="16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D7D31"/>
                  </a:solidFill>
                  <a:effectLst/>
                  <a:uLnTx/>
                  <a:uFillTx/>
                  <a:latin typeface="BISansNEXT" panose="02000503040000020004" pitchFamily="50" charset="0"/>
                  <a:ea typeface="+mn-ea"/>
                  <a:cs typeface="+mn-cs"/>
                </a:rPr>
                <a:t>Diagnosis of ILD</a:t>
              </a:r>
            </a:p>
          </p:txBody>
        </p:sp>
      </p:grpSp>
      <p:grpSp>
        <p:nvGrpSpPr>
          <p:cNvPr id="16" name="Group 15">
            <a:extLst>
              <a:ext uri="{FF2B5EF4-FFF2-40B4-BE49-F238E27FC236}">
                <a16:creationId xmlns:a16="http://schemas.microsoft.com/office/drawing/2014/main" id="{CFCAFCEC-76AD-49AB-9B5A-2EA1EE921E73}"/>
              </a:ext>
            </a:extLst>
          </p:cNvPr>
          <p:cNvGrpSpPr/>
          <p:nvPr/>
        </p:nvGrpSpPr>
        <p:grpSpPr>
          <a:xfrm>
            <a:off x="0" y="3506507"/>
            <a:ext cx="7577470" cy="373392"/>
            <a:chOff x="0" y="3513595"/>
            <a:chExt cx="7577470" cy="373392"/>
          </a:xfrm>
        </p:grpSpPr>
        <p:cxnSp>
          <p:nvCxnSpPr>
            <p:cNvPr id="4" name="Rechte verbindingslijn 3">
              <a:extLst>
                <a:ext uri="{FF2B5EF4-FFF2-40B4-BE49-F238E27FC236}">
                  <a16:creationId xmlns:a16="http://schemas.microsoft.com/office/drawing/2014/main" id="{AA09C69F-B41F-4AA5-8A7A-9C8FD74B76D7}"/>
                </a:ext>
              </a:extLst>
            </p:cNvPr>
            <p:cNvCxnSpPr>
              <a:cxnSpLocks/>
            </p:cNvCxnSpPr>
            <p:nvPr/>
          </p:nvCxnSpPr>
          <p:spPr>
            <a:xfrm>
              <a:off x="0" y="3886987"/>
              <a:ext cx="7577470" cy="0"/>
            </a:xfrm>
            <a:prstGeom prst="line">
              <a:avLst/>
            </a:prstGeom>
            <a:ln w="127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8" name="Tekstvak 55">
              <a:extLst>
                <a:ext uri="{FF2B5EF4-FFF2-40B4-BE49-F238E27FC236}">
                  <a16:creationId xmlns:a16="http://schemas.microsoft.com/office/drawing/2014/main" id="{0DE176B3-5E20-4D62-BF24-AC494560E203}"/>
                </a:ext>
              </a:extLst>
            </p:cNvPr>
            <p:cNvSpPr txBox="1"/>
            <p:nvPr/>
          </p:nvSpPr>
          <p:spPr>
            <a:xfrm>
              <a:off x="1679198" y="3513595"/>
              <a:ext cx="3395052" cy="307777"/>
            </a:xfrm>
            <a:prstGeom prst="rect">
              <a:avLst/>
            </a:prstGeom>
            <a:noFill/>
          </p:spPr>
          <p:txBody>
            <a:bodyPr wrap="square" anchor="ctr">
              <a:spAutoFit/>
            </a:bodyPr>
            <a:lstStyle>
              <a:defPPr>
                <a:defRPr lang="en-NL"/>
              </a:defPPr>
              <a:lvl1pPr algn="r">
                <a:defRPr sz="1600" b="1">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D7D31"/>
                  </a:solidFill>
                  <a:effectLst/>
                  <a:uLnTx/>
                  <a:uFillTx/>
                  <a:latin typeface="BISansNEXT" panose="02000503040000020004" pitchFamily="50" charset="0"/>
                  <a:ea typeface="+mn-ea"/>
                  <a:cs typeface="+mn-cs"/>
                </a:rPr>
                <a:t>Detection of progression</a:t>
              </a:r>
            </a:p>
          </p:txBody>
        </p:sp>
      </p:grpSp>
      <p:pic>
        <p:nvPicPr>
          <p:cNvPr id="3" name="Afbeelding 2">
            <a:extLst>
              <a:ext uri="{FF2B5EF4-FFF2-40B4-BE49-F238E27FC236}">
                <a16:creationId xmlns:a16="http://schemas.microsoft.com/office/drawing/2014/main" id="{0F1B7AB7-3F12-460D-9F3D-2AF897192850}"/>
              </a:ext>
            </a:extLst>
          </p:cNvPr>
          <p:cNvPicPr>
            <a:picLocks noChangeAspect="1"/>
          </p:cNvPicPr>
          <p:nvPr/>
        </p:nvPicPr>
        <p:blipFill rotWithShape="1">
          <a:blip r:embed="rId3"/>
          <a:srcRect l="22870" t="3699" r="16336" b="8638"/>
          <a:stretch/>
        </p:blipFill>
        <p:spPr>
          <a:xfrm>
            <a:off x="7047869" y="-9045"/>
            <a:ext cx="5157305" cy="5845416"/>
          </a:xfrm>
          <a:prstGeom prst="rect">
            <a:avLst/>
          </a:prstGeom>
        </p:spPr>
      </p:pic>
      <p:grpSp>
        <p:nvGrpSpPr>
          <p:cNvPr id="14" name="Group 13">
            <a:extLst>
              <a:ext uri="{FF2B5EF4-FFF2-40B4-BE49-F238E27FC236}">
                <a16:creationId xmlns:a16="http://schemas.microsoft.com/office/drawing/2014/main" id="{019A8EA3-C2AF-4252-941C-A1522051BB2D}"/>
              </a:ext>
            </a:extLst>
          </p:cNvPr>
          <p:cNvGrpSpPr/>
          <p:nvPr/>
        </p:nvGrpSpPr>
        <p:grpSpPr>
          <a:xfrm>
            <a:off x="1805707" y="3708184"/>
            <a:ext cx="6474723" cy="2579891"/>
            <a:chOff x="1805707" y="3708184"/>
            <a:chExt cx="6474723" cy="2579891"/>
          </a:xfrm>
        </p:grpSpPr>
        <p:grpSp>
          <p:nvGrpSpPr>
            <p:cNvPr id="8" name="Group 7">
              <a:extLst>
                <a:ext uri="{FF2B5EF4-FFF2-40B4-BE49-F238E27FC236}">
                  <a16:creationId xmlns:a16="http://schemas.microsoft.com/office/drawing/2014/main" id="{096E0F9F-C3FB-4FE3-8ACA-3605C65FE3E0}"/>
                </a:ext>
              </a:extLst>
            </p:cNvPr>
            <p:cNvGrpSpPr/>
            <p:nvPr/>
          </p:nvGrpSpPr>
          <p:grpSpPr>
            <a:xfrm>
              <a:off x="1805707" y="3708184"/>
              <a:ext cx="6474723" cy="2579891"/>
              <a:chOff x="1805707" y="3708184"/>
              <a:chExt cx="6474723" cy="2579891"/>
            </a:xfrm>
          </p:grpSpPr>
          <p:sp>
            <p:nvSpPr>
              <p:cNvPr id="31" name="Gelijkbenige driehoek 30">
                <a:extLst>
                  <a:ext uri="{FF2B5EF4-FFF2-40B4-BE49-F238E27FC236}">
                    <a16:creationId xmlns:a16="http://schemas.microsoft.com/office/drawing/2014/main" id="{3C4966DB-F5B1-45BC-B16E-4C1373D4DC59}"/>
                  </a:ext>
                </a:extLst>
              </p:cNvPr>
              <p:cNvSpPr/>
              <p:nvPr/>
            </p:nvSpPr>
            <p:spPr>
              <a:xfrm rot="10800000">
                <a:off x="1805707" y="3884507"/>
                <a:ext cx="6474723" cy="2403568"/>
              </a:xfrm>
              <a:prstGeom prst="triangle">
                <a:avLst>
                  <a:gd name="adj" fmla="val 0"/>
                </a:avLst>
              </a:prstGeom>
              <a:gradFill>
                <a:gsLst>
                  <a:gs pos="100000">
                    <a:schemeClr val="accent4">
                      <a:lumMod val="75000"/>
                    </a:schemeClr>
                  </a:gs>
                  <a:gs pos="50000">
                    <a:srgbClr val="843C0C"/>
                  </a:gs>
                  <a:gs pos="2000">
                    <a:srgbClr val="2B333A"/>
                  </a:gs>
                </a:gsLst>
                <a:lin ang="5400000" scaled="1"/>
              </a:gradFill>
              <a:ln>
                <a:noFill/>
              </a:ln>
              <a:effectLst>
                <a:outerShdw dir="5400000" sx="105000" sy="105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1E55"/>
                  </a:solidFill>
                  <a:effectLst/>
                  <a:uLnTx/>
                  <a:uFillTx/>
                  <a:latin typeface="Calibri" panose="020F0502020204030204"/>
                  <a:ea typeface="+mn-ea"/>
                  <a:cs typeface="+mn-cs"/>
                </a:endParaRPr>
              </a:p>
            </p:txBody>
          </p:sp>
          <p:sp>
            <p:nvSpPr>
              <p:cNvPr id="68" name="Rechthoek: afgeronde hoeken 17">
                <a:extLst>
                  <a:ext uri="{FF2B5EF4-FFF2-40B4-BE49-F238E27FC236}">
                    <a16:creationId xmlns:a16="http://schemas.microsoft.com/office/drawing/2014/main" id="{83094526-46C6-40F2-956B-60D68F92FB50}"/>
                  </a:ext>
                </a:extLst>
              </p:cNvPr>
              <p:cNvSpPr/>
              <p:nvPr/>
            </p:nvSpPr>
            <p:spPr>
              <a:xfrm>
                <a:off x="6840430" y="3708184"/>
                <a:ext cx="1440000" cy="1404584"/>
              </a:xfrm>
              <a:prstGeom prst="roundRect">
                <a:avLst>
                  <a:gd name="adj" fmla="val 0"/>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bIns="10800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BISansNEXT" panose="02000503040000020004" pitchFamily="50" charset="0"/>
                    <a:ea typeface="+mn-ea"/>
                    <a:cs typeface="+mn-cs"/>
                  </a:rPr>
                  <a:t>PPF</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BISansNEXT" panose="02000503040000020004" pitchFamily="50" charset="0"/>
                  <a:ea typeface="+mn-ea"/>
                  <a:cs typeface="+mn-cs"/>
                </a:endParaRPr>
              </a:p>
            </p:txBody>
          </p:sp>
        </p:grpSp>
        <p:sp>
          <p:nvSpPr>
            <p:cNvPr id="71" name="Tekstvak 20">
              <a:extLst>
                <a:ext uri="{FF2B5EF4-FFF2-40B4-BE49-F238E27FC236}">
                  <a16:creationId xmlns:a16="http://schemas.microsoft.com/office/drawing/2014/main" id="{41515B8C-2B6A-45AB-86DC-6955620FF478}"/>
                </a:ext>
              </a:extLst>
            </p:cNvPr>
            <p:cNvSpPr txBox="1"/>
            <p:nvPr/>
          </p:nvSpPr>
          <p:spPr>
            <a:xfrm>
              <a:off x="4542137" y="4288714"/>
              <a:ext cx="1859841"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C7AB">
                      <a:lumMod val="10000"/>
                    </a:srgbClr>
                  </a:solidFill>
                  <a:effectLst/>
                  <a:uLnTx/>
                  <a:uFillTx/>
                  <a:latin typeface="BISansNEXT" panose="02000503040000020004" pitchFamily="50" charset="0"/>
                  <a:ea typeface="+mn-ea"/>
                  <a:cs typeface="+mn-cs"/>
                </a:rPr>
                <a:t>Progression</a:t>
              </a:r>
            </a:p>
          </p:txBody>
        </p:sp>
      </p:grpSp>
      <p:sp>
        <p:nvSpPr>
          <p:cNvPr id="66" name="Rechthoek: afgeronde hoeken 15">
            <a:extLst>
              <a:ext uri="{FF2B5EF4-FFF2-40B4-BE49-F238E27FC236}">
                <a16:creationId xmlns:a16="http://schemas.microsoft.com/office/drawing/2014/main" id="{1B703AD5-8679-48EE-928B-59AA8BD2B081}"/>
              </a:ext>
            </a:extLst>
          </p:cNvPr>
          <p:cNvSpPr/>
          <p:nvPr/>
        </p:nvSpPr>
        <p:spPr>
          <a:xfrm>
            <a:off x="0" y="5779483"/>
            <a:ext cx="12205174" cy="714414"/>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rgbClr val="FFFFFF"/>
              </a:solidFill>
              <a:effectLst/>
              <a:uLnTx/>
              <a:uFillTx/>
              <a:latin typeface="BISansNEXT" panose="02000503040000020004"/>
              <a:ea typeface="+mn-ea"/>
              <a:cs typeface="+mn-cs"/>
            </a:endParaRPr>
          </a:p>
        </p:txBody>
      </p:sp>
      <p:sp>
        <p:nvSpPr>
          <p:cNvPr id="5" name="Tijdelijke aanduiding voor tekst 4">
            <a:extLst>
              <a:ext uri="{FF2B5EF4-FFF2-40B4-BE49-F238E27FC236}">
                <a16:creationId xmlns:a16="http://schemas.microsoft.com/office/drawing/2014/main" id="{5AAE91CE-71E6-4B5C-A7B3-D8AE441E9B0C}"/>
              </a:ext>
            </a:extLst>
          </p:cNvPr>
          <p:cNvSpPr>
            <a:spLocks noGrp="1"/>
          </p:cNvSpPr>
          <p:nvPr>
            <p:ph type="body" sz="quarter" idx="17"/>
          </p:nvPr>
        </p:nvSpPr>
        <p:spPr/>
        <p:txBody>
          <a:bodyPr/>
          <a:lstStyle/>
          <a:p>
            <a:r>
              <a:rPr lang="en-US" dirty="0"/>
              <a:t>ILD journey</a:t>
            </a:r>
          </a:p>
        </p:txBody>
      </p:sp>
      <p:grpSp>
        <p:nvGrpSpPr>
          <p:cNvPr id="13" name="Group 12">
            <a:extLst>
              <a:ext uri="{FF2B5EF4-FFF2-40B4-BE49-F238E27FC236}">
                <a16:creationId xmlns:a16="http://schemas.microsoft.com/office/drawing/2014/main" id="{0216F192-74CC-49A4-BE5C-94D6B0E9BB18}"/>
              </a:ext>
            </a:extLst>
          </p:cNvPr>
          <p:cNvGrpSpPr/>
          <p:nvPr/>
        </p:nvGrpSpPr>
        <p:grpSpPr>
          <a:xfrm>
            <a:off x="1805707" y="1751753"/>
            <a:ext cx="6474723" cy="2546963"/>
            <a:chOff x="1805707" y="1751753"/>
            <a:chExt cx="6474723" cy="2546963"/>
          </a:xfrm>
        </p:grpSpPr>
        <p:grpSp>
          <p:nvGrpSpPr>
            <p:cNvPr id="9" name="Group 8">
              <a:extLst>
                <a:ext uri="{FF2B5EF4-FFF2-40B4-BE49-F238E27FC236}">
                  <a16:creationId xmlns:a16="http://schemas.microsoft.com/office/drawing/2014/main" id="{7617DDCF-7E41-439E-B59C-F40E820FA0A6}"/>
                </a:ext>
              </a:extLst>
            </p:cNvPr>
            <p:cNvGrpSpPr/>
            <p:nvPr/>
          </p:nvGrpSpPr>
          <p:grpSpPr>
            <a:xfrm>
              <a:off x="1805707" y="1751753"/>
              <a:ext cx="6474723" cy="2546963"/>
              <a:chOff x="1805707" y="1751753"/>
              <a:chExt cx="6474723" cy="2546963"/>
            </a:xfrm>
          </p:grpSpPr>
          <p:sp>
            <p:nvSpPr>
              <p:cNvPr id="30" name="Gelijkbenige driehoek 29">
                <a:extLst>
                  <a:ext uri="{FF2B5EF4-FFF2-40B4-BE49-F238E27FC236}">
                    <a16:creationId xmlns:a16="http://schemas.microsoft.com/office/drawing/2014/main" id="{55731F64-C2E1-4C12-BE09-6E7F2D7F2F74}"/>
                  </a:ext>
                </a:extLst>
              </p:cNvPr>
              <p:cNvSpPr/>
              <p:nvPr/>
            </p:nvSpPr>
            <p:spPr>
              <a:xfrm rot="10800000">
                <a:off x="1805707" y="1970684"/>
                <a:ext cx="6474723" cy="2328032"/>
              </a:xfrm>
              <a:prstGeom prst="triangle">
                <a:avLst>
                  <a:gd name="adj" fmla="val 0"/>
                </a:avLst>
              </a:prstGeom>
              <a:gradFill>
                <a:gsLst>
                  <a:gs pos="50000">
                    <a:srgbClr val="ED7D31"/>
                  </a:gs>
                  <a:gs pos="19000">
                    <a:srgbClr val="C55A11"/>
                  </a:gs>
                  <a:gs pos="100000">
                    <a:srgbClr val="F4B183"/>
                  </a:gs>
                </a:gsLst>
                <a:lin ang="5400000" scaled="1"/>
              </a:gradFill>
              <a:ln>
                <a:noFill/>
              </a:ln>
              <a:effectLst>
                <a:outerShdw dir="5400000" sx="105000" sy="105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7" name="Rechthoek: afgeronde hoeken 16">
                <a:extLst>
                  <a:ext uri="{FF2B5EF4-FFF2-40B4-BE49-F238E27FC236}">
                    <a16:creationId xmlns:a16="http://schemas.microsoft.com/office/drawing/2014/main" id="{A5356AD2-6339-446D-83FD-6400CCFB890C}"/>
                  </a:ext>
                </a:extLst>
              </p:cNvPr>
              <p:cNvSpPr/>
              <p:nvPr/>
            </p:nvSpPr>
            <p:spPr>
              <a:xfrm>
                <a:off x="6840430" y="1751753"/>
                <a:ext cx="1440000" cy="1327278"/>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bIns="10800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BISansNEXT" panose="02000503040000020004" pitchFamily="50" charset="0"/>
                    <a:ea typeface="+mn-ea"/>
                    <a:cs typeface="+mn-cs"/>
                  </a:rPr>
                  <a:t>F-ILD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BISansNEXT" panose="02000503040000020004" pitchFamily="50" charset="0"/>
                  <a:ea typeface="+mn-ea"/>
                  <a:cs typeface="+mn-cs"/>
                </a:endParaRPr>
              </a:p>
            </p:txBody>
          </p:sp>
        </p:grpSp>
        <p:sp>
          <p:nvSpPr>
            <p:cNvPr id="70" name="Tekstvak 19">
              <a:extLst>
                <a:ext uri="{FF2B5EF4-FFF2-40B4-BE49-F238E27FC236}">
                  <a16:creationId xmlns:a16="http://schemas.microsoft.com/office/drawing/2014/main" id="{621E1C45-85EE-463C-9A87-CE8435F40608}"/>
                </a:ext>
              </a:extLst>
            </p:cNvPr>
            <p:cNvSpPr txBox="1"/>
            <p:nvPr/>
          </p:nvSpPr>
          <p:spPr>
            <a:xfrm>
              <a:off x="4623058" y="2270977"/>
              <a:ext cx="177892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C7AB">
                      <a:lumMod val="25000"/>
                    </a:srgbClr>
                  </a:solidFill>
                  <a:effectLst/>
                  <a:uLnTx/>
                  <a:uFillTx/>
                  <a:latin typeface="BISansNEXT" panose="02000503040000020004" pitchFamily="50" charset="0"/>
                  <a:ea typeface="+mn-ea"/>
                  <a:cs typeface="+mn-cs"/>
                </a:rPr>
                <a:t>Risk factors for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C7AB">
                      <a:lumMod val="25000"/>
                    </a:srgbClr>
                  </a:solidFill>
                  <a:effectLst/>
                  <a:uLnTx/>
                  <a:uFillTx/>
                  <a:latin typeface="BISansNEXT" panose="02000503040000020004" pitchFamily="50" charset="0"/>
                  <a:ea typeface="+mn-ea"/>
                  <a:cs typeface="+mn-cs"/>
                </a:rPr>
                <a:t>ILD Progression</a:t>
              </a:r>
            </a:p>
          </p:txBody>
        </p:sp>
      </p:grpSp>
      <p:grpSp>
        <p:nvGrpSpPr>
          <p:cNvPr id="11" name="Group 10">
            <a:extLst>
              <a:ext uri="{FF2B5EF4-FFF2-40B4-BE49-F238E27FC236}">
                <a16:creationId xmlns:a16="http://schemas.microsoft.com/office/drawing/2014/main" id="{27ED5A05-0EDA-4CCB-942E-8F2051EC3233}"/>
              </a:ext>
            </a:extLst>
          </p:cNvPr>
          <p:cNvGrpSpPr/>
          <p:nvPr/>
        </p:nvGrpSpPr>
        <p:grpSpPr>
          <a:xfrm>
            <a:off x="1805707" y="-1971"/>
            <a:ext cx="6474723" cy="2329507"/>
            <a:chOff x="1805707" y="-1971"/>
            <a:chExt cx="6474723" cy="2329507"/>
          </a:xfrm>
        </p:grpSpPr>
        <p:grpSp>
          <p:nvGrpSpPr>
            <p:cNvPr id="10" name="Group 9">
              <a:extLst>
                <a:ext uri="{FF2B5EF4-FFF2-40B4-BE49-F238E27FC236}">
                  <a16:creationId xmlns:a16="http://schemas.microsoft.com/office/drawing/2014/main" id="{1DF53B74-BB6C-4CB4-BABF-2BFE5346EE88}"/>
                </a:ext>
              </a:extLst>
            </p:cNvPr>
            <p:cNvGrpSpPr/>
            <p:nvPr/>
          </p:nvGrpSpPr>
          <p:grpSpPr>
            <a:xfrm>
              <a:off x="1805707" y="-1971"/>
              <a:ext cx="6474723" cy="2329507"/>
              <a:chOff x="1805707" y="-1971"/>
              <a:chExt cx="6474723" cy="2329507"/>
            </a:xfrm>
          </p:grpSpPr>
          <p:sp>
            <p:nvSpPr>
              <p:cNvPr id="6" name="Gelijkbenige driehoek 5">
                <a:extLst>
                  <a:ext uri="{FF2B5EF4-FFF2-40B4-BE49-F238E27FC236}">
                    <a16:creationId xmlns:a16="http://schemas.microsoft.com/office/drawing/2014/main" id="{32FF9CC3-4B9E-4EFB-B661-B5163A0CBA10}"/>
                  </a:ext>
                </a:extLst>
              </p:cNvPr>
              <p:cNvSpPr/>
              <p:nvPr/>
            </p:nvSpPr>
            <p:spPr>
              <a:xfrm rot="10800000">
                <a:off x="1805707" y="-496"/>
                <a:ext cx="6474723" cy="2328032"/>
              </a:xfrm>
              <a:prstGeom prst="triangle">
                <a:avLst>
                  <a:gd name="adj" fmla="val 0"/>
                </a:avLst>
              </a:prstGeom>
              <a:gradFill flip="none" rotWithShape="1">
                <a:gsLst>
                  <a:gs pos="0">
                    <a:srgbClr val="F4B183"/>
                  </a:gs>
                  <a:gs pos="100000">
                    <a:schemeClr val="accent2">
                      <a:lumMod val="20000"/>
                      <a:lumOff val="80000"/>
                      <a:shade val="100000"/>
                      <a:satMod val="115000"/>
                    </a:schemeClr>
                  </a:gs>
                </a:gsLst>
                <a:lin ang="5400000" scaled="1"/>
                <a:tileRect/>
              </a:gradFill>
              <a:ln>
                <a:noFill/>
              </a:ln>
              <a:effectLst>
                <a:outerShdw dir="5400000" sx="105000" sy="105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Rechthoek: afgeronde hoeken 16">
                <a:extLst>
                  <a:ext uri="{FF2B5EF4-FFF2-40B4-BE49-F238E27FC236}">
                    <a16:creationId xmlns:a16="http://schemas.microsoft.com/office/drawing/2014/main" id="{2C0F6CFE-4877-4015-B9C7-D5F4CCF72FFA}"/>
                  </a:ext>
                </a:extLst>
              </p:cNvPr>
              <p:cNvSpPr/>
              <p:nvPr/>
            </p:nvSpPr>
            <p:spPr>
              <a:xfrm>
                <a:off x="6840430" y="-1971"/>
                <a:ext cx="1440000" cy="1214708"/>
              </a:xfrm>
              <a:prstGeom prst="round2SameRect">
                <a:avLst>
                  <a:gd name="adj1" fmla="val 0"/>
                  <a:gd name="adj2" fmla="val 0"/>
                </a:avLst>
              </a:prstGeom>
              <a:solidFill>
                <a:schemeClr val="accent5">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10800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BISansNEXT" panose="02000503040000020004" pitchFamily="50" charset="0"/>
                    <a:ea typeface="+mn-ea"/>
                    <a:cs typeface="+mn-cs"/>
                  </a:rPr>
                  <a:t>ILD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BISansNEXT" panose="02000503040000020004" pitchFamily="50" charset="0"/>
                    <a:ea typeface="+mn-ea"/>
                    <a:cs typeface="+mn-cs"/>
                  </a:rPr>
                  <a:t>associated condition</a:t>
                </a:r>
              </a:p>
            </p:txBody>
          </p:sp>
        </p:grpSp>
        <p:sp>
          <p:nvSpPr>
            <p:cNvPr id="69" name="Tekstvak 18">
              <a:extLst>
                <a:ext uri="{FF2B5EF4-FFF2-40B4-BE49-F238E27FC236}">
                  <a16:creationId xmlns:a16="http://schemas.microsoft.com/office/drawing/2014/main" id="{1FCF0C8F-581A-48E9-8570-63762FC0C56D}"/>
                </a:ext>
              </a:extLst>
            </p:cNvPr>
            <p:cNvSpPr txBox="1"/>
            <p:nvPr/>
          </p:nvSpPr>
          <p:spPr>
            <a:xfrm>
              <a:off x="4542137" y="360432"/>
              <a:ext cx="1859841"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2C7AB">
                      <a:lumMod val="25000"/>
                    </a:srgbClr>
                  </a:solidFill>
                  <a:effectLst/>
                  <a:uLnTx/>
                  <a:uFillTx/>
                  <a:latin typeface="BISansNEXT" panose="02000503040000020004" pitchFamily="50" charset="0"/>
                  <a:ea typeface="+mn-ea"/>
                  <a:cs typeface="+mn-cs"/>
                </a:rPr>
                <a:t>Risk factors for ILD</a:t>
              </a:r>
            </a:p>
          </p:txBody>
        </p:sp>
      </p:grpSp>
      <p:sp>
        <p:nvSpPr>
          <p:cNvPr id="90" name="Tekstvak 40">
            <a:extLst>
              <a:ext uri="{FF2B5EF4-FFF2-40B4-BE49-F238E27FC236}">
                <a16:creationId xmlns:a16="http://schemas.microsoft.com/office/drawing/2014/main" id="{40D8EDFF-839D-4828-AB50-DDFB318AE4B8}"/>
              </a:ext>
            </a:extLst>
          </p:cNvPr>
          <p:cNvSpPr txBox="1"/>
          <p:nvPr/>
        </p:nvSpPr>
        <p:spPr>
          <a:xfrm>
            <a:off x="6846212" y="1288917"/>
            <a:ext cx="144000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1" u="none" strike="noStrike" kern="1200" cap="none" spc="0" normalizeH="0" baseline="0" noProof="0" dirty="0" err="1">
                <a:ln>
                  <a:noFill/>
                </a:ln>
                <a:solidFill>
                  <a:srgbClr val="823608">
                    <a:lumMod val="50000"/>
                  </a:srgbClr>
                </a:solidFill>
                <a:effectLst/>
                <a:uLnTx/>
                <a:uFillTx/>
                <a:latin typeface="BISansNEXT" panose="02000503040000020004" pitchFamily="50" charset="0"/>
                <a:ea typeface="+mn-ea"/>
                <a:cs typeface="+mn-cs"/>
              </a:rPr>
              <a:t>Symptoms</a:t>
            </a:r>
            <a:r>
              <a:rPr kumimoji="0" lang="nl-NL" sz="1200" b="0" i="1" u="none" strike="noStrike" kern="1200" cap="none" spc="0" normalizeH="0" baseline="0" noProof="0" dirty="0">
                <a:ln>
                  <a:noFill/>
                </a:ln>
                <a:solidFill>
                  <a:srgbClr val="823608">
                    <a:lumMod val="50000"/>
                  </a:srgbClr>
                </a:solidFill>
                <a:effectLst/>
                <a:uLnTx/>
                <a:uFillTx/>
                <a:latin typeface="BISansNEXT" panose="02000503040000020004" pitchFamily="50" charset="0"/>
                <a:ea typeface="+mn-ea"/>
                <a:cs typeface="+mn-cs"/>
              </a:rPr>
              <a:t> </a:t>
            </a:r>
            <a:r>
              <a:rPr kumimoji="0" lang="nl-NL" sz="1200" b="0" i="1" u="none" strike="noStrike" kern="1200" cap="none" spc="0" normalizeH="0" baseline="0" noProof="0" dirty="0" err="1">
                <a:ln>
                  <a:noFill/>
                </a:ln>
                <a:solidFill>
                  <a:srgbClr val="823608">
                    <a:lumMod val="50000"/>
                  </a:srgbClr>
                </a:solidFill>
                <a:effectLst/>
                <a:uLnTx/>
                <a:uFillTx/>
                <a:latin typeface="BISansNEXT" panose="02000503040000020004" pitchFamily="50" charset="0"/>
                <a:ea typeface="+mn-ea"/>
                <a:cs typeface="+mn-cs"/>
              </a:rPr>
              <a:t>may</a:t>
            </a:r>
            <a:r>
              <a:rPr kumimoji="0" lang="nl-NL" sz="1200" b="0" i="1" u="none" strike="noStrike" kern="1200" cap="none" spc="0" normalizeH="0" baseline="0" noProof="0" dirty="0">
                <a:ln>
                  <a:noFill/>
                </a:ln>
                <a:solidFill>
                  <a:srgbClr val="823608">
                    <a:lumMod val="50000"/>
                  </a:srgbClr>
                </a:solidFill>
                <a:effectLst/>
                <a:uLnTx/>
                <a:uFillTx/>
                <a:latin typeface="BISansNEXT" panose="02000503040000020004" pitchFamily="50" charset="0"/>
                <a:ea typeface="+mn-ea"/>
                <a:cs typeface="+mn-cs"/>
              </a:rPr>
              <a:t> lead </a:t>
            </a:r>
            <a:r>
              <a:rPr kumimoji="0" lang="nl-NL" sz="1200" b="0" i="1" u="none" strike="noStrike" kern="1200" cap="none" spc="0" normalizeH="0" baseline="0" noProof="0" dirty="0" err="1">
                <a:ln>
                  <a:noFill/>
                </a:ln>
                <a:solidFill>
                  <a:srgbClr val="823608">
                    <a:lumMod val="50000"/>
                  </a:srgbClr>
                </a:solidFill>
                <a:effectLst/>
                <a:uLnTx/>
                <a:uFillTx/>
                <a:latin typeface="BISansNEXT" panose="02000503040000020004" pitchFamily="50" charset="0"/>
                <a:ea typeface="+mn-ea"/>
                <a:cs typeface="+mn-cs"/>
              </a:rPr>
              <a:t>to</a:t>
            </a:r>
            <a:r>
              <a:rPr kumimoji="0" lang="nl-NL" sz="1200" b="0" i="1" u="none" strike="noStrike" kern="1200" cap="none" spc="0" normalizeH="0" baseline="0" noProof="0" dirty="0">
                <a:ln>
                  <a:noFill/>
                </a:ln>
                <a:solidFill>
                  <a:srgbClr val="823608">
                    <a:lumMod val="50000"/>
                  </a:srgbClr>
                </a:solidFill>
                <a:effectLst/>
                <a:uLnTx/>
                <a:uFillTx/>
                <a:latin typeface="BISansNEXT" panose="02000503040000020004" pitchFamily="50" charset="0"/>
                <a:ea typeface="+mn-ea"/>
                <a:cs typeface="+mn-cs"/>
              </a:rPr>
              <a:t> </a:t>
            </a:r>
            <a:r>
              <a:rPr kumimoji="0" lang="nl-NL" sz="1200" b="0" i="1" u="none" strike="noStrike" kern="1200" cap="none" spc="0" normalizeH="0" baseline="0" noProof="0" dirty="0" err="1">
                <a:ln>
                  <a:noFill/>
                </a:ln>
                <a:solidFill>
                  <a:srgbClr val="823608">
                    <a:lumMod val="50000"/>
                  </a:srgbClr>
                </a:solidFill>
                <a:effectLst/>
                <a:uLnTx/>
                <a:uFillTx/>
                <a:latin typeface="BISansNEXT" panose="02000503040000020004" pitchFamily="50" charset="0"/>
                <a:ea typeface="+mn-ea"/>
                <a:cs typeface="+mn-cs"/>
              </a:rPr>
              <a:t>suspicion</a:t>
            </a:r>
            <a:r>
              <a:rPr kumimoji="0" lang="nl-NL" sz="1200" b="0" i="1" u="none" strike="noStrike" kern="1200" cap="none" spc="0" normalizeH="0" baseline="0" noProof="0" dirty="0">
                <a:ln>
                  <a:noFill/>
                </a:ln>
                <a:solidFill>
                  <a:srgbClr val="823608">
                    <a:lumMod val="50000"/>
                  </a:srgbClr>
                </a:solidFill>
                <a:effectLst/>
                <a:uLnTx/>
                <a:uFillTx/>
                <a:latin typeface="BISansNEXT" panose="02000503040000020004" pitchFamily="50" charset="0"/>
                <a:ea typeface="+mn-ea"/>
                <a:cs typeface="+mn-cs"/>
              </a:rPr>
              <a:t> of ILD</a:t>
            </a:r>
          </a:p>
        </p:txBody>
      </p:sp>
      <p:sp>
        <p:nvSpPr>
          <p:cNvPr id="91" name="Tekstvak 41">
            <a:extLst>
              <a:ext uri="{FF2B5EF4-FFF2-40B4-BE49-F238E27FC236}">
                <a16:creationId xmlns:a16="http://schemas.microsoft.com/office/drawing/2014/main" id="{F41EA0B5-5F93-4ECE-A621-898626614C54}"/>
              </a:ext>
            </a:extLst>
          </p:cNvPr>
          <p:cNvSpPr txBox="1"/>
          <p:nvPr/>
        </p:nvSpPr>
        <p:spPr>
          <a:xfrm>
            <a:off x="6884487" y="2998718"/>
            <a:ext cx="143999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0" i="1" u="none" strike="noStrike" kern="1200" cap="none" spc="0" normalizeH="0" baseline="0" noProof="0" dirty="0" err="1">
                <a:ln>
                  <a:noFill/>
                </a:ln>
                <a:solidFill>
                  <a:srgbClr val="F2C7AB">
                    <a:lumMod val="10000"/>
                  </a:srgbClr>
                </a:solidFill>
                <a:effectLst/>
                <a:uLnTx/>
                <a:uFillTx/>
                <a:latin typeface="BISansNEXT" panose="02000503040000020004" pitchFamily="50" charset="0"/>
                <a:ea typeface="+mn-ea"/>
                <a:cs typeface="+mn-cs"/>
              </a:rPr>
              <a:t>Symptoms</a:t>
            </a:r>
            <a:r>
              <a:rPr kumimoji="0" lang="nl-NL" sz="1200" b="0" i="1" u="none" strike="noStrike" kern="1200" cap="none" spc="0" normalizeH="0" baseline="0" noProof="0" dirty="0">
                <a:ln>
                  <a:noFill/>
                </a:ln>
                <a:solidFill>
                  <a:srgbClr val="F2C7AB">
                    <a:lumMod val="10000"/>
                  </a:srgbClr>
                </a:solidFill>
                <a:effectLst/>
                <a:uLnTx/>
                <a:uFillTx/>
                <a:latin typeface="BISansNEXT" panose="02000503040000020004" pitchFamily="50" charset="0"/>
                <a:ea typeface="+mn-ea"/>
                <a:cs typeface="+mn-cs"/>
              </a:rPr>
              <a:t> </a:t>
            </a:r>
            <a:r>
              <a:rPr kumimoji="0" lang="nl-NL" sz="1200" b="0" i="1" u="none" strike="noStrike" kern="1200" cap="none" spc="0" normalizeH="0" baseline="0" noProof="0" dirty="0" err="1">
                <a:ln>
                  <a:noFill/>
                </a:ln>
                <a:solidFill>
                  <a:srgbClr val="F2C7AB">
                    <a:lumMod val="10000"/>
                  </a:srgbClr>
                </a:solidFill>
                <a:effectLst/>
                <a:uLnTx/>
                <a:uFillTx/>
                <a:latin typeface="BISansNEXT" panose="02000503040000020004" pitchFamily="50" charset="0"/>
                <a:ea typeface="+mn-ea"/>
                <a:cs typeface="+mn-cs"/>
              </a:rPr>
              <a:t>may</a:t>
            </a:r>
            <a:r>
              <a:rPr kumimoji="0" lang="nl-NL" sz="1200" b="0" i="1" u="none" strike="noStrike" kern="1200" cap="none" spc="0" normalizeH="0" baseline="0" noProof="0" dirty="0">
                <a:ln>
                  <a:noFill/>
                </a:ln>
                <a:solidFill>
                  <a:srgbClr val="F2C7AB">
                    <a:lumMod val="10000"/>
                  </a:srgbClr>
                </a:solidFill>
                <a:effectLst/>
                <a:uLnTx/>
                <a:uFillTx/>
                <a:latin typeface="BISansNEXT" panose="02000503040000020004" pitchFamily="50" charset="0"/>
                <a:ea typeface="+mn-ea"/>
                <a:cs typeface="+mn-cs"/>
              </a:rPr>
              <a:t> lead </a:t>
            </a:r>
            <a:r>
              <a:rPr kumimoji="0" lang="nl-NL" sz="1200" b="0" i="1" u="none" strike="noStrike" kern="1200" cap="none" spc="0" normalizeH="0" baseline="0" noProof="0" dirty="0" err="1">
                <a:ln>
                  <a:noFill/>
                </a:ln>
                <a:solidFill>
                  <a:srgbClr val="F2C7AB">
                    <a:lumMod val="10000"/>
                  </a:srgbClr>
                </a:solidFill>
                <a:effectLst/>
                <a:uLnTx/>
                <a:uFillTx/>
                <a:latin typeface="BISansNEXT" panose="02000503040000020004" pitchFamily="50" charset="0"/>
                <a:ea typeface="+mn-ea"/>
                <a:cs typeface="+mn-cs"/>
              </a:rPr>
              <a:t>to</a:t>
            </a:r>
            <a:r>
              <a:rPr kumimoji="0" lang="nl-NL" sz="1200" b="0" i="1" u="none" strike="noStrike" kern="1200" cap="none" spc="0" normalizeH="0" baseline="0" noProof="0" dirty="0">
                <a:ln>
                  <a:noFill/>
                </a:ln>
                <a:solidFill>
                  <a:srgbClr val="F2C7AB">
                    <a:lumMod val="10000"/>
                  </a:srgbClr>
                </a:solidFill>
                <a:effectLst/>
                <a:uLnTx/>
                <a:uFillTx/>
                <a:latin typeface="BISansNEXT" panose="02000503040000020004" pitchFamily="50" charset="0"/>
                <a:ea typeface="+mn-ea"/>
                <a:cs typeface="+mn-cs"/>
              </a:rPr>
              <a:t> </a:t>
            </a:r>
            <a:r>
              <a:rPr kumimoji="0" lang="nl-NL" sz="1200" b="0" i="1" u="none" strike="noStrike" kern="1200" cap="none" spc="0" normalizeH="0" baseline="0" noProof="0" dirty="0" err="1">
                <a:ln>
                  <a:noFill/>
                </a:ln>
                <a:solidFill>
                  <a:srgbClr val="F2C7AB">
                    <a:lumMod val="10000"/>
                  </a:srgbClr>
                </a:solidFill>
                <a:effectLst/>
                <a:uLnTx/>
                <a:uFillTx/>
                <a:latin typeface="BISansNEXT" panose="02000503040000020004" pitchFamily="50" charset="0"/>
                <a:ea typeface="+mn-ea"/>
                <a:cs typeface="+mn-cs"/>
              </a:rPr>
              <a:t>suspicion</a:t>
            </a:r>
            <a:r>
              <a:rPr kumimoji="0" lang="nl-NL" sz="1200" b="0" i="1" u="none" strike="noStrike" kern="1200" cap="none" spc="0" normalizeH="0" baseline="0" noProof="0" dirty="0">
                <a:ln>
                  <a:noFill/>
                </a:ln>
                <a:solidFill>
                  <a:srgbClr val="F2C7AB">
                    <a:lumMod val="10000"/>
                  </a:srgbClr>
                </a:solidFill>
                <a:effectLst/>
                <a:uLnTx/>
                <a:uFillTx/>
                <a:latin typeface="BISansNEXT" panose="02000503040000020004" pitchFamily="50" charset="0"/>
                <a:ea typeface="+mn-ea"/>
                <a:cs typeface="+mn-cs"/>
              </a:rPr>
              <a:t> of </a:t>
            </a:r>
            <a:r>
              <a:rPr kumimoji="0" lang="nl-NL" sz="1200" b="0" i="1" u="none" strike="noStrike" kern="1200" cap="none" spc="0" normalizeH="0" baseline="0" noProof="0" dirty="0" err="1">
                <a:ln>
                  <a:noFill/>
                </a:ln>
                <a:solidFill>
                  <a:srgbClr val="F2C7AB">
                    <a:lumMod val="10000"/>
                  </a:srgbClr>
                </a:solidFill>
                <a:effectLst/>
                <a:uLnTx/>
                <a:uFillTx/>
                <a:latin typeface="BISansNEXT" panose="02000503040000020004" pitchFamily="50" charset="0"/>
                <a:ea typeface="+mn-ea"/>
                <a:cs typeface="+mn-cs"/>
              </a:rPr>
              <a:t>progression</a:t>
            </a:r>
            <a:endParaRPr kumimoji="0" lang="nl-NL" sz="1200" b="0" i="1" u="none" strike="noStrike" kern="1200" cap="none" spc="0" normalizeH="0" baseline="0" noProof="0" dirty="0">
              <a:ln>
                <a:noFill/>
              </a:ln>
              <a:solidFill>
                <a:srgbClr val="F2C7AB">
                  <a:lumMod val="10000"/>
                </a:srgbClr>
              </a:solidFill>
              <a:effectLst/>
              <a:uLnTx/>
              <a:uFillTx/>
              <a:latin typeface="BISansNEXT" panose="02000503040000020004" pitchFamily="50" charset="0"/>
              <a:ea typeface="+mn-ea"/>
              <a:cs typeface="+mn-cs"/>
            </a:endParaRPr>
          </a:p>
        </p:txBody>
      </p:sp>
      <p:sp>
        <p:nvSpPr>
          <p:cNvPr id="51" name="Tekstvak 13">
            <a:extLst>
              <a:ext uri="{FF2B5EF4-FFF2-40B4-BE49-F238E27FC236}">
                <a16:creationId xmlns:a16="http://schemas.microsoft.com/office/drawing/2014/main" id="{AF2FEE93-7837-4E06-B7BA-D3F307653C95}"/>
              </a:ext>
            </a:extLst>
          </p:cNvPr>
          <p:cNvSpPr txBox="1"/>
          <p:nvPr/>
        </p:nvSpPr>
        <p:spPr>
          <a:xfrm>
            <a:off x="582400" y="4592723"/>
            <a:ext cx="2057401" cy="52322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all" spc="0" normalizeH="0" baseline="0" noProof="0" dirty="0">
                <a:ln>
                  <a:noFill/>
                </a:ln>
                <a:solidFill>
                  <a:srgbClr val="2B333A"/>
                </a:solidFill>
                <a:effectLst/>
                <a:uLnTx/>
                <a:uFillTx/>
                <a:latin typeface="BISansNEXT" panose="02000503040000020004" pitchFamily="50" charset="0"/>
                <a:ea typeface="+mn-ea"/>
                <a:cs typeface="+mn-cs"/>
              </a:rPr>
              <a:t>Monitoring  progression</a:t>
            </a:r>
            <a:r>
              <a:rPr kumimoji="0" lang="nl-NL" sz="1400" b="1" i="0" u="none" strike="noStrike" kern="1200" cap="all" spc="0" normalizeH="0" baseline="30000" noProof="0" dirty="0">
                <a:ln>
                  <a:noFill/>
                </a:ln>
                <a:solidFill>
                  <a:srgbClr val="2B333A"/>
                </a:solidFill>
                <a:effectLst/>
                <a:uLnTx/>
                <a:uFillTx/>
                <a:latin typeface="BISansNEXT" panose="02000503040000020004" pitchFamily="50" charset="0"/>
                <a:ea typeface="+mn-ea"/>
                <a:cs typeface="+mn-cs"/>
              </a:rPr>
              <a:t>1,3</a:t>
            </a:r>
            <a:endParaRPr kumimoji="0" lang="nl-NL" sz="1400" b="1" i="0" u="none" strike="noStrike" kern="1200" cap="all" spc="0" normalizeH="0" baseline="0" noProof="0" dirty="0">
              <a:ln>
                <a:noFill/>
              </a:ln>
              <a:solidFill>
                <a:srgbClr val="2B333A"/>
              </a:solidFill>
              <a:effectLst/>
              <a:uLnTx/>
              <a:uFillTx/>
              <a:latin typeface="BISansNEXT" panose="02000503040000020004" pitchFamily="50" charset="0"/>
              <a:ea typeface="+mn-ea"/>
              <a:cs typeface="+mn-cs"/>
            </a:endParaRPr>
          </a:p>
        </p:txBody>
      </p:sp>
      <p:sp>
        <p:nvSpPr>
          <p:cNvPr id="48" name="Tekstvak 12">
            <a:extLst>
              <a:ext uri="{FF2B5EF4-FFF2-40B4-BE49-F238E27FC236}">
                <a16:creationId xmlns:a16="http://schemas.microsoft.com/office/drawing/2014/main" id="{7C24664B-8085-4EFA-BBC5-BCAB8E5BEC68}"/>
              </a:ext>
            </a:extLst>
          </p:cNvPr>
          <p:cNvSpPr txBox="1"/>
          <p:nvPr/>
        </p:nvSpPr>
        <p:spPr>
          <a:xfrm>
            <a:off x="582400" y="2652053"/>
            <a:ext cx="2057401" cy="52322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all" spc="0" normalizeH="0" baseline="0" noProof="0" dirty="0">
                <a:ln>
                  <a:noFill/>
                </a:ln>
                <a:solidFill>
                  <a:srgbClr val="2B333A"/>
                </a:solidFill>
                <a:effectLst/>
                <a:uLnTx/>
                <a:uFillTx/>
                <a:latin typeface="BISansNEXT" panose="02000503040000020004" pitchFamily="50" charset="0"/>
                <a:ea typeface="+mn-ea"/>
                <a:cs typeface="+mn-cs"/>
              </a:rPr>
              <a:t>Monitoring </a:t>
            </a:r>
            <a:r>
              <a:rPr kumimoji="0" lang="nl-NL" sz="1400" b="1" i="0" u="none" strike="noStrike" kern="1200" cap="all" spc="0" normalizeH="0" baseline="0" noProof="0" dirty="0" err="1">
                <a:ln>
                  <a:noFill/>
                </a:ln>
                <a:solidFill>
                  <a:srgbClr val="2B333A"/>
                </a:solidFill>
                <a:effectLst/>
                <a:uLnTx/>
                <a:uFillTx/>
                <a:latin typeface="BISansNEXT" panose="02000503040000020004" pitchFamily="50" charset="0"/>
                <a:ea typeface="+mn-ea"/>
                <a:cs typeface="+mn-cs"/>
              </a:rPr>
              <a:t>for</a:t>
            </a:r>
            <a:r>
              <a:rPr kumimoji="0" lang="nl-NL" sz="1400" b="1" i="0" u="none" strike="noStrike" kern="1200" cap="all" spc="0" normalizeH="0" baseline="0" noProof="0" dirty="0">
                <a:ln>
                  <a:noFill/>
                </a:ln>
                <a:solidFill>
                  <a:srgbClr val="2B333A"/>
                </a:solidFill>
                <a:effectLst/>
                <a:uLnTx/>
                <a:uFillTx/>
                <a:latin typeface="BISansNEXT" panose="02000503040000020004" pitchFamily="50" charset="0"/>
                <a:ea typeface="+mn-ea"/>
                <a:cs typeface="+mn-cs"/>
              </a:rPr>
              <a:t> progression</a:t>
            </a:r>
            <a:r>
              <a:rPr kumimoji="0" lang="nl-NL" sz="1400" b="1" i="0" u="none" strike="noStrike" kern="1200" cap="all" spc="0" normalizeH="0" baseline="30000" noProof="0" dirty="0">
                <a:ln>
                  <a:noFill/>
                </a:ln>
                <a:solidFill>
                  <a:srgbClr val="2B333A"/>
                </a:solidFill>
                <a:effectLst/>
                <a:uLnTx/>
                <a:uFillTx/>
                <a:latin typeface="BISansNEXT" panose="02000503040000020004" pitchFamily="50" charset="0"/>
                <a:ea typeface="+mn-ea"/>
                <a:cs typeface="+mn-cs"/>
              </a:rPr>
              <a:t>1,3</a:t>
            </a:r>
            <a:endParaRPr kumimoji="0" lang="nl-NL" sz="1400" b="1" i="0" u="none" strike="noStrike" kern="1200" cap="all" spc="0" normalizeH="0" baseline="0" noProof="0" dirty="0">
              <a:ln>
                <a:noFill/>
              </a:ln>
              <a:solidFill>
                <a:srgbClr val="2B333A"/>
              </a:solidFill>
              <a:effectLst/>
              <a:uLnTx/>
              <a:uFillTx/>
              <a:latin typeface="BISansNEXT" panose="02000503040000020004" pitchFamily="50" charset="0"/>
              <a:ea typeface="+mn-ea"/>
              <a:cs typeface="+mn-cs"/>
            </a:endParaRPr>
          </a:p>
        </p:txBody>
      </p:sp>
      <p:sp>
        <p:nvSpPr>
          <p:cNvPr id="47" name="Tekstvak 11">
            <a:extLst>
              <a:ext uri="{FF2B5EF4-FFF2-40B4-BE49-F238E27FC236}">
                <a16:creationId xmlns:a16="http://schemas.microsoft.com/office/drawing/2014/main" id="{B333244C-A21B-48AC-AE40-26D39862182B}"/>
              </a:ext>
            </a:extLst>
          </p:cNvPr>
          <p:cNvSpPr txBox="1"/>
          <p:nvPr/>
        </p:nvSpPr>
        <p:spPr>
          <a:xfrm>
            <a:off x="729028" y="744480"/>
            <a:ext cx="1764145" cy="523220"/>
          </a:xfrm>
          <a:prstGeom prst="rect">
            <a:avLst/>
          </a:prstGeom>
          <a:noFill/>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all" spc="0" normalizeH="0" baseline="0" noProof="0" dirty="0">
                <a:ln>
                  <a:noFill/>
                </a:ln>
                <a:solidFill>
                  <a:srgbClr val="2B333A"/>
                </a:solidFill>
                <a:effectLst/>
                <a:uLnTx/>
                <a:uFillTx/>
                <a:latin typeface="BISansNEXT" panose="02000503040000020004" pitchFamily="50" charset="0"/>
                <a:ea typeface="+mn-ea"/>
                <a:cs typeface="+mn-cs"/>
              </a:rPr>
              <a:t>Screening </a:t>
            </a:r>
            <a:r>
              <a:rPr kumimoji="0" lang="nl-NL" sz="1400" b="1" i="0" u="none" strike="noStrike" kern="1200" cap="all" spc="0" normalizeH="0" baseline="0" noProof="0" dirty="0" err="1">
                <a:ln>
                  <a:noFill/>
                </a:ln>
                <a:solidFill>
                  <a:srgbClr val="2B333A"/>
                </a:solidFill>
                <a:effectLst/>
                <a:uLnTx/>
                <a:uFillTx/>
                <a:latin typeface="BISansNEXT" panose="02000503040000020004" pitchFamily="50" charset="0"/>
                <a:ea typeface="+mn-ea"/>
                <a:cs typeface="+mn-cs"/>
              </a:rPr>
              <a:t>for</a:t>
            </a:r>
            <a:r>
              <a:rPr kumimoji="0" lang="nl-NL" sz="1400" b="1" i="0" u="none" strike="noStrike" kern="1200" cap="all" spc="0" normalizeH="0" baseline="0" noProof="0" dirty="0">
                <a:ln>
                  <a:noFill/>
                </a:ln>
                <a:solidFill>
                  <a:srgbClr val="2B333A"/>
                </a:solidFill>
                <a:effectLst/>
                <a:uLnTx/>
                <a:uFillTx/>
                <a:latin typeface="BISansNEXT" panose="02000503040000020004" pitchFamily="50" charset="0"/>
                <a:ea typeface="+mn-ea"/>
                <a:cs typeface="+mn-cs"/>
              </a:rPr>
              <a:t> ILD</a:t>
            </a:r>
            <a:r>
              <a:rPr kumimoji="0" lang="nl-NL" sz="1400" b="1" i="0" u="none" strike="noStrike" kern="1200" cap="all" spc="0" normalizeH="0" baseline="30000" noProof="0" dirty="0">
                <a:ln>
                  <a:noFill/>
                </a:ln>
                <a:solidFill>
                  <a:srgbClr val="2B333A"/>
                </a:solidFill>
                <a:effectLst/>
                <a:uLnTx/>
                <a:uFillTx/>
                <a:latin typeface="BISansNEXT" panose="02000503040000020004" pitchFamily="50" charset="0"/>
                <a:ea typeface="+mn-ea"/>
                <a:cs typeface="+mn-cs"/>
              </a:rPr>
              <a:t>1,2</a:t>
            </a:r>
          </a:p>
        </p:txBody>
      </p:sp>
      <p:sp>
        <p:nvSpPr>
          <p:cNvPr id="2" name="Rechthoek 1">
            <a:extLst>
              <a:ext uri="{FF2B5EF4-FFF2-40B4-BE49-F238E27FC236}">
                <a16:creationId xmlns:a16="http://schemas.microsoft.com/office/drawing/2014/main" id="{2232DC51-EC18-442B-8A47-0435D1D45ABE}"/>
              </a:ext>
            </a:extLst>
          </p:cNvPr>
          <p:cNvSpPr/>
          <p:nvPr/>
        </p:nvSpPr>
        <p:spPr>
          <a:xfrm>
            <a:off x="9462368" y="1504449"/>
            <a:ext cx="1847850" cy="492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all" spc="0" normalizeH="0" baseline="0" noProof="0" dirty="0">
                <a:ln>
                  <a:noFill/>
                </a:ln>
                <a:solidFill>
                  <a:srgbClr val="2B333A"/>
                </a:solidFill>
                <a:effectLst/>
                <a:uLnTx/>
                <a:uFillTx/>
                <a:latin typeface="BISansNEXT" panose="02000503040000020004" pitchFamily="50" charset="0"/>
                <a:ea typeface="+mn-ea"/>
                <a:cs typeface="+mn-cs"/>
              </a:rPr>
              <a:t>Holistic care</a:t>
            </a:r>
            <a:r>
              <a:rPr kumimoji="0" lang="en-US" sz="1400" b="1" i="0" u="none" strike="noStrike" kern="1200" cap="all" spc="0" normalizeH="0" baseline="30000" noProof="0" dirty="0">
                <a:ln>
                  <a:noFill/>
                </a:ln>
                <a:solidFill>
                  <a:srgbClr val="2B333A"/>
                </a:solidFill>
                <a:effectLst/>
                <a:uLnTx/>
                <a:uFillTx/>
                <a:latin typeface="BISansNEXT" panose="02000503040000020004" pitchFamily="50" charset="0"/>
                <a:ea typeface="+mn-ea"/>
                <a:cs typeface="+mn-cs"/>
              </a:rPr>
              <a:t>4</a:t>
            </a:r>
            <a:r>
              <a:rPr kumimoji="0" lang="en-US" sz="1400" b="1" i="0" u="none" strike="noStrike" kern="1200" cap="all" spc="0" normalizeH="0" baseline="0" noProof="0" dirty="0">
                <a:ln>
                  <a:noFill/>
                </a:ln>
                <a:solidFill>
                  <a:srgbClr val="2B333A"/>
                </a:solidFill>
                <a:effectLst/>
                <a:uLnTx/>
                <a:uFillTx/>
                <a:latin typeface="BISansNEXT" panose="02000503040000020004" pitchFamily="50" charset="0"/>
                <a:ea typeface="+mn-ea"/>
                <a:cs typeface="+mn-cs"/>
              </a:rPr>
              <a:t> </a:t>
            </a:r>
          </a:p>
        </p:txBody>
      </p:sp>
      <p:sp>
        <p:nvSpPr>
          <p:cNvPr id="37" name="Rechthoek 36">
            <a:extLst>
              <a:ext uri="{FF2B5EF4-FFF2-40B4-BE49-F238E27FC236}">
                <a16:creationId xmlns:a16="http://schemas.microsoft.com/office/drawing/2014/main" id="{085767A4-8D8E-4D4E-9F7B-B143B7FD8726}"/>
              </a:ext>
            </a:extLst>
          </p:cNvPr>
          <p:cNvSpPr/>
          <p:nvPr/>
        </p:nvSpPr>
        <p:spPr>
          <a:xfrm>
            <a:off x="9705063" y="3752265"/>
            <a:ext cx="1362461" cy="492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all" spc="0" normalizeH="0" baseline="0" noProof="0" dirty="0">
                <a:ln>
                  <a:noFill/>
                </a:ln>
                <a:solidFill>
                  <a:srgbClr val="823608"/>
                </a:solidFill>
                <a:effectLst/>
                <a:uLnTx/>
                <a:uFillTx/>
                <a:latin typeface="BISansNEXT" panose="02000503040000020004" pitchFamily="50" charset="0"/>
                <a:ea typeface="+mn-ea"/>
                <a:cs typeface="+mn-cs"/>
              </a:rPr>
              <a:t>E</a:t>
            </a:r>
            <a:r>
              <a:rPr kumimoji="0" lang="en-US" sz="1200" b="1" i="0" u="none" strike="noStrike" kern="1200" cap="all" spc="0" normalizeH="0" baseline="0" noProof="0" dirty="0">
                <a:ln>
                  <a:noFill/>
                </a:ln>
                <a:solidFill>
                  <a:srgbClr val="2B333A"/>
                </a:solidFill>
                <a:effectLst/>
                <a:uLnTx/>
                <a:uFillTx/>
                <a:latin typeface="BISansNEXT" panose="02000503040000020004" pitchFamily="50" charset="0"/>
                <a:ea typeface="+mn-ea"/>
                <a:cs typeface="+mn-cs"/>
              </a:rPr>
              <a:t>nd-of-life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srgbClr val="2B333A"/>
                </a:solidFill>
                <a:effectLst/>
                <a:uLnTx/>
                <a:uFillTx/>
                <a:latin typeface="BISansNEXT" panose="02000503040000020004" pitchFamily="50" charset="0"/>
                <a:ea typeface="+mn-ea"/>
                <a:cs typeface="+mn-cs"/>
              </a:rPr>
              <a:t>care</a:t>
            </a:r>
          </a:p>
        </p:txBody>
      </p:sp>
      <p:sp>
        <p:nvSpPr>
          <p:cNvPr id="39" name="Rechthoek 38">
            <a:extLst>
              <a:ext uri="{FF2B5EF4-FFF2-40B4-BE49-F238E27FC236}">
                <a16:creationId xmlns:a16="http://schemas.microsoft.com/office/drawing/2014/main" id="{DAB2A65D-002A-4D01-9ED6-FEF566CC3E10}"/>
              </a:ext>
            </a:extLst>
          </p:cNvPr>
          <p:cNvSpPr/>
          <p:nvPr/>
        </p:nvSpPr>
        <p:spPr>
          <a:xfrm>
            <a:off x="9165376" y="2114936"/>
            <a:ext cx="1362461" cy="492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all" spc="0" normalizeH="0" baseline="0" noProof="0" dirty="0">
                <a:ln>
                  <a:noFill/>
                </a:ln>
                <a:solidFill>
                  <a:srgbClr val="823608"/>
                </a:solidFill>
                <a:effectLst/>
                <a:uLnTx/>
                <a:uFillTx/>
                <a:latin typeface="BISansNEXT" panose="02000503040000020004" pitchFamily="50" charset="0"/>
                <a:ea typeface="+mn-ea"/>
                <a:cs typeface="+mn-cs"/>
              </a:rPr>
              <a:t>A</a:t>
            </a:r>
            <a:r>
              <a:rPr kumimoji="0" lang="en-US" sz="1200" b="1" i="0" u="none" strike="noStrike" kern="1200" cap="all" spc="0" normalizeH="0" baseline="0" noProof="0" dirty="0">
                <a:ln>
                  <a:noFill/>
                </a:ln>
                <a:solidFill>
                  <a:srgbClr val="2B333A"/>
                </a:solidFill>
                <a:effectLst/>
                <a:uLnTx/>
                <a:uFillTx/>
                <a:latin typeface="BISansNEXT" panose="02000503040000020004" pitchFamily="50" charset="0"/>
                <a:ea typeface="+mn-ea"/>
                <a:cs typeface="+mn-cs"/>
              </a:rPr>
              <a:t>SSESS</a:t>
            </a:r>
          </a:p>
        </p:txBody>
      </p:sp>
      <p:sp>
        <p:nvSpPr>
          <p:cNvPr id="41" name="Rechthoek 40">
            <a:extLst>
              <a:ext uri="{FF2B5EF4-FFF2-40B4-BE49-F238E27FC236}">
                <a16:creationId xmlns:a16="http://schemas.microsoft.com/office/drawing/2014/main" id="{C7609970-A5DA-4965-B671-A456D6A845A7}"/>
              </a:ext>
            </a:extLst>
          </p:cNvPr>
          <p:cNvSpPr/>
          <p:nvPr/>
        </p:nvSpPr>
        <p:spPr>
          <a:xfrm>
            <a:off x="10255529" y="2113718"/>
            <a:ext cx="1362461" cy="492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all" spc="0" normalizeH="0" baseline="0" noProof="0" dirty="0">
                <a:ln>
                  <a:noFill/>
                </a:ln>
                <a:solidFill>
                  <a:srgbClr val="823608"/>
                </a:solidFill>
                <a:effectLst/>
                <a:uLnTx/>
                <a:uFillTx/>
                <a:latin typeface="BISansNEXT" panose="02000503040000020004" pitchFamily="50" charset="0"/>
                <a:ea typeface="+mn-ea"/>
                <a:cs typeface="+mn-cs"/>
              </a:rPr>
              <a:t>B</a:t>
            </a:r>
            <a:r>
              <a:rPr kumimoji="0" lang="en-US" sz="1200" b="1" i="0" u="none" strike="noStrike" kern="1200" cap="all" spc="0" normalizeH="0" baseline="0" noProof="0" dirty="0">
                <a:ln>
                  <a:noFill/>
                </a:ln>
                <a:solidFill>
                  <a:srgbClr val="2B333A"/>
                </a:solidFill>
                <a:effectLst/>
                <a:uLnTx/>
                <a:uFillTx/>
                <a:latin typeface="BISansNEXT" panose="02000503040000020004" pitchFamily="50" charset="0"/>
                <a:ea typeface="+mn-ea"/>
                <a:cs typeface="+mn-cs"/>
              </a:rPr>
              <a:t>ACKING</a:t>
            </a:r>
          </a:p>
        </p:txBody>
      </p:sp>
      <p:sp>
        <p:nvSpPr>
          <p:cNvPr id="42" name="Rechthoek 41">
            <a:extLst>
              <a:ext uri="{FF2B5EF4-FFF2-40B4-BE49-F238E27FC236}">
                <a16:creationId xmlns:a16="http://schemas.microsoft.com/office/drawing/2014/main" id="{D129AB65-7DB1-4D3A-906F-5FBE9A2FA9C2}"/>
              </a:ext>
            </a:extLst>
          </p:cNvPr>
          <p:cNvSpPr/>
          <p:nvPr/>
        </p:nvSpPr>
        <p:spPr>
          <a:xfrm>
            <a:off x="8430546" y="2913663"/>
            <a:ext cx="1386054" cy="492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all" spc="0" normalizeH="0" baseline="0" noProof="0" dirty="0">
                <a:ln>
                  <a:noFill/>
                </a:ln>
                <a:solidFill>
                  <a:srgbClr val="823608"/>
                </a:solidFill>
                <a:effectLst/>
                <a:uLnTx/>
                <a:uFillTx/>
                <a:latin typeface="BISansNEXT" panose="02000503040000020004" pitchFamily="50" charset="0"/>
                <a:ea typeface="+mn-ea"/>
                <a:cs typeface="+mn-cs"/>
              </a:rPr>
              <a:t>C</a:t>
            </a:r>
            <a:r>
              <a:rPr kumimoji="0" lang="en-US" sz="1200" b="1" i="0" u="none" strike="noStrike" kern="1200" cap="all" spc="0" normalizeH="0" baseline="0" noProof="0" dirty="0">
                <a:ln>
                  <a:noFill/>
                </a:ln>
                <a:solidFill>
                  <a:srgbClr val="2B333A"/>
                </a:solidFill>
                <a:effectLst/>
                <a:uLnTx/>
                <a:uFillTx/>
                <a:latin typeface="BISansNEXT" panose="02000503040000020004" pitchFamily="50" charset="0"/>
                <a:ea typeface="+mn-ea"/>
                <a:cs typeface="+mn-cs"/>
              </a:rPr>
              <a:t>OMORBIDITIES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srgbClr val="2B333A"/>
                </a:solidFill>
                <a:effectLst/>
                <a:uLnTx/>
                <a:uFillTx/>
                <a:latin typeface="BISansNEXT" panose="02000503040000020004" pitchFamily="50" charset="0"/>
                <a:ea typeface="+mn-ea"/>
                <a:cs typeface="+mn-cs"/>
              </a:rPr>
              <a:t>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srgbClr val="2B333A"/>
                </a:solidFill>
                <a:effectLst/>
                <a:uLnTx/>
                <a:uFillTx/>
                <a:latin typeface="BISansNEXT" panose="02000503040000020004" pitchFamily="50" charset="0"/>
                <a:ea typeface="+mn-ea"/>
                <a:cs typeface="+mn-cs"/>
              </a:rPr>
              <a:t> </a:t>
            </a:r>
            <a:r>
              <a:rPr kumimoji="0" lang="en-US" sz="1400" b="1" i="0" u="none" strike="noStrike" kern="1200" cap="all" spc="0" normalizeH="0" baseline="0" noProof="0" dirty="0">
                <a:ln>
                  <a:noFill/>
                </a:ln>
                <a:solidFill>
                  <a:srgbClr val="823608"/>
                </a:solidFill>
                <a:effectLst/>
                <a:uLnTx/>
                <a:uFillTx/>
                <a:latin typeface="BISansNEXT" panose="02000503040000020004" pitchFamily="50" charset="0"/>
                <a:ea typeface="+mn-ea"/>
                <a:cs typeface="+mn-cs"/>
              </a:rPr>
              <a:t>C</a:t>
            </a:r>
            <a:r>
              <a:rPr kumimoji="0" lang="en-US" sz="1200" b="1" i="0" u="none" strike="noStrike" kern="1200" cap="all" spc="0" normalizeH="0" baseline="0" noProof="0" dirty="0">
                <a:ln>
                  <a:noFill/>
                </a:ln>
                <a:solidFill>
                  <a:srgbClr val="2B333A"/>
                </a:solidFill>
                <a:effectLst/>
                <a:uLnTx/>
                <a:uFillTx/>
                <a:latin typeface="BISansNEXT" panose="02000503040000020004" pitchFamily="50" charset="0"/>
                <a:ea typeface="+mn-ea"/>
                <a:cs typeface="+mn-cs"/>
              </a:rPr>
              <a:t>OMFORT CARE</a:t>
            </a:r>
          </a:p>
        </p:txBody>
      </p:sp>
      <p:grpSp>
        <p:nvGrpSpPr>
          <p:cNvPr id="12" name="Group 11">
            <a:extLst>
              <a:ext uri="{FF2B5EF4-FFF2-40B4-BE49-F238E27FC236}">
                <a16:creationId xmlns:a16="http://schemas.microsoft.com/office/drawing/2014/main" id="{CD675E24-0F7F-4685-B2CB-649EA77D9416}"/>
              </a:ext>
            </a:extLst>
          </p:cNvPr>
          <p:cNvGrpSpPr/>
          <p:nvPr/>
        </p:nvGrpSpPr>
        <p:grpSpPr>
          <a:xfrm rot="10800000">
            <a:off x="9814271" y="2554987"/>
            <a:ext cx="1144045" cy="1103615"/>
            <a:chOff x="99816" y="1317988"/>
            <a:chExt cx="1144045" cy="1103615"/>
          </a:xfrm>
        </p:grpSpPr>
        <p:pic>
          <p:nvPicPr>
            <p:cNvPr id="52" name="Graphic 51" descr="Two Men with solid fill">
              <a:extLst>
                <a:ext uri="{FF2B5EF4-FFF2-40B4-BE49-F238E27FC236}">
                  <a16:creationId xmlns:a16="http://schemas.microsoft.com/office/drawing/2014/main" id="{9A982089-CE55-4FF9-BBF0-B825D0F2E6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216465" y="1459674"/>
              <a:ext cx="914400" cy="914400"/>
            </a:xfrm>
            <a:prstGeom prst="rect">
              <a:avLst/>
            </a:prstGeom>
          </p:spPr>
        </p:pic>
        <p:sp>
          <p:nvSpPr>
            <p:cNvPr id="53" name="Ovaal 6">
              <a:extLst>
                <a:ext uri="{FF2B5EF4-FFF2-40B4-BE49-F238E27FC236}">
                  <a16:creationId xmlns:a16="http://schemas.microsoft.com/office/drawing/2014/main" id="{8629815F-F331-4F3B-9E7F-441F485EA5F2}"/>
                </a:ext>
              </a:extLst>
            </p:cNvPr>
            <p:cNvSpPr/>
            <p:nvPr/>
          </p:nvSpPr>
          <p:spPr>
            <a:xfrm>
              <a:off x="408178" y="1317988"/>
              <a:ext cx="527321" cy="52732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4" name="Ovaal 33">
              <a:extLst>
                <a:ext uri="{FF2B5EF4-FFF2-40B4-BE49-F238E27FC236}">
                  <a16:creationId xmlns:a16="http://schemas.microsoft.com/office/drawing/2014/main" id="{765D0A6E-73B8-4988-863C-C8450FC10524}"/>
                </a:ext>
              </a:extLst>
            </p:cNvPr>
            <p:cNvSpPr/>
            <p:nvPr/>
          </p:nvSpPr>
          <p:spPr>
            <a:xfrm>
              <a:off x="203094" y="1894282"/>
              <a:ext cx="527321" cy="52732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5" name="Ovaal 34">
              <a:extLst>
                <a:ext uri="{FF2B5EF4-FFF2-40B4-BE49-F238E27FC236}">
                  <a16:creationId xmlns:a16="http://schemas.microsoft.com/office/drawing/2014/main" id="{CD68BC94-A349-4B6D-AE05-BA53D91BD27E}"/>
                </a:ext>
              </a:extLst>
            </p:cNvPr>
            <p:cNvSpPr/>
            <p:nvPr/>
          </p:nvSpPr>
          <p:spPr>
            <a:xfrm>
              <a:off x="99816" y="1533175"/>
              <a:ext cx="527321" cy="52732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6" name="Ovaal 35">
              <a:extLst>
                <a:ext uri="{FF2B5EF4-FFF2-40B4-BE49-F238E27FC236}">
                  <a16:creationId xmlns:a16="http://schemas.microsoft.com/office/drawing/2014/main" id="{0E31D472-19A6-4534-B8C7-BAF409DC186F}"/>
                </a:ext>
              </a:extLst>
            </p:cNvPr>
            <p:cNvSpPr/>
            <p:nvPr/>
          </p:nvSpPr>
          <p:spPr>
            <a:xfrm>
              <a:off x="716540" y="1533175"/>
              <a:ext cx="527321" cy="52732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9" name="Ovaal 33">
              <a:extLst>
                <a:ext uri="{FF2B5EF4-FFF2-40B4-BE49-F238E27FC236}">
                  <a16:creationId xmlns:a16="http://schemas.microsoft.com/office/drawing/2014/main" id="{28FD412E-699F-4735-8ED5-C7A50CF8452E}"/>
                </a:ext>
              </a:extLst>
            </p:cNvPr>
            <p:cNvSpPr/>
            <p:nvPr/>
          </p:nvSpPr>
          <p:spPr>
            <a:xfrm>
              <a:off x="619695" y="1894282"/>
              <a:ext cx="527321" cy="52732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62" name="Rechthoek 41">
            <a:extLst>
              <a:ext uri="{FF2B5EF4-FFF2-40B4-BE49-F238E27FC236}">
                <a16:creationId xmlns:a16="http://schemas.microsoft.com/office/drawing/2014/main" id="{13E2DABE-0FD2-4444-8F44-FE8088F0E258}"/>
              </a:ext>
            </a:extLst>
          </p:cNvPr>
          <p:cNvSpPr/>
          <p:nvPr/>
        </p:nvSpPr>
        <p:spPr>
          <a:xfrm>
            <a:off x="10959825" y="2919610"/>
            <a:ext cx="1083670" cy="492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all" spc="0" normalizeH="0" baseline="0" noProof="0" dirty="0">
                <a:ln>
                  <a:noFill/>
                </a:ln>
                <a:solidFill>
                  <a:srgbClr val="823608"/>
                </a:solidFill>
                <a:effectLst/>
                <a:uLnTx/>
                <a:uFillTx/>
                <a:latin typeface="BISansNEXT" panose="02000503040000020004" pitchFamily="50" charset="0"/>
                <a:ea typeface="+mn-ea"/>
                <a:cs typeface="+mn-cs"/>
              </a:rPr>
              <a:t>D</a:t>
            </a:r>
            <a:r>
              <a:rPr kumimoji="0" lang="en-US" sz="1200" b="1" i="0" u="none" strike="noStrike" kern="1200" cap="all" spc="0" normalizeH="0" baseline="0" noProof="0" dirty="0">
                <a:ln>
                  <a:noFill/>
                </a:ln>
                <a:solidFill>
                  <a:srgbClr val="2B333A"/>
                </a:solidFill>
                <a:effectLst/>
                <a:uLnTx/>
                <a:uFillTx/>
                <a:latin typeface="BISansNEXT" panose="02000503040000020004" pitchFamily="50" charset="0"/>
                <a:ea typeface="+mn-ea"/>
                <a:cs typeface="+mn-cs"/>
              </a:rPr>
              <a:t>isease-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srgbClr val="2B333A"/>
                </a:solidFill>
                <a:effectLst/>
                <a:uLnTx/>
                <a:uFillTx/>
                <a:latin typeface="BISansNEXT" panose="02000503040000020004" pitchFamily="50" charset="0"/>
                <a:ea typeface="+mn-ea"/>
                <a:cs typeface="+mn-cs"/>
              </a:rPr>
              <a:t>modifying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srgbClr val="2B333A"/>
                </a:solidFill>
                <a:effectLst/>
                <a:uLnTx/>
                <a:uFillTx/>
                <a:latin typeface="BISansNEXT" panose="02000503040000020004" pitchFamily="50" charset="0"/>
                <a:ea typeface="+mn-ea"/>
                <a:cs typeface="+mn-cs"/>
              </a:rPr>
              <a:t>treatment</a:t>
            </a:r>
          </a:p>
        </p:txBody>
      </p:sp>
      <p:sp>
        <p:nvSpPr>
          <p:cNvPr id="50" name="Tijdelijke aanduiding voor tekst 15">
            <a:extLst>
              <a:ext uri="{FF2B5EF4-FFF2-40B4-BE49-F238E27FC236}">
                <a16:creationId xmlns:a16="http://schemas.microsoft.com/office/drawing/2014/main" id="{2B25B087-721B-D04A-9639-FB31AB9D6789}"/>
              </a:ext>
            </a:extLst>
          </p:cNvPr>
          <p:cNvSpPr>
            <a:spLocks noGrp="1"/>
          </p:cNvSpPr>
          <p:nvPr>
            <p:ph type="body" sz="quarter" idx="13"/>
          </p:nvPr>
        </p:nvSpPr>
        <p:spPr>
          <a:xfrm>
            <a:off x="164253" y="5858890"/>
            <a:ext cx="11863495" cy="619932"/>
          </a:xfrm>
        </p:spPr>
        <p:txBody>
          <a:bodyPr/>
          <a:lstStyle/>
          <a:p>
            <a:r>
              <a:rPr lang="en-GB" dirty="0">
                <a:solidFill>
                  <a:schemeClr val="tx1">
                    <a:lumMod val="25000"/>
                    <a:lumOff val="75000"/>
                  </a:schemeClr>
                </a:solidFill>
                <a:latin typeface="BISansNEXT" panose="02000503040000020004"/>
              </a:rPr>
              <a:t>1. Nambiar AM, Walker CM, Sparks JA. Monitoring and management of fibrosing interstitial lung diseases: a narrative review for practicing clinicians. </a:t>
            </a:r>
            <a:r>
              <a:rPr lang="en-GB" dirty="0" err="1">
                <a:solidFill>
                  <a:schemeClr val="tx1">
                    <a:lumMod val="25000"/>
                    <a:lumOff val="75000"/>
                  </a:schemeClr>
                </a:solidFill>
                <a:latin typeface="BISansNEXT" panose="02000503040000020004"/>
              </a:rPr>
              <a:t>Ther</a:t>
            </a:r>
            <a:r>
              <a:rPr lang="en-GB" dirty="0">
                <a:solidFill>
                  <a:schemeClr val="tx1">
                    <a:lumMod val="25000"/>
                    <a:lumOff val="75000"/>
                  </a:schemeClr>
                </a:solidFill>
                <a:latin typeface="BISansNEXT" panose="02000503040000020004"/>
              </a:rPr>
              <a:t> Adv Respir Dis. 2021;15:17534666211039771; 2. </a:t>
            </a:r>
            <a:r>
              <a:rPr lang="nl-NL" dirty="0" err="1">
                <a:solidFill>
                  <a:schemeClr val="tx1">
                    <a:lumMod val="25000"/>
                    <a:lumOff val="75000"/>
                  </a:schemeClr>
                </a:solidFill>
              </a:rPr>
              <a:t>Bosello</a:t>
            </a:r>
            <a:r>
              <a:rPr lang="nl-NL" dirty="0">
                <a:solidFill>
                  <a:schemeClr val="tx1">
                    <a:lumMod val="25000"/>
                    <a:lumOff val="75000"/>
                  </a:schemeClr>
                </a:solidFill>
              </a:rPr>
              <a:t> SL, </a:t>
            </a:r>
            <a:r>
              <a:rPr lang="nl-NL" dirty="0" err="1">
                <a:solidFill>
                  <a:schemeClr val="tx1">
                    <a:lumMod val="25000"/>
                    <a:lumOff val="75000"/>
                  </a:schemeClr>
                </a:solidFill>
              </a:rPr>
              <a:t>Beretta</a:t>
            </a:r>
            <a:r>
              <a:rPr lang="nl-NL" dirty="0">
                <a:solidFill>
                  <a:schemeClr val="tx1">
                    <a:lumMod val="25000"/>
                    <a:lumOff val="75000"/>
                  </a:schemeClr>
                </a:solidFill>
              </a:rPr>
              <a:t> L, Del Papa N, et al. </a:t>
            </a:r>
            <a:r>
              <a:rPr lang="nl-NL" dirty="0" err="1">
                <a:solidFill>
                  <a:schemeClr val="tx1">
                    <a:lumMod val="25000"/>
                    <a:lumOff val="75000"/>
                  </a:schemeClr>
                </a:solidFill>
              </a:rPr>
              <a:t>Interstitial</a:t>
            </a:r>
            <a:r>
              <a:rPr lang="nl-NL" dirty="0">
                <a:solidFill>
                  <a:schemeClr val="tx1">
                    <a:lumMod val="25000"/>
                    <a:lumOff val="75000"/>
                  </a:schemeClr>
                </a:solidFill>
              </a:rPr>
              <a:t> </a:t>
            </a:r>
            <a:r>
              <a:rPr lang="nl-NL" dirty="0" err="1">
                <a:solidFill>
                  <a:schemeClr val="tx1">
                    <a:lumMod val="25000"/>
                    <a:lumOff val="75000"/>
                  </a:schemeClr>
                </a:solidFill>
              </a:rPr>
              <a:t>Lung</a:t>
            </a:r>
            <a:r>
              <a:rPr lang="nl-NL" dirty="0">
                <a:solidFill>
                  <a:schemeClr val="tx1">
                    <a:lumMod val="25000"/>
                    <a:lumOff val="75000"/>
                  </a:schemeClr>
                </a:solidFill>
              </a:rPr>
              <a:t> </a:t>
            </a:r>
            <a:r>
              <a:rPr lang="nl-NL" dirty="0" err="1">
                <a:solidFill>
                  <a:schemeClr val="tx1">
                    <a:lumMod val="25000"/>
                    <a:lumOff val="75000"/>
                  </a:schemeClr>
                </a:solidFill>
              </a:rPr>
              <a:t>Disease</a:t>
            </a:r>
            <a:r>
              <a:rPr lang="nl-NL" dirty="0">
                <a:solidFill>
                  <a:schemeClr val="tx1">
                    <a:lumMod val="25000"/>
                    <a:lumOff val="75000"/>
                  </a:schemeClr>
                </a:solidFill>
              </a:rPr>
              <a:t> </a:t>
            </a:r>
            <a:r>
              <a:rPr lang="nl-NL" dirty="0" err="1">
                <a:solidFill>
                  <a:schemeClr val="tx1">
                    <a:lumMod val="25000"/>
                    <a:lumOff val="75000"/>
                  </a:schemeClr>
                </a:solidFill>
              </a:rPr>
              <a:t>Associated</a:t>
            </a:r>
            <a:r>
              <a:rPr lang="nl-NL" dirty="0">
                <a:solidFill>
                  <a:schemeClr val="tx1">
                    <a:lumMod val="25000"/>
                    <a:lumOff val="75000"/>
                  </a:schemeClr>
                </a:solidFill>
              </a:rPr>
              <a:t> </a:t>
            </a:r>
            <a:r>
              <a:rPr lang="nl-NL" dirty="0" err="1">
                <a:solidFill>
                  <a:schemeClr val="tx1">
                    <a:lumMod val="25000"/>
                    <a:lumOff val="75000"/>
                  </a:schemeClr>
                </a:solidFill>
              </a:rPr>
              <a:t>With</a:t>
            </a:r>
            <a:r>
              <a:rPr lang="nl-NL" dirty="0">
                <a:solidFill>
                  <a:schemeClr val="tx1">
                    <a:lumMod val="25000"/>
                    <a:lumOff val="75000"/>
                  </a:schemeClr>
                </a:solidFill>
              </a:rPr>
              <a:t> </a:t>
            </a:r>
            <a:r>
              <a:rPr lang="nl-NL" dirty="0" err="1">
                <a:solidFill>
                  <a:schemeClr val="tx1">
                    <a:lumMod val="25000"/>
                    <a:lumOff val="75000"/>
                  </a:schemeClr>
                </a:solidFill>
              </a:rPr>
              <a:t>Autoimmune</a:t>
            </a:r>
            <a:r>
              <a:rPr lang="nl-NL" dirty="0">
                <a:solidFill>
                  <a:schemeClr val="tx1">
                    <a:lumMod val="25000"/>
                    <a:lumOff val="75000"/>
                  </a:schemeClr>
                </a:solidFill>
              </a:rPr>
              <a:t> </a:t>
            </a:r>
            <a:r>
              <a:rPr lang="nl-NL" dirty="0" err="1">
                <a:solidFill>
                  <a:schemeClr val="tx1">
                    <a:lumMod val="25000"/>
                    <a:lumOff val="75000"/>
                  </a:schemeClr>
                </a:solidFill>
              </a:rPr>
              <a:t>Rheumatic</a:t>
            </a:r>
            <a:r>
              <a:rPr lang="nl-NL" dirty="0">
                <a:solidFill>
                  <a:schemeClr val="tx1">
                    <a:lumMod val="25000"/>
                    <a:lumOff val="75000"/>
                  </a:schemeClr>
                </a:solidFill>
              </a:rPr>
              <a:t> </a:t>
            </a:r>
            <a:r>
              <a:rPr lang="nl-NL" dirty="0" err="1">
                <a:solidFill>
                  <a:schemeClr val="tx1">
                    <a:lumMod val="25000"/>
                    <a:lumOff val="75000"/>
                  </a:schemeClr>
                </a:solidFill>
              </a:rPr>
              <a:t>Diseases</a:t>
            </a:r>
            <a:r>
              <a:rPr lang="nl-NL" dirty="0">
                <a:solidFill>
                  <a:schemeClr val="tx1">
                    <a:lumMod val="25000"/>
                    <a:lumOff val="75000"/>
                  </a:schemeClr>
                </a:solidFill>
              </a:rPr>
              <a:t>: Checklists </a:t>
            </a:r>
            <a:r>
              <a:rPr lang="nl-NL" dirty="0" err="1">
                <a:solidFill>
                  <a:schemeClr val="tx1">
                    <a:lumMod val="25000"/>
                    <a:lumOff val="75000"/>
                  </a:schemeClr>
                </a:solidFill>
              </a:rPr>
              <a:t>for</a:t>
            </a:r>
            <a:r>
              <a:rPr lang="nl-NL" dirty="0">
                <a:solidFill>
                  <a:schemeClr val="tx1">
                    <a:lumMod val="25000"/>
                    <a:lumOff val="75000"/>
                  </a:schemeClr>
                </a:solidFill>
              </a:rPr>
              <a:t> </a:t>
            </a:r>
            <a:r>
              <a:rPr lang="nl-NL" dirty="0" err="1">
                <a:solidFill>
                  <a:schemeClr val="tx1">
                    <a:lumMod val="25000"/>
                    <a:lumOff val="75000"/>
                  </a:schemeClr>
                </a:solidFill>
              </a:rPr>
              <a:t>Clinical</a:t>
            </a:r>
            <a:r>
              <a:rPr lang="nl-NL" dirty="0">
                <a:solidFill>
                  <a:schemeClr val="tx1">
                    <a:lumMod val="25000"/>
                    <a:lumOff val="75000"/>
                  </a:schemeClr>
                </a:solidFill>
              </a:rPr>
              <a:t> </a:t>
            </a:r>
            <a:r>
              <a:rPr lang="nl-NL" dirty="0" err="1">
                <a:solidFill>
                  <a:schemeClr val="tx1">
                    <a:lumMod val="25000"/>
                    <a:lumOff val="75000"/>
                  </a:schemeClr>
                </a:solidFill>
              </a:rPr>
              <a:t>Practice</a:t>
            </a:r>
            <a:r>
              <a:rPr lang="nl-NL" dirty="0">
                <a:solidFill>
                  <a:schemeClr val="tx1">
                    <a:lumMod val="25000"/>
                    <a:lumOff val="75000"/>
                  </a:schemeClr>
                </a:solidFill>
              </a:rPr>
              <a:t>. Front </a:t>
            </a:r>
            <a:r>
              <a:rPr lang="nl-NL" dirty="0" err="1">
                <a:solidFill>
                  <a:schemeClr val="tx1">
                    <a:lumMod val="25000"/>
                    <a:lumOff val="75000"/>
                  </a:schemeClr>
                </a:solidFill>
              </a:rPr>
              <a:t>Med</a:t>
            </a:r>
            <a:r>
              <a:rPr lang="nl-NL" dirty="0">
                <a:solidFill>
                  <a:schemeClr val="tx1">
                    <a:lumMod val="25000"/>
                    <a:lumOff val="75000"/>
                  </a:schemeClr>
                </a:solidFill>
              </a:rPr>
              <a:t> (Lausanne). 2021;8:732761; </a:t>
            </a:r>
            <a:r>
              <a:rPr lang="en-GB" dirty="0">
                <a:solidFill>
                  <a:schemeClr val="tx1">
                    <a:lumMod val="25000"/>
                    <a:lumOff val="75000"/>
                  </a:schemeClr>
                </a:solidFill>
                <a:latin typeface="BISansNEXT" panose="02000503040000020004"/>
              </a:rPr>
              <a:t>3. </a:t>
            </a:r>
            <a:r>
              <a:rPr lang="nl-NL" dirty="0" err="1">
                <a:solidFill>
                  <a:schemeClr val="tx1">
                    <a:lumMod val="25000"/>
                    <a:lumOff val="75000"/>
                  </a:schemeClr>
                </a:solidFill>
                <a:latin typeface="BISansNEXT" panose="02000503040000020004"/>
              </a:rPr>
              <a:t>Wijsenbeek</a:t>
            </a:r>
            <a:r>
              <a:rPr lang="nl-NL" dirty="0">
                <a:solidFill>
                  <a:schemeClr val="tx1">
                    <a:lumMod val="25000"/>
                    <a:lumOff val="75000"/>
                  </a:schemeClr>
                </a:solidFill>
                <a:latin typeface="BISansNEXT" panose="02000503040000020004"/>
              </a:rPr>
              <a:t> M, </a:t>
            </a:r>
            <a:r>
              <a:rPr lang="nl-NL" dirty="0" err="1">
                <a:solidFill>
                  <a:schemeClr val="tx1">
                    <a:lumMod val="25000"/>
                    <a:lumOff val="75000"/>
                  </a:schemeClr>
                </a:solidFill>
                <a:latin typeface="BISansNEXT" panose="02000503040000020004"/>
              </a:rPr>
              <a:t>Kreuter</a:t>
            </a:r>
            <a:r>
              <a:rPr lang="nl-NL" dirty="0">
                <a:solidFill>
                  <a:schemeClr val="tx1">
                    <a:lumMod val="25000"/>
                    <a:lumOff val="75000"/>
                  </a:schemeClr>
                </a:solidFill>
                <a:latin typeface="BISansNEXT" panose="02000503040000020004"/>
              </a:rPr>
              <a:t> M, </a:t>
            </a:r>
            <a:r>
              <a:rPr lang="nl-NL" dirty="0" err="1">
                <a:solidFill>
                  <a:schemeClr val="tx1">
                    <a:lumMod val="25000"/>
                    <a:lumOff val="75000"/>
                  </a:schemeClr>
                </a:solidFill>
                <a:latin typeface="BISansNEXT" panose="02000503040000020004"/>
              </a:rPr>
              <a:t>Olson</a:t>
            </a:r>
            <a:r>
              <a:rPr lang="nl-NL" dirty="0">
                <a:solidFill>
                  <a:schemeClr val="tx1">
                    <a:lumMod val="25000"/>
                    <a:lumOff val="75000"/>
                  </a:schemeClr>
                </a:solidFill>
                <a:latin typeface="BISansNEXT" panose="02000503040000020004"/>
              </a:rPr>
              <a:t> A, et al. </a:t>
            </a:r>
            <a:r>
              <a:rPr lang="nl-NL" dirty="0" err="1">
                <a:solidFill>
                  <a:schemeClr val="tx1">
                    <a:lumMod val="25000"/>
                    <a:lumOff val="75000"/>
                  </a:schemeClr>
                </a:solidFill>
                <a:latin typeface="BISansNEXT" panose="02000503040000020004"/>
              </a:rPr>
              <a:t>Progressive</a:t>
            </a:r>
            <a:r>
              <a:rPr lang="nl-NL" dirty="0">
                <a:solidFill>
                  <a:schemeClr val="tx1">
                    <a:lumMod val="25000"/>
                    <a:lumOff val="75000"/>
                  </a:schemeClr>
                </a:solidFill>
                <a:latin typeface="BISansNEXT" panose="02000503040000020004"/>
              </a:rPr>
              <a:t> </a:t>
            </a:r>
            <a:r>
              <a:rPr lang="nl-NL" dirty="0" err="1">
                <a:solidFill>
                  <a:schemeClr val="tx1">
                    <a:lumMod val="25000"/>
                    <a:lumOff val="75000"/>
                  </a:schemeClr>
                </a:solidFill>
                <a:latin typeface="BISansNEXT" panose="02000503040000020004"/>
              </a:rPr>
              <a:t>fibrosing</a:t>
            </a:r>
            <a:r>
              <a:rPr lang="nl-NL" dirty="0">
                <a:solidFill>
                  <a:schemeClr val="tx1">
                    <a:lumMod val="25000"/>
                    <a:lumOff val="75000"/>
                  </a:schemeClr>
                </a:solidFill>
                <a:latin typeface="BISansNEXT" panose="02000503040000020004"/>
              </a:rPr>
              <a:t> </a:t>
            </a:r>
            <a:r>
              <a:rPr lang="nl-NL" dirty="0" err="1">
                <a:solidFill>
                  <a:schemeClr val="tx1">
                    <a:lumMod val="25000"/>
                    <a:lumOff val="75000"/>
                  </a:schemeClr>
                </a:solidFill>
                <a:latin typeface="BISansNEXT" panose="02000503040000020004"/>
              </a:rPr>
              <a:t>interstitial</a:t>
            </a:r>
            <a:r>
              <a:rPr lang="nl-NL" dirty="0">
                <a:solidFill>
                  <a:schemeClr val="tx1">
                    <a:lumMod val="25000"/>
                    <a:lumOff val="75000"/>
                  </a:schemeClr>
                </a:solidFill>
                <a:latin typeface="BISansNEXT" panose="02000503040000020004"/>
              </a:rPr>
              <a:t> </a:t>
            </a:r>
            <a:r>
              <a:rPr lang="nl-NL" dirty="0" err="1">
                <a:solidFill>
                  <a:schemeClr val="tx1">
                    <a:lumMod val="25000"/>
                    <a:lumOff val="75000"/>
                  </a:schemeClr>
                </a:solidFill>
                <a:latin typeface="BISansNEXT" panose="02000503040000020004"/>
              </a:rPr>
              <a:t>lung</a:t>
            </a:r>
            <a:r>
              <a:rPr lang="nl-NL" dirty="0">
                <a:solidFill>
                  <a:schemeClr val="tx1">
                    <a:lumMod val="25000"/>
                    <a:lumOff val="75000"/>
                  </a:schemeClr>
                </a:solidFill>
                <a:latin typeface="BISansNEXT" panose="02000503040000020004"/>
              </a:rPr>
              <a:t> </a:t>
            </a:r>
            <a:r>
              <a:rPr lang="nl-NL" dirty="0" err="1">
                <a:solidFill>
                  <a:schemeClr val="tx1">
                    <a:lumMod val="25000"/>
                    <a:lumOff val="75000"/>
                  </a:schemeClr>
                </a:solidFill>
                <a:latin typeface="BISansNEXT" panose="02000503040000020004"/>
              </a:rPr>
              <a:t>diseases</a:t>
            </a:r>
            <a:r>
              <a:rPr lang="nl-NL" dirty="0">
                <a:solidFill>
                  <a:schemeClr val="tx1">
                    <a:lumMod val="25000"/>
                    <a:lumOff val="75000"/>
                  </a:schemeClr>
                </a:solidFill>
                <a:latin typeface="BISansNEXT" panose="02000503040000020004"/>
              </a:rPr>
              <a:t>: </a:t>
            </a:r>
            <a:r>
              <a:rPr lang="nl-NL" dirty="0" err="1">
                <a:solidFill>
                  <a:schemeClr val="tx1">
                    <a:lumMod val="25000"/>
                    <a:lumOff val="75000"/>
                  </a:schemeClr>
                </a:solidFill>
                <a:latin typeface="BISansNEXT" panose="02000503040000020004"/>
              </a:rPr>
              <a:t>current</a:t>
            </a:r>
            <a:r>
              <a:rPr lang="nl-NL" dirty="0">
                <a:solidFill>
                  <a:schemeClr val="tx1">
                    <a:lumMod val="25000"/>
                    <a:lumOff val="75000"/>
                  </a:schemeClr>
                </a:solidFill>
                <a:latin typeface="BISansNEXT" panose="02000503040000020004"/>
              </a:rPr>
              <a:t> </a:t>
            </a:r>
            <a:r>
              <a:rPr lang="nl-NL" dirty="0" err="1">
                <a:solidFill>
                  <a:schemeClr val="tx1">
                    <a:lumMod val="25000"/>
                    <a:lumOff val="75000"/>
                  </a:schemeClr>
                </a:solidFill>
                <a:latin typeface="BISansNEXT" panose="02000503040000020004"/>
              </a:rPr>
              <a:t>practice</a:t>
            </a:r>
            <a:r>
              <a:rPr lang="nl-NL" dirty="0">
                <a:solidFill>
                  <a:schemeClr val="tx1">
                    <a:lumMod val="25000"/>
                    <a:lumOff val="75000"/>
                  </a:schemeClr>
                </a:solidFill>
                <a:latin typeface="BISansNEXT" panose="02000503040000020004"/>
              </a:rPr>
              <a:t> in diagnosis </a:t>
            </a:r>
            <a:r>
              <a:rPr lang="nl-NL" dirty="0" err="1">
                <a:solidFill>
                  <a:schemeClr val="tx1">
                    <a:lumMod val="25000"/>
                    <a:lumOff val="75000"/>
                  </a:schemeClr>
                </a:solidFill>
                <a:latin typeface="BISansNEXT" panose="02000503040000020004"/>
              </a:rPr>
              <a:t>and</a:t>
            </a:r>
            <a:r>
              <a:rPr lang="nl-NL" dirty="0">
                <a:solidFill>
                  <a:schemeClr val="tx1">
                    <a:lumMod val="25000"/>
                    <a:lumOff val="75000"/>
                  </a:schemeClr>
                </a:solidFill>
                <a:latin typeface="BISansNEXT" panose="02000503040000020004"/>
              </a:rPr>
              <a:t> management. </a:t>
            </a:r>
            <a:r>
              <a:rPr lang="nl-NL" dirty="0" err="1">
                <a:solidFill>
                  <a:schemeClr val="tx1">
                    <a:lumMod val="25000"/>
                    <a:lumOff val="75000"/>
                  </a:schemeClr>
                </a:solidFill>
                <a:latin typeface="BISansNEXT" panose="02000503040000020004"/>
              </a:rPr>
              <a:t>Curr</a:t>
            </a:r>
            <a:r>
              <a:rPr lang="nl-NL" dirty="0">
                <a:solidFill>
                  <a:schemeClr val="tx1">
                    <a:lumMod val="25000"/>
                    <a:lumOff val="75000"/>
                  </a:schemeClr>
                </a:solidFill>
                <a:latin typeface="BISansNEXT" panose="02000503040000020004"/>
              </a:rPr>
              <a:t> </a:t>
            </a:r>
            <a:r>
              <a:rPr lang="nl-NL" dirty="0" err="1">
                <a:solidFill>
                  <a:schemeClr val="tx1">
                    <a:lumMod val="25000"/>
                    <a:lumOff val="75000"/>
                  </a:schemeClr>
                </a:solidFill>
                <a:latin typeface="BISansNEXT" panose="02000503040000020004"/>
              </a:rPr>
              <a:t>Med</a:t>
            </a:r>
            <a:r>
              <a:rPr lang="nl-NL" dirty="0">
                <a:solidFill>
                  <a:schemeClr val="tx1">
                    <a:lumMod val="25000"/>
                    <a:lumOff val="75000"/>
                  </a:schemeClr>
                </a:solidFill>
                <a:latin typeface="BISansNEXT" panose="02000503040000020004"/>
              </a:rPr>
              <a:t> </a:t>
            </a:r>
            <a:r>
              <a:rPr lang="nl-NL" dirty="0" err="1">
                <a:solidFill>
                  <a:schemeClr val="tx1">
                    <a:lumMod val="25000"/>
                    <a:lumOff val="75000"/>
                  </a:schemeClr>
                </a:solidFill>
                <a:latin typeface="BISansNEXT" panose="02000503040000020004"/>
              </a:rPr>
              <a:t>Res</a:t>
            </a:r>
            <a:r>
              <a:rPr lang="nl-NL" dirty="0">
                <a:solidFill>
                  <a:schemeClr val="tx1">
                    <a:lumMod val="25000"/>
                    <a:lumOff val="75000"/>
                  </a:schemeClr>
                </a:solidFill>
                <a:latin typeface="BISansNEXT" panose="02000503040000020004"/>
              </a:rPr>
              <a:t> </a:t>
            </a:r>
            <a:r>
              <a:rPr lang="nl-NL" dirty="0" err="1">
                <a:solidFill>
                  <a:schemeClr val="tx1">
                    <a:lumMod val="25000"/>
                    <a:lumOff val="75000"/>
                  </a:schemeClr>
                </a:solidFill>
                <a:latin typeface="BISansNEXT" panose="02000503040000020004"/>
              </a:rPr>
              <a:t>Opin</a:t>
            </a:r>
            <a:r>
              <a:rPr lang="nl-NL" dirty="0">
                <a:solidFill>
                  <a:schemeClr val="tx1">
                    <a:lumMod val="25000"/>
                    <a:lumOff val="75000"/>
                  </a:schemeClr>
                </a:solidFill>
                <a:latin typeface="BISansNEXT" panose="02000503040000020004"/>
              </a:rPr>
              <a:t>. 2019;35(11):2015-24; 4. van Manen MJ, Geelhoed JJ, Tak NC, et al. Optimizing </a:t>
            </a:r>
            <a:r>
              <a:rPr lang="nl-NL" dirty="0" err="1">
                <a:solidFill>
                  <a:schemeClr val="tx1">
                    <a:lumMod val="25000"/>
                    <a:lumOff val="75000"/>
                  </a:schemeClr>
                </a:solidFill>
                <a:latin typeface="BISansNEXT" panose="02000503040000020004"/>
              </a:rPr>
              <a:t>quality</a:t>
            </a:r>
            <a:r>
              <a:rPr lang="nl-NL" dirty="0">
                <a:solidFill>
                  <a:schemeClr val="tx1">
                    <a:lumMod val="25000"/>
                    <a:lumOff val="75000"/>
                  </a:schemeClr>
                </a:solidFill>
                <a:latin typeface="BISansNEXT" panose="02000503040000020004"/>
              </a:rPr>
              <a:t> of life in </a:t>
            </a:r>
            <a:r>
              <a:rPr lang="nl-NL" dirty="0" err="1">
                <a:solidFill>
                  <a:schemeClr val="tx1">
                    <a:lumMod val="25000"/>
                    <a:lumOff val="75000"/>
                  </a:schemeClr>
                </a:solidFill>
                <a:latin typeface="BISansNEXT" panose="02000503040000020004"/>
              </a:rPr>
              <a:t>patients</a:t>
            </a:r>
            <a:r>
              <a:rPr lang="nl-NL" dirty="0">
                <a:solidFill>
                  <a:schemeClr val="tx1">
                    <a:lumMod val="25000"/>
                    <a:lumOff val="75000"/>
                  </a:schemeClr>
                </a:solidFill>
                <a:latin typeface="BISansNEXT" panose="02000503040000020004"/>
              </a:rPr>
              <a:t> </a:t>
            </a:r>
            <a:r>
              <a:rPr lang="nl-NL" dirty="0" err="1">
                <a:solidFill>
                  <a:schemeClr val="tx1">
                    <a:lumMod val="25000"/>
                    <a:lumOff val="75000"/>
                  </a:schemeClr>
                </a:solidFill>
                <a:latin typeface="BISansNEXT" panose="02000503040000020004"/>
              </a:rPr>
              <a:t>with</a:t>
            </a:r>
            <a:r>
              <a:rPr lang="nl-NL" dirty="0">
                <a:solidFill>
                  <a:schemeClr val="tx1">
                    <a:lumMod val="25000"/>
                    <a:lumOff val="75000"/>
                  </a:schemeClr>
                </a:solidFill>
                <a:latin typeface="BISansNEXT" panose="02000503040000020004"/>
              </a:rPr>
              <a:t> </a:t>
            </a:r>
            <a:r>
              <a:rPr lang="nl-NL" dirty="0" err="1">
                <a:solidFill>
                  <a:schemeClr val="tx1">
                    <a:lumMod val="25000"/>
                    <a:lumOff val="75000"/>
                  </a:schemeClr>
                </a:solidFill>
                <a:latin typeface="BISansNEXT" panose="02000503040000020004"/>
              </a:rPr>
              <a:t>idiopathic</a:t>
            </a:r>
            <a:r>
              <a:rPr lang="nl-NL" dirty="0">
                <a:solidFill>
                  <a:schemeClr val="tx1">
                    <a:lumMod val="25000"/>
                    <a:lumOff val="75000"/>
                  </a:schemeClr>
                </a:solidFill>
                <a:latin typeface="BISansNEXT" panose="02000503040000020004"/>
              </a:rPr>
              <a:t> </a:t>
            </a:r>
            <a:r>
              <a:rPr lang="nl-NL" dirty="0" err="1">
                <a:solidFill>
                  <a:schemeClr val="tx1">
                    <a:lumMod val="25000"/>
                    <a:lumOff val="75000"/>
                  </a:schemeClr>
                </a:solidFill>
                <a:latin typeface="BISansNEXT" panose="02000503040000020004"/>
              </a:rPr>
              <a:t>pulmonary</a:t>
            </a:r>
            <a:r>
              <a:rPr lang="nl-NL" dirty="0">
                <a:solidFill>
                  <a:schemeClr val="tx1">
                    <a:lumMod val="25000"/>
                    <a:lumOff val="75000"/>
                  </a:schemeClr>
                </a:solidFill>
                <a:latin typeface="BISansNEXT" panose="02000503040000020004"/>
              </a:rPr>
              <a:t> fibrosis. </a:t>
            </a:r>
            <a:r>
              <a:rPr lang="nl-NL" dirty="0" err="1">
                <a:solidFill>
                  <a:schemeClr val="tx1">
                    <a:lumMod val="25000"/>
                    <a:lumOff val="75000"/>
                  </a:schemeClr>
                </a:solidFill>
                <a:latin typeface="BISansNEXT" panose="02000503040000020004"/>
              </a:rPr>
              <a:t>Ther</a:t>
            </a:r>
            <a:r>
              <a:rPr lang="nl-NL" dirty="0">
                <a:solidFill>
                  <a:schemeClr val="tx1">
                    <a:lumMod val="25000"/>
                    <a:lumOff val="75000"/>
                  </a:schemeClr>
                </a:solidFill>
                <a:latin typeface="BISansNEXT" panose="02000503040000020004"/>
              </a:rPr>
              <a:t> Adv </a:t>
            </a:r>
            <a:r>
              <a:rPr lang="nl-NL" dirty="0" err="1">
                <a:solidFill>
                  <a:schemeClr val="tx1">
                    <a:lumMod val="25000"/>
                    <a:lumOff val="75000"/>
                  </a:schemeClr>
                </a:solidFill>
                <a:latin typeface="BISansNEXT" panose="02000503040000020004"/>
              </a:rPr>
              <a:t>Respir</a:t>
            </a:r>
            <a:r>
              <a:rPr lang="nl-NL" dirty="0">
                <a:solidFill>
                  <a:schemeClr val="tx1">
                    <a:lumMod val="25000"/>
                    <a:lumOff val="75000"/>
                  </a:schemeClr>
                </a:solidFill>
                <a:latin typeface="BISansNEXT" panose="02000503040000020004"/>
              </a:rPr>
              <a:t> Dis. 2017;11(3):157-69.</a:t>
            </a:r>
            <a:endParaRPr lang="en-US" b="1" dirty="0">
              <a:solidFill>
                <a:schemeClr val="tx1">
                  <a:lumMod val="25000"/>
                  <a:lumOff val="75000"/>
                </a:schemeClr>
              </a:solidFill>
              <a:latin typeface="BISansNEXT" panose="02000503040000020004"/>
            </a:endParaRPr>
          </a:p>
        </p:txBody>
      </p:sp>
      <p:pic>
        <p:nvPicPr>
          <p:cNvPr id="7" name="Picture 6">
            <a:extLst>
              <a:ext uri="{FF2B5EF4-FFF2-40B4-BE49-F238E27FC236}">
                <a16:creationId xmlns:a16="http://schemas.microsoft.com/office/drawing/2014/main" id="{6E4E62B0-14FE-19D3-C5FE-9ED0A9F2C9F1}"/>
              </a:ext>
            </a:extLst>
          </p:cNvPr>
          <p:cNvPicPr>
            <a:picLocks noChangeAspect="1"/>
          </p:cNvPicPr>
          <p:nvPr/>
        </p:nvPicPr>
        <p:blipFill>
          <a:blip r:embed="rId6"/>
          <a:stretch>
            <a:fillRect/>
          </a:stretch>
        </p:blipFill>
        <p:spPr>
          <a:xfrm>
            <a:off x="10881874" y="6288076"/>
            <a:ext cx="1487553" cy="231668"/>
          </a:xfrm>
          <a:prstGeom prst="rect">
            <a:avLst/>
          </a:prstGeom>
        </p:spPr>
      </p:pic>
    </p:spTree>
    <p:extLst>
      <p:ext uri="{BB962C8B-B14F-4D97-AF65-F5344CB8AC3E}">
        <p14:creationId xmlns:p14="http://schemas.microsoft.com/office/powerpoint/2010/main" val="22353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750"/>
                                        <p:tgtEl>
                                          <p:spTgt spid="47"/>
                                        </p:tgtEl>
                                      </p:cBhvr>
                                    </p:animEffect>
                                  </p:childTnLst>
                                </p:cTn>
                              </p:par>
                            </p:childTnLst>
                          </p:cTn>
                        </p:par>
                        <p:par>
                          <p:cTn id="12" fill="hold">
                            <p:stCondLst>
                              <p:cond delay="1750"/>
                            </p:stCondLst>
                            <p:childTnLst>
                              <p:par>
                                <p:cTn id="13" presetID="10" presetClass="entr" presetSubtype="0" fill="hold" grpId="0" nodeType="afterEffect">
                                  <p:stCondLst>
                                    <p:cond delay="0"/>
                                  </p:stCondLst>
                                  <p:childTnLst>
                                    <p:set>
                                      <p:cBhvr>
                                        <p:cTn id="14" dur="1" fill="hold">
                                          <p:stCondLst>
                                            <p:cond delay="0"/>
                                          </p:stCondLst>
                                        </p:cTn>
                                        <p:tgtEl>
                                          <p:spTgt spid="90"/>
                                        </p:tgtEl>
                                        <p:attrNameLst>
                                          <p:attrName>style.visibility</p:attrName>
                                        </p:attrNameLst>
                                      </p:cBhvr>
                                      <p:to>
                                        <p:strVal val="visible"/>
                                      </p:to>
                                    </p:set>
                                    <p:animEffect transition="in" filter="fade">
                                      <p:cBhvr>
                                        <p:cTn id="15" dur="1000"/>
                                        <p:tgtEl>
                                          <p:spTgt spid="9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750"/>
                                        <p:tgtEl>
                                          <p:spTgt spid="15"/>
                                        </p:tgtEl>
                                      </p:cBhvr>
                                    </p:animEffect>
                                  </p:childTnLst>
                                </p:cTn>
                              </p:par>
                            </p:childTnLst>
                          </p:cTn>
                        </p:par>
                        <p:par>
                          <p:cTn id="21" fill="hold">
                            <p:stCondLst>
                              <p:cond delay="750"/>
                            </p:stCondLst>
                            <p:childTnLst>
                              <p:par>
                                <p:cTn id="22" presetID="22" presetClass="entr" presetSubtype="1" fill="hold" nodeType="afterEffect">
                                  <p:stCondLst>
                                    <p:cond delay="50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1000"/>
                                        <p:tgtEl>
                                          <p:spTgt spid="13"/>
                                        </p:tgtEl>
                                      </p:cBhvr>
                                    </p:animEffect>
                                  </p:childTnLst>
                                </p:cTn>
                              </p:par>
                            </p:childTnLst>
                          </p:cTn>
                        </p:par>
                        <p:par>
                          <p:cTn id="25" fill="hold">
                            <p:stCondLst>
                              <p:cond delay="2250"/>
                            </p:stCondLst>
                            <p:childTnLst>
                              <p:par>
                                <p:cTn id="26" presetID="10" presetClass="entr" presetSubtype="0" fill="hold" grpId="0" nodeType="after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750"/>
                                        <p:tgtEl>
                                          <p:spTgt spid="48"/>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91"/>
                                        </p:tgtEl>
                                        <p:attrNameLst>
                                          <p:attrName>style.visibility</p:attrName>
                                        </p:attrNameLst>
                                      </p:cBhvr>
                                      <p:to>
                                        <p:strVal val="visible"/>
                                      </p:to>
                                    </p:set>
                                    <p:animEffect transition="in" filter="fade">
                                      <p:cBhvr>
                                        <p:cTn id="32" dur="1000"/>
                                        <p:tgtEl>
                                          <p:spTgt spid="9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750"/>
                                        <p:tgtEl>
                                          <p:spTgt spid="16"/>
                                        </p:tgtEl>
                                      </p:cBhvr>
                                    </p:animEffect>
                                  </p:childTnLst>
                                </p:cTn>
                              </p:par>
                            </p:childTnLst>
                          </p:cTn>
                        </p:par>
                        <p:par>
                          <p:cTn id="38" fill="hold">
                            <p:stCondLst>
                              <p:cond delay="750"/>
                            </p:stCondLst>
                            <p:childTnLst>
                              <p:par>
                                <p:cTn id="39" presetID="22" presetClass="entr" presetSubtype="1" fill="hold" nodeType="afterEffect">
                                  <p:stCondLst>
                                    <p:cond delay="500"/>
                                  </p:stCondLst>
                                  <p:childTnLst>
                                    <p:set>
                                      <p:cBhvr>
                                        <p:cTn id="40" dur="1" fill="hold">
                                          <p:stCondLst>
                                            <p:cond delay="0"/>
                                          </p:stCondLst>
                                        </p:cTn>
                                        <p:tgtEl>
                                          <p:spTgt spid="14"/>
                                        </p:tgtEl>
                                        <p:attrNameLst>
                                          <p:attrName>style.visibility</p:attrName>
                                        </p:attrNameLst>
                                      </p:cBhvr>
                                      <p:to>
                                        <p:strVal val="visible"/>
                                      </p:to>
                                    </p:set>
                                    <p:animEffect transition="in" filter="wipe(up)">
                                      <p:cBhvr>
                                        <p:cTn id="41" dur="1000"/>
                                        <p:tgtEl>
                                          <p:spTgt spid="14"/>
                                        </p:tgtEl>
                                      </p:cBhvr>
                                    </p:animEffect>
                                  </p:childTnLst>
                                </p:cTn>
                              </p:par>
                            </p:childTnLst>
                          </p:cTn>
                        </p:par>
                        <p:par>
                          <p:cTn id="42" fill="hold">
                            <p:stCondLst>
                              <p:cond delay="2250"/>
                            </p:stCondLst>
                            <p:childTnLst>
                              <p:par>
                                <p:cTn id="43" presetID="10" presetClass="entr" presetSubtype="0" fill="hold" grpId="0" nodeType="after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750"/>
                                        <p:tgtEl>
                                          <p:spTgt spid="51"/>
                                        </p:tgtEl>
                                      </p:cBhvr>
                                    </p:animEffect>
                                  </p:childTnLst>
                                </p:cTn>
                              </p:par>
                            </p:childTnLst>
                          </p:cTn>
                        </p:par>
                      </p:childTnLst>
                    </p:cTn>
                  </p:par>
                  <p:par>
                    <p:cTn id="46" fill="hold">
                      <p:stCondLst>
                        <p:cond delay="indefinite"/>
                      </p:stCondLst>
                      <p:childTnLst>
                        <p:par>
                          <p:cTn id="47" fill="hold">
                            <p:stCondLst>
                              <p:cond delay="0"/>
                            </p:stCondLst>
                            <p:childTnLst>
                              <p:par>
                                <p:cTn id="48" presetID="26" presetClass="emph" presetSubtype="0" fill="hold" grpId="0" nodeType="clickEffect">
                                  <p:stCondLst>
                                    <p:cond delay="0"/>
                                  </p:stCondLst>
                                  <p:childTnLst>
                                    <p:animEffect transition="out" filter="fade">
                                      <p:cBhvr>
                                        <p:cTn id="49" dur="750" tmFilter="0, 0; .2, .5; .8, .5; 1, 0"/>
                                        <p:tgtEl>
                                          <p:spTgt spid="2"/>
                                        </p:tgtEl>
                                      </p:cBhvr>
                                    </p:animEffect>
                                    <p:animScale>
                                      <p:cBhvr>
                                        <p:cTn id="50" dur="375" autoRev="1" fill="hold"/>
                                        <p:tgtEl>
                                          <p:spTgt spid="2"/>
                                        </p:tgtEl>
                                      </p:cBhvr>
                                      <p:by x="105000" y="105000"/>
                                    </p:animScale>
                                  </p:childTnLst>
                                </p:cTn>
                              </p:par>
                            </p:childTnLst>
                          </p:cTn>
                        </p:par>
                        <p:par>
                          <p:cTn id="51" fill="hold">
                            <p:stCondLst>
                              <p:cond delay="750"/>
                            </p:stCondLst>
                            <p:childTnLst>
                              <p:par>
                                <p:cTn id="52" presetID="10" presetClass="entr" presetSubtype="0" fill="hold" grpId="0" nodeType="after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500"/>
                                        <p:tgtEl>
                                          <p:spTgt spid="39"/>
                                        </p:tgtEl>
                                      </p:cBhvr>
                                    </p:animEffect>
                                  </p:childTnLst>
                                </p:cTn>
                              </p:par>
                            </p:childTnLst>
                          </p:cTn>
                        </p:par>
                        <p:par>
                          <p:cTn id="55" fill="hold">
                            <p:stCondLst>
                              <p:cond delay="1250"/>
                            </p:stCondLst>
                            <p:childTnLst>
                              <p:par>
                                <p:cTn id="56" presetID="10" presetClass="entr" presetSubtype="0" fill="hold" grpId="0" nodeType="after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fade">
                                      <p:cBhvr>
                                        <p:cTn id="58" dur="500"/>
                                        <p:tgtEl>
                                          <p:spTgt spid="41"/>
                                        </p:tgtEl>
                                      </p:cBhvr>
                                    </p:animEffect>
                                  </p:childTnLst>
                                </p:cTn>
                              </p:par>
                            </p:childTnLst>
                          </p:cTn>
                        </p:par>
                        <p:par>
                          <p:cTn id="59" fill="hold">
                            <p:stCondLst>
                              <p:cond delay="1750"/>
                            </p:stCondLst>
                            <p:childTnLst>
                              <p:par>
                                <p:cTn id="60" presetID="10" presetClass="entr" presetSubtype="0" fill="hold" grpId="0" nodeType="after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500"/>
                                        <p:tgtEl>
                                          <p:spTgt spid="42"/>
                                        </p:tgtEl>
                                      </p:cBhvr>
                                    </p:animEffect>
                                  </p:childTnLst>
                                </p:cTn>
                              </p:par>
                            </p:childTnLst>
                          </p:cTn>
                        </p:par>
                        <p:par>
                          <p:cTn id="63" fill="hold">
                            <p:stCondLst>
                              <p:cond delay="2250"/>
                            </p:stCondLst>
                            <p:childTnLst>
                              <p:par>
                                <p:cTn id="64" presetID="10" presetClass="entr" presetSubtype="0" fill="hold" grpId="0" nodeType="afterEffect">
                                  <p:stCondLst>
                                    <p:cond delay="0"/>
                                  </p:stCondLst>
                                  <p:childTnLst>
                                    <p:set>
                                      <p:cBhvr>
                                        <p:cTn id="65" dur="1" fill="hold">
                                          <p:stCondLst>
                                            <p:cond delay="0"/>
                                          </p:stCondLst>
                                        </p:cTn>
                                        <p:tgtEl>
                                          <p:spTgt spid="62"/>
                                        </p:tgtEl>
                                        <p:attrNameLst>
                                          <p:attrName>style.visibility</p:attrName>
                                        </p:attrNameLst>
                                      </p:cBhvr>
                                      <p:to>
                                        <p:strVal val="visible"/>
                                      </p:to>
                                    </p:set>
                                    <p:animEffect transition="in" filter="fade">
                                      <p:cBhvr>
                                        <p:cTn id="66" dur="500"/>
                                        <p:tgtEl>
                                          <p:spTgt spid="62"/>
                                        </p:tgtEl>
                                      </p:cBhvr>
                                    </p:animEffect>
                                  </p:childTnLst>
                                </p:cTn>
                              </p:par>
                            </p:childTnLst>
                          </p:cTn>
                        </p:par>
                        <p:par>
                          <p:cTn id="67" fill="hold">
                            <p:stCondLst>
                              <p:cond delay="2750"/>
                            </p:stCondLst>
                            <p:childTnLst>
                              <p:par>
                                <p:cTn id="68" presetID="10" presetClass="entr" presetSubtype="0" fill="hold" grpId="0" nodeType="after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51" grpId="0"/>
      <p:bldP spid="48" grpId="0"/>
      <p:bldP spid="47" grpId="0"/>
      <p:bldP spid="2" grpId="0"/>
      <p:bldP spid="37" grpId="0"/>
      <p:bldP spid="39" grpId="0"/>
      <p:bldP spid="41" grpId="0"/>
      <p:bldP spid="42" grpId="0"/>
      <p:bldP spid="6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el 20">
            <a:extLst>
              <a:ext uri="{FF2B5EF4-FFF2-40B4-BE49-F238E27FC236}">
                <a16:creationId xmlns:a16="http://schemas.microsoft.com/office/drawing/2014/main" id="{B1ACEF62-1E87-48D7-86A5-8A3BF6A79F49}"/>
              </a:ext>
            </a:extLst>
          </p:cNvPr>
          <p:cNvSpPr>
            <a:spLocks noGrp="1"/>
          </p:cNvSpPr>
          <p:nvPr>
            <p:ph type="ctrTitle"/>
          </p:nvPr>
        </p:nvSpPr>
        <p:spPr/>
        <p:txBody>
          <a:bodyPr/>
          <a:lstStyle/>
          <a:p>
            <a:r>
              <a:rPr lang="nl-NL" dirty="0"/>
              <a:t>PPF </a:t>
            </a:r>
            <a:r>
              <a:rPr lang="nl-NL" dirty="0" err="1"/>
              <a:t>causes</a:t>
            </a:r>
            <a:r>
              <a:rPr lang="nl-NL" dirty="0"/>
              <a:t> </a:t>
            </a:r>
            <a:r>
              <a:rPr lang="nl-NL" dirty="0" err="1"/>
              <a:t>irreversible</a:t>
            </a:r>
            <a:r>
              <a:rPr lang="nl-NL" dirty="0"/>
              <a:t> </a:t>
            </a:r>
            <a:r>
              <a:rPr lang="nl-NL" dirty="0" err="1"/>
              <a:t>scarring</a:t>
            </a:r>
            <a:r>
              <a:rPr lang="nl-NL" dirty="0"/>
              <a:t> </a:t>
            </a:r>
            <a:r>
              <a:rPr lang="nl-NL" dirty="0" err="1"/>
              <a:t>and</a:t>
            </a:r>
            <a:r>
              <a:rPr lang="nl-NL" dirty="0"/>
              <a:t> </a:t>
            </a:r>
            <a:r>
              <a:rPr lang="nl-NL" dirty="0" err="1"/>
              <a:t>lung</a:t>
            </a:r>
            <a:r>
              <a:rPr lang="nl-NL" dirty="0"/>
              <a:t> </a:t>
            </a:r>
            <a:r>
              <a:rPr lang="nl-NL" dirty="0" err="1"/>
              <a:t>damage</a:t>
            </a:r>
            <a:r>
              <a:rPr lang="nl-NL" dirty="0"/>
              <a:t>. </a:t>
            </a:r>
            <a:r>
              <a:rPr lang="nl-NL" dirty="0" err="1"/>
              <a:t>Once</a:t>
            </a:r>
            <a:r>
              <a:rPr lang="nl-NL" dirty="0"/>
              <a:t> </a:t>
            </a:r>
            <a:r>
              <a:rPr lang="nl-NL" dirty="0" err="1"/>
              <a:t>lung</a:t>
            </a:r>
            <a:r>
              <a:rPr lang="nl-NL" dirty="0"/>
              <a:t> </a:t>
            </a:r>
            <a:r>
              <a:rPr lang="nl-NL" dirty="0" err="1"/>
              <a:t>function</a:t>
            </a:r>
            <a:r>
              <a:rPr lang="nl-NL" dirty="0"/>
              <a:t> is lost, </a:t>
            </a:r>
            <a:r>
              <a:rPr lang="nl-NL" dirty="0" err="1"/>
              <a:t>it</a:t>
            </a:r>
            <a:r>
              <a:rPr lang="nl-NL" dirty="0"/>
              <a:t> is lost forever</a:t>
            </a:r>
            <a:r>
              <a:rPr lang="nl-NL" baseline="30000" dirty="0"/>
              <a:t>1</a:t>
            </a:r>
          </a:p>
        </p:txBody>
      </p:sp>
      <p:sp>
        <p:nvSpPr>
          <p:cNvPr id="3" name="Subtitle 2">
            <a:extLst>
              <a:ext uri="{FF2B5EF4-FFF2-40B4-BE49-F238E27FC236}">
                <a16:creationId xmlns:a16="http://schemas.microsoft.com/office/drawing/2014/main" id="{C04B7EE7-18D9-4715-9A78-F392156522AC}"/>
              </a:ext>
            </a:extLst>
          </p:cNvPr>
          <p:cNvSpPr>
            <a:spLocks noGrp="1"/>
          </p:cNvSpPr>
          <p:nvPr>
            <p:ph type="subTitle" idx="1"/>
          </p:nvPr>
        </p:nvSpPr>
        <p:spPr/>
        <p:txBody>
          <a:bodyPr/>
          <a:lstStyle/>
          <a:p>
            <a:r>
              <a:rPr lang="nl-NL" dirty="0" err="1"/>
              <a:t>Prognosis</a:t>
            </a:r>
            <a:br>
              <a:rPr lang="nl-NL" dirty="0"/>
            </a:br>
            <a:r>
              <a:rPr lang="nl-NL" sz="2400" dirty="0"/>
              <a:t>PPF</a:t>
            </a:r>
            <a:endParaRPr lang="nl-NL" dirty="0"/>
          </a:p>
        </p:txBody>
      </p:sp>
      <p:sp>
        <p:nvSpPr>
          <p:cNvPr id="5" name="Text Placeholder 10">
            <a:extLst>
              <a:ext uri="{FF2B5EF4-FFF2-40B4-BE49-F238E27FC236}">
                <a16:creationId xmlns:a16="http://schemas.microsoft.com/office/drawing/2014/main" id="{822AA5FF-6D80-4266-A2A0-EA7DB1AD99A6}"/>
              </a:ext>
            </a:extLst>
          </p:cNvPr>
          <p:cNvSpPr txBox="1">
            <a:spLocks/>
          </p:cNvSpPr>
          <p:nvPr/>
        </p:nvSpPr>
        <p:spPr>
          <a:xfrm>
            <a:off x="180000" y="6238068"/>
            <a:ext cx="11164940" cy="619932"/>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a:solidFill>
                  <a:schemeClr val="bg1"/>
                </a:solidFill>
              </a:rPr>
              <a:t>1</a:t>
            </a:r>
            <a:r>
              <a:rPr lang="en-US" sz="900" dirty="0">
                <a:solidFill>
                  <a:srgbClr val="F9F9F9"/>
                </a:solidFill>
              </a:rPr>
              <a:t>. </a:t>
            </a:r>
            <a:r>
              <a:rPr lang="nl-NL" sz="900" dirty="0" err="1">
                <a:solidFill>
                  <a:srgbClr val="F9F9F9"/>
                </a:solidFill>
                <a:effectLst/>
                <a:latin typeface="Calibri" panose="020F0502020204030204" pitchFamily="34" charset="0"/>
                <a:ea typeface="Calibri" panose="020F0502020204030204" pitchFamily="34" charset="0"/>
                <a:cs typeface="Times New Roman" panose="02020603050405020304" pitchFamily="18" charset="0"/>
              </a:rPr>
              <a:t>Molina-Molina</a:t>
            </a:r>
            <a:r>
              <a:rPr lang="nl-NL" sz="900" dirty="0">
                <a:solidFill>
                  <a:srgbClr val="F9F9F9"/>
                </a:solidFill>
                <a:effectLst/>
                <a:latin typeface="Calibri" panose="020F0502020204030204" pitchFamily="34" charset="0"/>
                <a:ea typeface="Calibri" panose="020F0502020204030204" pitchFamily="34" charset="0"/>
                <a:cs typeface="Times New Roman" panose="02020603050405020304" pitchFamily="18" charset="0"/>
              </a:rPr>
              <a:t> M, </a:t>
            </a:r>
            <a:r>
              <a:rPr lang="nl-NL" sz="900" dirty="0" err="1">
                <a:solidFill>
                  <a:srgbClr val="F9F9F9"/>
                </a:solidFill>
                <a:effectLst/>
                <a:latin typeface="Calibri" panose="020F0502020204030204" pitchFamily="34" charset="0"/>
                <a:ea typeface="Calibri" panose="020F0502020204030204" pitchFamily="34" charset="0"/>
                <a:cs typeface="Times New Roman" panose="02020603050405020304" pitchFamily="18" charset="0"/>
              </a:rPr>
              <a:t>Aburto</a:t>
            </a:r>
            <a:r>
              <a:rPr lang="nl-NL" sz="900" dirty="0">
                <a:solidFill>
                  <a:srgbClr val="F9F9F9"/>
                </a:solidFill>
                <a:effectLst/>
                <a:latin typeface="Calibri" panose="020F0502020204030204" pitchFamily="34" charset="0"/>
                <a:ea typeface="Calibri" panose="020F0502020204030204" pitchFamily="34" charset="0"/>
                <a:cs typeface="Times New Roman" panose="02020603050405020304" pitchFamily="18" charset="0"/>
              </a:rPr>
              <a:t> M, </a:t>
            </a:r>
            <a:r>
              <a:rPr lang="nl-NL" sz="900" dirty="0" err="1">
                <a:solidFill>
                  <a:srgbClr val="F9F9F9"/>
                </a:solidFill>
                <a:effectLst/>
                <a:latin typeface="Calibri" panose="020F0502020204030204" pitchFamily="34" charset="0"/>
                <a:ea typeface="Calibri" panose="020F0502020204030204" pitchFamily="34" charset="0"/>
                <a:cs typeface="Times New Roman" panose="02020603050405020304" pitchFamily="18" charset="0"/>
              </a:rPr>
              <a:t>Acosta</a:t>
            </a:r>
            <a:r>
              <a:rPr lang="nl-NL" sz="900" dirty="0">
                <a:solidFill>
                  <a:srgbClr val="F9F9F9"/>
                </a:solidFill>
                <a:effectLst/>
                <a:latin typeface="Calibri" panose="020F0502020204030204" pitchFamily="34" charset="0"/>
                <a:ea typeface="Calibri" panose="020F0502020204030204" pitchFamily="34" charset="0"/>
                <a:cs typeface="Times New Roman" panose="02020603050405020304" pitchFamily="18" charset="0"/>
              </a:rPr>
              <a:t> O, et al. </a:t>
            </a:r>
            <a:r>
              <a:rPr lang="nl-NL" sz="900" dirty="0" err="1">
                <a:solidFill>
                  <a:srgbClr val="F9F9F9"/>
                </a:solidFill>
                <a:effectLst/>
                <a:latin typeface="Calibri" panose="020F0502020204030204" pitchFamily="34" charset="0"/>
                <a:ea typeface="Calibri" panose="020F0502020204030204" pitchFamily="34" charset="0"/>
                <a:cs typeface="Times New Roman" panose="02020603050405020304" pitchFamily="18" charset="0"/>
              </a:rPr>
              <a:t>Importance</a:t>
            </a:r>
            <a:r>
              <a:rPr lang="nl-NL" sz="900" dirty="0">
                <a:solidFill>
                  <a:srgbClr val="F9F9F9"/>
                </a:solidFill>
                <a:effectLst/>
                <a:latin typeface="Calibri" panose="020F0502020204030204" pitchFamily="34" charset="0"/>
                <a:ea typeface="Calibri" panose="020F0502020204030204" pitchFamily="34" charset="0"/>
                <a:cs typeface="Times New Roman" panose="02020603050405020304" pitchFamily="18" charset="0"/>
              </a:rPr>
              <a:t> of </a:t>
            </a:r>
            <a:r>
              <a:rPr lang="nl-NL" sz="900" dirty="0" err="1">
                <a:solidFill>
                  <a:srgbClr val="F9F9F9"/>
                </a:solidFill>
                <a:effectLst/>
                <a:latin typeface="Calibri" panose="020F0502020204030204" pitchFamily="34" charset="0"/>
                <a:ea typeface="Calibri" panose="020F0502020204030204" pitchFamily="34" charset="0"/>
                <a:cs typeface="Times New Roman" panose="02020603050405020304" pitchFamily="18" charset="0"/>
              </a:rPr>
              <a:t>early</a:t>
            </a:r>
            <a:r>
              <a:rPr lang="nl-NL" sz="900" dirty="0">
                <a:solidFill>
                  <a:srgbClr val="F9F9F9"/>
                </a:solidFill>
                <a:effectLst/>
                <a:latin typeface="Calibri" panose="020F0502020204030204" pitchFamily="34" charset="0"/>
                <a:ea typeface="Calibri" panose="020F0502020204030204" pitchFamily="34" charset="0"/>
                <a:cs typeface="Times New Roman" panose="02020603050405020304" pitchFamily="18" charset="0"/>
              </a:rPr>
              <a:t> diagnosis </a:t>
            </a:r>
            <a:r>
              <a:rPr lang="nl-NL" sz="900" dirty="0" err="1">
                <a:solidFill>
                  <a:srgbClr val="F9F9F9"/>
                </a:solidFill>
                <a:effectLst/>
                <a:latin typeface="Calibri" panose="020F0502020204030204" pitchFamily="34" charset="0"/>
                <a:ea typeface="Calibri" panose="020F0502020204030204" pitchFamily="34" charset="0"/>
                <a:cs typeface="Times New Roman" panose="02020603050405020304" pitchFamily="18" charset="0"/>
              </a:rPr>
              <a:t>and</a:t>
            </a:r>
            <a:r>
              <a:rPr lang="nl-NL" sz="900" dirty="0">
                <a:solidFill>
                  <a:srgbClr val="F9F9F9"/>
                </a:solidFill>
                <a:effectLst/>
                <a:latin typeface="Calibri" panose="020F0502020204030204" pitchFamily="34" charset="0"/>
                <a:ea typeface="Calibri" panose="020F0502020204030204" pitchFamily="34" charset="0"/>
                <a:cs typeface="Times New Roman" panose="02020603050405020304" pitchFamily="18" charset="0"/>
              </a:rPr>
              <a:t> treatment in </a:t>
            </a:r>
            <a:r>
              <a:rPr lang="nl-NL" sz="900" dirty="0" err="1">
                <a:solidFill>
                  <a:srgbClr val="F9F9F9"/>
                </a:solidFill>
                <a:effectLst/>
                <a:latin typeface="Calibri" panose="020F0502020204030204" pitchFamily="34" charset="0"/>
                <a:ea typeface="Calibri" panose="020F0502020204030204" pitchFamily="34" charset="0"/>
                <a:cs typeface="Times New Roman" panose="02020603050405020304" pitchFamily="18" charset="0"/>
              </a:rPr>
              <a:t>idiopathic</a:t>
            </a:r>
            <a:r>
              <a:rPr lang="nl-NL" sz="900" dirty="0">
                <a:solidFill>
                  <a:srgbClr val="F9F9F9"/>
                </a:solidFill>
                <a:effectLst/>
                <a:latin typeface="Calibri" panose="020F0502020204030204" pitchFamily="34" charset="0"/>
                <a:ea typeface="Calibri" panose="020F0502020204030204" pitchFamily="34" charset="0"/>
                <a:cs typeface="Times New Roman" panose="02020603050405020304" pitchFamily="18" charset="0"/>
              </a:rPr>
              <a:t> </a:t>
            </a:r>
            <a:r>
              <a:rPr lang="nl-NL" sz="900" dirty="0" err="1">
                <a:solidFill>
                  <a:srgbClr val="F9F9F9"/>
                </a:solidFill>
                <a:effectLst/>
                <a:latin typeface="Calibri" panose="020F0502020204030204" pitchFamily="34" charset="0"/>
                <a:ea typeface="Calibri" panose="020F0502020204030204" pitchFamily="34" charset="0"/>
                <a:cs typeface="Times New Roman" panose="02020603050405020304" pitchFamily="18" charset="0"/>
              </a:rPr>
              <a:t>pulmonary</a:t>
            </a:r>
            <a:r>
              <a:rPr lang="nl-NL" sz="900" dirty="0">
                <a:solidFill>
                  <a:srgbClr val="F9F9F9"/>
                </a:solidFill>
                <a:effectLst/>
                <a:latin typeface="Calibri" panose="020F0502020204030204" pitchFamily="34" charset="0"/>
                <a:ea typeface="Calibri" panose="020F0502020204030204" pitchFamily="34" charset="0"/>
                <a:cs typeface="Times New Roman" panose="02020603050405020304" pitchFamily="18" charset="0"/>
              </a:rPr>
              <a:t> fibrosis. Expert </a:t>
            </a:r>
            <a:r>
              <a:rPr lang="nl-NL" sz="900" dirty="0" err="1">
                <a:solidFill>
                  <a:srgbClr val="F9F9F9"/>
                </a:solidFill>
                <a:effectLst/>
                <a:latin typeface="Calibri" panose="020F0502020204030204" pitchFamily="34" charset="0"/>
                <a:ea typeface="Calibri" panose="020F0502020204030204" pitchFamily="34" charset="0"/>
                <a:cs typeface="Times New Roman" panose="02020603050405020304" pitchFamily="18" charset="0"/>
              </a:rPr>
              <a:t>Rev</a:t>
            </a:r>
            <a:r>
              <a:rPr lang="nl-NL" sz="900" dirty="0">
                <a:solidFill>
                  <a:srgbClr val="F9F9F9"/>
                </a:solidFill>
                <a:effectLst/>
                <a:latin typeface="Calibri" panose="020F0502020204030204" pitchFamily="34" charset="0"/>
                <a:ea typeface="Calibri" panose="020F0502020204030204" pitchFamily="34" charset="0"/>
                <a:cs typeface="Times New Roman" panose="02020603050405020304" pitchFamily="18" charset="0"/>
              </a:rPr>
              <a:t> </a:t>
            </a:r>
            <a:r>
              <a:rPr lang="nl-NL" sz="900" dirty="0" err="1">
                <a:solidFill>
                  <a:srgbClr val="F9F9F9"/>
                </a:solidFill>
                <a:effectLst/>
                <a:latin typeface="Calibri" panose="020F0502020204030204" pitchFamily="34" charset="0"/>
                <a:ea typeface="Calibri" panose="020F0502020204030204" pitchFamily="34" charset="0"/>
                <a:cs typeface="Times New Roman" panose="02020603050405020304" pitchFamily="18" charset="0"/>
              </a:rPr>
              <a:t>Respir</a:t>
            </a:r>
            <a:r>
              <a:rPr lang="nl-NL" sz="900" dirty="0">
                <a:solidFill>
                  <a:srgbClr val="F9F9F9"/>
                </a:solidFill>
                <a:effectLst/>
                <a:latin typeface="Calibri" panose="020F0502020204030204" pitchFamily="34" charset="0"/>
                <a:ea typeface="Calibri" panose="020F0502020204030204" pitchFamily="34" charset="0"/>
                <a:cs typeface="Times New Roman" panose="02020603050405020304" pitchFamily="18" charset="0"/>
              </a:rPr>
              <a:t> </a:t>
            </a:r>
            <a:r>
              <a:rPr lang="nl-NL" sz="900" dirty="0" err="1">
                <a:solidFill>
                  <a:srgbClr val="F9F9F9"/>
                </a:solidFill>
                <a:effectLst/>
                <a:latin typeface="Calibri" panose="020F0502020204030204" pitchFamily="34" charset="0"/>
                <a:ea typeface="Calibri" panose="020F0502020204030204" pitchFamily="34" charset="0"/>
                <a:cs typeface="Times New Roman" panose="02020603050405020304" pitchFamily="18" charset="0"/>
              </a:rPr>
              <a:t>Med</a:t>
            </a:r>
            <a:r>
              <a:rPr lang="nl-NL" sz="900" dirty="0">
                <a:solidFill>
                  <a:srgbClr val="F9F9F9"/>
                </a:solidFill>
                <a:effectLst/>
                <a:latin typeface="Calibri" panose="020F0502020204030204" pitchFamily="34" charset="0"/>
                <a:ea typeface="Calibri" panose="020F0502020204030204" pitchFamily="34" charset="0"/>
                <a:cs typeface="Times New Roman" panose="02020603050405020304" pitchFamily="18" charset="0"/>
              </a:rPr>
              <a:t>. 2018;12(7):537-9.</a:t>
            </a:r>
            <a:endParaRPr lang="en-GB" sz="900" dirty="0">
              <a:solidFill>
                <a:srgbClr val="F9F9F9"/>
              </a:solidFill>
            </a:endParaRPr>
          </a:p>
        </p:txBody>
      </p:sp>
      <p:pic>
        <p:nvPicPr>
          <p:cNvPr id="2" name="Picture 1">
            <a:extLst>
              <a:ext uri="{FF2B5EF4-FFF2-40B4-BE49-F238E27FC236}">
                <a16:creationId xmlns:a16="http://schemas.microsoft.com/office/drawing/2014/main" id="{02FE338B-D71E-3D72-DE50-9E566A938C69}"/>
              </a:ext>
            </a:extLst>
          </p:cNvPr>
          <p:cNvPicPr>
            <a:picLocks noChangeAspect="1"/>
          </p:cNvPicPr>
          <p:nvPr/>
        </p:nvPicPr>
        <p:blipFill>
          <a:blip r:embed="rId3"/>
          <a:stretch>
            <a:fillRect/>
          </a:stretch>
        </p:blipFill>
        <p:spPr>
          <a:xfrm>
            <a:off x="10830234" y="6548034"/>
            <a:ext cx="1487553" cy="231668"/>
          </a:xfrm>
          <a:prstGeom prst="rect">
            <a:avLst/>
          </a:prstGeom>
        </p:spPr>
      </p:pic>
    </p:spTree>
    <p:extLst>
      <p:ext uri="{BB962C8B-B14F-4D97-AF65-F5344CB8AC3E}">
        <p14:creationId xmlns:p14="http://schemas.microsoft.com/office/powerpoint/2010/main" val="3940047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 name="Groep 130">
            <a:extLst>
              <a:ext uri="{FF2B5EF4-FFF2-40B4-BE49-F238E27FC236}">
                <a16:creationId xmlns:a16="http://schemas.microsoft.com/office/drawing/2014/main" id="{A069C28A-1F05-492C-AD4D-539923F8AB06}"/>
              </a:ext>
            </a:extLst>
          </p:cNvPr>
          <p:cNvGrpSpPr/>
          <p:nvPr/>
        </p:nvGrpSpPr>
        <p:grpSpPr>
          <a:xfrm>
            <a:off x="3626056" y="1650381"/>
            <a:ext cx="7630051" cy="4114316"/>
            <a:chOff x="1158278" y="2494759"/>
            <a:chExt cx="4808099" cy="2558555"/>
          </a:xfrm>
        </p:grpSpPr>
        <p:cxnSp>
          <p:nvCxnSpPr>
            <p:cNvPr id="132" name="Straight Connector 45">
              <a:extLst>
                <a:ext uri="{FF2B5EF4-FFF2-40B4-BE49-F238E27FC236}">
                  <a16:creationId xmlns:a16="http://schemas.microsoft.com/office/drawing/2014/main" id="{A08FD518-2DB2-484D-8956-580F80DBF37F}"/>
                </a:ext>
              </a:extLst>
            </p:cNvPr>
            <p:cNvCxnSpPr>
              <a:cxnSpLocks/>
            </p:cNvCxnSpPr>
            <p:nvPr/>
          </p:nvCxnSpPr>
          <p:spPr>
            <a:xfrm>
              <a:off x="2052611" y="2670737"/>
              <a:ext cx="3843772" cy="0"/>
            </a:xfrm>
            <a:prstGeom prst="line">
              <a:avLst/>
            </a:prstGeom>
            <a:noFill/>
            <a:ln w="12700" cap="flat" cmpd="sng" algn="ctr">
              <a:solidFill>
                <a:srgbClr val="001E55"/>
              </a:solidFill>
              <a:prstDash val="solid"/>
            </a:ln>
            <a:effectLst/>
          </p:spPr>
        </p:cxnSp>
        <p:sp>
          <p:nvSpPr>
            <p:cNvPr id="133" name="Rectangle 46">
              <a:extLst>
                <a:ext uri="{FF2B5EF4-FFF2-40B4-BE49-F238E27FC236}">
                  <a16:creationId xmlns:a16="http://schemas.microsoft.com/office/drawing/2014/main" id="{01328A0D-233C-4A5E-B0DC-97718F1B292D}"/>
                </a:ext>
              </a:extLst>
            </p:cNvPr>
            <p:cNvSpPr/>
            <p:nvPr/>
          </p:nvSpPr>
          <p:spPr>
            <a:xfrm>
              <a:off x="2062215" y="3530728"/>
              <a:ext cx="3843772" cy="1077564"/>
            </a:xfrm>
            <a:prstGeom prst="rect">
              <a:avLst/>
            </a:prstGeom>
            <a:solidFill>
              <a:srgbClr val="7A99AC">
                <a:lumMod val="20000"/>
                <a:lumOff val="80000"/>
              </a:srgbClr>
            </a:solidFill>
            <a:ln w="9525" cap="flat" cmpd="sng" algn="ctr">
              <a:noFill/>
              <a:prstDash val="solid"/>
            </a:ln>
            <a:effectLst/>
          </p:spPr>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BI Sans" pitchFamily="2" charset="0"/>
                <a:ea typeface="+mn-ea"/>
                <a:cs typeface="+mn-cs"/>
              </a:endParaRPr>
            </a:p>
          </p:txBody>
        </p:sp>
        <p:sp>
          <p:nvSpPr>
            <p:cNvPr id="134" name="Rectangle 47">
              <a:extLst>
                <a:ext uri="{FF2B5EF4-FFF2-40B4-BE49-F238E27FC236}">
                  <a16:creationId xmlns:a16="http://schemas.microsoft.com/office/drawing/2014/main" id="{D5E3DD94-5D49-406E-AF8D-DDA7246013A4}"/>
                </a:ext>
              </a:extLst>
            </p:cNvPr>
            <p:cNvSpPr/>
            <p:nvPr/>
          </p:nvSpPr>
          <p:spPr>
            <a:xfrm>
              <a:off x="2062215" y="3198811"/>
              <a:ext cx="3843772" cy="340211"/>
            </a:xfrm>
            <a:prstGeom prst="rect">
              <a:avLst/>
            </a:prstGeom>
            <a:solidFill>
              <a:srgbClr val="F2650F">
                <a:lumMod val="20000"/>
                <a:lumOff val="80000"/>
              </a:srgbClr>
            </a:solidFill>
            <a:ln w="9525" cap="flat" cmpd="sng" algn="ctr">
              <a:noFill/>
              <a:prstDash val="solid"/>
            </a:ln>
            <a:effectLst/>
          </p:spPr>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BI Sans" pitchFamily="2" charset="0"/>
                <a:ea typeface="+mn-ea"/>
                <a:cs typeface="+mn-cs"/>
              </a:endParaRPr>
            </a:p>
          </p:txBody>
        </p:sp>
        <p:sp>
          <p:nvSpPr>
            <p:cNvPr id="135" name="TextBox 48">
              <a:extLst>
                <a:ext uri="{FF2B5EF4-FFF2-40B4-BE49-F238E27FC236}">
                  <a16:creationId xmlns:a16="http://schemas.microsoft.com/office/drawing/2014/main" id="{B3AEEFFD-F8BD-406C-AA92-F91CF190170C}"/>
                </a:ext>
              </a:extLst>
            </p:cNvPr>
            <p:cNvSpPr txBox="1"/>
            <p:nvPr/>
          </p:nvSpPr>
          <p:spPr>
            <a:xfrm>
              <a:off x="1580956" y="2494759"/>
              <a:ext cx="479006" cy="287094"/>
            </a:xfrm>
            <a:prstGeom prst="rect">
              <a:avLst/>
            </a:prstGeom>
            <a:noFill/>
          </p:spPr>
          <p:txBody>
            <a:bodyPr wrap="none" rtlCol="0">
              <a:spAutoFit/>
            </a:bodyPr>
            <a:lstStyle/>
            <a:p>
              <a:pPr marL="0" marR="0" lvl="0" indent="0" algn="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1E55"/>
                  </a:solidFill>
                  <a:effectLst/>
                  <a:uLnTx/>
                  <a:uFillTx/>
                  <a:latin typeface="BI Sans" pitchFamily="2" charset="0"/>
                  <a:ea typeface="+mn-ea"/>
                  <a:cs typeface="Arial" panose="020B0604020202020204" pitchFamily="34" charset="0"/>
                </a:rPr>
                <a:t>Onset of</a:t>
              </a:r>
              <a:br>
                <a:rPr kumimoji="0" lang="en-GB" sz="1200" b="0" i="0" u="none" strike="noStrike" kern="0" cap="none" spc="0" normalizeH="0" baseline="0" noProof="0" dirty="0">
                  <a:ln>
                    <a:noFill/>
                  </a:ln>
                  <a:solidFill>
                    <a:srgbClr val="001E55"/>
                  </a:solidFill>
                  <a:effectLst/>
                  <a:uLnTx/>
                  <a:uFillTx/>
                  <a:latin typeface="BI Sans" pitchFamily="2" charset="0"/>
                  <a:ea typeface="+mn-ea"/>
                  <a:cs typeface="Arial" panose="020B0604020202020204" pitchFamily="34" charset="0"/>
                </a:rPr>
              </a:br>
              <a:r>
                <a:rPr kumimoji="0" lang="en-GB" sz="1200" b="0" i="0" u="none" strike="noStrike" kern="0" cap="none" spc="0" normalizeH="0" baseline="0" noProof="0" dirty="0">
                  <a:ln>
                    <a:noFill/>
                  </a:ln>
                  <a:solidFill>
                    <a:srgbClr val="001E55"/>
                  </a:solidFill>
                  <a:effectLst/>
                  <a:uLnTx/>
                  <a:uFillTx/>
                  <a:latin typeface="BI Sans" pitchFamily="2" charset="0"/>
                  <a:ea typeface="+mn-ea"/>
                  <a:cs typeface="Arial" panose="020B0604020202020204" pitchFamily="34" charset="0"/>
                </a:rPr>
                <a:t>disease</a:t>
              </a:r>
            </a:p>
          </p:txBody>
        </p:sp>
        <p:sp>
          <p:nvSpPr>
            <p:cNvPr id="136" name="TextBox 54">
              <a:extLst>
                <a:ext uri="{FF2B5EF4-FFF2-40B4-BE49-F238E27FC236}">
                  <a16:creationId xmlns:a16="http://schemas.microsoft.com/office/drawing/2014/main" id="{41A38BC2-368A-44B9-ACE8-99972E13FD9F}"/>
                </a:ext>
              </a:extLst>
            </p:cNvPr>
            <p:cNvSpPr txBox="1"/>
            <p:nvPr/>
          </p:nvSpPr>
          <p:spPr>
            <a:xfrm>
              <a:off x="1489462" y="3008805"/>
              <a:ext cx="557798" cy="287094"/>
            </a:xfrm>
            <a:prstGeom prst="rect">
              <a:avLst/>
            </a:prstGeom>
            <a:noFill/>
          </p:spPr>
          <p:txBody>
            <a:bodyPr wrap="none" rtlCol="0">
              <a:spAutoFit/>
            </a:bodyPr>
            <a:lstStyle/>
            <a:p>
              <a:pPr marL="0" marR="0" lvl="0" indent="0" algn="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Onset of</a:t>
              </a:r>
              <a:br>
                <a:rPr kumimoji="0" lang="en-GB" sz="1200" b="0"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br>
              <a:r>
                <a:rPr kumimoji="0" lang="en-GB" sz="1200" b="0"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symptoms</a:t>
              </a:r>
            </a:p>
          </p:txBody>
        </p:sp>
        <p:sp>
          <p:nvSpPr>
            <p:cNvPr id="137" name="TextBox 55">
              <a:extLst>
                <a:ext uri="{FF2B5EF4-FFF2-40B4-BE49-F238E27FC236}">
                  <a16:creationId xmlns:a16="http://schemas.microsoft.com/office/drawing/2014/main" id="{EDC1BB9A-C423-4663-BF7B-D0F5FFE1E1AE}"/>
                </a:ext>
              </a:extLst>
            </p:cNvPr>
            <p:cNvSpPr txBox="1"/>
            <p:nvPr/>
          </p:nvSpPr>
          <p:spPr>
            <a:xfrm>
              <a:off x="1511397" y="3417646"/>
              <a:ext cx="529514" cy="172256"/>
            </a:xfrm>
            <a:prstGeom prst="rect">
              <a:avLst/>
            </a:prstGeom>
            <a:noFill/>
          </p:spPr>
          <p:txBody>
            <a:bodyPr wrap="none" rtlCol="0">
              <a:spAutoFit/>
            </a:bodyPr>
            <a:lstStyle/>
            <a:p>
              <a:pPr marL="0" marR="0" lvl="0" indent="0" algn="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Diagnosis</a:t>
              </a:r>
            </a:p>
          </p:txBody>
        </p:sp>
        <p:sp>
          <p:nvSpPr>
            <p:cNvPr id="138" name="TextBox 56">
              <a:extLst>
                <a:ext uri="{FF2B5EF4-FFF2-40B4-BE49-F238E27FC236}">
                  <a16:creationId xmlns:a16="http://schemas.microsoft.com/office/drawing/2014/main" id="{B498845B-69FA-42D0-9395-06F0D9055A3E}"/>
                </a:ext>
              </a:extLst>
            </p:cNvPr>
            <p:cNvSpPr txBox="1"/>
            <p:nvPr/>
          </p:nvSpPr>
          <p:spPr>
            <a:xfrm>
              <a:off x="1678360" y="4488551"/>
              <a:ext cx="368902" cy="172256"/>
            </a:xfrm>
            <a:prstGeom prst="rect">
              <a:avLst/>
            </a:prstGeom>
            <a:noFill/>
          </p:spPr>
          <p:txBody>
            <a:bodyPr wrap="none" rtlCol="0">
              <a:spAutoFit/>
            </a:bodyPr>
            <a:lstStyle/>
            <a:p>
              <a:pPr marL="0" marR="0" lvl="0" indent="0" algn="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Death</a:t>
              </a:r>
            </a:p>
          </p:txBody>
        </p:sp>
        <p:sp>
          <p:nvSpPr>
            <p:cNvPr id="139" name="TextBox 57">
              <a:extLst>
                <a:ext uri="{FF2B5EF4-FFF2-40B4-BE49-F238E27FC236}">
                  <a16:creationId xmlns:a16="http://schemas.microsoft.com/office/drawing/2014/main" id="{5B965D80-DDBB-434C-9D30-D66EBF835B8D}"/>
                </a:ext>
              </a:extLst>
            </p:cNvPr>
            <p:cNvSpPr txBox="1"/>
            <p:nvPr/>
          </p:nvSpPr>
          <p:spPr>
            <a:xfrm rot="16200000">
              <a:off x="298090" y="3572922"/>
              <a:ext cx="1894928" cy="174552"/>
            </a:xfrm>
            <a:prstGeom prst="rect">
              <a:avLst/>
            </a:prstGeom>
            <a:noFill/>
          </p:spPr>
          <p:txBody>
            <a:bodyPr wrap="square" rtlCol="0">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Disease progression</a:t>
              </a:r>
            </a:p>
          </p:txBody>
        </p:sp>
        <p:cxnSp>
          <p:nvCxnSpPr>
            <p:cNvPr id="140" name="Straight Arrow Connector 58">
              <a:extLst>
                <a:ext uri="{FF2B5EF4-FFF2-40B4-BE49-F238E27FC236}">
                  <a16:creationId xmlns:a16="http://schemas.microsoft.com/office/drawing/2014/main" id="{E77D0944-7557-4C1A-B31A-6F0CAE0339D9}"/>
                </a:ext>
              </a:extLst>
            </p:cNvPr>
            <p:cNvCxnSpPr>
              <a:cxnSpLocks/>
            </p:cNvCxnSpPr>
            <p:nvPr/>
          </p:nvCxnSpPr>
          <p:spPr>
            <a:xfrm>
              <a:off x="1356878" y="3131223"/>
              <a:ext cx="0" cy="1093688"/>
            </a:xfrm>
            <a:prstGeom prst="straightConnector1">
              <a:avLst/>
            </a:prstGeom>
            <a:noFill/>
            <a:ln w="25400" cap="flat" cmpd="sng" algn="ctr">
              <a:solidFill>
                <a:srgbClr val="2B333A"/>
              </a:solidFill>
              <a:prstDash val="solid"/>
              <a:tailEnd type="triangle"/>
            </a:ln>
            <a:effectLst/>
          </p:spPr>
        </p:cxnSp>
        <p:cxnSp>
          <p:nvCxnSpPr>
            <p:cNvPr id="141" name="Straight Connector 59">
              <a:extLst>
                <a:ext uri="{FF2B5EF4-FFF2-40B4-BE49-F238E27FC236}">
                  <a16:creationId xmlns:a16="http://schemas.microsoft.com/office/drawing/2014/main" id="{5393582C-9F7A-4071-9DDB-19EB05DB8A7A}"/>
                </a:ext>
              </a:extLst>
            </p:cNvPr>
            <p:cNvCxnSpPr>
              <a:cxnSpLocks/>
            </p:cNvCxnSpPr>
            <p:nvPr/>
          </p:nvCxnSpPr>
          <p:spPr>
            <a:xfrm>
              <a:off x="2062215" y="3198812"/>
              <a:ext cx="3843772" cy="0"/>
            </a:xfrm>
            <a:prstGeom prst="line">
              <a:avLst/>
            </a:prstGeom>
            <a:noFill/>
            <a:ln w="12700" cap="flat" cmpd="sng" algn="ctr">
              <a:solidFill>
                <a:srgbClr val="F2650F"/>
              </a:solidFill>
              <a:prstDash val="sysDot"/>
            </a:ln>
            <a:effectLst/>
          </p:spPr>
        </p:cxnSp>
        <p:sp>
          <p:nvSpPr>
            <p:cNvPr id="142" name="TextBox 61">
              <a:extLst>
                <a:ext uri="{FF2B5EF4-FFF2-40B4-BE49-F238E27FC236}">
                  <a16:creationId xmlns:a16="http://schemas.microsoft.com/office/drawing/2014/main" id="{27CE2F30-8B9F-4531-A3E9-4938FD1C70DD}"/>
                </a:ext>
              </a:extLst>
            </p:cNvPr>
            <p:cNvSpPr txBox="1"/>
            <p:nvPr/>
          </p:nvSpPr>
          <p:spPr>
            <a:xfrm>
              <a:off x="2353959" y="3353082"/>
              <a:ext cx="180006" cy="172256"/>
            </a:xfrm>
            <a:prstGeom prst="rect">
              <a:avLst/>
            </a:prstGeom>
            <a:noFill/>
          </p:spPr>
          <p:txBody>
            <a:bodyPr wrap="none" rtlCol="0">
              <a:spAutoFit/>
            </a:bodyPr>
            <a:lstStyle/>
            <a:p>
              <a:pPr marL="0" marR="0" lvl="0" indent="0" algn="r" defTabSz="457154"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A</a:t>
              </a:r>
            </a:p>
          </p:txBody>
        </p:sp>
        <p:sp>
          <p:nvSpPr>
            <p:cNvPr id="143" name="TextBox 62">
              <a:extLst>
                <a:ext uri="{FF2B5EF4-FFF2-40B4-BE49-F238E27FC236}">
                  <a16:creationId xmlns:a16="http://schemas.microsoft.com/office/drawing/2014/main" id="{D5F7F425-8257-4945-A7D1-2662AB763BAC}"/>
                </a:ext>
              </a:extLst>
            </p:cNvPr>
            <p:cNvSpPr txBox="1"/>
            <p:nvPr/>
          </p:nvSpPr>
          <p:spPr>
            <a:xfrm>
              <a:off x="2923559" y="3353082"/>
              <a:ext cx="175966" cy="172256"/>
            </a:xfrm>
            <a:prstGeom prst="rect">
              <a:avLst/>
            </a:prstGeom>
            <a:noFill/>
          </p:spPr>
          <p:txBody>
            <a:bodyPr wrap="none" rtlCol="0">
              <a:spAutoFit/>
            </a:bodyPr>
            <a:lstStyle/>
            <a:p>
              <a:pPr marL="0" marR="0" lvl="0" indent="0" algn="r" defTabSz="457154"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B</a:t>
              </a:r>
            </a:p>
          </p:txBody>
        </p:sp>
        <p:sp>
          <p:nvSpPr>
            <p:cNvPr id="144" name="TextBox 63">
              <a:extLst>
                <a:ext uri="{FF2B5EF4-FFF2-40B4-BE49-F238E27FC236}">
                  <a16:creationId xmlns:a16="http://schemas.microsoft.com/office/drawing/2014/main" id="{DB7058EB-146E-4178-BED6-95791FAD5C96}"/>
                </a:ext>
              </a:extLst>
            </p:cNvPr>
            <p:cNvSpPr txBox="1"/>
            <p:nvPr/>
          </p:nvSpPr>
          <p:spPr>
            <a:xfrm>
              <a:off x="3739354" y="3359432"/>
              <a:ext cx="180006" cy="172256"/>
            </a:xfrm>
            <a:prstGeom prst="rect">
              <a:avLst/>
            </a:prstGeom>
            <a:noFill/>
          </p:spPr>
          <p:txBody>
            <a:bodyPr wrap="none" rtlCol="0">
              <a:spAutoFit/>
            </a:bodyPr>
            <a:lstStyle/>
            <a:p>
              <a:pPr marL="0" marR="0" lvl="0" indent="0" algn="r" defTabSz="457154"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C</a:t>
              </a:r>
            </a:p>
          </p:txBody>
        </p:sp>
        <p:sp>
          <p:nvSpPr>
            <p:cNvPr id="145" name="TextBox 64">
              <a:extLst>
                <a:ext uri="{FF2B5EF4-FFF2-40B4-BE49-F238E27FC236}">
                  <a16:creationId xmlns:a16="http://schemas.microsoft.com/office/drawing/2014/main" id="{9A9CF9BB-60DC-4BB2-8F75-A2D6F6FC4C57}"/>
                </a:ext>
              </a:extLst>
            </p:cNvPr>
            <p:cNvSpPr txBox="1"/>
            <p:nvPr/>
          </p:nvSpPr>
          <p:spPr>
            <a:xfrm>
              <a:off x="4905345" y="3353082"/>
              <a:ext cx="184048" cy="172256"/>
            </a:xfrm>
            <a:prstGeom prst="rect">
              <a:avLst/>
            </a:prstGeom>
            <a:noFill/>
          </p:spPr>
          <p:txBody>
            <a:bodyPr wrap="none" rtlCol="0">
              <a:spAutoFit/>
            </a:bodyPr>
            <a:lstStyle/>
            <a:p>
              <a:pPr marL="0" marR="0" lvl="0" indent="0" algn="r" defTabSz="457154" rtl="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D</a:t>
              </a:r>
            </a:p>
          </p:txBody>
        </p:sp>
        <p:sp>
          <p:nvSpPr>
            <p:cNvPr id="146" name="TextBox 65">
              <a:extLst>
                <a:ext uri="{FF2B5EF4-FFF2-40B4-BE49-F238E27FC236}">
                  <a16:creationId xmlns:a16="http://schemas.microsoft.com/office/drawing/2014/main" id="{C7DA9801-B389-4CDC-BE35-E26D34CC0660}"/>
                </a:ext>
              </a:extLst>
            </p:cNvPr>
            <p:cNvSpPr txBox="1"/>
            <p:nvPr/>
          </p:nvSpPr>
          <p:spPr>
            <a:xfrm>
              <a:off x="5091396" y="2656277"/>
              <a:ext cx="874981" cy="172256"/>
            </a:xfrm>
            <a:prstGeom prst="rect">
              <a:avLst/>
            </a:prstGeom>
            <a:noFill/>
          </p:spPr>
          <p:txBody>
            <a:bodyPr wrap="none" rtlCol="0">
              <a:spAutoFit/>
            </a:bodyPr>
            <a:lstStyle/>
            <a:p>
              <a:pPr marL="0" marR="0" lvl="0" indent="0" algn="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Subclinical period</a:t>
              </a:r>
            </a:p>
          </p:txBody>
        </p:sp>
        <p:sp>
          <p:nvSpPr>
            <p:cNvPr id="147" name="TextBox 66">
              <a:extLst>
                <a:ext uri="{FF2B5EF4-FFF2-40B4-BE49-F238E27FC236}">
                  <a16:creationId xmlns:a16="http://schemas.microsoft.com/office/drawing/2014/main" id="{F87D9D72-3B79-45C0-9705-F0611DF59976}"/>
                </a:ext>
              </a:extLst>
            </p:cNvPr>
            <p:cNvSpPr txBox="1"/>
            <p:nvPr/>
          </p:nvSpPr>
          <p:spPr>
            <a:xfrm>
              <a:off x="4977250" y="3178238"/>
              <a:ext cx="989126" cy="172256"/>
            </a:xfrm>
            <a:prstGeom prst="rect">
              <a:avLst/>
            </a:prstGeom>
            <a:noFill/>
          </p:spPr>
          <p:txBody>
            <a:bodyPr wrap="none" rtlCol="0">
              <a:spAutoFit/>
            </a:bodyPr>
            <a:lstStyle/>
            <a:p>
              <a:pPr marL="0" marR="0" lvl="0" indent="0" algn="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F2650F"/>
                  </a:solidFill>
                  <a:effectLst/>
                  <a:uLnTx/>
                  <a:uFillTx/>
                  <a:latin typeface="BI Sans" pitchFamily="2" charset="0"/>
                  <a:ea typeface="+mn-ea"/>
                  <a:cs typeface="Arial" panose="020B0604020202020204" pitchFamily="34" charset="0"/>
                </a:rPr>
                <a:t>Pre-diagnosis period</a:t>
              </a:r>
            </a:p>
          </p:txBody>
        </p:sp>
        <p:sp>
          <p:nvSpPr>
            <p:cNvPr id="148" name="TextBox 67">
              <a:extLst>
                <a:ext uri="{FF2B5EF4-FFF2-40B4-BE49-F238E27FC236}">
                  <a16:creationId xmlns:a16="http://schemas.microsoft.com/office/drawing/2014/main" id="{0B94A108-C8BB-426A-B3D3-12DAAD8A18FF}"/>
                </a:ext>
              </a:extLst>
            </p:cNvPr>
            <p:cNvSpPr txBox="1"/>
            <p:nvPr/>
          </p:nvSpPr>
          <p:spPr>
            <a:xfrm>
              <a:off x="4928763" y="3516706"/>
              <a:ext cx="1037613" cy="172256"/>
            </a:xfrm>
            <a:prstGeom prst="rect">
              <a:avLst/>
            </a:prstGeom>
            <a:noFill/>
          </p:spPr>
          <p:txBody>
            <a:bodyPr wrap="none" rtlCol="0">
              <a:spAutoFit/>
            </a:bodyPr>
            <a:lstStyle/>
            <a:p>
              <a:pPr marL="0" marR="0" lvl="0" indent="0" algn="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7A99AC">
                      <a:lumMod val="50000"/>
                    </a:srgbClr>
                  </a:solidFill>
                  <a:effectLst/>
                  <a:uLnTx/>
                  <a:uFillTx/>
                  <a:latin typeface="BI Sans" pitchFamily="2" charset="0"/>
                  <a:ea typeface="+mn-ea"/>
                  <a:cs typeface="Arial" panose="020B0604020202020204" pitchFamily="34" charset="0"/>
                </a:rPr>
                <a:t>Post-diagnosis period</a:t>
              </a:r>
            </a:p>
          </p:txBody>
        </p:sp>
        <p:sp>
          <p:nvSpPr>
            <p:cNvPr id="149" name="TextBox 68">
              <a:extLst>
                <a:ext uri="{FF2B5EF4-FFF2-40B4-BE49-F238E27FC236}">
                  <a16:creationId xmlns:a16="http://schemas.microsoft.com/office/drawing/2014/main" id="{B179CD99-6D32-4238-B41E-C2720C3D52BF}"/>
                </a:ext>
              </a:extLst>
            </p:cNvPr>
            <p:cNvSpPr txBox="1"/>
            <p:nvPr/>
          </p:nvSpPr>
          <p:spPr>
            <a:xfrm>
              <a:off x="2600536" y="4595505"/>
              <a:ext cx="168895" cy="172256"/>
            </a:xfrm>
            <a:prstGeom prst="rect">
              <a:avLst/>
            </a:prstGeom>
            <a:noFill/>
          </p:spPr>
          <p:txBody>
            <a:bodyPr wrap="none" rtlCol="0">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1</a:t>
              </a:r>
            </a:p>
          </p:txBody>
        </p:sp>
        <p:sp>
          <p:nvSpPr>
            <p:cNvPr id="150" name="TextBox 69">
              <a:extLst>
                <a:ext uri="{FF2B5EF4-FFF2-40B4-BE49-F238E27FC236}">
                  <a16:creationId xmlns:a16="http://schemas.microsoft.com/office/drawing/2014/main" id="{7FC9B14F-B902-4EFE-B336-2EB2EFDB7AF4}"/>
                </a:ext>
              </a:extLst>
            </p:cNvPr>
            <p:cNvSpPr txBox="1"/>
            <p:nvPr/>
          </p:nvSpPr>
          <p:spPr>
            <a:xfrm>
              <a:off x="3239109" y="4595505"/>
              <a:ext cx="168895" cy="172256"/>
            </a:xfrm>
            <a:prstGeom prst="rect">
              <a:avLst/>
            </a:prstGeom>
            <a:noFill/>
          </p:spPr>
          <p:txBody>
            <a:bodyPr wrap="none" rtlCol="0">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2</a:t>
              </a:r>
            </a:p>
          </p:txBody>
        </p:sp>
        <p:sp>
          <p:nvSpPr>
            <p:cNvPr id="151" name="TextBox 70">
              <a:extLst>
                <a:ext uri="{FF2B5EF4-FFF2-40B4-BE49-F238E27FC236}">
                  <a16:creationId xmlns:a16="http://schemas.microsoft.com/office/drawing/2014/main" id="{CA2D036D-02B9-451E-AC8E-4DEA939B09FF}"/>
                </a:ext>
              </a:extLst>
            </p:cNvPr>
            <p:cNvSpPr txBox="1"/>
            <p:nvPr/>
          </p:nvSpPr>
          <p:spPr>
            <a:xfrm>
              <a:off x="3877684" y="4595505"/>
              <a:ext cx="168895" cy="172256"/>
            </a:xfrm>
            <a:prstGeom prst="rect">
              <a:avLst/>
            </a:prstGeom>
            <a:noFill/>
          </p:spPr>
          <p:txBody>
            <a:bodyPr wrap="none" rtlCol="0">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3</a:t>
              </a:r>
            </a:p>
          </p:txBody>
        </p:sp>
        <p:sp>
          <p:nvSpPr>
            <p:cNvPr id="152" name="TextBox 71">
              <a:extLst>
                <a:ext uri="{FF2B5EF4-FFF2-40B4-BE49-F238E27FC236}">
                  <a16:creationId xmlns:a16="http://schemas.microsoft.com/office/drawing/2014/main" id="{547B1296-BE8C-403B-8E8B-25DEF63A0F4B}"/>
                </a:ext>
              </a:extLst>
            </p:cNvPr>
            <p:cNvSpPr txBox="1"/>
            <p:nvPr/>
          </p:nvSpPr>
          <p:spPr>
            <a:xfrm>
              <a:off x="4516256" y="4595505"/>
              <a:ext cx="168895" cy="172256"/>
            </a:xfrm>
            <a:prstGeom prst="rect">
              <a:avLst/>
            </a:prstGeom>
            <a:noFill/>
          </p:spPr>
          <p:txBody>
            <a:bodyPr wrap="none" rtlCol="0">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4</a:t>
              </a:r>
            </a:p>
          </p:txBody>
        </p:sp>
        <p:sp>
          <p:nvSpPr>
            <p:cNvPr id="153" name="TextBox 72">
              <a:extLst>
                <a:ext uri="{FF2B5EF4-FFF2-40B4-BE49-F238E27FC236}">
                  <a16:creationId xmlns:a16="http://schemas.microsoft.com/office/drawing/2014/main" id="{2A11A20B-0CF9-4CEE-A236-DB2F565C8E30}"/>
                </a:ext>
              </a:extLst>
            </p:cNvPr>
            <p:cNvSpPr txBox="1"/>
            <p:nvPr/>
          </p:nvSpPr>
          <p:spPr>
            <a:xfrm>
              <a:off x="5154829" y="4595505"/>
              <a:ext cx="168895" cy="172256"/>
            </a:xfrm>
            <a:prstGeom prst="rect">
              <a:avLst/>
            </a:prstGeom>
            <a:noFill/>
          </p:spPr>
          <p:txBody>
            <a:bodyPr wrap="none" rtlCol="0">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5</a:t>
              </a:r>
            </a:p>
          </p:txBody>
        </p:sp>
        <p:sp>
          <p:nvSpPr>
            <p:cNvPr id="154" name="TextBox 73">
              <a:extLst>
                <a:ext uri="{FF2B5EF4-FFF2-40B4-BE49-F238E27FC236}">
                  <a16:creationId xmlns:a16="http://schemas.microsoft.com/office/drawing/2014/main" id="{7DA36BD1-BBDA-4261-85B2-2156E2AD54A9}"/>
                </a:ext>
              </a:extLst>
            </p:cNvPr>
            <p:cNvSpPr txBox="1"/>
            <p:nvPr/>
          </p:nvSpPr>
          <p:spPr>
            <a:xfrm>
              <a:off x="5793403" y="4595505"/>
              <a:ext cx="168895" cy="172256"/>
            </a:xfrm>
            <a:prstGeom prst="rect">
              <a:avLst/>
            </a:prstGeom>
            <a:noFill/>
          </p:spPr>
          <p:txBody>
            <a:bodyPr wrap="none" rtlCol="0">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6</a:t>
              </a:r>
            </a:p>
          </p:txBody>
        </p:sp>
        <p:cxnSp>
          <p:nvCxnSpPr>
            <p:cNvPr id="155" name="Straight Arrow Connector 74">
              <a:extLst>
                <a:ext uri="{FF2B5EF4-FFF2-40B4-BE49-F238E27FC236}">
                  <a16:creationId xmlns:a16="http://schemas.microsoft.com/office/drawing/2014/main" id="{6B208B72-7005-42D1-ACDE-6AE2A5F1FE4D}"/>
                </a:ext>
              </a:extLst>
            </p:cNvPr>
            <p:cNvCxnSpPr>
              <a:cxnSpLocks/>
            </p:cNvCxnSpPr>
            <p:nvPr/>
          </p:nvCxnSpPr>
          <p:spPr>
            <a:xfrm rot="16200000">
              <a:off x="3979372" y="4223647"/>
              <a:ext cx="0" cy="1263150"/>
            </a:xfrm>
            <a:prstGeom prst="straightConnector1">
              <a:avLst/>
            </a:prstGeom>
            <a:noFill/>
            <a:ln w="25400" cap="flat" cmpd="sng" algn="ctr">
              <a:solidFill>
                <a:srgbClr val="2B333A"/>
              </a:solidFill>
              <a:prstDash val="solid"/>
              <a:tailEnd type="triangle"/>
            </a:ln>
            <a:effectLst/>
          </p:spPr>
        </p:cxnSp>
        <p:sp>
          <p:nvSpPr>
            <p:cNvPr id="156" name="TextBox 75">
              <a:extLst>
                <a:ext uri="{FF2B5EF4-FFF2-40B4-BE49-F238E27FC236}">
                  <a16:creationId xmlns:a16="http://schemas.microsoft.com/office/drawing/2014/main" id="{10BAA49C-318D-4ACF-8CC7-4A41C8A69E19}"/>
                </a:ext>
              </a:extLst>
            </p:cNvPr>
            <p:cNvSpPr txBox="1"/>
            <p:nvPr/>
          </p:nvSpPr>
          <p:spPr>
            <a:xfrm>
              <a:off x="2062215" y="4881058"/>
              <a:ext cx="3828640" cy="172256"/>
            </a:xfrm>
            <a:prstGeom prst="rect">
              <a:avLst/>
            </a:prstGeom>
            <a:noFill/>
          </p:spPr>
          <p:txBody>
            <a:bodyPr wrap="square" rtlCol="0">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srgbClr val="001E55"/>
                  </a:solidFill>
                  <a:effectLst/>
                  <a:uLnTx/>
                  <a:uFillTx/>
                  <a:latin typeface="BI Sans" pitchFamily="2" charset="0"/>
                  <a:ea typeface="+mn-ea"/>
                  <a:cs typeface="Arial" panose="020B0604020202020204" pitchFamily="34" charset="0"/>
                </a:rPr>
                <a:t>Time (years)</a:t>
              </a:r>
            </a:p>
          </p:txBody>
        </p:sp>
        <p:sp>
          <p:nvSpPr>
            <p:cNvPr id="158" name="Freeform: Shape 77">
              <a:extLst>
                <a:ext uri="{FF2B5EF4-FFF2-40B4-BE49-F238E27FC236}">
                  <a16:creationId xmlns:a16="http://schemas.microsoft.com/office/drawing/2014/main" id="{EC4AD387-D753-4933-B4B8-53FC85EFD593}"/>
                </a:ext>
              </a:extLst>
            </p:cNvPr>
            <p:cNvSpPr/>
            <p:nvPr/>
          </p:nvSpPr>
          <p:spPr>
            <a:xfrm>
              <a:off x="2068114" y="2684118"/>
              <a:ext cx="618524" cy="1916164"/>
            </a:xfrm>
            <a:custGeom>
              <a:avLst/>
              <a:gdLst>
                <a:gd name="connsiteX0" fmla="*/ 0 w 795338"/>
                <a:gd name="connsiteY0" fmla="*/ 0 h 2790825"/>
                <a:gd name="connsiteX1" fmla="*/ 795338 w 795338"/>
                <a:gd name="connsiteY1" fmla="*/ 2790825 h 2790825"/>
                <a:gd name="connsiteX2" fmla="*/ 795338 w 795338"/>
                <a:gd name="connsiteY2" fmla="*/ 2790825 h 2790825"/>
                <a:gd name="connsiteX0" fmla="*/ 0 w 778670"/>
                <a:gd name="connsiteY0" fmla="*/ 0 h 2786063"/>
                <a:gd name="connsiteX1" fmla="*/ 778670 w 778670"/>
                <a:gd name="connsiteY1" fmla="*/ 2786063 h 2786063"/>
                <a:gd name="connsiteX2" fmla="*/ 778670 w 778670"/>
                <a:gd name="connsiteY2" fmla="*/ 2786063 h 2786063"/>
              </a:gdLst>
              <a:ahLst/>
              <a:cxnLst>
                <a:cxn ang="0">
                  <a:pos x="connsiteX0" y="connsiteY0"/>
                </a:cxn>
                <a:cxn ang="0">
                  <a:pos x="connsiteX1" y="connsiteY1"/>
                </a:cxn>
                <a:cxn ang="0">
                  <a:pos x="connsiteX2" y="connsiteY2"/>
                </a:cxn>
              </a:cxnLst>
              <a:rect l="l" t="t" r="r" b="b"/>
              <a:pathLst>
                <a:path w="778670" h="2786063">
                  <a:moveTo>
                    <a:pt x="0" y="0"/>
                  </a:moveTo>
                  <a:lnTo>
                    <a:pt x="778670" y="2786063"/>
                  </a:lnTo>
                  <a:lnTo>
                    <a:pt x="778670" y="2786063"/>
                  </a:lnTo>
                </a:path>
              </a:pathLst>
            </a:custGeom>
            <a:noFill/>
            <a:ln w="19050" cap="flat" cmpd="sng" algn="ctr">
              <a:solidFill>
                <a:srgbClr val="001E55"/>
              </a:solidFill>
              <a:prstDash val="solid"/>
              <a:tailEnd type="triangle"/>
            </a:ln>
            <a:effectLst/>
          </p:spPr>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BI Sans" pitchFamily="2" charset="0"/>
                <a:ea typeface="+mn-ea"/>
                <a:cs typeface="+mn-cs"/>
              </a:endParaRPr>
            </a:p>
          </p:txBody>
        </p:sp>
        <p:sp>
          <p:nvSpPr>
            <p:cNvPr id="159" name="Freeform: Shape 79">
              <a:extLst>
                <a:ext uri="{FF2B5EF4-FFF2-40B4-BE49-F238E27FC236}">
                  <a16:creationId xmlns:a16="http://schemas.microsoft.com/office/drawing/2014/main" id="{61250F32-DA22-4098-998C-9F4E77072784}"/>
                </a:ext>
              </a:extLst>
            </p:cNvPr>
            <p:cNvSpPr/>
            <p:nvPr/>
          </p:nvSpPr>
          <p:spPr>
            <a:xfrm>
              <a:off x="2070006" y="2687394"/>
              <a:ext cx="1827198" cy="1909613"/>
            </a:xfrm>
            <a:custGeom>
              <a:avLst/>
              <a:gdLst>
                <a:gd name="connsiteX0" fmla="*/ 0 w 2300288"/>
                <a:gd name="connsiteY0" fmla="*/ 0 h 2790825"/>
                <a:gd name="connsiteX1" fmla="*/ 919163 w 2300288"/>
                <a:gd name="connsiteY1" fmla="*/ 138113 h 2790825"/>
                <a:gd name="connsiteX2" fmla="*/ 1033463 w 2300288"/>
                <a:gd name="connsiteY2" fmla="*/ 1500188 h 2790825"/>
                <a:gd name="connsiteX3" fmla="*/ 2081213 w 2300288"/>
                <a:gd name="connsiteY3" fmla="*/ 1638300 h 2790825"/>
                <a:gd name="connsiteX4" fmla="*/ 2300288 w 2300288"/>
                <a:gd name="connsiteY4" fmla="*/ 2790825 h 2790825"/>
                <a:gd name="connsiteX0" fmla="*/ 0 w 2300288"/>
                <a:gd name="connsiteY0" fmla="*/ 0 h 2776537"/>
                <a:gd name="connsiteX1" fmla="*/ 919163 w 2300288"/>
                <a:gd name="connsiteY1" fmla="*/ 123825 h 2776537"/>
                <a:gd name="connsiteX2" fmla="*/ 1033463 w 2300288"/>
                <a:gd name="connsiteY2" fmla="*/ 1485900 h 2776537"/>
                <a:gd name="connsiteX3" fmla="*/ 2081213 w 2300288"/>
                <a:gd name="connsiteY3" fmla="*/ 1624012 h 2776537"/>
                <a:gd name="connsiteX4" fmla="*/ 2300288 w 2300288"/>
                <a:gd name="connsiteY4" fmla="*/ 2776537 h 2776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0288" h="2776537">
                  <a:moveTo>
                    <a:pt x="0" y="0"/>
                  </a:moveTo>
                  <a:lnTo>
                    <a:pt x="919163" y="123825"/>
                  </a:lnTo>
                  <a:lnTo>
                    <a:pt x="1033463" y="1485900"/>
                  </a:lnTo>
                  <a:lnTo>
                    <a:pt x="2081213" y="1624012"/>
                  </a:lnTo>
                  <a:lnTo>
                    <a:pt x="2300288" y="2776537"/>
                  </a:lnTo>
                </a:path>
              </a:pathLst>
            </a:custGeom>
            <a:noFill/>
            <a:ln w="19050" cap="flat" cmpd="sng" algn="ctr">
              <a:solidFill>
                <a:srgbClr val="001E55"/>
              </a:solidFill>
              <a:prstDash val="solid"/>
              <a:tailEnd type="triangl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BI Sans" pitchFamily="2" charset="0"/>
                <a:ea typeface="+mn-ea"/>
                <a:cs typeface="+mn-cs"/>
              </a:endParaRPr>
            </a:p>
          </p:txBody>
        </p:sp>
        <p:sp>
          <p:nvSpPr>
            <p:cNvPr id="160" name="Freeform: Shape 80">
              <a:extLst>
                <a:ext uri="{FF2B5EF4-FFF2-40B4-BE49-F238E27FC236}">
                  <a16:creationId xmlns:a16="http://schemas.microsoft.com/office/drawing/2014/main" id="{A666B2DC-5BF7-4688-B286-9AB5803B7C09}"/>
                </a:ext>
              </a:extLst>
            </p:cNvPr>
            <p:cNvSpPr/>
            <p:nvPr/>
          </p:nvSpPr>
          <p:spPr>
            <a:xfrm>
              <a:off x="2066224" y="2680844"/>
              <a:ext cx="3832197" cy="845077"/>
            </a:xfrm>
            <a:custGeom>
              <a:avLst/>
              <a:gdLst>
                <a:gd name="connsiteX0" fmla="*/ 0 w 4843462"/>
                <a:gd name="connsiteY0" fmla="*/ 0 h 1243012"/>
                <a:gd name="connsiteX1" fmla="*/ 4843462 w 4843462"/>
                <a:gd name="connsiteY1" fmla="*/ 1243012 h 1243012"/>
                <a:gd name="connsiteX0" fmla="*/ 0 w 4843462"/>
                <a:gd name="connsiteY0" fmla="*/ 0 h 1228724"/>
                <a:gd name="connsiteX1" fmla="*/ 4843462 w 4843462"/>
                <a:gd name="connsiteY1" fmla="*/ 1228724 h 1228724"/>
              </a:gdLst>
              <a:ahLst/>
              <a:cxnLst>
                <a:cxn ang="0">
                  <a:pos x="connsiteX0" y="connsiteY0"/>
                </a:cxn>
                <a:cxn ang="0">
                  <a:pos x="connsiteX1" y="connsiteY1"/>
                </a:cxn>
              </a:cxnLst>
              <a:rect l="l" t="t" r="r" b="b"/>
              <a:pathLst>
                <a:path w="4843462" h="1228724">
                  <a:moveTo>
                    <a:pt x="0" y="0"/>
                  </a:moveTo>
                  <a:lnTo>
                    <a:pt x="4843462" y="1228724"/>
                  </a:lnTo>
                </a:path>
              </a:pathLst>
            </a:custGeom>
            <a:noFill/>
            <a:ln w="19050" cap="flat" cmpd="sng" algn="ctr">
              <a:solidFill>
                <a:srgbClr val="001E55"/>
              </a:solidFill>
              <a:prstDash val="solid"/>
              <a:tailEnd type="triangl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BI Sans" pitchFamily="2" charset="0"/>
                <a:ea typeface="+mn-ea"/>
                <a:cs typeface="+mn-cs"/>
              </a:endParaRPr>
            </a:p>
          </p:txBody>
        </p:sp>
        <p:cxnSp>
          <p:nvCxnSpPr>
            <p:cNvPr id="162" name="Straight Connector 49">
              <a:extLst>
                <a:ext uri="{FF2B5EF4-FFF2-40B4-BE49-F238E27FC236}">
                  <a16:creationId xmlns:a16="http://schemas.microsoft.com/office/drawing/2014/main" id="{6D5DE1FA-A08A-4422-9E46-FBDC29FDD7AE}"/>
                </a:ext>
              </a:extLst>
            </p:cNvPr>
            <p:cNvCxnSpPr>
              <a:cxnSpLocks/>
            </p:cNvCxnSpPr>
            <p:nvPr/>
          </p:nvCxnSpPr>
          <p:spPr>
            <a:xfrm>
              <a:off x="2055049" y="4598518"/>
              <a:ext cx="3877309" cy="0"/>
            </a:xfrm>
            <a:prstGeom prst="line">
              <a:avLst/>
            </a:prstGeom>
            <a:noFill/>
            <a:ln w="9525" cap="flat" cmpd="sng" algn="ctr">
              <a:solidFill>
                <a:srgbClr val="2B333A"/>
              </a:solidFill>
              <a:prstDash val="solid"/>
            </a:ln>
            <a:effectLst/>
          </p:spPr>
        </p:cxnSp>
        <p:cxnSp>
          <p:nvCxnSpPr>
            <p:cNvPr id="163" name="Straight Connector 60">
              <a:extLst>
                <a:ext uri="{FF2B5EF4-FFF2-40B4-BE49-F238E27FC236}">
                  <a16:creationId xmlns:a16="http://schemas.microsoft.com/office/drawing/2014/main" id="{098FF385-335B-4B09-9C58-ADE76AE31526}"/>
                </a:ext>
              </a:extLst>
            </p:cNvPr>
            <p:cNvCxnSpPr>
              <a:cxnSpLocks/>
            </p:cNvCxnSpPr>
            <p:nvPr/>
          </p:nvCxnSpPr>
          <p:spPr>
            <a:xfrm>
              <a:off x="2058745" y="3528777"/>
              <a:ext cx="3822965" cy="0"/>
            </a:xfrm>
            <a:prstGeom prst="line">
              <a:avLst/>
            </a:prstGeom>
            <a:noFill/>
            <a:ln w="12700" cap="flat" cmpd="sng" algn="ctr">
              <a:solidFill>
                <a:srgbClr val="001E55"/>
              </a:solidFill>
              <a:prstDash val="dash"/>
            </a:ln>
            <a:effectLst/>
          </p:spPr>
        </p:cxnSp>
        <p:cxnSp>
          <p:nvCxnSpPr>
            <p:cNvPr id="164" name="Straight Connector 81">
              <a:extLst>
                <a:ext uri="{FF2B5EF4-FFF2-40B4-BE49-F238E27FC236}">
                  <a16:creationId xmlns:a16="http://schemas.microsoft.com/office/drawing/2014/main" id="{B7716631-F412-4AF7-BB49-334A65059B3F}"/>
                </a:ext>
              </a:extLst>
            </p:cNvPr>
            <p:cNvCxnSpPr>
              <a:cxnSpLocks/>
            </p:cNvCxnSpPr>
            <p:nvPr/>
          </p:nvCxnSpPr>
          <p:spPr>
            <a:xfrm flipV="1">
              <a:off x="2056258" y="2671069"/>
              <a:ext cx="0" cy="1927450"/>
            </a:xfrm>
            <a:prstGeom prst="line">
              <a:avLst/>
            </a:prstGeom>
            <a:noFill/>
            <a:ln w="9525" cap="flat" cmpd="sng" algn="ctr">
              <a:solidFill>
                <a:srgbClr val="2B333A"/>
              </a:solidFill>
              <a:prstDash val="solid"/>
            </a:ln>
            <a:effectLst/>
          </p:spPr>
        </p:cxnSp>
        <p:sp>
          <p:nvSpPr>
            <p:cNvPr id="165" name="Freeform: Shape 78">
              <a:extLst>
                <a:ext uri="{FF2B5EF4-FFF2-40B4-BE49-F238E27FC236}">
                  <a16:creationId xmlns:a16="http://schemas.microsoft.com/office/drawing/2014/main" id="{4D363148-4097-4D7A-BFCA-F07FEF32A79A}"/>
                </a:ext>
              </a:extLst>
            </p:cNvPr>
            <p:cNvSpPr/>
            <p:nvPr/>
          </p:nvSpPr>
          <p:spPr>
            <a:xfrm>
              <a:off x="2066202" y="2696967"/>
              <a:ext cx="3824631" cy="1906338"/>
            </a:xfrm>
            <a:custGeom>
              <a:avLst/>
              <a:gdLst>
                <a:gd name="connsiteX0" fmla="*/ 0 w 4814887"/>
                <a:gd name="connsiteY0" fmla="*/ 0 h 2771775"/>
                <a:gd name="connsiteX1" fmla="*/ 4814887 w 4814887"/>
                <a:gd name="connsiteY1" fmla="*/ 2771775 h 2771775"/>
                <a:gd name="connsiteX2" fmla="*/ 4814887 w 4814887"/>
                <a:gd name="connsiteY2" fmla="*/ 2771775 h 2771775"/>
              </a:gdLst>
              <a:ahLst/>
              <a:cxnLst>
                <a:cxn ang="0">
                  <a:pos x="connsiteX0" y="connsiteY0"/>
                </a:cxn>
                <a:cxn ang="0">
                  <a:pos x="connsiteX1" y="connsiteY1"/>
                </a:cxn>
                <a:cxn ang="0">
                  <a:pos x="connsiteX2" y="connsiteY2"/>
                </a:cxn>
              </a:cxnLst>
              <a:rect l="l" t="t" r="r" b="b"/>
              <a:pathLst>
                <a:path w="4814887" h="2771775">
                  <a:moveTo>
                    <a:pt x="0" y="0"/>
                  </a:moveTo>
                  <a:lnTo>
                    <a:pt x="4814887" y="2771775"/>
                  </a:lnTo>
                  <a:lnTo>
                    <a:pt x="4814887" y="2771775"/>
                  </a:lnTo>
                </a:path>
              </a:pathLst>
            </a:custGeom>
            <a:noFill/>
            <a:ln w="19050" cap="flat" cmpd="sng" algn="ctr">
              <a:solidFill>
                <a:srgbClr val="001E55"/>
              </a:solidFill>
              <a:prstDash val="solid"/>
              <a:tailEnd type="triangl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prstClr val="white"/>
                </a:solidFill>
                <a:effectLst/>
                <a:uLnTx/>
                <a:uFillTx/>
                <a:latin typeface="BI Sans" pitchFamily="2" charset="0"/>
                <a:ea typeface="+mn-ea"/>
                <a:cs typeface="+mn-cs"/>
              </a:endParaRPr>
            </a:p>
          </p:txBody>
        </p:sp>
      </p:grpSp>
      <p:grpSp>
        <p:nvGrpSpPr>
          <p:cNvPr id="11" name="Groep 10">
            <a:extLst>
              <a:ext uri="{FF2B5EF4-FFF2-40B4-BE49-F238E27FC236}">
                <a16:creationId xmlns:a16="http://schemas.microsoft.com/office/drawing/2014/main" id="{4A88C514-9F91-4BDF-98D2-22258449EB5D}"/>
              </a:ext>
            </a:extLst>
          </p:cNvPr>
          <p:cNvGrpSpPr/>
          <p:nvPr/>
        </p:nvGrpSpPr>
        <p:grpSpPr>
          <a:xfrm>
            <a:off x="803665" y="1952709"/>
            <a:ext cx="10375738" cy="1365625"/>
            <a:chOff x="803665" y="1952709"/>
            <a:chExt cx="10375738" cy="1365625"/>
          </a:xfrm>
        </p:grpSpPr>
        <p:sp>
          <p:nvSpPr>
            <p:cNvPr id="58" name="Freeform: Shape 80">
              <a:extLst>
                <a:ext uri="{FF2B5EF4-FFF2-40B4-BE49-F238E27FC236}">
                  <a16:creationId xmlns:a16="http://schemas.microsoft.com/office/drawing/2014/main" id="{57F1A6F1-87DD-4790-BF70-E70337D739B0}"/>
                </a:ext>
              </a:extLst>
            </p:cNvPr>
            <p:cNvSpPr/>
            <p:nvPr/>
          </p:nvSpPr>
          <p:spPr>
            <a:xfrm>
              <a:off x="5062506" y="1952709"/>
              <a:ext cx="6116897" cy="1365625"/>
            </a:xfrm>
            <a:custGeom>
              <a:avLst/>
              <a:gdLst>
                <a:gd name="connsiteX0" fmla="*/ 0 w 4843462"/>
                <a:gd name="connsiteY0" fmla="*/ 0 h 1243012"/>
                <a:gd name="connsiteX1" fmla="*/ 4843462 w 4843462"/>
                <a:gd name="connsiteY1" fmla="*/ 1243012 h 1243012"/>
                <a:gd name="connsiteX0" fmla="*/ 0 w 4843462"/>
                <a:gd name="connsiteY0" fmla="*/ 0 h 1228724"/>
                <a:gd name="connsiteX1" fmla="*/ 4843462 w 4843462"/>
                <a:gd name="connsiteY1" fmla="*/ 1228724 h 1228724"/>
              </a:gdLst>
              <a:ahLst/>
              <a:cxnLst>
                <a:cxn ang="0">
                  <a:pos x="connsiteX0" y="connsiteY0"/>
                </a:cxn>
                <a:cxn ang="0">
                  <a:pos x="connsiteX1" y="connsiteY1"/>
                </a:cxn>
              </a:cxnLst>
              <a:rect l="l" t="t" r="r" b="b"/>
              <a:pathLst>
                <a:path w="4843462" h="1228724">
                  <a:moveTo>
                    <a:pt x="0" y="0"/>
                  </a:moveTo>
                  <a:lnTo>
                    <a:pt x="4843462" y="1228724"/>
                  </a:lnTo>
                </a:path>
              </a:pathLst>
            </a:custGeom>
            <a:noFill/>
            <a:ln w="38100" cap="flat" cmpd="sng" algn="ctr">
              <a:solidFill>
                <a:schemeClr val="accent2"/>
              </a:solidFill>
              <a:prstDash val="solid"/>
              <a:tailEnd type="triangl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61" name="Rounded Rectangle 11">
              <a:extLst>
                <a:ext uri="{FF2B5EF4-FFF2-40B4-BE49-F238E27FC236}">
                  <a16:creationId xmlns:a16="http://schemas.microsoft.com/office/drawing/2014/main" id="{C30CC6DB-EA56-4592-955F-8F35B3229A12}"/>
                </a:ext>
              </a:extLst>
            </p:cNvPr>
            <p:cNvSpPr/>
            <p:nvPr/>
          </p:nvSpPr>
          <p:spPr>
            <a:xfrm>
              <a:off x="803665" y="2944433"/>
              <a:ext cx="2330291" cy="349543"/>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30000" noProof="0">
                <a:ln>
                  <a:noFill/>
                </a:ln>
                <a:solidFill>
                  <a:srgbClr val="2B333A"/>
                </a:solidFill>
                <a:effectLst/>
                <a:uLnTx/>
                <a:uFillTx/>
                <a:latin typeface="BI Sans" pitchFamily="2" charset="77"/>
                <a:ea typeface="+mn-ea"/>
                <a:cs typeface="+mn-cs"/>
              </a:endParaRPr>
            </a:p>
          </p:txBody>
        </p:sp>
      </p:grpSp>
      <p:grpSp>
        <p:nvGrpSpPr>
          <p:cNvPr id="13" name="Groep 12">
            <a:extLst>
              <a:ext uri="{FF2B5EF4-FFF2-40B4-BE49-F238E27FC236}">
                <a16:creationId xmlns:a16="http://schemas.microsoft.com/office/drawing/2014/main" id="{BC2145F3-AA5B-4499-817A-25C2E6D9AFFE}"/>
              </a:ext>
            </a:extLst>
          </p:cNvPr>
          <p:cNvGrpSpPr/>
          <p:nvPr/>
        </p:nvGrpSpPr>
        <p:grpSpPr>
          <a:xfrm>
            <a:off x="803665" y="1960079"/>
            <a:ext cx="7177800" cy="3079812"/>
            <a:chOff x="803665" y="1951115"/>
            <a:chExt cx="7177800" cy="3079812"/>
          </a:xfrm>
        </p:grpSpPr>
        <p:sp>
          <p:nvSpPr>
            <p:cNvPr id="57" name="Freeform: Shape 79">
              <a:extLst>
                <a:ext uri="{FF2B5EF4-FFF2-40B4-BE49-F238E27FC236}">
                  <a16:creationId xmlns:a16="http://schemas.microsoft.com/office/drawing/2014/main" id="{65D1238C-689D-4BA5-9EAF-776B34A0446D}"/>
                </a:ext>
              </a:extLst>
            </p:cNvPr>
            <p:cNvSpPr/>
            <p:nvPr/>
          </p:nvSpPr>
          <p:spPr>
            <a:xfrm>
              <a:off x="5067156" y="1951115"/>
              <a:ext cx="2914309" cy="3079812"/>
            </a:xfrm>
            <a:custGeom>
              <a:avLst/>
              <a:gdLst>
                <a:gd name="connsiteX0" fmla="*/ 0 w 2300288"/>
                <a:gd name="connsiteY0" fmla="*/ 0 h 2790825"/>
                <a:gd name="connsiteX1" fmla="*/ 919163 w 2300288"/>
                <a:gd name="connsiteY1" fmla="*/ 138113 h 2790825"/>
                <a:gd name="connsiteX2" fmla="*/ 1033463 w 2300288"/>
                <a:gd name="connsiteY2" fmla="*/ 1500188 h 2790825"/>
                <a:gd name="connsiteX3" fmla="*/ 2081213 w 2300288"/>
                <a:gd name="connsiteY3" fmla="*/ 1638300 h 2790825"/>
                <a:gd name="connsiteX4" fmla="*/ 2300288 w 2300288"/>
                <a:gd name="connsiteY4" fmla="*/ 2790825 h 2790825"/>
                <a:gd name="connsiteX0" fmla="*/ 0 w 2300288"/>
                <a:gd name="connsiteY0" fmla="*/ 0 h 2776537"/>
                <a:gd name="connsiteX1" fmla="*/ 919163 w 2300288"/>
                <a:gd name="connsiteY1" fmla="*/ 123825 h 2776537"/>
                <a:gd name="connsiteX2" fmla="*/ 1033463 w 2300288"/>
                <a:gd name="connsiteY2" fmla="*/ 1485900 h 2776537"/>
                <a:gd name="connsiteX3" fmla="*/ 2081213 w 2300288"/>
                <a:gd name="connsiteY3" fmla="*/ 1624012 h 2776537"/>
                <a:gd name="connsiteX4" fmla="*/ 2300288 w 2300288"/>
                <a:gd name="connsiteY4" fmla="*/ 2776537 h 2776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0288" h="2776537">
                  <a:moveTo>
                    <a:pt x="0" y="0"/>
                  </a:moveTo>
                  <a:lnTo>
                    <a:pt x="919163" y="123825"/>
                  </a:lnTo>
                  <a:lnTo>
                    <a:pt x="1033463" y="1485900"/>
                  </a:lnTo>
                  <a:lnTo>
                    <a:pt x="2081213" y="1624012"/>
                  </a:lnTo>
                  <a:lnTo>
                    <a:pt x="2300288" y="2776537"/>
                  </a:lnTo>
                </a:path>
              </a:pathLst>
            </a:custGeom>
            <a:noFill/>
            <a:ln w="38100" cap="flat" cmpd="sng" algn="ctr">
              <a:solidFill>
                <a:schemeClr val="accent2"/>
              </a:solidFill>
              <a:prstDash val="solid"/>
              <a:tailEnd type="triangl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Calibri"/>
                <a:ea typeface="+mn-ea"/>
                <a:cs typeface="+mn-cs"/>
              </a:endParaRPr>
            </a:p>
          </p:txBody>
        </p:sp>
        <p:sp>
          <p:nvSpPr>
            <p:cNvPr id="62" name="Rounded Rectangle 11">
              <a:extLst>
                <a:ext uri="{FF2B5EF4-FFF2-40B4-BE49-F238E27FC236}">
                  <a16:creationId xmlns:a16="http://schemas.microsoft.com/office/drawing/2014/main" id="{EF98F81D-68C9-47EF-9B44-17D41BD527E5}"/>
                </a:ext>
              </a:extLst>
            </p:cNvPr>
            <p:cNvSpPr/>
            <p:nvPr/>
          </p:nvSpPr>
          <p:spPr>
            <a:xfrm>
              <a:off x="803665" y="3264001"/>
              <a:ext cx="2330291" cy="349543"/>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30000" noProof="0">
                <a:ln>
                  <a:noFill/>
                </a:ln>
                <a:solidFill>
                  <a:srgbClr val="2B333A"/>
                </a:solidFill>
                <a:effectLst/>
                <a:uLnTx/>
                <a:uFillTx/>
                <a:latin typeface="BI Sans" pitchFamily="2" charset="77"/>
                <a:ea typeface="+mn-ea"/>
                <a:cs typeface="+mn-cs"/>
              </a:endParaRPr>
            </a:p>
          </p:txBody>
        </p:sp>
      </p:grpSp>
      <p:sp>
        <p:nvSpPr>
          <p:cNvPr id="2" name="Titel 1">
            <a:extLst>
              <a:ext uri="{FF2B5EF4-FFF2-40B4-BE49-F238E27FC236}">
                <a16:creationId xmlns:a16="http://schemas.microsoft.com/office/drawing/2014/main" id="{A2356E21-F417-4B5F-B5B9-FA0C4034AC43}"/>
              </a:ext>
            </a:extLst>
          </p:cNvPr>
          <p:cNvSpPr>
            <a:spLocks noGrp="1"/>
          </p:cNvSpPr>
          <p:nvPr>
            <p:ph type="title"/>
          </p:nvPr>
        </p:nvSpPr>
        <p:spPr>
          <a:xfrm>
            <a:off x="838199" y="136525"/>
            <a:ext cx="10148403" cy="910800"/>
          </a:xfrm>
        </p:spPr>
        <p:txBody>
          <a:bodyPr>
            <a:normAutofit/>
          </a:bodyPr>
          <a:lstStyle/>
          <a:p>
            <a:r>
              <a:rPr lang="nl-NL" dirty="0"/>
              <a:t>The </a:t>
            </a:r>
            <a:r>
              <a:rPr lang="nl-NL" dirty="0" err="1"/>
              <a:t>natural</a:t>
            </a:r>
            <a:r>
              <a:rPr lang="nl-NL" dirty="0"/>
              <a:t> course of </a:t>
            </a:r>
            <a:r>
              <a:rPr lang="nl-NL" dirty="0" err="1"/>
              <a:t>untreated</a:t>
            </a:r>
            <a:r>
              <a:rPr lang="nl-NL" dirty="0"/>
              <a:t> IPF is </a:t>
            </a:r>
            <a:r>
              <a:rPr lang="nl-NL" dirty="0" err="1"/>
              <a:t>characterized</a:t>
            </a:r>
            <a:r>
              <a:rPr lang="nl-NL" dirty="0"/>
              <a:t> </a:t>
            </a:r>
            <a:r>
              <a:rPr lang="nl-NL" dirty="0" err="1"/>
              <a:t>by</a:t>
            </a:r>
            <a:r>
              <a:rPr lang="nl-NL" dirty="0"/>
              <a:t> </a:t>
            </a:r>
            <a:r>
              <a:rPr lang="nl-NL" dirty="0" err="1"/>
              <a:t>progression</a:t>
            </a:r>
            <a:r>
              <a:rPr lang="nl-NL" dirty="0"/>
              <a:t> </a:t>
            </a:r>
            <a:r>
              <a:rPr lang="nl-NL" dirty="0" err="1"/>
              <a:t>to</a:t>
            </a:r>
            <a:r>
              <a:rPr lang="nl-NL" dirty="0"/>
              <a:t> </a:t>
            </a:r>
            <a:r>
              <a:rPr lang="nl-NL" dirty="0" err="1"/>
              <a:t>respiratory</a:t>
            </a:r>
            <a:r>
              <a:rPr lang="nl-NL" dirty="0"/>
              <a:t> failure</a:t>
            </a:r>
            <a:r>
              <a:rPr lang="nl-NL" baseline="30000" dirty="0"/>
              <a:t>1,2</a:t>
            </a:r>
            <a:endParaRPr lang="nl-NL" b="0" dirty="0"/>
          </a:p>
        </p:txBody>
      </p:sp>
      <p:sp>
        <p:nvSpPr>
          <p:cNvPr id="12" name="Tijdelijke aanduiding voor tekst 11">
            <a:extLst>
              <a:ext uri="{FF2B5EF4-FFF2-40B4-BE49-F238E27FC236}">
                <a16:creationId xmlns:a16="http://schemas.microsoft.com/office/drawing/2014/main" id="{7A6D963C-C5D3-4444-BBDC-1082AEAF7C5D}"/>
              </a:ext>
            </a:extLst>
          </p:cNvPr>
          <p:cNvSpPr>
            <a:spLocks noGrp="1"/>
          </p:cNvSpPr>
          <p:nvPr>
            <p:ph type="body" sz="quarter" idx="13"/>
          </p:nvPr>
        </p:nvSpPr>
        <p:spPr/>
        <p:txBody>
          <a:bodyPr/>
          <a:lstStyle/>
          <a:p>
            <a:r>
              <a:rPr lang="nl-NL" dirty="0">
                <a:effectLst/>
                <a:latin typeface="BISansNEXT" panose="02000503040000020004"/>
                <a:ea typeface="Calibri" panose="020F0502020204030204" pitchFamily="34" charset="0"/>
                <a:cs typeface="Times New Roman" panose="02020603050405020304" pitchFamily="18" charset="0"/>
              </a:rPr>
              <a:t>1. </a:t>
            </a:r>
            <a:r>
              <a:rPr lang="nl-NL" dirty="0" err="1">
                <a:effectLst/>
                <a:latin typeface="BISansNEXT" panose="02000503040000020004"/>
                <a:ea typeface="Calibri" panose="020F0502020204030204" pitchFamily="34" charset="0"/>
                <a:cs typeface="Times New Roman" panose="02020603050405020304" pitchFamily="18" charset="0"/>
              </a:rPr>
              <a:t>Raghu</a:t>
            </a:r>
            <a:r>
              <a:rPr lang="nl-NL" dirty="0">
                <a:effectLst/>
                <a:latin typeface="BISansNEXT" panose="02000503040000020004"/>
                <a:ea typeface="Calibri" panose="020F0502020204030204" pitchFamily="34" charset="0"/>
                <a:cs typeface="Times New Roman" panose="02020603050405020304" pitchFamily="18" charset="0"/>
              </a:rPr>
              <a:t> G, Collard HR, </a:t>
            </a:r>
            <a:r>
              <a:rPr lang="nl-NL" dirty="0" err="1">
                <a:effectLst/>
                <a:latin typeface="BISansNEXT" panose="02000503040000020004"/>
                <a:ea typeface="Calibri" panose="020F0502020204030204" pitchFamily="34" charset="0"/>
                <a:cs typeface="Times New Roman" panose="02020603050405020304" pitchFamily="18" charset="0"/>
              </a:rPr>
              <a:t>Egan</a:t>
            </a:r>
            <a:r>
              <a:rPr lang="nl-NL" dirty="0">
                <a:effectLst/>
                <a:latin typeface="BISansNEXT" panose="02000503040000020004"/>
                <a:ea typeface="Calibri" panose="020F0502020204030204" pitchFamily="34" charset="0"/>
                <a:cs typeface="Times New Roman" panose="02020603050405020304" pitchFamily="18" charset="0"/>
              </a:rPr>
              <a:t> JJ, et al. An official ATS/ERS/JRS/ALAT statement: </a:t>
            </a:r>
            <a:r>
              <a:rPr lang="nl-NL" dirty="0" err="1">
                <a:effectLst/>
                <a:latin typeface="BISansNEXT" panose="02000503040000020004"/>
                <a:ea typeface="Calibri" panose="020F0502020204030204" pitchFamily="34" charset="0"/>
                <a:cs typeface="Times New Roman" panose="02020603050405020304" pitchFamily="18" charset="0"/>
              </a:rPr>
              <a:t>idiopathic</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pulmonary</a:t>
            </a:r>
            <a:r>
              <a:rPr lang="nl-NL" dirty="0">
                <a:effectLst/>
                <a:latin typeface="BISansNEXT" panose="02000503040000020004"/>
                <a:ea typeface="Calibri" panose="020F0502020204030204" pitchFamily="34" charset="0"/>
                <a:cs typeface="Times New Roman" panose="02020603050405020304" pitchFamily="18" charset="0"/>
              </a:rPr>
              <a:t> fibrosis: </a:t>
            </a:r>
            <a:r>
              <a:rPr lang="nl-NL" dirty="0" err="1">
                <a:effectLst/>
                <a:latin typeface="BISansNEXT" panose="02000503040000020004"/>
                <a:ea typeface="Calibri" panose="020F0502020204030204" pitchFamily="34" charset="0"/>
                <a:cs typeface="Times New Roman" panose="02020603050405020304" pitchFamily="18" charset="0"/>
              </a:rPr>
              <a:t>evidence-based</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guidelines</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for</a:t>
            </a:r>
            <a:r>
              <a:rPr lang="nl-NL" dirty="0">
                <a:effectLst/>
                <a:latin typeface="BISansNEXT" panose="02000503040000020004"/>
                <a:ea typeface="Calibri" panose="020F0502020204030204" pitchFamily="34" charset="0"/>
                <a:cs typeface="Times New Roman" panose="02020603050405020304" pitchFamily="18" charset="0"/>
              </a:rPr>
              <a:t> diagnosis </a:t>
            </a:r>
            <a:r>
              <a:rPr lang="nl-NL" dirty="0" err="1">
                <a:effectLst/>
                <a:latin typeface="BISansNEXT" panose="02000503040000020004"/>
                <a:ea typeface="Calibri" panose="020F0502020204030204" pitchFamily="34" charset="0"/>
                <a:cs typeface="Times New Roman" panose="02020603050405020304" pitchFamily="18" charset="0"/>
              </a:rPr>
              <a:t>and</a:t>
            </a:r>
            <a:r>
              <a:rPr lang="nl-NL" dirty="0">
                <a:effectLst/>
                <a:latin typeface="BISansNEXT" panose="02000503040000020004"/>
                <a:ea typeface="Calibri" panose="020F0502020204030204" pitchFamily="34" charset="0"/>
                <a:cs typeface="Times New Roman" panose="02020603050405020304" pitchFamily="18" charset="0"/>
              </a:rPr>
              <a:t> management. Am J </a:t>
            </a:r>
            <a:r>
              <a:rPr lang="nl-NL" dirty="0" err="1">
                <a:effectLst/>
                <a:latin typeface="BISansNEXT" panose="02000503040000020004"/>
                <a:ea typeface="Calibri" panose="020F0502020204030204" pitchFamily="34" charset="0"/>
                <a:cs typeface="Times New Roman" panose="02020603050405020304" pitchFamily="18" charset="0"/>
              </a:rPr>
              <a:t>Respir</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Crit</a:t>
            </a:r>
            <a:r>
              <a:rPr lang="nl-NL" dirty="0">
                <a:effectLst/>
                <a:latin typeface="BISansNEXT" panose="02000503040000020004"/>
                <a:ea typeface="Calibri" panose="020F0502020204030204" pitchFamily="34" charset="0"/>
                <a:cs typeface="Times New Roman" panose="02020603050405020304" pitchFamily="18" charset="0"/>
              </a:rPr>
              <a:t> Care </a:t>
            </a:r>
            <a:r>
              <a:rPr lang="nl-NL" dirty="0" err="1">
                <a:effectLst/>
                <a:latin typeface="BISansNEXT" panose="02000503040000020004"/>
                <a:ea typeface="Calibri" panose="020F0502020204030204" pitchFamily="34" charset="0"/>
                <a:cs typeface="Times New Roman" panose="02020603050405020304" pitchFamily="18" charset="0"/>
              </a:rPr>
              <a:t>Med</a:t>
            </a:r>
            <a:r>
              <a:rPr lang="nl-NL" dirty="0">
                <a:effectLst/>
                <a:latin typeface="BISansNEXT" panose="02000503040000020004"/>
                <a:ea typeface="Calibri" panose="020F0502020204030204" pitchFamily="34" charset="0"/>
                <a:cs typeface="Times New Roman" panose="02020603050405020304" pitchFamily="18" charset="0"/>
              </a:rPr>
              <a:t>. 2011;183(6):788-824</a:t>
            </a:r>
            <a:r>
              <a:rPr lang="nl-NL" dirty="0">
                <a:latin typeface="BISansNEXT" panose="02000503040000020004"/>
              </a:rPr>
              <a:t>; 2. Maher TM, Strek ME. </a:t>
            </a:r>
            <a:r>
              <a:rPr lang="nl-NL" dirty="0" err="1">
                <a:latin typeface="BISansNEXT" panose="02000503040000020004"/>
              </a:rPr>
              <a:t>Antifibrotic</a:t>
            </a:r>
            <a:r>
              <a:rPr lang="nl-NL" dirty="0">
                <a:latin typeface="BISansNEXT" panose="02000503040000020004"/>
              </a:rPr>
              <a:t> </a:t>
            </a:r>
            <a:r>
              <a:rPr lang="nl-NL" dirty="0" err="1">
                <a:latin typeface="BISansNEXT" panose="02000503040000020004"/>
              </a:rPr>
              <a:t>therapy</a:t>
            </a:r>
            <a:r>
              <a:rPr lang="nl-NL" dirty="0">
                <a:latin typeface="BISansNEXT" panose="02000503040000020004"/>
              </a:rPr>
              <a:t> </a:t>
            </a:r>
            <a:r>
              <a:rPr lang="nl-NL" dirty="0" err="1">
                <a:latin typeface="BISansNEXT" panose="02000503040000020004"/>
              </a:rPr>
              <a:t>for</a:t>
            </a:r>
            <a:r>
              <a:rPr lang="nl-NL" dirty="0">
                <a:latin typeface="BISansNEXT" panose="02000503040000020004"/>
              </a:rPr>
              <a:t> </a:t>
            </a:r>
            <a:r>
              <a:rPr lang="nl-NL" dirty="0" err="1">
                <a:latin typeface="BISansNEXT" panose="02000503040000020004"/>
              </a:rPr>
              <a:t>idiopathic</a:t>
            </a:r>
            <a:r>
              <a:rPr lang="nl-NL" dirty="0">
                <a:latin typeface="BISansNEXT" panose="02000503040000020004"/>
              </a:rPr>
              <a:t> </a:t>
            </a:r>
            <a:r>
              <a:rPr lang="nl-NL" dirty="0" err="1">
                <a:latin typeface="BISansNEXT" panose="02000503040000020004"/>
              </a:rPr>
              <a:t>pulmonary</a:t>
            </a:r>
            <a:r>
              <a:rPr lang="nl-NL" dirty="0">
                <a:latin typeface="BISansNEXT" panose="02000503040000020004"/>
              </a:rPr>
              <a:t> fibrosis: time </a:t>
            </a:r>
            <a:r>
              <a:rPr lang="nl-NL" dirty="0" err="1">
                <a:latin typeface="BISansNEXT" panose="02000503040000020004"/>
              </a:rPr>
              <a:t>to</a:t>
            </a:r>
            <a:r>
              <a:rPr lang="nl-NL" dirty="0">
                <a:latin typeface="BISansNEXT" panose="02000503040000020004"/>
              </a:rPr>
              <a:t> </a:t>
            </a:r>
            <a:r>
              <a:rPr lang="nl-NL" dirty="0" err="1">
                <a:latin typeface="BISansNEXT" panose="02000503040000020004"/>
              </a:rPr>
              <a:t>treat</a:t>
            </a:r>
            <a:r>
              <a:rPr lang="nl-NL" dirty="0">
                <a:latin typeface="BISansNEXT" panose="02000503040000020004"/>
              </a:rPr>
              <a:t>. </a:t>
            </a:r>
            <a:r>
              <a:rPr lang="nl-NL" dirty="0" err="1">
                <a:latin typeface="BISansNEXT" panose="02000503040000020004"/>
              </a:rPr>
              <a:t>Respir</a:t>
            </a:r>
            <a:r>
              <a:rPr lang="nl-NL" dirty="0">
                <a:latin typeface="BISansNEXT" panose="02000503040000020004"/>
              </a:rPr>
              <a:t> </a:t>
            </a:r>
            <a:r>
              <a:rPr lang="nl-NL" dirty="0" err="1">
                <a:latin typeface="BISansNEXT" panose="02000503040000020004"/>
              </a:rPr>
              <a:t>Res</a:t>
            </a:r>
            <a:r>
              <a:rPr lang="nl-NL" dirty="0">
                <a:latin typeface="BISansNEXT" panose="02000503040000020004"/>
              </a:rPr>
              <a:t>. 2019;20(1):205; 3. </a:t>
            </a:r>
            <a:r>
              <a:rPr lang="nl-NL" dirty="0" err="1">
                <a:latin typeface="BISansNEXT" panose="02000503040000020004"/>
              </a:rPr>
              <a:t>Ley</a:t>
            </a:r>
            <a:r>
              <a:rPr lang="nl-NL" dirty="0">
                <a:latin typeface="BISansNEXT" panose="02000503040000020004"/>
              </a:rPr>
              <a:t> B, Collard HR, King </a:t>
            </a:r>
            <a:r>
              <a:rPr lang="nl-NL" dirty="0" err="1">
                <a:latin typeface="BISansNEXT" panose="02000503040000020004"/>
              </a:rPr>
              <a:t>Jr</a:t>
            </a:r>
            <a:r>
              <a:rPr lang="nl-NL" dirty="0">
                <a:latin typeface="BISansNEXT" panose="02000503040000020004"/>
              </a:rPr>
              <a:t> TE. </a:t>
            </a:r>
            <a:r>
              <a:rPr lang="nl-NL" dirty="0" err="1">
                <a:latin typeface="BISansNEXT" panose="02000503040000020004"/>
              </a:rPr>
              <a:t>Clinical</a:t>
            </a:r>
            <a:r>
              <a:rPr lang="nl-NL" dirty="0">
                <a:latin typeface="BISansNEXT" panose="02000503040000020004"/>
              </a:rPr>
              <a:t> course </a:t>
            </a:r>
            <a:r>
              <a:rPr lang="nl-NL" dirty="0" err="1">
                <a:latin typeface="BISansNEXT" panose="02000503040000020004"/>
              </a:rPr>
              <a:t>and</a:t>
            </a:r>
            <a:r>
              <a:rPr lang="nl-NL" dirty="0">
                <a:latin typeface="BISansNEXT" panose="02000503040000020004"/>
              </a:rPr>
              <a:t> </a:t>
            </a:r>
            <a:r>
              <a:rPr lang="nl-NL" dirty="0" err="1">
                <a:latin typeface="BISansNEXT" panose="02000503040000020004"/>
              </a:rPr>
              <a:t>prediction</a:t>
            </a:r>
            <a:r>
              <a:rPr lang="nl-NL" dirty="0">
                <a:latin typeface="BISansNEXT" panose="02000503040000020004"/>
              </a:rPr>
              <a:t> of survival in </a:t>
            </a:r>
            <a:r>
              <a:rPr lang="nl-NL" dirty="0" err="1">
                <a:latin typeface="BISansNEXT" panose="02000503040000020004"/>
              </a:rPr>
              <a:t>idiopathic</a:t>
            </a:r>
            <a:r>
              <a:rPr lang="nl-NL" dirty="0">
                <a:latin typeface="BISansNEXT" panose="02000503040000020004"/>
              </a:rPr>
              <a:t> </a:t>
            </a:r>
            <a:r>
              <a:rPr lang="nl-NL" dirty="0" err="1">
                <a:latin typeface="BISansNEXT" panose="02000503040000020004"/>
              </a:rPr>
              <a:t>pulmonary</a:t>
            </a:r>
            <a:r>
              <a:rPr lang="nl-NL" dirty="0">
                <a:latin typeface="BISansNEXT" panose="02000503040000020004"/>
              </a:rPr>
              <a:t> fibrosis. Am J </a:t>
            </a:r>
            <a:r>
              <a:rPr lang="nl-NL" dirty="0" err="1">
                <a:latin typeface="BISansNEXT" panose="02000503040000020004"/>
              </a:rPr>
              <a:t>Respir</a:t>
            </a:r>
            <a:r>
              <a:rPr lang="nl-NL" dirty="0">
                <a:latin typeface="BISansNEXT" panose="02000503040000020004"/>
              </a:rPr>
              <a:t> </a:t>
            </a:r>
            <a:r>
              <a:rPr lang="nl-NL" dirty="0" err="1">
                <a:latin typeface="BISansNEXT" panose="02000503040000020004"/>
              </a:rPr>
              <a:t>Crit</a:t>
            </a:r>
            <a:r>
              <a:rPr lang="nl-NL" dirty="0">
                <a:latin typeface="BISansNEXT" panose="02000503040000020004"/>
              </a:rPr>
              <a:t> Care </a:t>
            </a:r>
            <a:r>
              <a:rPr lang="nl-NL" dirty="0" err="1">
                <a:latin typeface="BISansNEXT" panose="02000503040000020004"/>
              </a:rPr>
              <a:t>Med</a:t>
            </a:r>
            <a:r>
              <a:rPr lang="nl-NL" dirty="0">
                <a:latin typeface="BISansNEXT" panose="02000503040000020004"/>
              </a:rPr>
              <a:t>. 2011;183(4):431-40.</a:t>
            </a:r>
          </a:p>
        </p:txBody>
      </p:sp>
      <p:sp>
        <p:nvSpPr>
          <p:cNvPr id="16" name="Tijdelijke aanduiding voor tekst 15">
            <a:extLst>
              <a:ext uri="{FF2B5EF4-FFF2-40B4-BE49-F238E27FC236}">
                <a16:creationId xmlns:a16="http://schemas.microsoft.com/office/drawing/2014/main" id="{D0FB0F04-1A86-47A6-803C-2D92A4DCC5C9}"/>
              </a:ext>
            </a:extLst>
          </p:cNvPr>
          <p:cNvSpPr>
            <a:spLocks noGrp="1"/>
          </p:cNvSpPr>
          <p:nvPr>
            <p:ph type="body" sz="quarter" idx="17"/>
          </p:nvPr>
        </p:nvSpPr>
        <p:spPr/>
        <p:txBody>
          <a:bodyPr/>
          <a:lstStyle/>
          <a:p>
            <a:r>
              <a:rPr lang="nl-NL" dirty="0"/>
              <a:t>B1</a:t>
            </a:r>
          </a:p>
        </p:txBody>
      </p:sp>
      <p:sp>
        <p:nvSpPr>
          <p:cNvPr id="18" name="Tijdelijke aanduiding voor tekst 17">
            <a:extLst>
              <a:ext uri="{FF2B5EF4-FFF2-40B4-BE49-F238E27FC236}">
                <a16:creationId xmlns:a16="http://schemas.microsoft.com/office/drawing/2014/main" id="{7788475E-BA09-453F-B59E-BCB1CF8CFBD1}"/>
              </a:ext>
            </a:extLst>
          </p:cNvPr>
          <p:cNvSpPr>
            <a:spLocks noGrp="1"/>
          </p:cNvSpPr>
          <p:nvPr>
            <p:ph type="body" sz="quarter" idx="19"/>
          </p:nvPr>
        </p:nvSpPr>
        <p:spPr>
          <a:xfrm>
            <a:off x="795908" y="2025039"/>
            <a:ext cx="2850547" cy="3056350"/>
          </a:xfrm>
        </p:spPr>
        <p:txBody>
          <a:bodyPr anchor="ctr">
            <a:normAutofit/>
          </a:bodyPr>
          <a:lstStyle/>
          <a:p>
            <a:r>
              <a:rPr lang="en-US" dirty="0">
                <a:solidFill>
                  <a:srgbClr val="2B333A"/>
                </a:solidFill>
              </a:rPr>
              <a:t>rapid (line A) </a:t>
            </a:r>
          </a:p>
          <a:p>
            <a:r>
              <a:rPr lang="en-US" dirty="0">
                <a:solidFill>
                  <a:srgbClr val="2B333A"/>
                </a:solidFill>
              </a:rPr>
              <a:t>moderate (line C) </a:t>
            </a:r>
          </a:p>
          <a:p>
            <a:r>
              <a:rPr lang="en-US" dirty="0">
                <a:solidFill>
                  <a:srgbClr val="2B333A"/>
                </a:solidFill>
              </a:rPr>
              <a:t>slow (line D) </a:t>
            </a:r>
          </a:p>
          <a:p>
            <a:r>
              <a:rPr lang="en-US" dirty="0">
                <a:solidFill>
                  <a:srgbClr val="2B333A"/>
                </a:solidFill>
              </a:rPr>
              <a:t>mixed (curve B)… </a:t>
            </a:r>
            <a:br>
              <a:rPr lang="en-US" dirty="0">
                <a:solidFill>
                  <a:srgbClr val="2B333A"/>
                </a:solidFill>
              </a:rPr>
            </a:br>
            <a:endParaRPr lang="en-US" dirty="0">
              <a:solidFill>
                <a:srgbClr val="2B333A"/>
              </a:solidFill>
            </a:endParaRPr>
          </a:p>
          <a:p>
            <a:r>
              <a:rPr lang="en-US" dirty="0">
                <a:solidFill>
                  <a:srgbClr val="2B333A"/>
                </a:solidFill>
              </a:rPr>
              <a:t>…with periods of relative stability interposed with periods of acute decline</a:t>
            </a:r>
            <a:br>
              <a:rPr lang="en-US" dirty="0">
                <a:solidFill>
                  <a:srgbClr val="2B333A"/>
                </a:solidFill>
              </a:rPr>
            </a:br>
            <a:r>
              <a:rPr lang="en-US" dirty="0">
                <a:solidFill>
                  <a:srgbClr val="2B333A"/>
                </a:solidFill>
              </a:rPr>
              <a:t>(stars)</a:t>
            </a:r>
            <a:r>
              <a:rPr lang="en-US" baseline="30000" dirty="0">
                <a:solidFill>
                  <a:srgbClr val="2B333A"/>
                </a:solidFill>
              </a:rPr>
              <a:t>3</a:t>
            </a:r>
          </a:p>
        </p:txBody>
      </p:sp>
      <p:grpSp>
        <p:nvGrpSpPr>
          <p:cNvPr id="8" name="Groep 7">
            <a:extLst>
              <a:ext uri="{FF2B5EF4-FFF2-40B4-BE49-F238E27FC236}">
                <a16:creationId xmlns:a16="http://schemas.microsoft.com/office/drawing/2014/main" id="{EBAC683C-4009-4C33-9F6C-EEAC2E7B7F6A}"/>
              </a:ext>
            </a:extLst>
          </p:cNvPr>
          <p:cNvGrpSpPr/>
          <p:nvPr/>
        </p:nvGrpSpPr>
        <p:grpSpPr>
          <a:xfrm>
            <a:off x="803665" y="1935949"/>
            <a:ext cx="5256640" cy="3114854"/>
            <a:chOff x="803665" y="1935949"/>
            <a:chExt cx="5256640" cy="3114854"/>
          </a:xfrm>
        </p:grpSpPr>
        <p:sp>
          <p:nvSpPr>
            <p:cNvPr id="56" name="Freeform: Shape 77">
              <a:extLst>
                <a:ext uri="{FF2B5EF4-FFF2-40B4-BE49-F238E27FC236}">
                  <a16:creationId xmlns:a16="http://schemas.microsoft.com/office/drawing/2014/main" id="{C5D15108-A5D1-4C84-88E7-125A7919C80D}"/>
                </a:ext>
              </a:extLst>
            </p:cNvPr>
            <p:cNvSpPr/>
            <p:nvPr/>
          </p:nvSpPr>
          <p:spPr>
            <a:xfrm>
              <a:off x="5063778" y="1935949"/>
              <a:ext cx="996527" cy="3114854"/>
            </a:xfrm>
            <a:custGeom>
              <a:avLst/>
              <a:gdLst>
                <a:gd name="connsiteX0" fmla="*/ 0 w 795338"/>
                <a:gd name="connsiteY0" fmla="*/ 0 h 2790825"/>
                <a:gd name="connsiteX1" fmla="*/ 795338 w 795338"/>
                <a:gd name="connsiteY1" fmla="*/ 2790825 h 2790825"/>
                <a:gd name="connsiteX2" fmla="*/ 795338 w 795338"/>
                <a:gd name="connsiteY2" fmla="*/ 2790825 h 2790825"/>
                <a:gd name="connsiteX0" fmla="*/ 0 w 778670"/>
                <a:gd name="connsiteY0" fmla="*/ 0 h 2786063"/>
                <a:gd name="connsiteX1" fmla="*/ 778670 w 778670"/>
                <a:gd name="connsiteY1" fmla="*/ 2786063 h 2786063"/>
                <a:gd name="connsiteX2" fmla="*/ 778670 w 778670"/>
                <a:gd name="connsiteY2" fmla="*/ 2786063 h 2786063"/>
              </a:gdLst>
              <a:ahLst/>
              <a:cxnLst>
                <a:cxn ang="0">
                  <a:pos x="connsiteX0" y="connsiteY0"/>
                </a:cxn>
                <a:cxn ang="0">
                  <a:pos x="connsiteX1" y="connsiteY1"/>
                </a:cxn>
                <a:cxn ang="0">
                  <a:pos x="connsiteX2" y="connsiteY2"/>
                </a:cxn>
              </a:cxnLst>
              <a:rect l="l" t="t" r="r" b="b"/>
              <a:pathLst>
                <a:path w="778670" h="2786063">
                  <a:moveTo>
                    <a:pt x="0" y="0"/>
                  </a:moveTo>
                  <a:lnTo>
                    <a:pt x="778670" y="2786063"/>
                  </a:lnTo>
                  <a:lnTo>
                    <a:pt x="778670" y="2786063"/>
                  </a:lnTo>
                </a:path>
              </a:pathLst>
            </a:custGeom>
            <a:noFill/>
            <a:ln w="38100" cap="flat" cmpd="sng" algn="ctr">
              <a:solidFill>
                <a:schemeClr val="accent2"/>
              </a:solidFill>
              <a:prstDash val="solid"/>
              <a:tailEnd type="triangle"/>
            </a:ln>
            <a:effectLst/>
          </p:spPr>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Calibri"/>
                <a:ea typeface="+mn-ea"/>
                <a:cs typeface="+mn-cs"/>
              </a:endParaRPr>
            </a:p>
          </p:txBody>
        </p:sp>
        <p:sp>
          <p:nvSpPr>
            <p:cNvPr id="53" name="Rounded Rectangle 11">
              <a:extLst>
                <a:ext uri="{FF2B5EF4-FFF2-40B4-BE49-F238E27FC236}">
                  <a16:creationId xmlns:a16="http://schemas.microsoft.com/office/drawing/2014/main" id="{8C6472A6-BE75-4A31-AD10-5B4397160B8E}"/>
                </a:ext>
              </a:extLst>
            </p:cNvPr>
            <p:cNvSpPr/>
            <p:nvPr/>
          </p:nvSpPr>
          <p:spPr>
            <a:xfrm>
              <a:off x="803665" y="2245638"/>
              <a:ext cx="2330291" cy="349543"/>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30000" noProof="0" dirty="0">
                <a:ln>
                  <a:noFill/>
                </a:ln>
                <a:solidFill>
                  <a:srgbClr val="2B333A"/>
                </a:solidFill>
                <a:effectLst/>
                <a:uLnTx/>
                <a:uFillTx/>
                <a:latin typeface="BI Sans" pitchFamily="2" charset="77"/>
                <a:ea typeface="+mn-ea"/>
                <a:cs typeface="+mn-cs"/>
              </a:endParaRPr>
            </a:p>
          </p:txBody>
        </p:sp>
      </p:grpSp>
      <p:grpSp>
        <p:nvGrpSpPr>
          <p:cNvPr id="10" name="Groep 9">
            <a:extLst>
              <a:ext uri="{FF2B5EF4-FFF2-40B4-BE49-F238E27FC236}">
                <a16:creationId xmlns:a16="http://schemas.microsoft.com/office/drawing/2014/main" id="{67A8C5B1-91C1-49D9-8C02-E2FB5EC7DD5F}"/>
              </a:ext>
            </a:extLst>
          </p:cNvPr>
          <p:cNvGrpSpPr/>
          <p:nvPr/>
        </p:nvGrpSpPr>
        <p:grpSpPr>
          <a:xfrm>
            <a:off x="803665" y="1958350"/>
            <a:ext cx="10341524" cy="3087185"/>
            <a:chOff x="803665" y="1958350"/>
            <a:chExt cx="10341524" cy="3087185"/>
          </a:xfrm>
        </p:grpSpPr>
        <p:sp>
          <p:nvSpPr>
            <p:cNvPr id="59" name="Freeform: Shape 78">
              <a:extLst>
                <a:ext uri="{FF2B5EF4-FFF2-40B4-BE49-F238E27FC236}">
                  <a16:creationId xmlns:a16="http://schemas.microsoft.com/office/drawing/2014/main" id="{8F5232C5-805A-4D30-85CF-1BC4FAB8E853}"/>
                </a:ext>
              </a:extLst>
            </p:cNvPr>
            <p:cNvSpPr/>
            <p:nvPr/>
          </p:nvSpPr>
          <p:spPr>
            <a:xfrm>
              <a:off x="5041398" y="1958350"/>
              <a:ext cx="6103791" cy="3087185"/>
            </a:xfrm>
            <a:custGeom>
              <a:avLst/>
              <a:gdLst>
                <a:gd name="connsiteX0" fmla="*/ 0 w 4814887"/>
                <a:gd name="connsiteY0" fmla="*/ 0 h 2771775"/>
                <a:gd name="connsiteX1" fmla="*/ 4814887 w 4814887"/>
                <a:gd name="connsiteY1" fmla="*/ 2771775 h 2771775"/>
                <a:gd name="connsiteX2" fmla="*/ 4814887 w 4814887"/>
                <a:gd name="connsiteY2" fmla="*/ 2771775 h 2771775"/>
              </a:gdLst>
              <a:ahLst/>
              <a:cxnLst>
                <a:cxn ang="0">
                  <a:pos x="connsiteX0" y="connsiteY0"/>
                </a:cxn>
                <a:cxn ang="0">
                  <a:pos x="connsiteX1" y="connsiteY1"/>
                </a:cxn>
                <a:cxn ang="0">
                  <a:pos x="connsiteX2" y="connsiteY2"/>
                </a:cxn>
              </a:cxnLst>
              <a:rect l="l" t="t" r="r" b="b"/>
              <a:pathLst>
                <a:path w="4814887" h="2771775">
                  <a:moveTo>
                    <a:pt x="0" y="0"/>
                  </a:moveTo>
                  <a:lnTo>
                    <a:pt x="4814887" y="2771775"/>
                  </a:lnTo>
                  <a:lnTo>
                    <a:pt x="4814887" y="2771775"/>
                  </a:lnTo>
                </a:path>
              </a:pathLst>
            </a:custGeom>
            <a:noFill/>
            <a:ln w="38100" cap="flat" cmpd="sng" algn="ctr">
              <a:solidFill>
                <a:schemeClr val="accent2"/>
              </a:solidFill>
              <a:prstDash val="solid"/>
              <a:tailEnd type="triangle"/>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Calibri"/>
                <a:ea typeface="+mn-ea"/>
                <a:cs typeface="+mn-cs"/>
              </a:endParaRPr>
            </a:p>
          </p:txBody>
        </p:sp>
        <p:sp>
          <p:nvSpPr>
            <p:cNvPr id="60" name="Rounded Rectangle 11">
              <a:extLst>
                <a:ext uri="{FF2B5EF4-FFF2-40B4-BE49-F238E27FC236}">
                  <a16:creationId xmlns:a16="http://schemas.microsoft.com/office/drawing/2014/main" id="{B9A915DF-99E4-4D20-9FB4-A57830BAE74F}"/>
                </a:ext>
              </a:extLst>
            </p:cNvPr>
            <p:cNvSpPr/>
            <p:nvPr/>
          </p:nvSpPr>
          <p:spPr>
            <a:xfrm>
              <a:off x="803665" y="2601332"/>
              <a:ext cx="2330291" cy="349543"/>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30000" noProof="0">
                <a:ln>
                  <a:noFill/>
                </a:ln>
                <a:solidFill>
                  <a:srgbClr val="2B333A"/>
                </a:solidFill>
                <a:effectLst/>
                <a:uLnTx/>
                <a:uFillTx/>
                <a:latin typeface="BI Sans" pitchFamily="2" charset="77"/>
                <a:ea typeface="+mn-ea"/>
                <a:cs typeface="+mn-cs"/>
              </a:endParaRPr>
            </a:p>
          </p:txBody>
        </p:sp>
      </p:grpSp>
      <p:sp>
        <p:nvSpPr>
          <p:cNvPr id="69" name="Star: 5 Points 76">
            <a:extLst>
              <a:ext uri="{FF2B5EF4-FFF2-40B4-BE49-F238E27FC236}">
                <a16:creationId xmlns:a16="http://schemas.microsoft.com/office/drawing/2014/main" id="{289209BE-A046-4AE7-B023-348D92A4AE17}"/>
              </a:ext>
            </a:extLst>
          </p:cNvPr>
          <p:cNvSpPr/>
          <p:nvPr/>
        </p:nvSpPr>
        <p:spPr>
          <a:xfrm>
            <a:off x="7610298" y="3500100"/>
            <a:ext cx="216000" cy="216000"/>
          </a:xfrm>
          <a:prstGeom prst="star5">
            <a:avLst/>
          </a:prstGeom>
          <a:solidFill>
            <a:schemeClr val="accent4">
              <a:lumMod val="60000"/>
              <a:lumOff val="40000"/>
            </a:schemeClr>
          </a:solidFill>
          <a:ln w="9525" cap="flat" cmpd="sng" algn="ctr">
            <a:solidFill>
              <a:schemeClr val="accent2"/>
            </a:solidFill>
            <a:prstDash val="solid"/>
          </a:ln>
          <a:effectLst/>
        </p:spPr>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70" name="Star: 5 Points 82">
            <a:extLst>
              <a:ext uri="{FF2B5EF4-FFF2-40B4-BE49-F238E27FC236}">
                <a16:creationId xmlns:a16="http://schemas.microsoft.com/office/drawing/2014/main" id="{18B2C79E-310B-492A-A054-F20E880B125A}"/>
              </a:ext>
            </a:extLst>
          </p:cNvPr>
          <p:cNvSpPr/>
          <p:nvPr/>
        </p:nvSpPr>
        <p:spPr>
          <a:xfrm>
            <a:off x="6133481" y="1863115"/>
            <a:ext cx="216000" cy="216000"/>
          </a:xfrm>
          <a:prstGeom prst="star5">
            <a:avLst/>
          </a:prstGeom>
          <a:solidFill>
            <a:schemeClr val="accent4">
              <a:lumMod val="60000"/>
              <a:lumOff val="40000"/>
            </a:schemeClr>
          </a:solidFill>
          <a:ln w="9525" cap="flat" cmpd="sng" algn="ctr">
            <a:solidFill>
              <a:schemeClr val="accent2"/>
            </a:solidFill>
            <a:prstDash val="solid"/>
          </a:ln>
          <a:effectLst/>
        </p:spPr>
        <p:txBody>
          <a:bodyPr rtlCol="0" anchor="ctr"/>
          <a:lstStyle/>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white"/>
              </a:solidFill>
              <a:effectLst/>
              <a:uLnTx/>
              <a:uFillTx/>
              <a:latin typeface="Calibri"/>
              <a:ea typeface="+mn-ea"/>
              <a:cs typeface="+mn-cs"/>
            </a:endParaRPr>
          </a:p>
        </p:txBody>
      </p:sp>
      <p:sp>
        <p:nvSpPr>
          <p:cNvPr id="71" name="Rounded Rectangle 11">
            <a:extLst>
              <a:ext uri="{FF2B5EF4-FFF2-40B4-BE49-F238E27FC236}">
                <a16:creationId xmlns:a16="http://schemas.microsoft.com/office/drawing/2014/main" id="{157982BD-67FF-48C7-8A72-901BC4F86603}"/>
              </a:ext>
            </a:extLst>
          </p:cNvPr>
          <p:cNvSpPr/>
          <p:nvPr/>
        </p:nvSpPr>
        <p:spPr>
          <a:xfrm>
            <a:off x="793531" y="3818497"/>
            <a:ext cx="2345931" cy="1038026"/>
          </a:xfrm>
          <a:prstGeom prst="roundRect">
            <a:avLst>
              <a:gd name="adj" fmla="val 8554"/>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30000" noProof="0">
              <a:ln>
                <a:noFill/>
              </a:ln>
              <a:solidFill>
                <a:srgbClr val="2B333A"/>
              </a:solidFill>
              <a:effectLst/>
              <a:uLnTx/>
              <a:uFillTx/>
              <a:latin typeface="BI Sans" pitchFamily="2" charset="77"/>
              <a:ea typeface="+mn-ea"/>
              <a:cs typeface="+mn-cs"/>
            </a:endParaRPr>
          </a:p>
        </p:txBody>
      </p:sp>
      <p:sp>
        <p:nvSpPr>
          <p:cNvPr id="72" name="Tijdelijke aanduiding voor tekst 3">
            <a:extLst>
              <a:ext uri="{FF2B5EF4-FFF2-40B4-BE49-F238E27FC236}">
                <a16:creationId xmlns:a16="http://schemas.microsoft.com/office/drawing/2014/main" id="{3EA26DEA-E643-429C-BF61-5BED93AAE22B}"/>
              </a:ext>
            </a:extLst>
          </p:cNvPr>
          <p:cNvSpPr txBox="1">
            <a:spLocks/>
          </p:cNvSpPr>
          <p:nvPr/>
        </p:nvSpPr>
        <p:spPr>
          <a:xfrm>
            <a:off x="838200" y="1123200"/>
            <a:ext cx="5124450" cy="104850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lang="nl-NL" sz="1600" b="1" i="0" kern="1200" spc="0" baseline="0" dirty="0" smtClean="0">
                <a:solidFill>
                  <a:srgbClr val="F2650F"/>
                </a:solidFill>
                <a:latin typeface="BISansNEXT" panose="02000503040000020004" pitchFamily="2"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F2650F"/>
                </a:solidFill>
                <a:effectLst/>
                <a:uLnTx/>
                <a:uFillTx/>
                <a:latin typeface="BISansNEXT" panose="02000503040000020004" pitchFamily="2" charset="0"/>
                <a:ea typeface="+mj-ea"/>
                <a:cs typeface="+mj-cs"/>
              </a:rPr>
              <a:t>IPF progression to death may be…</a:t>
            </a:r>
          </a:p>
        </p:txBody>
      </p:sp>
      <p:pic>
        <p:nvPicPr>
          <p:cNvPr id="3" name="Picture 2">
            <a:extLst>
              <a:ext uri="{FF2B5EF4-FFF2-40B4-BE49-F238E27FC236}">
                <a16:creationId xmlns:a16="http://schemas.microsoft.com/office/drawing/2014/main" id="{4FFD5C53-8E6B-EA51-6109-B6F2B256FAE5}"/>
              </a:ext>
            </a:extLst>
          </p:cNvPr>
          <p:cNvPicPr>
            <a:picLocks noChangeAspect="1"/>
          </p:cNvPicPr>
          <p:nvPr/>
        </p:nvPicPr>
        <p:blipFill>
          <a:blip r:embed="rId3"/>
          <a:stretch>
            <a:fillRect/>
          </a:stretch>
        </p:blipFill>
        <p:spPr>
          <a:xfrm>
            <a:off x="10779900" y="6287334"/>
            <a:ext cx="1487553" cy="231668"/>
          </a:xfrm>
          <a:prstGeom prst="rect">
            <a:avLst/>
          </a:prstGeom>
        </p:spPr>
      </p:pic>
    </p:spTree>
    <p:extLst>
      <p:ext uri="{BB962C8B-B14F-4D97-AF65-F5344CB8AC3E}">
        <p14:creationId xmlns:p14="http://schemas.microsoft.com/office/powerpoint/2010/main" val="181910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7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750"/>
                                        <p:tgtEl>
                                          <p:spTgt spid="10"/>
                                        </p:tgtEl>
                                      </p:cBhvr>
                                    </p:animEffec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750"/>
                                        <p:tgtEl>
                                          <p:spTgt spid="11"/>
                                        </p:tgtEl>
                                      </p:cBhvr>
                                    </p:animEffect>
                                  </p:childTnLst>
                                </p:cTn>
                              </p:par>
                              <p:par>
                                <p:cTn id="20" presetID="1" presetClass="exit" presetSubtype="0" fill="hold" nodeType="withEffect">
                                  <p:stCondLst>
                                    <p:cond delay="0"/>
                                  </p:stCondLst>
                                  <p:childTnLst>
                                    <p:set>
                                      <p:cBhvr>
                                        <p:cTn id="21" dur="1" fill="hold">
                                          <p:stCondLst>
                                            <p:cond delay="0"/>
                                          </p:stCondLst>
                                        </p:cTn>
                                        <p:tgtEl>
                                          <p:spTgt spid="1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750"/>
                                        <p:tgtEl>
                                          <p:spTgt spid="13"/>
                                        </p:tgtEl>
                                      </p:cBhvr>
                                    </p:animEffect>
                                  </p:childTnLst>
                                </p:cTn>
                              </p:par>
                              <p:par>
                                <p:cTn id="27" presetID="1" presetClass="exit" presetSubtype="0" fill="hold"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71"/>
                                        </p:tgtEl>
                                        <p:attrNameLst>
                                          <p:attrName>style.visibility</p:attrName>
                                        </p:attrNameLst>
                                      </p:cBhvr>
                                      <p:to>
                                        <p:strVal val="visible"/>
                                      </p:to>
                                    </p:set>
                                    <p:animEffect transition="in" filter="wipe(up)">
                                      <p:cBhvr>
                                        <p:cTn id="33" dur="750"/>
                                        <p:tgtEl>
                                          <p:spTgt spid="71"/>
                                        </p:tgtEl>
                                      </p:cBhvr>
                                    </p:animEffect>
                                  </p:childTnLst>
                                </p:cTn>
                              </p:par>
                              <p:par>
                                <p:cTn id="34" presetID="8" presetClass="emph" presetSubtype="0" fill="hold" grpId="0" nodeType="withEffect">
                                  <p:stCondLst>
                                    <p:cond delay="0"/>
                                  </p:stCondLst>
                                  <p:childTnLst>
                                    <p:animRot by="21600000">
                                      <p:cBhvr>
                                        <p:cTn id="35" dur="2000" fill="hold"/>
                                        <p:tgtEl>
                                          <p:spTgt spid="70"/>
                                        </p:tgtEl>
                                        <p:attrNameLst>
                                          <p:attrName>r</p:attrName>
                                        </p:attrNameLst>
                                      </p:cBhvr>
                                    </p:animRot>
                                  </p:childTnLst>
                                </p:cTn>
                              </p:par>
                              <p:par>
                                <p:cTn id="36" presetID="8" presetClass="emph" presetSubtype="0" fill="hold" grpId="0" nodeType="withEffect">
                                  <p:stCondLst>
                                    <p:cond delay="0"/>
                                  </p:stCondLst>
                                  <p:childTnLst>
                                    <p:animRot by="21600000">
                                      <p:cBhvr>
                                        <p:cTn id="37" dur="2000" fill="hold"/>
                                        <p:tgtEl>
                                          <p:spTgt spid="69"/>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71"/>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019E6-CE61-4713-9E3A-AA5B39FBFD66}"/>
              </a:ext>
            </a:extLst>
          </p:cNvPr>
          <p:cNvSpPr>
            <a:spLocks noGrp="1"/>
          </p:cNvSpPr>
          <p:nvPr>
            <p:ph type="title"/>
          </p:nvPr>
        </p:nvSpPr>
        <p:spPr/>
        <p:txBody>
          <a:bodyPr>
            <a:normAutofit/>
          </a:bodyPr>
          <a:lstStyle/>
          <a:p>
            <a:r>
              <a:rPr lang="en-US" dirty="0"/>
              <a:t>Patients with IPF have a similar decline in FVC than those with other PF-ILDs</a:t>
            </a:r>
            <a:r>
              <a:rPr lang="en-US" baseline="30000" dirty="0"/>
              <a:t>1</a:t>
            </a:r>
            <a:endParaRPr lang="en-GB" dirty="0"/>
          </a:p>
        </p:txBody>
      </p:sp>
      <p:sp>
        <p:nvSpPr>
          <p:cNvPr id="7" name="Text Placeholder 6">
            <a:extLst>
              <a:ext uri="{FF2B5EF4-FFF2-40B4-BE49-F238E27FC236}">
                <a16:creationId xmlns:a16="http://schemas.microsoft.com/office/drawing/2014/main" id="{46168413-8D69-4863-8B17-DDCA91FE4B62}"/>
              </a:ext>
            </a:extLst>
          </p:cNvPr>
          <p:cNvSpPr>
            <a:spLocks noGrp="1"/>
          </p:cNvSpPr>
          <p:nvPr>
            <p:ph type="body" sz="quarter" idx="17"/>
          </p:nvPr>
        </p:nvSpPr>
        <p:spPr/>
        <p:txBody>
          <a:bodyPr/>
          <a:lstStyle/>
          <a:p>
            <a:r>
              <a:rPr lang="nl-NL" dirty="0"/>
              <a:t>B2</a:t>
            </a:r>
          </a:p>
        </p:txBody>
      </p:sp>
      <p:sp>
        <p:nvSpPr>
          <p:cNvPr id="6" name="TextBox 5">
            <a:extLst>
              <a:ext uri="{FF2B5EF4-FFF2-40B4-BE49-F238E27FC236}">
                <a16:creationId xmlns:a16="http://schemas.microsoft.com/office/drawing/2014/main" id="{29FDDCD3-B164-4E4C-902B-DA22774C613D}"/>
              </a:ext>
            </a:extLst>
          </p:cNvPr>
          <p:cNvSpPr txBox="1"/>
          <p:nvPr/>
        </p:nvSpPr>
        <p:spPr>
          <a:xfrm>
            <a:off x="838200" y="5134433"/>
            <a:ext cx="10515601" cy="523220"/>
          </a:xfrm>
          <a:prstGeom prst="rect">
            <a:avLst/>
          </a:prstGeom>
          <a:solidFill>
            <a:srgbClr val="F2DDD0"/>
          </a:solidFill>
          <a:ln>
            <a:solidFill>
              <a:srgbClr val="F2650F"/>
            </a:solidFill>
          </a:ln>
        </p:spPr>
        <p:txBody>
          <a:bodyPr wrap="square">
            <a:spAutoFit/>
          </a:bodyPr>
          <a:lstStyle>
            <a:defPPr>
              <a:defRPr lang="en-NL"/>
            </a:defPPr>
            <a:lvl1pPr algn="ctr">
              <a:defRPr sz="1333">
                <a:solidFill>
                  <a:srgbClr val="001E55"/>
                </a:solidFill>
              </a:defRPr>
            </a:lvl1pPr>
          </a:lstStyle>
          <a:p>
            <a:r>
              <a:rPr lang="en-US" sz="1400" dirty="0"/>
              <a:t>Untreated patients with progressive fibrosing ILDs in the INBUILD® trial had a similar clinical course </a:t>
            </a:r>
            <a:br>
              <a:rPr lang="en-US" sz="1400" dirty="0"/>
            </a:br>
            <a:r>
              <a:rPr lang="en-US" sz="1400" dirty="0"/>
              <a:t>to untreated patients with IPF in the INPULSIS® trials, regardless of their fibrotic pattern on HRCT</a:t>
            </a:r>
          </a:p>
        </p:txBody>
      </p:sp>
      <p:sp>
        <p:nvSpPr>
          <p:cNvPr id="18" name="Footer Placeholder 2">
            <a:extLst>
              <a:ext uri="{FF2B5EF4-FFF2-40B4-BE49-F238E27FC236}">
                <a16:creationId xmlns:a16="http://schemas.microsoft.com/office/drawing/2014/main" id="{734B735D-A83C-4C92-A550-0E24A2588675}"/>
              </a:ext>
            </a:extLst>
          </p:cNvPr>
          <p:cNvSpPr txBox="1">
            <a:spLocks/>
          </p:cNvSpPr>
          <p:nvPr/>
        </p:nvSpPr>
        <p:spPr>
          <a:xfrm>
            <a:off x="239998" y="7543819"/>
            <a:ext cx="7739417" cy="334484"/>
          </a:xfrm>
          <a:prstGeom prst="rect">
            <a:avLst/>
          </a:prstGeom>
        </p:spPr>
        <p:txBody>
          <a:bodyPr lIns="162548" tIns="81275" rIns="162548" bIns="81275" anchor="ctr"/>
          <a:lstStyle>
            <a:defPPr>
              <a:defRPr lang="en-US"/>
            </a:defPPr>
            <a:lvl1pPr>
              <a:defRPr sz="1200">
                <a:solidFill>
                  <a:srgbClr val="043673"/>
                </a:solidFill>
              </a:defRPr>
            </a:lvl1pPr>
          </a:lstStyle>
          <a:p>
            <a:pPr defTabSz="1625439">
              <a:defRPr/>
            </a:pPr>
            <a:endParaRPr lang="en-US" altLang="en-US" sz="1867">
              <a:solidFill>
                <a:prstClr val="black"/>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D2BA771-C7CC-4E20-A445-52D4A9A872AD}"/>
              </a:ext>
            </a:extLst>
          </p:cNvPr>
          <p:cNvSpPr txBox="1"/>
          <p:nvPr/>
        </p:nvSpPr>
        <p:spPr>
          <a:xfrm>
            <a:off x="8074350" y="4358104"/>
            <a:ext cx="520367" cy="261611"/>
          </a:xfrm>
          <a:prstGeom prst="rect">
            <a:avLst/>
          </a:prstGeom>
          <a:noFill/>
        </p:spPr>
        <p:txBody>
          <a:bodyPr wrap="square" rtlCol="0">
            <a:spAutoFit/>
          </a:bodyPr>
          <a:lstStyle/>
          <a:p>
            <a:pPr algn="ctr" defTabSz="1219170">
              <a:defRPr/>
            </a:pPr>
            <a:r>
              <a:rPr lang="en-GB" sz="1100">
                <a:solidFill>
                  <a:schemeClr val="tx2"/>
                </a:solidFill>
                <a:latin typeface="BI Sans" pitchFamily="2" charset="0"/>
                <a:cs typeface="Arial" panose="020B0604020202020204" pitchFamily="34" charset="0"/>
              </a:rPr>
              <a:t>36</a:t>
            </a:r>
          </a:p>
        </p:txBody>
      </p:sp>
      <p:graphicFrame>
        <p:nvGraphicFramePr>
          <p:cNvPr id="17" name="Content Placeholder 10">
            <a:extLst>
              <a:ext uri="{FF2B5EF4-FFF2-40B4-BE49-F238E27FC236}">
                <a16:creationId xmlns:a16="http://schemas.microsoft.com/office/drawing/2014/main" id="{9DC274AD-9BF3-4A01-9B28-6955588C2D19}"/>
              </a:ext>
            </a:extLst>
          </p:cNvPr>
          <p:cNvGraphicFramePr>
            <a:graphicFrameLocks/>
          </p:cNvGraphicFramePr>
          <p:nvPr>
            <p:extLst>
              <p:ext uri="{D42A27DB-BD31-4B8C-83A1-F6EECF244321}">
                <p14:modId xmlns:p14="http://schemas.microsoft.com/office/powerpoint/2010/main" val="4149123291"/>
              </p:ext>
            </p:extLst>
          </p:nvPr>
        </p:nvGraphicFramePr>
        <p:xfrm>
          <a:off x="525205" y="1105019"/>
          <a:ext cx="10929334" cy="4131925"/>
        </p:xfrm>
        <a:graphic>
          <a:graphicData uri="http://schemas.openxmlformats.org/drawingml/2006/chart">
            <c:chart xmlns:c="http://schemas.openxmlformats.org/drawingml/2006/chart" xmlns:r="http://schemas.openxmlformats.org/officeDocument/2006/relationships" r:id="rId3"/>
          </a:graphicData>
        </a:graphic>
      </p:graphicFrame>
      <p:cxnSp>
        <p:nvCxnSpPr>
          <p:cNvPr id="28" name="Straight Connector 27">
            <a:extLst>
              <a:ext uri="{FF2B5EF4-FFF2-40B4-BE49-F238E27FC236}">
                <a16:creationId xmlns:a16="http://schemas.microsoft.com/office/drawing/2014/main" id="{A976105A-BD01-1749-8E91-24F1091F0EED}"/>
              </a:ext>
            </a:extLst>
          </p:cNvPr>
          <p:cNvCxnSpPr>
            <a:cxnSpLocks/>
          </p:cNvCxnSpPr>
          <p:nvPr/>
        </p:nvCxnSpPr>
        <p:spPr>
          <a:xfrm>
            <a:off x="2215169" y="4322761"/>
            <a:ext cx="0" cy="6415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DF42456-0237-824B-AE2F-BF4F6BE2AAD7}"/>
              </a:ext>
            </a:extLst>
          </p:cNvPr>
          <p:cNvCxnSpPr>
            <a:cxnSpLocks/>
          </p:cNvCxnSpPr>
          <p:nvPr/>
        </p:nvCxnSpPr>
        <p:spPr>
          <a:xfrm>
            <a:off x="2570460" y="4322761"/>
            <a:ext cx="0" cy="6415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86CAA5C-47A8-BB44-BDD9-D1CFBB6BF65B}"/>
              </a:ext>
            </a:extLst>
          </p:cNvPr>
          <p:cNvCxnSpPr>
            <a:cxnSpLocks/>
          </p:cNvCxnSpPr>
          <p:nvPr/>
        </p:nvCxnSpPr>
        <p:spPr>
          <a:xfrm>
            <a:off x="2932152" y="4322761"/>
            <a:ext cx="0" cy="6415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2AA6603-407A-3047-A5FE-7AC425B78E2D}"/>
              </a:ext>
            </a:extLst>
          </p:cNvPr>
          <p:cNvCxnSpPr>
            <a:cxnSpLocks/>
          </p:cNvCxnSpPr>
          <p:nvPr/>
        </p:nvCxnSpPr>
        <p:spPr>
          <a:xfrm>
            <a:off x="4019577" y="4322761"/>
            <a:ext cx="0" cy="6415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A61523E-F20E-A54B-BB14-2B7418FFD7EF}"/>
              </a:ext>
            </a:extLst>
          </p:cNvPr>
          <p:cNvCxnSpPr>
            <a:cxnSpLocks/>
          </p:cNvCxnSpPr>
          <p:nvPr/>
        </p:nvCxnSpPr>
        <p:spPr>
          <a:xfrm>
            <a:off x="6183228" y="4322761"/>
            <a:ext cx="0" cy="6415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B924872-3F77-3743-A08C-CE9B94EA2A6A}"/>
              </a:ext>
            </a:extLst>
          </p:cNvPr>
          <p:cNvCxnSpPr>
            <a:cxnSpLocks/>
          </p:cNvCxnSpPr>
          <p:nvPr/>
        </p:nvCxnSpPr>
        <p:spPr>
          <a:xfrm>
            <a:off x="8338518" y="4322761"/>
            <a:ext cx="0" cy="6415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649375B-0B99-384A-B528-2B53EC0042E9}"/>
              </a:ext>
            </a:extLst>
          </p:cNvPr>
          <p:cNvSpPr txBox="1"/>
          <p:nvPr/>
        </p:nvSpPr>
        <p:spPr>
          <a:xfrm>
            <a:off x="5923911" y="4358104"/>
            <a:ext cx="520367" cy="261611"/>
          </a:xfrm>
          <a:prstGeom prst="rect">
            <a:avLst/>
          </a:prstGeom>
          <a:noFill/>
        </p:spPr>
        <p:txBody>
          <a:bodyPr wrap="square" rtlCol="0">
            <a:spAutoFit/>
          </a:bodyPr>
          <a:lstStyle/>
          <a:p>
            <a:pPr algn="ctr" defTabSz="1219170">
              <a:defRPr/>
            </a:pPr>
            <a:r>
              <a:rPr lang="en-GB" sz="1100">
                <a:solidFill>
                  <a:schemeClr val="tx2"/>
                </a:solidFill>
                <a:latin typeface="BI Sans" pitchFamily="2" charset="0"/>
                <a:cs typeface="Arial" panose="020B0604020202020204" pitchFamily="34" charset="0"/>
              </a:rPr>
              <a:t>24</a:t>
            </a:r>
          </a:p>
        </p:txBody>
      </p:sp>
      <p:sp>
        <p:nvSpPr>
          <p:cNvPr id="36" name="TextBox 35">
            <a:extLst>
              <a:ext uri="{FF2B5EF4-FFF2-40B4-BE49-F238E27FC236}">
                <a16:creationId xmlns:a16="http://schemas.microsoft.com/office/drawing/2014/main" id="{63D86478-B78A-A647-B653-95ACD2C7267D}"/>
              </a:ext>
            </a:extLst>
          </p:cNvPr>
          <p:cNvSpPr txBox="1"/>
          <p:nvPr/>
        </p:nvSpPr>
        <p:spPr>
          <a:xfrm>
            <a:off x="3764440" y="4358104"/>
            <a:ext cx="520367" cy="261611"/>
          </a:xfrm>
          <a:prstGeom prst="rect">
            <a:avLst/>
          </a:prstGeom>
          <a:noFill/>
        </p:spPr>
        <p:txBody>
          <a:bodyPr wrap="square" rtlCol="0">
            <a:spAutoFit/>
          </a:bodyPr>
          <a:lstStyle/>
          <a:p>
            <a:pPr algn="ctr" defTabSz="1219170">
              <a:defRPr/>
            </a:pPr>
            <a:r>
              <a:rPr lang="en-GB" sz="1100">
                <a:solidFill>
                  <a:schemeClr val="tx2"/>
                </a:solidFill>
                <a:latin typeface="BI Sans" pitchFamily="2" charset="0"/>
                <a:cs typeface="Arial" panose="020B0604020202020204" pitchFamily="34" charset="0"/>
              </a:rPr>
              <a:t>12</a:t>
            </a:r>
          </a:p>
        </p:txBody>
      </p:sp>
      <p:sp>
        <p:nvSpPr>
          <p:cNvPr id="37" name="TextBox 36">
            <a:extLst>
              <a:ext uri="{FF2B5EF4-FFF2-40B4-BE49-F238E27FC236}">
                <a16:creationId xmlns:a16="http://schemas.microsoft.com/office/drawing/2014/main" id="{CBEB86B2-C5FB-2F4F-AE67-A2DADFE16B74}"/>
              </a:ext>
            </a:extLst>
          </p:cNvPr>
          <p:cNvSpPr txBox="1"/>
          <p:nvPr/>
        </p:nvSpPr>
        <p:spPr>
          <a:xfrm>
            <a:off x="1950725" y="4358104"/>
            <a:ext cx="531956" cy="261611"/>
          </a:xfrm>
          <a:prstGeom prst="rect">
            <a:avLst/>
          </a:prstGeom>
          <a:noFill/>
        </p:spPr>
        <p:txBody>
          <a:bodyPr wrap="square" rtlCol="0">
            <a:spAutoFit/>
          </a:bodyPr>
          <a:lstStyle/>
          <a:p>
            <a:pPr algn="ctr" defTabSz="1219170">
              <a:defRPr/>
            </a:pPr>
            <a:r>
              <a:rPr lang="en-GB" sz="1100" dirty="0">
                <a:solidFill>
                  <a:schemeClr val="tx2"/>
                </a:solidFill>
                <a:latin typeface="BI Sans" pitchFamily="2" charset="0"/>
                <a:cs typeface="Arial" panose="020B0604020202020204" pitchFamily="34" charset="0"/>
              </a:rPr>
              <a:t>2</a:t>
            </a:r>
          </a:p>
        </p:txBody>
      </p:sp>
      <p:sp>
        <p:nvSpPr>
          <p:cNvPr id="38" name="TextBox 37">
            <a:extLst>
              <a:ext uri="{FF2B5EF4-FFF2-40B4-BE49-F238E27FC236}">
                <a16:creationId xmlns:a16="http://schemas.microsoft.com/office/drawing/2014/main" id="{2F24907F-D5CD-814B-BACE-B1CD065012FA}"/>
              </a:ext>
            </a:extLst>
          </p:cNvPr>
          <p:cNvSpPr txBox="1"/>
          <p:nvPr/>
        </p:nvSpPr>
        <p:spPr>
          <a:xfrm>
            <a:off x="2296481" y="4358104"/>
            <a:ext cx="531956" cy="261611"/>
          </a:xfrm>
          <a:prstGeom prst="rect">
            <a:avLst/>
          </a:prstGeom>
          <a:noFill/>
        </p:spPr>
        <p:txBody>
          <a:bodyPr wrap="square" rtlCol="0">
            <a:spAutoFit/>
          </a:bodyPr>
          <a:lstStyle/>
          <a:p>
            <a:pPr algn="ctr" defTabSz="1219170">
              <a:defRPr/>
            </a:pPr>
            <a:r>
              <a:rPr lang="en-GB" sz="1100">
                <a:solidFill>
                  <a:schemeClr val="tx2"/>
                </a:solidFill>
                <a:latin typeface="BI Sans" pitchFamily="2" charset="0"/>
                <a:cs typeface="Arial" panose="020B0604020202020204" pitchFamily="34" charset="0"/>
              </a:rPr>
              <a:t>4</a:t>
            </a:r>
          </a:p>
        </p:txBody>
      </p:sp>
      <p:sp>
        <p:nvSpPr>
          <p:cNvPr id="39" name="TextBox 38">
            <a:extLst>
              <a:ext uri="{FF2B5EF4-FFF2-40B4-BE49-F238E27FC236}">
                <a16:creationId xmlns:a16="http://schemas.microsoft.com/office/drawing/2014/main" id="{C41DBB71-4DB1-FA49-BC6D-32C5B2588583}"/>
              </a:ext>
            </a:extLst>
          </p:cNvPr>
          <p:cNvSpPr txBox="1"/>
          <p:nvPr/>
        </p:nvSpPr>
        <p:spPr>
          <a:xfrm>
            <a:off x="2667316" y="4358104"/>
            <a:ext cx="531956" cy="261611"/>
          </a:xfrm>
          <a:prstGeom prst="rect">
            <a:avLst/>
          </a:prstGeom>
          <a:noFill/>
        </p:spPr>
        <p:txBody>
          <a:bodyPr wrap="square" rtlCol="0">
            <a:spAutoFit/>
          </a:bodyPr>
          <a:lstStyle/>
          <a:p>
            <a:pPr algn="ctr" defTabSz="1219170">
              <a:defRPr/>
            </a:pPr>
            <a:r>
              <a:rPr lang="en-GB" sz="1100">
                <a:solidFill>
                  <a:schemeClr val="tx2"/>
                </a:solidFill>
                <a:latin typeface="BI Sans" pitchFamily="2" charset="0"/>
                <a:cs typeface="Arial" panose="020B0604020202020204" pitchFamily="34" charset="0"/>
              </a:rPr>
              <a:t>6</a:t>
            </a:r>
          </a:p>
        </p:txBody>
      </p:sp>
      <p:sp>
        <p:nvSpPr>
          <p:cNvPr id="41" name="Text Placeholder 4">
            <a:extLst>
              <a:ext uri="{FF2B5EF4-FFF2-40B4-BE49-F238E27FC236}">
                <a16:creationId xmlns:a16="http://schemas.microsoft.com/office/drawing/2014/main" id="{7505EDB6-A2AC-F44D-BDB3-9CC6627343DE}"/>
              </a:ext>
            </a:extLst>
          </p:cNvPr>
          <p:cNvSpPr txBox="1">
            <a:spLocks/>
          </p:cNvSpPr>
          <p:nvPr/>
        </p:nvSpPr>
        <p:spPr>
          <a:xfrm>
            <a:off x="194639" y="5871600"/>
            <a:ext cx="11173800" cy="619932"/>
          </a:xfrm>
          <a:prstGeom prst="rect">
            <a:avLst/>
          </a:prstGeom>
        </p:spPr>
        <p:txBody>
          <a:bodyPr vert="horz" lIns="91440" tIns="0" rIns="91440" bIns="45720" rtlCol="0" anchor="b">
            <a:noAutofit/>
          </a:bodyPr>
          <a:lstStyle>
            <a:lvl1pPr marL="0" indent="0" algn="l" defTabSz="914400" rtl="0" eaLnBrk="1" latinLnBrk="0" hangingPunct="1">
              <a:lnSpc>
                <a:spcPct val="100000"/>
              </a:lnSpc>
              <a:spcBef>
                <a:spcPts val="0"/>
              </a:spcBef>
              <a:buFont typeface="Arial" panose="020B0604020202020204" pitchFamily="34" charset="0"/>
              <a:buNone/>
              <a:defRPr sz="9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BISansNEXT" panose="02000503040000020004"/>
              </a:rPr>
              <a:t>FVC=</a:t>
            </a:r>
            <a:r>
              <a:rPr lang="nl-NL" dirty="0" err="1">
                <a:latin typeface="BISansNEXT" panose="02000503040000020004"/>
              </a:rPr>
              <a:t>Forced</a:t>
            </a:r>
            <a:r>
              <a:rPr lang="nl-NL" dirty="0">
                <a:latin typeface="BISansNEXT" panose="02000503040000020004"/>
              </a:rPr>
              <a:t> </a:t>
            </a:r>
            <a:r>
              <a:rPr lang="nl-NL" dirty="0" err="1">
                <a:latin typeface="BISansNEXT" panose="02000503040000020004"/>
              </a:rPr>
              <a:t>Vital</a:t>
            </a:r>
            <a:r>
              <a:rPr lang="nl-NL" dirty="0">
                <a:latin typeface="BISansNEXT" panose="02000503040000020004"/>
              </a:rPr>
              <a:t> </a:t>
            </a:r>
            <a:r>
              <a:rPr lang="nl-NL" dirty="0" err="1">
                <a:latin typeface="BISansNEXT" panose="02000503040000020004"/>
              </a:rPr>
              <a:t>Capacity</a:t>
            </a:r>
            <a:r>
              <a:rPr lang="nl-NL" dirty="0">
                <a:latin typeface="BISansNEXT" panose="02000503040000020004"/>
              </a:rPr>
              <a:t>; PF-ILD=</a:t>
            </a:r>
            <a:r>
              <a:rPr lang="nl-NL" dirty="0" err="1">
                <a:latin typeface="BISansNEXT" panose="02000503040000020004"/>
              </a:rPr>
              <a:t>Progressive</a:t>
            </a:r>
            <a:r>
              <a:rPr lang="nl-NL" dirty="0">
                <a:latin typeface="BISansNEXT" panose="02000503040000020004"/>
              </a:rPr>
              <a:t> </a:t>
            </a:r>
            <a:r>
              <a:rPr lang="nl-NL" dirty="0" err="1">
                <a:latin typeface="BISansNEXT" panose="02000503040000020004"/>
              </a:rPr>
              <a:t>Fibrosing</a:t>
            </a:r>
            <a:r>
              <a:rPr lang="nl-NL" dirty="0">
                <a:latin typeface="BISansNEXT" panose="02000503040000020004"/>
              </a:rPr>
              <a:t> ILD; HRCT=High-</a:t>
            </a:r>
            <a:r>
              <a:rPr lang="nl-NL" dirty="0" err="1">
                <a:latin typeface="BISansNEXT" panose="02000503040000020004"/>
              </a:rPr>
              <a:t>Resolution</a:t>
            </a:r>
            <a:r>
              <a:rPr lang="nl-NL" dirty="0">
                <a:latin typeface="BISansNEXT" panose="02000503040000020004"/>
              </a:rPr>
              <a:t> </a:t>
            </a:r>
            <a:r>
              <a:rPr lang="nl-NL" dirty="0" err="1">
                <a:latin typeface="BISansNEXT" panose="02000503040000020004"/>
              </a:rPr>
              <a:t>Computed</a:t>
            </a:r>
            <a:r>
              <a:rPr lang="nl-NL" dirty="0">
                <a:latin typeface="BISansNEXT" panose="02000503040000020004"/>
              </a:rPr>
              <a:t> </a:t>
            </a:r>
            <a:r>
              <a:rPr lang="nl-NL" dirty="0" err="1">
                <a:latin typeface="BISansNEXT" panose="02000503040000020004"/>
              </a:rPr>
              <a:t>Tomography</a:t>
            </a:r>
            <a:r>
              <a:rPr lang="nl-NL" dirty="0">
                <a:latin typeface="BISansNEXT" panose="02000503040000020004"/>
              </a:rPr>
              <a:t>; SE=Standard Error; UIP=</a:t>
            </a:r>
            <a:r>
              <a:rPr lang="nl-NL" dirty="0" err="1">
                <a:latin typeface="BISansNEXT" panose="02000503040000020004"/>
              </a:rPr>
              <a:t>Usual</a:t>
            </a:r>
            <a:r>
              <a:rPr lang="nl-NL" dirty="0">
                <a:latin typeface="BISansNEXT" panose="02000503040000020004"/>
              </a:rPr>
              <a:t> </a:t>
            </a:r>
            <a:r>
              <a:rPr lang="nl-NL" dirty="0" err="1">
                <a:latin typeface="BISansNEXT" panose="02000503040000020004"/>
              </a:rPr>
              <a:t>Interstitial</a:t>
            </a:r>
            <a:r>
              <a:rPr lang="nl-NL" dirty="0">
                <a:latin typeface="BISansNEXT" panose="02000503040000020004"/>
              </a:rPr>
              <a:t> </a:t>
            </a:r>
            <a:r>
              <a:rPr lang="nl-NL" dirty="0" err="1">
                <a:latin typeface="BISansNEXT" panose="02000503040000020004"/>
              </a:rPr>
              <a:t>Pneumonia</a:t>
            </a:r>
            <a:r>
              <a:rPr lang="nl-NL" dirty="0">
                <a:latin typeface="BISansNEXT" panose="02000503040000020004"/>
              </a:rPr>
              <a:t>; 1. Brown KK, </a:t>
            </a:r>
            <a:r>
              <a:rPr lang="nl-NL" dirty="0" err="1">
                <a:latin typeface="BISansNEXT" panose="02000503040000020004"/>
              </a:rPr>
              <a:t>Martinez</a:t>
            </a:r>
            <a:r>
              <a:rPr lang="nl-NL" dirty="0">
                <a:latin typeface="BISansNEXT" panose="02000503040000020004"/>
              </a:rPr>
              <a:t> FJ, Walsh SLF, et al. The </a:t>
            </a:r>
            <a:r>
              <a:rPr lang="nl-NL" dirty="0" err="1">
                <a:latin typeface="BISansNEXT" panose="02000503040000020004"/>
              </a:rPr>
              <a:t>natural</a:t>
            </a:r>
            <a:r>
              <a:rPr lang="nl-NL" dirty="0">
                <a:latin typeface="BISansNEXT" panose="02000503040000020004"/>
              </a:rPr>
              <a:t> </a:t>
            </a:r>
            <a:r>
              <a:rPr lang="nl-NL" dirty="0" err="1">
                <a:latin typeface="BISansNEXT" panose="02000503040000020004"/>
              </a:rPr>
              <a:t>history</a:t>
            </a:r>
            <a:r>
              <a:rPr lang="nl-NL" dirty="0">
                <a:latin typeface="BISansNEXT" panose="02000503040000020004"/>
              </a:rPr>
              <a:t> of </a:t>
            </a:r>
            <a:r>
              <a:rPr lang="nl-NL" dirty="0" err="1">
                <a:latin typeface="BISansNEXT" panose="02000503040000020004"/>
              </a:rPr>
              <a:t>progressive</a:t>
            </a:r>
            <a:r>
              <a:rPr lang="nl-NL" dirty="0">
                <a:latin typeface="BISansNEXT" panose="02000503040000020004"/>
              </a:rPr>
              <a:t> </a:t>
            </a:r>
            <a:r>
              <a:rPr lang="nl-NL" dirty="0" err="1">
                <a:latin typeface="BISansNEXT" panose="02000503040000020004"/>
              </a:rPr>
              <a:t>fibrosing</a:t>
            </a:r>
            <a:r>
              <a:rPr lang="nl-NL" dirty="0">
                <a:latin typeface="BISansNEXT" panose="02000503040000020004"/>
              </a:rPr>
              <a:t> </a:t>
            </a:r>
            <a:r>
              <a:rPr lang="nl-NL" dirty="0" err="1">
                <a:latin typeface="BISansNEXT" panose="02000503040000020004"/>
              </a:rPr>
              <a:t>interstitial</a:t>
            </a:r>
            <a:r>
              <a:rPr lang="nl-NL" dirty="0">
                <a:latin typeface="BISansNEXT" panose="02000503040000020004"/>
              </a:rPr>
              <a:t> </a:t>
            </a:r>
            <a:r>
              <a:rPr lang="nl-NL" dirty="0" err="1">
                <a:latin typeface="BISansNEXT" panose="02000503040000020004"/>
              </a:rPr>
              <a:t>lung</a:t>
            </a:r>
            <a:r>
              <a:rPr lang="nl-NL" dirty="0">
                <a:latin typeface="BISansNEXT" panose="02000503040000020004"/>
              </a:rPr>
              <a:t> </a:t>
            </a:r>
            <a:r>
              <a:rPr lang="nl-NL" dirty="0" err="1">
                <a:latin typeface="BISansNEXT" panose="02000503040000020004"/>
              </a:rPr>
              <a:t>diseases</a:t>
            </a:r>
            <a:r>
              <a:rPr lang="nl-NL" dirty="0">
                <a:latin typeface="BISansNEXT" panose="02000503040000020004"/>
              </a:rPr>
              <a:t>. </a:t>
            </a:r>
            <a:r>
              <a:rPr lang="nl-NL" dirty="0" err="1">
                <a:latin typeface="BISansNEXT" panose="02000503040000020004"/>
              </a:rPr>
              <a:t>Eur</a:t>
            </a:r>
            <a:r>
              <a:rPr lang="nl-NL" dirty="0">
                <a:latin typeface="BISansNEXT" panose="02000503040000020004"/>
              </a:rPr>
              <a:t> </a:t>
            </a:r>
            <a:r>
              <a:rPr lang="nl-NL" dirty="0" err="1">
                <a:latin typeface="BISansNEXT" panose="02000503040000020004"/>
              </a:rPr>
              <a:t>Respir</a:t>
            </a:r>
            <a:r>
              <a:rPr lang="nl-NL" dirty="0">
                <a:latin typeface="BISansNEXT" panose="02000503040000020004"/>
              </a:rPr>
              <a:t> J. 2020:2000085.</a:t>
            </a:r>
          </a:p>
        </p:txBody>
      </p:sp>
      <p:grpSp>
        <p:nvGrpSpPr>
          <p:cNvPr id="43" name="Groep 42">
            <a:extLst>
              <a:ext uri="{FF2B5EF4-FFF2-40B4-BE49-F238E27FC236}">
                <a16:creationId xmlns:a16="http://schemas.microsoft.com/office/drawing/2014/main" id="{1FD89C38-79FA-3DF7-DE56-97CB2769FAC6}"/>
              </a:ext>
            </a:extLst>
          </p:cNvPr>
          <p:cNvGrpSpPr/>
          <p:nvPr/>
        </p:nvGrpSpPr>
        <p:grpSpPr>
          <a:xfrm>
            <a:off x="7372882" y="1272893"/>
            <a:ext cx="4081657" cy="1227003"/>
            <a:chOff x="6494422" y="2348633"/>
            <a:chExt cx="4081657" cy="1227003"/>
          </a:xfrm>
        </p:grpSpPr>
        <p:grpSp>
          <p:nvGrpSpPr>
            <p:cNvPr id="44" name="Groep 43">
              <a:extLst>
                <a:ext uri="{FF2B5EF4-FFF2-40B4-BE49-F238E27FC236}">
                  <a16:creationId xmlns:a16="http://schemas.microsoft.com/office/drawing/2014/main" id="{CE711264-17C1-1B97-1E9F-E301CD75ADCF}"/>
                </a:ext>
              </a:extLst>
            </p:cNvPr>
            <p:cNvGrpSpPr/>
            <p:nvPr/>
          </p:nvGrpSpPr>
          <p:grpSpPr>
            <a:xfrm>
              <a:off x="6494422" y="2527483"/>
              <a:ext cx="360000" cy="981720"/>
              <a:chOff x="6494422" y="2527483"/>
              <a:chExt cx="360000" cy="981720"/>
            </a:xfrm>
          </p:grpSpPr>
          <p:cxnSp>
            <p:nvCxnSpPr>
              <p:cNvPr id="53" name="Rechte verbindingslijn 52">
                <a:extLst>
                  <a:ext uri="{FF2B5EF4-FFF2-40B4-BE49-F238E27FC236}">
                    <a16:creationId xmlns:a16="http://schemas.microsoft.com/office/drawing/2014/main" id="{430F62B3-DE56-E957-9470-872B901A12C2}"/>
                  </a:ext>
                </a:extLst>
              </p:cNvPr>
              <p:cNvCxnSpPr>
                <a:cxnSpLocks/>
              </p:cNvCxnSpPr>
              <p:nvPr/>
            </p:nvCxnSpPr>
            <p:spPr>
              <a:xfrm>
                <a:off x="6494422" y="2865839"/>
                <a:ext cx="3600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Rechte verbindingslijn 53">
                <a:extLst>
                  <a:ext uri="{FF2B5EF4-FFF2-40B4-BE49-F238E27FC236}">
                    <a16:creationId xmlns:a16="http://schemas.microsoft.com/office/drawing/2014/main" id="{1E24A376-70DF-0C6E-35F8-1E7330936973}"/>
                  </a:ext>
                </a:extLst>
              </p:cNvPr>
              <p:cNvCxnSpPr>
                <a:cxnSpLocks/>
              </p:cNvCxnSpPr>
              <p:nvPr/>
            </p:nvCxnSpPr>
            <p:spPr>
              <a:xfrm>
                <a:off x="6494422" y="3162292"/>
                <a:ext cx="360000" cy="0"/>
              </a:xfrm>
              <a:prstGeom prst="line">
                <a:avLst/>
              </a:prstGeom>
              <a:ln w="1270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55" name="Rechte verbindingslijn 54">
                <a:extLst>
                  <a:ext uri="{FF2B5EF4-FFF2-40B4-BE49-F238E27FC236}">
                    <a16:creationId xmlns:a16="http://schemas.microsoft.com/office/drawing/2014/main" id="{C454FD4D-BA00-AF78-9C8E-D21A7D8D6F96}"/>
                  </a:ext>
                </a:extLst>
              </p:cNvPr>
              <p:cNvCxnSpPr>
                <a:cxnSpLocks/>
              </p:cNvCxnSpPr>
              <p:nvPr/>
            </p:nvCxnSpPr>
            <p:spPr>
              <a:xfrm>
                <a:off x="6494422" y="3458744"/>
                <a:ext cx="360000" cy="0"/>
              </a:xfrm>
              <a:prstGeom prst="line">
                <a:avLst/>
              </a:prstGeom>
              <a:ln w="1270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56" name="Rechte verbindingslijn 55">
                <a:extLst>
                  <a:ext uri="{FF2B5EF4-FFF2-40B4-BE49-F238E27FC236}">
                    <a16:creationId xmlns:a16="http://schemas.microsoft.com/office/drawing/2014/main" id="{3FEAF84A-E4E0-1AE9-F940-99D2AA526ACA}"/>
                  </a:ext>
                </a:extLst>
              </p:cNvPr>
              <p:cNvCxnSpPr>
                <a:cxnSpLocks/>
              </p:cNvCxnSpPr>
              <p:nvPr/>
            </p:nvCxnSpPr>
            <p:spPr>
              <a:xfrm>
                <a:off x="6494422" y="2569386"/>
                <a:ext cx="360000"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57" name="Rechthoek 56">
                <a:extLst>
                  <a:ext uri="{FF2B5EF4-FFF2-40B4-BE49-F238E27FC236}">
                    <a16:creationId xmlns:a16="http://schemas.microsoft.com/office/drawing/2014/main" id="{6E761964-0D63-9CDE-7683-14721FC22465}"/>
                  </a:ext>
                </a:extLst>
              </p:cNvPr>
              <p:cNvSpPr/>
              <p:nvPr/>
            </p:nvSpPr>
            <p:spPr>
              <a:xfrm>
                <a:off x="6629422" y="2527483"/>
                <a:ext cx="90000" cy="9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BI Sans" pitchFamily="2" charset="0"/>
                </a:endParaRPr>
              </a:p>
            </p:txBody>
          </p:sp>
          <p:sp>
            <p:nvSpPr>
              <p:cNvPr id="58" name="Rechthoek 57">
                <a:extLst>
                  <a:ext uri="{FF2B5EF4-FFF2-40B4-BE49-F238E27FC236}">
                    <a16:creationId xmlns:a16="http://schemas.microsoft.com/office/drawing/2014/main" id="{0583C7EA-AB83-F04D-DFA7-4057D677301C}"/>
                  </a:ext>
                </a:extLst>
              </p:cNvPr>
              <p:cNvSpPr/>
              <p:nvPr/>
            </p:nvSpPr>
            <p:spPr>
              <a:xfrm rot="2700000">
                <a:off x="6629422" y="2812888"/>
                <a:ext cx="90000" cy="9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BI Sans" pitchFamily="2" charset="0"/>
                </a:endParaRPr>
              </a:p>
            </p:txBody>
          </p:sp>
          <p:sp>
            <p:nvSpPr>
              <p:cNvPr id="59" name="Rechthoek 58">
                <a:extLst>
                  <a:ext uri="{FF2B5EF4-FFF2-40B4-BE49-F238E27FC236}">
                    <a16:creationId xmlns:a16="http://schemas.microsoft.com/office/drawing/2014/main" id="{0BE7E1E7-23C3-7D2D-4651-23491082603D}"/>
                  </a:ext>
                </a:extLst>
              </p:cNvPr>
              <p:cNvSpPr/>
              <p:nvPr/>
            </p:nvSpPr>
            <p:spPr>
              <a:xfrm rot="2700000">
                <a:off x="6629422" y="3123833"/>
                <a:ext cx="90000" cy="9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BI Sans" pitchFamily="2" charset="0"/>
                </a:endParaRPr>
              </a:p>
            </p:txBody>
          </p:sp>
          <p:sp>
            <p:nvSpPr>
              <p:cNvPr id="60" name="Rechthoek 59">
                <a:extLst>
                  <a:ext uri="{FF2B5EF4-FFF2-40B4-BE49-F238E27FC236}">
                    <a16:creationId xmlns:a16="http://schemas.microsoft.com/office/drawing/2014/main" id="{B3BE9855-21E5-1CB6-D394-2796F1D809A8}"/>
                  </a:ext>
                </a:extLst>
              </p:cNvPr>
              <p:cNvSpPr/>
              <p:nvPr/>
            </p:nvSpPr>
            <p:spPr>
              <a:xfrm rot="2700000">
                <a:off x="6629422" y="3419203"/>
                <a:ext cx="90000" cy="9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BI Sans" pitchFamily="2" charset="0"/>
                </a:endParaRPr>
              </a:p>
            </p:txBody>
          </p:sp>
        </p:grpSp>
        <p:sp>
          <p:nvSpPr>
            <p:cNvPr id="51" name="Tekstvak 50">
              <a:extLst>
                <a:ext uri="{FF2B5EF4-FFF2-40B4-BE49-F238E27FC236}">
                  <a16:creationId xmlns:a16="http://schemas.microsoft.com/office/drawing/2014/main" id="{425BAE4C-234F-DE91-02E5-40B64F1C362A}"/>
                </a:ext>
              </a:extLst>
            </p:cNvPr>
            <p:cNvSpPr txBox="1"/>
            <p:nvPr/>
          </p:nvSpPr>
          <p:spPr>
            <a:xfrm>
              <a:off x="6832740" y="2348633"/>
              <a:ext cx="3743339" cy="1227003"/>
            </a:xfrm>
            <a:prstGeom prst="rect">
              <a:avLst/>
            </a:prstGeom>
            <a:noFill/>
          </p:spPr>
          <p:txBody>
            <a:bodyPr wrap="square" rtlCol="0">
              <a:spAutoFit/>
            </a:bodyPr>
            <a:lstStyle/>
            <a:p>
              <a:pPr>
                <a:lnSpc>
                  <a:spcPts val="2300"/>
                </a:lnSpc>
              </a:pPr>
              <a:r>
                <a:rPr lang="en-US" sz="1000" dirty="0">
                  <a:latin typeface="BI Sans" pitchFamily="2" charset="0"/>
                </a:rPr>
                <a:t>INPULSIS (IPF; n=417)</a:t>
              </a:r>
            </a:p>
            <a:p>
              <a:pPr>
                <a:lnSpc>
                  <a:spcPts val="2300"/>
                </a:lnSpc>
              </a:pPr>
              <a:r>
                <a:rPr lang="en-US" sz="1000" dirty="0">
                  <a:latin typeface="BI Sans" pitchFamily="2" charset="0"/>
                </a:rPr>
                <a:t>INBUILD  (PF-ILD overall population; n=325)</a:t>
              </a:r>
            </a:p>
            <a:p>
              <a:pPr>
                <a:lnSpc>
                  <a:spcPts val="2300"/>
                </a:lnSpc>
              </a:pPr>
              <a:r>
                <a:rPr lang="en-US" sz="1000" dirty="0">
                  <a:latin typeface="BI Sans" pitchFamily="2" charset="0"/>
                </a:rPr>
                <a:t>INBUILD  (PF-ILD with UIP-like pattern on HRCT; n=202)</a:t>
              </a:r>
            </a:p>
            <a:p>
              <a:pPr>
                <a:lnSpc>
                  <a:spcPts val="2300"/>
                </a:lnSpc>
              </a:pPr>
              <a:r>
                <a:rPr lang="en-US" sz="1000" dirty="0">
                  <a:latin typeface="BI Sans" pitchFamily="2" charset="0"/>
                </a:rPr>
                <a:t>INBUILD  (PF-ILD with other fibrotic patterns on HRCT; n=123)</a:t>
              </a:r>
            </a:p>
          </p:txBody>
        </p:sp>
      </p:grpSp>
      <p:pic>
        <p:nvPicPr>
          <p:cNvPr id="3" name="Picture 2">
            <a:extLst>
              <a:ext uri="{FF2B5EF4-FFF2-40B4-BE49-F238E27FC236}">
                <a16:creationId xmlns:a16="http://schemas.microsoft.com/office/drawing/2014/main" id="{D385233E-F266-1F3F-3CA3-9233EEFEA0CE}"/>
              </a:ext>
            </a:extLst>
          </p:cNvPr>
          <p:cNvPicPr>
            <a:picLocks noChangeAspect="1"/>
          </p:cNvPicPr>
          <p:nvPr/>
        </p:nvPicPr>
        <p:blipFill>
          <a:blip r:embed="rId4"/>
          <a:stretch>
            <a:fillRect/>
          </a:stretch>
        </p:blipFill>
        <p:spPr>
          <a:xfrm>
            <a:off x="10855401" y="6257966"/>
            <a:ext cx="1487553" cy="231668"/>
          </a:xfrm>
          <a:prstGeom prst="rect">
            <a:avLst/>
          </a:prstGeom>
        </p:spPr>
      </p:pic>
    </p:spTree>
    <p:extLst>
      <p:ext uri="{BB962C8B-B14F-4D97-AF65-F5344CB8AC3E}">
        <p14:creationId xmlns:p14="http://schemas.microsoft.com/office/powerpoint/2010/main" val="329892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graphicEl>
                                              <a:chart seriesIdx="0" categoryIdx="-4" bldStep="series"/>
                                            </p:graphicEl>
                                          </p:spTgt>
                                        </p:tgtEl>
                                        <p:attrNameLst>
                                          <p:attrName>style.visibility</p:attrName>
                                        </p:attrNameLst>
                                      </p:cBhvr>
                                      <p:to>
                                        <p:strVal val="visible"/>
                                      </p:to>
                                    </p:set>
                                    <p:animEffect transition="in" filter="wipe(left)">
                                      <p:cBhvr>
                                        <p:cTn id="7" dur="500"/>
                                        <p:tgtEl>
                                          <p:spTgt spid="17">
                                            <p:graphicEl>
                                              <a:chart seriesIdx="0" categoryIdx="-4" bldStep="series"/>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graphicEl>
                                              <a:chart seriesIdx="1" categoryIdx="-4" bldStep="series"/>
                                            </p:graphicEl>
                                          </p:spTgt>
                                        </p:tgtEl>
                                        <p:attrNameLst>
                                          <p:attrName>style.visibility</p:attrName>
                                        </p:attrNameLst>
                                      </p:cBhvr>
                                      <p:to>
                                        <p:strVal val="visible"/>
                                      </p:to>
                                    </p:set>
                                    <p:animEffect transition="in" filter="wipe(left)">
                                      <p:cBhvr>
                                        <p:cTn id="11" dur="500"/>
                                        <p:tgtEl>
                                          <p:spTgt spid="17">
                                            <p:graphicEl>
                                              <a:chart seriesIdx="1" categoryIdx="-4" bldStep="series"/>
                                            </p:graphic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7">
                                            <p:graphicEl>
                                              <a:chart seriesIdx="2" categoryIdx="-4" bldStep="series"/>
                                            </p:graphicEl>
                                          </p:spTgt>
                                        </p:tgtEl>
                                        <p:attrNameLst>
                                          <p:attrName>style.visibility</p:attrName>
                                        </p:attrNameLst>
                                      </p:cBhvr>
                                      <p:to>
                                        <p:strVal val="visible"/>
                                      </p:to>
                                    </p:set>
                                    <p:animEffect transition="in" filter="wipe(left)">
                                      <p:cBhvr>
                                        <p:cTn id="14" dur="500"/>
                                        <p:tgtEl>
                                          <p:spTgt spid="17">
                                            <p:graphicEl>
                                              <a:chart seriesIdx="2" categoryIdx="-4" bldStep="series"/>
                                            </p:graphicEl>
                                          </p:spTgt>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7">
                                            <p:graphicEl>
                                              <a:chart seriesIdx="3" categoryIdx="-4" bldStep="series"/>
                                            </p:graphicEl>
                                          </p:spTgt>
                                        </p:tgtEl>
                                        <p:attrNameLst>
                                          <p:attrName>style.visibility</p:attrName>
                                        </p:attrNameLst>
                                      </p:cBhvr>
                                      <p:to>
                                        <p:strVal val="visible"/>
                                      </p:to>
                                    </p:set>
                                    <p:animEffect transition="in" filter="wipe(left)">
                                      <p:cBhvr>
                                        <p:cTn id="17" dur="500"/>
                                        <p:tgtEl>
                                          <p:spTgt spid="17">
                                            <p:graphicEl>
                                              <a:chart seriesIdx="3"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uiExpand="1">
        <p:bldSub>
          <a:bldChart bld="series"/>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FE1D8F-9D78-40B7-B017-1FC5661A190E}"/>
              </a:ext>
            </a:extLst>
          </p:cNvPr>
          <p:cNvSpPr>
            <a:spLocks noGrp="1"/>
          </p:cNvSpPr>
          <p:nvPr>
            <p:ph type="title"/>
          </p:nvPr>
        </p:nvSpPr>
        <p:spPr/>
        <p:txBody>
          <a:bodyPr>
            <a:normAutofit/>
          </a:bodyPr>
          <a:lstStyle/>
          <a:p>
            <a:r>
              <a:rPr lang="nl-NL" dirty="0">
                <a:latin typeface="BISansNEXT" panose="02000503040000020004"/>
              </a:rPr>
              <a:t>PPF is </a:t>
            </a:r>
            <a:r>
              <a:rPr lang="nl-NL" dirty="0" err="1">
                <a:latin typeface="BISansNEXT" panose="02000503040000020004"/>
              </a:rPr>
              <a:t>associated</a:t>
            </a:r>
            <a:r>
              <a:rPr lang="nl-NL" dirty="0">
                <a:latin typeface="BISansNEXT" panose="02000503040000020004"/>
              </a:rPr>
              <a:t> </a:t>
            </a:r>
            <a:r>
              <a:rPr lang="nl-NL" dirty="0" err="1">
                <a:latin typeface="BISansNEXT" panose="02000503040000020004"/>
              </a:rPr>
              <a:t>with</a:t>
            </a:r>
            <a:r>
              <a:rPr lang="nl-NL" dirty="0">
                <a:latin typeface="BISansNEXT" panose="02000503040000020004"/>
              </a:rPr>
              <a:t> </a:t>
            </a:r>
            <a:r>
              <a:rPr lang="nl-NL" dirty="0" err="1">
                <a:latin typeface="BISansNEXT" panose="02000503040000020004"/>
              </a:rPr>
              <a:t>poor</a:t>
            </a:r>
            <a:r>
              <a:rPr lang="nl-NL" dirty="0">
                <a:latin typeface="BISansNEXT" panose="02000503040000020004"/>
              </a:rPr>
              <a:t> </a:t>
            </a:r>
            <a:r>
              <a:rPr lang="nl-NL" dirty="0" err="1">
                <a:latin typeface="BISansNEXT" panose="02000503040000020004"/>
              </a:rPr>
              <a:t>prognosis</a:t>
            </a:r>
            <a:r>
              <a:rPr lang="nl-NL" dirty="0">
                <a:latin typeface="BISansNEXT" panose="02000503040000020004"/>
              </a:rPr>
              <a:t>, independent of </a:t>
            </a:r>
            <a:r>
              <a:rPr lang="nl-NL" dirty="0" err="1">
                <a:latin typeface="BISansNEXT" panose="02000503040000020004"/>
              </a:rPr>
              <a:t>the</a:t>
            </a:r>
            <a:r>
              <a:rPr lang="nl-NL" dirty="0">
                <a:latin typeface="BISansNEXT" panose="02000503040000020004"/>
              </a:rPr>
              <a:t> </a:t>
            </a:r>
            <a:r>
              <a:rPr lang="nl-NL" dirty="0" err="1">
                <a:latin typeface="BISansNEXT" panose="02000503040000020004"/>
              </a:rPr>
              <a:t>primary</a:t>
            </a:r>
            <a:r>
              <a:rPr lang="nl-NL" dirty="0">
                <a:latin typeface="BISansNEXT" panose="02000503040000020004"/>
              </a:rPr>
              <a:t> condition</a:t>
            </a:r>
            <a:r>
              <a:rPr lang="nl-NL" baseline="30000" dirty="0">
                <a:latin typeface="BISansNEXT" panose="02000503040000020004"/>
              </a:rPr>
              <a:t>1-3</a:t>
            </a:r>
            <a:endParaRPr lang="nl-NL" dirty="0">
              <a:latin typeface="BISansNEXT" panose="02000503040000020004"/>
            </a:endParaRPr>
          </a:p>
        </p:txBody>
      </p:sp>
      <p:sp>
        <p:nvSpPr>
          <p:cNvPr id="5" name="Content Placeholder 4">
            <a:extLst>
              <a:ext uri="{FF2B5EF4-FFF2-40B4-BE49-F238E27FC236}">
                <a16:creationId xmlns:a16="http://schemas.microsoft.com/office/drawing/2014/main" id="{3562A786-9C62-4322-9BA1-82A8F9158582}"/>
              </a:ext>
            </a:extLst>
          </p:cNvPr>
          <p:cNvSpPr>
            <a:spLocks noGrp="1"/>
          </p:cNvSpPr>
          <p:nvPr>
            <p:ph idx="1"/>
          </p:nvPr>
        </p:nvSpPr>
        <p:spPr/>
        <p:txBody>
          <a:bodyPr/>
          <a:lstStyle/>
          <a:p>
            <a:pPr marL="285750" indent="-285750">
              <a:buFont typeface="Arial" panose="020B0604020202020204" pitchFamily="34" charset="0"/>
              <a:buChar char="•"/>
            </a:pPr>
            <a:r>
              <a:rPr lang="en-NL" sz="1400" dirty="0">
                <a:latin typeface="BISansNEXT" panose="02000503040000020004"/>
                <a:ea typeface="Helvetica Neue" panose="02000503000000020004" pitchFamily="2" charset="0"/>
                <a:cs typeface="Helvetica Neue" panose="02000503000000020004" pitchFamily="2" charset="0"/>
              </a:rPr>
              <a:t>Physicians estimate that patients with</a:t>
            </a:r>
            <a:r>
              <a:rPr lang="nl-NL" sz="1400" dirty="0">
                <a:latin typeface="BISansNEXT" panose="02000503040000020004"/>
                <a:ea typeface="Helvetica Neue" panose="02000503000000020004" pitchFamily="2" charset="0"/>
                <a:cs typeface="Helvetica Neue" panose="02000503000000020004" pitchFamily="2" charset="0"/>
              </a:rPr>
              <a:t> </a:t>
            </a:r>
            <a:br>
              <a:rPr lang="nl-NL" sz="1400" dirty="0">
                <a:latin typeface="BISansNEXT" panose="02000503040000020004"/>
                <a:ea typeface="Helvetica Neue" panose="02000503000000020004" pitchFamily="2" charset="0"/>
                <a:cs typeface="Helvetica Neue" panose="02000503000000020004" pitchFamily="2" charset="0"/>
              </a:rPr>
            </a:br>
            <a:r>
              <a:rPr lang="nl-NL" sz="1400" dirty="0">
                <a:latin typeface="BISansNEXT" panose="02000503040000020004"/>
                <a:ea typeface="Helvetica Neue" panose="02000503000000020004" pitchFamily="2" charset="0"/>
                <a:cs typeface="Helvetica Neue" panose="02000503000000020004" pitchFamily="2" charset="0"/>
              </a:rPr>
              <a:t>IPF </a:t>
            </a:r>
            <a:r>
              <a:rPr lang="nl-NL" sz="1400" dirty="0" err="1">
                <a:latin typeface="BISansNEXT" panose="02000503040000020004"/>
                <a:ea typeface="Helvetica Neue" panose="02000503000000020004" pitchFamily="2" charset="0"/>
                <a:cs typeface="Helvetica Neue" panose="02000503000000020004" pitchFamily="2" charset="0"/>
              </a:rPr>
              <a:t>and</a:t>
            </a:r>
            <a:r>
              <a:rPr lang="nl-NL" sz="1400" dirty="0">
                <a:latin typeface="BISansNEXT" panose="02000503040000020004"/>
                <a:ea typeface="Helvetica Neue" panose="02000503000000020004" pitchFamily="2" charset="0"/>
                <a:cs typeface="Helvetica Neue" panose="02000503000000020004" pitchFamily="2" charset="0"/>
              </a:rPr>
              <a:t> </a:t>
            </a:r>
            <a:r>
              <a:rPr lang="nl-NL" sz="1400" dirty="0" err="1">
                <a:latin typeface="BISansNEXT" panose="02000503040000020004"/>
                <a:ea typeface="Helvetica Neue" panose="02000503000000020004" pitchFamily="2" charset="0"/>
                <a:cs typeface="Helvetica Neue" panose="02000503000000020004" pitchFamily="2" charset="0"/>
              </a:rPr>
              <a:t>other</a:t>
            </a:r>
            <a:r>
              <a:rPr lang="nl-NL" sz="1400" dirty="0">
                <a:latin typeface="BISansNEXT" panose="02000503040000020004"/>
                <a:ea typeface="Helvetica Neue" panose="02000503000000020004" pitchFamily="2" charset="0"/>
                <a:cs typeface="Helvetica Neue" panose="02000503000000020004" pitchFamily="2" charset="0"/>
              </a:rPr>
              <a:t> </a:t>
            </a:r>
            <a:r>
              <a:rPr lang="nl-NL" dirty="0" err="1">
                <a:latin typeface="BISansNEXT" panose="02000503040000020004"/>
                <a:ea typeface="Helvetica Neue" panose="02000503000000020004" pitchFamily="2" charset="0"/>
                <a:cs typeface="Helvetica Neue" panose="02000503000000020004" pitchFamily="2" charset="0"/>
              </a:rPr>
              <a:t>progressive</a:t>
            </a:r>
            <a:r>
              <a:rPr lang="nl-NL" dirty="0">
                <a:latin typeface="BISansNEXT" panose="02000503040000020004"/>
                <a:ea typeface="Helvetica Neue" panose="02000503000000020004" pitchFamily="2" charset="0"/>
                <a:cs typeface="Helvetica Neue" panose="02000503000000020004" pitchFamily="2" charset="0"/>
              </a:rPr>
              <a:t> </a:t>
            </a:r>
            <a:r>
              <a:rPr lang="nl-NL" dirty="0" err="1">
                <a:latin typeface="BISansNEXT" panose="02000503040000020004"/>
                <a:ea typeface="Helvetica Neue" panose="02000503000000020004" pitchFamily="2" charset="0"/>
                <a:cs typeface="Helvetica Neue" panose="02000503000000020004" pitchFamily="2" charset="0"/>
              </a:rPr>
              <a:t>fibrosing</a:t>
            </a:r>
            <a:r>
              <a:rPr lang="nl-NL" dirty="0">
                <a:latin typeface="BISansNEXT" panose="02000503040000020004"/>
                <a:ea typeface="Helvetica Neue" panose="02000503000000020004" pitchFamily="2" charset="0"/>
                <a:cs typeface="Helvetica Neue" panose="02000503000000020004" pitchFamily="2" charset="0"/>
              </a:rPr>
              <a:t> </a:t>
            </a:r>
            <a:r>
              <a:rPr lang="nl-NL" dirty="0" err="1">
                <a:latin typeface="BISansNEXT" panose="02000503040000020004"/>
                <a:ea typeface="Helvetica Neue" panose="02000503000000020004" pitchFamily="2" charset="0"/>
                <a:cs typeface="Helvetica Neue" panose="02000503000000020004" pitchFamily="2" charset="0"/>
              </a:rPr>
              <a:t>ILDs</a:t>
            </a:r>
            <a:r>
              <a:rPr lang="en-NL" sz="1400" dirty="0">
                <a:latin typeface="BISansNEXT" panose="02000503040000020004"/>
                <a:ea typeface="Helvetica Neue" panose="02000503000000020004" pitchFamily="2" charset="0"/>
                <a:cs typeface="Helvetica Neue" panose="02000503000000020004" pitchFamily="2" charset="0"/>
              </a:rPr>
              <a:t> </a:t>
            </a:r>
            <a:r>
              <a:rPr lang="nl-NL" sz="1400" dirty="0">
                <a:latin typeface="BISansNEXT" panose="02000503040000020004"/>
                <a:ea typeface="Helvetica Neue" panose="02000503000000020004" pitchFamily="2" charset="0"/>
                <a:cs typeface="Helvetica Neue" panose="02000503000000020004" pitchFamily="2" charset="0"/>
              </a:rPr>
              <a:t>have a </a:t>
            </a:r>
            <a:r>
              <a:rPr lang="nl-NL" sz="1400" dirty="0" err="1">
                <a:latin typeface="BISansNEXT" panose="02000503040000020004"/>
                <a:ea typeface="Helvetica Neue" panose="02000503000000020004" pitchFamily="2" charset="0"/>
                <a:cs typeface="Helvetica Neue" panose="02000503000000020004" pitchFamily="2" charset="0"/>
              </a:rPr>
              <a:t>mean</a:t>
            </a:r>
            <a:r>
              <a:rPr lang="nl-NL" sz="1400" dirty="0">
                <a:latin typeface="BISansNEXT" panose="02000503040000020004"/>
                <a:ea typeface="Helvetica Neue" panose="02000503000000020004" pitchFamily="2" charset="0"/>
                <a:cs typeface="Helvetica Neue" panose="02000503000000020004" pitchFamily="2" charset="0"/>
              </a:rPr>
              <a:t> survival of </a:t>
            </a:r>
            <a:r>
              <a:rPr lang="en-NL" sz="1400" dirty="0">
                <a:latin typeface="BISansNEXT" panose="02000503040000020004"/>
                <a:ea typeface="Helvetica Neue" panose="02000503000000020004" pitchFamily="2" charset="0"/>
                <a:cs typeface="Helvetica Neue" panose="02000503000000020004" pitchFamily="2" charset="0"/>
              </a:rPr>
              <a:t>4-5 years after initial diagnosis of ILD</a:t>
            </a:r>
            <a:r>
              <a:rPr lang="nl-NL" sz="1400" baseline="30000" dirty="0">
                <a:latin typeface="BISansNEXT" panose="02000503040000020004"/>
                <a:ea typeface="Helvetica Neue" panose="02000503000000020004" pitchFamily="2" charset="0"/>
                <a:cs typeface="Helvetica Neue" panose="02000503000000020004" pitchFamily="2" charset="0"/>
              </a:rPr>
              <a:t>3</a:t>
            </a:r>
            <a:endParaRPr lang="en-NL" sz="1400" dirty="0">
              <a:latin typeface="BISansNEXT" panose="02000503040000020004"/>
              <a:ea typeface="Helvetica Neue" panose="02000503000000020004" pitchFamily="2" charset="0"/>
              <a:cs typeface="Helvetica Neue" panose="02000503000000020004" pitchFamily="2" charset="0"/>
            </a:endParaRPr>
          </a:p>
          <a:p>
            <a:pPr marL="285750" indent="-285750">
              <a:buFont typeface="Arial" panose="020B0604020202020204" pitchFamily="34" charset="0"/>
              <a:buChar char="•"/>
            </a:pPr>
            <a:r>
              <a:rPr lang="en-NL" sz="1400" dirty="0">
                <a:latin typeface="BISansNEXT" panose="02000503040000020004"/>
                <a:ea typeface="Helvetica Neue" panose="02000503000000020004" pitchFamily="2" charset="0"/>
                <a:cs typeface="Helvetica Neue" panose="02000503000000020004" pitchFamily="2" charset="0"/>
              </a:rPr>
              <a:t>Lower FVC</a:t>
            </a:r>
            <a:r>
              <a:rPr lang="nl-NL" sz="1400" dirty="0">
                <a:latin typeface="BISansNEXT" panose="02000503040000020004"/>
                <a:ea typeface="Helvetica Neue" panose="02000503000000020004" pitchFamily="2" charset="0"/>
                <a:cs typeface="Helvetica Neue" panose="02000503000000020004" pitchFamily="2" charset="0"/>
              </a:rPr>
              <a:t> at baseline</a:t>
            </a:r>
            <a:r>
              <a:rPr lang="en-NL" sz="1400" dirty="0">
                <a:latin typeface="BISansNEXT" panose="02000503040000020004"/>
                <a:ea typeface="Helvetica Neue" panose="02000503000000020004" pitchFamily="2" charset="0"/>
                <a:cs typeface="Helvetica Neue" panose="02000503000000020004" pitchFamily="2" charset="0"/>
              </a:rPr>
              <a:t> is an established </a:t>
            </a:r>
            <a:br>
              <a:rPr lang="nl-NL" sz="1400" dirty="0">
                <a:latin typeface="BISansNEXT" panose="02000503040000020004"/>
                <a:ea typeface="Helvetica Neue" panose="02000503000000020004" pitchFamily="2" charset="0"/>
                <a:cs typeface="Helvetica Neue" panose="02000503000000020004" pitchFamily="2" charset="0"/>
              </a:rPr>
            </a:br>
            <a:r>
              <a:rPr lang="en-NL" sz="1400" dirty="0">
                <a:latin typeface="BISansNEXT" panose="02000503040000020004"/>
                <a:ea typeface="Helvetica Neue" panose="02000503000000020004" pitchFamily="2" charset="0"/>
                <a:cs typeface="Helvetica Neue" panose="02000503000000020004" pitchFamily="2" charset="0"/>
              </a:rPr>
              <a:t>predictor of </a:t>
            </a:r>
            <a:r>
              <a:rPr lang="nl-NL" sz="1400" dirty="0" err="1">
                <a:latin typeface="BISansNEXT" panose="02000503040000020004"/>
                <a:ea typeface="Helvetica Neue" panose="02000503000000020004" pitchFamily="2" charset="0"/>
                <a:cs typeface="Helvetica Neue" panose="02000503000000020004" pitchFamily="2" charset="0"/>
              </a:rPr>
              <a:t>early</a:t>
            </a:r>
            <a:r>
              <a:rPr lang="nl-NL" sz="1400" dirty="0">
                <a:latin typeface="BISansNEXT" panose="02000503040000020004"/>
                <a:ea typeface="Helvetica Neue" panose="02000503000000020004" pitchFamily="2" charset="0"/>
                <a:cs typeface="Helvetica Neue" panose="02000503000000020004" pitchFamily="2" charset="0"/>
              </a:rPr>
              <a:t> </a:t>
            </a:r>
            <a:r>
              <a:rPr lang="en-NL" sz="1400" dirty="0">
                <a:latin typeface="BISansNEXT" panose="02000503040000020004"/>
                <a:ea typeface="Helvetica Neue" panose="02000503000000020004" pitchFamily="2" charset="0"/>
                <a:cs typeface="Helvetica Neue" panose="02000503000000020004" pitchFamily="2" charset="0"/>
              </a:rPr>
              <a:t>mortality in </a:t>
            </a:r>
            <a:br>
              <a:rPr lang="nl-NL" sz="1400" dirty="0">
                <a:latin typeface="BISansNEXT" panose="02000503040000020004"/>
                <a:ea typeface="Helvetica Neue" panose="02000503000000020004" pitchFamily="2" charset="0"/>
                <a:cs typeface="Helvetica Neue" panose="02000503000000020004" pitchFamily="2" charset="0"/>
              </a:rPr>
            </a:br>
            <a:r>
              <a:rPr lang="en-NL" sz="1400" dirty="0">
                <a:latin typeface="BISansNEXT" panose="02000503040000020004"/>
                <a:ea typeface="Helvetica Neue" panose="02000503000000020004" pitchFamily="2" charset="0"/>
                <a:cs typeface="Helvetica Neue" panose="02000503000000020004" pitchFamily="2" charset="0"/>
              </a:rPr>
              <a:t>patients with progressive </a:t>
            </a:r>
            <a:br>
              <a:rPr lang="nl-NL" sz="1400" dirty="0">
                <a:latin typeface="BISansNEXT" panose="02000503040000020004"/>
                <a:ea typeface="Helvetica Neue" panose="02000503000000020004" pitchFamily="2" charset="0"/>
                <a:cs typeface="Helvetica Neue" panose="02000503000000020004" pitchFamily="2" charset="0"/>
              </a:rPr>
            </a:br>
            <a:r>
              <a:rPr lang="en-NL" sz="1400" dirty="0">
                <a:latin typeface="BISansNEXT" panose="02000503040000020004"/>
                <a:ea typeface="Helvetica Neue" panose="02000503000000020004" pitchFamily="2" charset="0"/>
                <a:cs typeface="Helvetica Neue" panose="02000503000000020004" pitchFamily="2" charset="0"/>
              </a:rPr>
              <a:t>fibrosing ILDs</a:t>
            </a:r>
            <a:r>
              <a:rPr lang="nl-NL" sz="1400" baseline="30000" dirty="0">
                <a:latin typeface="BISansNEXT" panose="02000503040000020004"/>
                <a:ea typeface="Helvetica Neue" panose="02000503000000020004" pitchFamily="2" charset="0"/>
                <a:cs typeface="Helvetica Neue" panose="02000503000000020004" pitchFamily="2" charset="0"/>
              </a:rPr>
              <a:t>2</a:t>
            </a:r>
            <a:r>
              <a:rPr lang="en-NL" sz="1400" dirty="0">
                <a:latin typeface="BISansNEXT" panose="02000503040000020004"/>
                <a:ea typeface="Helvetica Neue" panose="02000503000000020004" pitchFamily="2" charset="0"/>
                <a:cs typeface="Helvetica Neue" panose="02000503000000020004" pitchFamily="2" charset="0"/>
              </a:rPr>
              <a:t> </a:t>
            </a:r>
            <a:endParaRPr lang="en-NL" sz="1400" baseline="30000" dirty="0">
              <a:latin typeface="BISansNEXT" panose="02000503040000020004"/>
              <a:ea typeface="Helvetica Neue" panose="02000503000000020004" pitchFamily="2" charset="0"/>
              <a:cs typeface="Helvetica Neue" panose="02000503000000020004" pitchFamily="2" charset="0"/>
            </a:endParaRPr>
          </a:p>
        </p:txBody>
      </p:sp>
      <p:sp>
        <p:nvSpPr>
          <p:cNvPr id="7" name="Text Placeholder 6">
            <a:extLst>
              <a:ext uri="{FF2B5EF4-FFF2-40B4-BE49-F238E27FC236}">
                <a16:creationId xmlns:a16="http://schemas.microsoft.com/office/drawing/2014/main" id="{B4BC6B0B-26D5-4ECD-AF3D-3A9CCA8B258D}"/>
              </a:ext>
            </a:extLst>
          </p:cNvPr>
          <p:cNvSpPr>
            <a:spLocks noGrp="1"/>
          </p:cNvSpPr>
          <p:nvPr>
            <p:ph type="body" sz="quarter" idx="17"/>
          </p:nvPr>
        </p:nvSpPr>
        <p:spPr/>
        <p:txBody>
          <a:bodyPr/>
          <a:lstStyle/>
          <a:p>
            <a:r>
              <a:rPr lang="nl-NL" dirty="0"/>
              <a:t>B3</a:t>
            </a:r>
          </a:p>
        </p:txBody>
      </p:sp>
      <p:sp>
        <p:nvSpPr>
          <p:cNvPr id="3" name="Tekstvak 2">
            <a:extLst>
              <a:ext uri="{FF2B5EF4-FFF2-40B4-BE49-F238E27FC236}">
                <a16:creationId xmlns:a16="http://schemas.microsoft.com/office/drawing/2014/main" id="{BDC48E84-F38D-4CFE-83A3-72CBBCD970DC}"/>
              </a:ext>
            </a:extLst>
          </p:cNvPr>
          <p:cNvSpPr txBox="1"/>
          <p:nvPr/>
        </p:nvSpPr>
        <p:spPr>
          <a:xfrm>
            <a:off x="5167537" y="1623472"/>
            <a:ext cx="4902925" cy="307777"/>
          </a:xfrm>
          <a:prstGeom prst="rect">
            <a:avLst/>
          </a:prstGeom>
          <a:noFill/>
        </p:spPr>
        <p:txBody>
          <a:bodyPr wrap="square" rtlCol="0">
            <a:spAutoFit/>
          </a:bodyPr>
          <a:lstStyle/>
          <a:p>
            <a:pPr algn="l"/>
            <a:r>
              <a:rPr lang="nl-NL" sz="1400" b="1" dirty="0">
                <a:solidFill>
                  <a:schemeClr val="tx2"/>
                </a:solidFill>
                <a:latin typeface="BISansNEXT" panose="02000503040000020004" pitchFamily="50" charset="0"/>
              </a:rPr>
              <a:t>Survival in different </a:t>
            </a:r>
            <a:r>
              <a:rPr lang="nl-NL" sz="1400" b="1" dirty="0" err="1">
                <a:solidFill>
                  <a:schemeClr val="tx2"/>
                </a:solidFill>
                <a:latin typeface="BISansNEXT" panose="02000503040000020004" pitchFamily="50" charset="0"/>
              </a:rPr>
              <a:t>progressive</a:t>
            </a:r>
            <a:r>
              <a:rPr lang="nl-NL" sz="1400" b="1" dirty="0">
                <a:solidFill>
                  <a:schemeClr val="tx2"/>
                </a:solidFill>
                <a:latin typeface="BISansNEXT" panose="02000503040000020004" pitchFamily="50" charset="0"/>
              </a:rPr>
              <a:t> </a:t>
            </a:r>
            <a:r>
              <a:rPr lang="nl-NL" sz="1400" b="1" dirty="0" err="1">
                <a:solidFill>
                  <a:schemeClr val="tx2"/>
                </a:solidFill>
                <a:latin typeface="BISansNEXT" panose="02000503040000020004" pitchFamily="50" charset="0"/>
              </a:rPr>
              <a:t>fibrosing</a:t>
            </a:r>
            <a:r>
              <a:rPr lang="nl-NL" sz="1400" b="1" dirty="0">
                <a:solidFill>
                  <a:schemeClr val="tx2"/>
                </a:solidFill>
                <a:latin typeface="BISansNEXT" panose="02000503040000020004" pitchFamily="50" charset="0"/>
              </a:rPr>
              <a:t> </a:t>
            </a:r>
            <a:r>
              <a:rPr lang="nl-NL" sz="1400" b="1" dirty="0" err="1">
                <a:solidFill>
                  <a:schemeClr val="tx2"/>
                </a:solidFill>
                <a:latin typeface="BISansNEXT" panose="02000503040000020004" pitchFamily="50" charset="0"/>
              </a:rPr>
              <a:t>ILDs</a:t>
            </a:r>
            <a:r>
              <a:rPr lang="nl-NL" sz="1400" b="1" dirty="0">
                <a:solidFill>
                  <a:schemeClr val="tx2"/>
                </a:solidFill>
                <a:latin typeface="BISansNEXT" panose="02000503040000020004" pitchFamily="50" charset="0"/>
              </a:rPr>
              <a:t>*</a:t>
            </a:r>
            <a:r>
              <a:rPr lang="nl-NL" sz="1400" b="1" baseline="30000" dirty="0">
                <a:solidFill>
                  <a:schemeClr val="tx2"/>
                </a:solidFill>
                <a:latin typeface="BISansNEXT" panose="02000503040000020004" pitchFamily="50" charset="0"/>
              </a:rPr>
              <a:t>4</a:t>
            </a:r>
            <a:endParaRPr lang="nl-NL" sz="1400" b="1" dirty="0">
              <a:solidFill>
                <a:schemeClr val="tx2"/>
              </a:solidFill>
              <a:latin typeface="BISansNEXT" panose="02000503040000020004" pitchFamily="50" charset="0"/>
            </a:endParaRPr>
          </a:p>
        </p:txBody>
      </p:sp>
      <p:pic>
        <p:nvPicPr>
          <p:cNvPr id="99" name="Graphic 98">
            <a:extLst>
              <a:ext uri="{FF2B5EF4-FFF2-40B4-BE49-F238E27FC236}">
                <a16:creationId xmlns:a16="http://schemas.microsoft.com/office/drawing/2014/main" id="{A00FA6C0-D382-4852-86C5-BC3E6CC689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24846" y="2070921"/>
            <a:ext cx="6371536" cy="3018753"/>
          </a:xfrm>
          <a:prstGeom prst="rect">
            <a:avLst/>
          </a:prstGeom>
        </p:spPr>
      </p:pic>
      <p:pic>
        <p:nvPicPr>
          <p:cNvPr id="100" name="Picture 99" descr="Chart, line chart&#10;&#10;Description automatically generated">
            <a:extLst>
              <a:ext uri="{FF2B5EF4-FFF2-40B4-BE49-F238E27FC236}">
                <a16:creationId xmlns:a16="http://schemas.microsoft.com/office/drawing/2014/main" id="{B5B805FE-67A8-4BE8-8DEA-BFBFCBFCB558}"/>
              </a:ext>
            </a:extLst>
          </p:cNvPr>
          <p:cNvPicPr>
            <a:picLocks noChangeAspect="1"/>
          </p:cNvPicPr>
          <p:nvPr/>
        </p:nvPicPr>
        <p:blipFill>
          <a:blip r:embed="rId5">
            <a:alphaModFix/>
          </a:blip>
          <a:stretch>
            <a:fillRect/>
          </a:stretch>
        </p:blipFill>
        <p:spPr>
          <a:xfrm>
            <a:off x="5666361" y="2128363"/>
            <a:ext cx="5435962" cy="2320798"/>
          </a:xfrm>
          <a:prstGeom prst="rect">
            <a:avLst/>
          </a:prstGeom>
        </p:spPr>
      </p:pic>
      <p:sp>
        <p:nvSpPr>
          <p:cNvPr id="101" name="Rectangle 100">
            <a:extLst>
              <a:ext uri="{FF2B5EF4-FFF2-40B4-BE49-F238E27FC236}">
                <a16:creationId xmlns:a16="http://schemas.microsoft.com/office/drawing/2014/main" id="{B82EB211-FB42-462B-AE83-DC54A1CADF8F}"/>
              </a:ext>
            </a:extLst>
          </p:cNvPr>
          <p:cNvSpPr/>
          <p:nvPr/>
        </p:nvSpPr>
        <p:spPr>
          <a:xfrm>
            <a:off x="5666361" y="2070921"/>
            <a:ext cx="5592742" cy="245284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02" name="Graphic 101">
            <a:extLst>
              <a:ext uri="{FF2B5EF4-FFF2-40B4-BE49-F238E27FC236}">
                <a16:creationId xmlns:a16="http://schemas.microsoft.com/office/drawing/2014/main" id="{29B69C2B-F28A-4A7A-93A9-2293578A8D7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87107" y="2239538"/>
            <a:ext cx="5191247" cy="1752201"/>
          </a:xfrm>
          <a:prstGeom prst="rect">
            <a:avLst/>
          </a:prstGeom>
        </p:spPr>
      </p:pic>
      <p:pic>
        <p:nvPicPr>
          <p:cNvPr id="103" name="Graphic 102">
            <a:extLst>
              <a:ext uri="{FF2B5EF4-FFF2-40B4-BE49-F238E27FC236}">
                <a16:creationId xmlns:a16="http://schemas.microsoft.com/office/drawing/2014/main" id="{651473E6-EA47-4898-A64A-C3F6747897E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92173" y="2228907"/>
            <a:ext cx="5209694" cy="1755453"/>
          </a:xfrm>
          <a:prstGeom prst="rect">
            <a:avLst/>
          </a:prstGeom>
        </p:spPr>
      </p:pic>
      <p:cxnSp>
        <p:nvCxnSpPr>
          <p:cNvPr id="104" name="Straight Connector 103">
            <a:extLst>
              <a:ext uri="{FF2B5EF4-FFF2-40B4-BE49-F238E27FC236}">
                <a16:creationId xmlns:a16="http://schemas.microsoft.com/office/drawing/2014/main" id="{5FB9E8AC-AB37-4FB2-B6EF-F81E6AEBE04C}"/>
              </a:ext>
            </a:extLst>
          </p:cNvPr>
          <p:cNvCxnSpPr>
            <a:cxnSpLocks/>
          </p:cNvCxnSpPr>
          <p:nvPr/>
        </p:nvCxnSpPr>
        <p:spPr>
          <a:xfrm>
            <a:off x="9484087" y="2158049"/>
            <a:ext cx="227786" cy="0"/>
          </a:xfrm>
          <a:prstGeom prst="line">
            <a:avLst/>
          </a:prstGeom>
          <a:ln w="25400">
            <a:solidFill>
              <a:srgbClr val="2F2B92"/>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955B2A59-76D3-46FE-A68E-B7368E99AB1F}"/>
              </a:ext>
            </a:extLst>
          </p:cNvPr>
          <p:cNvCxnSpPr>
            <a:cxnSpLocks/>
          </p:cNvCxnSpPr>
          <p:nvPr/>
        </p:nvCxnSpPr>
        <p:spPr>
          <a:xfrm>
            <a:off x="9484087" y="2348844"/>
            <a:ext cx="227786" cy="0"/>
          </a:xfrm>
          <a:prstGeom prst="line">
            <a:avLst/>
          </a:prstGeom>
          <a:ln w="25400">
            <a:solidFill>
              <a:srgbClr val="DA1F0F"/>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F14D207-03ED-433F-8331-35D77B590EAF}"/>
              </a:ext>
            </a:extLst>
          </p:cNvPr>
          <p:cNvCxnSpPr>
            <a:cxnSpLocks/>
          </p:cNvCxnSpPr>
          <p:nvPr/>
        </p:nvCxnSpPr>
        <p:spPr>
          <a:xfrm>
            <a:off x="9484087" y="2539640"/>
            <a:ext cx="227786" cy="0"/>
          </a:xfrm>
          <a:prstGeom prst="line">
            <a:avLst/>
          </a:prstGeom>
          <a:ln w="25400">
            <a:solidFill>
              <a:srgbClr val="02673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FC083AD9-FA6E-4FFD-B45F-01709D1135C4}"/>
              </a:ext>
            </a:extLst>
          </p:cNvPr>
          <p:cNvCxnSpPr>
            <a:cxnSpLocks/>
          </p:cNvCxnSpPr>
          <p:nvPr/>
        </p:nvCxnSpPr>
        <p:spPr>
          <a:xfrm>
            <a:off x="9484087" y="2730435"/>
            <a:ext cx="227786" cy="0"/>
          </a:xfrm>
          <a:prstGeom prst="line">
            <a:avLst/>
          </a:prstGeom>
          <a:ln w="25400">
            <a:solidFill>
              <a:srgbClr val="5A2B04"/>
            </a:solidFill>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11706121-8A0F-4631-A528-EFA1B2E77DF1}"/>
              </a:ext>
            </a:extLst>
          </p:cNvPr>
          <p:cNvSpPr txBox="1"/>
          <p:nvPr/>
        </p:nvSpPr>
        <p:spPr>
          <a:xfrm>
            <a:off x="7358083" y="2007116"/>
            <a:ext cx="2079279" cy="852413"/>
          </a:xfrm>
          <a:prstGeom prst="rect">
            <a:avLst/>
          </a:prstGeom>
          <a:noFill/>
        </p:spPr>
        <p:txBody>
          <a:bodyPr wrap="square" rtlCol="0">
            <a:spAutoFit/>
          </a:bodyPr>
          <a:lstStyle/>
          <a:p>
            <a:pPr algn="r">
              <a:lnSpc>
                <a:spcPct val="150000"/>
              </a:lnSpc>
            </a:pPr>
            <a:r>
              <a:rPr lang="nl-NL" sz="850" dirty="0" err="1">
                <a:latin typeface="BI Sans" pitchFamily="2" charset="0"/>
              </a:rPr>
              <a:t>Hypersensitivity</a:t>
            </a:r>
            <a:r>
              <a:rPr lang="nl-NL" sz="850" dirty="0">
                <a:latin typeface="BI Sans" pitchFamily="2" charset="0"/>
              </a:rPr>
              <a:t> </a:t>
            </a:r>
            <a:r>
              <a:rPr lang="nl-NL" sz="850" dirty="0" err="1">
                <a:latin typeface="BI Sans" pitchFamily="2" charset="0"/>
              </a:rPr>
              <a:t>pneumonitis</a:t>
            </a:r>
            <a:endParaRPr lang="nl-NL" sz="850" dirty="0">
              <a:latin typeface="BI Sans" pitchFamily="2" charset="0"/>
            </a:endParaRPr>
          </a:p>
          <a:p>
            <a:pPr algn="r">
              <a:lnSpc>
                <a:spcPct val="150000"/>
              </a:lnSpc>
            </a:pPr>
            <a:r>
              <a:rPr lang="nl-NL" sz="850" dirty="0" err="1">
                <a:latin typeface="BI Sans" pitchFamily="2" charset="0"/>
              </a:rPr>
              <a:t>Idiopathic</a:t>
            </a:r>
            <a:r>
              <a:rPr lang="nl-NL" sz="850" dirty="0">
                <a:latin typeface="BI Sans" pitchFamily="2" charset="0"/>
              </a:rPr>
              <a:t> </a:t>
            </a:r>
            <a:r>
              <a:rPr lang="nl-NL" sz="850" dirty="0" err="1">
                <a:latin typeface="BI Sans" pitchFamily="2" charset="0"/>
              </a:rPr>
              <a:t>interstitial</a:t>
            </a:r>
            <a:r>
              <a:rPr lang="nl-NL" sz="850" dirty="0">
                <a:latin typeface="BI Sans" pitchFamily="2" charset="0"/>
              </a:rPr>
              <a:t> </a:t>
            </a:r>
            <a:r>
              <a:rPr lang="nl-NL" sz="850" dirty="0" err="1">
                <a:latin typeface="BI Sans" pitchFamily="2" charset="0"/>
              </a:rPr>
              <a:t>pneumonia</a:t>
            </a:r>
            <a:endParaRPr lang="nl-NL" sz="850" dirty="0">
              <a:latin typeface="BI Sans" pitchFamily="2" charset="0"/>
            </a:endParaRPr>
          </a:p>
          <a:p>
            <a:pPr algn="r">
              <a:lnSpc>
                <a:spcPct val="150000"/>
              </a:lnSpc>
            </a:pPr>
            <a:r>
              <a:rPr lang="nl-NL" sz="850" dirty="0">
                <a:latin typeface="BI Sans" pitchFamily="2" charset="0"/>
              </a:rPr>
              <a:t>MCTD-ILD</a:t>
            </a:r>
          </a:p>
          <a:p>
            <a:pPr algn="r">
              <a:lnSpc>
                <a:spcPct val="150000"/>
              </a:lnSpc>
            </a:pPr>
            <a:r>
              <a:rPr lang="nl-NL" sz="850" dirty="0" err="1">
                <a:latin typeface="BI Sans" pitchFamily="2" charset="0"/>
              </a:rPr>
              <a:t>Other</a:t>
            </a:r>
            <a:r>
              <a:rPr lang="nl-NL" sz="850" dirty="0">
                <a:latin typeface="BI Sans" pitchFamily="2" charset="0"/>
              </a:rPr>
              <a:t> exposure-</a:t>
            </a:r>
            <a:r>
              <a:rPr lang="nl-NL" sz="850" dirty="0" err="1">
                <a:latin typeface="BI Sans" pitchFamily="2" charset="0"/>
              </a:rPr>
              <a:t>related</a:t>
            </a:r>
            <a:r>
              <a:rPr lang="nl-NL" sz="850" dirty="0">
                <a:latin typeface="BI Sans" pitchFamily="2" charset="0"/>
              </a:rPr>
              <a:t> ILD</a:t>
            </a:r>
          </a:p>
        </p:txBody>
      </p:sp>
      <p:cxnSp>
        <p:nvCxnSpPr>
          <p:cNvPr id="109" name="Straight Connector 108">
            <a:extLst>
              <a:ext uri="{FF2B5EF4-FFF2-40B4-BE49-F238E27FC236}">
                <a16:creationId xmlns:a16="http://schemas.microsoft.com/office/drawing/2014/main" id="{2D6D39BD-6796-4C28-8B13-B0FDC2EDAF06}"/>
              </a:ext>
            </a:extLst>
          </p:cNvPr>
          <p:cNvCxnSpPr>
            <a:cxnSpLocks/>
          </p:cNvCxnSpPr>
          <p:nvPr/>
        </p:nvCxnSpPr>
        <p:spPr>
          <a:xfrm>
            <a:off x="11160360" y="2158049"/>
            <a:ext cx="227786" cy="0"/>
          </a:xfrm>
          <a:prstGeom prst="line">
            <a:avLst/>
          </a:prstGeom>
          <a:ln w="25400">
            <a:solidFill>
              <a:srgbClr val="8024B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BB3E9ACE-E3B1-4227-A085-EC7197180962}"/>
              </a:ext>
            </a:extLst>
          </p:cNvPr>
          <p:cNvCxnSpPr>
            <a:cxnSpLocks/>
          </p:cNvCxnSpPr>
          <p:nvPr/>
        </p:nvCxnSpPr>
        <p:spPr>
          <a:xfrm>
            <a:off x="11160360" y="2348844"/>
            <a:ext cx="227786" cy="0"/>
          </a:xfrm>
          <a:prstGeom prst="line">
            <a:avLst/>
          </a:prstGeom>
          <a:ln w="25400">
            <a:solidFill>
              <a:srgbClr val="9FCF0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F9498ECD-87EE-41AB-97E3-C72DCF8D238C}"/>
              </a:ext>
            </a:extLst>
          </p:cNvPr>
          <p:cNvCxnSpPr>
            <a:cxnSpLocks/>
          </p:cNvCxnSpPr>
          <p:nvPr/>
        </p:nvCxnSpPr>
        <p:spPr>
          <a:xfrm>
            <a:off x="11160360" y="2539640"/>
            <a:ext cx="227786" cy="0"/>
          </a:xfrm>
          <a:prstGeom prst="line">
            <a:avLst/>
          </a:prstGeom>
          <a:ln w="25400">
            <a:solidFill>
              <a:srgbClr val="55ABD8"/>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F09BFB1D-7E2B-481B-819E-10C8AD16059E}"/>
              </a:ext>
            </a:extLst>
          </p:cNvPr>
          <p:cNvCxnSpPr>
            <a:cxnSpLocks/>
          </p:cNvCxnSpPr>
          <p:nvPr/>
        </p:nvCxnSpPr>
        <p:spPr>
          <a:xfrm>
            <a:off x="11160360" y="2730435"/>
            <a:ext cx="227786" cy="0"/>
          </a:xfrm>
          <a:prstGeom prst="line">
            <a:avLst/>
          </a:prstGeom>
          <a:ln w="25400">
            <a:solidFill>
              <a:srgbClr val="DE007F"/>
            </a:solidFill>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732B85D7-F129-44EF-9F83-037D04E14BD5}"/>
              </a:ext>
            </a:extLst>
          </p:cNvPr>
          <p:cNvSpPr txBox="1"/>
          <p:nvPr/>
        </p:nvSpPr>
        <p:spPr>
          <a:xfrm>
            <a:off x="9968863" y="2007116"/>
            <a:ext cx="1144771" cy="852413"/>
          </a:xfrm>
          <a:prstGeom prst="rect">
            <a:avLst/>
          </a:prstGeom>
          <a:noFill/>
        </p:spPr>
        <p:txBody>
          <a:bodyPr wrap="square" rtlCol="0">
            <a:spAutoFit/>
          </a:bodyPr>
          <a:lstStyle/>
          <a:p>
            <a:pPr algn="r">
              <a:lnSpc>
                <a:spcPct val="150000"/>
              </a:lnSpc>
            </a:pPr>
            <a:r>
              <a:rPr lang="nl-NL" sz="850" dirty="0" err="1">
                <a:latin typeface="BI Sans" pitchFamily="2" charset="0"/>
              </a:rPr>
              <a:t>Other</a:t>
            </a:r>
            <a:r>
              <a:rPr lang="nl-NL" sz="850" dirty="0">
                <a:latin typeface="BI Sans" pitchFamily="2" charset="0"/>
              </a:rPr>
              <a:t> </a:t>
            </a:r>
            <a:r>
              <a:rPr lang="nl-NL" sz="850" dirty="0" err="1">
                <a:latin typeface="BI Sans" pitchFamily="2" charset="0"/>
              </a:rPr>
              <a:t>autoimmune</a:t>
            </a:r>
            <a:endParaRPr lang="nl-NL" sz="850" dirty="0">
              <a:latin typeface="BI Sans" pitchFamily="2" charset="0"/>
            </a:endParaRPr>
          </a:p>
          <a:p>
            <a:pPr algn="r">
              <a:lnSpc>
                <a:spcPct val="150000"/>
              </a:lnSpc>
            </a:pPr>
            <a:r>
              <a:rPr lang="nl-NL" sz="850" dirty="0">
                <a:latin typeface="BI Sans" pitchFamily="2" charset="0"/>
              </a:rPr>
              <a:t>RA-ILD</a:t>
            </a:r>
          </a:p>
          <a:p>
            <a:pPr algn="r">
              <a:lnSpc>
                <a:spcPct val="150000"/>
              </a:lnSpc>
            </a:pPr>
            <a:r>
              <a:rPr lang="nl-NL" sz="850" dirty="0" err="1">
                <a:latin typeface="BI Sans" pitchFamily="2" charset="0"/>
              </a:rPr>
              <a:t>SSc</a:t>
            </a:r>
            <a:r>
              <a:rPr lang="nl-NL" sz="850" dirty="0">
                <a:latin typeface="BI Sans" pitchFamily="2" charset="0"/>
              </a:rPr>
              <a:t>-ILD</a:t>
            </a:r>
          </a:p>
          <a:p>
            <a:pPr algn="r">
              <a:lnSpc>
                <a:spcPct val="150000"/>
              </a:lnSpc>
            </a:pPr>
            <a:r>
              <a:rPr lang="nl-NL" sz="850" dirty="0" err="1">
                <a:latin typeface="BI Sans" pitchFamily="2" charset="0"/>
              </a:rPr>
              <a:t>Sarcoidosis</a:t>
            </a:r>
            <a:r>
              <a:rPr lang="nl-NL" sz="850" dirty="0">
                <a:latin typeface="BI Sans" pitchFamily="2" charset="0"/>
              </a:rPr>
              <a:t>-ILD</a:t>
            </a:r>
          </a:p>
        </p:txBody>
      </p:sp>
      <p:sp>
        <p:nvSpPr>
          <p:cNvPr id="114" name="Rectangle 113">
            <a:extLst>
              <a:ext uri="{FF2B5EF4-FFF2-40B4-BE49-F238E27FC236}">
                <a16:creationId xmlns:a16="http://schemas.microsoft.com/office/drawing/2014/main" id="{130118DA-4383-4F0C-8AE0-8D4BDB47EA42}"/>
              </a:ext>
            </a:extLst>
          </p:cNvPr>
          <p:cNvSpPr/>
          <p:nvPr/>
        </p:nvSpPr>
        <p:spPr>
          <a:xfrm>
            <a:off x="7734651" y="2053762"/>
            <a:ext cx="2159046" cy="778099"/>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5" name="Rectangle 114">
            <a:extLst>
              <a:ext uri="{FF2B5EF4-FFF2-40B4-BE49-F238E27FC236}">
                <a16:creationId xmlns:a16="http://schemas.microsoft.com/office/drawing/2014/main" id="{778F26F1-C2F2-4D68-82B5-8CA9073AD7C2}"/>
              </a:ext>
            </a:extLst>
          </p:cNvPr>
          <p:cNvSpPr/>
          <p:nvPr/>
        </p:nvSpPr>
        <p:spPr>
          <a:xfrm>
            <a:off x="9860012" y="2076378"/>
            <a:ext cx="1583095" cy="189258"/>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6" name="Rectangle 115">
            <a:extLst>
              <a:ext uri="{FF2B5EF4-FFF2-40B4-BE49-F238E27FC236}">
                <a16:creationId xmlns:a16="http://schemas.microsoft.com/office/drawing/2014/main" id="{2C7FE085-0449-4180-8BE2-74EA056601C6}"/>
              </a:ext>
            </a:extLst>
          </p:cNvPr>
          <p:cNvSpPr/>
          <p:nvPr/>
        </p:nvSpPr>
        <p:spPr>
          <a:xfrm>
            <a:off x="9860013" y="2650989"/>
            <a:ext cx="1536370" cy="229423"/>
          </a:xfrm>
          <a:prstGeom prst="rect">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5" name="Text Placeholder 4">
            <a:extLst>
              <a:ext uri="{FF2B5EF4-FFF2-40B4-BE49-F238E27FC236}">
                <a16:creationId xmlns:a16="http://schemas.microsoft.com/office/drawing/2014/main" id="{911AFD71-3BAB-7441-A158-5321B1AF6EE8}"/>
              </a:ext>
            </a:extLst>
          </p:cNvPr>
          <p:cNvSpPr txBox="1">
            <a:spLocks/>
          </p:cNvSpPr>
          <p:nvPr/>
        </p:nvSpPr>
        <p:spPr>
          <a:xfrm>
            <a:off x="194639" y="5871600"/>
            <a:ext cx="11173800" cy="619932"/>
          </a:xfrm>
          <a:prstGeom prst="rect">
            <a:avLst/>
          </a:prstGeom>
        </p:spPr>
        <p:txBody>
          <a:bodyPr vert="horz" lIns="91440" tIns="0" rIns="91440" bIns="45720" rtlCol="0" anchor="b">
            <a:noAutofit/>
          </a:bodyPr>
          <a:lstStyle>
            <a:lvl1pPr marL="0" indent="0" algn="l" defTabSz="914400" rtl="0" eaLnBrk="1" latinLnBrk="0" hangingPunct="1">
              <a:lnSpc>
                <a:spcPct val="100000"/>
              </a:lnSpc>
              <a:spcBef>
                <a:spcPts val="0"/>
              </a:spcBef>
              <a:buFont typeface="Arial" panose="020B0604020202020204" pitchFamily="34" charset="0"/>
              <a:buNone/>
              <a:defRPr sz="9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BISansNEXT" panose="02000503040000020004"/>
              </a:rPr>
              <a:t>*</a:t>
            </a:r>
            <a:r>
              <a:rPr lang="nl-NL" dirty="0" err="1">
                <a:latin typeface="BISansNEXT" panose="02000503040000020004"/>
              </a:rPr>
              <a:t>After</a:t>
            </a:r>
            <a:r>
              <a:rPr lang="nl-NL" dirty="0">
                <a:latin typeface="BISansNEXT" panose="02000503040000020004"/>
              </a:rPr>
              <a:t> </a:t>
            </a:r>
            <a:r>
              <a:rPr lang="nl-NL" dirty="0" err="1">
                <a:latin typeface="BISansNEXT" panose="02000503040000020004"/>
              </a:rPr>
              <a:t>adjusting</a:t>
            </a:r>
            <a:r>
              <a:rPr lang="nl-NL" dirty="0">
                <a:latin typeface="BISansNEXT" panose="02000503040000020004"/>
              </a:rPr>
              <a:t> </a:t>
            </a:r>
            <a:r>
              <a:rPr lang="nl-NL" dirty="0" err="1">
                <a:latin typeface="BISansNEXT" panose="02000503040000020004"/>
              </a:rPr>
              <a:t>for</a:t>
            </a:r>
            <a:r>
              <a:rPr lang="nl-NL" dirty="0">
                <a:latin typeface="BISansNEXT" panose="02000503040000020004"/>
              </a:rPr>
              <a:t> </a:t>
            </a:r>
            <a:r>
              <a:rPr lang="nl-NL" dirty="0" err="1">
                <a:latin typeface="BISansNEXT" panose="02000503040000020004"/>
              </a:rPr>
              <a:t>age</a:t>
            </a:r>
            <a:r>
              <a:rPr lang="nl-NL" dirty="0">
                <a:latin typeface="BISansNEXT" panose="02000503040000020004"/>
              </a:rPr>
              <a:t>, </a:t>
            </a:r>
            <a:r>
              <a:rPr lang="nl-NL" dirty="0" err="1">
                <a:latin typeface="BISansNEXT" panose="02000503040000020004"/>
              </a:rPr>
              <a:t>sex</a:t>
            </a:r>
            <a:r>
              <a:rPr lang="nl-NL" dirty="0">
                <a:latin typeface="BISansNEXT" panose="02000503040000020004"/>
              </a:rPr>
              <a:t> </a:t>
            </a:r>
            <a:r>
              <a:rPr lang="nl-NL" dirty="0" err="1">
                <a:latin typeface="BISansNEXT" panose="02000503040000020004"/>
              </a:rPr>
              <a:t>and</a:t>
            </a:r>
            <a:r>
              <a:rPr lang="nl-NL" dirty="0">
                <a:latin typeface="BISansNEXT" panose="02000503040000020004"/>
              </a:rPr>
              <a:t> smoking (HR 2.86; 95% Cl, 1.96 </a:t>
            </a:r>
            <a:r>
              <a:rPr lang="nl-NL" dirty="0" err="1">
                <a:latin typeface="BISansNEXT" panose="02000503040000020004"/>
              </a:rPr>
              <a:t>to</a:t>
            </a:r>
            <a:r>
              <a:rPr lang="nl-NL" dirty="0">
                <a:latin typeface="BISansNEXT" panose="02000503040000020004"/>
              </a:rPr>
              <a:t> 4.12; P&lt;0.001).</a:t>
            </a:r>
            <a:br>
              <a:rPr lang="nl-NL" dirty="0">
                <a:latin typeface="BISansNEXT" panose="02000503040000020004"/>
              </a:rPr>
            </a:br>
            <a:endParaRPr lang="nl-NL" dirty="0">
              <a:latin typeface="BISansNEXT" panose="02000503040000020004"/>
            </a:endParaRPr>
          </a:p>
          <a:p>
            <a:r>
              <a:rPr lang="nl-NL" dirty="0">
                <a:latin typeface="BISansNEXT" panose="02000503040000020004"/>
              </a:rPr>
              <a:t>1. Wells AU, Brown KK, </a:t>
            </a:r>
            <a:r>
              <a:rPr lang="nl-NL" dirty="0" err="1">
                <a:latin typeface="BISansNEXT" panose="02000503040000020004"/>
              </a:rPr>
              <a:t>Flaherty</a:t>
            </a:r>
            <a:r>
              <a:rPr lang="nl-NL" dirty="0">
                <a:latin typeface="BISansNEXT" panose="02000503040000020004"/>
              </a:rPr>
              <a:t> KR, et al. </a:t>
            </a:r>
            <a:r>
              <a:rPr lang="nl-NL" dirty="0" err="1">
                <a:latin typeface="BISansNEXT" panose="02000503040000020004"/>
              </a:rPr>
              <a:t>What's</a:t>
            </a:r>
            <a:r>
              <a:rPr lang="nl-NL" dirty="0">
                <a:latin typeface="BISansNEXT" panose="02000503040000020004"/>
              </a:rPr>
              <a:t> in a name? </a:t>
            </a:r>
            <a:r>
              <a:rPr lang="nl-NL" dirty="0" err="1">
                <a:latin typeface="BISansNEXT" panose="02000503040000020004"/>
              </a:rPr>
              <a:t>That</a:t>
            </a:r>
            <a:r>
              <a:rPr lang="nl-NL" dirty="0">
                <a:latin typeface="BISansNEXT" panose="02000503040000020004"/>
              </a:rPr>
              <a:t> </a:t>
            </a:r>
            <a:r>
              <a:rPr lang="nl-NL" dirty="0" err="1">
                <a:latin typeface="BISansNEXT" panose="02000503040000020004"/>
              </a:rPr>
              <a:t>which</a:t>
            </a:r>
            <a:r>
              <a:rPr lang="nl-NL" dirty="0">
                <a:latin typeface="BISansNEXT" panose="02000503040000020004"/>
              </a:rPr>
              <a:t> we call IPF, </a:t>
            </a:r>
            <a:r>
              <a:rPr lang="nl-NL" dirty="0" err="1">
                <a:latin typeface="BISansNEXT" panose="02000503040000020004"/>
              </a:rPr>
              <a:t>by</a:t>
            </a:r>
            <a:r>
              <a:rPr lang="nl-NL" dirty="0">
                <a:latin typeface="BISansNEXT" panose="02000503040000020004"/>
              </a:rPr>
              <a:t> </a:t>
            </a:r>
            <a:r>
              <a:rPr lang="nl-NL" dirty="0" err="1">
                <a:latin typeface="BISansNEXT" panose="02000503040000020004"/>
              </a:rPr>
              <a:t>any</a:t>
            </a:r>
            <a:r>
              <a:rPr lang="nl-NL" dirty="0">
                <a:latin typeface="BISansNEXT" panose="02000503040000020004"/>
              </a:rPr>
              <a:t> </a:t>
            </a:r>
            <a:r>
              <a:rPr lang="nl-NL" dirty="0" err="1">
                <a:latin typeface="BISansNEXT" panose="02000503040000020004"/>
              </a:rPr>
              <a:t>other</a:t>
            </a:r>
            <a:r>
              <a:rPr lang="nl-NL" dirty="0">
                <a:latin typeface="BISansNEXT" panose="02000503040000020004"/>
              </a:rPr>
              <a:t> name </a:t>
            </a:r>
            <a:r>
              <a:rPr lang="nl-NL" dirty="0" err="1">
                <a:latin typeface="BISansNEXT" panose="02000503040000020004"/>
              </a:rPr>
              <a:t>would</a:t>
            </a:r>
            <a:r>
              <a:rPr lang="nl-NL" dirty="0">
                <a:latin typeface="BISansNEXT" panose="02000503040000020004"/>
              </a:rPr>
              <a:t> act </a:t>
            </a:r>
            <a:r>
              <a:rPr lang="nl-NL" dirty="0" err="1">
                <a:latin typeface="BISansNEXT" panose="02000503040000020004"/>
              </a:rPr>
              <a:t>the</a:t>
            </a:r>
            <a:r>
              <a:rPr lang="nl-NL" dirty="0">
                <a:latin typeface="BISansNEXT" panose="02000503040000020004"/>
              </a:rPr>
              <a:t> </a:t>
            </a:r>
            <a:r>
              <a:rPr lang="nl-NL" dirty="0" err="1">
                <a:latin typeface="BISansNEXT" panose="02000503040000020004"/>
              </a:rPr>
              <a:t>same</a:t>
            </a:r>
            <a:r>
              <a:rPr lang="nl-NL" dirty="0">
                <a:latin typeface="BISansNEXT" panose="02000503040000020004"/>
              </a:rPr>
              <a:t>. </a:t>
            </a:r>
            <a:r>
              <a:rPr lang="nl-NL" dirty="0" err="1">
                <a:latin typeface="BISansNEXT" panose="02000503040000020004"/>
              </a:rPr>
              <a:t>Eur</a:t>
            </a:r>
            <a:r>
              <a:rPr lang="nl-NL" dirty="0">
                <a:latin typeface="BISansNEXT" panose="02000503040000020004"/>
              </a:rPr>
              <a:t> </a:t>
            </a:r>
            <a:r>
              <a:rPr lang="nl-NL" dirty="0" err="1">
                <a:latin typeface="BISansNEXT" panose="02000503040000020004"/>
              </a:rPr>
              <a:t>Respir</a:t>
            </a:r>
            <a:r>
              <a:rPr lang="nl-NL" dirty="0">
                <a:latin typeface="BISansNEXT" panose="02000503040000020004"/>
              </a:rPr>
              <a:t> J. 2018;51(5):1800692; 2. </a:t>
            </a:r>
            <a:r>
              <a:rPr lang="nl-NL" dirty="0" err="1">
                <a:latin typeface="BISansNEXT" panose="02000503040000020004"/>
              </a:rPr>
              <a:t>Kolb</a:t>
            </a:r>
            <a:r>
              <a:rPr lang="nl-NL" dirty="0">
                <a:latin typeface="BISansNEXT" panose="02000503040000020004"/>
              </a:rPr>
              <a:t> M, </a:t>
            </a:r>
            <a:r>
              <a:rPr lang="nl-NL" dirty="0" err="1">
                <a:latin typeface="BISansNEXT" panose="02000503040000020004"/>
              </a:rPr>
              <a:t>Vašáková</a:t>
            </a:r>
            <a:r>
              <a:rPr lang="nl-NL" dirty="0">
                <a:latin typeface="BISansNEXT" panose="02000503040000020004"/>
              </a:rPr>
              <a:t> M. The </a:t>
            </a:r>
            <a:r>
              <a:rPr lang="nl-NL" dirty="0" err="1">
                <a:latin typeface="BISansNEXT" panose="02000503040000020004"/>
              </a:rPr>
              <a:t>natural</a:t>
            </a:r>
            <a:r>
              <a:rPr lang="nl-NL" dirty="0">
                <a:latin typeface="BISansNEXT" panose="02000503040000020004"/>
              </a:rPr>
              <a:t> </a:t>
            </a:r>
            <a:r>
              <a:rPr lang="nl-NL" dirty="0" err="1">
                <a:latin typeface="BISansNEXT" panose="02000503040000020004"/>
              </a:rPr>
              <a:t>history</a:t>
            </a:r>
            <a:r>
              <a:rPr lang="nl-NL" dirty="0">
                <a:latin typeface="BISansNEXT" panose="02000503040000020004"/>
              </a:rPr>
              <a:t> of </a:t>
            </a:r>
            <a:r>
              <a:rPr lang="nl-NL" dirty="0" err="1">
                <a:latin typeface="BISansNEXT" panose="02000503040000020004"/>
              </a:rPr>
              <a:t>progressive</a:t>
            </a:r>
            <a:r>
              <a:rPr lang="nl-NL" dirty="0">
                <a:latin typeface="BISansNEXT" panose="02000503040000020004"/>
              </a:rPr>
              <a:t> </a:t>
            </a:r>
            <a:r>
              <a:rPr lang="nl-NL" dirty="0" err="1">
                <a:latin typeface="BISansNEXT" panose="02000503040000020004"/>
              </a:rPr>
              <a:t>fibrosing</a:t>
            </a:r>
            <a:r>
              <a:rPr lang="nl-NL" dirty="0">
                <a:latin typeface="BISansNEXT" panose="02000503040000020004"/>
              </a:rPr>
              <a:t> </a:t>
            </a:r>
            <a:r>
              <a:rPr lang="nl-NL" dirty="0" err="1">
                <a:latin typeface="BISansNEXT" panose="02000503040000020004"/>
              </a:rPr>
              <a:t>interstitial</a:t>
            </a:r>
            <a:r>
              <a:rPr lang="nl-NL" dirty="0">
                <a:latin typeface="BISansNEXT" panose="02000503040000020004"/>
              </a:rPr>
              <a:t> </a:t>
            </a:r>
            <a:r>
              <a:rPr lang="nl-NL" dirty="0" err="1">
                <a:latin typeface="BISansNEXT" panose="02000503040000020004"/>
              </a:rPr>
              <a:t>lung</a:t>
            </a:r>
            <a:r>
              <a:rPr lang="nl-NL" dirty="0">
                <a:latin typeface="BISansNEXT" panose="02000503040000020004"/>
              </a:rPr>
              <a:t> </a:t>
            </a:r>
            <a:r>
              <a:rPr lang="nl-NL" dirty="0" err="1">
                <a:latin typeface="BISansNEXT" panose="02000503040000020004"/>
              </a:rPr>
              <a:t>diseases</a:t>
            </a:r>
            <a:r>
              <a:rPr lang="nl-NL" dirty="0">
                <a:latin typeface="BISansNEXT" panose="02000503040000020004"/>
              </a:rPr>
              <a:t>. </a:t>
            </a:r>
            <a:r>
              <a:rPr lang="nl-NL" dirty="0" err="1">
                <a:latin typeface="BISansNEXT" panose="02000503040000020004"/>
              </a:rPr>
              <a:t>Respir</a:t>
            </a:r>
            <a:r>
              <a:rPr lang="nl-NL" dirty="0">
                <a:latin typeface="BISansNEXT" panose="02000503040000020004"/>
              </a:rPr>
              <a:t> </a:t>
            </a:r>
            <a:r>
              <a:rPr lang="nl-NL" dirty="0" err="1">
                <a:latin typeface="BISansNEXT" panose="02000503040000020004"/>
              </a:rPr>
              <a:t>Res</a:t>
            </a:r>
            <a:r>
              <a:rPr lang="nl-NL" dirty="0">
                <a:latin typeface="BISansNEXT" panose="02000503040000020004"/>
              </a:rPr>
              <a:t>. 2019;20(1):57; 3. </a:t>
            </a:r>
            <a:r>
              <a:rPr lang="nl-NL" dirty="0" err="1">
                <a:latin typeface="BISansNEXT" panose="02000503040000020004"/>
              </a:rPr>
              <a:t>Wijsenbeek</a:t>
            </a:r>
            <a:r>
              <a:rPr lang="nl-NL" dirty="0">
                <a:latin typeface="BISansNEXT" panose="02000503040000020004"/>
              </a:rPr>
              <a:t> M, </a:t>
            </a:r>
            <a:r>
              <a:rPr lang="nl-NL" dirty="0" err="1">
                <a:latin typeface="BISansNEXT" panose="02000503040000020004"/>
              </a:rPr>
              <a:t>Kreuter</a:t>
            </a:r>
            <a:r>
              <a:rPr lang="nl-NL" dirty="0">
                <a:latin typeface="BISansNEXT" panose="02000503040000020004"/>
              </a:rPr>
              <a:t> M, </a:t>
            </a:r>
            <a:r>
              <a:rPr lang="nl-NL" dirty="0" err="1">
                <a:latin typeface="BISansNEXT" panose="02000503040000020004"/>
              </a:rPr>
              <a:t>Olson</a:t>
            </a:r>
            <a:r>
              <a:rPr lang="nl-NL" dirty="0">
                <a:latin typeface="BISansNEXT" panose="02000503040000020004"/>
              </a:rPr>
              <a:t> A, et al. </a:t>
            </a:r>
            <a:r>
              <a:rPr lang="nl-NL" dirty="0" err="1">
                <a:latin typeface="BISansNEXT" panose="02000503040000020004"/>
              </a:rPr>
              <a:t>Progressive</a:t>
            </a:r>
            <a:r>
              <a:rPr lang="nl-NL" dirty="0">
                <a:latin typeface="BISansNEXT" panose="02000503040000020004"/>
              </a:rPr>
              <a:t> </a:t>
            </a:r>
            <a:r>
              <a:rPr lang="nl-NL" dirty="0" err="1">
                <a:latin typeface="BISansNEXT" panose="02000503040000020004"/>
              </a:rPr>
              <a:t>fibrosing</a:t>
            </a:r>
            <a:r>
              <a:rPr lang="nl-NL" dirty="0">
                <a:latin typeface="BISansNEXT" panose="02000503040000020004"/>
              </a:rPr>
              <a:t> </a:t>
            </a:r>
            <a:r>
              <a:rPr lang="nl-NL" dirty="0" err="1">
                <a:latin typeface="BISansNEXT" panose="02000503040000020004"/>
              </a:rPr>
              <a:t>interstitial</a:t>
            </a:r>
            <a:r>
              <a:rPr lang="nl-NL" dirty="0">
                <a:latin typeface="BISansNEXT" panose="02000503040000020004"/>
              </a:rPr>
              <a:t> </a:t>
            </a:r>
            <a:r>
              <a:rPr lang="nl-NL" dirty="0" err="1">
                <a:latin typeface="BISansNEXT" panose="02000503040000020004"/>
              </a:rPr>
              <a:t>lung</a:t>
            </a:r>
            <a:r>
              <a:rPr lang="nl-NL" dirty="0">
                <a:latin typeface="BISansNEXT" panose="02000503040000020004"/>
              </a:rPr>
              <a:t> </a:t>
            </a:r>
            <a:r>
              <a:rPr lang="nl-NL" dirty="0" err="1">
                <a:latin typeface="BISansNEXT" panose="02000503040000020004"/>
              </a:rPr>
              <a:t>diseases</a:t>
            </a:r>
            <a:r>
              <a:rPr lang="nl-NL" dirty="0">
                <a:latin typeface="BISansNEXT" panose="02000503040000020004"/>
              </a:rPr>
              <a:t>: </a:t>
            </a:r>
            <a:r>
              <a:rPr lang="nl-NL" dirty="0" err="1">
                <a:latin typeface="BISansNEXT" panose="02000503040000020004"/>
              </a:rPr>
              <a:t>current</a:t>
            </a:r>
            <a:r>
              <a:rPr lang="nl-NL" dirty="0">
                <a:latin typeface="BISansNEXT" panose="02000503040000020004"/>
              </a:rPr>
              <a:t> </a:t>
            </a:r>
            <a:r>
              <a:rPr lang="nl-NL" dirty="0" err="1">
                <a:latin typeface="BISansNEXT" panose="02000503040000020004"/>
              </a:rPr>
              <a:t>practice</a:t>
            </a:r>
            <a:r>
              <a:rPr lang="nl-NL" dirty="0">
                <a:latin typeface="BISansNEXT" panose="02000503040000020004"/>
              </a:rPr>
              <a:t> in diagnosis </a:t>
            </a:r>
            <a:r>
              <a:rPr lang="nl-NL" dirty="0" err="1">
                <a:latin typeface="BISansNEXT" panose="02000503040000020004"/>
              </a:rPr>
              <a:t>and</a:t>
            </a:r>
            <a:r>
              <a:rPr lang="nl-NL" dirty="0">
                <a:latin typeface="BISansNEXT" panose="02000503040000020004"/>
              </a:rPr>
              <a:t> management. </a:t>
            </a:r>
            <a:r>
              <a:rPr lang="nl-NL" dirty="0" err="1">
                <a:latin typeface="BISansNEXT" panose="02000503040000020004"/>
              </a:rPr>
              <a:t>Curr</a:t>
            </a:r>
            <a:r>
              <a:rPr lang="nl-NL" dirty="0">
                <a:latin typeface="BISansNEXT" panose="02000503040000020004"/>
              </a:rPr>
              <a:t> </a:t>
            </a:r>
            <a:r>
              <a:rPr lang="nl-NL" dirty="0" err="1">
                <a:latin typeface="BISansNEXT" panose="02000503040000020004"/>
              </a:rPr>
              <a:t>Med</a:t>
            </a:r>
            <a:r>
              <a:rPr lang="nl-NL" dirty="0">
                <a:latin typeface="BISansNEXT" panose="02000503040000020004"/>
              </a:rPr>
              <a:t> </a:t>
            </a:r>
            <a:r>
              <a:rPr lang="nl-NL" dirty="0" err="1">
                <a:latin typeface="BISansNEXT" panose="02000503040000020004"/>
              </a:rPr>
              <a:t>Res</a:t>
            </a:r>
            <a:r>
              <a:rPr lang="nl-NL" dirty="0">
                <a:latin typeface="BISansNEXT" panose="02000503040000020004"/>
              </a:rPr>
              <a:t> </a:t>
            </a:r>
            <a:r>
              <a:rPr lang="nl-NL" dirty="0" err="1">
                <a:latin typeface="BISansNEXT" panose="02000503040000020004"/>
              </a:rPr>
              <a:t>Opin</a:t>
            </a:r>
            <a:r>
              <a:rPr lang="nl-NL" dirty="0">
                <a:latin typeface="BISansNEXT" panose="02000503040000020004"/>
              </a:rPr>
              <a:t>. 2019;35(11):2015-24; 4. Nasser M, </a:t>
            </a:r>
            <a:r>
              <a:rPr lang="nl-NL" dirty="0" err="1">
                <a:latin typeface="BISansNEXT" panose="02000503040000020004"/>
              </a:rPr>
              <a:t>Larrieu</a:t>
            </a:r>
            <a:r>
              <a:rPr lang="nl-NL" dirty="0">
                <a:latin typeface="BISansNEXT" panose="02000503040000020004"/>
              </a:rPr>
              <a:t> S, </a:t>
            </a:r>
            <a:r>
              <a:rPr lang="nl-NL" dirty="0" err="1">
                <a:latin typeface="BISansNEXT" panose="02000503040000020004"/>
              </a:rPr>
              <a:t>Boussel</a:t>
            </a:r>
            <a:r>
              <a:rPr lang="nl-NL" dirty="0">
                <a:latin typeface="BISansNEXT" panose="02000503040000020004"/>
              </a:rPr>
              <a:t> L, et al. </a:t>
            </a:r>
            <a:r>
              <a:rPr lang="nl-NL" dirty="0" err="1">
                <a:latin typeface="BISansNEXT" panose="02000503040000020004"/>
              </a:rPr>
              <a:t>Estimates</a:t>
            </a:r>
            <a:r>
              <a:rPr lang="nl-NL" dirty="0">
                <a:latin typeface="BISansNEXT" panose="02000503040000020004"/>
              </a:rPr>
              <a:t> of </a:t>
            </a:r>
            <a:r>
              <a:rPr lang="nl-NL" dirty="0" err="1">
                <a:latin typeface="BISansNEXT" panose="02000503040000020004"/>
              </a:rPr>
              <a:t>epidemiology</a:t>
            </a:r>
            <a:r>
              <a:rPr lang="nl-NL" dirty="0">
                <a:latin typeface="BISansNEXT" panose="02000503040000020004"/>
              </a:rPr>
              <a:t>, </a:t>
            </a:r>
            <a:r>
              <a:rPr lang="nl-NL" dirty="0" err="1">
                <a:latin typeface="BISansNEXT" panose="02000503040000020004"/>
              </a:rPr>
              <a:t>mortality</a:t>
            </a:r>
            <a:r>
              <a:rPr lang="nl-NL" dirty="0">
                <a:latin typeface="BISansNEXT" panose="02000503040000020004"/>
              </a:rPr>
              <a:t> </a:t>
            </a:r>
            <a:r>
              <a:rPr lang="nl-NL" dirty="0" err="1">
                <a:latin typeface="BISansNEXT" panose="02000503040000020004"/>
              </a:rPr>
              <a:t>and</a:t>
            </a:r>
            <a:r>
              <a:rPr lang="nl-NL" dirty="0">
                <a:latin typeface="BISansNEXT" panose="02000503040000020004"/>
              </a:rPr>
              <a:t> </a:t>
            </a:r>
            <a:r>
              <a:rPr lang="nl-NL" dirty="0" err="1">
                <a:latin typeface="BISansNEXT" panose="02000503040000020004"/>
              </a:rPr>
              <a:t>disease</a:t>
            </a:r>
            <a:r>
              <a:rPr lang="nl-NL" dirty="0">
                <a:latin typeface="BISansNEXT" panose="02000503040000020004"/>
              </a:rPr>
              <a:t> </a:t>
            </a:r>
            <a:r>
              <a:rPr lang="nl-NL" dirty="0" err="1">
                <a:latin typeface="BISansNEXT" panose="02000503040000020004"/>
              </a:rPr>
              <a:t>burden</a:t>
            </a:r>
            <a:r>
              <a:rPr lang="nl-NL" dirty="0">
                <a:latin typeface="BISansNEXT" panose="02000503040000020004"/>
              </a:rPr>
              <a:t> </a:t>
            </a:r>
            <a:r>
              <a:rPr lang="nl-NL" dirty="0" err="1">
                <a:latin typeface="BISansNEXT" panose="02000503040000020004"/>
              </a:rPr>
              <a:t>associated</a:t>
            </a:r>
            <a:r>
              <a:rPr lang="nl-NL" dirty="0">
                <a:latin typeface="BISansNEXT" panose="02000503040000020004"/>
              </a:rPr>
              <a:t> </a:t>
            </a:r>
            <a:r>
              <a:rPr lang="nl-NL" dirty="0" err="1">
                <a:latin typeface="BISansNEXT" panose="02000503040000020004"/>
              </a:rPr>
              <a:t>with</a:t>
            </a:r>
            <a:r>
              <a:rPr lang="nl-NL" dirty="0">
                <a:latin typeface="BISansNEXT" panose="02000503040000020004"/>
              </a:rPr>
              <a:t> </a:t>
            </a:r>
            <a:r>
              <a:rPr lang="nl-NL" dirty="0" err="1">
                <a:latin typeface="BISansNEXT" panose="02000503040000020004"/>
              </a:rPr>
              <a:t>progressive</a:t>
            </a:r>
            <a:r>
              <a:rPr lang="nl-NL" dirty="0">
                <a:latin typeface="BISansNEXT" panose="02000503040000020004"/>
              </a:rPr>
              <a:t> </a:t>
            </a:r>
            <a:r>
              <a:rPr lang="nl-NL" dirty="0" err="1">
                <a:latin typeface="BISansNEXT" panose="02000503040000020004"/>
              </a:rPr>
              <a:t>fibrosing</a:t>
            </a:r>
            <a:r>
              <a:rPr lang="nl-NL" dirty="0">
                <a:latin typeface="BISansNEXT" panose="02000503040000020004"/>
              </a:rPr>
              <a:t> </a:t>
            </a:r>
            <a:r>
              <a:rPr lang="nl-NL" dirty="0" err="1">
                <a:latin typeface="BISansNEXT" panose="02000503040000020004"/>
              </a:rPr>
              <a:t>interstitial</a:t>
            </a:r>
            <a:r>
              <a:rPr lang="nl-NL" dirty="0">
                <a:latin typeface="BISansNEXT" panose="02000503040000020004"/>
              </a:rPr>
              <a:t> </a:t>
            </a:r>
            <a:r>
              <a:rPr lang="nl-NL" dirty="0" err="1">
                <a:latin typeface="BISansNEXT" panose="02000503040000020004"/>
              </a:rPr>
              <a:t>lung</a:t>
            </a:r>
            <a:r>
              <a:rPr lang="nl-NL" dirty="0">
                <a:latin typeface="BISansNEXT" panose="02000503040000020004"/>
              </a:rPr>
              <a:t> </a:t>
            </a:r>
            <a:r>
              <a:rPr lang="nl-NL" dirty="0" err="1">
                <a:latin typeface="BISansNEXT" panose="02000503040000020004"/>
              </a:rPr>
              <a:t>disease</a:t>
            </a:r>
            <a:r>
              <a:rPr lang="nl-NL" dirty="0">
                <a:latin typeface="BISansNEXT" panose="02000503040000020004"/>
              </a:rPr>
              <a:t> in France (</a:t>
            </a:r>
            <a:r>
              <a:rPr lang="nl-NL" dirty="0" err="1">
                <a:latin typeface="BISansNEXT" panose="02000503040000020004"/>
              </a:rPr>
              <a:t>the</a:t>
            </a:r>
            <a:r>
              <a:rPr lang="nl-NL" dirty="0">
                <a:latin typeface="BISansNEXT" panose="02000503040000020004"/>
              </a:rPr>
              <a:t> PROGRESS </a:t>
            </a:r>
            <a:r>
              <a:rPr lang="nl-NL" dirty="0" err="1">
                <a:latin typeface="BISansNEXT" panose="02000503040000020004"/>
              </a:rPr>
              <a:t>study</a:t>
            </a:r>
            <a:r>
              <a:rPr lang="nl-NL" dirty="0">
                <a:latin typeface="BISansNEXT" panose="02000503040000020004"/>
              </a:rPr>
              <a:t>). </a:t>
            </a:r>
            <a:r>
              <a:rPr lang="nl-NL" dirty="0" err="1">
                <a:latin typeface="BISansNEXT" panose="02000503040000020004"/>
              </a:rPr>
              <a:t>Respir</a:t>
            </a:r>
            <a:r>
              <a:rPr lang="nl-NL" dirty="0">
                <a:latin typeface="BISansNEXT" panose="02000503040000020004"/>
              </a:rPr>
              <a:t> </a:t>
            </a:r>
            <a:r>
              <a:rPr lang="nl-NL" dirty="0" err="1">
                <a:latin typeface="BISansNEXT" panose="02000503040000020004"/>
              </a:rPr>
              <a:t>Res</a:t>
            </a:r>
            <a:r>
              <a:rPr lang="nl-NL" dirty="0">
                <a:latin typeface="BISansNEXT" panose="02000503040000020004"/>
              </a:rPr>
              <a:t>. 2021;22(1):162.</a:t>
            </a:r>
          </a:p>
        </p:txBody>
      </p:sp>
      <p:pic>
        <p:nvPicPr>
          <p:cNvPr id="4" name="Picture 3">
            <a:extLst>
              <a:ext uri="{FF2B5EF4-FFF2-40B4-BE49-F238E27FC236}">
                <a16:creationId xmlns:a16="http://schemas.microsoft.com/office/drawing/2014/main" id="{9D811BE2-3D13-B028-C974-6DC51691A200}"/>
              </a:ext>
            </a:extLst>
          </p:cNvPr>
          <p:cNvPicPr>
            <a:picLocks noChangeAspect="1"/>
          </p:cNvPicPr>
          <p:nvPr/>
        </p:nvPicPr>
        <p:blipFill>
          <a:blip r:embed="rId10"/>
          <a:stretch>
            <a:fillRect/>
          </a:stretch>
        </p:blipFill>
        <p:spPr>
          <a:xfrm>
            <a:off x="10872179" y="6270025"/>
            <a:ext cx="1487553" cy="231668"/>
          </a:xfrm>
          <a:prstGeom prst="rect">
            <a:avLst/>
          </a:prstGeom>
        </p:spPr>
      </p:pic>
    </p:spTree>
    <p:extLst>
      <p:ext uri="{BB962C8B-B14F-4D97-AF65-F5344CB8AC3E}">
        <p14:creationId xmlns:p14="http://schemas.microsoft.com/office/powerpoint/2010/main" val="132121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00"/>
                                        </p:tgtEl>
                                        <p:attrNameLst>
                                          <p:attrName>style.visibility</p:attrName>
                                        </p:attrNameLst>
                                      </p:cBhvr>
                                      <p:to>
                                        <p:strVal val="visible"/>
                                      </p:to>
                                    </p:set>
                                    <p:animEffect transition="in" filter="wipe(left)">
                                      <p:cBhvr>
                                        <p:cTn id="14" dur="500"/>
                                        <p:tgtEl>
                                          <p:spTgt spid="100"/>
                                        </p:tgtEl>
                                      </p:cBhvr>
                                    </p:animEffect>
                                  </p:childTnLst>
                                </p:cTn>
                              </p:par>
                              <p:par>
                                <p:cTn id="15" presetID="22" presetClass="entr" presetSubtype="8" fill="hold" nodeType="with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wipe(left)">
                                      <p:cBhvr>
                                        <p:cTn id="17" dur="500"/>
                                        <p:tgtEl>
                                          <p:spTgt spid="103"/>
                                        </p:tgtEl>
                                      </p:cBhvr>
                                    </p:animEffect>
                                  </p:childTnLst>
                                </p:cTn>
                              </p:par>
                              <p:par>
                                <p:cTn id="18" presetID="22" presetClass="entr" presetSubtype="8" fill="hold" nodeType="withEffect">
                                  <p:stCondLst>
                                    <p:cond delay="0"/>
                                  </p:stCondLst>
                                  <p:childTnLst>
                                    <p:set>
                                      <p:cBhvr>
                                        <p:cTn id="19" dur="1" fill="hold">
                                          <p:stCondLst>
                                            <p:cond delay="0"/>
                                          </p:stCondLst>
                                        </p:cTn>
                                        <p:tgtEl>
                                          <p:spTgt spid="102"/>
                                        </p:tgtEl>
                                        <p:attrNameLst>
                                          <p:attrName>style.visibility</p:attrName>
                                        </p:attrNameLst>
                                      </p:cBhvr>
                                      <p:to>
                                        <p:strVal val="visible"/>
                                      </p:to>
                                    </p:set>
                                    <p:animEffect transition="in" filter="wipe(left)">
                                      <p:cBhvr>
                                        <p:cTn id="20" dur="500"/>
                                        <p:tgtEl>
                                          <p:spTgt spid="102"/>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12"/>
                                        </p:tgtEl>
                                        <p:attrNameLst>
                                          <p:attrName>style.visibility</p:attrName>
                                        </p:attrNameLst>
                                      </p:cBhvr>
                                      <p:to>
                                        <p:strVal val="visible"/>
                                      </p:to>
                                    </p:set>
                                    <p:animEffect transition="in" filter="fade">
                                      <p:cBhvr>
                                        <p:cTn id="24" dur="500"/>
                                        <p:tgtEl>
                                          <p:spTgt spid="112"/>
                                        </p:tgtEl>
                                      </p:cBhvr>
                                    </p:animEffect>
                                  </p:childTnLst>
                                </p:cTn>
                              </p:par>
                              <p:par>
                                <p:cTn id="25" presetID="10" presetClass="entr" presetSubtype="0" fill="hold" nodeType="withEffect">
                                  <p:stCondLst>
                                    <p:cond delay="0"/>
                                  </p:stCondLst>
                                  <p:childTnLst>
                                    <p:set>
                                      <p:cBhvr>
                                        <p:cTn id="26" dur="1" fill="hold">
                                          <p:stCondLst>
                                            <p:cond delay="0"/>
                                          </p:stCondLst>
                                        </p:cTn>
                                        <p:tgtEl>
                                          <p:spTgt spid="111"/>
                                        </p:tgtEl>
                                        <p:attrNameLst>
                                          <p:attrName>style.visibility</p:attrName>
                                        </p:attrNameLst>
                                      </p:cBhvr>
                                      <p:to>
                                        <p:strVal val="visible"/>
                                      </p:to>
                                    </p:set>
                                    <p:animEffect transition="in" filter="fade">
                                      <p:cBhvr>
                                        <p:cTn id="27" dur="500"/>
                                        <p:tgtEl>
                                          <p:spTgt spid="111"/>
                                        </p:tgtEl>
                                      </p:cBhvr>
                                    </p:animEffect>
                                  </p:childTnLst>
                                </p:cTn>
                              </p:par>
                              <p:par>
                                <p:cTn id="28" presetID="10" presetClass="entr" presetSubtype="0" fill="hold" nodeType="withEffect">
                                  <p:stCondLst>
                                    <p:cond delay="0"/>
                                  </p:stCondLst>
                                  <p:childTnLst>
                                    <p:set>
                                      <p:cBhvr>
                                        <p:cTn id="29" dur="1" fill="hold">
                                          <p:stCondLst>
                                            <p:cond delay="0"/>
                                          </p:stCondLst>
                                        </p:cTn>
                                        <p:tgtEl>
                                          <p:spTgt spid="110"/>
                                        </p:tgtEl>
                                        <p:attrNameLst>
                                          <p:attrName>style.visibility</p:attrName>
                                        </p:attrNameLst>
                                      </p:cBhvr>
                                      <p:to>
                                        <p:strVal val="visible"/>
                                      </p:to>
                                    </p:set>
                                    <p:animEffect transition="in" filter="fade">
                                      <p:cBhvr>
                                        <p:cTn id="30" dur="500"/>
                                        <p:tgtEl>
                                          <p:spTgt spid="110"/>
                                        </p:tgtEl>
                                      </p:cBhvr>
                                    </p:animEffect>
                                  </p:childTnLst>
                                </p:cTn>
                              </p:par>
                              <p:par>
                                <p:cTn id="31" presetID="10" presetClass="entr" presetSubtype="0" fill="hold" nodeType="withEffect">
                                  <p:stCondLst>
                                    <p:cond delay="0"/>
                                  </p:stCondLst>
                                  <p:childTnLst>
                                    <p:set>
                                      <p:cBhvr>
                                        <p:cTn id="32" dur="1" fill="hold">
                                          <p:stCondLst>
                                            <p:cond delay="0"/>
                                          </p:stCondLst>
                                        </p:cTn>
                                        <p:tgtEl>
                                          <p:spTgt spid="109"/>
                                        </p:tgtEl>
                                        <p:attrNameLst>
                                          <p:attrName>style.visibility</p:attrName>
                                        </p:attrNameLst>
                                      </p:cBhvr>
                                      <p:to>
                                        <p:strVal val="visible"/>
                                      </p:to>
                                    </p:set>
                                    <p:animEffect transition="in" filter="fade">
                                      <p:cBhvr>
                                        <p:cTn id="33" dur="500"/>
                                        <p:tgtEl>
                                          <p:spTgt spid="109"/>
                                        </p:tgtEl>
                                      </p:cBhvr>
                                    </p:animEffect>
                                  </p:childTnLst>
                                </p:cTn>
                              </p:par>
                              <p:par>
                                <p:cTn id="34" presetID="10" presetClass="entr" presetSubtype="0" fill="hold" nodeType="withEffect">
                                  <p:stCondLst>
                                    <p:cond delay="0"/>
                                  </p:stCondLst>
                                  <p:childTnLst>
                                    <p:set>
                                      <p:cBhvr>
                                        <p:cTn id="35" dur="1" fill="hold">
                                          <p:stCondLst>
                                            <p:cond delay="0"/>
                                          </p:stCondLst>
                                        </p:cTn>
                                        <p:tgtEl>
                                          <p:spTgt spid="107"/>
                                        </p:tgtEl>
                                        <p:attrNameLst>
                                          <p:attrName>style.visibility</p:attrName>
                                        </p:attrNameLst>
                                      </p:cBhvr>
                                      <p:to>
                                        <p:strVal val="visible"/>
                                      </p:to>
                                    </p:set>
                                    <p:animEffect transition="in" filter="fade">
                                      <p:cBhvr>
                                        <p:cTn id="36" dur="500"/>
                                        <p:tgtEl>
                                          <p:spTgt spid="107"/>
                                        </p:tgtEl>
                                      </p:cBhvr>
                                    </p:animEffect>
                                  </p:childTnLst>
                                </p:cTn>
                              </p:par>
                              <p:par>
                                <p:cTn id="37" presetID="10" presetClass="entr" presetSubtype="0" fill="hold" nodeType="withEffect">
                                  <p:stCondLst>
                                    <p:cond delay="0"/>
                                  </p:stCondLst>
                                  <p:childTnLst>
                                    <p:set>
                                      <p:cBhvr>
                                        <p:cTn id="38" dur="1" fill="hold">
                                          <p:stCondLst>
                                            <p:cond delay="0"/>
                                          </p:stCondLst>
                                        </p:cTn>
                                        <p:tgtEl>
                                          <p:spTgt spid="106"/>
                                        </p:tgtEl>
                                        <p:attrNameLst>
                                          <p:attrName>style.visibility</p:attrName>
                                        </p:attrNameLst>
                                      </p:cBhvr>
                                      <p:to>
                                        <p:strVal val="visible"/>
                                      </p:to>
                                    </p:set>
                                    <p:animEffect transition="in" filter="fade">
                                      <p:cBhvr>
                                        <p:cTn id="39" dur="500"/>
                                        <p:tgtEl>
                                          <p:spTgt spid="106"/>
                                        </p:tgtEl>
                                      </p:cBhvr>
                                    </p:animEffect>
                                  </p:childTnLst>
                                </p:cTn>
                              </p:par>
                              <p:par>
                                <p:cTn id="40" presetID="10" presetClass="entr" presetSubtype="0" fill="hold" nodeType="withEffect">
                                  <p:stCondLst>
                                    <p:cond delay="0"/>
                                  </p:stCondLst>
                                  <p:childTnLst>
                                    <p:set>
                                      <p:cBhvr>
                                        <p:cTn id="41" dur="1" fill="hold">
                                          <p:stCondLst>
                                            <p:cond delay="0"/>
                                          </p:stCondLst>
                                        </p:cTn>
                                        <p:tgtEl>
                                          <p:spTgt spid="105"/>
                                        </p:tgtEl>
                                        <p:attrNameLst>
                                          <p:attrName>style.visibility</p:attrName>
                                        </p:attrNameLst>
                                      </p:cBhvr>
                                      <p:to>
                                        <p:strVal val="visible"/>
                                      </p:to>
                                    </p:set>
                                    <p:animEffect transition="in" filter="fade">
                                      <p:cBhvr>
                                        <p:cTn id="42" dur="500"/>
                                        <p:tgtEl>
                                          <p:spTgt spid="105"/>
                                        </p:tgtEl>
                                      </p:cBhvr>
                                    </p:animEffect>
                                  </p:childTnLst>
                                </p:cTn>
                              </p:par>
                              <p:par>
                                <p:cTn id="43" presetID="10" presetClass="entr" presetSubtype="0" fill="hold" nodeType="withEffect">
                                  <p:stCondLst>
                                    <p:cond delay="0"/>
                                  </p:stCondLst>
                                  <p:childTnLst>
                                    <p:set>
                                      <p:cBhvr>
                                        <p:cTn id="44" dur="1" fill="hold">
                                          <p:stCondLst>
                                            <p:cond delay="0"/>
                                          </p:stCondLst>
                                        </p:cTn>
                                        <p:tgtEl>
                                          <p:spTgt spid="104"/>
                                        </p:tgtEl>
                                        <p:attrNameLst>
                                          <p:attrName>style.visibility</p:attrName>
                                        </p:attrNameLst>
                                      </p:cBhvr>
                                      <p:to>
                                        <p:strVal val="visible"/>
                                      </p:to>
                                    </p:set>
                                    <p:animEffect transition="in" filter="fade">
                                      <p:cBhvr>
                                        <p:cTn id="45" dur="500"/>
                                        <p:tgtEl>
                                          <p:spTgt spid="10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08"/>
                                        </p:tgtEl>
                                        <p:attrNameLst>
                                          <p:attrName>style.visibility</p:attrName>
                                        </p:attrNameLst>
                                      </p:cBhvr>
                                      <p:to>
                                        <p:strVal val="visible"/>
                                      </p:to>
                                    </p:set>
                                    <p:animEffect transition="in" filter="fade">
                                      <p:cBhvr>
                                        <p:cTn id="48" dur="500"/>
                                        <p:tgtEl>
                                          <p:spTgt spid="10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13"/>
                                        </p:tgtEl>
                                        <p:attrNameLst>
                                          <p:attrName>style.visibility</p:attrName>
                                        </p:attrNameLst>
                                      </p:cBhvr>
                                      <p:to>
                                        <p:strVal val="visible"/>
                                      </p:to>
                                    </p:set>
                                    <p:animEffect transition="in" filter="fade">
                                      <p:cBhvr>
                                        <p:cTn id="51" dur="500"/>
                                        <p:tgtEl>
                                          <p:spTgt spid="11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01"/>
                                        </p:tgtEl>
                                        <p:attrNameLst>
                                          <p:attrName>style.visibility</p:attrName>
                                        </p:attrNameLst>
                                      </p:cBhvr>
                                      <p:to>
                                        <p:strVal val="visible"/>
                                      </p:to>
                                    </p:set>
                                    <p:animEffect transition="in" filter="fade">
                                      <p:cBhvr>
                                        <p:cTn id="56" dur="500"/>
                                        <p:tgtEl>
                                          <p:spTgt spid="10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14"/>
                                        </p:tgtEl>
                                        <p:attrNameLst>
                                          <p:attrName>style.visibility</p:attrName>
                                        </p:attrNameLst>
                                      </p:cBhvr>
                                      <p:to>
                                        <p:strVal val="visible"/>
                                      </p:to>
                                    </p:set>
                                    <p:animEffect transition="in" filter="fade">
                                      <p:cBhvr>
                                        <p:cTn id="59" dur="500"/>
                                        <p:tgtEl>
                                          <p:spTgt spid="11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15"/>
                                        </p:tgtEl>
                                        <p:attrNameLst>
                                          <p:attrName>style.visibility</p:attrName>
                                        </p:attrNameLst>
                                      </p:cBhvr>
                                      <p:to>
                                        <p:strVal val="visible"/>
                                      </p:to>
                                    </p:set>
                                    <p:animEffect transition="in" filter="fade">
                                      <p:cBhvr>
                                        <p:cTn id="62" dur="500"/>
                                        <p:tgtEl>
                                          <p:spTgt spid="11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16"/>
                                        </p:tgtEl>
                                        <p:attrNameLst>
                                          <p:attrName>style.visibility</p:attrName>
                                        </p:attrNameLst>
                                      </p:cBhvr>
                                      <p:to>
                                        <p:strVal val="visible"/>
                                      </p:to>
                                    </p:set>
                                    <p:animEffect transition="in" filter="fade">
                                      <p:cBhvr>
                                        <p:cTn id="65" dur="500"/>
                                        <p:tgtEl>
                                          <p:spTgt spid="116"/>
                                        </p:tgtEl>
                                      </p:cBhvr>
                                    </p:animEffect>
                                  </p:childTnLst>
                                </p:cTn>
                              </p:par>
                            </p:childTnLst>
                          </p:cTn>
                        </p:par>
                        <p:par>
                          <p:cTn id="66" fill="hold">
                            <p:stCondLst>
                              <p:cond delay="500"/>
                            </p:stCondLst>
                            <p:childTnLst>
                              <p:par>
                                <p:cTn id="67" presetID="26" presetClass="emph" presetSubtype="0" fill="hold" nodeType="afterEffect">
                                  <p:stCondLst>
                                    <p:cond delay="0"/>
                                  </p:stCondLst>
                                  <p:childTnLst>
                                    <p:animEffect transition="out" filter="fade">
                                      <p:cBhvr>
                                        <p:cTn id="68" dur="500" tmFilter="0, 0; .2, .5; .8, .5; 1, 0"/>
                                        <p:tgtEl>
                                          <p:spTgt spid="103"/>
                                        </p:tgtEl>
                                      </p:cBhvr>
                                    </p:animEffect>
                                    <p:animScale>
                                      <p:cBhvr>
                                        <p:cTn id="69" dur="250" autoRev="1" fill="hold"/>
                                        <p:tgtEl>
                                          <p:spTgt spid="103"/>
                                        </p:tgtEl>
                                      </p:cBhvr>
                                      <p:by x="105000" y="105000"/>
                                    </p:animScale>
                                  </p:childTnLst>
                                </p:cTn>
                              </p:par>
                              <p:par>
                                <p:cTn id="70" presetID="26" presetClass="emph" presetSubtype="0" fill="hold" nodeType="withEffect">
                                  <p:stCondLst>
                                    <p:cond delay="0"/>
                                  </p:stCondLst>
                                  <p:childTnLst>
                                    <p:animEffect transition="out" filter="fade">
                                      <p:cBhvr>
                                        <p:cTn id="71" dur="500" tmFilter="0, 0; .2, .5; .8, .5; 1, 0"/>
                                        <p:tgtEl>
                                          <p:spTgt spid="102"/>
                                        </p:tgtEl>
                                      </p:cBhvr>
                                    </p:animEffect>
                                    <p:animScale>
                                      <p:cBhvr>
                                        <p:cTn id="72" dur="250" autoRev="1" fill="hold"/>
                                        <p:tgtEl>
                                          <p:spTgt spid="10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1" grpId="0" animBg="1"/>
      <p:bldP spid="108" grpId="0"/>
      <p:bldP spid="113" grpId="0"/>
      <p:bldP spid="114" grpId="0" animBg="1"/>
      <p:bldP spid="115" grpId="0" animBg="1"/>
      <p:bldP spid="1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89C7A-DA4C-4133-B9BE-CAB0336C980F}"/>
              </a:ext>
            </a:extLst>
          </p:cNvPr>
          <p:cNvSpPr>
            <a:spLocks noGrp="1"/>
          </p:cNvSpPr>
          <p:nvPr>
            <p:ph type="title"/>
          </p:nvPr>
        </p:nvSpPr>
        <p:spPr/>
        <p:txBody>
          <a:bodyPr/>
          <a:lstStyle/>
          <a:p>
            <a:r>
              <a:rPr lang="nl-NL" sz="2000" dirty="0">
                <a:latin typeface="BISansNEXT" panose="02000503040000020004"/>
              </a:rPr>
              <a:t>Acute </a:t>
            </a:r>
            <a:r>
              <a:rPr lang="nl-NL" sz="2000" dirty="0" err="1">
                <a:latin typeface="BISansNEXT" panose="02000503040000020004"/>
              </a:rPr>
              <a:t>exacerbations</a:t>
            </a:r>
            <a:r>
              <a:rPr lang="nl-NL" sz="2000" dirty="0">
                <a:latin typeface="BISansNEXT" panose="02000503040000020004"/>
              </a:rPr>
              <a:t> </a:t>
            </a:r>
            <a:r>
              <a:rPr lang="nl-NL" sz="2000" dirty="0" err="1">
                <a:latin typeface="BISansNEXT" panose="02000503040000020004"/>
              </a:rPr>
              <a:t>can</a:t>
            </a:r>
            <a:r>
              <a:rPr lang="nl-NL" sz="2000" dirty="0">
                <a:latin typeface="BISansNEXT" panose="02000503040000020004"/>
              </a:rPr>
              <a:t> </a:t>
            </a:r>
            <a:r>
              <a:rPr lang="nl-NL" sz="2000" dirty="0" err="1">
                <a:latin typeface="BISansNEXT" panose="02000503040000020004"/>
              </a:rPr>
              <a:t>occur</a:t>
            </a:r>
            <a:r>
              <a:rPr lang="nl-NL" sz="2000" dirty="0">
                <a:latin typeface="BISansNEXT" panose="02000503040000020004"/>
              </a:rPr>
              <a:t> at </a:t>
            </a:r>
            <a:r>
              <a:rPr lang="nl-NL" sz="2000" dirty="0" err="1">
                <a:latin typeface="BISansNEXT" panose="02000503040000020004"/>
              </a:rPr>
              <a:t>any</a:t>
            </a:r>
            <a:r>
              <a:rPr lang="nl-NL" sz="2000" dirty="0">
                <a:latin typeface="BISansNEXT" panose="02000503040000020004"/>
              </a:rPr>
              <a:t> time in </a:t>
            </a:r>
            <a:r>
              <a:rPr lang="nl-NL" sz="2000" dirty="0" err="1">
                <a:latin typeface="BISansNEXT" panose="02000503040000020004"/>
              </a:rPr>
              <a:t>patients</a:t>
            </a:r>
            <a:r>
              <a:rPr lang="nl-NL" sz="2000" dirty="0">
                <a:latin typeface="BISansNEXT" panose="02000503040000020004"/>
              </a:rPr>
              <a:t> </a:t>
            </a:r>
            <a:r>
              <a:rPr lang="nl-NL" sz="2000" dirty="0" err="1">
                <a:latin typeface="BISansNEXT" panose="02000503040000020004"/>
              </a:rPr>
              <a:t>with</a:t>
            </a:r>
            <a:r>
              <a:rPr lang="nl-NL" sz="2000" dirty="0">
                <a:latin typeface="BISansNEXT" panose="02000503040000020004"/>
              </a:rPr>
              <a:t> PPF</a:t>
            </a:r>
            <a:r>
              <a:rPr lang="nl-NL" sz="2000" baseline="30000" dirty="0">
                <a:latin typeface="BISansNEXT" panose="02000503040000020004"/>
              </a:rPr>
              <a:t>1</a:t>
            </a:r>
            <a:endParaRPr lang="nl-NL" dirty="0"/>
          </a:p>
        </p:txBody>
      </p:sp>
      <p:sp>
        <p:nvSpPr>
          <p:cNvPr id="4" name="Text Placeholder 3">
            <a:extLst>
              <a:ext uri="{FF2B5EF4-FFF2-40B4-BE49-F238E27FC236}">
                <a16:creationId xmlns:a16="http://schemas.microsoft.com/office/drawing/2014/main" id="{92D5377F-1019-4E90-ACD2-18A4E40B8E9F}"/>
              </a:ext>
            </a:extLst>
          </p:cNvPr>
          <p:cNvSpPr>
            <a:spLocks noGrp="1"/>
          </p:cNvSpPr>
          <p:nvPr>
            <p:ph type="body" sz="quarter" idx="17"/>
          </p:nvPr>
        </p:nvSpPr>
        <p:spPr/>
        <p:txBody>
          <a:bodyPr/>
          <a:lstStyle/>
          <a:p>
            <a:r>
              <a:rPr lang="nl-NL" dirty="0"/>
              <a:t>B4</a:t>
            </a:r>
          </a:p>
        </p:txBody>
      </p:sp>
      <p:sp>
        <p:nvSpPr>
          <p:cNvPr id="5" name="Text Placeholder 4">
            <a:extLst>
              <a:ext uri="{FF2B5EF4-FFF2-40B4-BE49-F238E27FC236}">
                <a16:creationId xmlns:a16="http://schemas.microsoft.com/office/drawing/2014/main" id="{CFA41D50-5140-4781-A8F5-590C13D76167}"/>
              </a:ext>
            </a:extLst>
          </p:cNvPr>
          <p:cNvSpPr>
            <a:spLocks noGrp="1"/>
          </p:cNvSpPr>
          <p:nvPr>
            <p:ph type="body" sz="quarter" idx="18"/>
          </p:nvPr>
        </p:nvSpPr>
        <p:spPr/>
        <p:txBody>
          <a:bodyPr/>
          <a:lstStyle/>
          <a:p>
            <a:pPr marL="0" indent="0">
              <a:buNone/>
            </a:pPr>
            <a:r>
              <a:rPr lang="en-US" dirty="0"/>
              <a:t>Acute exacerbations in PPF are associated with significant morbidity and mortality</a:t>
            </a:r>
            <a:r>
              <a:rPr lang="en-US" baseline="30000" dirty="0"/>
              <a:t>1</a:t>
            </a:r>
          </a:p>
        </p:txBody>
      </p:sp>
      <p:sp>
        <p:nvSpPr>
          <p:cNvPr id="6" name="Text Placeholder 5">
            <a:extLst>
              <a:ext uri="{FF2B5EF4-FFF2-40B4-BE49-F238E27FC236}">
                <a16:creationId xmlns:a16="http://schemas.microsoft.com/office/drawing/2014/main" id="{55340239-0836-4636-B4C3-858B3B1A81AE}"/>
              </a:ext>
            </a:extLst>
          </p:cNvPr>
          <p:cNvSpPr>
            <a:spLocks noGrp="1"/>
          </p:cNvSpPr>
          <p:nvPr>
            <p:ph type="body" sz="quarter" idx="20"/>
          </p:nvPr>
        </p:nvSpPr>
        <p:spPr/>
        <p:txBody>
          <a:bodyPr/>
          <a:lstStyle/>
          <a:p>
            <a:pPr algn="ctr"/>
            <a:br>
              <a:rPr lang="en-US" b="1" dirty="0"/>
            </a:br>
            <a:r>
              <a:rPr lang="en-US" b="1" dirty="0"/>
              <a:t>The annual incidence of acute exacerbations in IPF is 5-19%</a:t>
            </a:r>
            <a:endParaRPr lang="en-US" dirty="0"/>
          </a:p>
          <a:p>
            <a:pPr algn="ctr"/>
            <a:r>
              <a:rPr lang="en-US" dirty="0"/>
              <a:t>In other ILDs with PPF, the highest rates are observed in patients with a histological or radiological UIP pattern </a:t>
            </a:r>
          </a:p>
          <a:p>
            <a:pPr algn="ctr"/>
            <a:endParaRPr lang="nl-NL" dirty="0"/>
          </a:p>
        </p:txBody>
      </p:sp>
      <p:sp>
        <p:nvSpPr>
          <p:cNvPr id="7" name="Text Placeholder 6">
            <a:extLst>
              <a:ext uri="{FF2B5EF4-FFF2-40B4-BE49-F238E27FC236}">
                <a16:creationId xmlns:a16="http://schemas.microsoft.com/office/drawing/2014/main" id="{ECC1DDFD-C005-4F27-9665-433642C3ABFF}"/>
              </a:ext>
            </a:extLst>
          </p:cNvPr>
          <p:cNvSpPr>
            <a:spLocks noGrp="1"/>
          </p:cNvSpPr>
          <p:nvPr>
            <p:ph type="body" sz="quarter" idx="21"/>
          </p:nvPr>
        </p:nvSpPr>
        <p:spPr/>
        <p:txBody>
          <a:bodyPr/>
          <a:lstStyle/>
          <a:p>
            <a:pPr algn="ctr"/>
            <a:br>
              <a:rPr lang="en-US" b="1" dirty="0"/>
            </a:br>
            <a:r>
              <a:rPr lang="en-US" b="1" dirty="0"/>
              <a:t>The post-exacerbation mortality </a:t>
            </a:r>
            <a:br>
              <a:rPr lang="en-US" b="1" dirty="0"/>
            </a:br>
            <a:r>
              <a:rPr lang="en-US" b="1" dirty="0"/>
              <a:t>ranges from 33-83%</a:t>
            </a:r>
          </a:p>
          <a:p>
            <a:pPr algn="ctr"/>
            <a:endParaRPr lang="nl-NL" dirty="0"/>
          </a:p>
        </p:txBody>
      </p:sp>
      <p:sp>
        <p:nvSpPr>
          <p:cNvPr id="8" name="Text Placeholder 7">
            <a:extLst>
              <a:ext uri="{FF2B5EF4-FFF2-40B4-BE49-F238E27FC236}">
                <a16:creationId xmlns:a16="http://schemas.microsoft.com/office/drawing/2014/main" id="{CF55B35D-2789-4606-8C1E-F18503E79DDF}"/>
              </a:ext>
            </a:extLst>
          </p:cNvPr>
          <p:cNvSpPr>
            <a:spLocks noGrp="1"/>
          </p:cNvSpPr>
          <p:nvPr>
            <p:ph type="body" sz="quarter" idx="22"/>
          </p:nvPr>
        </p:nvSpPr>
        <p:spPr/>
        <p:txBody>
          <a:bodyPr/>
          <a:lstStyle/>
          <a:p>
            <a:pPr algn="ctr"/>
            <a:br>
              <a:rPr lang="en-US" b="1" dirty="0"/>
            </a:br>
            <a:r>
              <a:rPr lang="en-US" b="1" dirty="0"/>
              <a:t>The hospital mortality rate is </a:t>
            </a:r>
            <a:br>
              <a:rPr lang="en-US" b="1" dirty="0"/>
            </a:br>
            <a:r>
              <a:rPr lang="en-US" b="1" dirty="0"/>
              <a:t>50-100% in CTD-ILD</a:t>
            </a:r>
            <a:br>
              <a:rPr lang="en-US" dirty="0"/>
            </a:br>
            <a:br>
              <a:rPr lang="en-US" b="1" dirty="0"/>
            </a:br>
            <a:r>
              <a:rPr lang="en-US" b="1" dirty="0"/>
              <a:t>75-100% </a:t>
            </a:r>
            <a:r>
              <a:rPr lang="en-US" dirty="0"/>
              <a:t>in patients with hypersensitivity pneumonitis</a:t>
            </a:r>
          </a:p>
          <a:p>
            <a:pPr algn="ctr"/>
            <a:endParaRPr lang="nl-NL" dirty="0"/>
          </a:p>
        </p:txBody>
      </p:sp>
      <p:pic>
        <p:nvPicPr>
          <p:cNvPr id="10" name="Graphic 9">
            <a:extLst>
              <a:ext uri="{FF2B5EF4-FFF2-40B4-BE49-F238E27FC236}">
                <a16:creationId xmlns:a16="http://schemas.microsoft.com/office/drawing/2014/main" id="{CBDBAA42-2DDA-4B95-8640-07BBA8B8F1C8}"/>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r="3065"/>
          <a:stretch/>
        </p:blipFill>
        <p:spPr>
          <a:xfrm flipH="1">
            <a:off x="4421977" y="4294138"/>
            <a:ext cx="1687481" cy="825546"/>
          </a:xfrm>
          <a:prstGeom prst="rect">
            <a:avLst/>
          </a:prstGeom>
        </p:spPr>
      </p:pic>
      <p:pic>
        <p:nvPicPr>
          <p:cNvPr id="14" name="Graphic 13">
            <a:extLst>
              <a:ext uri="{FF2B5EF4-FFF2-40B4-BE49-F238E27FC236}">
                <a16:creationId xmlns:a16="http://schemas.microsoft.com/office/drawing/2014/main" id="{553551B1-7184-4D12-9E3D-3E7B2ED55BCD}"/>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r="10074"/>
          <a:stretch/>
        </p:blipFill>
        <p:spPr>
          <a:xfrm>
            <a:off x="9988062" y="3776434"/>
            <a:ext cx="1365738" cy="1317033"/>
          </a:xfrm>
          <a:prstGeom prst="rect">
            <a:avLst/>
          </a:prstGeom>
        </p:spPr>
      </p:pic>
      <p:pic>
        <p:nvPicPr>
          <p:cNvPr id="16" name="Graphic 15">
            <a:extLst>
              <a:ext uri="{FF2B5EF4-FFF2-40B4-BE49-F238E27FC236}">
                <a16:creationId xmlns:a16="http://schemas.microsoft.com/office/drawing/2014/main" id="{8F51EE48-1679-4617-A355-34BE4685E9D0}"/>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l="1392"/>
          <a:stretch/>
        </p:blipFill>
        <p:spPr>
          <a:xfrm flipH="1">
            <a:off x="8484343" y="4327030"/>
            <a:ext cx="2869456" cy="792654"/>
          </a:xfrm>
          <a:prstGeom prst="rect">
            <a:avLst/>
          </a:prstGeom>
        </p:spPr>
      </p:pic>
      <p:grpSp>
        <p:nvGrpSpPr>
          <p:cNvPr id="9" name="Groep 8">
            <a:extLst>
              <a:ext uri="{FF2B5EF4-FFF2-40B4-BE49-F238E27FC236}">
                <a16:creationId xmlns:a16="http://schemas.microsoft.com/office/drawing/2014/main" id="{D765D46F-FDAA-4D24-8C39-B550D7D1A23B}"/>
              </a:ext>
            </a:extLst>
          </p:cNvPr>
          <p:cNvGrpSpPr/>
          <p:nvPr/>
        </p:nvGrpSpPr>
        <p:grpSpPr>
          <a:xfrm>
            <a:off x="1825434" y="4092007"/>
            <a:ext cx="1512525" cy="1194640"/>
            <a:chOff x="1591160" y="2907018"/>
            <a:chExt cx="1883054" cy="1487295"/>
          </a:xfrm>
        </p:grpSpPr>
        <p:pic>
          <p:nvPicPr>
            <p:cNvPr id="20" name="Graphic 19" descr="Bar chart outline">
              <a:extLst>
                <a:ext uri="{FF2B5EF4-FFF2-40B4-BE49-F238E27FC236}">
                  <a16:creationId xmlns:a16="http://schemas.microsoft.com/office/drawing/2014/main" id="{E5FAFFEF-9A84-4BE9-933E-A62EB8293A8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1591160" y="2907018"/>
              <a:ext cx="1487295" cy="1487295"/>
            </a:xfrm>
            <a:prstGeom prst="rect">
              <a:avLst/>
            </a:prstGeom>
          </p:spPr>
        </p:pic>
        <p:pic>
          <p:nvPicPr>
            <p:cNvPr id="18" name="Graphic 17" descr="Magnifying glass outline">
              <a:extLst>
                <a:ext uri="{FF2B5EF4-FFF2-40B4-BE49-F238E27FC236}">
                  <a16:creationId xmlns:a16="http://schemas.microsoft.com/office/drawing/2014/main" id="{70AC7A2E-ECA9-48D0-A07B-6282A03045C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287182" y="3057149"/>
              <a:ext cx="1187032" cy="1187032"/>
            </a:xfrm>
            <a:prstGeom prst="rect">
              <a:avLst/>
            </a:prstGeom>
          </p:spPr>
        </p:pic>
      </p:grpSp>
      <p:sp>
        <p:nvSpPr>
          <p:cNvPr id="15" name="Text Placeholder 4">
            <a:extLst>
              <a:ext uri="{FF2B5EF4-FFF2-40B4-BE49-F238E27FC236}">
                <a16:creationId xmlns:a16="http://schemas.microsoft.com/office/drawing/2014/main" id="{87994DC4-CD90-E54D-8777-FE68C50B6D3F}"/>
              </a:ext>
            </a:extLst>
          </p:cNvPr>
          <p:cNvSpPr txBox="1">
            <a:spLocks/>
          </p:cNvSpPr>
          <p:nvPr/>
        </p:nvSpPr>
        <p:spPr>
          <a:xfrm>
            <a:off x="194639" y="5871600"/>
            <a:ext cx="11173800" cy="619932"/>
          </a:xfrm>
          <a:prstGeom prst="rect">
            <a:avLst/>
          </a:prstGeom>
        </p:spPr>
        <p:txBody>
          <a:bodyPr vert="horz" lIns="91440" tIns="0" rIns="91440" bIns="45720" rtlCol="0" anchor="b">
            <a:noAutofit/>
          </a:bodyPr>
          <a:lstStyle>
            <a:lvl1pPr marL="0" indent="0" algn="l" defTabSz="914400" rtl="0" eaLnBrk="1" latinLnBrk="0" hangingPunct="1">
              <a:lnSpc>
                <a:spcPct val="100000"/>
              </a:lnSpc>
              <a:spcBef>
                <a:spcPts val="0"/>
              </a:spcBef>
              <a:buFont typeface="Arial" panose="020B0604020202020204" pitchFamily="34" charset="0"/>
              <a:buNone/>
              <a:defRPr sz="9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1. </a:t>
            </a:r>
            <a:r>
              <a:rPr lang="nl-NL" dirty="0" err="1"/>
              <a:t>Kolb</a:t>
            </a:r>
            <a:r>
              <a:rPr lang="nl-NL" dirty="0"/>
              <a:t> M, </a:t>
            </a:r>
            <a:r>
              <a:rPr lang="nl-NL" dirty="0" err="1"/>
              <a:t>Bondue</a:t>
            </a:r>
            <a:r>
              <a:rPr lang="nl-NL" dirty="0"/>
              <a:t> B, </a:t>
            </a:r>
            <a:r>
              <a:rPr lang="nl-NL" dirty="0" err="1"/>
              <a:t>Pesci</a:t>
            </a:r>
            <a:r>
              <a:rPr lang="nl-NL" dirty="0"/>
              <a:t> A, et al. Acute </a:t>
            </a:r>
            <a:r>
              <a:rPr lang="nl-NL" dirty="0" err="1"/>
              <a:t>exacerbations</a:t>
            </a:r>
            <a:r>
              <a:rPr lang="nl-NL" dirty="0"/>
              <a:t> of </a:t>
            </a:r>
            <a:r>
              <a:rPr lang="nl-NL" dirty="0" err="1"/>
              <a:t>progressive-fibrosing</a:t>
            </a:r>
            <a:r>
              <a:rPr lang="nl-NL" dirty="0"/>
              <a:t> </a:t>
            </a:r>
            <a:r>
              <a:rPr lang="nl-NL" dirty="0" err="1"/>
              <a:t>interstitial</a:t>
            </a:r>
            <a:r>
              <a:rPr lang="nl-NL" dirty="0"/>
              <a:t> </a:t>
            </a:r>
            <a:r>
              <a:rPr lang="nl-NL" dirty="0" err="1"/>
              <a:t>lung</a:t>
            </a:r>
            <a:r>
              <a:rPr lang="nl-NL" dirty="0"/>
              <a:t> </a:t>
            </a:r>
            <a:r>
              <a:rPr lang="nl-NL" dirty="0" err="1"/>
              <a:t>diseases</a:t>
            </a:r>
            <a:r>
              <a:rPr lang="nl-NL" dirty="0"/>
              <a:t>. </a:t>
            </a:r>
            <a:r>
              <a:rPr lang="nl-NL" dirty="0" err="1"/>
              <a:t>Eur</a:t>
            </a:r>
            <a:r>
              <a:rPr lang="nl-NL" dirty="0"/>
              <a:t> </a:t>
            </a:r>
            <a:r>
              <a:rPr lang="nl-NL" dirty="0" err="1"/>
              <a:t>Respir</a:t>
            </a:r>
            <a:r>
              <a:rPr lang="nl-NL" dirty="0"/>
              <a:t> </a:t>
            </a:r>
            <a:r>
              <a:rPr lang="nl-NL" dirty="0" err="1"/>
              <a:t>Rev</a:t>
            </a:r>
            <a:r>
              <a:rPr lang="nl-NL" dirty="0"/>
              <a:t>. 2018;27(150):180071.</a:t>
            </a:r>
          </a:p>
        </p:txBody>
      </p:sp>
      <p:pic>
        <p:nvPicPr>
          <p:cNvPr id="3" name="Picture 2">
            <a:extLst>
              <a:ext uri="{FF2B5EF4-FFF2-40B4-BE49-F238E27FC236}">
                <a16:creationId xmlns:a16="http://schemas.microsoft.com/office/drawing/2014/main" id="{E83C7EAA-860E-FF78-0897-FD654E748E8E}"/>
              </a:ext>
            </a:extLst>
          </p:cNvPr>
          <p:cNvPicPr>
            <a:picLocks noChangeAspect="1"/>
          </p:cNvPicPr>
          <p:nvPr/>
        </p:nvPicPr>
        <p:blipFill>
          <a:blip r:embed="rId12"/>
          <a:stretch>
            <a:fillRect/>
          </a:stretch>
        </p:blipFill>
        <p:spPr>
          <a:xfrm>
            <a:off x="10847012" y="6259864"/>
            <a:ext cx="1487553" cy="231668"/>
          </a:xfrm>
          <a:prstGeom prst="rect">
            <a:avLst/>
          </a:prstGeom>
        </p:spPr>
      </p:pic>
    </p:spTree>
    <p:extLst>
      <p:ext uri="{BB962C8B-B14F-4D97-AF65-F5344CB8AC3E}">
        <p14:creationId xmlns:p14="http://schemas.microsoft.com/office/powerpoint/2010/main" val="1287572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Content Placeholder 4">
            <a:extLst>
              <a:ext uri="{FF2B5EF4-FFF2-40B4-BE49-F238E27FC236}">
                <a16:creationId xmlns:a16="http://schemas.microsoft.com/office/drawing/2014/main" id="{829D866D-6716-1244-A73F-A984CE7437DF}"/>
              </a:ext>
            </a:extLst>
          </p:cNvPr>
          <p:cNvSpPr txBox="1">
            <a:spLocks/>
          </p:cNvSpPr>
          <p:nvPr/>
        </p:nvSpPr>
        <p:spPr>
          <a:xfrm>
            <a:off x="5781539" y="1109124"/>
            <a:ext cx="5572261" cy="1749947"/>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solidFill>
                  <a:schemeClr val="tx2"/>
                </a:solidFill>
                <a:latin typeface="BISansNEXT" panose="02000503040000020004"/>
                <a:ea typeface="Helvetica Neue" panose="02000503000000020004" pitchFamily="2" charset="0"/>
                <a:cs typeface="Helvetica Neue" panose="02000503000000020004" pitchFamily="2" charset="0"/>
              </a:rPr>
              <a:t>Also small declines in FVC have been associated with worse prognosis</a:t>
            </a:r>
            <a:r>
              <a:rPr lang="en-GB" baseline="30000" dirty="0">
                <a:solidFill>
                  <a:schemeClr val="tx2"/>
                </a:solidFill>
                <a:latin typeface="BISansNEXT" panose="02000503040000020004"/>
                <a:ea typeface="Helvetica Neue" panose="02000503000000020004" pitchFamily="2" charset="0"/>
                <a:cs typeface="Helvetica Neue" panose="02000503000000020004" pitchFamily="2" charset="0"/>
              </a:rPr>
              <a:t>1</a:t>
            </a:r>
          </a:p>
          <a:p>
            <a:pPr marL="0" indent="0">
              <a:buNone/>
            </a:pPr>
            <a:endParaRPr lang="en-GB" dirty="0">
              <a:solidFill>
                <a:schemeClr val="tx2"/>
              </a:solidFill>
              <a:latin typeface="BISansNEXT" panose="02000503040000020004"/>
              <a:ea typeface="Helvetica Neue" panose="02000503000000020004" pitchFamily="2" charset="0"/>
              <a:cs typeface="Helvetica Neue" panose="02000503000000020004" pitchFamily="2" charset="0"/>
            </a:endParaRPr>
          </a:p>
          <a:p>
            <a:pPr marL="285750" indent="-285750"/>
            <a:endParaRPr lang="en-GB" dirty="0">
              <a:solidFill>
                <a:schemeClr val="tx2"/>
              </a:solidFill>
              <a:latin typeface="BISansNEXT" panose="02000503040000020004"/>
              <a:ea typeface="Helvetica Neue" panose="02000503000000020004" pitchFamily="2" charset="0"/>
              <a:cs typeface="Helvetica Neue" panose="02000503000000020004" pitchFamily="2" charset="0"/>
            </a:endParaRPr>
          </a:p>
        </p:txBody>
      </p:sp>
      <p:sp>
        <p:nvSpPr>
          <p:cNvPr id="2" name="Titel 1">
            <a:extLst>
              <a:ext uri="{FF2B5EF4-FFF2-40B4-BE49-F238E27FC236}">
                <a16:creationId xmlns:a16="http://schemas.microsoft.com/office/drawing/2014/main" id="{03DE91D8-1513-47CE-A61B-2ED94CD85327}"/>
              </a:ext>
            </a:extLst>
          </p:cNvPr>
          <p:cNvSpPr>
            <a:spLocks noGrp="1"/>
          </p:cNvSpPr>
          <p:nvPr>
            <p:ph type="title"/>
          </p:nvPr>
        </p:nvSpPr>
        <p:spPr>
          <a:xfrm>
            <a:off x="838200" y="136525"/>
            <a:ext cx="10515600" cy="911987"/>
          </a:xfrm>
        </p:spPr>
        <p:txBody>
          <a:bodyPr/>
          <a:lstStyle/>
          <a:p>
            <a:r>
              <a:rPr lang="nl-NL" dirty="0">
                <a:solidFill>
                  <a:schemeClr val="tx2"/>
                </a:solidFill>
              </a:rPr>
              <a:t>A </a:t>
            </a:r>
            <a:r>
              <a:rPr lang="nl-NL" dirty="0" err="1">
                <a:solidFill>
                  <a:schemeClr val="tx2"/>
                </a:solidFill>
              </a:rPr>
              <a:t>decline</a:t>
            </a:r>
            <a:r>
              <a:rPr lang="nl-NL" dirty="0">
                <a:solidFill>
                  <a:schemeClr val="tx2"/>
                </a:solidFill>
              </a:rPr>
              <a:t> in FVC is </a:t>
            </a:r>
            <a:r>
              <a:rPr lang="nl-NL" dirty="0" err="1">
                <a:solidFill>
                  <a:schemeClr val="tx2"/>
                </a:solidFill>
              </a:rPr>
              <a:t>associated</a:t>
            </a:r>
            <a:r>
              <a:rPr lang="nl-NL" dirty="0">
                <a:solidFill>
                  <a:schemeClr val="tx2"/>
                </a:solidFill>
              </a:rPr>
              <a:t> </a:t>
            </a:r>
            <a:r>
              <a:rPr lang="nl-NL" dirty="0" err="1">
                <a:solidFill>
                  <a:schemeClr val="tx2"/>
                </a:solidFill>
              </a:rPr>
              <a:t>with</a:t>
            </a:r>
            <a:r>
              <a:rPr lang="nl-NL" dirty="0">
                <a:solidFill>
                  <a:schemeClr val="tx2"/>
                </a:solidFill>
              </a:rPr>
              <a:t> </a:t>
            </a:r>
            <a:r>
              <a:rPr lang="nl-NL" dirty="0" err="1">
                <a:solidFill>
                  <a:schemeClr val="tx2"/>
                </a:solidFill>
              </a:rPr>
              <a:t>worse</a:t>
            </a:r>
            <a:r>
              <a:rPr lang="nl-NL" dirty="0">
                <a:solidFill>
                  <a:schemeClr val="tx2"/>
                </a:solidFill>
              </a:rPr>
              <a:t> survival</a:t>
            </a:r>
            <a:r>
              <a:rPr lang="nl-NL" baseline="30000" dirty="0">
                <a:solidFill>
                  <a:schemeClr val="tx2"/>
                </a:solidFill>
              </a:rPr>
              <a:t>1,2</a:t>
            </a:r>
            <a:endParaRPr lang="nl-NL" dirty="0">
              <a:solidFill>
                <a:schemeClr val="tx2"/>
              </a:solidFill>
            </a:endParaRPr>
          </a:p>
        </p:txBody>
      </p:sp>
      <p:sp>
        <p:nvSpPr>
          <p:cNvPr id="12" name="Text Placeholder 11">
            <a:extLst>
              <a:ext uri="{FF2B5EF4-FFF2-40B4-BE49-F238E27FC236}">
                <a16:creationId xmlns:a16="http://schemas.microsoft.com/office/drawing/2014/main" id="{D345FCA4-5DE7-9448-B80F-BEDB9D0AF799}"/>
              </a:ext>
            </a:extLst>
          </p:cNvPr>
          <p:cNvSpPr>
            <a:spLocks noGrp="1"/>
          </p:cNvSpPr>
          <p:nvPr>
            <p:ph type="body" sz="quarter" idx="17"/>
          </p:nvPr>
        </p:nvSpPr>
        <p:spPr/>
        <p:txBody>
          <a:bodyPr/>
          <a:lstStyle/>
          <a:p>
            <a:r>
              <a:rPr lang="nl-NL" dirty="0"/>
              <a:t>B5</a:t>
            </a:r>
            <a:endParaRPr lang="en-NL" dirty="0"/>
          </a:p>
        </p:txBody>
      </p:sp>
      <p:sp>
        <p:nvSpPr>
          <p:cNvPr id="13" name="Content Placeholder 4">
            <a:extLst>
              <a:ext uri="{FF2B5EF4-FFF2-40B4-BE49-F238E27FC236}">
                <a16:creationId xmlns:a16="http://schemas.microsoft.com/office/drawing/2014/main" id="{B654EDAE-46B1-5549-A379-2D2D2200D724}"/>
              </a:ext>
            </a:extLst>
          </p:cNvPr>
          <p:cNvSpPr>
            <a:spLocks noGrp="1"/>
          </p:cNvSpPr>
          <p:nvPr>
            <p:ph idx="1"/>
          </p:nvPr>
        </p:nvSpPr>
        <p:spPr>
          <a:xfrm>
            <a:off x="838200" y="1118055"/>
            <a:ext cx="4311503" cy="1469951"/>
          </a:xfrm>
        </p:spPr>
        <p:txBody>
          <a:bodyPr/>
          <a:lstStyle/>
          <a:p>
            <a:pPr marL="0" indent="0">
              <a:buNone/>
            </a:pPr>
            <a:r>
              <a:rPr lang="en-GB" dirty="0">
                <a:solidFill>
                  <a:schemeClr val="tx2"/>
                </a:solidFill>
                <a:latin typeface="BISansNEXT" panose="02000503040000020004"/>
                <a:ea typeface="Helvetica Neue" panose="02000503000000020004" pitchFamily="2" charset="0"/>
                <a:cs typeface="Helvetica Neue" panose="02000503000000020004" pitchFamily="2" charset="0"/>
              </a:rPr>
              <a:t>Lower baseline FVC and </a:t>
            </a:r>
            <a:r>
              <a:rPr lang="en-GB" dirty="0" err="1">
                <a:solidFill>
                  <a:schemeClr val="tx2"/>
                </a:solidFill>
                <a:latin typeface="BISansNEXT" panose="02000503040000020004"/>
                <a:ea typeface="Helvetica Neue" panose="02000503000000020004" pitchFamily="2" charset="0"/>
                <a:cs typeface="Helvetica Neue" panose="02000503000000020004" pitchFamily="2" charset="0"/>
              </a:rPr>
              <a:t>Dl</a:t>
            </a:r>
            <a:r>
              <a:rPr lang="en-GB" baseline="-25000" dirty="0" err="1">
                <a:solidFill>
                  <a:schemeClr val="tx2"/>
                </a:solidFill>
                <a:latin typeface="BISansNEXT" panose="02000503040000020004"/>
                <a:ea typeface="Helvetica Neue" panose="02000503000000020004" pitchFamily="2" charset="0"/>
                <a:cs typeface="Helvetica Neue" panose="02000503000000020004" pitchFamily="2" charset="0"/>
              </a:rPr>
              <a:t>CO</a:t>
            </a:r>
            <a:r>
              <a:rPr lang="en-GB" dirty="0">
                <a:solidFill>
                  <a:schemeClr val="tx2"/>
                </a:solidFill>
                <a:latin typeface="BISansNEXT" panose="02000503040000020004"/>
                <a:ea typeface="Helvetica Neue" panose="02000503000000020004" pitchFamily="2" charset="0"/>
                <a:cs typeface="Helvetica Neue" panose="02000503000000020004" pitchFamily="2" charset="0"/>
              </a:rPr>
              <a:t>, and a decline in FVC &gt; 10% are established predictors of mortality among different ILDs with PPF, including IPF, RA-ILD and SSc-ILD</a:t>
            </a:r>
            <a:r>
              <a:rPr lang="en-GB" baseline="30000" dirty="0">
                <a:solidFill>
                  <a:schemeClr val="tx2"/>
                </a:solidFill>
                <a:latin typeface="BISansNEXT" panose="02000503040000020004"/>
                <a:ea typeface="Helvetica Neue" panose="02000503000000020004" pitchFamily="2" charset="0"/>
                <a:cs typeface="Helvetica Neue" panose="02000503000000020004" pitchFamily="2" charset="0"/>
              </a:rPr>
              <a:t>1</a:t>
            </a:r>
          </a:p>
          <a:p>
            <a:pPr marL="0" indent="0">
              <a:buNone/>
            </a:pPr>
            <a:endParaRPr lang="en-GB" dirty="0">
              <a:solidFill>
                <a:schemeClr val="tx2"/>
              </a:solidFill>
              <a:latin typeface="BISansNEXT" panose="02000503040000020004"/>
              <a:ea typeface="Helvetica Neue" panose="02000503000000020004" pitchFamily="2" charset="0"/>
              <a:cs typeface="Helvetica Neue" panose="02000503000000020004" pitchFamily="2" charset="0"/>
            </a:endParaRPr>
          </a:p>
          <a:p>
            <a:pPr marL="285750" indent="-285750"/>
            <a:endParaRPr lang="en-GB" dirty="0">
              <a:solidFill>
                <a:schemeClr val="tx2"/>
              </a:solidFill>
              <a:latin typeface="BISansNEXT" panose="02000503040000020004"/>
              <a:ea typeface="Helvetica Neue" panose="02000503000000020004" pitchFamily="2" charset="0"/>
              <a:cs typeface="Helvetica Neue" panose="02000503000000020004" pitchFamily="2" charset="0"/>
            </a:endParaRPr>
          </a:p>
        </p:txBody>
      </p:sp>
      <p:grpSp>
        <p:nvGrpSpPr>
          <p:cNvPr id="3" name="Groep 2">
            <a:extLst>
              <a:ext uri="{FF2B5EF4-FFF2-40B4-BE49-F238E27FC236}">
                <a16:creationId xmlns:a16="http://schemas.microsoft.com/office/drawing/2014/main" id="{98806365-7219-40A8-93D2-39B497DFE604}"/>
              </a:ext>
            </a:extLst>
          </p:cNvPr>
          <p:cNvGrpSpPr/>
          <p:nvPr/>
        </p:nvGrpSpPr>
        <p:grpSpPr>
          <a:xfrm>
            <a:off x="840284" y="3112665"/>
            <a:ext cx="4384174" cy="2487072"/>
            <a:chOff x="837300" y="3539083"/>
            <a:chExt cx="3894698" cy="2209400"/>
          </a:xfrm>
        </p:grpSpPr>
        <p:grpSp>
          <p:nvGrpSpPr>
            <p:cNvPr id="36" name="Group 35">
              <a:extLst>
                <a:ext uri="{FF2B5EF4-FFF2-40B4-BE49-F238E27FC236}">
                  <a16:creationId xmlns:a16="http://schemas.microsoft.com/office/drawing/2014/main" id="{54080287-C29C-9D4C-BE77-8F8547102E22}"/>
                </a:ext>
              </a:extLst>
            </p:cNvPr>
            <p:cNvGrpSpPr/>
            <p:nvPr/>
          </p:nvGrpSpPr>
          <p:grpSpPr>
            <a:xfrm>
              <a:off x="1332210" y="3633659"/>
              <a:ext cx="2928959" cy="1647663"/>
              <a:chOff x="6854024" y="1222375"/>
              <a:chExt cx="2928959" cy="1916261"/>
            </a:xfrm>
          </p:grpSpPr>
          <p:cxnSp>
            <p:nvCxnSpPr>
              <p:cNvPr id="8" name="Straight Connector 7">
                <a:extLst>
                  <a:ext uri="{FF2B5EF4-FFF2-40B4-BE49-F238E27FC236}">
                    <a16:creationId xmlns:a16="http://schemas.microsoft.com/office/drawing/2014/main" id="{95339D27-B05A-3242-868F-8B112821A0B7}"/>
                  </a:ext>
                </a:extLst>
              </p:cNvPr>
              <p:cNvCxnSpPr>
                <a:cxnSpLocks/>
              </p:cNvCxnSpPr>
              <p:nvPr/>
            </p:nvCxnSpPr>
            <p:spPr>
              <a:xfrm>
                <a:off x="6925586" y="1222375"/>
                <a:ext cx="0" cy="1916261"/>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2C53BD7-C40E-2345-AE14-509B557BF5F3}"/>
                  </a:ext>
                </a:extLst>
              </p:cNvPr>
              <p:cNvCxnSpPr>
                <a:cxnSpLocks/>
              </p:cNvCxnSpPr>
              <p:nvPr/>
            </p:nvCxnSpPr>
            <p:spPr>
              <a:xfrm flipH="1">
                <a:off x="6854024" y="3059123"/>
                <a:ext cx="2928959"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CFAA833-BD30-8D45-B39B-9CCF08029AC8}"/>
                  </a:ext>
                </a:extLst>
              </p:cNvPr>
              <p:cNvCxnSpPr>
                <a:cxnSpLocks/>
              </p:cNvCxnSpPr>
              <p:nvPr/>
            </p:nvCxnSpPr>
            <p:spPr>
              <a:xfrm flipH="1">
                <a:off x="6854024" y="2766398"/>
                <a:ext cx="71562"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12B4530-81E4-E549-AFC7-EABEC5061FA7}"/>
                  </a:ext>
                </a:extLst>
              </p:cNvPr>
              <p:cNvCxnSpPr>
                <a:cxnSpLocks/>
              </p:cNvCxnSpPr>
              <p:nvPr/>
            </p:nvCxnSpPr>
            <p:spPr>
              <a:xfrm flipH="1">
                <a:off x="6854024" y="2452919"/>
                <a:ext cx="71562"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6857B0B-9A3F-5041-9631-140E5D0CAB10}"/>
                  </a:ext>
                </a:extLst>
              </p:cNvPr>
              <p:cNvCxnSpPr>
                <a:cxnSpLocks/>
              </p:cNvCxnSpPr>
              <p:nvPr/>
            </p:nvCxnSpPr>
            <p:spPr>
              <a:xfrm flipH="1">
                <a:off x="6854024" y="2146427"/>
                <a:ext cx="71562"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8C9A06A-3BEF-1C40-94AF-40D15BFCF31A}"/>
                  </a:ext>
                </a:extLst>
              </p:cNvPr>
              <p:cNvCxnSpPr>
                <a:cxnSpLocks/>
              </p:cNvCxnSpPr>
              <p:nvPr/>
            </p:nvCxnSpPr>
            <p:spPr>
              <a:xfrm flipH="1">
                <a:off x="6854024" y="1844802"/>
                <a:ext cx="71562"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1FE12E9-4E9F-5043-993D-E681976EAF56}"/>
                  </a:ext>
                </a:extLst>
              </p:cNvPr>
              <p:cNvCxnSpPr>
                <a:cxnSpLocks/>
              </p:cNvCxnSpPr>
              <p:nvPr/>
            </p:nvCxnSpPr>
            <p:spPr>
              <a:xfrm flipH="1">
                <a:off x="6854024" y="1543177"/>
                <a:ext cx="71562"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CD475C7-4BE7-0B4C-AFAB-AFBA969A6C87}"/>
                  </a:ext>
                </a:extLst>
              </p:cNvPr>
              <p:cNvCxnSpPr>
                <a:cxnSpLocks/>
              </p:cNvCxnSpPr>
              <p:nvPr/>
            </p:nvCxnSpPr>
            <p:spPr>
              <a:xfrm flipH="1">
                <a:off x="6854024" y="1228852"/>
                <a:ext cx="71562"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39E0393-7AFE-C745-9D57-E30D9B4DBCCA}"/>
                  </a:ext>
                </a:extLst>
              </p:cNvPr>
              <p:cNvCxnSpPr>
                <a:cxnSpLocks/>
              </p:cNvCxnSpPr>
              <p:nvPr/>
            </p:nvCxnSpPr>
            <p:spPr>
              <a:xfrm>
                <a:off x="7357386" y="3059123"/>
                <a:ext cx="0" cy="79513"/>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F261432-074D-8A41-84B3-3EBC039D38D9}"/>
                  </a:ext>
                </a:extLst>
              </p:cNvPr>
              <p:cNvCxnSpPr>
                <a:cxnSpLocks/>
              </p:cNvCxnSpPr>
              <p:nvPr/>
            </p:nvCxnSpPr>
            <p:spPr>
              <a:xfrm>
                <a:off x="7808236" y="3059123"/>
                <a:ext cx="0" cy="79513"/>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2C6742F-A8E2-7545-80C3-3248C89B7EB0}"/>
                  </a:ext>
                </a:extLst>
              </p:cNvPr>
              <p:cNvCxnSpPr>
                <a:cxnSpLocks/>
              </p:cNvCxnSpPr>
              <p:nvPr/>
            </p:nvCxnSpPr>
            <p:spPr>
              <a:xfrm>
                <a:off x="8252736" y="3059123"/>
                <a:ext cx="0" cy="79513"/>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083B6EA-DA5A-CC44-A210-E4339F79D023}"/>
                  </a:ext>
                </a:extLst>
              </p:cNvPr>
              <p:cNvCxnSpPr>
                <a:cxnSpLocks/>
              </p:cNvCxnSpPr>
              <p:nvPr/>
            </p:nvCxnSpPr>
            <p:spPr>
              <a:xfrm>
                <a:off x="8697236" y="3059123"/>
                <a:ext cx="0" cy="79513"/>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E064130-C3A9-D647-A553-A87273D1AA6B}"/>
                  </a:ext>
                </a:extLst>
              </p:cNvPr>
              <p:cNvCxnSpPr>
                <a:cxnSpLocks/>
              </p:cNvCxnSpPr>
              <p:nvPr/>
            </p:nvCxnSpPr>
            <p:spPr>
              <a:xfrm>
                <a:off x="9141736" y="3059123"/>
                <a:ext cx="0" cy="79513"/>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F96C994-EF47-BC43-A891-2DB50FFDD4A3}"/>
                  </a:ext>
                </a:extLst>
              </p:cNvPr>
              <p:cNvCxnSpPr>
                <a:cxnSpLocks/>
              </p:cNvCxnSpPr>
              <p:nvPr/>
            </p:nvCxnSpPr>
            <p:spPr>
              <a:xfrm>
                <a:off x="9592586" y="3059123"/>
                <a:ext cx="0" cy="79513"/>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7" name="Titel 1">
              <a:extLst>
                <a:ext uri="{FF2B5EF4-FFF2-40B4-BE49-F238E27FC236}">
                  <a16:creationId xmlns:a16="http://schemas.microsoft.com/office/drawing/2014/main" id="{36C8EED3-B317-9645-82EE-399A332B03BB}"/>
                </a:ext>
              </a:extLst>
            </p:cNvPr>
            <p:cNvSpPr txBox="1">
              <a:spLocks/>
            </p:cNvSpPr>
            <p:nvPr/>
          </p:nvSpPr>
          <p:spPr>
            <a:xfrm>
              <a:off x="837300" y="3539083"/>
              <a:ext cx="494909" cy="215352"/>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r"/>
              <a:r>
                <a:rPr lang="nl-NL" sz="900" b="0" dirty="0"/>
                <a:t>80</a:t>
              </a:r>
            </a:p>
          </p:txBody>
        </p:sp>
        <p:sp>
          <p:nvSpPr>
            <p:cNvPr id="38" name="Titel 1">
              <a:extLst>
                <a:ext uri="{FF2B5EF4-FFF2-40B4-BE49-F238E27FC236}">
                  <a16:creationId xmlns:a16="http://schemas.microsoft.com/office/drawing/2014/main" id="{966C0BFC-1733-DD41-B74E-6AD26051F903}"/>
                </a:ext>
              </a:extLst>
            </p:cNvPr>
            <p:cNvSpPr txBox="1">
              <a:spLocks/>
            </p:cNvSpPr>
            <p:nvPr/>
          </p:nvSpPr>
          <p:spPr>
            <a:xfrm>
              <a:off x="837300" y="3810016"/>
              <a:ext cx="494909" cy="215352"/>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r"/>
              <a:r>
                <a:rPr lang="nl-NL" sz="900" b="0" dirty="0"/>
                <a:t>70</a:t>
              </a:r>
            </a:p>
          </p:txBody>
        </p:sp>
        <p:sp>
          <p:nvSpPr>
            <p:cNvPr id="39" name="Titel 1">
              <a:extLst>
                <a:ext uri="{FF2B5EF4-FFF2-40B4-BE49-F238E27FC236}">
                  <a16:creationId xmlns:a16="http://schemas.microsoft.com/office/drawing/2014/main" id="{82C132A8-BB86-A741-AB76-7EF29DA05388}"/>
                </a:ext>
              </a:extLst>
            </p:cNvPr>
            <p:cNvSpPr txBox="1">
              <a:spLocks/>
            </p:cNvSpPr>
            <p:nvPr/>
          </p:nvSpPr>
          <p:spPr>
            <a:xfrm>
              <a:off x="837300" y="4069921"/>
              <a:ext cx="494909" cy="215352"/>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r"/>
              <a:r>
                <a:rPr lang="nl-NL" sz="900" b="0" dirty="0"/>
                <a:t>60</a:t>
              </a:r>
            </a:p>
          </p:txBody>
        </p:sp>
        <p:sp>
          <p:nvSpPr>
            <p:cNvPr id="40" name="Titel 1">
              <a:extLst>
                <a:ext uri="{FF2B5EF4-FFF2-40B4-BE49-F238E27FC236}">
                  <a16:creationId xmlns:a16="http://schemas.microsoft.com/office/drawing/2014/main" id="{F91EF08B-D05C-284D-818C-1CFD26D0FA6F}"/>
                </a:ext>
              </a:extLst>
            </p:cNvPr>
            <p:cNvSpPr txBox="1">
              <a:spLocks/>
            </p:cNvSpPr>
            <p:nvPr/>
          </p:nvSpPr>
          <p:spPr>
            <a:xfrm>
              <a:off x="837300" y="4321072"/>
              <a:ext cx="494909" cy="215352"/>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r"/>
              <a:r>
                <a:rPr lang="nl-NL" sz="900" b="0" dirty="0"/>
                <a:t>50</a:t>
              </a:r>
            </a:p>
          </p:txBody>
        </p:sp>
        <p:sp>
          <p:nvSpPr>
            <p:cNvPr id="41" name="Titel 1">
              <a:extLst>
                <a:ext uri="{FF2B5EF4-FFF2-40B4-BE49-F238E27FC236}">
                  <a16:creationId xmlns:a16="http://schemas.microsoft.com/office/drawing/2014/main" id="{6CE7E116-E4B6-AC40-90AC-168013E1E035}"/>
                </a:ext>
              </a:extLst>
            </p:cNvPr>
            <p:cNvSpPr txBox="1">
              <a:spLocks/>
            </p:cNvSpPr>
            <p:nvPr/>
          </p:nvSpPr>
          <p:spPr>
            <a:xfrm>
              <a:off x="837300" y="4585657"/>
              <a:ext cx="494909" cy="215352"/>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r"/>
              <a:r>
                <a:rPr lang="nl-NL" sz="900" b="0" dirty="0"/>
                <a:t>40</a:t>
              </a:r>
            </a:p>
          </p:txBody>
        </p:sp>
        <p:sp>
          <p:nvSpPr>
            <p:cNvPr id="42" name="Titel 1">
              <a:extLst>
                <a:ext uri="{FF2B5EF4-FFF2-40B4-BE49-F238E27FC236}">
                  <a16:creationId xmlns:a16="http://schemas.microsoft.com/office/drawing/2014/main" id="{06FA8D69-BFD7-404C-AC93-E3F98F459183}"/>
                </a:ext>
              </a:extLst>
            </p:cNvPr>
            <p:cNvSpPr txBox="1">
              <a:spLocks/>
            </p:cNvSpPr>
            <p:nvPr/>
          </p:nvSpPr>
          <p:spPr>
            <a:xfrm>
              <a:off x="837300" y="4851573"/>
              <a:ext cx="494909" cy="215352"/>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r"/>
              <a:r>
                <a:rPr lang="nl-NL" sz="900" b="0" dirty="0"/>
                <a:t>30</a:t>
              </a:r>
            </a:p>
          </p:txBody>
        </p:sp>
        <p:sp>
          <p:nvSpPr>
            <p:cNvPr id="43" name="Titel 1">
              <a:extLst>
                <a:ext uri="{FF2B5EF4-FFF2-40B4-BE49-F238E27FC236}">
                  <a16:creationId xmlns:a16="http://schemas.microsoft.com/office/drawing/2014/main" id="{69AC2945-A4E7-FD44-A405-DB0260850643}"/>
                </a:ext>
              </a:extLst>
            </p:cNvPr>
            <p:cNvSpPr txBox="1">
              <a:spLocks/>
            </p:cNvSpPr>
            <p:nvPr/>
          </p:nvSpPr>
          <p:spPr>
            <a:xfrm>
              <a:off x="837300" y="5101033"/>
              <a:ext cx="494909" cy="215352"/>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r"/>
              <a:r>
                <a:rPr lang="nl-NL" sz="900" b="0" dirty="0"/>
                <a:t>20</a:t>
              </a:r>
            </a:p>
          </p:txBody>
        </p:sp>
        <p:sp>
          <p:nvSpPr>
            <p:cNvPr id="44" name="Titel 1">
              <a:extLst>
                <a:ext uri="{FF2B5EF4-FFF2-40B4-BE49-F238E27FC236}">
                  <a16:creationId xmlns:a16="http://schemas.microsoft.com/office/drawing/2014/main" id="{EE33EA15-8E65-6946-82A4-3C722E08FAEB}"/>
                </a:ext>
              </a:extLst>
            </p:cNvPr>
            <p:cNvSpPr txBox="1">
              <a:spLocks/>
            </p:cNvSpPr>
            <p:nvPr/>
          </p:nvSpPr>
          <p:spPr>
            <a:xfrm>
              <a:off x="1255929" y="5271929"/>
              <a:ext cx="295686" cy="215352"/>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ctr"/>
              <a:r>
                <a:rPr lang="nl-NL" sz="900" b="0" dirty="0"/>
                <a:t>0</a:t>
              </a:r>
            </a:p>
          </p:txBody>
        </p:sp>
        <p:sp>
          <p:nvSpPr>
            <p:cNvPr id="45" name="Titel 1">
              <a:extLst>
                <a:ext uri="{FF2B5EF4-FFF2-40B4-BE49-F238E27FC236}">
                  <a16:creationId xmlns:a16="http://schemas.microsoft.com/office/drawing/2014/main" id="{D4E164EF-088A-AF47-BAAC-F8DC426B6466}"/>
                </a:ext>
              </a:extLst>
            </p:cNvPr>
            <p:cNvSpPr txBox="1">
              <a:spLocks/>
            </p:cNvSpPr>
            <p:nvPr/>
          </p:nvSpPr>
          <p:spPr>
            <a:xfrm>
              <a:off x="1679262" y="5271929"/>
              <a:ext cx="295686" cy="215352"/>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ctr"/>
              <a:r>
                <a:rPr lang="nl-NL" sz="900" b="0" dirty="0"/>
                <a:t>2</a:t>
              </a:r>
            </a:p>
          </p:txBody>
        </p:sp>
        <p:sp>
          <p:nvSpPr>
            <p:cNvPr id="46" name="Titel 1">
              <a:extLst>
                <a:ext uri="{FF2B5EF4-FFF2-40B4-BE49-F238E27FC236}">
                  <a16:creationId xmlns:a16="http://schemas.microsoft.com/office/drawing/2014/main" id="{D5ADB2FE-2713-2C4D-AD88-3836D6D42AE2}"/>
                </a:ext>
              </a:extLst>
            </p:cNvPr>
            <p:cNvSpPr txBox="1">
              <a:spLocks/>
            </p:cNvSpPr>
            <p:nvPr/>
          </p:nvSpPr>
          <p:spPr>
            <a:xfrm>
              <a:off x="2585196" y="5300207"/>
              <a:ext cx="295686" cy="187074"/>
            </a:xfrm>
            <a:prstGeom prst="rect">
              <a:avLst/>
            </a:prstGeom>
            <a:no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ctr"/>
              <a:r>
                <a:rPr lang="nl-NL" sz="900" b="0" dirty="0"/>
                <a:t>6</a:t>
              </a:r>
            </a:p>
          </p:txBody>
        </p:sp>
        <p:sp>
          <p:nvSpPr>
            <p:cNvPr id="47" name="Titel 1">
              <a:extLst>
                <a:ext uri="{FF2B5EF4-FFF2-40B4-BE49-F238E27FC236}">
                  <a16:creationId xmlns:a16="http://schemas.microsoft.com/office/drawing/2014/main" id="{0C9EAD77-4750-E545-850B-EDE209CCFA08}"/>
                </a:ext>
              </a:extLst>
            </p:cNvPr>
            <p:cNvSpPr txBox="1">
              <a:spLocks/>
            </p:cNvSpPr>
            <p:nvPr/>
          </p:nvSpPr>
          <p:spPr>
            <a:xfrm>
              <a:off x="3025463" y="5300207"/>
              <a:ext cx="295686" cy="187074"/>
            </a:xfrm>
            <a:prstGeom prst="rect">
              <a:avLst/>
            </a:prstGeom>
            <a:no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ctr"/>
              <a:r>
                <a:rPr lang="nl-NL" sz="900" b="0" dirty="0"/>
                <a:t>8</a:t>
              </a:r>
            </a:p>
          </p:txBody>
        </p:sp>
        <p:sp>
          <p:nvSpPr>
            <p:cNvPr id="48" name="Titel 1">
              <a:extLst>
                <a:ext uri="{FF2B5EF4-FFF2-40B4-BE49-F238E27FC236}">
                  <a16:creationId xmlns:a16="http://schemas.microsoft.com/office/drawing/2014/main" id="{677DC4B7-7BC0-B244-BAD8-86F3FDE30B13}"/>
                </a:ext>
              </a:extLst>
            </p:cNvPr>
            <p:cNvSpPr txBox="1">
              <a:spLocks/>
            </p:cNvSpPr>
            <p:nvPr/>
          </p:nvSpPr>
          <p:spPr>
            <a:xfrm>
              <a:off x="2136461" y="5300207"/>
              <a:ext cx="295686" cy="187074"/>
            </a:xfrm>
            <a:prstGeom prst="rect">
              <a:avLst/>
            </a:prstGeom>
            <a:no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ctr"/>
              <a:r>
                <a:rPr lang="nl-NL" sz="900" b="0" dirty="0"/>
                <a:t>4</a:t>
              </a:r>
            </a:p>
          </p:txBody>
        </p:sp>
        <p:sp>
          <p:nvSpPr>
            <p:cNvPr id="49" name="Titel 1">
              <a:extLst>
                <a:ext uri="{FF2B5EF4-FFF2-40B4-BE49-F238E27FC236}">
                  <a16:creationId xmlns:a16="http://schemas.microsoft.com/office/drawing/2014/main" id="{DC2CB014-7177-5A4A-8886-AAE961192D53}"/>
                </a:ext>
              </a:extLst>
            </p:cNvPr>
            <p:cNvSpPr txBox="1">
              <a:spLocks/>
            </p:cNvSpPr>
            <p:nvPr/>
          </p:nvSpPr>
          <p:spPr>
            <a:xfrm>
              <a:off x="3465730" y="5307167"/>
              <a:ext cx="295686" cy="187074"/>
            </a:xfrm>
            <a:prstGeom prst="rect">
              <a:avLst/>
            </a:prstGeom>
            <a:no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ctr"/>
              <a:r>
                <a:rPr lang="nl-NL" sz="900" b="0" dirty="0"/>
                <a:t>10</a:t>
              </a:r>
            </a:p>
          </p:txBody>
        </p:sp>
        <p:sp>
          <p:nvSpPr>
            <p:cNvPr id="50" name="Titel 1">
              <a:extLst>
                <a:ext uri="{FF2B5EF4-FFF2-40B4-BE49-F238E27FC236}">
                  <a16:creationId xmlns:a16="http://schemas.microsoft.com/office/drawing/2014/main" id="{0A248F53-4DC8-514C-839D-E85D07200C56}"/>
                </a:ext>
              </a:extLst>
            </p:cNvPr>
            <p:cNvSpPr txBox="1">
              <a:spLocks/>
            </p:cNvSpPr>
            <p:nvPr/>
          </p:nvSpPr>
          <p:spPr>
            <a:xfrm>
              <a:off x="3922929" y="5300207"/>
              <a:ext cx="295686" cy="187074"/>
            </a:xfrm>
            <a:prstGeom prst="rect">
              <a:avLst/>
            </a:prstGeom>
            <a:no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ctr"/>
              <a:r>
                <a:rPr lang="nl-NL" sz="900" b="0" dirty="0"/>
                <a:t>12</a:t>
              </a:r>
            </a:p>
          </p:txBody>
        </p:sp>
        <p:sp>
          <p:nvSpPr>
            <p:cNvPr id="56" name="Titel 1">
              <a:extLst>
                <a:ext uri="{FF2B5EF4-FFF2-40B4-BE49-F238E27FC236}">
                  <a16:creationId xmlns:a16="http://schemas.microsoft.com/office/drawing/2014/main" id="{8A1A6AD6-3834-4A46-9093-F417681360DD}"/>
                </a:ext>
              </a:extLst>
            </p:cNvPr>
            <p:cNvSpPr txBox="1">
              <a:spLocks/>
            </p:cNvSpPr>
            <p:nvPr/>
          </p:nvSpPr>
          <p:spPr>
            <a:xfrm>
              <a:off x="3483637" y="3976699"/>
              <a:ext cx="1248361" cy="49809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r>
                <a:rPr lang="nl-NL" sz="900" b="0" dirty="0" err="1">
                  <a:solidFill>
                    <a:schemeClr val="accent6"/>
                  </a:solidFill>
                </a:rPr>
                <a:t>Survived</a:t>
              </a:r>
              <a:r>
                <a:rPr lang="nl-NL" sz="900" b="0" dirty="0">
                  <a:solidFill>
                    <a:schemeClr val="accent6"/>
                  </a:solidFill>
                </a:rPr>
                <a:t> &gt;8 </a:t>
              </a:r>
              <a:r>
                <a:rPr lang="nl-NL" sz="900" b="0" dirty="0" err="1">
                  <a:solidFill>
                    <a:schemeClr val="accent6"/>
                  </a:solidFill>
                </a:rPr>
                <a:t>years</a:t>
              </a:r>
              <a:r>
                <a:rPr lang="nl-NL" sz="900" b="0" dirty="0">
                  <a:solidFill>
                    <a:schemeClr val="accent6"/>
                  </a:solidFill>
                </a:rPr>
                <a:t> (n=37)</a:t>
              </a:r>
              <a:endParaRPr lang="nl-NL" sz="900" b="0" baseline="30000" dirty="0">
                <a:solidFill>
                  <a:schemeClr val="accent6"/>
                </a:solidFill>
              </a:endParaRPr>
            </a:p>
          </p:txBody>
        </p:sp>
        <p:sp>
          <p:nvSpPr>
            <p:cNvPr id="57" name="Titel 1">
              <a:extLst>
                <a:ext uri="{FF2B5EF4-FFF2-40B4-BE49-F238E27FC236}">
                  <a16:creationId xmlns:a16="http://schemas.microsoft.com/office/drawing/2014/main" id="{815BBE29-183C-C74C-BFF9-4013AC436478}"/>
                </a:ext>
              </a:extLst>
            </p:cNvPr>
            <p:cNvSpPr txBox="1">
              <a:spLocks/>
            </p:cNvSpPr>
            <p:nvPr/>
          </p:nvSpPr>
          <p:spPr>
            <a:xfrm>
              <a:off x="2548453" y="4275514"/>
              <a:ext cx="1584366" cy="49809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r>
                <a:rPr lang="nl-NL" sz="900" b="0" dirty="0" err="1">
                  <a:solidFill>
                    <a:schemeClr val="bg2"/>
                  </a:solidFill>
                </a:rPr>
                <a:t>Survived</a:t>
              </a:r>
              <a:r>
                <a:rPr lang="nl-NL" sz="900" b="0" dirty="0">
                  <a:solidFill>
                    <a:schemeClr val="bg2"/>
                  </a:solidFill>
                </a:rPr>
                <a:t> 4-8 </a:t>
              </a:r>
              <a:r>
                <a:rPr lang="nl-NL" sz="900" b="0" dirty="0" err="1">
                  <a:solidFill>
                    <a:schemeClr val="bg2"/>
                  </a:solidFill>
                </a:rPr>
                <a:t>years</a:t>
              </a:r>
              <a:r>
                <a:rPr lang="nl-NL" sz="900" b="0" dirty="0">
                  <a:solidFill>
                    <a:schemeClr val="bg2"/>
                  </a:solidFill>
                </a:rPr>
                <a:t> (n=19)</a:t>
              </a:r>
              <a:endParaRPr lang="nl-NL" sz="900" b="0" baseline="30000" dirty="0">
                <a:solidFill>
                  <a:schemeClr val="bg2"/>
                </a:solidFill>
              </a:endParaRPr>
            </a:p>
          </p:txBody>
        </p:sp>
        <p:sp>
          <p:nvSpPr>
            <p:cNvPr id="58" name="Titel 1">
              <a:extLst>
                <a:ext uri="{FF2B5EF4-FFF2-40B4-BE49-F238E27FC236}">
                  <a16:creationId xmlns:a16="http://schemas.microsoft.com/office/drawing/2014/main" id="{C7287CBC-1B06-F349-A713-4A0C79278D4A}"/>
                </a:ext>
              </a:extLst>
            </p:cNvPr>
            <p:cNvSpPr txBox="1">
              <a:spLocks/>
            </p:cNvSpPr>
            <p:nvPr/>
          </p:nvSpPr>
          <p:spPr>
            <a:xfrm>
              <a:off x="2204744" y="4810177"/>
              <a:ext cx="1362665" cy="49809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r>
                <a:rPr lang="nl-NL" sz="900" b="0" dirty="0" err="1">
                  <a:solidFill>
                    <a:schemeClr val="accent2"/>
                  </a:solidFill>
                </a:rPr>
                <a:t>Survived</a:t>
              </a:r>
              <a:r>
                <a:rPr lang="nl-NL" sz="900" b="0" dirty="0">
                  <a:solidFill>
                    <a:schemeClr val="accent2"/>
                  </a:solidFill>
                </a:rPr>
                <a:t> &gt;4 </a:t>
              </a:r>
              <a:r>
                <a:rPr lang="nl-NL" sz="900" b="0" dirty="0" err="1">
                  <a:solidFill>
                    <a:schemeClr val="accent2"/>
                  </a:solidFill>
                </a:rPr>
                <a:t>years</a:t>
              </a:r>
              <a:r>
                <a:rPr lang="nl-NL" sz="900" b="0" dirty="0">
                  <a:solidFill>
                    <a:schemeClr val="accent2"/>
                  </a:solidFill>
                </a:rPr>
                <a:t> (n=25)</a:t>
              </a:r>
              <a:endParaRPr lang="nl-NL" sz="900" b="0" baseline="30000" dirty="0">
                <a:solidFill>
                  <a:schemeClr val="accent2"/>
                </a:solidFill>
              </a:endParaRPr>
            </a:p>
          </p:txBody>
        </p:sp>
        <p:sp>
          <p:nvSpPr>
            <p:cNvPr id="59" name="Titel 1">
              <a:extLst>
                <a:ext uri="{FF2B5EF4-FFF2-40B4-BE49-F238E27FC236}">
                  <a16:creationId xmlns:a16="http://schemas.microsoft.com/office/drawing/2014/main" id="{21FBA6F9-7589-B94B-A20E-05CAAD7D6E1F}"/>
                </a:ext>
              </a:extLst>
            </p:cNvPr>
            <p:cNvSpPr txBox="1">
              <a:spLocks/>
            </p:cNvSpPr>
            <p:nvPr/>
          </p:nvSpPr>
          <p:spPr>
            <a:xfrm rot="16200000">
              <a:off x="123833" y="4262387"/>
              <a:ext cx="1664036" cy="23709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ctr"/>
              <a:r>
                <a:rPr lang="nl-NL" sz="800" b="0" dirty="0"/>
                <a:t>FVC % </a:t>
              </a:r>
              <a:r>
                <a:rPr lang="nl-NL" sz="800" b="0" dirty="0" err="1"/>
                <a:t>predicted</a:t>
              </a:r>
              <a:endParaRPr lang="nl-NL" sz="800" b="0" baseline="30000" dirty="0"/>
            </a:p>
          </p:txBody>
        </p:sp>
        <p:sp>
          <p:nvSpPr>
            <p:cNvPr id="60" name="Titel 1">
              <a:extLst>
                <a:ext uri="{FF2B5EF4-FFF2-40B4-BE49-F238E27FC236}">
                  <a16:creationId xmlns:a16="http://schemas.microsoft.com/office/drawing/2014/main" id="{08770A39-0F1D-6C41-91DD-8FEE9793E085}"/>
                </a:ext>
              </a:extLst>
            </p:cNvPr>
            <p:cNvSpPr txBox="1">
              <a:spLocks/>
            </p:cNvSpPr>
            <p:nvPr/>
          </p:nvSpPr>
          <p:spPr>
            <a:xfrm>
              <a:off x="1808549" y="5428414"/>
              <a:ext cx="1844745" cy="32006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ctr"/>
              <a:r>
                <a:rPr lang="nl-NL" sz="800" b="0" dirty="0" err="1"/>
                <a:t>Years</a:t>
              </a:r>
              <a:r>
                <a:rPr lang="nl-NL" sz="800" b="0" dirty="0"/>
                <a:t> </a:t>
              </a:r>
              <a:r>
                <a:rPr lang="nl-NL" sz="800" b="0" dirty="0" err="1"/>
                <a:t>since</a:t>
              </a:r>
              <a:r>
                <a:rPr lang="nl-NL" sz="800" b="0" dirty="0"/>
                <a:t> diagnosis</a:t>
              </a:r>
              <a:endParaRPr lang="nl-NL" sz="800" b="0" baseline="30000" dirty="0"/>
            </a:p>
          </p:txBody>
        </p:sp>
        <p:pic>
          <p:nvPicPr>
            <p:cNvPr id="103" name="Picture 102">
              <a:extLst>
                <a:ext uri="{FF2B5EF4-FFF2-40B4-BE49-F238E27FC236}">
                  <a16:creationId xmlns:a16="http://schemas.microsoft.com/office/drawing/2014/main" id="{2C8B5641-1F74-4C41-8053-196827C489D7}"/>
                </a:ext>
              </a:extLst>
            </p:cNvPr>
            <p:cNvPicPr>
              <a:picLocks noChangeAspect="1"/>
            </p:cNvPicPr>
            <p:nvPr/>
          </p:nvPicPr>
          <p:blipFill>
            <a:blip r:embed="rId3"/>
            <a:stretch>
              <a:fillRect/>
            </a:stretch>
          </p:blipFill>
          <p:spPr>
            <a:xfrm>
              <a:off x="1423562" y="3683331"/>
              <a:ext cx="2671859" cy="1341381"/>
            </a:xfrm>
            <a:prstGeom prst="rect">
              <a:avLst/>
            </a:prstGeom>
          </p:spPr>
        </p:pic>
      </p:grpSp>
      <p:grpSp>
        <p:nvGrpSpPr>
          <p:cNvPr id="6" name="Groep 5">
            <a:extLst>
              <a:ext uri="{FF2B5EF4-FFF2-40B4-BE49-F238E27FC236}">
                <a16:creationId xmlns:a16="http://schemas.microsoft.com/office/drawing/2014/main" id="{1EA0FA1D-6DE5-4F93-9063-98EC6712DE2B}"/>
              </a:ext>
            </a:extLst>
          </p:cNvPr>
          <p:cNvGrpSpPr/>
          <p:nvPr/>
        </p:nvGrpSpPr>
        <p:grpSpPr>
          <a:xfrm>
            <a:off x="5795557" y="3017594"/>
            <a:ext cx="5864671" cy="2389025"/>
            <a:chOff x="5854872" y="3464176"/>
            <a:chExt cx="5107645" cy="2075143"/>
          </a:xfrm>
        </p:grpSpPr>
        <p:cxnSp>
          <p:nvCxnSpPr>
            <p:cNvPr id="63" name="Straight Connector 62">
              <a:extLst>
                <a:ext uri="{FF2B5EF4-FFF2-40B4-BE49-F238E27FC236}">
                  <a16:creationId xmlns:a16="http://schemas.microsoft.com/office/drawing/2014/main" id="{5B69673B-9284-F540-A0A9-EB05AF63E2EC}"/>
                </a:ext>
              </a:extLst>
            </p:cNvPr>
            <p:cNvCxnSpPr>
              <a:cxnSpLocks/>
            </p:cNvCxnSpPr>
            <p:nvPr/>
          </p:nvCxnSpPr>
          <p:spPr>
            <a:xfrm flipH="1">
              <a:off x="6349782" y="5235893"/>
              <a:ext cx="2928959"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812BEC6-5D0F-7343-A7F0-A4B4EBA96371}"/>
                </a:ext>
              </a:extLst>
            </p:cNvPr>
            <p:cNvCxnSpPr>
              <a:cxnSpLocks/>
            </p:cNvCxnSpPr>
            <p:nvPr/>
          </p:nvCxnSpPr>
          <p:spPr>
            <a:xfrm flipH="1">
              <a:off x="6349782" y="4947713"/>
              <a:ext cx="71562"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6184B41D-CBD9-FA49-B23F-D8F74C9D5FAA}"/>
                </a:ext>
              </a:extLst>
            </p:cNvPr>
            <p:cNvCxnSpPr>
              <a:cxnSpLocks/>
            </p:cNvCxnSpPr>
            <p:nvPr/>
          </p:nvCxnSpPr>
          <p:spPr>
            <a:xfrm flipH="1">
              <a:off x="6349782" y="4646729"/>
              <a:ext cx="71562"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D4109A4-9476-E64C-91ED-BEBC9A2E95E1}"/>
                </a:ext>
              </a:extLst>
            </p:cNvPr>
            <p:cNvCxnSpPr>
              <a:cxnSpLocks/>
            </p:cNvCxnSpPr>
            <p:nvPr/>
          </p:nvCxnSpPr>
          <p:spPr>
            <a:xfrm flipH="1">
              <a:off x="6349782" y="4325676"/>
              <a:ext cx="71562"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EB4F74F-4957-8743-A10D-4FE8E68572A2}"/>
                </a:ext>
              </a:extLst>
            </p:cNvPr>
            <p:cNvCxnSpPr>
              <a:cxnSpLocks/>
            </p:cNvCxnSpPr>
            <p:nvPr/>
          </p:nvCxnSpPr>
          <p:spPr>
            <a:xfrm flipH="1">
              <a:off x="6349782" y="3975136"/>
              <a:ext cx="71562"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A1FE4D1-3793-4645-A958-1811F1416B73}"/>
                </a:ext>
              </a:extLst>
            </p:cNvPr>
            <p:cNvCxnSpPr>
              <a:cxnSpLocks/>
            </p:cNvCxnSpPr>
            <p:nvPr/>
          </p:nvCxnSpPr>
          <p:spPr>
            <a:xfrm flipH="1">
              <a:off x="6349782" y="3635701"/>
              <a:ext cx="71562"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5B5D8990-CD10-FB4E-A8E6-36E3461E1F16}"/>
                </a:ext>
              </a:extLst>
            </p:cNvPr>
            <p:cNvCxnSpPr>
              <a:cxnSpLocks/>
            </p:cNvCxnSpPr>
            <p:nvPr/>
          </p:nvCxnSpPr>
          <p:spPr>
            <a:xfrm>
              <a:off x="6853144" y="5235893"/>
              <a:ext cx="0" cy="73029"/>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92CE43C-FAC7-1D4E-A4C5-BAB5FCDD2217}"/>
                </a:ext>
              </a:extLst>
            </p:cNvPr>
            <p:cNvCxnSpPr>
              <a:cxnSpLocks/>
            </p:cNvCxnSpPr>
            <p:nvPr/>
          </p:nvCxnSpPr>
          <p:spPr>
            <a:xfrm>
              <a:off x="7303994" y="5235893"/>
              <a:ext cx="0" cy="73029"/>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7AB5EFF-B1DE-3648-909E-A434B868FAA6}"/>
                </a:ext>
              </a:extLst>
            </p:cNvPr>
            <p:cNvCxnSpPr>
              <a:cxnSpLocks/>
            </p:cNvCxnSpPr>
            <p:nvPr/>
          </p:nvCxnSpPr>
          <p:spPr>
            <a:xfrm>
              <a:off x="7748494" y="5235893"/>
              <a:ext cx="0" cy="73029"/>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94004B3-188D-534A-AE6E-89E68EEC901E}"/>
                </a:ext>
              </a:extLst>
            </p:cNvPr>
            <p:cNvCxnSpPr>
              <a:cxnSpLocks/>
            </p:cNvCxnSpPr>
            <p:nvPr/>
          </p:nvCxnSpPr>
          <p:spPr>
            <a:xfrm>
              <a:off x="8192994" y="5235893"/>
              <a:ext cx="0" cy="73029"/>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872A4FA5-3C8D-324E-8D66-150365C11DD6}"/>
                </a:ext>
              </a:extLst>
            </p:cNvPr>
            <p:cNvCxnSpPr>
              <a:cxnSpLocks/>
            </p:cNvCxnSpPr>
            <p:nvPr/>
          </p:nvCxnSpPr>
          <p:spPr>
            <a:xfrm>
              <a:off x="8637494" y="5235893"/>
              <a:ext cx="0" cy="73029"/>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9DF39890-0AEF-CD48-B499-E294CB3F84ED}"/>
                </a:ext>
              </a:extLst>
            </p:cNvPr>
            <p:cNvCxnSpPr>
              <a:cxnSpLocks/>
            </p:cNvCxnSpPr>
            <p:nvPr/>
          </p:nvCxnSpPr>
          <p:spPr>
            <a:xfrm>
              <a:off x="9088344" y="5235893"/>
              <a:ext cx="0" cy="73029"/>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77" name="Titel 1">
              <a:extLst>
                <a:ext uri="{FF2B5EF4-FFF2-40B4-BE49-F238E27FC236}">
                  <a16:creationId xmlns:a16="http://schemas.microsoft.com/office/drawing/2014/main" id="{3AD17576-EF36-6840-AEE3-2803735E83F5}"/>
                </a:ext>
              </a:extLst>
            </p:cNvPr>
            <p:cNvSpPr txBox="1">
              <a:spLocks/>
            </p:cNvSpPr>
            <p:nvPr/>
          </p:nvSpPr>
          <p:spPr>
            <a:xfrm>
              <a:off x="5854872" y="3535562"/>
              <a:ext cx="494909" cy="215352"/>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r"/>
              <a:r>
                <a:rPr lang="nl-NL" sz="900" b="0" dirty="0"/>
                <a:t>100</a:t>
              </a:r>
            </a:p>
          </p:txBody>
        </p:sp>
        <p:sp>
          <p:nvSpPr>
            <p:cNvPr id="78" name="Titel 1">
              <a:extLst>
                <a:ext uri="{FF2B5EF4-FFF2-40B4-BE49-F238E27FC236}">
                  <a16:creationId xmlns:a16="http://schemas.microsoft.com/office/drawing/2014/main" id="{65BFDD15-5A4A-3D46-AC12-943BF1345F40}"/>
                </a:ext>
              </a:extLst>
            </p:cNvPr>
            <p:cNvSpPr txBox="1">
              <a:spLocks/>
            </p:cNvSpPr>
            <p:nvPr/>
          </p:nvSpPr>
          <p:spPr>
            <a:xfrm>
              <a:off x="5854872" y="3856850"/>
              <a:ext cx="494909" cy="215352"/>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r"/>
              <a:r>
                <a:rPr lang="nl-NL" sz="900" b="0" dirty="0"/>
                <a:t>80</a:t>
              </a:r>
            </a:p>
          </p:txBody>
        </p:sp>
        <p:sp>
          <p:nvSpPr>
            <p:cNvPr id="79" name="Titel 1">
              <a:extLst>
                <a:ext uri="{FF2B5EF4-FFF2-40B4-BE49-F238E27FC236}">
                  <a16:creationId xmlns:a16="http://schemas.microsoft.com/office/drawing/2014/main" id="{1D82A42F-F9EC-AD47-A04B-33AFAA96478E}"/>
                </a:ext>
              </a:extLst>
            </p:cNvPr>
            <p:cNvSpPr txBox="1">
              <a:spLocks/>
            </p:cNvSpPr>
            <p:nvPr/>
          </p:nvSpPr>
          <p:spPr>
            <a:xfrm>
              <a:off x="5854872" y="4218226"/>
              <a:ext cx="494909" cy="215352"/>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r"/>
              <a:r>
                <a:rPr lang="nl-NL" sz="900" b="0" dirty="0"/>
                <a:t>60</a:t>
              </a:r>
            </a:p>
          </p:txBody>
        </p:sp>
        <p:sp>
          <p:nvSpPr>
            <p:cNvPr id="80" name="Titel 1">
              <a:extLst>
                <a:ext uri="{FF2B5EF4-FFF2-40B4-BE49-F238E27FC236}">
                  <a16:creationId xmlns:a16="http://schemas.microsoft.com/office/drawing/2014/main" id="{42134289-D242-954E-858B-1D22F6F206CF}"/>
                </a:ext>
              </a:extLst>
            </p:cNvPr>
            <p:cNvSpPr txBox="1">
              <a:spLocks/>
            </p:cNvSpPr>
            <p:nvPr/>
          </p:nvSpPr>
          <p:spPr>
            <a:xfrm>
              <a:off x="5854872" y="4541651"/>
              <a:ext cx="494909" cy="215352"/>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r"/>
              <a:r>
                <a:rPr lang="nl-NL" sz="900" b="0" dirty="0"/>
                <a:t>40</a:t>
              </a:r>
            </a:p>
          </p:txBody>
        </p:sp>
        <p:sp>
          <p:nvSpPr>
            <p:cNvPr id="81" name="Titel 1">
              <a:extLst>
                <a:ext uri="{FF2B5EF4-FFF2-40B4-BE49-F238E27FC236}">
                  <a16:creationId xmlns:a16="http://schemas.microsoft.com/office/drawing/2014/main" id="{82BA9D12-C17A-8E4B-B680-D7AE8726FB40}"/>
                </a:ext>
              </a:extLst>
            </p:cNvPr>
            <p:cNvSpPr txBox="1">
              <a:spLocks/>
            </p:cNvSpPr>
            <p:nvPr/>
          </p:nvSpPr>
          <p:spPr>
            <a:xfrm>
              <a:off x="5854872" y="4849002"/>
              <a:ext cx="494909" cy="215352"/>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r"/>
              <a:r>
                <a:rPr lang="nl-NL" sz="900" b="0" dirty="0"/>
                <a:t>20</a:t>
              </a:r>
            </a:p>
          </p:txBody>
        </p:sp>
        <p:sp>
          <p:nvSpPr>
            <p:cNvPr id="83" name="Titel 1">
              <a:extLst>
                <a:ext uri="{FF2B5EF4-FFF2-40B4-BE49-F238E27FC236}">
                  <a16:creationId xmlns:a16="http://schemas.microsoft.com/office/drawing/2014/main" id="{26975827-4753-DB40-809E-22D2E7EA0B8E}"/>
                </a:ext>
              </a:extLst>
            </p:cNvPr>
            <p:cNvSpPr txBox="1">
              <a:spLocks/>
            </p:cNvSpPr>
            <p:nvPr/>
          </p:nvSpPr>
          <p:spPr>
            <a:xfrm>
              <a:off x="5854872" y="5130742"/>
              <a:ext cx="494909" cy="215352"/>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r"/>
              <a:r>
                <a:rPr lang="nl-NL" sz="900" b="0" dirty="0"/>
                <a:t>0</a:t>
              </a:r>
            </a:p>
          </p:txBody>
        </p:sp>
        <p:sp>
          <p:nvSpPr>
            <p:cNvPr id="84" name="Titel 1">
              <a:extLst>
                <a:ext uri="{FF2B5EF4-FFF2-40B4-BE49-F238E27FC236}">
                  <a16:creationId xmlns:a16="http://schemas.microsoft.com/office/drawing/2014/main" id="{23ED6054-E6A3-5C4B-92CE-5D0EBC21520E}"/>
                </a:ext>
              </a:extLst>
            </p:cNvPr>
            <p:cNvSpPr txBox="1">
              <a:spLocks/>
            </p:cNvSpPr>
            <p:nvPr/>
          </p:nvSpPr>
          <p:spPr>
            <a:xfrm>
              <a:off x="6273501" y="5317007"/>
              <a:ext cx="295686" cy="215352"/>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ctr"/>
              <a:r>
                <a:rPr lang="nl-NL" sz="900" b="0" dirty="0"/>
                <a:t>0</a:t>
              </a:r>
            </a:p>
          </p:txBody>
        </p:sp>
        <p:sp>
          <p:nvSpPr>
            <p:cNvPr id="85" name="Titel 1">
              <a:extLst>
                <a:ext uri="{FF2B5EF4-FFF2-40B4-BE49-F238E27FC236}">
                  <a16:creationId xmlns:a16="http://schemas.microsoft.com/office/drawing/2014/main" id="{D4AB39CA-C1A6-FA4A-880C-0294E69CEFA5}"/>
                </a:ext>
              </a:extLst>
            </p:cNvPr>
            <p:cNvSpPr txBox="1">
              <a:spLocks/>
            </p:cNvSpPr>
            <p:nvPr/>
          </p:nvSpPr>
          <p:spPr>
            <a:xfrm>
              <a:off x="6696834" y="5317007"/>
              <a:ext cx="295686" cy="215352"/>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ctr"/>
              <a:r>
                <a:rPr lang="nl-NL" sz="900" b="0" dirty="0"/>
                <a:t>2</a:t>
              </a:r>
            </a:p>
          </p:txBody>
        </p:sp>
        <p:sp>
          <p:nvSpPr>
            <p:cNvPr id="86" name="Titel 1">
              <a:extLst>
                <a:ext uri="{FF2B5EF4-FFF2-40B4-BE49-F238E27FC236}">
                  <a16:creationId xmlns:a16="http://schemas.microsoft.com/office/drawing/2014/main" id="{68BA0C95-0922-1B41-B616-E383B5DF698C}"/>
                </a:ext>
              </a:extLst>
            </p:cNvPr>
            <p:cNvSpPr txBox="1">
              <a:spLocks/>
            </p:cNvSpPr>
            <p:nvPr/>
          </p:nvSpPr>
          <p:spPr>
            <a:xfrm>
              <a:off x="7602768" y="5345285"/>
              <a:ext cx="295686" cy="187074"/>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ctr"/>
              <a:r>
                <a:rPr lang="nl-NL" sz="900" b="0" dirty="0"/>
                <a:t>6</a:t>
              </a:r>
            </a:p>
          </p:txBody>
        </p:sp>
        <p:sp>
          <p:nvSpPr>
            <p:cNvPr id="87" name="Titel 1">
              <a:extLst>
                <a:ext uri="{FF2B5EF4-FFF2-40B4-BE49-F238E27FC236}">
                  <a16:creationId xmlns:a16="http://schemas.microsoft.com/office/drawing/2014/main" id="{288EF055-0E36-B241-9E4D-B9046EFB6887}"/>
                </a:ext>
              </a:extLst>
            </p:cNvPr>
            <p:cNvSpPr txBox="1">
              <a:spLocks/>
            </p:cNvSpPr>
            <p:nvPr/>
          </p:nvSpPr>
          <p:spPr>
            <a:xfrm>
              <a:off x="8043035" y="5345285"/>
              <a:ext cx="295686" cy="187074"/>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ctr"/>
              <a:r>
                <a:rPr lang="nl-NL" sz="900" b="0" dirty="0"/>
                <a:t>8</a:t>
              </a:r>
            </a:p>
          </p:txBody>
        </p:sp>
        <p:sp>
          <p:nvSpPr>
            <p:cNvPr id="88" name="Titel 1">
              <a:extLst>
                <a:ext uri="{FF2B5EF4-FFF2-40B4-BE49-F238E27FC236}">
                  <a16:creationId xmlns:a16="http://schemas.microsoft.com/office/drawing/2014/main" id="{8CCD4BFA-856B-7B4E-BF99-F09DEBFB6184}"/>
                </a:ext>
              </a:extLst>
            </p:cNvPr>
            <p:cNvSpPr txBox="1">
              <a:spLocks/>
            </p:cNvSpPr>
            <p:nvPr/>
          </p:nvSpPr>
          <p:spPr>
            <a:xfrm>
              <a:off x="7154033" y="5345285"/>
              <a:ext cx="295686" cy="187074"/>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ctr"/>
              <a:r>
                <a:rPr lang="nl-NL" sz="900" b="0" dirty="0"/>
                <a:t>4</a:t>
              </a:r>
            </a:p>
          </p:txBody>
        </p:sp>
        <p:sp>
          <p:nvSpPr>
            <p:cNvPr id="89" name="Titel 1">
              <a:extLst>
                <a:ext uri="{FF2B5EF4-FFF2-40B4-BE49-F238E27FC236}">
                  <a16:creationId xmlns:a16="http://schemas.microsoft.com/office/drawing/2014/main" id="{11312F14-0AD5-1249-8052-09CDF8D96453}"/>
                </a:ext>
              </a:extLst>
            </p:cNvPr>
            <p:cNvSpPr txBox="1">
              <a:spLocks/>
            </p:cNvSpPr>
            <p:nvPr/>
          </p:nvSpPr>
          <p:spPr>
            <a:xfrm>
              <a:off x="8483302" y="5352245"/>
              <a:ext cx="295686" cy="187074"/>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ctr"/>
              <a:r>
                <a:rPr lang="nl-NL" sz="900" b="0" dirty="0"/>
                <a:t>10</a:t>
              </a:r>
            </a:p>
          </p:txBody>
        </p:sp>
        <p:sp>
          <p:nvSpPr>
            <p:cNvPr id="90" name="Titel 1">
              <a:extLst>
                <a:ext uri="{FF2B5EF4-FFF2-40B4-BE49-F238E27FC236}">
                  <a16:creationId xmlns:a16="http://schemas.microsoft.com/office/drawing/2014/main" id="{649D5B71-4879-5042-9DC8-4D76A98E203B}"/>
                </a:ext>
              </a:extLst>
            </p:cNvPr>
            <p:cNvSpPr txBox="1">
              <a:spLocks/>
            </p:cNvSpPr>
            <p:nvPr/>
          </p:nvSpPr>
          <p:spPr>
            <a:xfrm>
              <a:off x="8940501" y="5345285"/>
              <a:ext cx="295686" cy="187074"/>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ctr"/>
              <a:r>
                <a:rPr lang="nl-NL" sz="900" b="0" dirty="0"/>
                <a:t>12</a:t>
              </a:r>
            </a:p>
          </p:txBody>
        </p:sp>
        <p:sp>
          <p:nvSpPr>
            <p:cNvPr id="94" name="Titel 1">
              <a:extLst>
                <a:ext uri="{FF2B5EF4-FFF2-40B4-BE49-F238E27FC236}">
                  <a16:creationId xmlns:a16="http://schemas.microsoft.com/office/drawing/2014/main" id="{76EDDF34-BE18-9841-B18D-BA5C62EC860E}"/>
                </a:ext>
              </a:extLst>
            </p:cNvPr>
            <p:cNvSpPr txBox="1">
              <a:spLocks/>
            </p:cNvSpPr>
            <p:nvPr/>
          </p:nvSpPr>
          <p:spPr>
            <a:xfrm rot="16200000">
              <a:off x="5051050" y="4268000"/>
              <a:ext cx="1844745" cy="23709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ctr"/>
              <a:r>
                <a:rPr lang="nl-NL" sz="900" b="0" dirty="0"/>
                <a:t>SURVIVAL %</a:t>
              </a:r>
              <a:endParaRPr lang="nl-NL" sz="900" b="0" baseline="30000" dirty="0"/>
            </a:p>
          </p:txBody>
        </p:sp>
        <p:pic>
          <p:nvPicPr>
            <p:cNvPr id="101" name="Picture 100">
              <a:extLst>
                <a:ext uri="{FF2B5EF4-FFF2-40B4-BE49-F238E27FC236}">
                  <a16:creationId xmlns:a16="http://schemas.microsoft.com/office/drawing/2014/main" id="{67262098-B453-554E-B626-AD238D5D0D28}"/>
                </a:ext>
              </a:extLst>
            </p:cNvPr>
            <p:cNvPicPr>
              <a:picLocks noChangeAspect="1"/>
            </p:cNvPicPr>
            <p:nvPr/>
          </p:nvPicPr>
          <p:blipFill>
            <a:blip r:embed="rId4"/>
            <a:stretch>
              <a:fillRect/>
            </a:stretch>
          </p:blipFill>
          <p:spPr>
            <a:xfrm>
              <a:off x="6422363" y="3632743"/>
              <a:ext cx="2518131" cy="1435192"/>
            </a:xfrm>
            <a:prstGeom prst="rect">
              <a:avLst/>
            </a:prstGeom>
          </p:spPr>
        </p:pic>
        <p:cxnSp>
          <p:nvCxnSpPr>
            <p:cNvPr id="102" name="Straight Connector 101">
              <a:extLst>
                <a:ext uri="{FF2B5EF4-FFF2-40B4-BE49-F238E27FC236}">
                  <a16:creationId xmlns:a16="http://schemas.microsoft.com/office/drawing/2014/main" id="{AFB94E71-B044-7344-8F13-362F5DEC6F56}"/>
                </a:ext>
              </a:extLst>
            </p:cNvPr>
            <p:cNvCxnSpPr>
              <a:cxnSpLocks/>
            </p:cNvCxnSpPr>
            <p:nvPr/>
          </p:nvCxnSpPr>
          <p:spPr>
            <a:xfrm>
              <a:off x="6421344" y="3633659"/>
              <a:ext cx="0" cy="1675263"/>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05" name="Titel 1">
              <a:extLst>
                <a:ext uri="{FF2B5EF4-FFF2-40B4-BE49-F238E27FC236}">
                  <a16:creationId xmlns:a16="http://schemas.microsoft.com/office/drawing/2014/main" id="{EDBA30A6-CFDA-D544-9F6F-4C6C212D9DAC}"/>
                </a:ext>
              </a:extLst>
            </p:cNvPr>
            <p:cNvSpPr txBox="1">
              <a:spLocks/>
            </p:cNvSpPr>
            <p:nvPr/>
          </p:nvSpPr>
          <p:spPr>
            <a:xfrm>
              <a:off x="9117772" y="3464176"/>
              <a:ext cx="1844745" cy="32006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r>
                <a:rPr lang="nl-NL" sz="800" b="0" dirty="0" err="1"/>
                <a:t>Improved</a:t>
              </a:r>
              <a:r>
                <a:rPr lang="nl-NL" sz="800" b="0" dirty="0"/>
                <a:t> &gt;10%</a:t>
              </a:r>
            </a:p>
          </p:txBody>
        </p:sp>
        <p:sp>
          <p:nvSpPr>
            <p:cNvPr id="106" name="Titel 1">
              <a:extLst>
                <a:ext uri="{FF2B5EF4-FFF2-40B4-BE49-F238E27FC236}">
                  <a16:creationId xmlns:a16="http://schemas.microsoft.com/office/drawing/2014/main" id="{D5695C5B-33CB-1943-8F1D-84AEAE65FF0E}"/>
                </a:ext>
              </a:extLst>
            </p:cNvPr>
            <p:cNvSpPr txBox="1">
              <a:spLocks/>
            </p:cNvSpPr>
            <p:nvPr/>
          </p:nvSpPr>
          <p:spPr>
            <a:xfrm>
              <a:off x="9117772" y="3629873"/>
              <a:ext cx="1844745" cy="32006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r>
                <a:rPr lang="nl-NL" sz="800" b="0" dirty="0" err="1"/>
                <a:t>Decline</a:t>
              </a:r>
              <a:r>
                <a:rPr lang="nl-NL" sz="800" b="0" dirty="0"/>
                <a:t> 0-10%</a:t>
              </a:r>
            </a:p>
          </p:txBody>
        </p:sp>
        <p:sp>
          <p:nvSpPr>
            <p:cNvPr id="107" name="Titel 1">
              <a:extLst>
                <a:ext uri="{FF2B5EF4-FFF2-40B4-BE49-F238E27FC236}">
                  <a16:creationId xmlns:a16="http://schemas.microsoft.com/office/drawing/2014/main" id="{161C932A-AC8C-9E45-9E32-6CB1274238EA}"/>
                </a:ext>
              </a:extLst>
            </p:cNvPr>
            <p:cNvSpPr txBox="1">
              <a:spLocks/>
            </p:cNvSpPr>
            <p:nvPr/>
          </p:nvSpPr>
          <p:spPr>
            <a:xfrm>
              <a:off x="9117772" y="3795570"/>
              <a:ext cx="1844745" cy="32006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r>
                <a:rPr lang="nl-NL" sz="800" b="0" dirty="0" err="1"/>
                <a:t>Decline</a:t>
              </a:r>
              <a:r>
                <a:rPr lang="nl-NL" sz="800" b="0" dirty="0"/>
                <a:t> &gt;10%</a:t>
              </a:r>
            </a:p>
          </p:txBody>
        </p:sp>
        <p:cxnSp>
          <p:nvCxnSpPr>
            <p:cNvPr id="108" name="Straight Connector 107">
              <a:extLst>
                <a:ext uri="{FF2B5EF4-FFF2-40B4-BE49-F238E27FC236}">
                  <a16:creationId xmlns:a16="http://schemas.microsoft.com/office/drawing/2014/main" id="{477F49C6-B41D-A342-9BD2-B963820C4F38}"/>
                </a:ext>
              </a:extLst>
            </p:cNvPr>
            <p:cNvCxnSpPr>
              <a:cxnSpLocks/>
            </p:cNvCxnSpPr>
            <p:nvPr/>
          </p:nvCxnSpPr>
          <p:spPr>
            <a:xfrm flipH="1">
              <a:off x="9073901" y="3629873"/>
              <a:ext cx="71562"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0E16D09B-CDE2-EA46-A8B4-A488B974F3A8}"/>
                </a:ext>
              </a:extLst>
            </p:cNvPr>
            <p:cNvCxnSpPr>
              <a:cxnSpLocks/>
            </p:cNvCxnSpPr>
            <p:nvPr/>
          </p:nvCxnSpPr>
          <p:spPr>
            <a:xfrm flipH="1">
              <a:off x="9073901" y="3789530"/>
              <a:ext cx="71562" cy="0"/>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FD55BFA9-CD88-294A-8171-E699AD9A815B}"/>
                </a:ext>
              </a:extLst>
            </p:cNvPr>
            <p:cNvCxnSpPr>
              <a:cxnSpLocks/>
            </p:cNvCxnSpPr>
            <p:nvPr/>
          </p:nvCxnSpPr>
          <p:spPr>
            <a:xfrm flipH="1">
              <a:off x="9073901" y="3949187"/>
              <a:ext cx="71562"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91" name="Text Placeholder 4">
            <a:extLst>
              <a:ext uri="{FF2B5EF4-FFF2-40B4-BE49-F238E27FC236}">
                <a16:creationId xmlns:a16="http://schemas.microsoft.com/office/drawing/2014/main" id="{30086EC6-F648-484B-B15A-DE66CD7080F9}"/>
              </a:ext>
            </a:extLst>
          </p:cNvPr>
          <p:cNvSpPr txBox="1">
            <a:spLocks/>
          </p:cNvSpPr>
          <p:nvPr/>
        </p:nvSpPr>
        <p:spPr>
          <a:xfrm>
            <a:off x="194639" y="5871600"/>
            <a:ext cx="11173800" cy="619932"/>
          </a:xfrm>
          <a:prstGeom prst="rect">
            <a:avLst/>
          </a:prstGeom>
        </p:spPr>
        <p:txBody>
          <a:bodyPr vert="horz" lIns="91440" tIns="0" rIns="91440" bIns="45720" rtlCol="0" anchor="b">
            <a:noAutofit/>
          </a:bodyPr>
          <a:lstStyle>
            <a:lvl1pPr marL="0" indent="0" algn="l" defTabSz="914400" rtl="0" eaLnBrk="1" latinLnBrk="0" hangingPunct="1">
              <a:lnSpc>
                <a:spcPct val="100000"/>
              </a:lnSpc>
              <a:spcBef>
                <a:spcPts val="0"/>
              </a:spcBef>
              <a:buFont typeface="Arial" panose="020B0604020202020204" pitchFamily="34" charset="0"/>
              <a:buNone/>
              <a:defRPr sz="9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BISansNEXT" panose="02000503040000020004"/>
              </a:rPr>
              <a:t>DL</a:t>
            </a:r>
            <a:r>
              <a:rPr lang="nl-NL" baseline="-25000" dirty="0">
                <a:latin typeface="BISansNEXT" panose="02000503040000020004"/>
              </a:rPr>
              <a:t>CO</a:t>
            </a:r>
            <a:r>
              <a:rPr lang="nl-NL" dirty="0">
                <a:latin typeface="BISansNEXT" panose="02000503040000020004"/>
              </a:rPr>
              <a:t>=</a:t>
            </a:r>
            <a:r>
              <a:rPr lang="nl-NL" dirty="0" err="1">
                <a:latin typeface="BISansNEXT" panose="02000503040000020004"/>
              </a:rPr>
              <a:t>Diffusing</a:t>
            </a:r>
            <a:r>
              <a:rPr lang="nl-NL" dirty="0">
                <a:latin typeface="BISansNEXT" panose="02000503040000020004"/>
              </a:rPr>
              <a:t> </a:t>
            </a:r>
            <a:r>
              <a:rPr lang="nl-NL" dirty="0" err="1">
                <a:latin typeface="BISansNEXT" panose="02000503040000020004"/>
              </a:rPr>
              <a:t>Capacity</a:t>
            </a:r>
            <a:r>
              <a:rPr lang="nl-NL" dirty="0">
                <a:latin typeface="BISansNEXT" panose="02000503040000020004"/>
              </a:rPr>
              <a:t> of </a:t>
            </a:r>
            <a:r>
              <a:rPr lang="nl-NL" dirty="0" err="1">
                <a:latin typeface="BISansNEXT" panose="02000503040000020004"/>
              </a:rPr>
              <a:t>the</a:t>
            </a:r>
            <a:r>
              <a:rPr lang="nl-NL" dirty="0">
                <a:latin typeface="BISansNEXT" panose="02000503040000020004"/>
              </a:rPr>
              <a:t> </a:t>
            </a:r>
            <a:r>
              <a:rPr lang="nl-NL" dirty="0" err="1">
                <a:latin typeface="BISansNEXT" panose="02000503040000020004"/>
              </a:rPr>
              <a:t>Lungs</a:t>
            </a:r>
            <a:r>
              <a:rPr lang="nl-NL" dirty="0">
                <a:latin typeface="BISansNEXT" panose="02000503040000020004"/>
              </a:rPr>
              <a:t> </a:t>
            </a:r>
            <a:r>
              <a:rPr lang="nl-NL" dirty="0" err="1">
                <a:latin typeface="BISansNEXT" panose="02000503040000020004"/>
              </a:rPr>
              <a:t>for</a:t>
            </a:r>
            <a:r>
              <a:rPr lang="nl-NL" dirty="0">
                <a:latin typeface="BISansNEXT" panose="02000503040000020004"/>
              </a:rPr>
              <a:t> Carbon Monoxide; 1. </a:t>
            </a:r>
            <a:r>
              <a:rPr lang="nl-NL" dirty="0" err="1">
                <a:latin typeface="BISansNEXT" panose="02000503040000020004"/>
              </a:rPr>
              <a:t>Kolb</a:t>
            </a:r>
            <a:r>
              <a:rPr lang="nl-NL" dirty="0">
                <a:latin typeface="BISansNEXT" panose="02000503040000020004"/>
              </a:rPr>
              <a:t> M, </a:t>
            </a:r>
            <a:r>
              <a:rPr lang="nl-NL" dirty="0" err="1">
                <a:latin typeface="BISansNEXT" panose="02000503040000020004"/>
              </a:rPr>
              <a:t>Vašáková</a:t>
            </a:r>
            <a:r>
              <a:rPr lang="nl-NL" dirty="0">
                <a:latin typeface="BISansNEXT" panose="02000503040000020004"/>
              </a:rPr>
              <a:t> M. The </a:t>
            </a:r>
            <a:r>
              <a:rPr lang="nl-NL" dirty="0" err="1">
                <a:latin typeface="BISansNEXT" panose="02000503040000020004"/>
              </a:rPr>
              <a:t>natural</a:t>
            </a:r>
            <a:r>
              <a:rPr lang="nl-NL" dirty="0">
                <a:latin typeface="BISansNEXT" panose="02000503040000020004"/>
              </a:rPr>
              <a:t> </a:t>
            </a:r>
            <a:r>
              <a:rPr lang="nl-NL" dirty="0" err="1">
                <a:latin typeface="BISansNEXT" panose="02000503040000020004"/>
              </a:rPr>
              <a:t>history</a:t>
            </a:r>
            <a:r>
              <a:rPr lang="nl-NL" dirty="0">
                <a:latin typeface="BISansNEXT" panose="02000503040000020004"/>
              </a:rPr>
              <a:t> of </a:t>
            </a:r>
            <a:r>
              <a:rPr lang="nl-NL" dirty="0" err="1">
                <a:latin typeface="BISansNEXT" panose="02000503040000020004"/>
              </a:rPr>
              <a:t>progressive</a:t>
            </a:r>
            <a:r>
              <a:rPr lang="nl-NL" dirty="0">
                <a:latin typeface="BISansNEXT" panose="02000503040000020004"/>
              </a:rPr>
              <a:t> </a:t>
            </a:r>
            <a:r>
              <a:rPr lang="nl-NL" dirty="0" err="1">
                <a:latin typeface="BISansNEXT" panose="02000503040000020004"/>
              </a:rPr>
              <a:t>fibrosing</a:t>
            </a:r>
            <a:r>
              <a:rPr lang="nl-NL" dirty="0">
                <a:latin typeface="BISansNEXT" panose="02000503040000020004"/>
              </a:rPr>
              <a:t> </a:t>
            </a:r>
            <a:r>
              <a:rPr lang="nl-NL" dirty="0" err="1">
                <a:latin typeface="BISansNEXT" panose="02000503040000020004"/>
              </a:rPr>
              <a:t>interstitial</a:t>
            </a:r>
            <a:r>
              <a:rPr lang="nl-NL" dirty="0">
                <a:latin typeface="BISansNEXT" panose="02000503040000020004"/>
              </a:rPr>
              <a:t> </a:t>
            </a:r>
            <a:r>
              <a:rPr lang="nl-NL" dirty="0" err="1">
                <a:latin typeface="BISansNEXT" panose="02000503040000020004"/>
              </a:rPr>
              <a:t>lung</a:t>
            </a:r>
            <a:r>
              <a:rPr lang="nl-NL" dirty="0">
                <a:latin typeface="BISansNEXT" panose="02000503040000020004"/>
              </a:rPr>
              <a:t> </a:t>
            </a:r>
            <a:r>
              <a:rPr lang="nl-NL" dirty="0" err="1">
                <a:latin typeface="BISansNEXT" panose="02000503040000020004"/>
              </a:rPr>
              <a:t>diseases</a:t>
            </a:r>
            <a:r>
              <a:rPr lang="nl-NL" dirty="0">
                <a:latin typeface="BISansNEXT" panose="02000503040000020004"/>
              </a:rPr>
              <a:t>. </a:t>
            </a:r>
            <a:r>
              <a:rPr lang="nl-NL" dirty="0" err="1">
                <a:latin typeface="BISansNEXT" panose="02000503040000020004"/>
              </a:rPr>
              <a:t>Respir</a:t>
            </a:r>
            <a:r>
              <a:rPr lang="nl-NL" dirty="0">
                <a:latin typeface="BISansNEXT" panose="02000503040000020004"/>
              </a:rPr>
              <a:t> </a:t>
            </a:r>
            <a:r>
              <a:rPr lang="nl-NL" dirty="0" err="1">
                <a:latin typeface="BISansNEXT" panose="02000503040000020004"/>
              </a:rPr>
              <a:t>Res</a:t>
            </a:r>
            <a:r>
              <a:rPr lang="nl-NL" dirty="0">
                <a:latin typeface="BISansNEXT" panose="02000503040000020004"/>
              </a:rPr>
              <a:t>. 2019;20(1):57; 2. </a:t>
            </a:r>
            <a:r>
              <a:rPr lang="nl-NL" dirty="0" err="1">
                <a:latin typeface="BISansNEXT" panose="02000503040000020004"/>
              </a:rPr>
              <a:t>Ley</a:t>
            </a:r>
            <a:r>
              <a:rPr lang="nl-NL" dirty="0">
                <a:latin typeface="BISansNEXT" panose="02000503040000020004"/>
              </a:rPr>
              <a:t> B, Collard HR, King </a:t>
            </a:r>
            <a:r>
              <a:rPr lang="nl-NL" dirty="0" err="1">
                <a:latin typeface="BISansNEXT" panose="02000503040000020004"/>
              </a:rPr>
              <a:t>Jr</a:t>
            </a:r>
            <a:r>
              <a:rPr lang="nl-NL" dirty="0">
                <a:latin typeface="BISansNEXT" panose="02000503040000020004"/>
              </a:rPr>
              <a:t> TE. </a:t>
            </a:r>
            <a:r>
              <a:rPr lang="nl-NL" dirty="0" err="1">
                <a:latin typeface="BISansNEXT" panose="02000503040000020004"/>
              </a:rPr>
              <a:t>Clinical</a:t>
            </a:r>
            <a:r>
              <a:rPr lang="nl-NL" dirty="0">
                <a:latin typeface="BISansNEXT" panose="02000503040000020004"/>
              </a:rPr>
              <a:t> course </a:t>
            </a:r>
            <a:r>
              <a:rPr lang="nl-NL" dirty="0" err="1">
                <a:latin typeface="BISansNEXT" panose="02000503040000020004"/>
              </a:rPr>
              <a:t>and</a:t>
            </a:r>
            <a:r>
              <a:rPr lang="nl-NL" dirty="0">
                <a:latin typeface="BISansNEXT" panose="02000503040000020004"/>
              </a:rPr>
              <a:t> </a:t>
            </a:r>
            <a:r>
              <a:rPr lang="nl-NL" dirty="0" err="1">
                <a:latin typeface="BISansNEXT" panose="02000503040000020004"/>
              </a:rPr>
              <a:t>prediction</a:t>
            </a:r>
            <a:r>
              <a:rPr lang="nl-NL" dirty="0">
                <a:latin typeface="BISansNEXT" panose="02000503040000020004"/>
              </a:rPr>
              <a:t> of survival in </a:t>
            </a:r>
            <a:r>
              <a:rPr lang="nl-NL" dirty="0" err="1">
                <a:latin typeface="BISansNEXT" panose="02000503040000020004"/>
              </a:rPr>
              <a:t>idiopathic</a:t>
            </a:r>
            <a:r>
              <a:rPr lang="nl-NL" dirty="0">
                <a:latin typeface="BISansNEXT" panose="02000503040000020004"/>
              </a:rPr>
              <a:t> </a:t>
            </a:r>
            <a:r>
              <a:rPr lang="nl-NL" dirty="0" err="1">
                <a:latin typeface="BISansNEXT" panose="02000503040000020004"/>
              </a:rPr>
              <a:t>pulmonary</a:t>
            </a:r>
            <a:r>
              <a:rPr lang="nl-NL" dirty="0">
                <a:latin typeface="BISansNEXT" panose="02000503040000020004"/>
              </a:rPr>
              <a:t> fibrosis. Am J </a:t>
            </a:r>
            <a:r>
              <a:rPr lang="nl-NL" dirty="0" err="1">
                <a:latin typeface="BISansNEXT" panose="02000503040000020004"/>
              </a:rPr>
              <a:t>Respir</a:t>
            </a:r>
            <a:r>
              <a:rPr lang="nl-NL" dirty="0">
                <a:latin typeface="BISansNEXT" panose="02000503040000020004"/>
              </a:rPr>
              <a:t> </a:t>
            </a:r>
            <a:r>
              <a:rPr lang="nl-NL" dirty="0" err="1">
                <a:latin typeface="BISansNEXT" panose="02000503040000020004"/>
              </a:rPr>
              <a:t>Crit</a:t>
            </a:r>
            <a:r>
              <a:rPr lang="nl-NL" dirty="0">
                <a:latin typeface="BISansNEXT" panose="02000503040000020004"/>
              </a:rPr>
              <a:t> Care </a:t>
            </a:r>
            <a:r>
              <a:rPr lang="nl-NL" dirty="0" err="1">
                <a:latin typeface="BISansNEXT" panose="02000503040000020004"/>
              </a:rPr>
              <a:t>Med</a:t>
            </a:r>
            <a:r>
              <a:rPr lang="nl-NL" dirty="0">
                <a:latin typeface="BISansNEXT" panose="02000503040000020004"/>
              </a:rPr>
              <a:t>. 2011;183(4):431-40.</a:t>
            </a:r>
          </a:p>
        </p:txBody>
      </p:sp>
      <p:sp>
        <p:nvSpPr>
          <p:cNvPr id="93" name="Titel 1">
            <a:extLst>
              <a:ext uri="{FF2B5EF4-FFF2-40B4-BE49-F238E27FC236}">
                <a16:creationId xmlns:a16="http://schemas.microsoft.com/office/drawing/2014/main" id="{692D6F05-5701-447E-A48D-A2308D88DCBF}"/>
              </a:ext>
            </a:extLst>
          </p:cNvPr>
          <p:cNvSpPr txBox="1">
            <a:spLocks/>
          </p:cNvSpPr>
          <p:nvPr/>
        </p:nvSpPr>
        <p:spPr>
          <a:xfrm>
            <a:off x="6972968" y="5245158"/>
            <a:ext cx="2076588" cy="360294"/>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ctr"/>
            <a:r>
              <a:rPr lang="nl-NL" sz="800" b="0" dirty="0" err="1"/>
              <a:t>Years</a:t>
            </a:r>
            <a:r>
              <a:rPr lang="nl-NL" sz="800" b="0" dirty="0"/>
              <a:t> </a:t>
            </a:r>
            <a:r>
              <a:rPr lang="nl-NL" sz="800" b="0" dirty="0" err="1"/>
              <a:t>since</a:t>
            </a:r>
            <a:r>
              <a:rPr lang="nl-NL" sz="800" b="0" dirty="0"/>
              <a:t> diagnosis</a:t>
            </a:r>
            <a:endParaRPr lang="nl-NL" sz="800" b="0" baseline="30000" dirty="0"/>
          </a:p>
        </p:txBody>
      </p:sp>
      <p:sp>
        <p:nvSpPr>
          <p:cNvPr id="4" name="Tekstvak 3">
            <a:extLst>
              <a:ext uri="{FF2B5EF4-FFF2-40B4-BE49-F238E27FC236}">
                <a16:creationId xmlns:a16="http://schemas.microsoft.com/office/drawing/2014/main" id="{735521CE-65E8-A99D-DCC5-A0BE0231C60A}"/>
              </a:ext>
            </a:extLst>
          </p:cNvPr>
          <p:cNvSpPr txBox="1"/>
          <p:nvPr/>
        </p:nvSpPr>
        <p:spPr>
          <a:xfrm>
            <a:off x="9516184" y="4113529"/>
            <a:ext cx="3125716" cy="722731"/>
          </a:xfrm>
          <a:prstGeom prst="roundRect">
            <a:avLst/>
          </a:prstGeom>
          <a:solidFill>
            <a:schemeClr val="accent4"/>
          </a:solidFill>
        </p:spPr>
        <p:txBody>
          <a:bodyPr wrap="square" lIns="144000" tIns="72000" rIns="576000" bIns="72000" rtlCol="0">
            <a:spAutoFit/>
          </a:bodyPr>
          <a:lstStyle/>
          <a:p>
            <a:pPr indent="-285750"/>
            <a:r>
              <a:rPr lang="en-GB" sz="1100" dirty="0">
                <a:latin typeface="BISansNEXT" panose="02000503040000020004"/>
                <a:ea typeface="Helvetica Neue" panose="02000503000000020004" pitchFamily="2" charset="0"/>
                <a:cs typeface="Helvetica Neue" panose="02000503000000020004" pitchFamily="2" charset="0"/>
              </a:rPr>
              <a:t>“Small” annual declines in FVC may become substantial when summed over a period of years</a:t>
            </a:r>
            <a:r>
              <a:rPr lang="en-GB" sz="1100" baseline="30000" dirty="0">
                <a:latin typeface="BISansNEXT" panose="02000503040000020004"/>
                <a:ea typeface="Helvetica Neue" panose="02000503000000020004" pitchFamily="2" charset="0"/>
                <a:cs typeface="Helvetica Neue" panose="02000503000000020004" pitchFamily="2" charset="0"/>
              </a:rPr>
              <a:t>1</a:t>
            </a:r>
          </a:p>
        </p:txBody>
      </p:sp>
      <p:sp>
        <p:nvSpPr>
          <p:cNvPr id="5" name="Tekstvak 4">
            <a:extLst>
              <a:ext uri="{FF2B5EF4-FFF2-40B4-BE49-F238E27FC236}">
                <a16:creationId xmlns:a16="http://schemas.microsoft.com/office/drawing/2014/main" id="{A0A0E450-B7FC-5B3B-747F-D57028629B19}"/>
              </a:ext>
            </a:extLst>
          </p:cNvPr>
          <p:cNvSpPr txBox="1"/>
          <p:nvPr/>
        </p:nvSpPr>
        <p:spPr>
          <a:xfrm>
            <a:off x="1473995" y="2773557"/>
            <a:ext cx="1003527" cy="276999"/>
          </a:xfrm>
          <a:prstGeom prst="rect">
            <a:avLst/>
          </a:prstGeom>
          <a:noFill/>
        </p:spPr>
        <p:txBody>
          <a:bodyPr wrap="square" rtlCol="0">
            <a:spAutoFit/>
          </a:bodyPr>
          <a:lstStyle/>
          <a:p>
            <a:r>
              <a:rPr lang="nl-NL" sz="1200" b="1" dirty="0" err="1">
                <a:latin typeface="BISansNEXT" panose="02000503040000020004" pitchFamily="50" charset="0"/>
              </a:rPr>
              <a:t>SSc</a:t>
            </a:r>
            <a:r>
              <a:rPr lang="nl-NL" sz="1200" b="1" dirty="0">
                <a:latin typeface="BISansNEXT" panose="02000503040000020004" pitchFamily="50" charset="0"/>
              </a:rPr>
              <a:t>-ILD</a:t>
            </a:r>
            <a:endParaRPr lang="nl-NL" sz="1400" b="1" dirty="0">
              <a:latin typeface="BISansNEXT" panose="02000503040000020004" pitchFamily="50" charset="0"/>
            </a:endParaRPr>
          </a:p>
        </p:txBody>
      </p:sp>
      <p:sp>
        <p:nvSpPr>
          <p:cNvPr id="95" name="Tekstvak 94">
            <a:extLst>
              <a:ext uri="{FF2B5EF4-FFF2-40B4-BE49-F238E27FC236}">
                <a16:creationId xmlns:a16="http://schemas.microsoft.com/office/drawing/2014/main" id="{F460DEDF-9E14-5271-7763-FD0A651A10E8}"/>
              </a:ext>
            </a:extLst>
          </p:cNvPr>
          <p:cNvSpPr txBox="1"/>
          <p:nvPr/>
        </p:nvSpPr>
        <p:spPr>
          <a:xfrm>
            <a:off x="6440023" y="2773557"/>
            <a:ext cx="1003527" cy="276999"/>
          </a:xfrm>
          <a:prstGeom prst="rect">
            <a:avLst/>
          </a:prstGeom>
          <a:noFill/>
        </p:spPr>
        <p:txBody>
          <a:bodyPr wrap="square" rtlCol="0">
            <a:spAutoFit/>
          </a:bodyPr>
          <a:lstStyle/>
          <a:p>
            <a:r>
              <a:rPr lang="nl-NL" sz="1200" b="1" dirty="0">
                <a:latin typeface="BISansNEXT" panose="02000503040000020004" pitchFamily="50" charset="0"/>
              </a:rPr>
              <a:t>IPF</a:t>
            </a:r>
          </a:p>
        </p:txBody>
      </p:sp>
      <p:pic>
        <p:nvPicPr>
          <p:cNvPr id="7" name="Picture 6">
            <a:extLst>
              <a:ext uri="{FF2B5EF4-FFF2-40B4-BE49-F238E27FC236}">
                <a16:creationId xmlns:a16="http://schemas.microsoft.com/office/drawing/2014/main" id="{A9BC398B-DD73-14BA-2F61-D402C28B9FFA}"/>
              </a:ext>
            </a:extLst>
          </p:cNvPr>
          <p:cNvPicPr>
            <a:picLocks noChangeAspect="1"/>
          </p:cNvPicPr>
          <p:nvPr/>
        </p:nvPicPr>
        <p:blipFill>
          <a:blip r:embed="rId5"/>
          <a:stretch>
            <a:fillRect/>
          </a:stretch>
        </p:blipFill>
        <p:spPr>
          <a:xfrm>
            <a:off x="10830234" y="6291492"/>
            <a:ext cx="1487553" cy="231668"/>
          </a:xfrm>
          <a:prstGeom prst="rect">
            <a:avLst/>
          </a:prstGeom>
        </p:spPr>
      </p:pic>
    </p:spTree>
    <p:extLst>
      <p:ext uri="{BB962C8B-B14F-4D97-AF65-F5344CB8AC3E}">
        <p14:creationId xmlns:p14="http://schemas.microsoft.com/office/powerpoint/2010/main" val="802252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6"/>
                                        </p:tgtEl>
                                        <p:attrNameLst>
                                          <p:attrName>style.visibility</p:attrName>
                                        </p:attrNameLst>
                                      </p:cBhvr>
                                      <p:to>
                                        <p:strVal val="visible"/>
                                      </p:to>
                                    </p:set>
                                    <p:animEffect transition="in" filter="fade">
                                      <p:cBhvr>
                                        <p:cTn id="19" dur="500"/>
                                        <p:tgtEl>
                                          <p:spTgt spid="96"/>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95"/>
                                        </p:tgtEl>
                                        <p:attrNameLst>
                                          <p:attrName>style.visibility</p:attrName>
                                        </p:attrNameLst>
                                      </p:cBhvr>
                                      <p:to>
                                        <p:strVal val="visible"/>
                                      </p:to>
                                    </p:set>
                                    <p:animEffect transition="in" filter="fade">
                                      <p:cBhvr>
                                        <p:cTn id="23" dur="500"/>
                                        <p:tgtEl>
                                          <p:spTgt spid="95"/>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3"/>
                                        </p:tgtEl>
                                        <p:attrNameLst>
                                          <p:attrName>style.visibility</p:attrName>
                                        </p:attrNameLst>
                                      </p:cBhvr>
                                      <p:to>
                                        <p:strVal val="visible"/>
                                      </p:to>
                                    </p:set>
                                    <p:animEffect transition="in" filter="fade">
                                      <p:cBhvr>
                                        <p:cTn id="29" dur="500"/>
                                        <p:tgtEl>
                                          <p:spTgt spid="9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1+#ppt_w/2"/>
                                          </p:val>
                                        </p:tav>
                                        <p:tav tm="100000">
                                          <p:val>
                                            <p:strVal val="#ppt_x"/>
                                          </p:val>
                                        </p:tav>
                                      </p:tavLst>
                                    </p:anim>
                                    <p:anim calcmode="lin" valueType="num">
                                      <p:cBhvr additive="base">
                                        <p:cTn id="35"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13" grpId="0" build="p"/>
      <p:bldP spid="93" grpId="0"/>
      <p:bldP spid="4" grpId="0" animBg="1"/>
      <p:bldP spid="5" grpId="0"/>
      <p:bldP spid="9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el 20">
            <a:extLst>
              <a:ext uri="{FF2B5EF4-FFF2-40B4-BE49-F238E27FC236}">
                <a16:creationId xmlns:a16="http://schemas.microsoft.com/office/drawing/2014/main" id="{B1ACEF62-1E87-48D7-86A5-8A3BF6A79F49}"/>
              </a:ext>
            </a:extLst>
          </p:cNvPr>
          <p:cNvSpPr>
            <a:spLocks noGrp="1"/>
          </p:cNvSpPr>
          <p:nvPr>
            <p:ph type="ctrTitle"/>
          </p:nvPr>
        </p:nvSpPr>
        <p:spPr/>
        <p:txBody>
          <a:bodyPr>
            <a:normAutofit/>
          </a:bodyPr>
          <a:lstStyle/>
          <a:p>
            <a:r>
              <a:rPr lang="nl-NL" sz="1800" dirty="0">
                <a:solidFill>
                  <a:schemeClr val="bg1"/>
                </a:solidFill>
                <a:latin typeface="BISansNEXT"/>
              </a:rPr>
              <a:t>The ATS/ERS/JRS/ALAT </a:t>
            </a:r>
            <a:r>
              <a:rPr lang="nl-NL" sz="1800" dirty="0" err="1">
                <a:solidFill>
                  <a:schemeClr val="bg1"/>
                </a:solidFill>
                <a:latin typeface="BISansNEXT"/>
              </a:rPr>
              <a:t>Clinical</a:t>
            </a:r>
            <a:r>
              <a:rPr lang="nl-NL" sz="1800" dirty="0">
                <a:solidFill>
                  <a:schemeClr val="bg1"/>
                </a:solidFill>
                <a:latin typeface="BISansNEXT"/>
              </a:rPr>
              <a:t> </a:t>
            </a:r>
            <a:r>
              <a:rPr lang="nl-NL" sz="1800" dirty="0" err="1">
                <a:solidFill>
                  <a:schemeClr val="bg1"/>
                </a:solidFill>
                <a:latin typeface="BISansNEXT"/>
              </a:rPr>
              <a:t>Practice</a:t>
            </a:r>
            <a:r>
              <a:rPr lang="nl-NL" sz="1800" dirty="0">
                <a:solidFill>
                  <a:schemeClr val="bg1"/>
                </a:solidFill>
                <a:latin typeface="BISansNEXT"/>
              </a:rPr>
              <a:t> Guideline of 2022 </a:t>
            </a:r>
            <a:br>
              <a:rPr lang="nl-NL" sz="1800" dirty="0">
                <a:solidFill>
                  <a:schemeClr val="bg1"/>
                </a:solidFill>
                <a:latin typeface="BISansNEXT"/>
              </a:rPr>
            </a:br>
            <a:r>
              <a:rPr lang="nl-NL" sz="1800" dirty="0" err="1">
                <a:solidFill>
                  <a:schemeClr val="bg1"/>
                </a:solidFill>
                <a:latin typeface="BISansNEXT"/>
              </a:rPr>
              <a:t>describes</a:t>
            </a:r>
            <a:r>
              <a:rPr lang="nl-NL" sz="1800" dirty="0">
                <a:solidFill>
                  <a:schemeClr val="bg1"/>
                </a:solidFill>
                <a:latin typeface="BISansNEXT"/>
              </a:rPr>
              <a:t> </a:t>
            </a:r>
            <a:r>
              <a:rPr lang="nl-NL" sz="1800" dirty="0" err="1">
                <a:solidFill>
                  <a:schemeClr val="bg1"/>
                </a:solidFill>
                <a:latin typeface="BISansNEXT"/>
              </a:rPr>
              <a:t>the</a:t>
            </a:r>
            <a:r>
              <a:rPr lang="nl-NL" sz="1800" dirty="0">
                <a:solidFill>
                  <a:schemeClr val="bg1"/>
                </a:solidFill>
                <a:latin typeface="BISansNEXT"/>
              </a:rPr>
              <a:t> </a:t>
            </a:r>
            <a:r>
              <a:rPr lang="nl-NL" sz="1800" dirty="0" err="1">
                <a:solidFill>
                  <a:schemeClr val="bg1"/>
                </a:solidFill>
                <a:latin typeface="BISansNEXT"/>
              </a:rPr>
              <a:t>definition</a:t>
            </a:r>
            <a:r>
              <a:rPr lang="nl-NL" sz="1800" dirty="0">
                <a:solidFill>
                  <a:schemeClr val="bg1"/>
                </a:solidFill>
                <a:latin typeface="BISansNEXT"/>
              </a:rPr>
              <a:t> of </a:t>
            </a:r>
            <a:r>
              <a:rPr lang="nl-NL" sz="1800" dirty="0" err="1">
                <a:solidFill>
                  <a:schemeClr val="bg1"/>
                </a:solidFill>
                <a:latin typeface="BISansNEXT"/>
              </a:rPr>
              <a:t>progressive</a:t>
            </a:r>
            <a:r>
              <a:rPr lang="nl-NL" sz="1800" dirty="0">
                <a:solidFill>
                  <a:schemeClr val="bg1"/>
                </a:solidFill>
                <a:latin typeface="BISansNEXT"/>
              </a:rPr>
              <a:t> </a:t>
            </a:r>
            <a:r>
              <a:rPr lang="nl-NL" sz="1800" dirty="0" err="1">
                <a:solidFill>
                  <a:schemeClr val="bg1"/>
                </a:solidFill>
                <a:latin typeface="BISansNEXT"/>
              </a:rPr>
              <a:t>pulmonary</a:t>
            </a:r>
            <a:r>
              <a:rPr lang="nl-NL" sz="1800" dirty="0">
                <a:solidFill>
                  <a:schemeClr val="bg1"/>
                </a:solidFill>
                <a:latin typeface="BISansNEXT"/>
              </a:rPr>
              <a:t> fibrosis</a:t>
            </a:r>
          </a:p>
        </p:txBody>
      </p:sp>
      <p:sp>
        <p:nvSpPr>
          <p:cNvPr id="2" name="Subtitle 1">
            <a:extLst>
              <a:ext uri="{FF2B5EF4-FFF2-40B4-BE49-F238E27FC236}">
                <a16:creationId xmlns:a16="http://schemas.microsoft.com/office/drawing/2014/main" id="{4D21FAC4-19DB-49AF-8EA7-861DC290AF7B}"/>
              </a:ext>
            </a:extLst>
          </p:cNvPr>
          <p:cNvSpPr>
            <a:spLocks noGrp="1"/>
          </p:cNvSpPr>
          <p:nvPr>
            <p:ph type="subTitle" idx="1"/>
          </p:nvPr>
        </p:nvSpPr>
        <p:spPr>
          <a:xfrm>
            <a:off x="3097724" y="3929746"/>
            <a:ext cx="5996553" cy="1121222"/>
          </a:xfrm>
        </p:spPr>
        <p:txBody>
          <a:bodyPr>
            <a:noAutofit/>
          </a:bodyPr>
          <a:lstStyle/>
          <a:p>
            <a:r>
              <a:rPr lang="nl-NL" dirty="0"/>
              <a:t>Criteria</a:t>
            </a:r>
            <a:br>
              <a:rPr lang="nl-NL" dirty="0"/>
            </a:br>
            <a:r>
              <a:rPr lang="nl-NL" sz="2400" dirty="0" err="1"/>
              <a:t>for</a:t>
            </a:r>
            <a:r>
              <a:rPr lang="nl-NL" sz="2400" dirty="0"/>
              <a:t> ILD </a:t>
            </a:r>
            <a:r>
              <a:rPr lang="nl-NL" sz="2400" dirty="0" err="1"/>
              <a:t>progression</a:t>
            </a:r>
            <a:endParaRPr lang="nl-NL" sz="2400" dirty="0"/>
          </a:p>
        </p:txBody>
      </p:sp>
      <p:pic>
        <p:nvPicPr>
          <p:cNvPr id="3" name="Picture 2">
            <a:extLst>
              <a:ext uri="{FF2B5EF4-FFF2-40B4-BE49-F238E27FC236}">
                <a16:creationId xmlns:a16="http://schemas.microsoft.com/office/drawing/2014/main" id="{78090264-1C1C-CA96-5BBB-69ED68F611FA}"/>
              </a:ext>
            </a:extLst>
          </p:cNvPr>
          <p:cNvPicPr>
            <a:picLocks noChangeAspect="1"/>
          </p:cNvPicPr>
          <p:nvPr/>
        </p:nvPicPr>
        <p:blipFill>
          <a:blip r:embed="rId2"/>
          <a:stretch>
            <a:fillRect/>
          </a:stretch>
        </p:blipFill>
        <p:spPr>
          <a:xfrm>
            <a:off x="10788289" y="6551317"/>
            <a:ext cx="1487553" cy="231668"/>
          </a:xfrm>
          <a:prstGeom prst="rect">
            <a:avLst/>
          </a:prstGeom>
        </p:spPr>
      </p:pic>
    </p:spTree>
    <p:extLst>
      <p:ext uri="{BB962C8B-B14F-4D97-AF65-F5344CB8AC3E}">
        <p14:creationId xmlns:p14="http://schemas.microsoft.com/office/powerpoint/2010/main" val="3920845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id="{7F532AA4-8D79-4C82-AA91-EE108F72531E}"/>
              </a:ext>
            </a:extLst>
          </p:cNvPr>
          <p:cNvSpPr>
            <a:spLocks noGrp="1"/>
          </p:cNvSpPr>
          <p:nvPr>
            <p:ph type="body" sz="quarter" idx="17"/>
          </p:nvPr>
        </p:nvSpPr>
        <p:spPr/>
        <p:txBody>
          <a:bodyPr/>
          <a:lstStyle/>
          <a:p>
            <a:r>
              <a:rPr lang="en-US" dirty="0"/>
              <a:t>C2</a:t>
            </a:r>
          </a:p>
        </p:txBody>
      </p:sp>
      <p:sp>
        <p:nvSpPr>
          <p:cNvPr id="16" name="Titel 3">
            <a:extLst>
              <a:ext uri="{FF2B5EF4-FFF2-40B4-BE49-F238E27FC236}">
                <a16:creationId xmlns:a16="http://schemas.microsoft.com/office/drawing/2014/main" id="{306D1732-AD3F-4E78-B82A-286460677A4B}"/>
              </a:ext>
            </a:extLst>
          </p:cNvPr>
          <p:cNvSpPr>
            <a:spLocks noGrp="1"/>
          </p:cNvSpPr>
          <p:nvPr>
            <p:ph type="title"/>
          </p:nvPr>
        </p:nvSpPr>
        <p:spPr>
          <a:xfrm>
            <a:off x="838200" y="136525"/>
            <a:ext cx="10994136" cy="910800"/>
          </a:xfrm>
        </p:spPr>
        <p:txBody>
          <a:bodyPr>
            <a:normAutofit/>
          </a:bodyPr>
          <a:lstStyle/>
          <a:p>
            <a:r>
              <a:rPr lang="nl-NL" dirty="0">
                <a:latin typeface="BISansNEXT" panose="02000503040000020004"/>
              </a:rPr>
              <a:t>The </a:t>
            </a:r>
            <a:r>
              <a:rPr lang="nl-NL" dirty="0" err="1">
                <a:latin typeface="BISansNEXT" panose="02000503040000020004"/>
              </a:rPr>
              <a:t>definition</a:t>
            </a:r>
            <a:r>
              <a:rPr lang="nl-NL" dirty="0">
                <a:latin typeface="BISansNEXT" panose="02000503040000020004"/>
              </a:rPr>
              <a:t> of PPF in </a:t>
            </a:r>
            <a:r>
              <a:rPr lang="nl-NL" dirty="0" err="1">
                <a:latin typeface="BISansNEXT" panose="02000503040000020004"/>
              </a:rPr>
              <a:t>the</a:t>
            </a:r>
            <a:r>
              <a:rPr lang="nl-NL" dirty="0">
                <a:latin typeface="BISansNEXT" panose="02000503040000020004"/>
              </a:rPr>
              <a:t> </a:t>
            </a:r>
            <a:r>
              <a:rPr lang="nl-NL" dirty="0" err="1">
                <a:latin typeface="BISansNEXT" panose="02000503040000020004"/>
              </a:rPr>
              <a:t>guidelines</a:t>
            </a:r>
            <a:r>
              <a:rPr lang="nl-NL" dirty="0">
                <a:latin typeface="BISansNEXT" panose="02000503040000020004"/>
              </a:rPr>
              <a:t> of 2022 is different </a:t>
            </a:r>
            <a:r>
              <a:rPr lang="nl-NL" dirty="0" err="1">
                <a:latin typeface="BISansNEXT" panose="02000503040000020004"/>
              </a:rPr>
              <a:t>from</a:t>
            </a:r>
            <a:r>
              <a:rPr lang="nl-NL" dirty="0">
                <a:latin typeface="BISansNEXT" panose="02000503040000020004"/>
              </a:rPr>
              <a:t> </a:t>
            </a:r>
            <a:r>
              <a:rPr lang="nl-NL" dirty="0" err="1">
                <a:latin typeface="BISansNEXT" panose="02000503040000020004"/>
              </a:rPr>
              <a:t>the</a:t>
            </a:r>
            <a:r>
              <a:rPr lang="nl-NL" dirty="0">
                <a:latin typeface="BISansNEXT" panose="02000503040000020004"/>
              </a:rPr>
              <a:t> </a:t>
            </a:r>
            <a:r>
              <a:rPr lang="nl-NL" dirty="0" err="1">
                <a:latin typeface="BISansNEXT" panose="02000503040000020004"/>
              </a:rPr>
              <a:t>previously</a:t>
            </a:r>
            <a:r>
              <a:rPr lang="nl-NL" dirty="0">
                <a:latin typeface="BISansNEXT" panose="02000503040000020004"/>
              </a:rPr>
              <a:t> </a:t>
            </a:r>
            <a:r>
              <a:rPr lang="nl-NL" dirty="0" err="1">
                <a:latin typeface="BISansNEXT" panose="02000503040000020004"/>
              </a:rPr>
              <a:t>used</a:t>
            </a:r>
            <a:r>
              <a:rPr lang="nl-NL" dirty="0">
                <a:latin typeface="BISansNEXT" panose="02000503040000020004"/>
              </a:rPr>
              <a:t> INBUILD criteria </a:t>
            </a:r>
            <a:r>
              <a:rPr lang="nl-NL" dirty="0" err="1">
                <a:latin typeface="BISansNEXT" panose="02000503040000020004"/>
              </a:rPr>
              <a:t>used</a:t>
            </a:r>
            <a:r>
              <a:rPr lang="nl-NL" dirty="0">
                <a:latin typeface="BISansNEXT" panose="02000503040000020004"/>
              </a:rPr>
              <a:t> </a:t>
            </a:r>
            <a:r>
              <a:rPr lang="nl-NL" dirty="0" err="1">
                <a:latin typeface="BISansNEXT" panose="02000503040000020004"/>
              </a:rPr>
              <a:t>to</a:t>
            </a:r>
            <a:r>
              <a:rPr lang="nl-NL" dirty="0">
                <a:latin typeface="BISansNEXT" panose="02000503040000020004"/>
              </a:rPr>
              <a:t> </a:t>
            </a:r>
            <a:r>
              <a:rPr lang="nl-NL" dirty="0" err="1">
                <a:latin typeface="BISansNEXT" panose="02000503040000020004"/>
              </a:rPr>
              <a:t>define</a:t>
            </a:r>
            <a:r>
              <a:rPr lang="nl-NL" dirty="0">
                <a:latin typeface="BISansNEXT" panose="02000503040000020004"/>
              </a:rPr>
              <a:t> PF-ILD</a:t>
            </a:r>
            <a:r>
              <a:rPr lang="nl-NL" baseline="30000" dirty="0">
                <a:latin typeface="BISansNEXT" panose="02000503040000020004"/>
              </a:rPr>
              <a:t>1,2</a:t>
            </a:r>
            <a:endParaRPr lang="nl-NL" dirty="0">
              <a:latin typeface="BISansNEXT" panose="02000503040000020004"/>
            </a:endParaRPr>
          </a:p>
        </p:txBody>
      </p:sp>
      <p:sp>
        <p:nvSpPr>
          <p:cNvPr id="18" name="Tijdelijke aanduiding voor tekst 2">
            <a:extLst>
              <a:ext uri="{FF2B5EF4-FFF2-40B4-BE49-F238E27FC236}">
                <a16:creationId xmlns:a16="http://schemas.microsoft.com/office/drawing/2014/main" id="{EADC8093-5C4F-471C-B44B-232294E7EB92}"/>
              </a:ext>
            </a:extLst>
          </p:cNvPr>
          <p:cNvSpPr>
            <a:spLocks noGrp="1"/>
          </p:cNvSpPr>
          <p:nvPr>
            <p:ph type="body" sz="quarter" idx="13"/>
          </p:nvPr>
        </p:nvSpPr>
        <p:spPr>
          <a:xfrm>
            <a:off x="180000" y="5858890"/>
            <a:ext cx="10994136" cy="619932"/>
          </a:xfrm>
        </p:spPr>
        <p:txBody>
          <a:bodyPr/>
          <a:lstStyle/>
          <a:p>
            <a:r>
              <a:rPr lang="en-US" dirty="0"/>
              <a:t>1. Flaherty KR, Wells AU, </a:t>
            </a:r>
            <a:r>
              <a:rPr lang="en-US" dirty="0" err="1"/>
              <a:t>Cottin</a:t>
            </a:r>
            <a:r>
              <a:rPr lang="en-US" dirty="0"/>
              <a:t> V, et al. </a:t>
            </a:r>
            <a:r>
              <a:rPr lang="en-US" dirty="0" err="1"/>
              <a:t>Nintedanib</a:t>
            </a:r>
            <a:r>
              <a:rPr lang="en-US" dirty="0"/>
              <a:t> in Progressive Fibrosing Interstitial Lung Diseases. N </a:t>
            </a:r>
            <a:r>
              <a:rPr lang="en-US" dirty="0" err="1"/>
              <a:t>Engl</a:t>
            </a:r>
            <a:r>
              <a:rPr lang="en-US" dirty="0"/>
              <a:t> J Med. 2019;381(18):1718-27; 2. Raghu G, Remy-Jardin M, </a:t>
            </a:r>
            <a:r>
              <a:rPr lang="en-US" dirty="0" err="1"/>
              <a:t>Richeldi</a:t>
            </a:r>
            <a:r>
              <a:rPr lang="en-US" dirty="0"/>
              <a:t> L, et al. Idiopathic Pulmonary Fibrosis (an Update) and Progressive Pulmonary Fibrosis in Adults: An Official ATS/ERS/JRS/ALAT Clinical Practice Guideline. Am J Respir Crit Care Med. 2022;205(9):e18-e47.</a:t>
            </a:r>
          </a:p>
        </p:txBody>
      </p:sp>
      <p:sp>
        <p:nvSpPr>
          <p:cNvPr id="60" name="Rectangle 2">
            <a:extLst>
              <a:ext uri="{FF2B5EF4-FFF2-40B4-BE49-F238E27FC236}">
                <a16:creationId xmlns:a16="http://schemas.microsoft.com/office/drawing/2014/main" id="{91B272FD-F1EE-038A-E978-FE70B395771B}"/>
              </a:ext>
            </a:extLst>
          </p:cNvPr>
          <p:cNvSpPr/>
          <p:nvPr/>
        </p:nvSpPr>
        <p:spPr>
          <a:xfrm>
            <a:off x="10983600" y="-98350"/>
            <a:ext cx="1037204" cy="475272"/>
          </a:xfrm>
          <a:prstGeom prst="roundRect">
            <a:avLst/>
          </a:prstGeom>
          <a:solidFill>
            <a:srgbClr val="F2650F"/>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BI Sans" pitchFamily="2" charset="0"/>
                <a:ea typeface="+mn-ea"/>
                <a:cs typeface="+mn-cs"/>
              </a:rPr>
              <a:t>F-ILD</a:t>
            </a:r>
            <a:endParaRPr kumimoji="0" lang="en-NL" sz="1400" b="0" i="0" u="none" strike="noStrike" kern="1200" cap="none" spc="0" normalizeH="0" baseline="0" noProof="0" dirty="0">
              <a:ln>
                <a:noFill/>
              </a:ln>
              <a:solidFill>
                <a:srgbClr val="FFFFFF"/>
              </a:solidFill>
              <a:effectLst/>
              <a:uLnTx/>
              <a:uFillTx/>
              <a:latin typeface="BI Sans" pitchFamily="2" charset="0"/>
              <a:ea typeface="+mn-ea"/>
              <a:cs typeface="+mn-cs"/>
            </a:endParaRPr>
          </a:p>
        </p:txBody>
      </p:sp>
      <p:grpSp>
        <p:nvGrpSpPr>
          <p:cNvPr id="6" name="Group 5">
            <a:extLst>
              <a:ext uri="{FF2B5EF4-FFF2-40B4-BE49-F238E27FC236}">
                <a16:creationId xmlns:a16="http://schemas.microsoft.com/office/drawing/2014/main" id="{876239A9-3B2A-1DA0-AC09-266AF65D4A98}"/>
              </a:ext>
            </a:extLst>
          </p:cNvPr>
          <p:cNvGrpSpPr/>
          <p:nvPr/>
        </p:nvGrpSpPr>
        <p:grpSpPr>
          <a:xfrm>
            <a:off x="827533" y="1455226"/>
            <a:ext cx="4897957" cy="4073116"/>
            <a:chOff x="670560" y="1455226"/>
            <a:chExt cx="4897957" cy="4073116"/>
          </a:xfrm>
        </p:grpSpPr>
        <p:grpSp>
          <p:nvGrpSpPr>
            <p:cNvPr id="8" name="Group 7">
              <a:extLst>
                <a:ext uri="{FF2B5EF4-FFF2-40B4-BE49-F238E27FC236}">
                  <a16:creationId xmlns:a16="http://schemas.microsoft.com/office/drawing/2014/main" id="{E3CE73D8-2D82-EE2E-0767-3D4CED21C02B}"/>
                </a:ext>
              </a:extLst>
            </p:cNvPr>
            <p:cNvGrpSpPr/>
            <p:nvPr/>
          </p:nvGrpSpPr>
          <p:grpSpPr>
            <a:xfrm>
              <a:off x="670560" y="1455226"/>
              <a:ext cx="4897957" cy="4073116"/>
              <a:chOff x="670560" y="1455226"/>
              <a:chExt cx="4897957" cy="4073116"/>
            </a:xfrm>
          </p:grpSpPr>
          <p:sp>
            <p:nvSpPr>
              <p:cNvPr id="33" name="Rounded Rectangle 47">
                <a:extLst>
                  <a:ext uri="{FF2B5EF4-FFF2-40B4-BE49-F238E27FC236}">
                    <a16:creationId xmlns:a16="http://schemas.microsoft.com/office/drawing/2014/main" id="{CF576752-7B9D-1BE9-D606-E7160C69B419}"/>
                  </a:ext>
                </a:extLst>
              </p:cNvPr>
              <p:cNvSpPr/>
              <p:nvPr/>
            </p:nvSpPr>
            <p:spPr>
              <a:xfrm>
                <a:off x="762335" y="1455226"/>
                <a:ext cx="4806182" cy="4073116"/>
              </a:xfrm>
              <a:prstGeom prst="roundRect">
                <a:avLst>
                  <a:gd name="adj" fmla="val 4446"/>
                </a:avLst>
              </a:prstGeom>
              <a:blipFill>
                <a:blip r:embed="rId3"/>
                <a:stretch>
                  <a:fillRect l="-263215" t="-54392" r="-37647" b="-30504"/>
                </a:stretch>
              </a:blipFill>
              <a:ln w="12700" cap="flat" cmpd="sng" algn="ctr">
                <a:noFill/>
                <a:prstDash val="solid"/>
                <a:miter lim="800000"/>
              </a:ln>
              <a:effectLst/>
            </p:spPr>
            <p:txBody>
              <a:bodyPr spcFirstLastPara="0" vert="horz" wrap="square" lIns="91440" tIns="91440" rIns="91440" bIns="91440" numCol="1" spcCol="1270" anchor="ctr" anchorCtr="0">
                <a:noAutofit/>
              </a:bodyPr>
              <a:lstStyle/>
              <a:p>
                <a:pPr marL="0" marR="0" lvl="0" indent="0" algn="ctr" defTabSz="1066773" eaLnBrk="1" fontAlgn="auto" latinLnBrk="0" hangingPunct="1">
                  <a:lnSpc>
                    <a:spcPct val="90000"/>
                  </a:lnSpc>
                  <a:spcBef>
                    <a:spcPct val="0"/>
                  </a:spcBef>
                  <a:spcAft>
                    <a:spcPct val="35000"/>
                  </a:spcAft>
                  <a:buClrTx/>
                  <a:buSzTx/>
                  <a:buFontTx/>
                  <a:buNone/>
                  <a:tabLst/>
                  <a:defRPr/>
                </a:pPr>
                <a:endParaRPr kumimoji="0" lang="en-US" sz="1200" b="0" i="0" u="none" strike="noStrike" kern="0" cap="none" spc="0" normalizeH="0" baseline="0" noProof="0">
                  <a:ln>
                    <a:noFill/>
                  </a:ln>
                  <a:solidFill>
                    <a:srgbClr val="2B333A"/>
                  </a:solidFill>
                  <a:effectLst/>
                  <a:uLnTx/>
                  <a:uFillTx/>
                  <a:latin typeface="BISansNEXT" panose="02000503040000020004"/>
                  <a:ea typeface="+mn-ea"/>
                  <a:cs typeface="+mn-cs"/>
                </a:endParaRPr>
              </a:p>
            </p:txBody>
          </p:sp>
          <p:cxnSp>
            <p:nvCxnSpPr>
              <p:cNvPr id="34" name="Rechte verbindingslijn 2">
                <a:extLst>
                  <a:ext uri="{FF2B5EF4-FFF2-40B4-BE49-F238E27FC236}">
                    <a16:creationId xmlns:a16="http://schemas.microsoft.com/office/drawing/2014/main" id="{2C23955A-B89C-7646-0190-FD49A6230BE3}"/>
                  </a:ext>
                </a:extLst>
              </p:cNvPr>
              <p:cNvCxnSpPr>
                <a:cxnSpLocks/>
              </p:cNvCxnSpPr>
              <p:nvPr/>
            </p:nvCxnSpPr>
            <p:spPr>
              <a:xfrm>
                <a:off x="762334" y="3365536"/>
                <a:ext cx="48061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Rechte verbindingslijn 52">
                <a:extLst>
                  <a:ext uri="{FF2B5EF4-FFF2-40B4-BE49-F238E27FC236}">
                    <a16:creationId xmlns:a16="http://schemas.microsoft.com/office/drawing/2014/main" id="{D7E36D41-B3AA-84BA-E27F-4DDD2B468B1E}"/>
                  </a:ext>
                </a:extLst>
              </p:cNvPr>
              <p:cNvCxnSpPr>
                <a:cxnSpLocks/>
              </p:cNvCxnSpPr>
              <p:nvPr/>
            </p:nvCxnSpPr>
            <p:spPr>
              <a:xfrm>
                <a:off x="762334" y="4394479"/>
                <a:ext cx="48061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Rechte verbindingslijn 53">
                <a:extLst>
                  <a:ext uri="{FF2B5EF4-FFF2-40B4-BE49-F238E27FC236}">
                    <a16:creationId xmlns:a16="http://schemas.microsoft.com/office/drawing/2014/main" id="{F1A1280F-570B-92C9-5953-D9F0BC539A16}"/>
                  </a:ext>
                </a:extLst>
              </p:cNvPr>
              <p:cNvCxnSpPr>
                <a:cxnSpLocks/>
              </p:cNvCxnSpPr>
              <p:nvPr/>
            </p:nvCxnSpPr>
            <p:spPr>
              <a:xfrm>
                <a:off x="670560" y="2336592"/>
                <a:ext cx="489795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770B87CC-4FB1-CF44-AE6A-AEFA20F8B55B}"/>
                </a:ext>
              </a:extLst>
            </p:cNvPr>
            <p:cNvGrpSpPr/>
            <p:nvPr/>
          </p:nvGrpSpPr>
          <p:grpSpPr>
            <a:xfrm>
              <a:off x="983156" y="1666019"/>
              <a:ext cx="4327075" cy="3744163"/>
              <a:chOff x="983156" y="1666019"/>
              <a:chExt cx="4327075" cy="3744163"/>
            </a:xfrm>
          </p:grpSpPr>
          <p:sp>
            <p:nvSpPr>
              <p:cNvPr id="20" name="Tekstvak 4">
                <a:extLst>
                  <a:ext uri="{FF2B5EF4-FFF2-40B4-BE49-F238E27FC236}">
                    <a16:creationId xmlns:a16="http://schemas.microsoft.com/office/drawing/2014/main" id="{8CD323A8-904F-5A9A-124E-2F46DCB36F01}"/>
                  </a:ext>
                </a:extLst>
              </p:cNvPr>
              <p:cNvSpPr txBox="1"/>
              <p:nvPr/>
            </p:nvSpPr>
            <p:spPr>
              <a:xfrm>
                <a:off x="983156" y="1666019"/>
                <a:ext cx="4327075" cy="461665"/>
              </a:xfrm>
              <a:prstGeom prst="rect">
                <a:avLst/>
              </a:prstGeom>
              <a:noFill/>
            </p:spPr>
            <p:txBody>
              <a:bodyPr wrap="square" rtlCol="0">
                <a:spAutoFit/>
              </a:bodyPr>
              <a:lstStyle/>
              <a:p>
                <a:r>
                  <a:rPr lang="nl-NL" sz="1200" b="1" dirty="0">
                    <a:latin typeface="BISansNEXT" panose="02000503040000020004" pitchFamily="50" charset="0"/>
                  </a:rPr>
                  <a:t>INBUILD criteria</a:t>
                </a:r>
                <a:r>
                  <a:rPr lang="nl-NL" sz="1200" b="1" baseline="30000" dirty="0">
                    <a:latin typeface="BISansNEXT" panose="02000503040000020004" pitchFamily="50" charset="0"/>
                  </a:rPr>
                  <a:t>1</a:t>
                </a:r>
                <a:br>
                  <a:rPr lang="nl-NL" sz="1200" b="1" dirty="0">
                    <a:latin typeface="BISansNEXT" panose="02000503040000020004" pitchFamily="50" charset="0"/>
                  </a:rPr>
                </a:br>
                <a:r>
                  <a:rPr lang="nl-NL" sz="1200" dirty="0">
                    <a:latin typeface="BISansNEXT" panose="02000503040000020004" pitchFamily="50" charset="0"/>
                  </a:rPr>
                  <a:t>Meeting</a:t>
                </a:r>
                <a:r>
                  <a:rPr lang="nl-NL" sz="1200" b="1" dirty="0">
                    <a:latin typeface="BISansNEXT" panose="02000503040000020004" pitchFamily="50" charset="0"/>
                  </a:rPr>
                  <a:t> </a:t>
                </a:r>
                <a:r>
                  <a:rPr lang="nl-NL" sz="1200" u="sng" dirty="0">
                    <a:latin typeface="BISansNEXT" panose="02000503040000020004" pitchFamily="50" charset="0"/>
                  </a:rPr>
                  <a:t>&gt;</a:t>
                </a:r>
                <a:r>
                  <a:rPr lang="nl-NL" sz="1200" dirty="0">
                    <a:latin typeface="BISansNEXT" panose="02000503040000020004" pitchFamily="50" charset="0"/>
                  </a:rPr>
                  <a:t>1 criteria of </a:t>
                </a:r>
                <a:r>
                  <a:rPr lang="nl-NL" sz="1200" dirty="0" err="1">
                    <a:latin typeface="BISansNEXT" panose="02000503040000020004" pitchFamily="50" charset="0"/>
                  </a:rPr>
                  <a:t>progression</a:t>
                </a:r>
                <a:r>
                  <a:rPr lang="nl-NL" sz="1200" dirty="0">
                    <a:latin typeface="BISansNEXT" panose="02000503040000020004" pitchFamily="50" charset="0"/>
                  </a:rPr>
                  <a:t> </a:t>
                </a:r>
                <a:r>
                  <a:rPr lang="nl-NL" sz="1200" dirty="0" err="1">
                    <a:latin typeface="BISansNEXT" panose="02000503040000020004" pitchFamily="50" charset="0"/>
                  </a:rPr>
                  <a:t>within</a:t>
                </a:r>
                <a:r>
                  <a:rPr lang="nl-NL" sz="1200" dirty="0">
                    <a:latin typeface="BISansNEXT" panose="02000503040000020004" pitchFamily="50" charset="0"/>
                  </a:rPr>
                  <a:t> 24 </a:t>
                </a:r>
                <a:r>
                  <a:rPr lang="nl-NL" sz="1200" dirty="0" err="1">
                    <a:latin typeface="BISansNEXT" panose="02000503040000020004" pitchFamily="50" charset="0"/>
                  </a:rPr>
                  <a:t>months</a:t>
                </a:r>
                <a:endParaRPr lang="nl-NL" sz="1200" u="sng" dirty="0">
                  <a:latin typeface="BISansNEXT" panose="02000503040000020004" pitchFamily="50" charset="0"/>
                </a:endParaRPr>
              </a:p>
            </p:txBody>
          </p:sp>
          <p:sp>
            <p:nvSpPr>
              <p:cNvPr id="21" name="Tekstvak 10">
                <a:extLst>
                  <a:ext uri="{FF2B5EF4-FFF2-40B4-BE49-F238E27FC236}">
                    <a16:creationId xmlns:a16="http://schemas.microsoft.com/office/drawing/2014/main" id="{A162F3FD-892C-B7B2-FACA-1F5691AAD8EB}"/>
                  </a:ext>
                </a:extLst>
              </p:cNvPr>
              <p:cNvSpPr txBox="1"/>
              <p:nvPr/>
            </p:nvSpPr>
            <p:spPr>
              <a:xfrm>
                <a:off x="3141260" y="2633101"/>
                <a:ext cx="2095884" cy="415498"/>
              </a:xfrm>
              <a:prstGeom prst="rect">
                <a:avLst/>
              </a:prstGeom>
              <a:noFill/>
            </p:spPr>
            <p:txBody>
              <a:bodyPr wrap="square" rtlCol="0">
                <a:spAutoFit/>
              </a:bodyPr>
              <a:lstStyle/>
              <a:p>
                <a:pPr algn="l"/>
                <a:r>
                  <a:rPr lang="nl-NL" sz="1050" dirty="0">
                    <a:latin typeface="BISansNEXT" panose="02000503040000020004" pitchFamily="50" charset="0"/>
                  </a:rPr>
                  <a:t>A </a:t>
                </a:r>
                <a:r>
                  <a:rPr lang="nl-NL" sz="1050" dirty="0" err="1">
                    <a:latin typeface="BISansNEXT" panose="02000503040000020004" pitchFamily="50" charset="0"/>
                  </a:rPr>
                  <a:t>relative</a:t>
                </a:r>
                <a:r>
                  <a:rPr lang="nl-NL" sz="1050" dirty="0">
                    <a:latin typeface="BISansNEXT" panose="02000503040000020004" pitchFamily="50" charset="0"/>
                  </a:rPr>
                  <a:t> </a:t>
                </a:r>
                <a:r>
                  <a:rPr lang="nl-NL" sz="1050" dirty="0" err="1">
                    <a:latin typeface="BISansNEXT" panose="02000503040000020004" pitchFamily="50" charset="0"/>
                  </a:rPr>
                  <a:t>decline</a:t>
                </a:r>
                <a:r>
                  <a:rPr lang="nl-NL" sz="1050" dirty="0">
                    <a:latin typeface="BISansNEXT" panose="02000503040000020004" pitchFamily="50" charset="0"/>
                  </a:rPr>
                  <a:t> in FVC </a:t>
                </a:r>
                <a:r>
                  <a:rPr lang="nl-NL" sz="1050" u="sng" dirty="0">
                    <a:latin typeface="BISansNEXT" panose="02000503040000020004" pitchFamily="50" charset="0"/>
                  </a:rPr>
                  <a:t>&gt;</a:t>
                </a:r>
                <a:r>
                  <a:rPr lang="nl-NL" sz="1050" dirty="0">
                    <a:latin typeface="BISansNEXT" panose="02000503040000020004" pitchFamily="50" charset="0"/>
                  </a:rPr>
                  <a:t> 10% of </a:t>
                </a:r>
                <a:r>
                  <a:rPr lang="nl-NL" sz="1050" dirty="0" err="1">
                    <a:latin typeface="BISansNEXT" panose="02000503040000020004" pitchFamily="50" charset="0"/>
                  </a:rPr>
                  <a:t>predicted</a:t>
                </a:r>
                <a:endParaRPr lang="nl-NL" sz="1050" dirty="0">
                  <a:latin typeface="BISansNEXT" panose="02000503040000020004" pitchFamily="50" charset="0"/>
                </a:endParaRPr>
              </a:p>
            </p:txBody>
          </p:sp>
          <p:sp>
            <p:nvSpPr>
              <p:cNvPr id="22" name="Tekstvak 8">
                <a:extLst>
                  <a:ext uri="{FF2B5EF4-FFF2-40B4-BE49-F238E27FC236}">
                    <a16:creationId xmlns:a16="http://schemas.microsoft.com/office/drawing/2014/main" id="{AFF4D4BA-E22F-7504-0BC2-E3C74A405503}"/>
                  </a:ext>
                </a:extLst>
              </p:cNvPr>
              <p:cNvSpPr txBox="1"/>
              <p:nvPr/>
            </p:nvSpPr>
            <p:spPr>
              <a:xfrm>
                <a:off x="3141259" y="3501602"/>
                <a:ext cx="2095884" cy="738664"/>
              </a:xfrm>
              <a:prstGeom prst="rect">
                <a:avLst/>
              </a:prstGeom>
              <a:noFill/>
            </p:spPr>
            <p:txBody>
              <a:bodyPr wrap="square" rtlCol="0">
                <a:spAutoFit/>
              </a:bodyPr>
              <a:lstStyle/>
              <a:p>
                <a:pPr algn="l"/>
                <a:r>
                  <a:rPr lang="nl-NL" sz="1050" dirty="0" err="1">
                    <a:latin typeface="BISansNEXT" panose="02000503040000020004" pitchFamily="50" charset="0"/>
                  </a:rPr>
                  <a:t>Worsening</a:t>
                </a:r>
                <a:r>
                  <a:rPr lang="nl-NL" sz="1050" dirty="0">
                    <a:latin typeface="BISansNEXT" panose="02000503040000020004" pitchFamily="50" charset="0"/>
                  </a:rPr>
                  <a:t> of </a:t>
                </a:r>
                <a:r>
                  <a:rPr lang="nl-NL" sz="1050" dirty="0" err="1">
                    <a:latin typeface="BISansNEXT" panose="02000503040000020004" pitchFamily="50" charset="0"/>
                  </a:rPr>
                  <a:t>respiratory</a:t>
                </a:r>
                <a:r>
                  <a:rPr lang="nl-NL" sz="1050" dirty="0">
                    <a:latin typeface="BISansNEXT" panose="02000503040000020004" pitchFamily="50" charset="0"/>
                  </a:rPr>
                  <a:t> </a:t>
                </a:r>
                <a:r>
                  <a:rPr lang="nl-NL" sz="1050" dirty="0" err="1">
                    <a:latin typeface="BISansNEXT" panose="02000503040000020004" pitchFamily="50" charset="0"/>
                  </a:rPr>
                  <a:t>symptoms</a:t>
                </a:r>
                <a:r>
                  <a:rPr lang="nl-NL" sz="1050" dirty="0">
                    <a:latin typeface="BISansNEXT" panose="02000503040000020004" pitchFamily="50" charset="0"/>
                  </a:rPr>
                  <a:t> </a:t>
                </a:r>
                <a:br>
                  <a:rPr lang="nl-NL" sz="1050" dirty="0">
                    <a:latin typeface="BISansNEXT" panose="02000503040000020004" pitchFamily="50" charset="0"/>
                  </a:rPr>
                </a:br>
                <a:r>
                  <a:rPr lang="nl-NL" sz="1050" b="1" dirty="0">
                    <a:latin typeface="BISansNEXT" panose="02000503040000020004" pitchFamily="50" charset="0"/>
                  </a:rPr>
                  <a:t>AND</a:t>
                </a:r>
                <a:r>
                  <a:rPr lang="nl-NL" sz="1050" dirty="0">
                    <a:latin typeface="BISansNEXT" panose="02000503040000020004" pitchFamily="50" charset="0"/>
                  </a:rPr>
                  <a:t> </a:t>
                </a:r>
                <a:r>
                  <a:rPr lang="nl-NL" sz="1050" dirty="0" err="1">
                    <a:latin typeface="BISansNEXT" panose="02000503040000020004" pitchFamily="50" charset="0"/>
                  </a:rPr>
                  <a:t>increased</a:t>
                </a:r>
                <a:r>
                  <a:rPr lang="nl-NL" sz="1050" dirty="0">
                    <a:latin typeface="BISansNEXT" panose="02000503040000020004" pitchFamily="50" charset="0"/>
                  </a:rPr>
                  <a:t> </a:t>
                </a:r>
                <a:r>
                  <a:rPr lang="nl-NL" sz="1050" dirty="0" err="1">
                    <a:latin typeface="BISansNEXT" panose="02000503040000020004" pitchFamily="50" charset="0"/>
                  </a:rPr>
                  <a:t>extent</a:t>
                </a:r>
                <a:r>
                  <a:rPr lang="nl-NL" sz="1050" dirty="0">
                    <a:latin typeface="BISansNEXT" panose="02000503040000020004" pitchFamily="50" charset="0"/>
                  </a:rPr>
                  <a:t> of fibrosis on HRCT</a:t>
                </a:r>
              </a:p>
            </p:txBody>
          </p:sp>
          <p:sp>
            <p:nvSpPr>
              <p:cNvPr id="23" name="Tekstvak 12">
                <a:extLst>
                  <a:ext uri="{FF2B5EF4-FFF2-40B4-BE49-F238E27FC236}">
                    <a16:creationId xmlns:a16="http://schemas.microsoft.com/office/drawing/2014/main" id="{9726BF2F-60AE-3B2E-025B-E24A8357C574}"/>
                  </a:ext>
                </a:extLst>
              </p:cNvPr>
              <p:cNvSpPr txBox="1"/>
              <p:nvPr/>
            </p:nvSpPr>
            <p:spPr>
              <a:xfrm>
                <a:off x="3141259" y="4509936"/>
                <a:ext cx="2095884" cy="900246"/>
              </a:xfrm>
              <a:prstGeom prst="rect">
                <a:avLst/>
              </a:prstGeom>
              <a:noFill/>
            </p:spPr>
            <p:txBody>
              <a:bodyPr wrap="square" rtlCol="0">
                <a:spAutoFit/>
              </a:bodyPr>
              <a:lstStyle/>
              <a:p>
                <a:pPr algn="l"/>
                <a:r>
                  <a:rPr lang="nl-NL" sz="1050" dirty="0">
                    <a:latin typeface="BISansNEXT" panose="02000503040000020004" pitchFamily="50" charset="0"/>
                  </a:rPr>
                  <a:t>A </a:t>
                </a:r>
                <a:r>
                  <a:rPr lang="nl-NL" sz="1050" dirty="0" err="1">
                    <a:latin typeface="BISansNEXT" panose="02000503040000020004" pitchFamily="50" charset="0"/>
                  </a:rPr>
                  <a:t>relative</a:t>
                </a:r>
                <a:r>
                  <a:rPr lang="nl-NL" sz="1050" dirty="0">
                    <a:latin typeface="BISansNEXT" panose="02000503040000020004" pitchFamily="50" charset="0"/>
                  </a:rPr>
                  <a:t> </a:t>
                </a:r>
                <a:r>
                  <a:rPr lang="nl-NL" sz="1050" dirty="0" err="1">
                    <a:latin typeface="BISansNEXT" panose="02000503040000020004" pitchFamily="50" charset="0"/>
                  </a:rPr>
                  <a:t>decline</a:t>
                </a:r>
                <a:r>
                  <a:rPr lang="nl-NL" sz="1050" dirty="0">
                    <a:latin typeface="BISansNEXT" panose="02000503040000020004" pitchFamily="50" charset="0"/>
                  </a:rPr>
                  <a:t> in FVC </a:t>
                </a:r>
                <a:r>
                  <a:rPr lang="nl-NL" sz="1050" dirty="0" err="1">
                    <a:latin typeface="BISansNEXT" panose="02000503040000020004" pitchFamily="50" charset="0"/>
                  </a:rPr>
                  <a:t>between</a:t>
                </a:r>
                <a:r>
                  <a:rPr lang="nl-NL" sz="1050" dirty="0">
                    <a:latin typeface="BISansNEXT" panose="02000503040000020004" pitchFamily="50" charset="0"/>
                  </a:rPr>
                  <a:t> 5-10% of </a:t>
                </a:r>
                <a:r>
                  <a:rPr lang="nl-NL" sz="1050" dirty="0" err="1">
                    <a:latin typeface="BISansNEXT" panose="02000503040000020004" pitchFamily="50" charset="0"/>
                  </a:rPr>
                  <a:t>predicted</a:t>
                </a:r>
                <a:r>
                  <a:rPr lang="nl-NL" sz="1050" dirty="0">
                    <a:latin typeface="BISansNEXT" panose="02000503040000020004" pitchFamily="50" charset="0"/>
                  </a:rPr>
                  <a:t> </a:t>
                </a:r>
                <a:r>
                  <a:rPr lang="nl-NL" sz="1050" b="1" dirty="0">
                    <a:latin typeface="BISansNEXT" panose="02000503040000020004" pitchFamily="50" charset="0"/>
                  </a:rPr>
                  <a:t>AND</a:t>
                </a:r>
                <a:r>
                  <a:rPr lang="nl-NL" sz="1050" dirty="0">
                    <a:latin typeface="BISansNEXT" panose="02000503040000020004" pitchFamily="50" charset="0"/>
                  </a:rPr>
                  <a:t> </a:t>
                </a:r>
                <a:r>
                  <a:rPr lang="nl-NL" sz="1050" dirty="0" err="1">
                    <a:latin typeface="BISansNEXT" panose="02000503040000020004" pitchFamily="50" charset="0"/>
                  </a:rPr>
                  <a:t>either</a:t>
                </a:r>
                <a:r>
                  <a:rPr lang="nl-NL" sz="1050" dirty="0">
                    <a:latin typeface="BISansNEXT" panose="02000503040000020004" pitchFamily="50" charset="0"/>
                  </a:rPr>
                  <a:t> </a:t>
                </a:r>
                <a:r>
                  <a:rPr lang="nl-NL" sz="1050" dirty="0" err="1">
                    <a:latin typeface="BISansNEXT" panose="02000503040000020004" pitchFamily="50" charset="0"/>
                  </a:rPr>
                  <a:t>worsening</a:t>
                </a:r>
                <a:r>
                  <a:rPr lang="nl-NL" sz="1050" dirty="0">
                    <a:latin typeface="BISansNEXT" panose="02000503040000020004" pitchFamily="50" charset="0"/>
                  </a:rPr>
                  <a:t> of </a:t>
                </a:r>
                <a:r>
                  <a:rPr lang="nl-NL" sz="1050" dirty="0" err="1">
                    <a:latin typeface="BISansNEXT" panose="02000503040000020004" pitchFamily="50" charset="0"/>
                  </a:rPr>
                  <a:t>respiratory</a:t>
                </a:r>
                <a:r>
                  <a:rPr lang="nl-NL" sz="1050" dirty="0">
                    <a:latin typeface="BISansNEXT" panose="02000503040000020004" pitchFamily="50" charset="0"/>
                  </a:rPr>
                  <a:t> </a:t>
                </a:r>
                <a:r>
                  <a:rPr lang="nl-NL" sz="1050" dirty="0" err="1">
                    <a:latin typeface="BISansNEXT" panose="02000503040000020004" pitchFamily="50" charset="0"/>
                  </a:rPr>
                  <a:t>symptoms</a:t>
                </a:r>
                <a:r>
                  <a:rPr lang="nl-NL" sz="1050" dirty="0">
                    <a:latin typeface="BISansNEXT" panose="02000503040000020004" pitchFamily="50" charset="0"/>
                  </a:rPr>
                  <a:t> </a:t>
                </a:r>
                <a:r>
                  <a:rPr lang="nl-NL" sz="1050" b="1" dirty="0">
                    <a:latin typeface="BISansNEXT" panose="02000503040000020004" pitchFamily="50" charset="0"/>
                  </a:rPr>
                  <a:t>OR</a:t>
                </a:r>
                <a:r>
                  <a:rPr lang="nl-NL" sz="1050" dirty="0">
                    <a:latin typeface="BISansNEXT" panose="02000503040000020004" pitchFamily="50" charset="0"/>
                  </a:rPr>
                  <a:t> </a:t>
                </a:r>
                <a:r>
                  <a:rPr lang="nl-NL" sz="1050" dirty="0" err="1">
                    <a:latin typeface="BISansNEXT" panose="02000503040000020004" pitchFamily="50" charset="0"/>
                  </a:rPr>
                  <a:t>increased</a:t>
                </a:r>
                <a:r>
                  <a:rPr lang="nl-NL" sz="1050" dirty="0">
                    <a:latin typeface="BISansNEXT" panose="02000503040000020004" pitchFamily="50" charset="0"/>
                  </a:rPr>
                  <a:t> </a:t>
                </a:r>
                <a:r>
                  <a:rPr lang="nl-NL" sz="1050" dirty="0" err="1">
                    <a:latin typeface="BISansNEXT" panose="02000503040000020004" pitchFamily="50" charset="0"/>
                  </a:rPr>
                  <a:t>extent</a:t>
                </a:r>
                <a:r>
                  <a:rPr lang="nl-NL" sz="1050" dirty="0">
                    <a:latin typeface="BISansNEXT" panose="02000503040000020004" pitchFamily="50" charset="0"/>
                  </a:rPr>
                  <a:t> of fibrosis on HRCT</a:t>
                </a:r>
              </a:p>
            </p:txBody>
          </p:sp>
          <p:pic>
            <p:nvPicPr>
              <p:cNvPr id="24" name="Graphic 23" descr="Downward trend graph outline">
                <a:extLst>
                  <a:ext uri="{FF2B5EF4-FFF2-40B4-BE49-F238E27FC236}">
                    <a16:creationId xmlns:a16="http://schemas.microsoft.com/office/drawing/2014/main" id="{E80298E9-1318-10D3-FFEA-F1B070EE10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96937" y="2592548"/>
                <a:ext cx="496604" cy="496604"/>
              </a:xfrm>
              <a:prstGeom prst="rect">
                <a:avLst/>
              </a:prstGeom>
            </p:spPr>
          </p:pic>
          <p:pic>
            <p:nvPicPr>
              <p:cNvPr id="25" name="Graphic 24">
                <a:extLst>
                  <a:ext uri="{FF2B5EF4-FFF2-40B4-BE49-F238E27FC236}">
                    <a16:creationId xmlns:a16="http://schemas.microsoft.com/office/drawing/2014/main" id="{5AA10503-E790-6AD7-80B8-0A8BB40200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76367" y="3636040"/>
                <a:ext cx="417590" cy="469789"/>
              </a:xfrm>
              <a:prstGeom prst="rect">
                <a:avLst/>
              </a:prstGeom>
            </p:spPr>
          </p:pic>
          <p:pic>
            <p:nvPicPr>
              <p:cNvPr id="26" name="Graphic 25">
                <a:extLst>
                  <a:ext uri="{FF2B5EF4-FFF2-40B4-BE49-F238E27FC236}">
                    <a16:creationId xmlns:a16="http://schemas.microsoft.com/office/drawing/2014/main" id="{7AEFAC84-6FFD-8DB2-0A79-AA0052B7098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7868" y="3652682"/>
                <a:ext cx="451529" cy="436505"/>
              </a:xfrm>
              <a:prstGeom prst="rect">
                <a:avLst/>
              </a:prstGeom>
            </p:spPr>
          </p:pic>
          <p:sp>
            <p:nvSpPr>
              <p:cNvPr id="27" name="Tekstvak 8">
                <a:extLst>
                  <a:ext uri="{FF2B5EF4-FFF2-40B4-BE49-F238E27FC236}">
                    <a16:creationId xmlns:a16="http://schemas.microsoft.com/office/drawing/2014/main" id="{75B95C20-8C08-0569-B766-168B50FA44D0}"/>
                  </a:ext>
                </a:extLst>
              </p:cNvPr>
              <p:cNvSpPr txBox="1"/>
              <p:nvPr/>
            </p:nvSpPr>
            <p:spPr>
              <a:xfrm>
                <a:off x="1423685" y="3717046"/>
                <a:ext cx="252682" cy="307777"/>
              </a:xfrm>
              <a:prstGeom prst="rect">
                <a:avLst/>
              </a:prstGeom>
              <a:noFill/>
            </p:spPr>
            <p:txBody>
              <a:bodyPr wrap="square" rtlCol="0" anchor="ctr">
                <a:spAutoFit/>
              </a:bodyPr>
              <a:lstStyle/>
              <a:p>
                <a:pPr algn="ctr"/>
                <a:r>
                  <a:rPr lang="nl-NL" sz="1400" dirty="0">
                    <a:solidFill>
                      <a:schemeClr val="accent1"/>
                    </a:solidFill>
                    <a:latin typeface="BISansNEXT" panose="02000503040000020004" pitchFamily="50" charset="0"/>
                  </a:rPr>
                  <a:t>+</a:t>
                </a:r>
              </a:p>
            </p:txBody>
          </p:sp>
          <p:sp>
            <p:nvSpPr>
              <p:cNvPr id="28" name="Tekstvak 8">
                <a:extLst>
                  <a:ext uri="{FF2B5EF4-FFF2-40B4-BE49-F238E27FC236}">
                    <a16:creationId xmlns:a16="http://schemas.microsoft.com/office/drawing/2014/main" id="{F25614EF-9060-E567-15D7-88A6D8F80E3A}"/>
                  </a:ext>
                </a:extLst>
              </p:cNvPr>
              <p:cNvSpPr txBox="1"/>
              <p:nvPr/>
            </p:nvSpPr>
            <p:spPr>
              <a:xfrm>
                <a:off x="1477953" y="4806171"/>
                <a:ext cx="252682" cy="307777"/>
              </a:xfrm>
              <a:prstGeom prst="rect">
                <a:avLst/>
              </a:prstGeom>
              <a:noFill/>
            </p:spPr>
            <p:txBody>
              <a:bodyPr wrap="square" rtlCol="0" anchor="ctr">
                <a:spAutoFit/>
              </a:bodyPr>
              <a:lstStyle/>
              <a:p>
                <a:pPr algn="ctr"/>
                <a:r>
                  <a:rPr lang="nl-NL" sz="1400" dirty="0">
                    <a:solidFill>
                      <a:schemeClr val="accent1"/>
                    </a:solidFill>
                    <a:latin typeface="BISansNEXT" panose="02000503040000020004" pitchFamily="50" charset="0"/>
                  </a:rPr>
                  <a:t>+</a:t>
                </a:r>
              </a:p>
            </p:txBody>
          </p:sp>
          <p:sp>
            <p:nvSpPr>
              <p:cNvPr id="29" name="Tekstvak 8">
                <a:extLst>
                  <a:ext uri="{FF2B5EF4-FFF2-40B4-BE49-F238E27FC236}">
                    <a16:creationId xmlns:a16="http://schemas.microsoft.com/office/drawing/2014/main" id="{FE909846-C83E-3F14-EC8A-72325E30F83E}"/>
                  </a:ext>
                </a:extLst>
              </p:cNvPr>
              <p:cNvSpPr txBox="1"/>
              <p:nvPr/>
            </p:nvSpPr>
            <p:spPr>
              <a:xfrm>
                <a:off x="2135345" y="4844643"/>
                <a:ext cx="252682" cy="230832"/>
              </a:xfrm>
              <a:prstGeom prst="rect">
                <a:avLst/>
              </a:prstGeom>
              <a:noFill/>
            </p:spPr>
            <p:txBody>
              <a:bodyPr wrap="square" lIns="36000" rIns="36000" rtlCol="0" anchor="ctr">
                <a:spAutoFit/>
              </a:bodyPr>
              <a:lstStyle/>
              <a:p>
                <a:pPr algn="ctr"/>
                <a:r>
                  <a:rPr lang="nl-NL" sz="900" dirty="0">
                    <a:solidFill>
                      <a:schemeClr val="accent1"/>
                    </a:solidFill>
                    <a:latin typeface="BISansNEXT" panose="02000503040000020004" pitchFamily="50" charset="0"/>
                  </a:rPr>
                  <a:t>or</a:t>
                </a:r>
              </a:p>
            </p:txBody>
          </p:sp>
          <p:pic>
            <p:nvPicPr>
              <p:cNvPr id="30" name="Graphic 29" descr="Downward trend graph outline">
                <a:extLst>
                  <a:ext uri="{FF2B5EF4-FFF2-40B4-BE49-F238E27FC236}">
                    <a16:creationId xmlns:a16="http://schemas.microsoft.com/office/drawing/2014/main" id="{A9C250E2-76FC-CCC4-8293-728D5B8967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994289" y="4711757"/>
                <a:ext cx="496604" cy="496604"/>
              </a:xfrm>
              <a:prstGeom prst="rect">
                <a:avLst/>
              </a:prstGeom>
            </p:spPr>
          </p:pic>
          <p:pic>
            <p:nvPicPr>
              <p:cNvPr id="31" name="Graphic 30">
                <a:extLst>
                  <a:ext uri="{FF2B5EF4-FFF2-40B4-BE49-F238E27FC236}">
                    <a16:creationId xmlns:a16="http://schemas.microsoft.com/office/drawing/2014/main" id="{DE2C3B65-7C43-1A56-02BF-2E50A14F35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40628" y="4725165"/>
                <a:ext cx="417590" cy="469789"/>
              </a:xfrm>
              <a:prstGeom prst="rect">
                <a:avLst/>
              </a:prstGeom>
            </p:spPr>
          </p:pic>
          <p:pic>
            <p:nvPicPr>
              <p:cNvPr id="32" name="Graphic 31">
                <a:extLst>
                  <a:ext uri="{FF2B5EF4-FFF2-40B4-BE49-F238E27FC236}">
                    <a16:creationId xmlns:a16="http://schemas.microsoft.com/office/drawing/2014/main" id="{D3F0F213-651B-72E9-C89D-D49DF6A02E9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39996" y="4741807"/>
                <a:ext cx="451529" cy="436505"/>
              </a:xfrm>
              <a:prstGeom prst="rect">
                <a:avLst/>
              </a:prstGeom>
            </p:spPr>
          </p:pic>
        </p:grpSp>
      </p:grpSp>
      <p:grpSp>
        <p:nvGrpSpPr>
          <p:cNvPr id="37" name="Group 36">
            <a:extLst>
              <a:ext uri="{FF2B5EF4-FFF2-40B4-BE49-F238E27FC236}">
                <a16:creationId xmlns:a16="http://schemas.microsoft.com/office/drawing/2014/main" id="{1FD01ADB-D95C-3ADF-81E6-A95D35FFAE60}"/>
              </a:ext>
            </a:extLst>
          </p:cNvPr>
          <p:cNvGrpSpPr/>
          <p:nvPr/>
        </p:nvGrpSpPr>
        <p:grpSpPr>
          <a:xfrm>
            <a:off x="6389800" y="1455226"/>
            <a:ext cx="5425440" cy="4073113"/>
            <a:chOff x="6232827" y="1455226"/>
            <a:chExt cx="5425440" cy="4073113"/>
          </a:xfrm>
        </p:grpSpPr>
        <p:grpSp>
          <p:nvGrpSpPr>
            <p:cNvPr id="38" name="Group 37">
              <a:extLst>
                <a:ext uri="{FF2B5EF4-FFF2-40B4-BE49-F238E27FC236}">
                  <a16:creationId xmlns:a16="http://schemas.microsoft.com/office/drawing/2014/main" id="{75802691-1FB6-EFD5-6297-86491E5C180E}"/>
                </a:ext>
              </a:extLst>
            </p:cNvPr>
            <p:cNvGrpSpPr/>
            <p:nvPr/>
          </p:nvGrpSpPr>
          <p:grpSpPr>
            <a:xfrm>
              <a:off x="6232827" y="1455226"/>
              <a:ext cx="5425440" cy="4073113"/>
              <a:chOff x="6232827" y="1455226"/>
              <a:chExt cx="5425440" cy="4073113"/>
            </a:xfrm>
          </p:grpSpPr>
          <p:sp>
            <p:nvSpPr>
              <p:cNvPr id="53" name="Rounded Rectangle 47">
                <a:extLst>
                  <a:ext uri="{FF2B5EF4-FFF2-40B4-BE49-F238E27FC236}">
                    <a16:creationId xmlns:a16="http://schemas.microsoft.com/office/drawing/2014/main" id="{D09189C3-AB7D-2FD9-02F8-6C6C50B6948C}"/>
                  </a:ext>
                </a:extLst>
              </p:cNvPr>
              <p:cNvSpPr/>
              <p:nvPr/>
            </p:nvSpPr>
            <p:spPr>
              <a:xfrm>
                <a:off x="6324601" y="1455226"/>
                <a:ext cx="4806183" cy="4073113"/>
              </a:xfrm>
              <a:prstGeom prst="roundRect">
                <a:avLst>
                  <a:gd name="adj" fmla="val 4446"/>
                </a:avLst>
              </a:prstGeom>
              <a:solidFill>
                <a:schemeClr val="accent3">
                  <a:lumMod val="20000"/>
                  <a:lumOff val="80000"/>
                </a:schemeClr>
              </a:solidFill>
              <a:ln w="12700" cap="flat" cmpd="sng" algn="ctr">
                <a:noFill/>
                <a:prstDash val="solid"/>
                <a:miter lim="800000"/>
              </a:ln>
              <a:effectLst/>
            </p:spPr>
            <p:txBody>
              <a:bodyPr spcFirstLastPara="0" vert="horz" wrap="square" lIns="91440" tIns="91440" rIns="91440" bIns="91440" numCol="1" spcCol="1270" anchor="ctr" anchorCtr="0">
                <a:noAutofit/>
              </a:bodyPr>
              <a:lstStyle/>
              <a:p>
                <a:pPr marL="0" marR="0" lvl="0" indent="0" algn="ctr" defTabSz="1066773" eaLnBrk="1" fontAlgn="auto" latinLnBrk="0" hangingPunct="1">
                  <a:lnSpc>
                    <a:spcPct val="90000"/>
                  </a:lnSpc>
                  <a:spcBef>
                    <a:spcPct val="0"/>
                  </a:spcBef>
                  <a:spcAft>
                    <a:spcPct val="35000"/>
                  </a:spcAft>
                  <a:buClrTx/>
                  <a:buSzTx/>
                  <a:buFontTx/>
                  <a:buNone/>
                  <a:tabLst/>
                  <a:defRPr/>
                </a:pPr>
                <a:endParaRPr kumimoji="0" lang="en-US" sz="1200" b="0" i="0" u="none" strike="noStrike" kern="0" cap="none" spc="0" normalizeH="0" baseline="0" noProof="0">
                  <a:ln>
                    <a:noFill/>
                  </a:ln>
                  <a:solidFill>
                    <a:srgbClr val="2B333A"/>
                  </a:solidFill>
                  <a:effectLst/>
                  <a:uLnTx/>
                  <a:uFillTx/>
                  <a:latin typeface="BISansNEXT" panose="02000503040000020004"/>
                  <a:ea typeface="+mn-ea"/>
                  <a:cs typeface="+mn-cs"/>
                </a:endParaRPr>
              </a:p>
            </p:txBody>
          </p:sp>
          <p:cxnSp>
            <p:nvCxnSpPr>
              <p:cNvPr id="54" name="Rechte verbindingslijn 2">
                <a:extLst>
                  <a:ext uri="{FF2B5EF4-FFF2-40B4-BE49-F238E27FC236}">
                    <a16:creationId xmlns:a16="http://schemas.microsoft.com/office/drawing/2014/main" id="{25EF1EC5-78CB-B2D2-6363-602CEC0D133F}"/>
                  </a:ext>
                </a:extLst>
              </p:cNvPr>
              <p:cNvCxnSpPr>
                <a:cxnSpLocks/>
              </p:cNvCxnSpPr>
              <p:nvPr/>
            </p:nvCxnSpPr>
            <p:spPr>
              <a:xfrm>
                <a:off x="6324601" y="3355446"/>
                <a:ext cx="523572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Rechte verbindingslijn 52">
                <a:extLst>
                  <a:ext uri="{FF2B5EF4-FFF2-40B4-BE49-F238E27FC236}">
                    <a16:creationId xmlns:a16="http://schemas.microsoft.com/office/drawing/2014/main" id="{8CC7CE6E-B624-29BD-4873-5A3A0EFCD3CF}"/>
                  </a:ext>
                </a:extLst>
              </p:cNvPr>
              <p:cNvCxnSpPr>
                <a:cxnSpLocks/>
              </p:cNvCxnSpPr>
              <p:nvPr/>
            </p:nvCxnSpPr>
            <p:spPr>
              <a:xfrm>
                <a:off x="6324601" y="4394479"/>
                <a:ext cx="523572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Rechte verbindingslijn 53">
                <a:extLst>
                  <a:ext uri="{FF2B5EF4-FFF2-40B4-BE49-F238E27FC236}">
                    <a16:creationId xmlns:a16="http://schemas.microsoft.com/office/drawing/2014/main" id="{52CAC0D1-34BC-6E88-84CA-2F63C06320D9}"/>
                  </a:ext>
                </a:extLst>
              </p:cNvPr>
              <p:cNvCxnSpPr>
                <a:cxnSpLocks/>
              </p:cNvCxnSpPr>
              <p:nvPr/>
            </p:nvCxnSpPr>
            <p:spPr>
              <a:xfrm>
                <a:off x="6232827" y="2336592"/>
                <a:ext cx="54254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982904E6-4FEF-C0AC-FB21-5DF71232ED9B}"/>
                </a:ext>
              </a:extLst>
            </p:cNvPr>
            <p:cNvGrpSpPr/>
            <p:nvPr/>
          </p:nvGrpSpPr>
          <p:grpSpPr>
            <a:xfrm>
              <a:off x="6542309" y="1572246"/>
              <a:ext cx="4301001" cy="3624876"/>
              <a:chOff x="6542309" y="1572246"/>
              <a:chExt cx="4301001" cy="3624876"/>
            </a:xfrm>
          </p:grpSpPr>
          <p:sp>
            <p:nvSpPr>
              <p:cNvPr id="40" name="Tekstvak 4">
                <a:extLst>
                  <a:ext uri="{FF2B5EF4-FFF2-40B4-BE49-F238E27FC236}">
                    <a16:creationId xmlns:a16="http://schemas.microsoft.com/office/drawing/2014/main" id="{C2D9AC3F-6CA0-0D29-7CB3-484117174625}"/>
                  </a:ext>
                </a:extLst>
              </p:cNvPr>
              <p:cNvSpPr txBox="1"/>
              <p:nvPr/>
            </p:nvSpPr>
            <p:spPr>
              <a:xfrm>
                <a:off x="6542309" y="1572246"/>
                <a:ext cx="4111709" cy="646331"/>
              </a:xfrm>
              <a:prstGeom prst="rect">
                <a:avLst/>
              </a:prstGeom>
              <a:noFill/>
            </p:spPr>
            <p:txBody>
              <a:bodyPr wrap="square" rtlCol="0">
                <a:spAutoFit/>
              </a:bodyPr>
              <a:lstStyle/>
              <a:p>
                <a:pPr algn="l"/>
                <a:r>
                  <a:rPr lang="nl-NL" sz="1200" b="1" dirty="0">
                    <a:latin typeface="BISansNEXT" panose="02000503040000020004" pitchFamily="50" charset="0"/>
                  </a:rPr>
                  <a:t>PPF guideline criteria</a:t>
                </a:r>
                <a:r>
                  <a:rPr lang="nl-NL" sz="1200" b="1" baseline="30000" dirty="0">
                    <a:latin typeface="BISansNEXT" panose="02000503040000020004" pitchFamily="50" charset="0"/>
                  </a:rPr>
                  <a:t>2</a:t>
                </a:r>
                <a:br>
                  <a:rPr lang="nl-NL" sz="1200" b="1" dirty="0">
                    <a:latin typeface="BISansNEXT" panose="02000503040000020004" pitchFamily="50" charset="0"/>
                  </a:rPr>
                </a:br>
                <a:r>
                  <a:rPr lang="nl-NL" sz="1200" dirty="0">
                    <a:latin typeface="BISansNEXT" panose="02000503040000020004" pitchFamily="50" charset="0"/>
                  </a:rPr>
                  <a:t>Meeting </a:t>
                </a:r>
                <a:r>
                  <a:rPr lang="nl-NL" sz="1200" u="sng" dirty="0">
                    <a:latin typeface="BISansNEXT" panose="02000503040000020004" pitchFamily="50" charset="0"/>
                  </a:rPr>
                  <a:t>&gt;</a:t>
                </a:r>
                <a:r>
                  <a:rPr lang="nl-NL" sz="1200" dirty="0">
                    <a:latin typeface="BISansNEXT" panose="02000503040000020004" pitchFamily="50" charset="0"/>
                  </a:rPr>
                  <a:t>2 criteria </a:t>
                </a:r>
                <a:r>
                  <a:rPr lang="nl-NL" sz="1200" dirty="0" err="1">
                    <a:latin typeface="BISansNEXT" panose="02000503040000020004" pitchFamily="50" charset="0"/>
                  </a:rPr>
                  <a:t>within</a:t>
                </a:r>
                <a:r>
                  <a:rPr lang="nl-NL" sz="1200" dirty="0">
                    <a:latin typeface="BISansNEXT" panose="02000503040000020004" pitchFamily="50" charset="0"/>
                  </a:rPr>
                  <a:t> </a:t>
                </a:r>
                <a:r>
                  <a:rPr lang="nl-NL" sz="1200" dirty="0" err="1">
                    <a:latin typeface="BISansNEXT" panose="02000503040000020004" pitchFamily="50" charset="0"/>
                  </a:rPr>
                  <a:t>the</a:t>
                </a:r>
                <a:r>
                  <a:rPr lang="nl-NL" sz="1200" dirty="0">
                    <a:latin typeface="BISansNEXT" panose="02000503040000020004" pitchFamily="50" charset="0"/>
                  </a:rPr>
                  <a:t> past </a:t>
                </a:r>
                <a:r>
                  <a:rPr lang="nl-NL" sz="1200" dirty="0" err="1">
                    <a:latin typeface="BISansNEXT" panose="02000503040000020004" pitchFamily="50" charset="0"/>
                  </a:rPr>
                  <a:t>year</a:t>
                </a:r>
                <a:r>
                  <a:rPr lang="nl-NL" sz="1200" dirty="0">
                    <a:latin typeface="BISansNEXT" panose="02000503040000020004" pitchFamily="50" charset="0"/>
                  </a:rPr>
                  <a:t>, </a:t>
                </a:r>
                <a:r>
                  <a:rPr lang="nl-NL" sz="1200" dirty="0" err="1">
                    <a:latin typeface="BISansNEXT" panose="02000503040000020004" pitchFamily="50" charset="0"/>
                  </a:rPr>
                  <a:t>with</a:t>
                </a:r>
                <a:r>
                  <a:rPr lang="nl-NL" sz="1200" dirty="0">
                    <a:latin typeface="BISansNEXT" panose="02000503040000020004" pitchFamily="50" charset="0"/>
                  </a:rPr>
                  <a:t> no </a:t>
                </a:r>
                <a:r>
                  <a:rPr lang="nl-NL" sz="1200" dirty="0" err="1">
                    <a:latin typeface="BISansNEXT" panose="02000503040000020004" pitchFamily="50" charset="0"/>
                  </a:rPr>
                  <a:t>alternative</a:t>
                </a:r>
                <a:r>
                  <a:rPr lang="nl-NL" sz="1200" dirty="0">
                    <a:latin typeface="BISansNEXT" panose="02000503040000020004" pitchFamily="50" charset="0"/>
                  </a:rPr>
                  <a:t> </a:t>
                </a:r>
                <a:r>
                  <a:rPr lang="nl-NL" sz="1200" dirty="0" err="1">
                    <a:latin typeface="BISansNEXT" panose="02000503040000020004" pitchFamily="50" charset="0"/>
                  </a:rPr>
                  <a:t>explanation</a:t>
                </a:r>
                <a:endParaRPr lang="nl-NL" sz="1200" dirty="0">
                  <a:latin typeface="BISansNEXT" panose="02000503040000020004" pitchFamily="50" charset="0"/>
                </a:endParaRPr>
              </a:p>
            </p:txBody>
          </p:sp>
          <p:sp>
            <p:nvSpPr>
              <p:cNvPr id="41" name="Tekstvak 10">
                <a:extLst>
                  <a:ext uri="{FF2B5EF4-FFF2-40B4-BE49-F238E27FC236}">
                    <a16:creationId xmlns:a16="http://schemas.microsoft.com/office/drawing/2014/main" id="{C0EC4568-2678-2346-FB26-BDED76659423}"/>
                  </a:ext>
                </a:extLst>
              </p:cNvPr>
              <p:cNvSpPr txBox="1"/>
              <p:nvPr/>
            </p:nvSpPr>
            <p:spPr>
              <a:xfrm>
                <a:off x="7994225" y="2726227"/>
                <a:ext cx="2740381" cy="253916"/>
              </a:xfrm>
              <a:prstGeom prst="rect">
                <a:avLst/>
              </a:prstGeom>
              <a:noFill/>
            </p:spPr>
            <p:txBody>
              <a:bodyPr wrap="square" rtlCol="0">
                <a:spAutoFit/>
              </a:bodyPr>
              <a:lstStyle/>
              <a:p>
                <a:pPr algn="l"/>
                <a:r>
                  <a:rPr lang="nl-NL" sz="1050" dirty="0" err="1">
                    <a:latin typeface="BISansNEXT" panose="02000503040000020004" pitchFamily="50" charset="0"/>
                  </a:rPr>
                  <a:t>Worsening</a:t>
                </a:r>
                <a:r>
                  <a:rPr lang="nl-NL" sz="1050" dirty="0">
                    <a:latin typeface="BISansNEXT" panose="02000503040000020004" pitchFamily="50" charset="0"/>
                  </a:rPr>
                  <a:t> </a:t>
                </a:r>
                <a:r>
                  <a:rPr lang="nl-NL" sz="1050" dirty="0" err="1">
                    <a:latin typeface="BISansNEXT" panose="02000503040000020004" pitchFamily="50" charset="0"/>
                  </a:rPr>
                  <a:t>respiratory</a:t>
                </a:r>
                <a:r>
                  <a:rPr lang="nl-NL" sz="1050" dirty="0">
                    <a:latin typeface="BISansNEXT" panose="02000503040000020004" pitchFamily="50" charset="0"/>
                  </a:rPr>
                  <a:t> </a:t>
                </a:r>
                <a:r>
                  <a:rPr lang="nl-NL" sz="1050" dirty="0" err="1">
                    <a:latin typeface="BISansNEXT" panose="02000503040000020004" pitchFamily="50" charset="0"/>
                  </a:rPr>
                  <a:t>symptoms</a:t>
                </a:r>
                <a:endParaRPr lang="nl-NL" sz="1050" dirty="0">
                  <a:latin typeface="BISansNEXT" panose="02000503040000020004" pitchFamily="50" charset="0"/>
                </a:endParaRPr>
              </a:p>
            </p:txBody>
          </p:sp>
          <p:sp>
            <p:nvSpPr>
              <p:cNvPr id="42" name="Tekstvak 12">
                <a:extLst>
                  <a:ext uri="{FF2B5EF4-FFF2-40B4-BE49-F238E27FC236}">
                    <a16:creationId xmlns:a16="http://schemas.microsoft.com/office/drawing/2014/main" id="{E79C4186-D6AC-9980-1FEB-B2304E5AF838}"/>
                  </a:ext>
                </a:extLst>
              </p:cNvPr>
              <p:cNvSpPr txBox="1"/>
              <p:nvPr/>
            </p:nvSpPr>
            <p:spPr>
              <a:xfrm>
                <a:off x="7994225" y="4754478"/>
                <a:ext cx="2740380" cy="415498"/>
              </a:xfrm>
              <a:prstGeom prst="rect">
                <a:avLst/>
              </a:prstGeom>
              <a:noFill/>
            </p:spPr>
            <p:txBody>
              <a:bodyPr wrap="square" rtlCol="0">
                <a:spAutoFit/>
              </a:bodyPr>
              <a:lstStyle/>
              <a:p>
                <a:pPr algn="l"/>
                <a:r>
                  <a:rPr lang="nl-NL" sz="1050" dirty="0" err="1">
                    <a:latin typeface="BISansNEXT" panose="02000503040000020004" pitchFamily="50" charset="0"/>
                  </a:rPr>
                  <a:t>Radiological</a:t>
                </a:r>
                <a:r>
                  <a:rPr lang="nl-NL" sz="1050" dirty="0">
                    <a:latin typeface="BISansNEXT" panose="02000503040000020004" pitchFamily="50" charset="0"/>
                  </a:rPr>
                  <a:t> </a:t>
                </a:r>
                <a:r>
                  <a:rPr lang="nl-NL" sz="1050" dirty="0" err="1">
                    <a:latin typeface="BISansNEXT" panose="02000503040000020004" pitchFamily="50" charset="0"/>
                  </a:rPr>
                  <a:t>evidence</a:t>
                </a:r>
                <a:r>
                  <a:rPr lang="nl-NL" sz="1050" dirty="0">
                    <a:latin typeface="BISansNEXT" panose="02000503040000020004" pitchFamily="50" charset="0"/>
                  </a:rPr>
                  <a:t> of </a:t>
                </a:r>
                <a:r>
                  <a:rPr lang="nl-NL" sz="1050" dirty="0" err="1">
                    <a:latin typeface="BISansNEXT" panose="02000503040000020004" pitchFamily="50" charset="0"/>
                  </a:rPr>
                  <a:t>disease</a:t>
                </a:r>
                <a:r>
                  <a:rPr lang="nl-NL" sz="1050" dirty="0">
                    <a:latin typeface="BISansNEXT" panose="02000503040000020004" pitchFamily="50" charset="0"/>
                  </a:rPr>
                  <a:t> </a:t>
                </a:r>
                <a:r>
                  <a:rPr lang="nl-NL" sz="1050" dirty="0" err="1">
                    <a:latin typeface="BISansNEXT" panose="02000503040000020004" pitchFamily="50" charset="0"/>
                  </a:rPr>
                  <a:t>progressing</a:t>
                </a:r>
                <a:endParaRPr lang="nl-NL" sz="1050" dirty="0">
                  <a:latin typeface="BISansNEXT" panose="02000503040000020004" pitchFamily="50" charset="0"/>
                </a:endParaRPr>
              </a:p>
            </p:txBody>
          </p:sp>
          <p:pic>
            <p:nvPicPr>
              <p:cNvPr id="43" name="Graphic 42">
                <a:extLst>
                  <a:ext uri="{FF2B5EF4-FFF2-40B4-BE49-F238E27FC236}">
                    <a16:creationId xmlns:a16="http://schemas.microsoft.com/office/drawing/2014/main" id="{9ED84EB9-F820-B073-B145-48D2EB9B7FA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55730" y="2647252"/>
                <a:ext cx="451529" cy="436505"/>
              </a:xfrm>
              <a:prstGeom prst="rect">
                <a:avLst/>
              </a:prstGeom>
            </p:spPr>
          </p:pic>
          <p:pic>
            <p:nvPicPr>
              <p:cNvPr id="46" name="Graphic 45" descr="Downward trend graph outline">
                <a:extLst>
                  <a:ext uri="{FF2B5EF4-FFF2-40B4-BE49-F238E27FC236}">
                    <a16:creationId xmlns:a16="http://schemas.microsoft.com/office/drawing/2014/main" id="{1B4857F4-2AEC-D058-CA26-E6420DC44C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933192" y="3649666"/>
                <a:ext cx="496604" cy="496604"/>
              </a:xfrm>
              <a:prstGeom prst="rect">
                <a:avLst/>
              </a:prstGeom>
            </p:spPr>
          </p:pic>
          <p:pic>
            <p:nvPicPr>
              <p:cNvPr id="50" name="Graphic 49">
                <a:extLst>
                  <a:ext uri="{FF2B5EF4-FFF2-40B4-BE49-F238E27FC236}">
                    <a16:creationId xmlns:a16="http://schemas.microsoft.com/office/drawing/2014/main" id="{8A59217D-C3D5-692F-D5F7-BE461BB3D29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72699" y="4727333"/>
                <a:ext cx="417590" cy="469789"/>
              </a:xfrm>
              <a:prstGeom prst="rect">
                <a:avLst/>
              </a:prstGeom>
            </p:spPr>
          </p:pic>
          <p:sp>
            <p:nvSpPr>
              <p:cNvPr id="51" name="Tekstvak 58">
                <a:extLst>
                  <a:ext uri="{FF2B5EF4-FFF2-40B4-BE49-F238E27FC236}">
                    <a16:creationId xmlns:a16="http://schemas.microsoft.com/office/drawing/2014/main" id="{4C7E65D4-6D2F-39FD-C624-7A986BEF0365}"/>
                  </a:ext>
                </a:extLst>
              </p:cNvPr>
              <p:cNvSpPr txBox="1"/>
              <p:nvPr/>
            </p:nvSpPr>
            <p:spPr>
              <a:xfrm>
                <a:off x="7994225" y="3528636"/>
                <a:ext cx="2849085" cy="738664"/>
              </a:xfrm>
              <a:prstGeom prst="rect">
                <a:avLst/>
              </a:prstGeom>
              <a:noFill/>
            </p:spPr>
            <p:txBody>
              <a:bodyPr wrap="square">
                <a:spAutoFit/>
              </a:bodyPr>
              <a:lstStyle/>
              <a:p>
                <a:r>
                  <a:rPr lang="en-US" sz="1050" dirty="0">
                    <a:latin typeface="BISansNEXT" panose="02000503040000020004" pitchFamily="50" charset="0"/>
                  </a:rPr>
                  <a:t>Physiological evidence of disease progression</a:t>
                </a:r>
              </a:p>
              <a:p>
                <a:pPr marL="171450" indent="-171450">
                  <a:buFont typeface="Arial" panose="020B0604020202020204" pitchFamily="34" charset="0"/>
                  <a:buChar char="•"/>
                </a:pPr>
                <a:r>
                  <a:rPr lang="en-US" sz="1050" dirty="0">
                    <a:latin typeface="BISansNEXT" panose="02000503040000020004" pitchFamily="50" charset="0"/>
                  </a:rPr>
                  <a:t> Absolute decline in FVC ≥5% </a:t>
                </a:r>
              </a:p>
              <a:p>
                <a:pPr marL="171450" indent="-171450">
                  <a:buFont typeface="Arial" panose="020B0604020202020204" pitchFamily="34" charset="0"/>
                  <a:buChar char="•"/>
                </a:pPr>
                <a:r>
                  <a:rPr lang="en-US" sz="1050" dirty="0">
                    <a:latin typeface="BISansNEXT" panose="02000503040000020004" pitchFamily="50" charset="0"/>
                  </a:rPr>
                  <a:t>Absolute decline in DL</a:t>
                </a:r>
                <a:r>
                  <a:rPr lang="en-US" sz="1050" baseline="-25000" dirty="0">
                    <a:latin typeface="BISansNEXT" panose="02000503040000020004" pitchFamily="50" charset="0"/>
                  </a:rPr>
                  <a:t>CO</a:t>
                </a:r>
                <a:r>
                  <a:rPr lang="en-US" sz="1050" dirty="0">
                    <a:latin typeface="BISansNEXT" panose="02000503040000020004" pitchFamily="50" charset="0"/>
                  </a:rPr>
                  <a:t> ≥10% (corrected for Hb)</a:t>
                </a:r>
                <a:endParaRPr lang="en-US" sz="1050" dirty="0">
                  <a:highlight>
                    <a:srgbClr val="FFFF00"/>
                  </a:highlight>
                  <a:latin typeface="BISansNEXT" panose="02000503040000020004" pitchFamily="50" charset="0"/>
                </a:endParaRPr>
              </a:p>
            </p:txBody>
          </p:sp>
        </p:grpSp>
      </p:grpSp>
      <p:grpSp>
        <p:nvGrpSpPr>
          <p:cNvPr id="59" name="Group 58">
            <a:extLst>
              <a:ext uri="{FF2B5EF4-FFF2-40B4-BE49-F238E27FC236}">
                <a16:creationId xmlns:a16="http://schemas.microsoft.com/office/drawing/2014/main" id="{4ADD2A2E-DB98-FAA0-3BC8-EB8D5F8AF73B}"/>
              </a:ext>
            </a:extLst>
          </p:cNvPr>
          <p:cNvGrpSpPr/>
          <p:nvPr/>
        </p:nvGrpSpPr>
        <p:grpSpPr>
          <a:xfrm>
            <a:off x="5613002" y="3265283"/>
            <a:ext cx="989449" cy="219147"/>
            <a:chOff x="5456029" y="3265283"/>
            <a:chExt cx="989449" cy="219147"/>
          </a:xfrm>
        </p:grpSpPr>
        <p:sp>
          <p:nvSpPr>
            <p:cNvPr id="72" name="Ovaal 5">
              <a:extLst>
                <a:ext uri="{FF2B5EF4-FFF2-40B4-BE49-F238E27FC236}">
                  <a16:creationId xmlns:a16="http://schemas.microsoft.com/office/drawing/2014/main" id="{511699E5-14D6-5C49-3D28-DF9C4FF9E66D}"/>
                </a:ext>
              </a:extLst>
            </p:cNvPr>
            <p:cNvSpPr/>
            <p:nvPr/>
          </p:nvSpPr>
          <p:spPr>
            <a:xfrm>
              <a:off x="5456029" y="3265283"/>
              <a:ext cx="212651" cy="219147"/>
            </a:xfrm>
            <a:prstGeom prst="ellipse">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3" name="Ovaal 55">
              <a:extLst>
                <a:ext uri="{FF2B5EF4-FFF2-40B4-BE49-F238E27FC236}">
                  <a16:creationId xmlns:a16="http://schemas.microsoft.com/office/drawing/2014/main" id="{C52DCEF3-9CC6-0785-4D28-DD842D8D8636}"/>
                </a:ext>
              </a:extLst>
            </p:cNvPr>
            <p:cNvSpPr/>
            <p:nvPr/>
          </p:nvSpPr>
          <p:spPr>
            <a:xfrm>
              <a:off x="6232827" y="3265283"/>
              <a:ext cx="212651" cy="219147"/>
            </a:xfrm>
            <a:prstGeom prst="ellipse">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74" name="Rechte verbindingslijn 7">
              <a:extLst>
                <a:ext uri="{FF2B5EF4-FFF2-40B4-BE49-F238E27FC236}">
                  <a16:creationId xmlns:a16="http://schemas.microsoft.com/office/drawing/2014/main" id="{3079BEFD-B7A2-468D-CFD4-A6825081FF8A}"/>
                </a:ext>
              </a:extLst>
            </p:cNvPr>
            <p:cNvCxnSpPr>
              <a:stCxn id="72" idx="6"/>
              <a:endCxn id="73" idx="2"/>
            </p:cNvCxnSpPr>
            <p:nvPr/>
          </p:nvCxnSpPr>
          <p:spPr>
            <a:xfrm>
              <a:off x="5668680" y="3374857"/>
              <a:ext cx="56414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F0FBA286-CB04-4FE5-7CC0-842A64495605}"/>
              </a:ext>
            </a:extLst>
          </p:cNvPr>
          <p:cNvPicPr>
            <a:picLocks noChangeAspect="1"/>
          </p:cNvPicPr>
          <p:nvPr/>
        </p:nvPicPr>
        <p:blipFill>
          <a:blip r:embed="rId10"/>
          <a:stretch>
            <a:fillRect/>
          </a:stretch>
        </p:blipFill>
        <p:spPr>
          <a:xfrm>
            <a:off x="10862092" y="6275545"/>
            <a:ext cx="1487553" cy="231668"/>
          </a:xfrm>
          <a:prstGeom prst="rect">
            <a:avLst/>
          </a:prstGeom>
        </p:spPr>
      </p:pic>
    </p:spTree>
    <p:extLst>
      <p:ext uri="{BB962C8B-B14F-4D97-AF65-F5344CB8AC3E}">
        <p14:creationId xmlns:p14="http://schemas.microsoft.com/office/powerpoint/2010/main" val="266965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wipe(left)">
                                      <p:cBhvr>
                                        <p:cTn id="12" dur="500"/>
                                        <p:tgtEl>
                                          <p:spTgt spid="59"/>
                                        </p:tgtEl>
                                      </p:cBhvr>
                                    </p:animEffect>
                                  </p:childTnLst>
                                </p:cTn>
                              </p:par>
                            </p:childTnLst>
                          </p:cTn>
                        </p:par>
                        <p:par>
                          <p:cTn id="13" fill="hold">
                            <p:stCondLst>
                              <p:cond delay="500"/>
                            </p:stCondLst>
                            <p:childTnLst>
                              <p:par>
                                <p:cTn id="14" presetID="22" presetClass="exit" presetSubtype="8" fill="hold" nodeType="afterEffect">
                                  <p:stCondLst>
                                    <p:cond delay="0"/>
                                  </p:stCondLst>
                                  <p:childTnLst>
                                    <p:animEffect transition="out" filter="wipe(left)">
                                      <p:cBhvr>
                                        <p:cTn id="15" dur="500"/>
                                        <p:tgtEl>
                                          <p:spTgt spid="59"/>
                                        </p:tgtEl>
                                      </p:cBhvr>
                                    </p:animEffect>
                                    <p:set>
                                      <p:cBhvr>
                                        <p:cTn id="16" dur="1" fill="hold">
                                          <p:stCondLst>
                                            <p:cond delay="499"/>
                                          </p:stCondLst>
                                        </p:cTn>
                                        <p:tgtEl>
                                          <p:spTgt spid="59"/>
                                        </p:tgtEl>
                                        <p:attrNameLst>
                                          <p:attrName>style.visibility</p:attrName>
                                        </p:attrNameLst>
                                      </p:cBhvr>
                                      <p:to>
                                        <p:strVal val="hidden"/>
                                      </p:to>
                                    </p:set>
                                  </p:childTnLst>
                                </p:cTn>
                              </p:par>
                              <p:par>
                                <p:cTn id="17" presetID="22" presetClass="entr" presetSubtype="8"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left)">
                                      <p:cBhvr>
                                        <p:cTn id="19" dur="500"/>
                                        <p:tgtEl>
                                          <p:spTgt spid="37"/>
                                        </p:tgtEl>
                                      </p:cBhvr>
                                    </p:animEffect>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0 2.22222E-6 L 0.23945 2.22222E-6 " pathEditMode="relative" rAng="0" ptsTypes="AA">
                                      <p:cBhvr>
                                        <p:cTn id="23" dur="2000" fill="hold"/>
                                        <p:tgtEl>
                                          <p:spTgt spid="6"/>
                                        </p:tgtEl>
                                        <p:attrNameLst>
                                          <p:attrName>ppt_x</p:attrName>
                                          <p:attrName>ppt_y</p:attrName>
                                        </p:attrNameLst>
                                      </p:cBhvr>
                                      <p:rCtr x="11966" y="0"/>
                                    </p:animMotion>
                                  </p:childTnLst>
                                </p:cTn>
                              </p:par>
                              <p:par>
                                <p:cTn id="24" presetID="35" presetClass="path" presetSubtype="0" accel="50000" decel="50000" fill="hold" nodeType="withEffect">
                                  <p:stCondLst>
                                    <p:cond delay="0"/>
                                  </p:stCondLst>
                                  <p:childTnLst>
                                    <p:animMotion origin="layout" path="M -4.58333E-6 2.22222E-6 L -0.21822 2.22222E-6 " pathEditMode="relative" rAng="0" ptsTypes="AA">
                                      <p:cBhvr>
                                        <p:cTn id="25" dur="2000" fill="hold"/>
                                        <p:tgtEl>
                                          <p:spTgt spid="37"/>
                                        </p:tgtEl>
                                        <p:attrNameLst>
                                          <p:attrName>ppt_x</p:attrName>
                                          <p:attrName>ppt_y</p:attrName>
                                        </p:attrNameLst>
                                      </p:cBhvr>
                                      <p:rCtr x="-10911" y="0"/>
                                    </p:animMotion>
                                  </p:childTnLst>
                                </p:cTn>
                              </p:par>
                              <p:par>
                                <p:cTn id="26" presetID="10" presetClass="exit" presetSubtype="0" fill="hold" nodeType="withEffect">
                                  <p:stCondLst>
                                    <p:cond delay="1750"/>
                                  </p:stCondLst>
                                  <p:childTnLst>
                                    <p:animEffect transition="out" filter="fade">
                                      <p:cBhvr>
                                        <p:cTn id="27" dur="250"/>
                                        <p:tgtEl>
                                          <p:spTgt spid="6"/>
                                        </p:tgtEl>
                                      </p:cBhvr>
                                    </p:animEffect>
                                    <p:set>
                                      <p:cBhvr>
                                        <p:cTn id="28" dur="1" fill="hold">
                                          <p:stCondLst>
                                            <p:cond delay="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A0963C-0FAD-CE4A-E3B8-65D1EFC936F0}"/>
              </a:ext>
            </a:extLst>
          </p:cNvPr>
          <p:cNvSpPr/>
          <p:nvPr/>
        </p:nvSpPr>
        <p:spPr>
          <a:xfrm>
            <a:off x="6498770" y="0"/>
            <a:ext cx="5693229" cy="6478820"/>
          </a:xfrm>
          <a:prstGeom prst="rect">
            <a:avLst/>
          </a:prstGeom>
          <a:solidFill>
            <a:srgbClr val="E3E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 name="Titel 1">
            <a:extLst>
              <a:ext uri="{FF2B5EF4-FFF2-40B4-BE49-F238E27FC236}">
                <a16:creationId xmlns:a16="http://schemas.microsoft.com/office/drawing/2014/main" id="{40C0418C-840C-D617-DA7A-84D6BEB15B1B}"/>
              </a:ext>
            </a:extLst>
          </p:cNvPr>
          <p:cNvSpPr>
            <a:spLocks noGrp="1"/>
          </p:cNvSpPr>
          <p:nvPr>
            <p:ph type="title"/>
          </p:nvPr>
        </p:nvSpPr>
        <p:spPr/>
        <p:txBody>
          <a:bodyPr/>
          <a:lstStyle/>
          <a:p>
            <a:r>
              <a:rPr lang="nl-NL" dirty="0" err="1"/>
              <a:t>Radiological</a:t>
            </a:r>
            <a:r>
              <a:rPr lang="nl-NL" dirty="0"/>
              <a:t> </a:t>
            </a:r>
            <a:r>
              <a:rPr lang="nl-NL" dirty="0" err="1"/>
              <a:t>evidence</a:t>
            </a:r>
            <a:r>
              <a:rPr lang="nl-NL" dirty="0"/>
              <a:t> of </a:t>
            </a:r>
            <a:r>
              <a:rPr lang="nl-NL" dirty="0" err="1"/>
              <a:t>disease</a:t>
            </a:r>
            <a:r>
              <a:rPr lang="nl-NL" dirty="0"/>
              <a:t> progression</a:t>
            </a:r>
            <a:r>
              <a:rPr lang="nl-NL" baseline="30000" dirty="0"/>
              <a:t>1</a:t>
            </a:r>
            <a:endParaRPr lang="nl-NL" dirty="0"/>
          </a:p>
        </p:txBody>
      </p:sp>
      <p:sp>
        <p:nvSpPr>
          <p:cNvPr id="3" name="Tijdelijke aanduiding voor inhoud 2">
            <a:extLst>
              <a:ext uri="{FF2B5EF4-FFF2-40B4-BE49-F238E27FC236}">
                <a16:creationId xmlns:a16="http://schemas.microsoft.com/office/drawing/2014/main" id="{690AF35D-8F34-A325-813D-A2BCD1697C67}"/>
              </a:ext>
            </a:extLst>
          </p:cNvPr>
          <p:cNvSpPr>
            <a:spLocks noGrp="1"/>
          </p:cNvSpPr>
          <p:nvPr>
            <p:ph idx="1"/>
          </p:nvPr>
        </p:nvSpPr>
        <p:spPr>
          <a:xfrm>
            <a:off x="838200" y="1123200"/>
            <a:ext cx="5470707" cy="4724849"/>
          </a:xfrm>
        </p:spPr>
        <p:txBody>
          <a:bodyPr/>
          <a:lstStyle/>
          <a:p>
            <a:pPr marL="0" indent="0">
              <a:buNone/>
            </a:pPr>
            <a:r>
              <a:rPr lang="nl-NL" b="1" dirty="0" err="1">
                <a:solidFill>
                  <a:schemeClr val="accent2"/>
                </a:solidFill>
              </a:rPr>
              <a:t>Radiological</a:t>
            </a:r>
            <a:r>
              <a:rPr lang="nl-NL" b="1" dirty="0">
                <a:solidFill>
                  <a:schemeClr val="accent2"/>
                </a:solidFill>
              </a:rPr>
              <a:t> </a:t>
            </a:r>
            <a:r>
              <a:rPr lang="nl-NL" b="1" dirty="0" err="1">
                <a:solidFill>
                  <a:schemeClr val="accent2"/>
                </a:solidFill>
              </a:rPr>
              <a:t>progression</a:t>
            </a:r>
            <a:r>
              <a:rPr lang="nl-NL" b="1" dirty="0">
                <a:solidFill>
                  <a:schemeClr val="accent2"/>
                </a:solidFill>
              </a:rPr>
              <a:t> is </a:t>
            </a:r>
            <a:r>
              <a:rPr lang="nl-NL" b="1" dirty="0" err="1">
                <a:solidFill>
                  <a:schemeClr val="accent2"/>
                </a:solidFill>
              </a:rPr>
              <a:t>defined</a:t>
            </a:r>
            <a:r>
              <a:rPr lang="nl-NL" b="1" dirty="0">
                <a:solidFill>
                  <a:schemeClr val="accent2"/>
                </a:solidFill>
              </a:rPr>
              <a:t> as </a:t>
            </a:r>
            <a:r>
              <a:rPr lang="nl-NL" b="1" dirty="0" err="1">
                <a:solidFill>
                  <a:schemeClr val="accent2"/>
                </a:solidFill>
              </a:rPr>
              <a:t>the</a:t>
            </a:r>
            <a:r>
              <a:rPr lang="nl-NL" b="1" dirty="0">
                <a:solidFill>
                  <a:schemeClr val="accent2"/>
                </a:solidFill>
              </a:rPr>
              <a:t> </a:t>
            </a:r>
            <a:r>
              <a:rPr lang="nl-NL" b="1" dirty="0" err="1">
                <a:solidFill>
                  <a:schemeClr val="accent2"/>
                </a:solidFill>
              </a:rPr>
              <a:t>presence</a:t>
            </a:r>
            <a:r>
              <a:rPr lang="nl-NL" b="1" dirty="0">
                <a:solidFill>
                  <a:schemeClr val="accent2"/>
                </a:solidFill>
              </a:rPr>
              <a:t> of </a:t>
            </a:r>
            <a:r>
              <a:rPr lang="nl-NL" b="1" dirty="0" err="1">
                <a:solidFill>
                  <a:schemeClr val="accent2"/>
                </a:solidFill>
              </a:rPr>
              <a:t>one</a:t>
            </a:r>
            <a:r>
              <a:rPr lang="nl-NL" b="1" dirty="0">
                <a:solidFill>
                  <a:schemeClr val="accent2"/>
                </a:solidFill>
              </a:rPr>
              <a:t> </a:t>
            </a:r>
            <a:br>
              <a:rPr lang="nl-NL" b="1" dirty="0">
                <a:solidFill>
                  <a:schemeClr val="accent2"/>
                </a:solidFill>
              </a:rPr>
            </a:br>
            <a:r>
              <a:rPr lang="nl-NL" b="1" dirty="0">
                <a:solidFill>
                  <a:schemeClr val="accent2"/>
                </a:solidFill>
              </a:rPr>
              <a:t>or more of </a:t>
            </a:r>
            <a:r>
              <a:rPr lang="nl-NL" b="1" dirty="0" err="1">
                <a:solidFill>
                  <a:schemeClr val="accent2"/>
                </a:solidFill>
              </a:rPr>
              <a:t>the</a:t>
            </a:r>
            <a:r>
              <a:rPr lang="nl-NL" b="1" dirty="0">
                <a:solidFill>
                  <a:schemeClr val="accent2"/>
                </a:solidFill>
              </a:rPr>
              <a:t> </a:t>
            </a:r>
            <a:r>
              <a:rPr lang="nl-NL" b="1" dirty="0" err="1">
                <a:solidFill>
                  <a:schemeClr val="accent2"/>
                </a:solidFill>
              </a:rPr>
              <a:t>following</a:t>
            </a:r>
            <a:r>
              <a:rPr lang="nl-NL" b="1" dirty="0">
                <a:solidFill>
                  <a:schemeClr val="accent2"/>
                </a:solidFill>
              </a:rPr>
              <a:t> criteria:</a:t>
            </a:r>
          </a:p>
          <a:p>
            <a:r>
              <a:rPr lang="nl-NL" dirty="0" err="1"/>
              <a:t>Increased</a:t>
            </a:r>
            <a:r>
              <a:rPr lang="nl-NL" dirty="0"/>
              <a:t> </a:t>
            </a:r>
            <a:r>
              <a:rPr lang="nl-NL" dirty="0" err="1"/>
              <a:t>extent</a:t>
            </a:r>
            <a:r>
              <a:rPr lang="nl-NL" dirty="0"/>
              <a:t> or </a:t>
            </a:r>
            <a:r>
              <a:rPr lang="nl-NL" dirty="0" err="1"/>
              <a:t>severity</a:t>
            </a:r>
            <a:r>
              <a:rPr lang="nl-NL" dirty="0"/>
              <a:t> of </a:t>
            </a:r>
            <a:r>
              <a:rPr lang="nl-NL" dirty="0" err="1"/>
              <a:t>traction</a:t>
            </a:r>
            <a:r>
              <a:rPr lang="nl-NL" dirty="0"/>
              <a:t> </a:t>
            </a:r>
            <a:r>
              <a:rPr lang="nl-NL" dirty="0" err="1"/>
              <a:t>bronchiectasis</a:t>
            </a:r>
            <a:r>
              <a:rPr lang="nl-NL" dirty="0"/>
              <a:t> </a:t>
            </a:r>
            <a:r>
              <a:rPr lang="nl-NL" dirty="0" err="1"/>
              <a:t>and</a:t>
            </a:r>
            <a:r>
              <a:rPr lang="nl-NL" dirty="0"/>
              <a:t> </a:t>
            </a:r>
            <a:br>
              <a:rPr lang="nl-NL" dirty="0"/>
            </a:br>
            <a:r>
              <a:rPr lang="nl-NL" dirty="0" err="1"/>
              <a:t>bronchiolectasis</a:t>
            </a:r>
            <a:endParaRPr lang="nl-NL" dirty="0"/>
          </a:p>
          <a:p>
            <a:r>
              <a:rPr lang="nl-NL" dirty="0"/>
              <a:t>New </a:t>
            </a:r>
            <a:r>
              <a:rPr lang="nl-NL" dirty="0" err="1"/>
              <a:t>ground-glass</a:t>
            </a:r>
            <a:r>
              <a:rPr lang="nl-NL" dirty="0"/>
              <a:t> </a:t>
            </a:r>
            <a:r>
              <a:rPr lang="nl-NL" dirty="0" err="1"/>
              <a:t>opacity</a:t>
            </a:r>
            <a:r>
              <a:rPr lang="nl-NL" dirty="0"/>
              <a:t> </a:t>
            </a:r>
            <a:r>
              <a:rPr lang="nl-NL" dirty="0" err="1"/>
              <a:t>with</a:t>
            </a:r>
            <a:r>
              <a:rPr lang="nl-NL" dirty="0"/>
              <a:t> </a:t>
            </a:r>
            <a:r>
              <a:rPr lang="nl-NL" dirty="0" err="1"/>
              <a:t>traction</a:t>
            </a:r>
            <a:r>
              <a:rPr lang="nl-NL" dirty="0"/>
              <a:t> </a:t>
            </a:r>
            <a:r>
              <a:rPr lang="nl-NL" dirty="0" err="1"/>
              <a:t>bronchiectasis</a:t>
            </a:r>
            <a:endParaRPr lang="nl-NL" dirty="0"/>
          </a:p>
          <a:p>
            <a:r>
              <a:rPr lang="nl-NL" dirty="0"/>
              <a:t>New fine </a:t>
            </a:r>
            <a:r>
              <a:rPr lang="nl-NL" dirty="0" err="1"/>
              <a:t>reticulation</a:t>
            </a:r>
            <a:endParaRPr lang="nl-NL" dirty="0"/>
          </a:p>
          <a:p>
            <a:r>
              <a:rPr lang="nl-NL" dirty="0" err="1"/>
              <a:t>Increased</a:t>
            </a:r>
            <a:r>
              <a:rPr lang="nl-NL" dirty="0"/>
              <a:t> </a:t>
            </a:r>
            <a:r>
              <a:rPr lang="nl-NL" dirty="0" err="1"/>
              <a:t>extent</a:t>
            </a:r>
            <a:r>
              <a:rPr lang="nl-NL" dirty="0"/>
              <a:t> or </a:t>
            </a:r>
            <a:r>
              <a:rPr lang="nl-NL" dirty="0" err="1"/>
              <a:t>increased</a:t>
            </a:r>
            <a:r>
              <a:rPr lang="nl-NL" dirty="0"/>
              <a:t> </a:t>
            </a:r>
            <a:r>
              <a:rPr lang="nl-NL" dirty="0" err="1"/>
              <a:t>coarseness</a:t>
            </a:r>
            <a:r>
              <a:rPr lang="nl-NL" dirty="0"/>
              <a:t> of </a:t>
            </a:r>
            <a:r>
              <a:rPr lang="nl-NL" dirty="0" err="1"/>
              <a:t>reticular</a:t>
            </a:r>
            <a:r>
              <a:rPr lang="nl-NL" dirty="0"/>
              <a:t> </a:t>
            </a:r>
            <a:r>
              <a:rPr lang="nl-NL" dirty="0" err="1"/>
              <a:t>abnormality</a:t>
            </a:r>
            <a:endParaRPr lang="nl-NL" dirty="0"/>
          </a:p>
          <a:p>
            <a:r>
              <a:rPr lang="nl-NL" dirty="0"/>
              <a:t>New or </a:t>
            </a:r>
            <a:r>
              <a:rPr lang="nl-NL" dirty="0" err="1"/>
              <a:t>increased</a:t>
            </a:r>
            <a:r>
              <a:rPr lang="nl-NL" dirty="0"/>
              <a:t> </a:t>
            </a:r>
            <a:r>
              <a:rPr lang="nl-NL" dirty="0" err="1"/>
              <a:t>honeycombing</a:t>
            </a:r>
            <a:endParaRPr lang="nl-NL" dirty="0"/>
          </a:p>
          <a:p>
            <a:r>
              <a:rPr lang="nl-NL" dirty="0" err="1"/>
              <a:t>Increased</a:t>
            </a:r>
            <a:r>
              <a:rPr lang="nl-NL" dirty="0"/>
              <a:t> </a:t>
            </a:r>
            <a:r>
              <a:rPr lang="nl-NL" dirty="0" err="1"/>
              <a:t>lobar</a:t>
            </a:r>
            <a:r>
              <a:rPr lang="nl-NL" dirty="0"/>
              <a:t> volume </a:t>
            </a:r>
            <a:r>
              <a:rPr lang="nl-NL" dirty="0" err="1"/>
              <a:t>loss</a:t>
            </a:r>
            <a:endParaRPr lang="nl-NL" dirty="0"/>
          </a:p>
        </p:txBody>
      </p:sp>
      <p:sp>
        <p:nvSpPr>
          <p:cNvPr id="4" name="Tijdelijke aanduiding voor tekst 3">
            <a:extLst>
              <a:ext uri="{FF2B5EF4-FFF2-40B4-BE49-F238E27FC236}">
                <a16:creationId xmlns:a16="http://schemas.microsoft.com/office/drawing/2014/main" id="{03494992-8EC0-D249-1859-7450B30ABC92}"/>
              </a:ext>
            </a:extLst>
          </p:cNvPr>
          <p:cNvSpPr>
            <a:spLocks noGrp="1"/>
          </p:cNvSpPr>
          <p:nvPr>
            <p:ph type="body" sz="quarter" idx="13"/>
          </p:nvPr>
        </p:nvSpPr>
        <p:spPr>
          <a:xfrm>
            <a:off x="180000" y="5858890"/>
            <a:ext cx="6096975" cy="619932"/>
          </a:xfrm>
        </p:spPr>
        <p:txBody>
          <a:bodyPr/>
          <a:lstStyle/>
          <a:p>
            <a:r>
              <a:rPr lang="nl-NL" dirty="0"/>
              <a:t>CT=</a:t>
            </a:r>
            <a:r>
              <a:rPr lang="nl-NL" dirty="0" err="1"/>
              <a:t>Computed</a:t>
            </a:r>
            <a:r>
              <a:rPr lang="nl-NL" dirty="0"/>
              <a:t> </a:t>
            </a:r>
            <a:r>
              <a:rPr lang="nl-NL" dirty="0" err="1"/>
              <a:t>Tomography</a:t>
            </a:r>
            <a:r>
              <a:rPr lang="nl-NL" dirty="0"/>
              <a:t>; 1. </a:t>
            </a:r>
            <a:r>
              <a:rPr lang="nl-NL" dirty="0" err="1"/>
              <a:t>Raghu</a:t>
            </a:r>
            <a:r>
              <a:rPr lang="nl-NL" dirty="0"/>
              <a:t> G, Remy-</a:t>
            </a:r>
            <a:r>
              <a:rPr lang="nl-NL" dirty="0" err="1"/>
              <a:t>Jardin</a:t>
            </a:r>
            <a:r>
              <a:rPr lang="nl-NL" dirty="0"/>
              <a:t> M, </a:t>
            </a:r>
            <a:r>
              <a:rPr lang="nl-NL" dirty="0" err="1"/>
              <a:t>Richeldi</a:t>
            </a:r>
            <a:r>
              <a:rPr lang="nl-NL" dirty="0"/>
              <a:t> L, et al. </a:t>
            </a:r>
            <a:r>
              <a:rPr lang="nl-NL" dirty="0" err="1"/>
              <a:t>Idiopathic</a:t>
            </a:r>
            <a:r>
              <a:rPr lang="nl-NL" dirty="0"/>
              <a:t> </a:t>
            </a:r>
            <a:r>
              <a:rPr lang="nl-NL" dirty="0" err="1"/>
              <a:t>Pulmonary</a:t>
            </a:r>
            <a:r>
              <a:rPr lang="nl-NL" dirty="0"/>
              <a:t> Fibrosis (</a:t>
            </a:r>
            <a:r>
              <a:rPr lang="nl-NL" dirty="0" err="1"/>
              <a:t>an</a:t>
            </a:r>
            <a:r>
              <a:rPr lang="nl-NL" dirty="0"/>
              <a:t> Update) </a:t>
            </a:r>
            <a:r>
              <a:rPr lang="nl-NL" dirty="0" err="1"/>
              <a:t>and</a:t>
            </a:r>
            <a:r>
              <a:rPr lang="nl-NL" dirty="0"/>
              <a:t> </a:t>
            </a:r>
            <a:r>
              <a:rPr lang="nl-NL" dirty="0" err="1"/>
              <a:t>Progressive</a:t>
            </a:r>
            <a:r>
              <a:rPr lang="nl-NL" dirty="0"/>
              <a:t> </a:t>
            </a:r>
            <a:r>
              <a:rPr lang="nl-NL" dirty="0" err="1"/>
              <a:t>Pulmonary</a:t>
            </a:r>
            <a:r>
              <a:rPr lang="nl-NL" dirty="0"/>
              <a:t> Fibrosis in </a:t>
            </a:r>
            <a:r>
              <a:rPr lang="nl-NL" dirty="0" err="1"/>
              <a:t>Adults</a:t>
            </a:r>
            <a:r>
              <a:rPr lang="nl-NL" dirty="0"/>
              <a:t>: An Official ATS/ERS/JRS/ALAT </a:t>
            </a:r>
            <a:r>
              <a:rPr lang="nl-NL" dirty="0" err="1"/>
              <a:t>Clinical</a:t>
            </a:r>
            <a:r>
              <a:rPr lang="nl-NL" dirty="0"/>
              <a:t> </a:t>
            </a:r>
            <a:r>
              <a:rPr lang="nl-NL" dirty="0" err="1"/>
              <a:t>Practice</a:t>
            </a:r>
            <a:r>
              <a:rPr lang="nl-NL" dirty="0"/>
              <a:t> Guideline. Am J </a:t>
            </a:r>
            <a:r>
              <a:rPr lang="nl-NL" dirty="0" err="1"/>
              <a:t>Respir</a:t>
            </a:r>
            <a:r>
              <a:rPr lang="nl-NL" dirty="0"/>
              <a:t> </a:t>
            </a:r>
            <a:r>
              <a:rPr lang="nl-NL" dirty="0" err="1"/>
              <a:t>Crit</a:t>
            </a:r>
            <a:r>
              <a:rPr lang="nl-NL" dirty="0"/>
              <a:t> Care Med. 2022;205(9):e18-e47.</a:t>
            </a:r>
          </a:p>
        </p:txBody>
      </p:sp>
      <p:sp>
        <p:nvSpPr>
          <p:cNvPr id="5" name="Tijdelijke aanduiding voor tekst 4">
            <a:extLst>
              <a:ext uri="{FF2B5EF4-FFF2-40B4-BE49-F238E27FC236}">
                <a16:creationId xmlns:a16="http://schemas.microsoft.com/office/drawing/2014/main" id="{7278D8A0-A6E8-0EC1-EA86-E40791F4BE05}"/>
              </a:ext>
            </a:extLst>
          </p:cNvPr>
          <p:cNvSpPr>
            <a:spLocks noGrp="1"/>
          </p:cNvSpPr>
          <p:nvPr>
            <p:ph type="body" sz="quarter" idx="17"/>
          </p:nvPr>
        </p:nvSpPr>
        <p:spPr/>
        <p:txBody>
          <a:bodyPr/>
          <a:lstStyle/>
          <a:p>
            <a:r>
              <a:rPr lang="nl-NL" dirty="0"/>
              <a:t>C3</a:t>
            </a:r>
          </a:p>
        </p:txBody>
      </p:sp>
      <p:pic>
        <p:nvPicPr>
          <p:cNvPr id="7" name="Afbeelding 6">
            <a:extLst>
              <a:ext uri="{FF2B5EF4-FFF2-40B4-BE49-F238E27FC236}">
                <a16:creationId xmlns:a16="http://schemas.microsoft.com/office/drawing/2014/main" id="{74FEDF62-1739-208A-234C-7CDA70B17D83}"/>
              </a:ext>
            </a:extLst>
          </p:cNvPr>
          <p:cNvPicPr>
            <a:picLocks noChangeAspect="1"/>
          </p:cNvPicPr>
          <p:nvPr/>
        </p:nvPicPr>
        <p:blipFill rotWithShape="1">
          <a:blip r:embed="rId3"/>
          <a:srcRect l="2370" t="1800" r="2370" b="3751"/>
          <a:stretch/>
        </p:blipFill>
        <p:spPr>
          <a:xfrm>
            <a:off x="7155799" y="831589"/>
            <a:ext cx="2785694" cy="2231262"/>
          </a:xfrm>
          <a:prstGeom prst="rect">
            <a:avLst/>
          </a:prstGeom>
        </p:spPr>
      </p:pic>
      <p:pic>
        <p:nvPicPr>
          <p:cNvPr id="11" name="Afbeelding 10">
            <a:extLst>
              <a:ext uri="{FF2B5EF4-FFF2-40B4-BE49-F238E27FC236}">
                <a16:creationId xmlns:a16="http://schemas.microsoft.com/office/drawing/2014/main" id="{E6DFEB66-B353-9061-B4E0-EEDA2D12A24E}"/>
              </a:ext>
            </a:extLst>
          </p:cNvPr>
          <p:cNvPicPr>
            <a:picLocks noChangeAspect="1"/>
          </p:cNvPicPr>
          <p:nvPr/>
        </p:nvPicPr>
        <p:blipFill rotWithShape="1">
          <a:blip r:embed="rId4"/>
          <a:srcRect l="2428" t="754" b="1117"/>
          <a:stretch/>
        </p:blipFill>
        <p:spPr>
          <a:xfrm>
            <a:off x="7155799" y="3541586"/>
            <a:ext cx="2785695" cy="2231262"/>
          </a:xfrm>
          <a:prstGeom prst="rect">
            <a:avLst/>
          </a:prstGeom>
        </p:spPr>
      </p:pic>
      <p:sp>
        <p:nvSpPr>
          <p:cNvPr id="14" name="Tekstvak 13">
            <a:extLst>
              <a:ext uri="{FF2B5EF4-FFF2-40B4-BE49-F238E27FC236}">
                <a16:creationId xmlns:a16="http://schemas.microsoft.com/office/drawing/2014/main" id="{4E19781F-D269-6463-8DE3-C73DEF2FDD08}"/>
              </a:ext>
            </a:extLst>
          </p:cNvPr>
          <p:cNvSpPr txBox="1"/>
          <p:nvPr/>
        </p:nvSpPr>
        <p:spPr>
          <a:xfrm>
            <a:off x="10131356" y="1685610"/>
            <a:ext cx="1640115" cy="523220"/>
          </a:xfrm>
          <a:prstGeom prst="rect">
            <a:avLst/>
          </a:prstGeom>
          <a:noFill/>
        </p:spPr>
        <p:txBody>
          <a:bodyPr wrap="square" rtlCol="0">
            <a:spAutoFit/>
          </a:bodyPr>
          <a:lstStyle/>
          <a:p>
            <a:r>
              <a:rPr lang="nl-NL" sz="1400" dirty="0"/>
              <a:t>Patient with IPF</a:t>
            </a:r>
            <a:r>
              <a:rPr lang="nl-NL" sz="1400" baseline="30000" dirty="0"/>
              <a:t>1</a:t>
            </a:r>
            <a:br>
              <a:rPr lang="nl-NL" sz="1400" dirty="0"/>
            </a:br>
            <a:r>
              <a:rPr lang="nl-NL" sz="1400" b="1" dirty="0"/>
              <a:t>Baseline </a:t>
            </a:r>
          </a:p>
        </p:txBody>
      </p:sp>
      <p:sp>
        <p:nvSpPr>
          <p:cNvPr id="15" name="Tekstvak 14">
            <a:extLst>
              <a:ext uri="{FF2B5EF4-FFF2-40B4-BE49-F238E27FC236}">
                <a16:creationId xmlns:a16="http://schemas.microsoft.com/office/drawing/2014/main" id="{B459BBA5-AAB4-96B4-81B7-B4F73FBE6403}"/>
              </a:ext>
            </a:extLst>
          </p:cNvPr>
          <p:cNvSpPr txBox="1"/>
          <p:nvPr/>
        </p:nvSpPr>
        <p:spPr>
          <a:xfrm>
            <a:off x="10131356" y="4072442"/>
            <a:ext cx="1640115" cy="1169551"/>
          </a:xfrm>
          <a:prstGeom prst="rect">
            <a:avLst/>
          </a:prstGeom>
          <a:noFill/>
        </p:spPr>
        <p:txBody>
          <a:bodyPr wrap="square" rtlCol="0">
            <a:spAutoFit/>
          </a:bodyPr>
          <a:lstStyle/>
          <a:p>
            <a:r>
              <a:rPr lang="nl-NL" sz="1400" b="1" dirty="0"/>
              <a:t>4 </a:t>
            </a:r>
            <a:r>
              <a:rPr lang="nl-NL" sz="1400" b="1" dirty="0" err="1"/>
              <a:t>years</a:t>
            </a:r>
            <a:r>
              <a:rPr lang="nl-NL" sz="1400" b="1" dirty="0"/>
              <a:t> later</a:t>
            </a:r>
          </a:p>
          <a:p>
            <a:r>
              <a:rPr lang="nl-NL" sz="1400" dirty="0" err="1"/>
              <a:t>Increased</a:t>
            </a:r>
            <a:r>
              <a:rPr lang="nl-NL" sz="1400" dirty="0"/>
              <a:t> </a:t>
            </a:r>
            <a:r>
              <a:rPr lang="nl-NL" sz="1400" dirty="0" err="1"/>
              <a:t>extent</a:t>
            </a:r>
            <a:r>
              <a:rPr lang="nl-NL" sz="1400" dirty="0"/>
              <a:t> of </a:t>
            </a:r>
            <a:r>
              <a:rPr lang="nl-NL" sz="1400" dirty="0" err="1"/>
              <a:t>abnormality</a:t>
            </a:r>
            <a:endParaRPr lang="nl-NL" sz="1400" dirty="0"/>
          </a:p>
          <a:p>
            <a:r>
              <a:rPr lang="nl-NL" sz="1400" dirty="0" err="1"/>
              <a:t>and</a:t>
            </a:r>
            <a:r>
              <a:rPr lang="nl-NL" sz="1400" dirty="0"/>
              <a:t> </a:t>
            </a:r>
            <a:r>
              <a:rPr lang="nl-NL" sz="1400" dirty="0" err="1"/>
              <a:t>traction</a:t>
            </a:r>
            <a:r>
              <a:rPr lang="nl-NL" sz="1400" dirty="0"/>
              <a:t> </a:t>
            </a:r>
            <a:r>
              <a:rPr lang="nl-NL" sz="1400" dirty="0" err="1"/>
              <a:t>bronchiectasis</a:t>
            </a:r>
            <a:endParaRPr lang="nl-NL" sz="1600" b="1" dirty="0"/>
          </a:p>
        </p:txBody>
      </p:sp>
      <p:sp>
        <p:nvSpPr>
          <p:cNvPr id="17" name="Tekstvak 16">
            <a:extLst>
              <a:ext uri="{FF2B5EF4-FFF2-40B4-BE49-F238E27FC236}">
                <a16:creationId xmlns:a16="http://schemas.microsoft.com/office/drawing/2014/main" id="{AC339250-2CC6-7762-D00C-14FDB6C857DA}"/>
              </a:ext>
            </a:extLst>
          </p:cNvPr>
          <p:cNvSpPr txBox="1"/>
          <p:nvPr/>
        </p:nvSpPr>
        <p:spPr>
          <a:xfrm>
            <a:off x="-285749" y="4999039"/>
            <a:ext cx="6363991" cy="773809"/>
          </a:xfrm>
          <a:prstGeom prst="roundRect">
            <a:avLst/>
          </a:prstGeom>
          <a:solidFill>
            <a:schemeClr val="accent4"/>
          </a:solidFill>
        </p:spPr>
        <p:txBody>
          <a:bodyPr wrap="square" lIns="900000" tIns="72000" rIns="180000" bIns="72000" rtlCol="0">
            <a:spAutoFit/>
          </a:bodyPr>
          <a:lstStyle/>
          <a:p>
            <a:pPr algn="l"/>
            <a:r>
              <a:rPr lang="nl-NL" sz="1200" b="0" i="0" u="none" strike="noStrike" baseline="0" dirty="0">
                <a:latin typeface="BISansNEXT" panose="02000503040000020004" pitchFamily="50" charset="0"/>
              </a:rPr>
              <a:t>Transverse, </a:t>
            </a:r>
            <a:r>
              <a:rPr lang="nl-NL" sz="1200" b="0" i="0" u="none" strike="noStrike" baseline="0" dirty="0" err="1">
                <a:latin typeface="BISansNEXT" panose="02000503040000020004" pitchFamily="50" charset="0"/>
              </a:rPr>
              <a:t>coronal</a:t>
            </a:r>
            <a:r>
              <a:rPr lang="nl-NL" sz="1200" b="0" i="0" u="none" strike="noStrike" baseline="0" dirty="0">
                <a:latin typeface="BISansNEXT" panose="02000503040000020004" pitchFamily="50" charset="0"/>
              </a:rPr>
              <a:t>, </a:t>
            </a:r>
            <a:r>
              <a:rPr lang="nl-NL" sz="1200" b="0" i="0" u="none" strike="noStrike" baseline="0" dirty="0" err="1">
                <a:latin typeface="BISansNEXT" panose="02000503040000020004" pitchFamily="50" charset="0"/>
              </a:rPr>
              <a:t>and</a:t>
            </a:r>
            <a:r>
              <a:rPr lang="nl-NL" sz="1200" b="0" i="0" u="none" strike="noStrike" baseline="0" dirty="0">
                <a:latin typeface="BISansNEXT" panose="02000503040000020004" pitchFamily="50" charset="0"/>
              </a:rPr>
              <a:t> </a:t>
            </a:r>
            <a:r>
              <a:rPr lang="nl-NL" sz="1200" b="0" i="0" u="none" strike="noStrike" baseline="0" dirty="0" err="1">
                <a:latin typeface="BISansNEXT" panose="02000503040000020004" pitchFamily="50" charset="0"/>
              </a:rPr>
              <a:t>sagittal</a:t>
            </a:r>
            <a:r>
              <a:rPr lang="nl-NL" sz="1200" dirty="0">
                <a:latin typeface="BISansNEXT" panose="02000503040000020004" pitchFamily="50" charset="0"/>
              </a:rPr>
              <a:t> </a:t>
            </a:r>
            <a:r>
              <a:rPr lang="en-US" sz="1200" b="0" i="0" u="none" strike="noStrike" baseline="0" dirty="0">
                <a:latin typeface="BISansNEXT" panose="02000503040000020004" pitchFamily="50" charset="0"/>
              </a:rPr>
              <a:t>contiguous HRCT sections of the initial and follow-up CT examinations </a:t>
            </a:r>
            <a:r>
              <a:rPr lang="en-US" sz="1200" b="1" i="0" u="none" strike="noStrike" baseline="0" dirty="0">
                <a:latin typeface="BISansNEXT" panose="02000503040000020004" pitchFamily="50" charset="0"/>
              </a:rPr>
              <a:t>should be compared side by side for assessing the percentage of lung volume containing fibrotic features</a:t>
            </a:r>
            <a:r>
              <a:rPr lang="en-US" sz="1200" b="0" i="0" u="none" strike="noStrike" baseline="30000" dirty="0">
                <a:latin typeface="BISansNEXT" panose="02000503040000020004" pitchFamily="50" charset="0"/>
              </a:rPr>
              <a:t>1</a:t>
            </a:r>
            <a:endParaRPr lang="nl-NL" sz="1200" dirty="0">
              <a:latin typeface="BISansNEXT" panose="02000503040000020004" pitchFamily="50" charset="0"/>
            </a:endParaRPr>
          </a:p>
        </p:txBody>
      </p:sp>
      <p:pic>
        <p:nvPicPr>
          <p:cNvPr id="8" name="Picture 7">
            <a:extLst>
              <a:ext uri="{FF2B5EF4-FFF2-40B4-BE49-F238E27FC236}">
                <a16:creationId xmlns:a16="http://schemas.microsoft.com/office/drawing/2014/main" id="{ACDE1F09-85F0-5731-D559-6409F5038A07}"/>
              </a:ext>
            </a:extLst>
          </p:cNvPr>
          <p:cNvPicPr>
            <a:picLocks noChangeAspect="1"/>
          </p:cNvPicPr>
          <p:nvPr/>
        </p:nvPicPr>
        <p:blipFill>
          <a:blip r:embed="rId5"/>
          <a:stretch>
            <a:fillRect/>
          </a:stretch>
        </p:blipFill>
        <p:spPr>
          <a:xfrm>
            <a:off x="10704447" y="6168856"/>
            <a:ext cx="1487553" cy="231668"/>
          </a:xfrm>
          <a:prstGeom prst="rect">
            <a:avLst/>
          </a:prstGeom>
        </p:spPr>
      </p:pic>
    </p:spTree>
    <p:extLst>
      <p:ext uri="{BB962C8B-B14F-4D97-AF65-F5344CB8AC3E}">
        <p14:creationId xmlns:p14="http://schemas.microsoft.com/office/powerpoint/2010/main" val="270545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0579A-AF81-40D7-82EA-12C92D77562F}"/>
              </a:ext>
            </a:extLst>
          </p:cNvPr>
          <p:cNvSpPr>
            <a:spLocks noGrp="1"/>
          </p:cNvSpPr>
          <p:nvPr>
            <p:ph type="ctrTitle"/>
          </p:nvPr>
        </p:nvSpPr>
        <p:spPr/>
        <p:txBody>
          <a:bodyPr/>
          <a:lstStyle/>
          <a:p>
            <a:r>
              <a:rPr lang="en-US" dirty="0"/>
              <a:t>Patient follow-up and detection of progression</a:t>
            </a:r>
            <a:endParaRPr lang="nl-NL" dirty="0"/>
          </a:p>
        </p:txBody>
      </p:sp>
      <p:sp>
        <p:nvSpPr>
          <p:cNvPr id="6" name="Subtitle 5">
            <a:extLst>
              <a:ext uri="{FF2B5EF4-FFF2-40B4-BE49-F238E27FC236}">
                <a16:creationId xmlns:a16="http://schemas.microsoft.com/office/drawing/2014/main" id="{11C24BDC-A7FE-4E8C-9525-D68C3BF278A1}"/>
              </a:ext>
            </a:extLst>
          </p:cNvPr>
          <p:cNvSpPr>
            <a:spLocks noGrp="1"/>
          </p:cNvSpPr>
          <p:nvPr>
            <p:ph type="subTitle" idx="1"/>
          </p:nvPr>
        </p:nvSpPr>
        <p:spPr/>
        <p:txBody>
          <a:bodyPr/>
          <a:lstStyle/>
          <a:p>
            <a:endParaRPr lang="nl-NL"/>
          </a:p>
        </p:txBody>
      </p:sp>
      <p:sp>
        <p:nvSpPr>
          <p:cNvPr id="7" name="Text Placeholder 6">
            <a:extLst>
              <a:ext uri="{FF2B5EF4-FFF2-40B4-BE49-F238E27FC236}">
                <a16:creationId xmlns:a16="http://schemas.microsoft.com/office/drawing/2014/main" id="{B3C88D31-600D-4C22-A6F8-DE618C7E8F99}"/>
              </a:ext>
            </a:extLst>
          </p:cNvPr>
          <p:cNvSpPr>
            <a:spLocks noGrp="1"/>
          </p:cNvSpPr>
          <p:nvPr>
            <p:ph type="body" sz="quarter" idx="13"/>
          </p:nvPr>
        </p:nvSpPr>
        <p:spPr>
          <a:xfrm>
            <a:off x="180000" y="6101542"/>
            <a:ext cx="10465629" cy="634818"/>
          </a:xfrm>
        </p:spPr>
        <p:txBody>
          <a:bodyPr/>
          <a:lstStyle/>
          <a:p>
            <a:endParaRPr lang="nl-NL" dirty="0"/>
          </a:p>
        </p:txBody>
      </p:sp>
      <p:sp>
        <p:nvSpPr>
          <p:cNvPr id="8" name="Text Placeholder 7">
            <a:extLst>
              <a:ext uri="{FF2B5EF4-FFF2-40B4-BE49-F238E27FC236}">
                <a16:creationId xmlns:a16="http://schemas.microsoft.com/office/drawing/2014/main" id="{6D2C8FA3-9CCF-4C27-BBE9-F0F7EC047E3B}"/>
              </a:ext>
            </a:extLst>
          </p:cNvPr>
          <p:cNvSpPr>
            <a:spLocks noGrp="1"/>
          </p:cNvSpPr>
          <p:nvPr>
            <p:ph type="body" sz="quarter" idx="17"/>
          </p:nvPr>
        </p:nvSpPr>
        <p:spPr/>
        <p:txBody>
          <a:bodyPr/>
          <a:lstStyle/>
          <a:p>
            <a:endParaRPr lang="nl-NL"/>
          </a:p>
        </p:txBody>
      </p:sp>
      <p:pic>
        <p:nvPicPr>
          <p:cNvPr id="3" name="Picture 2">
            <a:extLst>
              <a:ext uri="{FF2B5EF4-FFF2-40B4-BE49-F238E27FC236}">
                <a16:creationId xmlns:a16="http://schemas.microsoft.com/office/drawing/2014/main" id="{367FA3B3-69B0-8FC9-0D10-2035A20E0B81}"/>
              </a:ext>
            </a:extLst>
          </p:cNvPr>
          <p:cNvPicPr>
            <a:picLocks noChangeAspect="1"/>
          </p:cNvPicPr>
          <p:nvPr/>
        </p:nvPicPr>
        <p:blipFill>
          <a:blip r:embed="rId2"/>
          <a:stretch>
            <a:fillRect/>
          </a:stretch>
        </p:blipFill>
        <p:spPr>
          <a:xfrm>
            <a:off x="10922513" y="6626332"/>
            <a:ext cx="1487553" cy="231668"/>
          </a:xfrm>
          <a:prstGeom prst="rect">
            <a:avLst/>
          </a:prstGeom>
        </p:spPr>
      </p:pic>
    </p:spTree>
    <p:extLst>
      <p:ext uri="{BB962C8B-B14F-4D97-AF65-F5344CB8AC3E}">
        <p14:creationId xmlns:p14="http://schemas.microsoft.com/office/powerpoint/2010/main" val="6257071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el 20">
            <a:extLst>
              <a:ext uri="{FF2B5EF4-FFF2-40B4-BE49-F238E27FC236}">
                <a16:creationId xmlns:a16="http://schemas.microsoft.com/office/drawing/2014/main" id="{B1ACEF62-1E87-48D7-86A5-8A3BF6A79F49}"/>
              </a:ext>
            </a:extLst>
          </p:cNvPr>
          <p:cNvSpPr>
            <a:spLocks noGrp="1"/>
          </p:cNvSpPr>
          <p:nvPr>
            <p:ph type="ctrTitle"/>
          </p:nvPr>
        </p:nvSpPr>
        <p:spPr>
          <a:xfrm>
            <a:off x="7565570" y="1216119"/>
            <a:ext cx="4163945" cy="2387600"/>
          </a:xfrm>
        </p:spPr>
        <p:txBody>
          <a:bodyPr>
            <a:normAutofit/>
          </a:bodyPr>
          <a:lstStyle/>
          <a:p>
            <a:r>
              <a:rPr lang="nl-NL" dirty="0"/>
              <a:t>The </a:t>
            </a:r>
            <a:r>
              <a:rPr lang="nl-NL" dirty="0" err="1"/>
              <a:t>presence</a:t>
            </a:r>
            <a:r>
              <a:rPr lang="nl-NL" dirty="0"/>
              <a:t> of risk factors </a:t>
            </a:r>
            <a:r>
              <a:rPr lang="nl-NL" dirty="0" err="1"/>
              <a:t>for</a:t>
            </a:r>
            <a:r>
              <a:rPr lang="nl-NL" dirty="0"/>
              <a:t> ILD </a:t>
            </a:r>
            <a:r>
              <a:rPr lang="nl-NL" dirty="0" err="1"/>
              <a:t>progression</a:t>
            </a:r>
            <a:r>
              <a:rPr lang="nl-NL" dirty="0"/>
              <a:t> </a:t>
            </a:r>
            <a:r>
              <a:rPr lang="nl-NL" dirty="0" err="1"/>
              <a:t>could</a:t>
            </a:r>
            <a:r>
              <a:rPr lang="nl-NL" dirty="0"/>
              <a:t> help </a:t>
            </a:r>
            <a:r>
              <a:rPr lang="nl-NL" dirty="0" err="1"/>
              <a:t>to</a:t>
            </a:r>
            <a:r>
              <a:rPr lang="nl-NL" dirty="0"/>
              <a:t> </a:t>
            </a:r>
            <a:r>
              <a:rPr lang="nl-NL" dirty="0" err="1"/>
              <a:t>inform</a:t>
            </a:r>
            <a:r>
              <a:rPr lang="nl-NL" dirty="0"/>
              <a:t> monitoring </a:t>
            </a:r>
            <a:r>
              <a:rPr lang="nl-NL" dirty="0" err="1"/>
              <a:t>strategy</a:t>
            </a:r>
            <a:r>
              <a:rPr lang="nl-NL" dirty="0"/>
              <a:t> </a:t>
            </a:r>
            <a:r>
              <a:rPr lang="nl-NL" dirty="0" err="1"/>
              <a:t>and</a:t>
            </a:r>
            <a:r>
              <a:rPr lang="nl-NL" dirty="0"/>
              <a:t> frequency</a:t>
            </a:r>
            <a:r>
              <a:rPr lang="nl-NL" baseline="30000" dirty="0"/>
              <a:t>1,2</a:t>
            </a:r>
            <a:endParaRPr lang="nl-NL" dirty="0"/>
          </a:p>
        </p:txBody>
      </p:sp>
      <p:sp>
        <p:nvSpPr>
          <p:cNvPr id="11" name="Subtitle 10">
            <a:extLst>
              <a:ext uri="{FF2B5EF4-FFF2-40B4-BE49-F238E27FC236}">
                <a16:creationId xmlns:a16="http://schemas.microsoft.com/office/drawing/2014/main" id="{197C27CD-40B8-442D-8CE9-B527F3041081}"/>
              </a:ext>
            </a:extLst>
          </p:cNvPr>
          <p:cNvSpPr>
            <a:spLocks noGrp="1"/>
          </p:cNvSpPr>
          <p:nvPr>
            <p:ph type="subTitle" idx="1"/>
          </p:nvPr>
        </p:nvSpPr>
        <p:spPr/>
        <p:txBody>
          <a:bodyPr>
            <a:noAutofit/>
          </a:bodyPr>
          <a:lstStyle/>
          <a:p>
            <a:r>
              <a:rPr lang="nl-NL" dirty="0"/>
              <a:t>Risk factors</a:t>
            </a:r>
            <a:br>
              <a:rPr lang="nl-NL" dirty="0"/>
            </a:br>
            <a:r>
              <a:rPr lang="nl-NL" sz="2400" dirty="0"/>
              <a:t>ILD </a:t>
            </a:r>
            <a:r>
              <a:rPr lang="nl-NL" sz="2400" dirty="0" err="1"/>
              <a:t>progression</a:t>
            </a:r>
            <a:endParaRPr lang="nl-NL" sz="2400" dirty="0"/>
          </a:p>
        </p:txBody>
      </p:sp>
      <p:sp>
        <p:nvSpPr>
          <p:cNvPr id="3" name="Text Placeholder 10">
            <a:extLst>
              <a:ext uri="{FF2B5EF4-FFF2-40B4-BE49-F238E27FC236}">
                <a16:creationId xmlns:a16="http://schemas.microsoft.com/office/drawing/2014/main" id="{C2662102-BDAA-D3F5-BEA7-54B9A637F6BE}"/>
              </a:ext>
            </a:extLst>
          </p:cNvPr>
          <p:cNvSpPr txBox="1">
            <a:spLocks/>
          </p:cNvSpPr>
          <p:nvPr/>
        </p:nvSpPr>
        <p:spPr>
          <a:xfrm>
            <a:off x="180000" y="6238068"/>
            <a:ext cx="11164940" cy="619932"/>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solidFill>
                  <a:schemeClr val="bg1"/>
                </a:solidFill>
                <a:latin typeface="BISansNEXT" panose="02000503040000020004" pitchFamily="50" charset="0"/>
              </a:rPr>
              <a:t>1. </a:t>
            </a:r>
            <a:r>
              <a:rPr lang="en-US" sz="800" dirty="0">
                <a:solidFill>
                  <a:schemeClr val="bg1"/>
                </a:solidFill>
              </a:rPr>
              <a:t>Nambiar AM, Walker CM, Sparks JA. Monitoring and management of fibrosing interstitial lung diseases: a narrative review for practicing clinicians. </a:t>
            </a:r>
            <a:r>
              <a:rPr lang="en-US" sz="800" dirty="0" err="1">
                <a:solidFill>
                  <a:schemeClr val="bg1"/>
                </a:solidFill>
              </a:rPr>
              <a:t>Ther</a:t>
            </a:r>
            <a:r>
              <a:rPr lang="en-US" sz="800" dirty="0">
                <a:solidFill>
                  <a:schemeClr val="bg1"/>
                </a:solidFill>
              </a:rPr>
              <a:t> Adv Respir Dis. 2021;15:17534666211039771</a:t>
            </a:r>
            <a:r>
              <a:rPr lang="en-US" sz="800" dirty="0">
                <a:solidFill>
                  <a:srgbClr val="F9F9F9"/>
                </a:solidFill>
                <a:latin typeface="BISansNEXT" panose="02000503040000020004" pitchFamily="50" charset="0"/>
              </a:rPr>
              <a:t>; 2. </a:t>
            </a:r>
            <a:r>
              <a:rPr lang="nl-NL" sz="800" dirty="0" err="1">
                <a:solidFill>
                  <a:schemeClr val="bg1"/>
                </a:solidFill>
              </a:rPr>
              <a:t>Bosello</a:t>
            </a:r>
            <a:r>
              <a:rPr lang="nl-NL" sz="800" dirty="0">
                <a:solidFill>
                  <a:schemeClr val="bg1"/>
                </a:solidFill>
              </a:rPr>
              <a:t> SL, </a:t>
            </a:r>
            <a:r>
              <a:rPr lang="nl-NL" sz="800" dirty="0" err="1">
                <a:solidFill>
                  <a:schemeClr val="bg1"/>
                </a:solidFill>
              </a:rPr>
              <a:t>Beretta</a:t>
            </a:r>
            <a:r>
              <a:rPr lang="nl-NL" sz="800" dirty="0">
                <a:solidFill>
                  <a:schemeClr val="bg1"/>
                </a:solidFill>
              </a:rPr>
              <a:t> L, Del Papa N, et al. </a:t>
            </a:r>
            <a:r>
              <a:rPr lang="nl-NL" sz="800" dirty="0" err="1">
                <a:solidFill>
                  <a:schemeClr val="bg1"/>
                </a:solidFill>
              </a:rPr>
              <a:t>Interstitial</a:t>
            </a:r>
            <a:r>
              <a:rPr lang="nl-NL" sz="800" dirty="0">
                <a:solidFill>
                  <a:schemeClr val="bg1"/>
                </a:solidFill>
              </a:rPr>
              <a:t> </a:t>
            </a:r>
            <a:r>
              <a:rPr lang="nl-NL" sz="800" dirty="0" err="1">
                <a:solidFill>
                  <a:schemeClr val="bg1"/>
                </a:solidFill>
              </a:rPr>
              <a:t>Lung</a:t>
            </a:r>
            <a:r>
              <a:rPr lang="nl-NL" sz="800" dirty="0">
                <a:solidFill>
                  <a:schemeClr val="bg1"/>
                </a:solidFill>
              </a:rPr>
              <a:t> </a:t>
            </a:r>
            <a:r>
              <a:rPr lang="nl-NL" sz="800" dirty="0" err="1">
                <a:solidFill>
                  <a:schemeClr val="bg1"/>
                </a:solidFill>
              </a:rPr>
              <a:t>Disease</a:t>
            </a:r>
            <a:r>
              <a:rPr lang="nl-NL" sz="800" dirty="0">
                <a:solidFill>
                  <a:schemeClr val="bg1"/>
                </a:solidFill>
              </a:rPr>
              <a:t> </a:t>
            </a:r>
            <a:r>
              <a:rPr lang="nl-NL" sz="800" dirty="0" err="1">
                <a:solidFill>
                  <a:schemeClr val="bg1"/>
                </a:solidFill>
              </a:rPr>
              <a:t>Associated</a:t>
            </a:r>
            <a:r>
              <a:rPr lang="nl-NL" sz="800" dirty="0">
                <a:solidFill>
                  <a:schemeClr val="bg1"/>
                </a:solidFill>
              </a:rPr>
              <a:t> </a:t>
            </a:r>
            <a:r>
              <a:rPr lang="nl-NL" sz="800" dirty="0" err="1">
                <a:solidFill>
                  <a:schemeClr val="bg1"/>
                </a:solidFill>
              </a:rPr>
              <a:t>With</a:t>
            </a:r>
            <a:r>
              <a:rPr lang="nl-NL" sz="800" dirty="0">
                <a:solidFill>
                  <a:schemeClr val="bg1"/>
                </a:solidFill>
              </a:rPr>
              <a:t> </a:t>
            </a:r>
            <a:r>
              <a:rPr lang="nl-NL" sz="800" dirty="0" err="1">
                <a:solidFill>
                  <a:schemeClr val="bg1"/>
                </a:solidFill>
              </a:rPr>
              <a:t>Autoimmune</a:t>
            </a:r>
            <a:r>
              <a:rPr lang="nl-NL" sz="800" dirty="0">
                <a:solidFill>
                  <a:schemeClr val="bg1"/>
                </a:solidFill>
              </a:rPr>
              <a:t> </a:t>
            </a:r>
            <a:r>
              <a:rPr lang="nl-NL" sz="800" dirty="0" err="1">
                <a:solidFill>
                  <a:schemeClr val="bg1"/>
                </a:solidFill>
              </a:rPr>
              <a:t>Rheumatic</a:t>
            </a:r>
            <a:r>
              <a:rPr lang="nl-NL" sz="800" dirty="0">
                <a:solidFill>
                  <a:schemeClr val="bg1"/>
                </a:solidFill>
              </a:rPr>
              <a:t> </a:t>
            </a:r>
            <a:r>
              <a:rPr lang="nl-NL" sz="800" dirty="0" err="1">
                <a:solidFill>
                  <a:schemeClr val="bg1"/>
                </a:solidFill>
              </a:rPr>
              <a:t>Diseases</a:t>
            </a:r>
            <a:r>
              <a:rPr lang="nl-NL" sz="800" dirty="0">
                <a:solidFill>
                  <a:schemeClr val="bg1"/>
                </a:solidFill>
              </a:rPr>
              <a:t>: Checklists </a:t>
            </a:r>
            <a:r>
              <a:rPr lang="nl-NL" sz="800" dirty="0" err="1">
                <a:solidFill>
                  <a:schemeClr val="bg1"/>
                </a:solidFill>
              </a:rPr>
              <a:t>for</a:t>
            </a:r>
            <a:r>
              <a:rPr lang="nl-NL" sz="800" dirty="0">
                <a:solidFill>
                  <a:schemeClr val="bg1"/>
                </a:solidFill>
              </a:rPr>
              <a:t> </a:t>
            </a:r>
            <a:r>
              <a:rPr lang="nl-NL" sz="800" dirty="0" err="1">
                <a:solidFill>
                  <a:schemeClr val="bg1"/>
                </a:solidFill>
              </a:rPr>
              <a:t>Clinical</a:t>
            </a:r>
            <a:r>
              <a:rPr lang="nl-NL" sz="800" dirty="0">
                <a:solidFill>
                  <a:schemeClr val="bg1"/>
                </a:solidFill>
              </a:rPr>
              <a:t> </a:t>
            </a:r>
            <a:r>
              <a:rPr lang="nl-NL" sz="800" dirty="0" err="1">
                <a:solidFill>
                  <a:schemeClr val="bg1"/>
                </a:solidFill>
              </a:rPr>
              <a:t>Practice</a:t>
            </a:r>
            <a:r>
              <a:rPr lang="nl-NL" sz="800" dirty="0">
                <a:solidFill>
                  <a:schemeClr val="bg1"/>
                </a:solidFill>
              </a:rPr>
              <a:t>. Front Med (Lausanne). 2021;8:732761.</a:t>
            </a:r>
            <a:r>
              <a:rPr lang="en-US" sz="800" dirty="0">
                <a:solidFill>
                  <a:schemeClr val="bg1"/>
                </a:solidFill>
                <a:latin typeface="BISansNEXT" panose="02000503040000020004" pitchFamily="50" charset="0"/>
              </a:rPr>
              <a:t> </a:t>
            </a:r>
            <a:endParaRPr kumimoji="0" lang="nl-NL" sz="800" b="0" i="0" u="none" strike="noStrike" kern="1200" cap="none" spc="0" normalizeH="0" baseline="0" noProof="0" dirty="0">
              <a:ln>
                <a:noFill/>
              </a:ln>
              <a:solidFill>
                <a:schemeClr val="bg1"/>
              </a:solidFill>
              <a:effectLst/>
              <a:uLnTx/>
              <a:uFillTx/>
              <a:latin typeface="BISansNEXT" panose="02000503040000020004" pitchFamily="50" charset="0"/>
            </a:endParaRPr>
          </a:p>
        </p:txBody>
      </p:sp>
      <p:pic>
        <p:nvPicPr>
          <p:cNvPr id="2" name="Picture 1">
            <a:extLst>
              <a:ext uri="{FF2B5EF4-FFF2-40B4-BE49-F238E27FC236}">
                <a16:creationId xmlns:a16="http://schemas.microsoft.com/office/drawing/2014/main" id="{4F95FD7A-1D52-5EDA-4FA8-DF3CF475B392}"/>
              </a:ext>
            </a:extLst>
          </p:cNvPr>
          <p:cNvPicPr>
            <a:picLocks noChangeAspect="1"/>
          </p:cNvPicPr>
          <p:nvPr/>
        </p:nvPicPr>
        <p:blipFill>
          <a:blip r:embed="rId3"/>
          <a:stretch>
            <a:fillRect/>
          </a:stretch>
        </p:blipFill>
        <p:spPr>
          <a:xfrm>
            <a:off x="10838623" y="6626332"/>
            <a:ext cx="1487553" cy="231668"/>
          </a:xfrm>
          <a:prstGeom prst="rect">
            <a:avLst/>
          </a:prstGeom>
        </p:spPr>
      </p:pic>
    </p:spTree>
    <p:extLst>
      <p:ext uri="{BB962C8B-B14F-4D97-AF65-F5344CB8AC3E}">
        <p14:creationId xmlns:p14="http://schemas.microsoft.com/office/powerpoint/2010/main" val="3922364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7DA3891-8A9D-4711-B09F-96F338886F4A}"/>
              </a:ext>
            </a:extLst>
          </p:cNvPr>
          <p:cNvSpPr>
            <a:spLocks noGrp="1"/>
          </p:cNvSpPr>
          <p:nvPr>
            <p:ph type="title"/>
          </p:nvPr>
        </p:nvSpPr>
        <p:spPr>
          <a:xfrm>
            <a:off x="838200" y="136525"/>
            <a:ext cx="10515600" cy="911987"/>
          </a:xfrm>
        </p:spPr>
        <p:txBody>
          <a:bodyPr/>
          <a:lstStyle/>
          <a:p>
            <a:r>
              <a:rPr lang="nl-NL" dirty="0"/>
              <a:t>General risk factors </a:t>
            </a:r>
            <a:r>
              <a:rPr lang="nl-NL" dirty="0" err="1"/>
              <a:t>for</a:t>
            </a:r>
            <a:r>
              <a:rPr lang="nl-NL" dirty="0"/>
              <a:t> </a:t>
            </a:r>
            <a:r>
              <a:rPr lang="nl-NL" dirty="0" err="1"/>
              <a:t>progressive</a:t>
            </a:r>
            <a:r>
              <a:rPr lang="nl-NL" dirty="0"/>
              <a:t> fibrosis</a:t>
            </a:r>
            <a:r>
              <a:rPr lang="nl-NL" baseline="30000" dirty="0"/>
              <a:t>1,2</a:t>
            </a:r>
          </a:p>
        </p:txBody>
      </p:sp>
      <p:sp>
        <p:nvSpPr>
          <p:cNvPr id="20" name="Text Placeholder 19">
            <a:extLst>
              <a:ext uri="{FF2B5EF4-FFF2-40B4-BE49-F238E27FC236}">
                <a16:creationId xmlns:a16="http://schemas.microsoft.com/office/drawing/2014/main" id="{861DDDF9-85E4-4389-A809-16E8E510E64F}"/>
              </a:ext>
            </a:extLst>
          </p:cNvPr>
          <p:cNvSpPr>
            <a:spLocks noGrp="1"/>
          </p:cNvSpPr>
          <p:nvPr>
            <p:ph type="body" sz="quarter" idx="17"/>
          </p:nvPr>
        </p:nvSpPr>
        <p:spPr/>
        <p:txBody>
          <a:bodyPr/>
          <a:lstStyle/>
          <a:p>
            <a:r>
              <a:rPr lang="nl-NL" dirty="0"/>
              <a:t>D1</a:t>
            </a:r>
          </a:p>
        </p:txBody>
      </p:sp>
      <p:sp>
        <p:nvSpPr>
          <p:cNvPr id="16" name="Tijdelijke aanduiding voor tekst 15">
            <a:extLst>
              <a:ext uri="{FF2B5EF4-FFF2-40B4-BE49-F238E27FC236}">
                <a16:creationId xmlns:a16="http://schemas.microsoft.com/office/drawing/2014/main" id="{243E22E7-D4F1-4CAB-BE07-7D4E061C7AFE}"/>
              </a:ext>
            </a:extLst>
          </p:cNvPr>
          <p:cNvSpPr>
            <a:spLocks noGrp="1"/>
          </p:cNvSpPr>
          <p:nvPr>
            <p:ph type="body" sz="quarter" idx="22"/>
          </p:nvPr>
        </p:nvSpPr>
        <p:spPr>
          <a:xfrm>
            <a:off x="2998602" y="2035175"/>
            <a:ext cx="2661676" cy="3640148"/>
          </a:xfrm>
        </p:spPr>
        <p:txBody>
          <a:bodyPr anchor="ctr"/>
          <a:lstStyle/>
          <a:p>
            <a:pPr algn="l"/>
            <a:r>
              <a:rPr lang="nl-NL" sz="1600" b="1" dirty="0">
                <a:solidFill>
                  <a:srgbClr val="003366"/>
                </a:solidFill>
              </a:rPr>
              <a:t>HRCT</a:t>
            </a:r>
            <a:endParaRPr lang="nl-NL" dirty="0"/>
          </a:p>
          <a:p>
            <a:pPr marL="285750" indent="-285750" algn="l">
              <a:buFont typeface="Arial" panose="020B0604020202020204" pitchFamily="34" charset="0"/>
              <a:buChar char="•"/>
            </a:pPr>
            <a:r>
              <a:rPr lang="nl-NL" dirty="0"/>
              <a:t>Fibrosis </a:t>
            </a:r>
            <a:r>
              <a:rPr lang="nl-NL" dirty="0" err="1"/>
              <a:t>extent</a:t>
            </a:r>
            <a:r>
              <a:rPr lang="nl-NL" dirty="0"/>
              <a:t> &gt;20%</a:t>
            </a:r>
          </a:p>
          <a:p>
            <a:pPr marL="285750" indent="-285750" algn="l">
              <a:buFont typeface="Arial" panose="020B0604020202020204" pitchFamily="34" charset="0"/>
              <a:buChar char="•"/>
            </a:pPr>
            <a:r>
              <a:rPr lang="nl-NL" dirty="0" err="1"/>
              <a:t>Honeycombing</a:t>
            </a:r>
            <a:r>
              <a:rPr lang="nl-NL" dirty="0"/>
              <a:t> </a:t>
            </a:r>
          </a:p>
          <a:p>
            <a:pPr marL="285750" indent="-285750" algn="l">
              <a:buFont typeface="Arial" panose="020B0604020202020204" pitchFamily="34" charset="0"/>
              <a:buChar char="•"/>
            </a:pPr>
            <a:r>
              <a:rPr lang="nl-NL" dirty="0"/>
              <a:t>UIP </a:t>
            </a:r>
            <a:r>
              <a:rPr lang="nl-NL" dirty="0" err="1"/>
              <a:t>pattern</a:t>
            </a:r>
            <a:r>
              <a:rPr lang="nl-NL" dirty="0"/>
              <a:t> of </a:t>
            </a:r>
            <a:r>
              <a:rPr lang="nl-NL" dirty="0" err="1"/>
              <a:t>pulmonary</a:t>
            </a:r>
            <a:r>
              <a:rPr lang="nl-NL" dirty="0"/>
              <a:t> fibrosis</a:t>
            </a:r>
          </a:p>
          <a:p>
            <a:pPr marL="285750" indent="-285750" algn="l">
              <a:buFont typeface="Arial" panose="020B0604020202020204" pitchFamily="34" charset="0"/>
              <a:buChar char="•"/>
            </a:pPr>
            <a:r>
              <a:rPr lang="nl-NL" dirty="0" err="1"/>
              <a:t>Extensive</a:t>
            </a:r>
            <a:r>
              <a:rPr lang="nl-NL" dirty="0"/>
              <a:t> </a:t>
            </a:r>
            <a:r>
              <a:rPr lang="nl-NL" dirty="0" err="1"/>
              <a:t>traction</a:t>
            </a:r>
            <a:r>
              <a:rPr lang="nl-NL" dirty="0"/>
              <a:t> </a:t>
            </a:r>
            <a:r>
              <a:rPr lang="nl-NL" dirty="0" err="1"/>
              <a:t>bronchiectasis</a:t>
            </a:r>
            <a:r>
              <a:rPr lang="nl-NL" dirty="0"/>
              <a:t> on HRCT</a:t>
            </a:r>
          </a:p>
        </p:txBody>
      </p:sp>
      <p:sp>
        <p:nvSpPr>
          <p:cNvPr id="23" name="Tijdelijke aanduiding voor tekst 22">
            <a:extLst>
              <a:ext uri="{FF2B5EF4-FFF2-40B4-BE49-F238E27FC236}">
                <a16:creationId xmlns:a16="http://schemas.microsoft.com/office/drawing/2014/main" id="{D2B6C7AE-AC25-4108-A48C-26B74DF8205C}"/>
              </a:ext>
            </a:extLst>
          </p:cNvPr>
          <p:cNvSpPr>
            <a:spLocks noGrp="1"/>
          </p:cNvSpPr>
          <p:nvPr>
            <p:ph type="body" sz="quarter" idx="18"/>
          </p:nvPr>
        </p:nvSpPr>
        <p:spPr>
          <a:xfrm>
            <a:off x="838200" y="1123200"/>
            <a:ext cx="10515600" cy="911986"/>
          </a:xfrm>
        </p:spPr>
        <p:txBody>
          <a:bodyPr/>
          <a:lstStyle/>
          <a:p>
            <a:pPr marL="0" indent="0">
              <a:buNone/>
            </a:pPr>
            <a:r>
              <a:rPr lang="nl-NL" dirty="0"/>
              <a:t>Risk factors </a:t>
            </a:r>
            <a:r>
              <a:rPr lang="nl-NL" dirty="0" err="1"/>
              <a:t>could</a:t>
            </a:r>
            <a:r>
              <a:rPr lang="nl-NL" dirty="0"/>
              <a:t> help </a:t>
            </a:r>
            <a:r>
              <a:rPr lang="nl-NL" dirty="0" err="1"/>
              <a:t>predict</a:t>
            </a:r>
            <a:r>
              <a:rPr lang="nl-NL" dirty="0"/>
              <a:t> </a:t>
            </a:r>
            <a:r>
              <a:rPr lang="nl-NL" dirty="0" err="1"/>
              <a:t>future</a:t>
            </a:r>
            <a:r>
              <a:rPr lang="nl-NL" dirty="0"/>
              <a:t> </a:t>
            </a:r>
            <a:r>
              <a:rPr lang="nl-NL" dirty="0" err="1"/>
              <a:t>progression</a:t>
            </a:r>
            <a:r>
              <a:rPr lang="nl-NL" dirty="0"/>
              <a:t> of ILD </a:t>
            </a:r>
          </a:p>
        </p:txBody>
      </p:sp>
      <p:pic>
        <p:nvPicPr>
          <p:cNvPr id="22" name="Graphic 21" descr="Man with cane outline">
            <a:extLst>
              <a:ext uri="{FF2B5EF4-FFF2-40B4-BE49-F238E27FC236}">
                <a16:creationId xmlns:a16="http://schemas.microsoft.com/office/drawing/2014/main" id="{AE997B74-F119-4A22-BFDE-1ADD245F90A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531723" y="3166122"/>
            <a:ext cx="1378254" cy="1378254"/>
          </a:xfrm>
          <a:prstGeom prst="rect">
            <a:avLst/>
          </a:prstGeom>
        </p:spPr>
      </p:pic>
      <p:pic>
        <p:nvPicPr>
          <p:cNvPr id="13" name="Graphic 12">
            <a:extLst>
              <a:ext uri="{FF2B5EF4-FFF2-40B4-BE49-F238E27FC236}">
                <a16:creationId xmlns:a16="http://schemas.microsoft.com/office/drawing/2014/main" id="{74188FE5-52BF-4BA2-A75E-EEC26E8623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04769" y="3261972"/>
            <a:ext cx="1054714" cy="1186554"/>
          </a:xfrm>
          <a:prstGeom prst="rect">
            <a:avLst/>
          </a:prstGeom>
        </p:spPr>
      </p:pic>
      <p:sp>
        <p:nvSpPr>
          <p:cNvPr id="25" name="Tijdelijke aanduiding voor tekst 15">
            <a:extLst>
              <a:ext uri="{FF2B5EF4-FFF2-40B4-BE49-F238E27FC236}">
                <a16:creationId xmlns:a16="http://schemas.microsoft.com/office/drawing/2014/main" id="{C8C6CC01-40D8-4D9F-9AC0-AEAEFD5A8CAB}"/>
              </a:ext>
            </a:extLst>
          </p:cNvPr>
          <p:cNvSpPr txBox="1">
            <a:spLocks/>
          </p:cNvSpPr>
          <p:nvPr/>
        </p:nvSpPr>
        <p:spPr>
          <a:xfrm>
            <a:off x="8010728" y="1610470"/>
            <a:ext cx="2913681" cy="3640148"/>
          </a:xfrm>
          <a:prstGeom prst="rect">
            <a:avLst/>
          </a:prstGeom>
        </p:spPr>
        <p:txBody>
          <a:bodyPr vert="horz" lIns="180000" tIns="180000" rIns="180000" bIns="18000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lang="nl-NL" sz="1400" b="0" i="0" kern="1200" dirty="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b="1" dirty="0">
                <a:solidFill>
                  <a:srgbClr val="003366"/>
                </a:solidFill>
              </a:rPr>
              <a:t>Individual factors</a:t>
            </a:r>
            <a:endParaRPr lang="en-US" dirty="0"/>
          </a:p>
          <a:p>
            <a:pPr marL="285750" indent="-285750" algn="l">
              <a:buFont typeface="Arial" panose="020B0604020202020204" pitchFamily="34" charset="0"/>
              <a:buChar char="•"/>
            </a:pPr>
            <a:r>
              <a:rPr lang="en-US" dirty="0"/>
              <a:t>Presence of a short telomere syndrome</a:t>
            </a:r>
          </a:p>
          <a:p>
            <a:pPr marL="285750" indent="-285750" algn="l">
              <a:buFont typeface="Arial" panose="020B0604020202020204" pitchFamily="34" charset="0"/>
              <a:buChar char="•"/>
            </a:pPr>
            <a:r>
              <a:rPr lang="en-US" dirty="0"/>
              <a:t>Older age </a:t>
            </a:r>
          </a:p>
        </p:txBody>
      </p:sp>
      <p:sp>
        <p:nvSpPr>
          <p:cNvPr id="10" name="Text Placeholder 4">
            <a:extLst>
              <a:ext uri="{FF2B5EF4-FFF2-40B4-BE49-F238E27FC236}">
                <a16:creationId xmlns:a16="http://schemas.microsoft.com/office/drawing/2014/main" id="{3CBAE3F8-1F21-3742-A7F3-CB4AB460FC30}"/>
              </a:ext>
            </a:extLst>
          </p:cNvPr>
          <p:cNvSpPr txBox="1">
            <a:spLocks/>
          </p:cNvSpPr>
          <p:nvPr/>
        </p:nvSpPr>
        <p:spPr>
          <a:xfrm>
            <a:off x="194639" y="5871600"/>
            <a:ext cx="11173800" cy="619932"/>
          </a:xfrm>
          <a:prstGeom prst="rect">
            <a:avLst/>
          </a:prstGeom>
        </p:spPr>
        <p:txBody>
          <a:bodyPr vert="horz" lIns="91440" tIns="0" rIns="91440" bIns="45720" rtlCol="0" anchor="b">
            <a:noAutofit/>
          </a:bodyPr>
          <a:lstStyle>
            <a:lvl1pPr marL="0" indent="0" algn="l" defTabSz="914400" rtl="0" eaLnBrk="1" latinLnBrk="0" hangingPunct="1">
              <a:lnSpc>
                <a:spcPct val="100000"/>
              </a:lnSpc>
              <a:spcBef>
                <a:spcPts val="0"/>
              </a:spcBef>
              <a:buFont typeface="Arial" panose="020B0604020202020204" pitchFamily="34" charset="0"/>
              <a:buNone/>
              <a:defRPr sz="9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BISansNEXT" panose="02000503040000020004"/>
              </a:rPr>
              <a:t>1. De </a:t>
            </a:r>
            <a:r>
              <a:rPr lang="nl-NL" dirty="0" err="1">
                <a:latin typeface="BISansNEXT" panose="02000503040000020004"/>
              </a:rPr>
              <a:t>Sadeleer</a:t>
            </a:r>
            <a:r>
              <a:rPr lang="nl-NL" dirty="0">
                <a:latin typeface="BISansNEXT" panose="02000503040000020004"/>
              </a:rPr>
              <a:t> LJ, Goos T, </a:t>
            </a:r>
            <a:r>
              <a:rPr lang="nl-NL" dirty="0" err="1">
                <a:latin typeface="BISansNEXT" panose="02000503040000020004"/>
              </a:rPr>
              <a:t>Yserbyt</a:t>
            </a:r>
            <a:r>
              <a:rPr lang="nl-NL" dirty="0">
                <a:latin typeface="BISansNEXT" panose="02000503040000020004"/>
              </a:rPr>
              <a:t> J, et al. </a:t>
            </a:r>
            <a:r>
              <a:rPr lang="nl-NL" dirty="0" err="1">
                <a:latin typeface="BISansNEXT" panose="02000503040000020004"/>
              </a:rPr>
              <a:t>Towards</a:t>
            </a:r>
            <a:r>
              <a:rPr lang="nl-NL" dirty="0">
                <a:latin typeface="BISansNEXT" panose="02000503040000020004"/>
              </a:rPr>
              <a:t> </a:t>
            </a:r>
            <a:r>
              <a:rPr lang="nl-NL" dirty="0" err="1">
                <a:latin typeface="BISansNEXT" panose="02000503040000020004"/>
              </a:rPr>
              <a:t>the</a:t>
            </a:r>
            <a:r>
              <a:rPr lang="nl-NL" dirty="0">
                <a:latin typeface="BISansNEXT" panose="02000503040000020004"/>
              </a:rPr>
              <a:t> Essence of </a:t>
            </a:r>
            <a:r>
              <a:rPr lang="nl-NL" dirty="0" err="1">
                <a:latin typeface="BISansNEXT" panose="02000503040000020004"/>
              </a:rPr>
              <a:t>Progressiveness</a:t>
            </a:r>
            <a:r>
              <a:rPr lang="nl-NL" dirty="0">
                <a:latin typeface="BISansNEXT" panose="02000503040000020004"/>
              </a:rPr>
              <a:t>: </a:t>
            </a:r>
            <a:r>
              <a:rPr lang="nl-NL" dirty="0" err="1">
                <a:latin typeface="BISansNEXT" panose="02000503040000020004"/>
              </a:rPr>
              <a:t>Bringing</a:t>
            </a:r>
            <a:r>
              <a:rPr lang="nl-NL" dirty="0">
                <a:latin typeface="BISansNEXT" panose="02000503040000020004"/>
              </a:rPr>
              <a:t> </a:t>
            </a:r>
            <a:r>
              <a:rPr lang="nl-NL" dirty="0" err="1">
                <a:latin typeface="BISansNEXT" panose="02000503040000020004"/>
              </a:rPr>
              <a:t>Progressive</a:t>
            </a:r>
            <a:r>
              <a:rPr lang="nl-NL" dirty="0">
                <a:latin typeface="BISansNEXT" panose="02000503040000020004"/>
              </a:rPr>
              <a:t> </a:t>
            </a:r>
            <a:r>
              <a:rPr lang="nl-NL" dirty="0" err="1">
                <a:latin typeface="BISansNEXT" panose="02000503040000020004"/>
              </a:rPr>
              <a:t>Fibrosing</a:t>
            </a:r>
            <a:r>
              <a:rPr lang="nl-NL" dirty="0">
                <a:latin typeface="BISansNEXT" panose="02000503040000020004"/>
              </a:rPr>
              <a:t> </a:t>
            </a:r>
            <a:r>
              <a:rPr lang="nl-NL" dirty="0" err="1">
                <a:latin typeface="BISansNEXT" panose="02000503040000020004"/>
              </a:rPr>
              <a:t>Interstitial</a:t>
            </a:r>
            <a:r>
              <a:rPr lang="nl-NL" dirty="0">
                <a:latin typeface="BISansNEXT" panose="02000503040000020004"/>
              </a:rPr>
              <a:t> </a:t>
            </a:r>
            <a:r>
              <a:rPr lang="nl-NL" dirty="0" err="1">
                <a:latin typeface="BISansNEXT" panose="02000503040000020004"/>
              </a:rPr>
              <a:t>Lung</a:t>
            </a:r>
            <a:r>
              <a:rPr lang="nl-NL" dirty="0">
                <a:latin typeface="BISansNEXT" panose="02000503040000020004"/>
              </a:rPr>
              <a:t> </a:t>
            </a:r>
            <a:r>
              <a:rPr lang="nl-NL" dirty="0" err="1">
                <a:latin typeface="BISansNEXT" panose="02000503040000020004"/>
              </a:rPr>
              <a:t>Disease</a:t>
            </a:r>
            <a:r>
              <a:rPr lang="nl-NL" dirty="0">
                <a:latin typeface="BISansNEXT" panose="02000503040000020004"/>
              </a:rPr>
              <a:t> (PF-ILD) </a:t>
            </a:r>
            <a:r>
              <a:rPr lang="nl-NL" dirty="0" err="1">
                <a:latin typeface="BISansNEXT" panose="02000503040000020004"/>
              </a:rPr>
              <a:t>to</a:t>
            </a:r>
            <a:r>
              <a:rPr lang="nl-NL" dirty="0">
                <a:latin typeface="BISansNEXT" panose="02000503040000020004"/>
              </a:rPr>
              <a:t> </a:t>
            </a:r>
            <a:r>
              <a:rPr lang="nl-NL" dirty="0" err="1">
                <a:latin typeface="BISansNEXT" panose="02000503040000020004"/>
              </a:rPr>
              <a:t>the</a:t>
            </a:r>
            <a:r>
              <a:rPr lang="nl-NL" dirty="0">
                <a:latin typeface="BISansNEXT" panose="02000503040000020004"/>
              </a:rPr>
              <a:t> Next Stage. J </a:t>
            </a:r>
            <a:r>
              <a:rPr lang="nl-NL" dirty="0" err="1">
                <a:latin typeface="BISansNEXT" panose="02000503040000020004"/>
              </a:rPr>
              <a:t>Clin</a:t>
            </a:r>
            <a:r>
              <a:rPr lang="nl-NL" dirty="0">
                <a:latin typeface="BISansNEXT" panose="02000503040000020004"/>
              </a:rPr>
              <a:t> </a:t>
            </a:r>
            <a:r>
              <a:rPr lang="nl-NL" dirty="0" err="1">
                <a:latin typeface="BISansNEXT" panose="02000503040000020004"/>
              </a:rPr>
              <a:t>Med</a:t>
            </a:r>
            <a:r>
              <a:rPr lang="nl-NL" dirty="0">
                <a:latin typeface="BISansNEXT" panose="02000503040000020004"/>
              </a:rPr>
              <a:t>. 2020;9(6):1722; 2. George PM, </a:t>
            </a:r>
            <a:r>
              <a:rPr lang="nl-NL" dirty="0" err="1">
                <a:latin typeface="BISansNEXT" panose="02000503040000020004"/>
              </a:rPr>
              <a:t>Spagnolo</a:t>
            </a:r>
            <a:r>
              <a:rPr lang="nl-NL" dirty="0">
                <a:latin typeface="BISansNEXT" panose="02000503040000020004"/>
              </a:rPr>
              <a:t> P, </a:t>
            </a:r>
            <a:r>
              <a:rPr lang="nl-NL" dirty="0" err="1">
                <a:latin typeface="BISansNEXT" panose="02000503040000020004"/>
              </a:rPr>
              <a:t>Kreuter</a:t>
            </a:r>
            <a:r>
              <a:rPr lang="nl-NL" dirty="0">
                <a:latin typeface="BISansNEXT" panose="02000503040000020004"/>
              </a:rPr>
              <a:t> M, et al. </a:t>
            </a:r>
            <a:r>
              <a:rPr lang="nl-NL" dirty="0" err="1">
                <a:latin typeface="BISansNEXT" panose="02000503040000020004"/>
              </a:rPr>
              <a:t>Progressive</a:t>
            </a:r>
            <a:r>
              <a:rPr lang="nl-NL" dirty="0">
                <a:latin typeface="BISansNEXT" panose="02000503040000020004"/>
              </a:rPr>
              <a:t> </a:t>
            </a:r>
            <a:r>
              <a:rPr lang="nl-NL" dirty="0" err="1">
                <a:latin typeface="BISansNEXT" panose="02000503040000020004"/>
              </a:rPr>
              <a:t>fibrosing</a:t>
            </a:r>
            <a:r>
              <a:rPr lang="nl-NL" dirty="0">
                <a:latin typeface="BISansNEXT" panose="02000503040000020004"/>
              </a:rPr>
              <a:t> </a:t>
            </a:r>
            <a:r>
              <a:rPr lang="nl-NL" dirty="0" err="1">
                <a:latin typeface="BISansNEXT" panose="02000503040000020004"/>
              </a:rPr>
              <a:t>interstitial</a:t>
            </a:r>
            <a:r>
              <a:rPr lang="nl-NL" dirty="0">
                <a:latin typeface="BISansNEXT" panose="02000503040000020004"/>
              </a:rPr>
              <a:t> </a:t>
            </a:r>
            <a:r>
              <a:rPr lang="nl-NL" dirty="0" err="1">
                <a:latin typeface="BISansNEXT" panose="02000503040000020004"/>
              </a:rPr>
              <a:t>lung</a:t>
            </a:r>
            <a:r>
              <a:rPr lang="nl-NL" dirty="0">
                <a:latin typeface="BISansNEXT" panose="02000503040000020004"/>
              </a:rPr>
              <a:t> </a:t>
            </a:r>
            <a:r>
              <a:rPr lang="nl-NL" dirty="0" err="1">
                <a:latin typeface="BISansNEXT" panose="02000503040000020004"/>
              </a:rPr>
              <a:t>disease</a:t>
            </a:r>
            <a:r>
              <a:rPr lang="nl-NL" dirty="0">
                <a:latin typeface="BISansNEXT" panose="02000503040000020004"/>
              </a:rPr>
              <a:t>: </a:t>
            </a:r>
            <a:r>
              <a:rPr lang="nl-NL" dirty="0" err="1">
                <a:latin typeface="BISansNEXT" panose="02000503040000020004"/>
              </a:rPr>
              <a:t>clinical</a:t>
            </a:r>
            <a:r>
              <a:rPr lang="nl-NL" dirty="0">
                <a:latin typeface="BISansNEXT" panose="02000503040000020004"/>
              </a:rPr>
              <a:t> </a:t>
            </a:r>
            <a:r>
              <a:rPr lang="nl-NL" dirty="0" err="1">
                <a:latin typeface="BISansNEXT" panose="02000503040000020004"/>
              </a:rPr>
              <a:t>uncertainties</a:t>
            </a:r>
            <a:r>
              <a:rPr lang="nl-NL" dirty="0">
                <a:latin typeface="BISansNEXT" panose="02000503040000020004"/>
              </a:rPr>
              <a:t>, consensus </a:t>
            </a:r>
            <a:r>
              <a:rPr lang="nl-NL" dirty="0" err="1">
                <a:latin typeface="BISansNEXT" panose="02000503040000020004"/>
              </a:rPr>
              <a:t>recommendations</a:t>
            </a:r>
            <a:r>
              <a:rPr lang="nl-NL" dirty="0">
                <a:latin typeface="BISansNEXT" panose="02000503040000020004"/>
              </a:rPr>
              <a:t>, </a:t>
            </a:r>
            <a:r>
              <a:rPr lang="nl-NL" dirty="0" err="1">
                <a:latin typeface="BISansNEXT" panose="02000503040000020004"/>
              </a:rPr>
              <a:t>and</a:t>
            </a:r>
            <a:r>
              <a:rPr lang="nl-NL" dirty="0">
                <a:latin typeface="BISansNEXT" panose="02000503040000020004"/>
              </a:rPr>
              <a:t> research </a:t>
            </a:r>
            <a:r>
              <a:rPr lang="nl-NL" dirty="0" err="1">
                <a:latin typeface="BISansNEXT" panose="02000503040000020004"/>
              </a:rPr>
              <a:t>priorities</a:t>
            </a:r>
            <a:r>
              <a:rPr lang="nl-NL" dirty="0">
                <a:latin typeface="BISansNEXT" panose="02000503040000020004"/>
              </a:rPr>
              <a:t>. Lancet </a:t>
            </a:r>
            <a:r>
              <a:rPr lang="nl-NL" dirty="0" err="1">
                <a:latin typeface="BISansNEXT" panose="02000503040000020004"/>
              </a:rPr>
              <a:t>Respir</a:t>
            </a:r>
            <a:r>
              <a:rPr lang="nl-NL" dirty="0">
                <a:latin typeface="BISansNEXT" panose="02000503040000020004"/>
              </a:rPr>
              <a:t> </a:t>
            </a:r>
            <a:r>
              <a:rPr lang="nl-NL" dirty="0" err="1">
                <a:latin typeface="BISansNEXT" panose="02000503040000020004"/>
              </a:rPr>
              <a:t>Med</a:t>
            </a:r>
            <a:r>
              <a:rPr lang="nl-NL" dirty="0">
                <a:latin typeface="BISansNEXT" panose="02000503040000020004"/>
              </a:rPr>
              <a:t>. 2020;8(9):925-34.</a:t>
            </a:r>
          </a:p>
        </p:txBody>
      </p:sp>
      <p:pic>
        <p:nvPicPr>
          <p:cNvPr id="2" name="Picture 1">
            <a:extLst>
              <a:ext uri="{FF2B5EF4-FFF2-40B4-BE49-F238E27FC236}">
                <a16:creationId xmlns:a16="http://schemas.microsoft.com/office/drawing/2014/main" id="{64D0235E-3D8D-2DA6-3058-E97E51F931A5}"/>
              </a:ext>
            </a:extLst>
          </p:cNvPr>
          <p:cNvPicPr>
            <a:picLocks noChangeAspect="1"/>
          </p:cNvPicPr>
          <p:nvPr/>
        </p:nvPicPr>
        <p:blipFill>
          <a:blip r:embed="rId7"/>
          <a:stretch>
            <a:fillRect/>
          </a:stretch>
        </p:blipFill>
        <p:spPr>
          <a:xfrm>
            <a:off x="10813456" y="6259864"/>
            <a:ext cx="1487553" cy="231668"/>
          </a:xfrm>
          <a:prstGeom prst="rect">
            <a:avLst/>
          </a:prstGeom>
        </p:spPr>
      </p:pic>
    </p:spTree>
    <p:extLst>
      <p:ext uri="{BB962C8B-B14F-4D97-AF65-F5344CB8AC3E}">
        <p14:creationId xmlns:p14="http://schemas.microsoft.com/office/powerpoint/2010/main" val="84560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6">
                                            <p:txEl>
                                              <p:pRg st="0" end="0"/>
                                            </p:txEl>
                                          </p:spTgt>
                                        </p:tgtEl>
                                        <p:attrNameLst>
                                          <p:attrName>style.visibility</p:attrName>
                                        </p:attrNameLst>
                                      </p:cBhvr>
                                      <p:to>
                                        <p:strVal val="visible"/>
                                      </p:to>
                                    </p:set>
                                    <p:animEffect transition="in" filter="fade">
                                      <p:cBhvr>
                                        <p:cTn id="10" dur="500"/>
                                        <p:tgtEl>
                                          <p:spTgt spid="16">
                                            <p:txEl>
                                              <p:pRg st="0" end="0"/>
                                            </p:txEl>
                                          </p:spTgt>
                                        </p:tgtEl>
                                      </p:cBhvr>
                                    </p:animEffect>
                                  </p:childTnLst>
                                </p:cTn>
                              </p:par>
                              <p:par>
                                <p:cTn id="11" presetID="10" presetClass="entr" presetSubtype="0" fill="hold" grpId="0" nodeType="withEffect">
                                  <p:stCondLst>
                                    <p:cond delay="2000"/>
                                  </p:stCondLst>
                                  <p:childTnLst>
                                    <p:set>
                                      <p:cBhvr>
                                        <p:cTn id="12" dur="1" fill="hold">
                                          <p:stCondLst>
                                            <p:cond delay="0"/>
                                          </p:stCondLst>
                                        </p:cTn>
                                        <p:tgtEl>
                                          <p:spTgt spid="16">
                                            <p:txEl>
                                              <p:pRg st="1" end="1"/>
                                            </p:txEl>
                                          </p:spTgt>
                                        </p:tgtEl>
                                        <p:attrNameLst>
                                          <p:attrName>style.visibility</p:attrName>
                                        </p:attrNameLst>
                                      </p:cBhvr>
                                      <p:to>
                                        <p:strVal val="visible"/>
                                      </p:to>
                                    </p:set>
                                    <p:animEffect transition="in" filter="fade">
                                      <p:cBhvr>
                                        <p:cTn id="13" dur="500"/>
                                        <p:tgtEl>
                                          <p:spTgt spid="16">
                                            <p:txEl>
                                              <p:pRg st="1" end="1"/>
                                            </p:txEl>
                                          </p:spTgt>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16">
                                            <p:txEl>
                                              <p:pRg st="2" end="2"/>
                                            </p:txEl>
                                          </p:spTgt>
                                        </p:tgtEl>
                                        <p:attrNameLst>
                                          <p:attrName>style.visibility</p:attrName>
                                        </p:attrNameLst>
                                      </p:cBhvr>
                                      <p:to>
                                        <p:strVal val="visible"/>
                                      </p:to>
                                    </p:set>
                                    <p:animEffect transition="in" filter="fade">
                                      <p:cBhvr>
                                        <p:cTn id="16" dur="500"/>
                                        <p:tgtEl>
                                          <p:spTgt spid="16">
                                            <p:txEl>
                                              <p:pRg st="2" end="2"/>
                                            </p:txEl>
                                          </p:spTgt>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16">
                                            <p:txEl>
                                              <p:pRg st="3" end="3"/>
                                            </p:txEl>
                                          </p:spTgt>
                                        </p:tgtEl>
                                        <p:attrNameLst>
                                          <p:attrName>style.visibility</p:attrName>
                                        </p:attrNameLst>
                                      </p:cBhvr>
                                      <p:to>
                                        <p:strVal val="visible"/>
                                      </p:to>
                                    </p:set>
                                    <p:animEffect transition="in" filter="fade">
                                      <p:cBhvr>
                                        <p:cTn id="19" dur="500"/>
                                        <p:tgtEl>
                                          <p:spTgt spid="16">
                                            <p:txEl>
                                              <p:pRg st="3" end="3"/>
                                            </p:txEl>
                                          </p:spTgt>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16">
                                            <p:txEl>
                                              <p:pRg st="4" end="4"/>
                                            </p:txEl>
                                          </p:spTgt>
                                        </p:tgtEl>
                                        <p:attrNameLst>
                                          <p:attrName>style.visibility</p:attrName>
                                        </p:attrNameLst>
                                      </p:cBhvr>
                                      <p:to>
                                        <p:strVal val="visible"/>
                                      </p:to>
                                    </p:set>
                                    <p:animEffect transition="in" filter="fade">
                                      <p:cBhvr>
                                        <p:cTn id="22" dur="500"/>
                                        <p:tgtEl>
                                          <p:spTgt spid="16">
                                            <p:txEl>
                                              <p:pRg st="4" end="4"/>
                                            </p:txEl>
                                          </p:spTgt>
                                        </p:tgtEl>
                                      </p:cBhvr>
                                    </p:animEffect>
                                  </p:childTnLst>
                                </p:cTn>
                              </p:par>
                              <p:par>
                                <p:cTn id="23" presetID="10" presetClass="entr" presetSubtype="0" fill="hold" nodeType="withEffect">
                                  <p:stCondLst>
                                    <p:cond delay="300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400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4E9C3AFA-A2CD-4143-B03B-57AEB6A4DECC}"/>
              </a:ext>
            </a:extLst>
          </p:cNvPr>
          <p:cNvSpPr>
            <a:spLocks noGrp="1"/>
          </p:cNvSpPr>
          <p:nvPr>
            <p:ph type="body" sz="quarter" idx="17"/>
          </p:nvPr>
        </p:nvSpPr>
        <p:spPr/>
        <p:txBody>
          <a:bodyPr/>
          <a:lstStyle/>
          <a:p>
            <a:r>
              <a:rPr lang="nl-NL" dirty="0"/>
              <a:t>D2</a:t>
            </a:r>
          </a:p>
        </p:txBody>
      </p:sp>
      <p:sp>
        <p:nvSpPr>
          <p:cNvPr id="39" name="Rounded Rectangle 47">
            <a:extLst>
              <a:ext uri="{FF2B5EF4-FFF2-40B4-BE49-F238E27FC236}">
                <a16:creationId xmlns:a16="http://schemas.microsoft.com/office/drawing/2014/main" id="{135E552D-E30C-4C29-90CD-FFA4A1D6A6DA}"/>
              </a:ext>
            </a:extLst>
          </p:cNvPr>
          <p:cNvSpPr/>
          <p:nvPr/>
        </p:nvSpPr>
        <p:spPr>
          <a:xfrm>
            <a:off x="8005505" y="1138117"/>
            <a:ext cx="3041450" cy="4733483"/>
          </a:xfrm>
          <a:prstGeom prst="roundRect">
            <a:avLst>
              <a:gd name="adj" fmla="val 4446"/>
            </a:avLst>
          </a:prstGeom>
          <a:blipFill>
            <a:blip r:embed="rId3"/>
            <a:stretch>
              <a:fillRect l="-263215" t="-54392" r="-37647" b="-30504"/>
            </a:stretch>
          </a:blipFill>
          <a:ln w="12700" cap="flat" cmpd="sng" algn="ctr">
            <a:noFill/>
            <a:prstDash val="solid"/>
            <a:miter lim="800000"/>
          </a:ln>
          <a:effectLst/>
        </p:spPr>
        <p:txBody>
          <a:bodyPr spcFirstLastPara="0" vert="horz" wrap="square" lIns="91440" tIns="91440" rIns="91440" bIns="91440" numCol="1" spcCol="1270" anchor="ctr" anchorCtr="0">
            <a:noAutofit/>
          </a:bodyPr>
          <a:lstStyle/>
          <a:p>
            <a:pPr marL="0" marR="0" lvl="0" indent="0" algn="ctr" defTabSz="1066773" eaLnBrk="1" fontAlgn="auto" latinLnBrk="0" hangingPunct="1">
              <a:lnSpc>
                <a:spcPct val="90000"/>
              </a:lnSpc>
              <a:spcBef>
                <a:spcPct val="0"/>
              </a:spcBef>
              <a:spcAft>
                <a:spcPct val="35000"/>
              </a:spcAft>
              <a:buClrTx/>
              <a:buSzTx/>
              <a:buFontTx/>
              <a:buNone/>
              <a:tabLst/>
              <a:defRPr/>
            </a:pPr>
            <a:endParaRPr kumimoji="0" lang="en-US" sz="1200" b="0" i="0" u="none" strike="noStrike" kern="0" cap="none" spc="0" normalizeH="0" baseline="0" noProof="0">
              <a:ln>
                <a:noFill/>
              </a:ln>
              <a:solidFill>
                <a:srgbClr val="2B333A"/>
              </a:solidFill>
              <a:effectLst/>
              <a:uLnTx/>
              <a:uFillTx/>
              <a:latin typeface="BISansNEXT" panose="02000503040000020004"/>
              <a:ea typeface="+mn-ea"/>
              <a:cs typeface="+mn-cs"/>
            </a:endParaRPr>
          </a:p>
        </p:txBody>
      </p:sp>
      <p:sp>
        <p:nvSpPr>
          <p:cNvPr id="40" name="Rounded Rectangle 47">
            <a:extLst>
              <a:ext uri="{FF2B5EF4-FFF2-40B4-BE49-F238E27FC236}">
                <a16:creationId xmlns:a16="http://schemas.microsoft.com/office/drawing/2014/main" id="{21D18BB2-0622-4AFC-A20B-064AF8CB36EA}"/>
              </a:ext>
            </a:extLst>
          </p:cNvPr>
          <p:cNvSpPr/>
          <p:nvPr/>
        </p:nvSpPr>
        <p:spPr>
          <a:xfrm>
            <a:off x="4382064" y="1160447"/>
            <a:ext cx="3378284" cy="4711153"/>
          </a:xfrm>
          <a:prstGeom prst="roundRect">
            <a:avLst>
              <a:gd name="adj" fmla="val 4446"/>
            </a:avLst>
          </a:prstGeom>
          <a:blipFill>
            <a:blip r:embed="rId3"/>
            <a:stretch>
              <a:fillRect l="-155153" t="-55248" r="-145749" b="-30672"/>
            </a:stretch>
          </a:blipFill>
          <a:ln w="12700" cap="flat" cmpd="sng" algn="ctr">
            <a:noFill/>
            <a:prstDash val="solid"/>
            <a:miter lim="800000"/>
          </a:ln>
          <a:effectLst/>
        </p:spPr>
        <p:txBody>
          <a:bodyPr spcFirstLastPara="0" vert="horz" wrap="square" lIns="91440" tIns="91440" rIns="91440" bIns="91440" numCol="1" spcCol="1270" anchor="ctr" anchorCtr="0">
            <a:noAutofit/>
          </a:bodyPr>
          <a:lstStyle/>
          <a:p>
            <a:pPr marL="0" marR="0" lvl="0" indent="0" algn="ctr" defTabSz="1066773" eaLnBrk="1" fontAlgn="auto" latinLnBrk="0" hangingPunct="1">
              <a:lnSpc>
                <a:spcPct val="90000"/>
              </a:lnSpc>
              <a:spcBef>
                <a:spcPct val="0"/>
              </a:spcBef>
              <a:spcAft>
                <a:spcPct val="35000"/>
              </a:spcAft>
              <a:buClrTx/>
              <a:buSzTx/>
              <a:buFontTx/>
              <a:buNone/>
              <a:tabLst/>
              <a:defRPr/>
            </a:pPr>
            <a:endParaRPr kumimoji="0" lang="en-US" sz="1200" b="0" i="0" u="none" strike="noStrike" kern="0" cap="none" spc="0" normalizeH="0" baseline="0" noProof="0">
              <a:ln>
                <a:noFill/>
              </a:ln>
              <a:solidFill>
                <a:srgbClr val="2B333A"/>
              </a:solidFill>
              <a:effectLst/>
              <a:uLnTx/>
              <a:uFillTx/>
              <a:latin typeface="BISansNEXT" panose="02000503040000020004"/>
              <a:ea typeface="+mn-ea"/>
              <a:cs typeface="+mn-cs"/>
            </a:endParaRPr>
          </a:p>
        </p:txBody>
      </p:sp>
      <p:grpSp>
        <p:nvGrpSpPr>
          <p:cNvPr id="41" name="Group 40">
            <a:extLst>
              <a:ext uri="{FF2B5EF4-FFF2-40B4-BE49-F238E27FC236}">
                <a16:creationId xmlns:a16="http://schemas.microsoft.com/office/drawing/2014/main" id="{27CD04B4-0D35-4D73-893D-D1F887C0230A}"/>
              </a:ext>
            </a:extLst>
          </p:cNvPr>
          <p:cNvGrpSpPr/>
          <p:nvPr/>
        </p:nvGrpSpPr>
        <p:grpSpPr>
          <a:xfrm>
            <a:off x="-599275" y="1138117"/>
            <a:ext cx="5469426" cy="5743327"/>
            <a:chOff x="6766344" y="2929455"/>
            <a:chExt cx="1506993" cy="1581543"/>
          </a:xfrm>
          <a:solidFill>
            <a:srgbClr val="000000">
              <a:alpha val="14902"/>
            </a:srgbClr>
          </a:solidFill>
        </p:grpSpPr>
        <p:sp>
          <p:nvSpPr>
            <p:cNvPr id="42" name="Graphic 13" descr="Magnifying glass with solid fill">
              <a:extLst>
                <a:ext uri="{FF2B5EF4-FFF2-40B4-BE49-F238E27FC236}">
                  <a16:creationId xmlns:a16="http://schemas.microsoft.com/office/drawing/2014/main" id="{89D3E0EC-9898-4DFE-BFE1-F9D4C0F29557}"/>
                </a:ext>
              </a:extLst>
            </p:cNvPr>
            <p:cNvSpPr/>
            <p:nvPr/>
          </p:nvSpPr>
          <p:spPr>
            <a:xfrm flipH="1">
              <a:off x="6766344" y="2929455"/>
              <a:ext cx="1506993" cy="1581543"/>
            </a:xfrm>
            <a:custGeom>
              <a:avLst/>
              <a:gdLst>
                <a:gd name="connsiteX0" fmla="*/ 1550109 w 1591183"/>
                <a:gd name="connsiteY0" fmla="*/ 1350550 h 1592439"/>
                <a:gd name="connsiteX1" fmla="*/ 1298141 w 1591183"/>
                <a:gd name="connsiteY1" fmla="*/ 1098582 h 1592439"/>
                <a:gd name="connsiteX2" fmla="*/ 1173165 w 1591183"/>
                <a:gd name="connsiteY2" fmla="*/ 1060283 h 1592439"/>
                <a:gd name="connsiteX3" fmla="*/ 1084472 w 1591183"/>
                <a:gd name="connsiteY3" fmla="*/ 971590 h 1592439"/>
                <a:gd name="connsiteX4" fmla="*/ 1209448 w 1591183"/>
                <a:gd name="connsiteY4" fmla="*/ 604724 h 1592439"/>
                <a:gd name="connsiteX5" fmla="*/ 604724 w 1591183"/>
                <a:gd name="connsiteY5" fmla="*/ 0 h 1592439"/>
                <a:gd name="connsiteX6" fmla="*/ 0 w 1591183"/>
                <a:gd name="connsiteY6" fmla="*/ 604724 h 1592439"/>
                <a:gd name="connsiteX7" fmla="*/ 604724 w 1591183"/>
                <a:gd name="connsiteY7" fmla="*/ 1209448 h 1592439"/>
                <a:gd name="connsiteX8" fmla="*/ 971590 w 1591183"/>
                <a:gd name="connsiteY8" fmla="*/ 1084472 h 1592439"/>
                <a:gd name="connsiteX9" fmla="*/ 1060283 w 1591183"/>
                <a:gd name="connsiteY9" fmla="*/ 1173165 h 1592439"/>
                <a:gd name="connsiteX10" fmla="*/ 1098582 w 1591183"/>
                <a:gd name="connsiteY10" fmla="*/ 1298141 h 1592439"/>
                <a:gd name="connsiteX11" fmla="*/ 1350550 w 1591183"/>
                <a:gd name="connsiteY11" fmla="*/ 1550109 h 1592439"/>
                <a:gd name="connsiteX12" fmla="*/ 1451338 w 1591183"/>
                <a:gd name="connsiteY12" fmla="*/ 1592440 h 1592439"/>
                <a:gd name="connsiteX13" fmla="*/ 1552125 w 1591183"/>
                <a:gd name="connsiteY13" fmla="*/ 1550109 h 1592439"/>
                <a:gd name="connsiteX14" fmla="*/ 1550109 w 1591183"/>
                <a:gd name="connsiteY14" fmla="*/ 1350550 h 1592439"/>
                <a:gd name="connsiteX15" fmla="*/ 602708 w 1591183"/>
                <a:gd name="connsiteY15" fmla="*/ 1086488 h 1592439"/>
                <a:gd name="connsiteX16" fmla="*/ 118929 w 1591183"/>
                <a:gd name="connsiteY16" fmla="*/ 602708 h 1592439"/>
                <a:gd name="connsiteX17" fmla="*/ 602708 w 1591183"/>
                <a:gd name="connsiteY17" fmla="*/ 118929 h 1592439"/>
                <a:gd name="connsiteX18" fmla="*/ 1086488 w 1591183"/>
                <a:gd name="connsiteY18" fmla="*/ 602708 h 1592439"/>
                <a:gd name="connsiteX19" fmla="*/ 602708 w 1591183"/>
                <a:gd name="connsiteY19" fmla="*/ 1086488 h 1592439"/>
                <a:gd name="connsiteX0" fmla="*/ 1503730 w 1575088"/>
                <a:gd name="connsiteY0" fmla="*/ 1304171 h 1592440"/>
                <a:gd name="connsiteX1" fmla="*/ 1298141 w 1575088"/>
                <a:gd name="connsiteY1" fmla="*/ 1098582 h 1592440"/>
                <a:gd name="connsiteX2" fmla="*/ 1173165 w 1575088"/>
                <a:gd name="connsiteY2" fmla="*/ 1060283 h 1592440"/>
                <a:gd name="connsiteX3" fmla="*/ 1084472 w 1575088"/>
                <a:gd name="connsiteY3" fmla="*/ 971590 h 1592440"/>
                <a:gd name="connsiteX4" fmla="*/ 1209448 w 1575088"/>
                <a:gd name="connsiteY4" fmla="*/ 604724 h 1592440"/>
                <a:gd name="connsiteX5" fmla="*/ 604724 w 1575088"/>
                <a:gd name="connsiteY5" fmla="*/ 0 h 1592440"/>
                <a:gd name="connsiteX6" fmla="*/ 0 w 1575088"/>
                <a:gd name="connsiteY6" fmla="*/ 604724 h 1592440"/>
                <a:gd name="connsiteX7" fmla="*/ 604724 w 1575088"/>
                <a:gd name="connsiteY7" fmla="*/ 1209448 h 1592440"/>
                <a:gd name="connsiteX8" fmla="*/ 971590 w 1575088"/>
                <a:gd name="connsiteY8" fmla="*/ 1084472 h 1592440"/>
                <a:gd name="connsiteX9" fmla="*/ 1060283 w 1575088"/>
                <a:gd name="connsiteY9" fmla="*/ 1173165 h 1592440"/>
                <a:gd name="connsiteX10" fmla="*/ 1098582 w 1575088"/>
                <a:gd name="connsiteY10" fmla="*/ 1298141 h 1592440"/>
                <a:gd name="connsiteX11" fmla="*/ 1350550 w 1575088"/>
                <a:gd name="connsiteY11" fmla="*/ 1550109 h 1592440"/>
                <a:gd name="connsiteX12" fmla="*/ 1451338 w 1575088"/>
                <a:gd name="connsiteY12" fmla="*/ 1592440 h 1592440"/>
                <a:gd name="connsiteX13" fmla="*/ 1552125 w 1575088"/>
                <a:gd name="connsiteY13" fmla="*/ 1550109 h 1592440"/>
                <a:gd name="connsiteX14" fmla="*/ 1503730 w 1575088"/>
                <a:gd name="connsiteY14" fmla="*/ 1304171 h 1592440"/>
                <a:gd name="connsiteX15" fmla="*/ 602708 w 1575088"/>
                <a:gd name="connsiteY15" fmla="*/ 1086488 h 1592440"/>
                <a:gd name="connsiteX16" fmla="*/ 118929 w 1575088"/>
                <a:gd name="connsiteY16" fmla="*/ 602708 h 1592440"/>
                <a:gd name="connsiteX17" fmla="*/ 602708 w 1575088"/>
                <a:gd name="connsiteY17" fmla="*/ 118929 h 1592440"/>
                <a:gd name="connsiteX18" fmla="*/ 1086488 w 1575088"/>
                <a:gd name="connsiteY18" fmla="*/ 602708 h 1592440"/>
                <a:gd name="connsiteX19" fmla="*/ 602708 w 1575088"/>
                <a:gd name="connsiteY19" fmla="*/ 1086488 h 1592440"/>
                <a:gd name="connsiteX0" fmla="*/ 1503730 w 1510564"/>
                <a:gd name="connsiteY0" fmla="*/ 1304171 h 1607091"/>
                <a:gd name="connsiteX1" fmla="*/ 1298141 w 1510564"/>
                <a:gd name="connsiteY1" fmla="*/ 1098582 h 1607091"/>
                <a:gd name="connsiteX2" fmla="*/ 1173165 w 1510564"/>
                <a:gd name="connsiteY2" fmla="*/ 1060283 h 1607091"/>
                <a:gd name="connsiteX3" fmla="*/ 1084472 w 1510564"/>
                <a:gd name="connsiteY3" fmla="*/ 971590 h 1607091"/>
                <a:gd name="connsiteX4" fmla="*/ 1209448 w 1510564"/>
                <a:gd name="connsiteY4" fmla="*/ 604724 h 1607091"/>
                <a:gd name="connsiteX5" fmla="*/ 604724 w 1510564"/>
                <a:gd name="connsiteY5" fmla="*/ 0 h 1607091"/>
                <a:gd name="connsiteX6" fmla="*/ 0 w 1510564"/>
                <a:gd name="connsiteY6" fmla="*/ 604724 h 1607091"/>
                <a:gd name="connsiteX7" fmla="*/ 604724 w 1510564"/>
                <a:gd name="connsiteY7" fmla="*/ 1209448 h 1607091"/>
                <a:gd name="connsiteX8" fmla="*/ 971590 w 1510564"/>
                <a:gd name="connsiteY8" fmla="*/ 1084472 h 1607091"/>
                <a:gd name="connsiteX9" fmla="*/ 1060283 w 1510564"/>
                <a:gd name="connsiteY9" fmla="*/ 1173165 h 1607091"/>
                <a:gd name="connsiteX10" fmla="*/ 1098582 w 1510564"/>
                <a:gd name="connsiteY10" fmla="*/ 1298141 h 1607091"/>
                <a:gd name="connsiteX11" fmla="*/ 1350550 w 1510564"/>
                <a:gd name="connsiteY11" fmla="*/ 1550109 h 1607091"/>
                <a:gd name="connsiteX12" fmla="*/ 1451338 w 1510564"/>
                <a:gd name="connsiteY12" fmla="*/ 1592440 h 1607091"/>
                <a:gd name="connsiteX13" fmla="*/ 1503730 w 1510564"/>
                <a:gd name="connsiteY13" fmla="*/ 1304171 h 1607091"/>
                <a:gd name="connsiteX14" fmla="*/ 602708 w 1510564"/>
                <a:gd name="connsiteY14" fmla="*/ 1086488 h 1607091"/>
                <a:gd name="connsiteX15" fmla="*/ 118929 w 1510564"/>
                <a:gd name="connsiteY15" fmla="*/ 602708 h 1607091"/>
                <a:gd name="connsiteX16" fmla="*/ 602708 w 1510564"/>
                <a:gd name="connsiteY16" fmla="*/ 118929 h 1607091"/>
                <a:gd name="connsiteX17" fmla="*/ 1086488 w 1510564"/>
                <a:gd name="connsiteY17" fmla="*/ 602708 h 1607091"/>
                <a:gd name="connsiteX18" fmla="*/ 602708 w 1510564"/>
                <a:gd name="connsiteY18" fmla="*/ 1086488 h 1607091"/>
                <a:gd name="connsiteX0" fmla="*/ 1503730 w 1524588"/>
                <a:gd name="connsiteY0" fmla="*/ 1304171 h 1594597"/>
                <a:gd name="connsiteX1" fmla="*/ 1298141 w 1524588"/>
                <a:gd name="connsiteY1" fmla="*/ 1098582 h 1594597"/>
                <a:gd name="connsiteX2" fmla="*/ 1173165 w 1524588"/>
                <a:gd name="connsiteY2" fmla="*/ 1060283 h 1594597"/>
                <a:gd name="connsiteX3" fmla="*/ 1084472 w 1524588"/>
                <a:gd name="connsiteY3" fmla="*/ 971590 h 1594597"/>
                <a:gd name="connsiteX4" fmla="*/ 1209448 w 1524588"/>
                <a:gd name="connsiteY4" fmla="*/ 604724 h 1594597"/>
                <a:gd name="connsiteX5" fmla="*/ 604724 w 1524588"/>
                <a:gd name="connsiteY5" fmla="*/ 0 h 1594597"/>
                <a:gd name="connsiteX6" fmla="*/ 0 w 1524588"/>
                <a:gd name="connsiteY6" fmla="*/ 604724 h 1594597"/>
                <a:gd name="connsiteX7" fmla="*/ 604724 w 1524588"/>
                <a:gd name="connsiteY7" fmla="*/ 1209448 h 1594597"/>
                <a:gd name="connsiteX8" fmla="*/ 971590 w 1524588"/>
                <a:gd name="connsiteY8" fmla="*/ 1084472 h 1594597"/>
                <a:gd name="connsiteX9" fmla="*/ 1060283 w 1524588"/>
                <a:gd name="connsiteY9" fmla="*/ 1173165 h 1594597"/>
                <a:gd name="connsiteX10" fmla="*/ 1098582 w 1524588"/>
                <a:gd name="connsiteY10" fmla="*/ 1298141 h 1594597"/>
                <a:gd name="connsiteX11" fmla="*/ 1350550 w 1524588"/>
                <a:gd name="connsiteY11" fmla="*/ 1550109 h 1594597"/>
                <a:gd name="connsiteX12" fmla="*/ 1506993 w 1524588"/>
                <a:gd name="connsiteY12" fmla="*/ 1576980 h 1594597"/>
                <a:gd name="connsiteX13" fmla="*/ 1503730 w 1524588"/>
                <a:gd name="connsiteY13" fmla="*/ 1304171 h 1594597"/>
                <a:gd name="connsiteX14" fmla="*/ 602708 w 1524588"/>
                <a:gd name="connsiteY14" fmla="*/ 1086488 h 1594597"/>
                <a:gd name="connsiteX15" fmla="*/ 118929 w 1524588"/>
                <a:gd name="connsiteY15" fmla="*/ 602708 h 1594597"/>
                <a:gd name="connsiteX16" fmla="*/ 602708 w 1524588"/>
                <a:gd name="connsiteY16" fmla="*/ 118929 h 1594597"/>
                <a:gd name="connsiteX17" fmla="*/ 1086488 w 1524588"/>
                <a:gd name="connsiteY17" fmla="*/ 602708 h 1594597"/>
                <a:gd name="connsiteX18" fmla="*/ 602708 w 1524588"/>
                <a:gd name="connsiteY18" fmla="*/ 1086488 h 1594597"/>
                <a:gd name="connsiteX0" fmla="*/ 1503730 w 1524588"/>
                <a:gd name="connsiteY0" fmla="*/ 1304171 h 1576980"/>
                <a:gd name="connsiteX1" fmla="*/ 1298141 w 1524588"/>
                <a:gd name="connsiteY1" fmla="*/ 1098582 h 1576980"/>
                <a:gd name="connsiteX2" fmla="*/ 1173165 w 1524588"/>
                <a:gd name="connsiteY2" fmla="*/ 1060283 h 1576980"/>
                <a:gd name="connsiteX3" fmla="*/ 1084472 w 1524588"/>
                <a:gd name="connsiteY3" fmla="*/ 971590 h 1576980"/>
                <a:gd name="connsiteX4" fmla="*/ 1209448 w 1524588"/>
                <a:gd name="connsiteY4" fmla="*/ 604724 h 1576980"/>
                <a:gd name="connsiteX5" fmla="*/ 604724 w 1524588"/>
                <a:gd name="connsiteY5" fmla="*/ 0 h 1576980"/>
                <a:gd name="connsiteX6" fmla="*/ 0 w 1524588"/>
                <a:gd name="connsiteY6" fmla="*/ 604724 h 1576980"/>
                <a:gd name="connsiteX7" fmla="*/ 604724 w 1524588"/>
                <a:gd name="connsiteY7" fmla="*/ 1209448 h 1576980"/>
                <a:gd name="connsiteX8" fmla="*/ 971590 w 1524588"/>
                <a:gd name="connsiteY8" fmla="*/ 1084472 h 1576980"/>
                <a:gd name="connsiteX9" fmla="*/ 1060283 w 1524588"/>
                <a:gd name="connsiteY9" fmla="*/ 1173165 h 1576980"/>
                <a:gd name="connsiteX10" fmla="*/ 1098582 w 1524588"/>
                <a:gd name="connsiteY10" fmla="*/ 1298141 h 1576980"/>
                <a:gd name="connsiteX11" fmla="*/ 1350550 w 1524588"/>
                <a:gd name="connsiteY11" fmla="*/ 1550109 h 1576980"/>
                <a:gd name="connsiteX12" fmla="*/ 1506993 w 1524588"/>
                <a:gd name="connsiteY12" fmla="*/ 1576980 h 1576980"/>
                <a:gd name="connsiteX13" fmla="*/ 1503730 w 1524588"/>
                <a:gd name="connsiteY13" fmla="*/ 1304171 h 1576980"/>
                <a:gd name="connsiteX14" fmla="*/ 602708 w 1524588"/>
                <a:gd name="connsiteY14" fmla="*/ 1086488 h 1576980"/>
                <a:gd name="connsiteX15" fmla="*/ 118929 w 1524588"/>
                <a:gd name="connsiteY15" fmla="*/ 602708 h 1576980"/>
                <a:gd name="connsiteX16" fmla="*/ 602708 w 1524588"/>
                <a:gd name="connsiteY16" fmla="*/ 118929 h 1576980"/>
                <a:gd name="connsiteX17" fmla="*/ 1086488 w 1524588"/>
                <a:gd name="connsiteY17" fmla="*/ 602708 h 1576980"/>
                <a:gd name="connsiteX18" fmla="*/ 602708 w 1524588"/>
                <a:gd name="connsiteY18" fmla="*/ 1086488 h 1576980"/>
                <a:gd name="connsiteX0" fmla="*/ 1503730 w 1513519"/>
                <a:gd name="connsiteY0" fmla="*/ 1304171 h 1576980"/>
                <a:gd name="connsiteX1" fmla="*/ 1298141 w 1513519"/>
                <a:gd name="connsiteY1" fmla="*/ 1098582 h 1576980"/>
                <a:gd name="connsiteX2" fmla="*/ 1173165 w 1513519"/>
                <a:gd name="connsiteY2" fmla="*/ 1060283 h 1576980"/>
                <a:gd name="connsiteX3" fmla="*/ 1084472 w 1513519"/>
                <a:gd name="connsiteY3" fmla="*/ 971590 h 1576980"/>
                <a:gd name="connsiteX4" fmla="*/ 1209448 w 1513519"/>
                <a:gd name="connsiteY4" fmla="*/ 604724 h 1576980"/>
                <a:gd name="connsiteX5" fmla="*/ 604724 w 1513519"/>
                <a:gd name="connsiteY5" fmla="*/ 0 h 1576980"/>
                <a:gd name="connsiteX6" fmla="*/ 0 w 1513519"/>
                <a:gd name="connsiteY6" fmla="*/ 604724 h 1576980"/>
                <a:gd name="connsiteX7" fmla="*/ 604724 w 1513519"/>
                <a:gd name="connsiteY7" fmla="*/ 1209448 h 1576980"/>
                <a:gd name="connsiteX8" fmla="*/ 971590 w 1513519"/>
                <a:gd name="connsiteY8" fmla="*/ 1084472 h 1576980"/>
                <a:gd name="connsiteX9" fmla="*/ 1060283 w 1513519"/>
                <a:gd name="connsiteY9" fmla="*/ 1173165 h 1576980"/>
                <a:gd name="connsiteX10" fmla="*/ 1098582 w 1513519"/>
                <a:gd name="connsiteY10" fmla="*/ 1298141 h 1576980"/>
                <a:gd name="connsiteX11" fmla="*/ 1350550 w 1513519"/>
                <a:gd name="connsiteY11" fmla="*/ 1550109 h 1576980"/>
                <a:gd name="connsiteX12" fmla="*/ 1506993 w 1513519"/>
                <a:gd name="connsiteY12" fmla="*/ 1576980 h 1576980"/>
                <a:gd name="connsiteX13" fmla="*/ 1503730 w 1513519"/>
                <a:gd name="connsiteY13" fmla="*/ 1304171 h 1576980"/>
                <a:gd name="connsiteX14" fmla="*/ 602708 w 1513519"/>
                <a:gd name="connsiteY14" fmla="*/ 1086488 h 1576980"/>
                <a:gd name="connsiteX15" fmla="*/ 118929 w 1513519"/>
                <a:gd name="connsiteY15" fmla="*/ 602708 h 1576980"/>
                <a:gd name="connsiteX16" fmla="*/ 602708 w 1513519"/>
                <a:gd name="connsiteY16" fmla="*/ 118929 h 1576980"/>
                <a:gd name="connsiteX17" fmla="*/ 1086488 w 1513519"/>
                <a:gd name="connsiteY17" fmla="*/ 602708 h 1576980"/>
                <a:gd name="connsiteX18" fmla="*/ 602708 w 1513519"/>
                <a:gd name="connsiteY18" fmla="*/ 1086488 h 1576980"/>
                <a:gd name="connsiteX0" fmla="*/ 1503730 w 1513519"/>
                <a:gd name="connsiteY0" fmla="*/ 1304171 h 1576980"/>
                <a:gd name="connsiteX1" fmla="*/ 1298141 w 1513519"/>
                <a:gd name="connsiteY1" fmla="*/ 1098582 h 1576980"/>
                <a:gd name="connsiteX2" fmla="*/ 1173165 w 1513519"/>
                <a:gd name="connsiteY2" fmla="*/ 1060283 h 1576980"/>
                <a:gd name="connsiteX3" fmla="*/ 1084472 w 1513519"/>
                <a:gd name="connsiteY3" fmla="*/ 971590 h 1576980"/>
                <a:gd name="connsiteX4" fmla="*/ 1209448 w 1513519"/>
                <a:gd name="connsiteY4" fmla="*/ 604724 h 1576980"/>
                <a:gd name="connsiteX5" fmla="*/ 604724 w 1513519"/>
                <a:gd name="connsiteY5" fmla="*/ 0 h 1576980"/>
                <a:gd name="connsiteX6" fmla="*/ 0 w 1513519"/>
                <a:gd name="connsiteY6" fmla="*/ 604724 h 1576980"/>
                <a:gd name="connsiteX7" fmla="*/ 604724 w 1513519"/>
                <a:gd name="connsiteY7" fmla="*/ 1209448 h 1576980"/>
                <a:gd name="connsiteX8" fmla="*/ 971590 w 1513519"/>
                <a:gd name="connsiteY8" fmla="*/ 1084472 h 1576980"/>
                <a:gd name="connsiteX9" fmla="*/ 1060283 w 1513519"/>
                <a:gd name="connsiteY9" fmla="*/ 1173165 h 1576980"/>
                <a:gd name="connsiteX10" fmla="*/ 1098582 w 1513519"/>
                <a:gd name="connsiteY10" fmla="*/ 1298141 h 1576980"/>
                <a:gd name="connsiteX11" fmla="*/ 1350550 w 1513519"/>
                <a:gd name="connsiteY11" fmla="*/ 1550109 h 1576980"/>
                <a:gd name="connsiteX12" fmla="*/ 1506993 w 1513519"/>
                <a:gd name="connsiteY12" fmla="*/ 1576980 h 1576980"/>
                <a:gd name="connsiteX13" fmla="*/ 1503730 w 1513519"/>
                <a:gd name="connsiteY13" fmla="*/ 1304171 h 1576980"/>
                <a:gd name="connsiteX14" fmla="*/ 602708 w 1513519"/>
                <a:gd name="connsiteY14" fmla="*/ 1086488 h 1576980"/>
                <a:gd name="connsiteX15" fmla="*/ 118929 w 1513519"/>
                <a:gd name="connsiteY15" fmla="*/ 602708 h 1576980"/>
                <a:gd name="connsiteX16" fmla="*/ 602708 w 1513519"/>
                <a:gd name="connsiteY16" fmla="*/ 118929 h 1576980"/>
                <a:gd name="connsiteX17" fmla="*/ 1086488 w 1513519"/>
                <a:gd name="connsiteY17" fmla="*/ 602708 h 1576980"/>
                <a:gd name="connsiteX18" fmla="*/ 602708 w 1513519"/>
                <a:gd name="connsiteY18" fmla="*/ 1086488 h 1576980"/>
                <a:gd name="connsiteX0" fmla="*/ 1503730 w 1506993"/>
                <a:gd name="connsiteY0" fmla="*/ 1304171 h 1576980"/>
                <a:gd name="connsiteX1" fmla="*/ 1298141 w 1506993"/>
                <a:gd name="connsiteY1" fmla="*/ 1098582 h 1576980"/>
                <a:gd name="connsiteX2" fmla="*/ 1173165 w 1506993"/>
                <a:gd name="connsiteY2" fmla="*/ 1060283 h 1576980"/>
                <a:gd name="connsiteX3" fmla="*/ 1084472 w 1506993"/>
                <a:gd name="connsiteY3" fmla="*/ 971590 h 1576980"/>
                <a:gd name="connsiteX4" fmla="*/ 1209448 w 1506993"/>
                <a:gd name="connsiteY4" fmla="*/ 604724 h 1576980"/>
                <a:gd name="connsiteX5" fmla="*/ 604724 w 1506993"/>
                <a:gd name="connsiteY5" fmla="*/ 0 h 1576980"/>
                <a:gd name="connsiteX6" fmla="*/ 0 w 1506993"/>
                <a:gd name="connsiteY6" fmla="*/ 604724 h 1576980"/>
                <a:gd name="connsiteX7" fmla="*/ 604724 w 1506993"/>
                <a:gd name="connsiteY7" fmla="*/ 1209448 h 1576980"/>
                <a:gd name="connsiteX8" fmla="*/ 971590 w 1506993"/>
                <a:gd name="connsiteY8" fmla="*/ 1084472 h 1576980"/>
                <a:gd name="connsiteX9" fmla="*/ 1060283 w 1506993"/>
                <a:gd name="connsiteY9" fmla="*/ 1173165 h 1576980"/>
                <a:gd name="connsiteX10" fmla="*/ 1098582 w 1506993"/>
                <a:gd name="connsiteY10" fmla="*/ 1298141 h 1576980"/>
                <a:gd name="connsiteX11" fmla="*/ 1350550 w 1506993"/>
                <a:gd name="connsiteY11" fmla="*/ 1550109 h 1576980"/>
                <a:gd name="connsiteX12" fmla="*/ 1506993 w 1506993"/>
                <a:gd name="connsiteY12" fmla="*/ 1576980 h 1576980"/>
                <a:gd name="connsiteX13" fmla="*/ 1503730 w 1506993"/>
                <a:gd name="connsiteY13" fmla="*/ 1304171 h 1576980"/>
                <a:gd name="connsiteX14" fmla="*/ 602708 w 1506993"/>
                <a:gd name="connsiteY14" fmla="*/ 1086488 h 1576980"/>
                <a:gd name="connsiteX15" fmla="*/ 118929 w 1506993"/>
                <a:gd name="connsiteY15" fmla="*/ 602708 h 1576980"/>
                <a:gd name="connsiteX16" fmla="*/ 602708 w 1506993"/>
                <a:gd name="connsiteY16" fmla="*/ 118929 h 1576980"/>
                <a:gd name="connsiteX17" fmla="*/ 1086488 w 1506993"/>
                <a:gd name="connsiteY17" fmla="*/ 602708 h 1576980"/>
                <a:gd name="connsiteX18" fmla="*/ 602708 w 1506993"/>
                <a:gd name="connsiteY18" fmla="*/ 1086488 h 1576980"/>
                <a:gd name="connsiteX0" fmla="*/ 1503730 w 1506993"/>
                <a:gd name="connsiteY0" fmla="*/ 1304171 h 1576980"/>
                <a:gd name="connsiteX1" fmla="*/ 1298141 w 1506993"/>
                <a:gd name="connsiteY1" fmla="*/ 1098582 h 1576980"/>
                <a:gd name="connsiteX2" fmla="*/ 1173165 w 1506993"/>
                <a:gd name="connsiteY2" fmla="*/ 1060283 h 1576980"/>
                <a:gd name="connsiteX3" fmla="*/ 1084472 w 1506993"/>
                <a:gd name="connsiteY3" fmla="*/ 971590 h 1576980"/>
                <a:gd name="connsiteX4" fmla="*/ 1209448 w 1506993"/>
                <a:gd name="connsiteY4" fmla="*/ 604724 h 1576980"/>
                <a:gd name="connsiteX5" fmla="*/ 604724 w 1506993"/>
                <a:gd name="connsiteY5" fmla="*/ 0 h 1576980"/>
                <a:gd name="connsiteX6" fmla="*/ 0 w 1506993"/>
                <a:gd name="connsiteY6" fmla="*/ 604724 h 1576980"/>
                <a:gd name="connsiteX7" fmla="*/ 604724 w 1506993"/>
                <a:gd name="connsiteY7" fmla="*/ 1209448 h 1576980"/>
                <a:gd name="connsiteX8" fmla="*/ 971590 w 1506993"/>
                <a:gd name="connsiteY8" fmla="*/ 1084472 h 1576980"/>
                <a:gd name="connsiteX9" fmla="*/ 1060283 w 1506993"/>
                <a:gd name="connsiteY9" fmla="*/ 1173165 h 1576980"/>
                <a:gd name="connsiteX10" fmla="*/ 1098582 w 1506993"/>
                <a:gd name="connsiteY10" fmla="*/ 1298141 h 1576980"/>
                <a:gd name="connsiteX11" fmla="*/ 1350550 w 1506993"/>
                <a:gd name="connsiteY11" fmla="*/ 1550109 h 1576980"/>
                <a:gd name="connsiteX12" fmla="*/ 1506993 w 1506993"/>
                <a:gd name="connsiteY12" fmla="*/ 1576980 h 1576980"/>
                <a:gd name="connsiteX13" fmla="*/ 1503730 w 1506993"/>
                <a:gd name="connsiteY13" fmla="*/ 1304171 h 1576980"/>
                <a:gd name="connsiteX14" fmla="*/ 602708 w 1506993"/>
                <a:gd name="connsiteY14" fmla="*/ 1086488 h 1576980"/>
                <a:gd name="connsiteX15" fmla="*/ 118929 w 1506993"/>
                <a:gd name="connsiteY15" fmla="*/ 602708 h 1576980"/>
                <a:gd name="connsiteX16" fmla="*/ 602708 w 1506993"/>
                <a:gd name="connsiteY16" fmla="*/ 118929 h 1576980"/>
                <a:gd name="connsiteX17" fmla="*/ 1086488 w 1506993"/>
                <a:gd name="connsiteY17" fmla="*/ 602708 h 1576980"/>
                <a:gd name="connsiteX18" fmla="*/ 602708 w 1506993"/>
                <a:gd name="connsiteY18" fmla="*/ 1086488 h 1576980"/>
                <a:gd name="connsiteX0" fmla="*/ 1503730 w 1506993"/>
                <a:gd name="connsiteY0" fmla="*/ 1304171 h 1576980"/>
                <a:gd name="connsiteX1" fmla="*/ 1298141 w 1506993"/>
                <a:gd name="connsiteY1" fmla="*/ 1098582 h 1576980"/>
                <a:gd name="connsiteX2" fmla="*/ 1173165 w 1506993"/>
                <a:gd name="connsiteY2" fmla="*/ 1060283 h 1576980"/>
                <a:gd name="connsiteX3" fmla="*/ 1084472 w 1506993"/>
                <a:gd name="connsiteY3" fmla="*/ 971590 h 1576980"/>
                <a:gd name="connsiteX4" fmla="*/ 1209448 w 1506993"/>
                <a:gd name="connsiteY4" fmla="*/ 604724 h 1576980"/>
                <a:gd name="connsiteX5" fmla="*/ 604724 w 1506993"/>
                <a:gd name="connsiteY5" fmla="*/ 0 h 1576980"/>
                <a:gd name="connsiteX6" fmla="*/ 0 w 1506993"/>
                <a:gd name="connsiteY6" fmla="*/ 604724 h 1576980"/>
                <a:gd name="connsiteX7" fmla="*/ 604724 w 1506993"/>
                <a:gd name="connsiteY7" fmla="*/ 1209448 h 1576980"/>
                <a:gd name="connsiteX8" fmla="*/ 971590 w 1506993"/>
                <a:gd name="connsiteY8" fmla="*/ 1084472 h 1576980"/>
                <a:gd name="connsiteX9" fmla="*/ 1060283 w 1506993"/>
                <a:gd name="connsiteY9" fmla="*/ 1173165 h 1576980"/>
                <a:gd name="connsiteX10" fmla="*/ 1098582 w 1506993"/>
                <a:gd name="connsiteY10" fmla="*/ 1298141 h 1576980"/>
                <a:gd name="connsiteX11" fmla="*/ 1350550 w 1506993"/>
                <a:gd name="connsiteY11" fmla="*/ 1550109 h 1576980"/>
                <a:gd name="connsiteX12" fmla="*/ 1506993 w 1506993"/>
                <a:gd name="connsiteY12" fmla="*/ 1576980 h 1576980"/>
                <a:gd name="connsiteX13" fmla="*/ 1503730 w 1506993"/>
                <a:gd name="connsiteY13" fmla="*/ 1304171 h 1576980"/>
                <a:gd name="connsiteX14" fmla="*/ 602708 w 1506993"/>
                <a:gd name="connsiteY14" fmla="*/ 1086488 h 1576980"/>
                <a:gd name="connsiteX15" fmla="*/ 118929 w 1506993"/>
                <a:gd name="connsiteY15" fmla="*/ 602708 h 1576980"/>
                <a:gd name="connsiteX16" fmla="*/ 602708 w 1506993"/>
                <a:gd name="connsiteY16" fmla="*/ 118929 h 1576980"/>
                <a:gd name="connsiteX17" fmla="*/ 1086488 w 1506993"/>
                <a:gd name="connsiteY17" fmla="*/ 602708 h 1576980"/>
                <a:gd name="connsiteX18" fmla="*/ 602708 w 1506993"/>
                <a:gd name="connsiteY18" fmla="*/ 1086488 h 1576980"/>
                <a:gd name="connsiteX0" fmla="*/ 1503730 w 1506993"/>
                <a:gd name="connsiteY0" fmla="*/ 1304171 h 1581543"/>
                <a:gd name="connsiteX1" fmla="*/ 1298141 w 1506993"/>
                <a:gd name="connsiteY1" fmla="*/ 1098582 h 1581543"/>
                <a:gd name="connsiteX2" fmla="*/ 1173165 w 1506993"/>
                <a:gd name="connsiteY2" fmla="*/ 1060283 h 1581543"/>
                <a:gd name="connsiteX3" fmla="*/ 1084472 w 1506993"/>
                <a:gd name="connsiteY3" fmla="*/ 971590 h 1581543"/>
                <a:gd name="connsiteX4" fmla="*/ 1209448 w 1506993"/>
                <a:gd name="connsiteY4" fmla="*/ 604724 h 1581543"/>
                <a:gd name="connsiteX5" fmla="*/ 604724 w 1506993"/>
                <a:gd name="connsiteY5" fmla="*/ 0 h 1581543"/>
                <a:gd name="connsiteX6" fmla="*/ 0 w 1506993"/>
                <a:gd name="connsiteY6" fmla="*/ 604724 h 1581543"/>
                <a:gd name="connsiteX7" fmla="*/ 604724 w 1506993"/>
                <a:gd name="connsiteY7" fmla="*/ 1209448 h 1581543"/>
                <a:gd name="connsiteX8" fmla="*/ 971590 w 1506993"/>
                <a:gd name="connsiteY8" fmla="*/ 1084472 h 1581543"/>
                <a:gd name="connsiteX9" fmla="*/ 1060283 w 1506993"/>
                <a:gd name="connsiteY9" fmla="*/ 1173165 h 1581543"/>
                <a:gd name="connsiteX10" fmla="*/ 1098582 w 1506993"/>
                <a:gd name="connsiteY10" fmla="*/ 1298141 h 1581543"/>
                <a:gd name="connsiteX11" fmla="*/ 1350550 w 1506993"/>
                <a:gd name="connsiteY11" fmla="*/ 1550109 h 1581543"/>
                <a:gd name="connsiteX12" fmla="*/ 1506993 w 1506993"/>
                <a:gd name="connsiteY12" fmla="*/ 1576980 h 1581543"/>
                <a:gd name="connsiteX13" fmla="*/ 1503730 w 1506993"/>
                <a:gd name="connsiteY13" fmla="*/ 1304171 h 1581543"/>
                <a:gd name="connsiteX14" fmla="*/ 602708 w 1506993"/>
                <a:gd name="connsiteY14" fmla="*/ 1086488 h 1581543"/>
                <a:gd name="connsiteX15" fmla="*/ 118929 w 1506993"/>
                <a:gd name="connsiteY15" fmla="*/ 602708 h 1581543"/>
                <a:gd name="connsiteX16" fmla="*/ 602708 w 1506993"/>
                <a:gd name="connsiteY16" fmla="*/ 118929 h 1581543"/>
                <a:gd name="connsiteX17" fmla="*/ 1086488 w 1506993"/>
                <a:gd name="connsiteY17" fmla="*/ 602708 h 1581543"/>
                <a:gd name="connsiteX18" fmla="*/ 602708 w 1506993"/>
                <a:gd name="connsiteY18" fmla="*/ 1086488 h 158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06993" h="1581543">
                  <a:moveTo>
                    <a:pt x="1503730" y="1304171"/>
                  </a:moveTo>
                  <a:lnTo>
                    <a:pt x="1298141" y="1098582"/>
                  </a:lnTo>
                  <a:cubicBezTo>
                    <a:pt x="1263873" y="1064314"/>
                    <a:pt x="1217511" y="1052220"/>
                    <a:pt x="1173165" y="1060283"/>
                  </a:cubicBezTo>
                  <a:lnTo>
                    <a:pt x="1084472" y="971590"/>
                  </a:lnTo>
                  <a:cubicBezTo>
                    <a:pt x="1163086" y="870803"/>
                    <a:pt x="1209448" y="741795"/>
                    <a:pt x="1209448" y="604724"/>
                  </a:cubicBezTo>
                  <a:cubicBezTo>
                    <a:pt x="1209448" y="272126"/>
                    <a:pt x="937322" y="0"/>
                    <a:pt x="604724" y="0"/>
                  </a:cubicBezTo>
                  <a:cubicBezTo>
                    <a:pt x="272126" y="0"/>
                    <a:pt x="0" y="272126"/>
                    <a:pt x="0" y="604724"/>
                  </a:cubicBezTo>
                  <a:cubicBezTo>
                    <a:pt x="0" y="937322"/>
                    <a:pt x="272126" y="1209448"/>
                    <a:pt x="604724" y="1209448"/>
                  </a:cubicBezTo>
                  <a:cubicBezTo>
                    <a:pt x="741795" y="1209448"/>
                    <a:pt x="868787" y="1163086"/>
                    <a:pt x="971590" y="1084472"/>
                  </a:cubicBezTo>
                  <a:lnTo>
                    <a:pt x="1060283" y="1173165"/>
                  </a:lnTo>
                  <a:cubicBezTo>
                    <a:pt x="1052220" y="1217511"/>
                    <a:pt x="1064314" y="1263873"/>
                    <a:pt x="1098582" y="1298141"/>
                  </a:cubicBezTo>
                  <a:lnTo>
                    <a:pt x="1350550" y="1550109"/>
                  </a:lnTo>
                  <a:cubicBezTo>
                    <a:pt x="1378771" y="1578330"/>
                    <a:pt x="1360749" y="1588279"/>
                    <a:pt x="1506993" y="1576980"/>
                  </a:cubicBezTo>
                  <a:cubicBezTo>
                    <a:pt x="1504696" y="1356659"/>
                    <a:pt x="1501435" y="1503975"/>
                    <a:pt x="1503730" y="1304171"/>
                  </a:cubicBezTo>
                  <a:close/>
                  <a:moveTo>
                    <a:pt x="602708" y="1086488"/>
                  </a:moveTo>
                  <a:cubicBezTo>
                    <a:pt x="336630" y="1086488"/>
                    <a:pt x="118929" y="868787"/>
                    <a:pt x="118929" y="602708"/>
                  </a:cubicBezTo>
                  <a:cubicBezTo>
                    <a:pt x="118929" y="336630"/>
                    <a:pt x="336630" y="118929"/>
                    <a:pt x="602708" y="118929"/>
                  </a:cubicBezTo>
                  <a:cubicBezTo>
                    <a:pt x="868787" y="118929"/>
                    <a:pt x="1086488" y="336630"/>
                    <a:pt x="1086488" y="602708"/>
                  </a:cubicBezTo>
                  <a:cubicBezTo>
                    <a:pt x="1086488" y="868787"/>
                    <a:pt x="868787" y="1086488"/>
                    <a:pt x="602708" y="1086488"/>
                  </a:cubicBezTo>
                  <a:close/>
                </a:path>
              </a:pathLst>
            </a:custGeom>
            <a:solidFill>
              <a:srgbClr val="ED7D31">
                <a:alpha val="15000"/>
              </a:srgbClr>
            </a:solidFill>
            <a:ln w="71734"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pic>
          <p:nvPicPr>
            <p:cNvPr id="43" name="Graphic 42" descr="Warning">
              <a:extLst>
                <a:ext uri="{FF2B5EF4-FFF2-40B4-BE49-F238E27FC236}">
                  <a16:creationId xmlns:a16="http://schemas.microsoft.com/office/drawing/2014/main" id="{F5221AC5-FC0A-4175-9634-C58B92DDA9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90108" y="3232635"/>
              <a:ext cx="176758" cy="176758"/>
            </a:xfrm>
            <a:prstGeom prst="rect">
              <a:avLst/>
            </a:prstGeom>
          </p:spPr>
        </p:pic>
      </p:grpSp>
      <p:sp>
        <p:nvSpPr>
          <p:cNvPr id="44" name="Title 1">
            <a:extLst>
              <a:ext uri="{FF2B5EF4-FFF2-40B4-BE49-F238E27FC236}">
                <a16:creationId xmlns:a16="http://schemas.microsoft.com/office/drawing/2014/main" id="{FAFE1E13-9670-4E2F-A714-DA3AB0F00E17}"/>
              </a:ext>
            </a:extLst>
          </p:cNvPr>
          <p:cNvSpPr txBox="1">
            <a:spLocks/>
          </p:cNvSpPr>
          <p:nvPr/>
        </p:nvSpPr>
        <p:spPr>
          <a:xfrm>
            <a:off x="838200" y="136525"/>
            <a:ext cx="10515600" cy="91080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nl-NL" sz="2000" b="1" i="0" u="none" strike="noStrike" kern="1200" cap="none" spc="0" normalizeH="0" baseline="0" noProof="0" dirty="0">
                <a:ln>
                  <a:noFill/>
                </a:ln>
                <a:solidFill>
                  <a:srgbClr val="001E55"/>
                </a:solidFill>
                <a:effectLst/>
                <a:uLnTx/>
                <a:uFillTx/>
                <a:latin typeface="BISansNEXT" panose="02000503040000020004" pitchFamily="2" charset="0"/>
                <a:ea typeface="+mj-ea"/>
                <a:cs typeface="+mj-cs"/>
              </a:rPr>
              <a:t>Risk factors </a:t>
            </a:r>
            <a:r>
              <a:rPr kumimoji="0" lang="nl-NL" sz="2000" b="1" i="0" u="none" strike="noStrike" kern="1200" cap="none" spc="0" normalizeH="0" baseline="0" noProof="0" dirty="0" err="1">
                <a:ln>
                  <a:noFill/>
                </a:ln>
                <a:solidFill>
                  <a:srgbClr val="001E55"/>
                </a:solidFill>
                <a:effectLst/>
                <a:uLnTx/>
                <a:uFillTx/>
                <a:latin typeface="BISansNEXT" panose="02000503040000020004" pitchFamily="2" charset="0"/>
                <a:ea typeface="+mj-ea"/>
                <a:cs typeface="+mj-cs"/>
              </a:rPr>
              <a:t>for</a:t>
            </a:r>
            <a:r>
              <a:rPr kumimoji="0" lang="nl-NL" sz="2000" b="1" i="0" u="none" strike="noStrike" kern="1200" cap="none" spc="0" normalizeH="0" baseline="0" noProof="0" dirty="0">
                <a:ln>
                  <a:noFill/>
                </a:ln>
                <a:solidFill>
                  <a:srgbClr val="001E55"/>
                </a:solidFill>
                <a:effectLst/>
                <a:uLnTx/>
                <a:uFillTx/>
                <a:latin typeface="BISansNEXT" panose="02000503040000020004" pitchFamily="2" charset="0"/>
                <a:ea typeface="+mj-ea"/>
                <a:cs typeface="+mj-cs"/>
              </a:rPr>
              <a:t> a </a:t>
            </a:r>
            <a:r>
              <a:rPr kumimoji="0" lang="nl-NL" sz="2000" b="1" i="0" u="none" strike="noStrike" kern="1200" cap="none" spc="0" normalizeH="0" baseline="0" noProof="0" dirty="0" err="1">
                <a:ln>
                  <a:noFill/>
                </a:ln>
                <a:solidFill>
                  <a:srgbClr val="001E55"/>
                </a:solidFill>
                <a:effectLst/>
                <a:uLnTx/>
                <a:uFillTx/>
                <a:latin typeface="BISansNEXT" panose="02000503040000020004" pitchFamily="2" charset="0"/>
                <a:ea typeface="+mj-ea"/>
                <a:cs typeface="+mj-cs"/>
              </a:rPr>
              <a:t>progressive</a:t>
            </a:r>
            <a:r>
              <a:rPr kumimoji="0" lang="nl-NL" sz="2000" b="1" i="0" u="none" strike="noStrike" kern="1200" cap="none" spc="0" normalizeH="0" baseline="0" noProof="0" dirty="0">
                <a:ln>
                  <a:noFill/>
                </a:ln>
                <a:solidFill>
                  <a:srgbClr val="001E55"/>
                </a:solidFill>
                <a:effectLst/>
                <a:uLnTx/>
                <a:uFillTx/>
                <a:latin typeface="BISansNEXT" panose="02000503040000020004" pitchFamily="2" charset="0"/>
                <a:ea typeface="+mj-ea"/>
                <a:cs typeface="+mj-cs"/>
              </a:rPr>
              <a:t> </a:t>
            </a:r>
            <a:r>
              <a:rPr kumimoji="0" lang="nl-NL" sz="2000" b="1" i="0" u="none" strike="noStrike" kern="1200" cap="none" spc="0" normalizeH="0" baseline="0" noProof="0" dirty="0" err="1">
                <a:ln>
                  <a:noFill/>
                </a:ln>
                <a:solidFill>
                  <a:srgbClr val="001E55"/>
                </a:solidFill>
                <a:effectLst/>
                <a:uLnTx/>
                <a:uFillTx/>
                <a:latin typeface="BISansNEXT" panose="02000503040000020004" pitchFamily="2" charset="0"/>
                <a:ea typeface="+mj-ea"/>
                <a:cs typeface="+mj-cs"/>
              </a:rPr>
              <a:t>phenotype</a:t>
            </a:r>
            <a:r>
              <a:rPr kumimoji="0" lang="nl-NL" sz="2000" b="1" i="0" u="none" strike="noStrike" kern="1200" cap="none" spc="0" normalizeH="0" baseline="0" noProof="0" dirty="0">
                <a:ln>
                  <a:noFill/>
                </a:ln>
                <a:solidFill>
                  <a:srgbClr val="001E55"/>
                </a:solidFill>
                <a:effectLst/>
                <a:uLnTx/>
                <a:uFillTx/>
                <a:latin typeface="BISansNEXT" panose="02000503040000020004" pitchFamily="2" charset="0"/>
                <a:ea typeface="+mj-ea"/>
                <a:cs typeface="+mj-cs"/>
              </a:rPr>
              <a:t> in CTD-ILD</a:t>
            </a:r>
            <a:endParaRPr kumimoji="0" lang="en-US" sz="2000" b="1" i="0" u="none" strike="noStrike" kern="1200" cap="none" spc="0" normalizeH="0" baseline="0" noProof="0" dirty="0">
              <a:ln>
                <a:noFill/>
              </a:ln>
              <a:solidFill>
                <a:srgbClr val="001E55"/>
              </a:solidFill>
              <a:effectLst/>
              <a:uLnTx/>
              <a:uFillTx/>
              <a:latin typeface="BISansNEXT" panose="02000503040000020004" pitchFamily="2" charset="0"/>
              <a:ea typeface="+mj-ea"/>
              <a:cs typeface="+mj-cs"/>
            </a:endParaRPr>
          </a:p>
        </p:txBody>
      </p:sp>
      <p:sp>
        <p:nvSpPr>
          <p:cNvPr id="45" name="Tijdelijke aanduiding voor inhoud 6">
            <a:extLst>
              <a:ext uri="{FF2B5EF4-FFF2-40B4-BE49-F238E27FC236}">
                <a16:creationId xmlns:a16="http://schemas.microsoft.com/office/drawing/2014/main" id="{B8CF5733-EBEA-45AB-9F80-3BCF92223D66}"/>
              </a:ext>
            </a:extLst>
          </p:cNvPr>
          <p:cNvSpPr txBox="1">
            <a:spLocks/>
          </p:cNvSpPr>
          <p:nvPr/>
        </p:nvSpPr>
        <p:spPr>
          <a:xfrm>
            <a:off x="4514765" y="1290435"/>
            <a:ext cx="3299066" cy="4429448"/>
          </a:xfrm>
          <a:prstGeom prst="rect">
            <a:avLst/>
          </a:prstGeom>
        </p:spPr>
        <p:txBody>
          <a:bodyPr vert="horz" lIns="91440" tIns="45720" rIns="91440" bIns="45720" rtlCol="0">
            <a:normAutofit/>
          </a:bodyPr>
          <a:lstStyle>
            <a:lvl1pPr marL="228600" indent="-228600" algn="l" defTabSz="914400" rtl="0" eaLnBrk="1" latinLnBrk="0" hangingPunct="1">
              <a:lnSpc>
                <a:spcPct val="15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err="1">
                <a:ln>
                  <a:noFill/>
                </a:ln>
                <a:solidFill>
                  <a:srgbClr val="003366"/>
                </a:solidFill>
                <a:effectLst/>
                <a:uLnTx/>
                <a:uFillTx/>
                <a:latin typeface="BI Sans" pitchFamily="2" charset="77"/>
                <a:ea typeface="+mn-ea"/>
                <a:cs typeface="+mn-cs"/>
              </a:rPr>
              <a:t>SSc</a:t>
            </a:r>
            <a:r>
              <a:rPr kumimoji="0" lang="en-US" sz="1200" b="1" i="0" u="none" strike="noStrike" kern="1200" cap="none" spc="0" normalizeH="0" baseline="0" noProof="0" dirty="0">
                <a:ln>
                  <a:noFill/>
                </a:ln>
                <a:solidFill>
                  <a:srgbClr val="003366"/>
                </a:solidFill>
                <a:effectLst/>
                <a:uLnTx/>
                <a:uFillTx/>
                <a:latin typeface="BI Sans" pitchFamily="2" charset="77"/>
                <a:ea typeface="+mn-ea"/>
                <a:cs typeface="+mn-cs"/>
              </a:rPr>
              <a:t>-ILD</a:t>
            </a:r>
            <a:endParaRPr kumimoji="0" lang="en-US" sz="1200" b="0" i="0" u="none" strike="noStrike" kern="1200" cap="none" spc="0" normalizeH="0" baseline="0" noProof="0" dirty="0">
              <a:ln>
                <a:noFill/>
              </a:ln>
              <a:solidFill>
                <a:srgbClr val="003366"/>
              </a:solidFill>
              <a:effectLst/>
              <a:uLnTx/>
              <a:uFillTx/>
              <a:latin typeface="BI Sans" pitchFamily="2" charset="77"/>
              <a:ea typeface="+mn-ea"/>
              <a:cs typeface="+mn-cs"/>
            </a:endParaRPr>
          </a:p>
          <a:p>
            <a:pPr marL="152396" marR="0" lvl="0" indent="-152396"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srgbClr val="003366"/>
                </a:solidFill>
                <a:effectLst/>
                <a:uLnTx/>
                <a:uFillTx/>
                <a:latin typeface="BI Sans" pitchFamily="2" charset="77"/>
                <a:ea typeface="+mn-ea"/>
                <a:cs typeface="+mn-cs"/>
              </a:rPr>
              <a:t>dcSSc</a:t>
            </a:r>
            <a:endParaRPr kumimoji="0" lang="en-US" sz="1200" b="0" i="0" u="none" strike="noStrike" kern="1200" cap="none" spc="0" normalizeH="0" baseline="0" noProof="0" dirty="0">
              <a:ln>
                <a:noFill/>
              </a:ln>
              <a:solidFill>
                <a:srgbClr val="003366"/>
              </a:solidFill>
              <a:effectLst/>
              <a:uLnTx/>
              <a:uFillTx/>
              <a:latin typeface="BI Sans" pitchFamily="2" charset="77"/>
              <a:ea typeface="+mn-ea"/>
              <a:cs typeface="+mn-cs"/>
            </a:endParaRPr>
          </a:p>
          <a:p>
            <a:pPr marL="152396" marR="0" lvl="0" indent="-152396"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366"/>
                </a:solidFill>
                <a:effectLst/>
                <a:uLnTx/>
                <a:uFillTx/>
                <a:latin typeface="BI Sans" pitchFamily="2" charset="77"/>
                <a:ea typeface="+mn-ea"/>
                <a:cs typeface="+mn-cs"/>
              </a:rPr>
              <a:t>&lt;7 years since diagnosis</a:t>
            </a:r>
          </a:p>
          <a:p>
            <a:pPr marL="152396" marR="0" lvl="0" indent="-152396"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366"/>
                </a:solidFill>
                <a:effectLst/>
                <a:uLnTx/>
                <a:uFillTx/>
                <a:latin typeface="BI Sans" pitchFamily="2" charset="77"/>
                <a:ea typeface="+mn-ea"/>
                <a:cs typeface="+mn-cs"/>
              </a:rPr>
              <a:t>Male sex</a:t>
            </a:r>
          </a:p>
          <a:p>
            <a:pPr marL="152396" marR="0" lvl="0" indent="-152396"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366"/>
                </a:solidFill>
                <a:effectLst/>
                <a:uLnTx/>
                <a:uFillTx/>
                <a:latin typeface="BI Sans" pitchFamily="2" charset="77"/>
                <a:ea typeface="+mn-ea"/>
                <a:cs typeface="+mn-cs"/>
              </a:rPr>
              <a:t>Black race</a:t>
            </a:r>
          </a:p>
          <a:p>
            <a:pPr marL="152396" marR="0" lvl="0" indent="-152396"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366"/>
                </a:solidFill>
                <a:effectLst/>
                <a:uLnTx/>
                <a:uFillTx/>
                <a:latin typeface="BI Sans" pitchFamily="2" charset="77"/>
                <a:ea typeface="+mn-ea"/>
                <a:cs typeface="+mn-cs"/>
              </a:rPr>
              <a:t>Anti–Scl-70 antibody positivity</a:t>
            </a:r>
          </a:p>
          <a:p>
            <a:pPr marL="152396" marR="0" lvl="0" indent="-152396"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366"/>
                </a:solidFill>
                <a:effectLst/>
                <a:uLnTx/>
                <a:uFillTx/>
                <a:latin typeface="BI Sans" pitchFamily="2" charset="77"/>
                <a:ea typeface="+mn-ea"/>
                <a:cs typeface="+mn-cs"/>
              </a:rPr>
              <a:t>Disease extent on CT &gt;20%</a:t>
            </a:r>
          </a:p>
          <a:p>
            <a:pPr marL="152396" marR="0" lvl="0" indent="-152396"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3366"/>
                </a:solidFill>
                <a:effectLst/>
                <a:uLnTx/>
                <a:uFillTx/>
                <a:latin typeface="BI Sans" pitchFamily="2" charset="77"/>
                <a:ea typeface="+mn-ea"/>
                <a:cs typeface="+mn-cs"/>
              </a:rPr>
              <a:t>Reduced FVC and DL</a:t>
            </a:r>
            <a:r>
              <a:rPr kumimoji="0" lang="en-US" sz="1200" b="0" i="0" u="none" strike="noStrike" kern="1200" cap="none" spc="0" normalizeH="0" baseline="-25000" noProof="0" dirty="0">
                <a:ln>
                  <a:noFill/>
                </a:ln>
                <a:solidFill>
                  <a:srgbClr val="003366"/>
                </a:solidFill>
                <a:effectLst/>
                <a:uLnTx/>
                <a:uFillTx/>
                <a:latin typeface="BI Sans" pitchFamily="2" charset="77"/>
                <a:ea typeface="+mn-ea"/>
                <a:cs typeface="+mn-cs"/>
              </a:rPr>
              <a:t>CO</a:t>
            </a:r>
          </a:p>
          <a:p>
            <a:pPr marL="152396" marR="0" lvl="0" indent="-152396"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en-US" sz="1200" dirty="0">
                <a:solidFill>
                  <a:srgbClr val="003366"/>
                </a:solidFill>
                <a:latin typeface="BI Sans" pitchFamily="2" charset="77"/>
              </a:rPr>
              <a:t>Presence of reflux/dysphagia symptoms</a:t>
            </a:r>
          </a:p>
          <a:p>
            <a:pPr marL="152396" marR="0" lvl="0" indent="-152396"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noProof="0" dirty="0">
                <a:ln>
                  <a:noFill/>
                </a:ln>
                <a:solidFill>
                  <a:srgbClr val="003366"/>
                </a:solidFill>
                <a:effectLst/>
                <a:uLnTx/>
                <a:uFillTx/>
                <a:latin typeface="BI Sans" pitchFamily="2" charset="77"/>
                <a:ea typeface="+mn-ea"/>
                <a:cs typeface="+mn-cs"/>
              </a:rPr>
              <a:t>Higher </a:t>
            </a:r>
            <a:r>
              <a:rPr kumimoji="0" lang="en-US" sz="1200" b="0" i="0" u="none" strike="noStrike" kern="1200" cap="none" spc="0" normalizeH="0" noProof="0" dirty="0" err="1">
                <a:ln>
                  <a:noFill/>
                </a:ln>
                <a:solidFill>
                  <a:srgbClr val="003366"/>
                </a:solidFill>
                <a:effectLst/>
                <a:uLnTx/>
                <a:uFillTx/>
                <a:latin typeface="BI Sans" pitchFamily="2" charset="77"/>
                <a:ea typeface="+mn-ea"/>
                <a:cs typeface="+mn-cs"/>
              </a:rPr>
              <a:t>mRSS</a:t>
            </a:r>
            <a:endParaRPr kumimoji="0" lang="en-US" sz="1200" b="0" i="0" u="none" strike="noStrike" kern="1200" cap="none" spc="0" normalizeH="0" noProof="0" dirty="0">
              <a:ln>
                <a:noFill/>
              </a:ln>
              <a:solidFill>
                <a:srgbClr val="003366"/>
              </a:solidFill>
              <a:effectLst/>
              <a:uLnTx/>
              <a:uFillTx/>
              <a:latin typeface="BI Sans" pitchFamily="2" charset="77"/>
              <a:ea typeface="+mn-ea"/>
              <a:cs typeface="+mn-cs"/>
            </a:endParaRPr>
          </a:p>
          <a:p>
            <a:pPr marL="152396" marR="0" lvl="0" indent="-152396"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sz="1200" b="0" i="0" u="none" strike="noStrike" kern="1200" cap="none" spc="0" normalizeH="0" noProof="0" dirty="0">
                <a:ln>
                  <a:noFill/>
                </a:ln>
                <a:solidFill>
                  <a:srgbClr val="003366"/>
                </a:solidFill>
                <a:effectLst/>
                <a:uLnTx/>
                <a:uFillTx/>
                <a:latin typeface="BI Sans" pitchFamily="2" charset="77"/>
                <a:ea typeface="+mn-ea"/>
                <a:cs typeface="+mn-cs"/>
              </a:rPr>
              <a:t>Elevated inflammatory biomarkers</a:t>
            </a:r>
          </a:p>
        </p:txBody>
      </p:sp>
      <p:sp>
        <p:nvSpPr>
          <p:cNvPr id="46" name="Text Placeholder 16">
            <a:extLst>
              <a:ext uri="{FF2B5EF4-FFF2-40B4-BE49-F238E27FC236}">
                <a16:creationId xmlns:a16="http://schemas.microsoft.com/office/drawing/2014/main" id="{55832ACA-566B-4608-83A5-84468CADE3A0}"/>
              </a:ext>
            </a:extLst>
          </p:cNvPr>
          <p:cNvSpPr txBox="1">
            <a:spLocks/>
          </p:cNvSpPr>
          <p:nvPr/>
        </p:nvSpPr>
        <p:spPr>
          <a:xfrm>
            <a:off x="180000" y="4470511"/>
            <a:ext cx="11173800" cy="619932"/>
          </a:xfrm>
          <a:prstGeom prst="rect">
            <a:avLst/>
          </a:prstGeom>
        </p:spPr>
        <p:txBody>
          <a:bodyPr vert="horz" lIns="91440" tIns="0" rIns="91440" bIns="45720" rtlCol="0" anchor="b">
            <a:noAutofit/>
          </a:bodyPr>
          <a:lstStyle>
            <a:lvl1pPr marL="0" indent="0" algn="l" defTabSz="914400" rtl="0" eaLnBrk="1" latinLnBrk="0" hangingPunct="1">
              <a:lnSpc>
                <a:spcPct val="100000"/>
              </a:lnSpc>
              <a:spcBef>
                <a:spcPts val="0"/>
              </a:spcBef>
              <a:buFont typeface="Arial" panose="020B0604020202020204" pitchFamily="34" charset="0"/>
              <a:buNone/>
              <a:defRPr sz="9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900"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endParaRPr>
          </a:p>
        </p:txBody>
      </p:sp>
      <p:sp>
        <p:nvSpPr>
          <p:cNvPr id="47" name="Tijdelijke aanduiding voor inhoud 7">
            <a:extLst>
              <a:ext uri="{FF2B5EF4-FFF2-40B4-BE49-F238E27FC236}">
                <a16:creationId xmlns:a16="http://schemas.microsoft.com/office/drawing/2014/main" id="{2EF90813-71FA-49D3-91AA-9C32CB2C02E9}"/>
              </a:ext>
            </a:extLst>
          </p:cNvPr>
          <p:cNvSpPr txBox="1">
            <a:spLocks/>
          </p:cNvSpPr>
          <p:nvPr/>
        </p:nvSpPr>
        <p:spPr>
          <a:xfrm>
            <a:off x="8070821" y="1290435"/>
            <a:ext cx="2890597" cy="3694446"/>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defRPr sz="12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12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12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2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2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800"/>
              </a:spcAft>
              <a:buClrTx/>
              <a:buSzTx/>
              <a:buFont typeface="Arial" panose="020B0604020202020204" pitchFamily="34" charset="0"/>
              <a:buNone/>
              <a:tabLst/>
              <a:defRPr/>
            </a:pPr>
            <a:r>
              <a:rPr kumimoji="0" lang="en-US" b="1" i="0" u="none" strike="noStrike" kern="1200" cap="none" spc="0" normalizeH="0" baseline="0" noProof="0" dirty="0">
                <a:ln>
                  <a:noFill/>
                </a:ln>
                <a:solidFill>
                  <a:srgbClr val="003366"/>
                </a:solidFill>
                <a:effectLst/>
                <a:uLnTx/>
                <a:uFillTx/>
                <a:latin typeface="BI Sans" pitchFamily="2" charset="77"/>
                <a:ea typeface="+mn-ea"/>
                <a:cs typeface="+mn-cs"/>
              </a:rPr>
              <a:t>RA-ILD </a:t>
            </a:r>
          </a:p>
          <a:p>
            <a:pPr marL="152396" marR="0" lvl="0" indent="-152396"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3366"/>
                </a:solidFill>
                <a:effectLst/>
                <a:uLnTx/>
                <a:uFillTx/>
                <a:latin typeface="BI Sans" pitchFamily="2" charset="77"/>
                <a:ea typeface="+mn-ea"/>
                <a:cs typeface="+mn-cs"/>
              </a:rPr>
              <a:t>Older age</a:t>
            </a:r>
          </a:p>
          <a:p>
            <a:pPr marL="152396" marR="0" lvl="0" indent="-152396"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3366"/>
                </a:solidFill>
                <a:effectLst/>
                <a:uLnTx/>
                <a:uFillTx/>
                <a:latin typeface="BI Sans" pitchFamily="2" charset="77"/>
                <a:ea typeface="+mn-ea"/>
                <a:cs typeface="+mn-cs"/>
              </a:rPr>
              <a:t>Male sex</a:t>
            </a:r>
          </a:p>
          <a:p>
            <a:pPr marL="152396" marR="0" lvl="0" indent="-152396"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3366"/>
                </a:solidFill>
                <a:effectLst/>
                <a:uLnTx/>
                <a:uFillTx/>
                <a:latin typeface="BI Sans" pitchFamily="2" charset="77"/>
                <a:ea typeface="+mn-ea"/>
                <a:cs typeface="+mn-cs"/>
              </a:rPr>
              <a:t>Disease extent on CT &gt;20%</a:t>
            </a:r>
          </a:p>
          <a:p>
            <a:pPr marL="152396" marR="0" lvl="0" indent="-152396"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3366"/>
                </a:solidFill>
                <a:effectLst/>
                <a:uLnTx/>
                <a:uFillTx/>
                <a:latin typeface="BI Sans" pitchFamily="2" charset="77"/>
                <a:ea typeface="+mn-ea"/>
                <a:cs typeface="+mn-cs"/>
              </a:rPr>
              <a:t>Honeycombing or a UIP pattern on CT</a:t>
            </a:r>
          </a:p>
          <a:p>
            <a:pPr marL="152396" marR="0" lvl="0" indent="-152396"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3366"/>
                </a:solidFill>
                <a:effectLst/>
                <a:uLnTx/>
                <a:uFillTx/>
                <a:latin typeface="BI Sans" pitchFamily="2" charset="77"/>
                <a:ea typeface="+mn-ea"/>
                <a:cs typeface="+mn-cs"/>
              </a:rPr>
              <a:t>FVC &lt;70%</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endParaRPr kumimoji="0" lang="en-US" b="0" i="0" u="none" strike="noStrike" kern="1200" cap="none" spc="0" normalizeH="0" baseline="0" noProof="0" dirty="0">
              <a:ln>
                <a:noFill/>
              </a:ln>
              <a:solidFill>
                <a:srgbClr val="2B333A"/>
              </a:solidFill>
              <a:effectLst/>
              <a:uLnTx/>
              <a:uFillTx/>
              <a:latin typeface="BISansNEXT" panose="02000503040000020004" pitchFamily="2" charset="0"/>
              <a:ea typeface="+mn-ea"/>
              <a:cs typeface="+mn-cs"/>
            </a:endParaRPr>
          </a:p>
        </p:txBody>
      </p:sp>
      <p:sp>
        <p:nvSpPr>
          <p:cNvPr id="48" name="Tijdelijke aanduiding voor tekst 5">
            <a:extLst>
              <a:ext uri="{FF2B5EF4-FFF2-40B4-BE49-F238E27FC236}">
                <a16:creationId xmlns:a16="http://schemas.microsoft.com/office/drawing/2014/main" id="{0BBFBC77-BB18-4920-AB61-EE527785CC24}"/>
              </a:ext>
            </a:extLst>
          </p:cNvPr>
          <p:cNvSpPr txBox="1">
            <a:spLocks/>
          </p:cNvSpPr>
          <p:nvPr/>
        </p:nvSpPr>
        <p:spPr>
          <a:xfrm>
            <a:off x="1291934" y="2505402"/>
            <a:ext cx="2830417" cy="210474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lang="nl-NL" sz="1600" b="1" i="0" kern="1200" spc="0" baseline="0" dirty="0" smtClean="0">
                <a:solidFill>
                  <a:srgbClr val="F2650F"/>
                </a:solidFill>
                <a:latin typeface="BISansNEXT" panose="02000503040000020004" pitchFamily="2" charset="0"/>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ts val="3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dirty="0">
                <a:ln>
                  <a:noFill/>
                </a:ln>
                <a:solidFill>
                  <a:srgbClr val="F2650F"/>
                </a:solidFill>
                <a:effectLst/>
                <a:uLnTx/>
                <a:uFillTx/>
                <a:latin typeface="BISansNEXT" panose="02000503040000020004" pitchFamily="2" charset="0"/>
                <a:ea typeface="+mj-ea"/>
                <a:cs typeface="+mj-cs"/>
              </a:rPr>
              <a:t>Risk factors for progressive fibrosis </a:t>
            </a:r>
            <a:br>
              <a:rPr kumimoji="0" lang="en-GB" sz="2000" b="1" i="0" u="none" strike="noStrike" kern="1200" cap="none" spc="0" normalizeH="0" baseline="0" noProof="0" dirty="0">
                <a:ln>
                  <a:noFill/>
                </a:ln>
                <a:solidFill>
                  <a:srgbClr val="F2650F"/>
                </a:solidFill>
                <a:effectLst/>
                <a:uLnTx/>
                <a:uFillTx/>
                <a:latin typeface="BISansNEXT" panose="02000503040000020004" pitchFamily="2" charset="0"/>
                <a:ea typeface="+mj-ea"/>
                <a:cs typeface="+mj-cs"/>
              </a:rPr>
            </a:br>
            <a:r>
              <a:rPr kumimoji="0" lang="en-GB" sz="2000" b="1" i="0" u="none" strike="noStrike" kern="1200" cap="none" spc="0" normalizeH="0" baseline="0" noProof="0" dirty="0">
                <a:ln>
                  <a:noFill/>
                </a:ln>
                <a:solidFill>
                  <a:srgbClr val="F2650F"/>
                </a:solidFill>
                <a:effectLst/>
                <a:uLnTx/>
                <a:uFillTx/>
                <a:latin typeface="BISansNEXT" panose="02000503040000020004" pitchFamily="2" charset="0"/>
                <a:ea typeface="+mj-ea"/>
                <a:cs typeface="+mj-cs"/>
              </a:rPr>
              <a:t>or death</a:t>
            </a:r>
            <a:r>
              <a:rPr kumimoji="0" lang="en-GB" sz="2000" b="1" i="0" u="none" strike="noStrike" kern="1200" cap="none" spc="0" normalizeH="0" baseline="30000" noProof="0" dirty="0">
                <a:ln>
                  <a:noFill/>
                </a:ln>
                <a:solidFill>
                  <a:srgbClr val="F2650F"/>
                </a:solidFill>
                <a:effectLst/>
                <a:uLnTx/>
                <a:uFillTx/>
                <a:latin typeface="BISansNEXT" panose="02000503040000020004" pitchFamily="2" charset="0"/>
                <a:ea typeface="+mj-ea"/>
                <a:cs typeface="+mj-cs"/>
              </a:rPr>
              <a:t>1,2 </a:t>
            </a:r>
          </a:p>
        </p:txBody>
      </p:sp>
      <p:sp>
        <p:nvSpPr>
          <p:cNvPr id="13" name="Text Placeholder 4">
            <a:extLst>
              <a:ext uri="{FF2B5EF4-FFF2-40B4-BE49-F238E27FC236}">
                <a16:creationId xmlns:a16="http://schemas.microsoft.com/office/drawing/2014/main" id="{EBC4A9D2-9386-A548-881E-AF59C87CEF7C}"/>
              </a:ext>
            </a:extLst>
          </p:cNvPr>
          <p:cNvSpPr txBox="1">
            <a:spLocks/>
          </p:cNvSpPr>
          <p:nvPr/>
        </p:nvSpPr>
        <p:spPr>
          <a:xfrm>
            <a:off x="194639" y="5871600"/>
            <a:ext cx="11173800" cy="619932"/>
          </a:xfrm>
          <a:prstGeom prst="rect">
            <a:avLst/>
          </a:prstGeom>
        </p:spPr>
        <p:txBody>
          <a:bodyPr vert="horz" lIns="91440" tIns="0" rIns="91440" bIns="45720" rtlCol="0" anchor="b">
            <a:noAutofit/>
          </a:bodyPr>
          <a:lstStyle>
            <a:lvl1pPr marL="0" indent="0" algn="l" defTabSz="914400" rtl="0" eaLnBrk="1" latinLnBrk="0" hangingPunct="1">
              <a:lnSpc>
                <a:spcPct val="100000"/>
              </a:lnSpc>
              <a:spcBef>
                <a:spcPts val="0"/>
              </a:spcBef>
              <a:buFont typeface="Arial" panose="020B0604020202020204" pitchFamily="34" charset="0"/>
              <a:buNone/>
              <a:defRPr sz="9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900" dirty="0" err="1">
                <a:latin typeface="BISansNEXT" panose="02000503040000020004"/>
              </a:rPr>
              <a:t>dcSSc</a:t>
            </a:r>
            <a:r>
              <a:rPr lang="en-GB" sz="900" dirty="0">
                <a:latin typeface="BISansNEXT" panose="02000503040000020004"/>
              </a:rPr>
              <a:t>=Diffuse Cutaneous Systemic Sclerosis; </a:t>
            </a:r>
            <a:r>
              <a:rPr lang="en-GB" sz="900" dirty="0" err="1">
                <a:latin typeface="BISansNEXT" panose="02000503040000020004"/>
              </a:rPr>
              <a:t>mRSS</a:t>
            </a:r>
            <a:r>
              <a:rPr lang="en-GB" sz="900" dirty="0">
                <a:latin typeface="BISansNEXT" panose="02000503040000020004"/>
              </a:rPr>
              <a:t>=modified </a:t>
            </a:r>
            <a:r>
              <a:rPr lang="en-GB" sz="900" dirty="0" err="1">
                <a:latin typeface="BISansNEXT" panose="02000503040000020004"/>
              </a:rPr>
              <a:t>Rodnan</a:t>
            </a:r>
            <a:r>
              <a:rPr lang="en-GB" sz="900" dirty="0">
                <a:latin typeface="BISansNEXT" panose="02000503040000020004"/>
              </a:rPr>
              <a:t> skin score; </a:t>
            </a:r>
            <a:r>
              <a:rPr lang="nl-NL" dirty="0">
                <a:latin typeface="BISansNEXT" panose="02000503040000020004"/>
              </a:rPr>
              <a:t>1. </a:t>
            </a:r>
            <a:r>
              <a:rPr lang="nl-NL" dirty="0" err="1">
                <a:latin typeface="BISansNEXT" panose="02000503040000020004"/>
              </a:rPr>
              <a:t>Wijsenbeek</a:t>
            </a:r>
            <a:r>
              <a:rPr lang="nl-NL" dirty="0">
                <a:latin typeface="BISansNEXT" panose="02000503040000020004"/>
              </a:rPr>
              <a:t> M, </a:t>
            </a:r>
            <a:r>
              <a:rPr lang="nl-NL" dirty="0" err="1">
                <a:latin typeface="BISansNEXT" panose="02000503040000020004"/>
              </a:rPr>
              <a:t>Cottin</a:t>
            </a:r>
            <a:r>
              <a:rPr lang="nl-NL" dirty="0">
                <a:latin typeface="BISansNEXT" panose="02000503040000020004"/>
              </a:rPr>
              <a:t> V. Spectrum of </a:t>
            </a:r>
            <a:r>
              <a:rPr lang="nl-NL" dirty="0" err="1">
                <a:latin typeface="BISansNEXT" panose="02000503040000020004"/>
              </a:rPr>
              <a:t>fibrotic</a:t>
            </a:r>
            <a:r>
              <a:rPr lang="nl-NL" dirty="0">
                <a:latin typeface="BISansNEXT" panose="02000503040000020004"/>
              </a:rPr>
              <a:t> </a:t>
            </a:r>
            <a:r>
              <a:rPr lang="nl-NL" dirty="0" err="1">
                <a:latin typeface="BISansNEXT" panose="02000503040000020004"/>
              </a:rPr>
              <a:t>lung</a:t>
            </a:r>
            <a:r>
              <a:rPr lang="nl-NL" dirty="0">
                <a:latin typeface="BISansNEXT" panose="02000503040000020004"/>
              </a:rPr>
              <a:t> </a:t>
            </a:r>
            <a:r>
              <a:rPr lang="nl-NL" dirty="0" err="1">
                <a:latin typeface="BISansNEXT" panose="02000503040000020004"/>
              </a:rPr>
              <a:t>diseases</a:t>
            </a:r>
            <a:r>
              <a:rPr lang="nl-NL" dirty="0">
                <a:latin typeface="BISansNEXT" panose="02000503040000020004"/>
              </a:rPr>
              <a:t>. N </a:t>
            </a:r>
            <a:r>
              <a:rPr lang="nl-NL" dirty="0" err="1">
                <a:latin typeface="BISansNEXT" panose="02000503040000020004"/>
              </a:rPr>
              <a:t>Engl</a:t>
            </a:r>
            <a:r>
              <a:rPr lang="nl-NL" dirty="0">
                <a:latin typeface="BISansNEXT" panose="02000503040000020004"/>
              </a:rPr>
              <a:t> J </a:t>
            </a:r>
            <a:r>
              <a:rPr lang="nl-NL" dirty="0" err="1">
                <a:latin typeface="BISansNEXT" panose="02000503040000020004"/>
              </a:rPr>
              <a:t>Med</a:t>
            </a:r>
            <a:r>
              <a:rPr lang="nl-NL" dirty="0">
                <a:latin typeface="BISansNEXT" panose="02000503040000020004"/>
              </a:rPr>
              <a:t>. 2020;383(10):958-68; 2. </a:t>
            </a:r>
            <a:r>
              <a:rPr lang="nl-NL" dirty="0" err="1"/>
              <a:t>Bosello</a:t>
            </a:r>
            <a:r>
              <a:rPr lang="nl-NL" dirty="0"/>
              <a:t> SL, </a:t>
            </a:r>
            <a:r>
              <a:rPr lang="nl-NL" dirty="0" err="1"/>
              <a:t>Beretta</a:t>
            </a:r>
            <a:r>
              <a:rPr lang="nl-NL" dirty="0"/>
              <a:t> L, Del Papa N, et al. </a:t>
            </a:r>
            <a:r>
              <a:rPr lang="nl-NL" dirty="0" err="1"/>
              <a:t>Interstitial</a:t>
            </a:r>
            <a:r>
              <a:rPr lang="nl-NL" dirty="0"/>
              <a:t> </a:t>
            </a:r>
            <a:r>
              <a:rPr lang="nl-NL" dirty="0" err="1"/>
              <a:t>Lung</a:t>
            </a:r>
            <a:r>
              <a:rPr lang="nl-NL" dirty="0"/>
              <a:t> </a:t>
            </a:r>
            <a:r>
              <a:rPr lang="nl-NL" dirty="0" err="1"/>
              <a:t>Disease</a:t>
            </a:r>
            <a:r>
              <a:rPr lang="nl-NL" dirty="0"/>
              <a:t> </a:t>
            </a:r>
            <a:r>
              <a:rPr lang="nl-NL" dirty="0" err="1"/>
              <a:t>Associated</a:t>
            </a:r>
            <a:r>
              <a:rPr lang="nl-NL" dirty="0"/>
              <a:t> </a:t>
            </a:r>
            <a:r>
              <a:rPr lang="nl-NL" dirty="0" err="1"/>
              <a:t>With</a:t>
            </a:r>
            <a:r>
              <a:rPr lang="nl-NL" dirty="0"/>
              <a:t> </a:t>
            </a:r>
            <a:r>
              <a:rPr lang="nl-NL" dirty="0" err="1"/>
              <a:t>Autoimmune</a:t>
            </a:r>
            <a:r>
              <a:rPr lang="nl-NL" dirty="0"/>
              <a:t> </a:t>
            </a:r>
            <a:r>
              <a:rPr lang="nl-NL" dirty="0" err="1"/>
              <a:t>Rheumatic</a:t>
            </a:r>
            <a:r>
              <a:rPr lang="nl-NL" dirty="0"/>
              <a:t> </a:t>
            </a:r>
            <a:r>
              <a:rPr lang="nl-NL" dirty="0" err="1"/>
              <a:t>Diseases</a:t>
            </a:r>
            <a:r>
              <a:rPr lang="nl-NL" dirty="0"/>
              <a:t>: Checklists </a:t>
            </a:r>
            <a:r>
              <a:rPr lang="nl-NL" dirty="0" err="1"/>
              <a:t>for</a:t>
            </a:r>
            <a:r>
              <a:rPr lang="nl-NL" dirty="0"/>
              <a:t> </a:t>
            </a:r>
            <a:r>
              <a:rPr lang="nl-NL" dirty="0" err="1"/>
              <a:t>Clinical</a:t>
            </a:r>
            <a:r>
              <a:rPr lang="nl-NL" dirty="0"/>
              <a:t> </a:t>
            </a:r>
            <a:r>
              <a:rPr lang="nl-NL" dirty="0" err="1"/>
              <a:t>Practice</a:t>
            </a:r>
            <a:r>
              <a:rPr lang="nl-NL" dirty="0"/>
              <a:t>. Front Med (Lausanne). 2021;8:732761.</a:t>
            </a:r>
            <a:endParaRPr lang="nl-NL" dirty="0">
              <a:latin typeface="BISansNEXT" panose="02000503040000020004"/>
            </a:endParaRPr>
          </a:p>
        </p:txBody>
      </p:sp>
      <p:pic>
        <p:nvPicPr>
          <p:cNvPr id="2" name="Picture 1">
            <a:extLst>
              <a:ext uri="{FF2B5EF4-FFF2-40B4-BE49-F238E27FC236}">
                <a16:creationId xmlns:a16="http://schemas.microsoft.com/office/drawing/2014/main" id="{BBA457E3-F2A2-CAE3-60F1-9F1E58EB839E}"/>
              </a:ext>
            </a:extLst>
          </p:cNvPr>
          <p:cNvPicPr>
            <a:picLocks noChangeAspect="1"/>
          </p:cNvPicPr>
          <p:nvPr/>
        </p:nvPicPr>
        <p:blipFill>
          <a:blip r:embed="rId6"/>
          <a:stretch>
            <a:fillRect/>
          </a:stretch>
        </p:blipFill>
        <p:spPr>
          <a:xfrm>
            <a:off x="10821845" y="6259864"/>
            <a:ext cx="1487553" cy="231668"/>
          </a:xfrm>
          <a:prstGeom prst="rect">
            <a:avLst/>
          </a:prstGeom>
        </p:spPr>
      </p:pic>
    </p:spTree>
    <p:extLst>
      <p:ext uri="{BB962C8B-B14F-4D97-AF65-F5344CB8AC3E}">
        <p14:creationId xmlns:p14="http://schemas.microsoft.com/office/powerpoint/2010/main" val="1329338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el 20">
            <a:extLst>
              <a:ext uri="{FF2B5EF4-FFF2-40B4-BE49-F238E27FC236}">
                <a16:creationId xmlns:a16="http://schemas.microsoft.com/office/drawing/2014/main" id="{B1ACEF62-1E87-48D7-86A5-8A3BF6A79F49}"/>
              </a:ext>
            </a:extLst>
          </p:cNvPr>
          <p:cNvSpPr>
            <a:spLocks noGrp="1"/>
          </p:cNvSpPr>
          <p:nvPr>
            <p:ph type="ctrTitle"/>
          </p:nvPr>
        </p:nvSpPr>
        <p:spPr/>
        <p:txBody>
          <a:bodyPr>
            <a:noAutofit/>
          </a:bodyPr>
          <a:lstStyle/>
          <a:p>
            <a:r>
              <a:rPr lang="en-US" dirty="0"/>
              <a:t>Delays in detection of PPF can be deadly: a 5-10% reduction in FVC over 6 months significantly increases a patient’s risk of </a:t>
            </a:r>
            <a:r>
              <a:rPr lang="nl-NL" dirty="0"/>
              <a:t>death</a:t>
            </a:r>
            <a:r>
              <a:rPr lang="nl-NL" baseline="30000" dirty="0"/>
              <a:t>1</a:t>
            </a:r>
          </a:p>
        </p:txBody>
      </p:sp>
      <p:sp>
        <p:nvSpPr>
          <p:cNvPr id="2" name="Subtitle 1">
            <a:extLst>
              <a:ext uri="{FF2B5EF4-FFF2-40B4-BE49-F238E27FC236}">
                <a16:creationId xmlns:a16="http://schemas.microsoft.com/office/drawing/2014/main" id="{EB6143D2-F99F-4FD9-991B-15455C93B41C}"/>
              </a:ext>
            </a:extLst>
          </p:cNvPr>
          <p:cNvSpPr>
            <a:spLocks noGrp="1"/>
          </p:cNvSpPr>
          <p:nvPr>
            <p:ph type="subTitle" idx="1"/>
          </p:nvPr>
        </p:nvSpPr>
        <p:spPr/>
        <p:txBody>
          <a:bodyPr/>
          <a:lstStyle/>
          <a:p>
            <a:r>
              <a:rPr lang="nl-NL" dirty="0"/>
              <a:t>Monitoring </a:t>
            </a:r>
            <a:r>
              <a:rPr lang="nl-NL" dirty="0" err="1"/>
              <a:t>for</a:t>
            </a:r>
            <a:r>
              <a:rPr lang="nl-NL" dirty="0"/>
              <a:t> </a:t>
            </a:r>
            <a:br>
              <a:rPr lang="nl-NL" dirty="0"/>
            </a:br>
            <a:r>
              <a:rPr lang="nl-NL" dirty="0" err="1"/>
              <a:t>progression</a:t>
            </a:r>
            <a:endParaRPr lang="nl-NL" dirty="0"/>
          </a:p>
        </p:txBody>
      </p:sp>
      <p:sp>
        <p:nvSpPr>
          <p:cNvPr id="8" name="Text Placeholder 10">
            <a:extLst>
              <a:ext uri="{FF2B5EF4-FFF2-40B4-BE49-F238E27FC236}">
                <a16:creationId xmlns:a16="http://schemas.microsoft.com/office/drawing/2014/main" id="{676A00CF-2125-48A5-AAB6-F7A38111709E}"/>
              </a:ext>
            </a:extLst>
          </p:cNvPr>
          <p:cNvSpPr txBox="1">
            <a:spLocks/>
          </p:cNvSpPr>
          <p:nvPr/>
        </p:nvSpPr>
        <p:spPr>
          <a:xfrm>
            <a:off x="180000" y="6238068"/>
            <a:ext cx="11164940" cy="619932"/>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solidFill>
                  <a:srgbClr val="F9F9F9"/>
                </a:solidFill>
                <a:latin typeface="BISansNEXT" panose="02000503040000020004" pitchFamily="50" charset="0"/>
              </a:rPr>
              <a:t>1. </a:t>
            </a:r>
            <a:r>
              <a:rPr kumimoji="0" lang="en-US" sz="800" b="0" i="0" u="none" strike="noStrike" kern="1200" cap="none" spc="0" normalizeH="0" baseline="0" noProof="0" dirty="0">
                <a:ln>
                  <a:noFill/>
                </a:ln>
                <a:solidFill>
                  <a:srgbClr val="F9F9F9"/>
                </a:solidFill>
                <a:effectLst/>
                <a:uLnTx/>
                <a:uFillTx/>
                <a:latin typeface="BISansNEXT" panose="02000503040000020004" pitchFamily="50" charset="0"/>
              </a:rPr>
              <a:t>Cosgrove GP, Bianchi P, </a:t>
            </a:r>
            <a:r>
              <a:rPr kumimoji="0" lang="en-US" sz="800" b="0" i="0" u="none" strike="noStrike" kern="1200" cap="none" spc="0" normalizeH="0" baseline="0" noProof="0" dirty="0" err="1">
                <a:ln>
                  <a:noFill/>
                </a:ln>
                <a:solidFill>
                  <a:srgbClr val="F9F9F9"/>
                </a:solidFill>
                <a:effectLst/>
                <a:uLnTx/>
                <a:uFillTx/>
                <a:latin typeface="BISansNEXT" panose="02000503040000020004" pitchFamily="50" charset="0"/>
              </a:rPr>
              <a:t>Danese</a:t>
            </a:r>
            <a:r>
              <a:rPr kumimoji="0" lang="en-US" sz="800" b="0" i="0" u="none" strike="noStrike" kern="1200" cap="none" spc="0" normalizeH="0" baseline="0" noProof="0" dirty="0">
                <a:ln>
                  <a:noFill/>
                </a:ln>
                <a:solidFill>
                  <a:srgbClr val="F9F9F9"/>
                </a:solidFill>
                <a:effectLst/>
                <a:uLnTx/>
                <a:uFillTx/>
                <a:latin typeface="BISansNEXT" panose="02000503040000020004" pitchFamily="50" charset="0"/>
              </a:rPr>
              <a:t> S, et al. Barriers to timely diagnosis of interstitial lung disease in the real world: the INTENSITY survey. BMC </a:t>
            </a:r>
            <a:r>
              <a:rPr kumimoji="0" lang="en-US" sz="800" b="0" i="0" u="none" strike="noStrike" kern="1200" cap="none" spc="0" normalizeH="0" baseline="0" noProof="0" dirty="0" err="1">
                <a:ln>
                  <a:noFill/>
                </a:ln>
                <a:solidFill>
                  <a:srgbClr val="F9F9F9"/>
                </a:solidFill>
                <a:effectLst/>
                <a:uLnTx/>
                <a:uFillTx/>
                <a:latin typeface="BISansNEXT" panose="02000503040000020004" pitchFamily="50" charset="0"/>
              </a:rPr>
              <a:t>Pulm</a:t>
            </a:r>
            <a:r>
              <a:rPr kumimoji="0" lang="en-US" sz="800" b="0" i="0" u="none" strike="noStrike" kern="1200" cap="none" spc="0" normalizeH="0" baseline="0" noProof="0" dirty="0">
                <a:ln>
                  <a:noFill/>
                </a:ln>
                <a:solidFill>
                  <a:srgbClr val="F9F9F9"/>
                </a:solidFill>
                <a:effectLst/>
                <a:uLnTx/>
                <a:uFillTx/>
                <a:latin typeface="BISansNEXT" panose="02000503040000020004" pitchFamily="50" charset="0"/>
              </a:rPr>
              <a:t> Med. 2018;18(1):9.</a:t>
            </a:r>
            <a:endParaRPr kumimoji="0" lang="nl-NL" sz="800" b="0" i="0" u="none" strike="noStrike" kern="1200" cap="none" spc="0" normalizeH="0" baseline="0" noProof="0" dirty="0">
              <a:ln>
                <a:noFill/>
              </a:ln>
              <a:solidFill>
                <a:srgbClr val="F9F9F9"/>
              </a:solidFill>
              <a:effectLst/>
              <a:uLnTx/>
              <a:uFillTx/>
              <a:latin typeface="BISansNEXT" panose="02000503040000020004" pitchFamily="50" charset="0"/>
            </a:endParaRPr>
          </a:p>
        </p:txBody>
      </p:sp>
      <p:pic>
        <p:nvPicPr>
          <p:cNvPr id="3" name="Picture 2">
            <a:extLst>
              <a:ext uri="{FF2B5EF4-FFF2-40B4-BE49-F238E27FC236}">
                <a16:creationId xmlns:a16="http://schemas.microsoft.com/office/drawing/2014/main" id="{B276E602-4FD3-7541-9451-6A5A3429712B}"/>
              </a:ext>
            </a:extLst>
          </p:cNvPr>
          <p:cNvPicPr>
            <a:picLocks noChangeAspect="1"/>
          </p:cNvPicPr>
          <p:nvPr/>
        </p:nvPicPr>
        <p:blipFill>
          <a:blip r:embed="rId3"/>
          <a:stretch>
            <a:fillRect/>
          </a:stretch>
        </p:blipFill>
        <p:spPr>
          <a:xfrm>
            <a:off x="10704447" y="6529615"/>
            <a:ext cx="1487553" cy="231668"/>
          </a:xfrm>
          <a:prstGeom prst="rect">
            <a:avLst/>
          </a:prstGeom>
        </p:spPr>
      </p:pic>
    </p:spTree>
    <p:extLst>
      <p:ext uri="{BB962C8B-B14F-4D97-AF65-F5344CB8AC3E}">
        <p14:creationId xmlns:p14="http://schemas.microsoft.com/office/powerpoint/2010/main" val="3360141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71C8FEA8-20D0-9F40-3AEE-E6A7F0249DE1}"/>
              </a:ext>
            </a:extLst>
          </p:cNvPr>
          <p:cNvGrpSpPr/>
          <p:nvPr/>
        </p:nvGrpSpPr>
        <p:grpSpPr>
          <a:xfrm>
            <a:off x="10080166" y="2122351"/>
            <a:ext cx="1273634" cy="1013822"/>
            <a:chOff x="10080166" y="2122351"/>
            <a:chExt cx="1273634" cy="1013822"/>
          </a:xfrm>
        </p:grpSpPr>
        <p:grpSp>
          <p:nvGrpSpPr>
            <p:cNvPr id="14" name="Group 13">
              <a:extLst>
                <a:ext uri="{FF2B5EF4-FFF2-40B4-BE49-F238E27FC236}">
                  <a16:creationId xmlns:a16="http://schemas.microsoft.com/office/drawing/2014/main" id="{BE108FD1-8F43-4FEC-B542-6F89FC1D2189}"/>
                </a:ext>
              </a:extLst>
            </p:cNvPr>
            <p:cNvGrpSpPr/>
            <p:nvPr/>
          </p:nvGrpSpPr>
          <p:grpSpPr>
            <a:xfrm>
              <a:off x="10080166" y="2122351"/>
              <a:ext cx="1273634" cy="1013822"/>
              <a:chOff x="10080166" y="2122351"/>
              <a:chExt cx="1273634" cy="1013822"/>
            </a:xfrm>
          </p:grpSpPr>
          <p:cxnSp>
            <p:nvCxnSpPr>
              <p:cNvPr id="57" name="Straight Connector 16">
                <a:extLst>
                  <a:ext uri="{FF2B5EF4-FFF2-40B4-BE49-F238E27FC236}">
                    <a16:creationId xmlns:a16="http://schemas.microsoft.com/office/drawing/2014/main" id="{E4D53ED5-2B71-45AF-874B-C31BC5B832EC}"/>
                  </a:ext>
                </a:extLst>
              </p:cNvPr>
              <p:cNvCxnSpPr>
                <a:cxnSpLocks/>
              </p:cNvCxnSpPr>
              <p:nvPr/>
            </p:nvCxnSpPr>
            <p:spPr>
              <a:xfrm>
                <a:off x="10080166" y="2632922"/>
                <a:ext cx="259812" cy="0"/>
              </a:xfrm>
              <a:prstGeom prst="line">
                <a:avLst/>
              </a:prstGeom>
              <a:ln w="3492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59" name="Ovaal 26">
                <a:extLst>
                  <a:ext uri="{FF2B5EF4-FFF2-40B4-BE49-F238E27FC236}">
                    <a16:creationId xmlns:a16="http://schemas.microsoft.com/office/drawing/2014/main" id="{FE98E689-6246-4326-85AF-3CAA052B5A5B}"/>
                  </a:ext>
                </a:extLst>
              </p:cNvPr>
              <p:cNvSpPr/>
              <p:nvPr/>
            </p:nvSpPr>
            <p:spPr>
              <a:xfrm>
                <a:off x="10339978" y="2122351"/>
                <a:ext cx="1013822" cy="1013822"/>
              </a:xfrm>
              <a:prstGeom prst="ellipse">
                <a:avLst/>
              </a:prstGeom>
              <a:gradFill flip="none" rotWithShape="1">
                <a:gsLst>
                  <a:gs pos="0">
                    <a:schemeClr val="bg1">
                      <a:lumMod val="95000"/>
                    </a:schemeClr>
                  </a:gs>
                  <a:gs pos="100000">
                    <a:schemeClr val="bg1"/>
                  </a:gs>
                </a:gsLst>
                <a:lin ang="16200000" scaled="1"/>
                <a:tileRect/>
              </a:gradFill>
              <a:ln w="19050">
                <a:solidFill>
                  <a:srgbClr val="7293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9" name="Picture 18" descr="Icon&#10;&#10;Description automatically generated">
              <a:extLst>
                <a:ext uri="{FF2B5EF4-FFF2-40B4-BE49-F238E27FC236}">
                  <a16:creationId xmlns:a16="http://schemas.microsoft.com/office/drawing/2014/main" id="{824B2404-20B5-0D92-4B02-86AAA3D05219}"/>
                </a:ext>
              </a:extLst>
            </p:cNvPr>
            <p:cNvPicPr>
              <a:picLocks noChangeAspect="1"/>
            </p:cNvPicPr>
            <p:nvPr/>
          </p:nvPicPr>
          <p:blipFill>
            <a:blip r:embed="rId3"/>
            <a:stretch>
              <a:fillRect/>
            </a:stretch>
          </p:blipFill>
          <p:spPr>
            <a:xfrm>
              <a:off x="10521934" y="2299510"/>
              <a:ext cx="649909" cy="648162"/>
            </a:xfrm>
            <a:prstGeom prst="rect">
              <a:avLst/>
            </a:prstGeom>
          </p:spPr>
        </p:pic>
      </p:grpSp>
      <p:grpSp>
        <p:nvGrpSpPr>
          <p:cNvPr id="13" name="Group 12">
            <a:extLst>
              <a:ext uri="{FF2B5EF4-FFF2-40B4-BE49-F238E27FC236}">
                <a16:creationId xmlns:a16="http://schemas.microsoft.com/office/drawing/2014/main" id="{D01BB87E-675B-4B54-A3EC-966BDAD3FC7E}"/>
              </a:ext>
            </a:extLst>
          </p:cNvPr>
          <p:cNvGrpSpPr/>
          <p:nvPr/>
        </p:nvGrpSpPr>
        <p:grpSpPr>
          <a:xfrm>
            <a:off x="5831200" y="1108529"/>
            <a:ext cx="1316048" cy="1013822"/>
            <a:chOff x="5843899" y="1108529"/>
            <a:chExt cx="1316048" cy="1013822"/>
          </a:xfrm>
        </p:grpSpPr>
        <p:cxnSp>
          <p:nvCxnSpPr>
            <p:cNvPr id="64" name="Straight Connector 40">
              <a:extLst>
                <a:ext uri="{FF2B5EF4-FFF2-40B4-BE49-F238E27FC236}">
                  <a16:creationId xmlns:a16="http://schemas.microsoft.com/office/drawing/2014/main" id="{777BE008-5638-4D19-9723-FA52A2B49903}"/>
                </a:ext>
              </a:extLst>
            </p:cNvPr>
            <p:cNvCxnSpPr>
              <a:cxnSpLocks/>
            </p:cNvCxnSpPr>
            <p:nvPr/>
          </p:nvCxnSpPr>
          <p:spPr>
            <a:xfrm>
              <a:off x="6857721" y="1615440"/>
              <a:ext cx="302226" cy="0"/>
            </a:xfrm>
            <a:prstGeom prst="line">
              <a:avLst/>
            </a:prstGeom>
            <a:ln w="3492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65" name="Ovaal 26">
              <a:extLst>
                <a:ext uri="{FF2B5EF4-FFF2-40B4-BE49-F238E27FC236}">
                  <a16:creationId xmlns:a16="http://schemas.microsoft.com/office/drawing/2014/main" id="{F0307DF4-96F8-4506-A15D-0462392C74BB}"/>
                </a:ext>
              </a:extLst>
            </p:cNvPr>
            <p:cNvSpPr/>
            <p:nvPr/>
          </p:nvSpPr>
          <p:spPr>
            <a:xfrm>
              <a:off x="5843899" y="1108529"/>
              <a:ext cx="1013822" cy="1013822"/>
            </a:xfrm>
            <a:prstGeom prst="ellipse">
              <a:avLst/>
            </a:prstGeom>
            <a:gradFill flip="none" rotWithShape="1">
              <a:gsLst>
                <a:gs pos="0">
                  <a:schemeClr val="bg1">
                    <a:lumMod val="95000"/>
                  </a:schemeClr>
                </a:gs>
                <a:gs pos="100000">
                  <a:schemeClr val="bg1"/>
                </a:gs>
              </a:gsLst>
              <a:lin ang="16200000" scaled="1"/>
              <a:tileRect/>
            </a:gradFill>
            <a:ln w="19050">
              <a:solidFill>
                <a:srgbClr val="7293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6" name="Graphic 65" descr="Clipboard Partially Checked outline">
              <a:extLst>
                <a:ext uri="{FF2B5EF4-FFF2-40B4-BE49-F238E27FC236}">
                  <a16:creationId xmlns:a16="http://schemas.microsoft.com/office/drawing/2014/main" id="{C41C2E07-32AA-4E8A-B149-14F6EE4B694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988274" y="1253127"/>
              <a:ext cx="722511" cy="722511"/>
            </a:xfrm>
            <a:prstGeom prst="rect">
              <a:avLst/>
            </a:prstGeom>
          </p:spPr>
        </p:pic>
      </p:grpSp>
      <p:grpSp>
        <p:nvGrpSpPr>
          <p:cNvPr id="16" name="Group 15">
            <a:extLst>
              <a:ext uri="{FF2B5EF4-FFF2-40B4-BE49-F238E27FC236}">
                <a16:creationId xmlns:a16="http://schemas.microsoft.com/office/drawing/2014/main" id="{21E2B2AC-DFB3-4298-92D4-732FF83C152D}"/>
              </a:ext>
            </a:extLst>
          </p:cNvPr>
          <p:cNvGrpSpPr/>
          <p:nvPr/>
        </p:nvGrpSpPr>
        <p:grpSpPr>
          <a:xfrm>
            <a:off x="10080166" y="4299450"/>
            <a:ext cx="1273634" cy="1013822"/>
            <a:chOff x="10080166" y="4822864"/>
            <a:chExt cx="1273634" cy="1013822"/>
          </a:xfrm>
        </p:grpSpPr>
        <p:cxnSp>
          <p:nvCxnSpPr>
            <p:cNvPr id="26" name="Straight Connector 16">
              <a:extLst>
                <a:ext uri="{FF2B5EF4-FFF2-40B4-BE49-F238E27FC236}">
                  <a16:creationId xmlns:a16="http://schemas.microsoft.com/office/drawing/2014/main" id="{FE405A34-481F-4E57-8092-E011A732900E}"/>
                </a:ext>
              </a:extLst>
            </p:cNvPr>
            <p:cNvCxnSpPr>
              <a:cxnSpLocks/>
            </p:cNvCxnSpPr>
            <p:nvPr/>
          </p:nvCxnSpPr>
          <p:spPr>
            <a:xfrm>
              <a:off x="10080166" y="5333435"/>
              <a:ext cx="259812" cy="0"/>
            </a:xfrm>
            <a:prstGeom prst="line">
              <a:avLst/>
            </a:prstGeom>
            <a:ln w="3492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Ovaal 26">
              <a:extLst>
                <a:ext uri="{FF2B5EF4-FFF2-40B4-BE49-F238E27FC236}">
                  <a16:creationId xmlns:a16="http://schemas.microsoft.com/office/drawing/2014/main" id="{AF031D83-4D09-409C-B894-D2D0D3E2043D}"/>
                </a:ext>
              </a:extLst>
            </p:cNvPr>
            <p:cNvSpPr/>
            <p:nvPr/>
          </p:nvSpPr>
          <p:spPr>
            <a:xfrm>
              <a:off x="10339978" y="4822864"/>
              <a:ext cx="1013822" cy="1013822"/>
            </a:xfrm>
            <a:prstGeom prst="ellipse">
              <a:avLst/>
            </a:prstGeom>
            <a:gradFill flip="none" rotWithShape="1">
              <a:gsLst>
                <a:gs pos="0">
                  <a:schemeClr val="bg1">
                    <a:lumMod val="95000"/>
                  </a:schemeClr>
                </a:gs>
                <a:gs pos="100000">
                  <a:schemeClr val="bg1"/>
                </a:gs>
              </a:gsLst>
              <a:lin ang="16200000" scaled="1"/>
              <a:tileRect/>
            </a:gradFill>
            <a:ln w="19050">
              <a:solidFill>
                <a:srgbClr val="7293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Graphic 31" descr="Stopwatch with solid fill">
              <a:extLst>
                <a:ext uri="{FF2B5EF4-FFF2-40B4-BE49-F238E27FC236}">
                  <a16:creationId xmlns:a16="http://schemas.microsoft.com/office/drawing/2014/main" id="{24148A82-BAB0-4B1F-9F0B-EE069FCFF4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21934" y="5009779"/>
              <a:ext cx="649909" cy="639992"/>
            </a:xfrm>
            <a:prstGeom prst="rect">
              <a:avLst/>
            </a:prstGeom>
          </p:spPr>
        </p:pic>
      </p:grpSp>
      <p:sp>
        <p:nvSpPr>
          <p:cNvPr id="9" name="Title 8">
            <a:extLst>
              <a:ext uri="{FF2B5EF4-FFF2-40B4-BE49-F238E27FC236}">
                <a16:creationId xmlns:a16="http://schemas.microsoft.com/office/drawing/2014/main" id="{944E3A4E-0768-435C-AF63-4061598D4199}"/>
              </a:ext>
            </a:extLst>
          </p:cNvPr>
          <p:cNvSpPr>
            <a:spLocks noGrp="1"/>
          </p:cNvSpPr>
          <p:nvPr>
            <p:ph type="title"/>
          </p:nvPr>
        </p:nvSpPr>
        <p:spPr/>
        <p:txBody>
          <a:bodyPr>
            <a:normAutofit/>
          </a:bodyPr>
          <a:lstStyle/>
          <a:p>
            <a:r>
              <a:rPr lang="en-US" dirty="0"/>
              <a:t>Early and regular monitoring of ILD is important to detect the progressive fibrosing phenotype, as soon as possible</a:t>
            </a:r>
            <a:endParaRPr lang="nl-NL" dirty="0"/>
          </a:p>
        </p:txBody>
      </p:sp>
      <p:sp>
        <p:nvSpPr>
          <p:cNvPr id="3" name="Tijdelijke aanduiding voor inhoud 2">
            <a:extLst>
              <a:ext uri="{FF2B5EF4-FFF2-40B4-BE49-F238E27FC236}">
                <a16:creationId xmlns:a16="http://schemas.microsoft.com/office/drawing/2014/main" id="{2273BDFA-52C9-4A80-8D58-F60C6E3E88F2}"/>
              </a:ext>
            </a:extLst>
          </p:cNvPr>
          <p:cNvSpPr>
            <a:spLocks noGrp="1"/>
          </p:cNvSpPr>
          <p:nvPr>
            <p:ph idx="1"/>
          </p:nvPr>
        </p:nvSpPr>
        <p:spPr>
          <a:xfrm>
            <a:off x="838200" y="1123201"/>
            <a:ext cx="4496799" cy="4718940"/>
          </a:xfrm>
        </p:spPr>
        <p:txBody>
          <a:bodyPr anchor="t" anchorCtr="0">
            <a:normAutofit/>
          </a:bodyPr>
          <a:lstStyle/>
          <a:p>
            <a:r>
              <a:rPr lang="nl-NL" dirty="0">
                <a:solidFill>
                  <a:schemeClr val="tx1"/>
                </a:solidFill>
                <a:latin typeface="BI Sans" pitchFamily="2" charset="0"/>
              </a:rPr>
              <a:t>It was </a:t>
            </a:r>
            <a:r>
              <a:rPr lang="nl-NL" dirty="0" err="1">
                <a:solidFill>
                  <a:schemeClr val="tx1"/>
                </a:solidFill>
                <a:latin typeface="BI Sans" pitchFamily="2" charset="0"/>
              </a:rPr>
              <a:t>estimated</a:t>
            </a:r>
            <a:r>
              <a:rPr lang="nl-NL" dirty="0">
                <a:solidFill>
                  <a:schemeClr val="tx1"/>
                </a:solidFill>
                <a:latin typeface="BI Sans" pitchFamily="2" charset="0"/>
              </a:rPr>
              <a:t> </a:t>
            </a:r>
            <a:r>
              <a:rPr lang="nl-NL" dirty="0" err="1">
                <a:solidFill>
                  <a:schemeClr val="tx1"/>
                </a:solidFill>
                <a:latin typeface="BI Sans" pitchFamily="2" charset="0"/>
              </a:rPr>
              <a:t>that</a:t>
            </a:r>
            <a:r>
              <a:rPr lang="nl-NL" dirty="0">
                <a:solidFill>
                  <a:schemeClr val="tx1"/>
                </a:solidFill>
                <a:latin typeface="BI Sans" pitchFamily="2" charset="0"/>
              </a:rPr>
              <a:t> </a:t>
            </a:r>
            <a:r>
              <a:rPr lang="nl-NL" dirty="0" err="1">
                <a:solidFill>
                  <a:schemeClr val="tx1"/>
                </a:solidFill>
                <a:latin typeface="BI Sans" pitchFamily="2" charset="0"/>
              </a:rPr>
              <a:t>it</a:t>
            </a:r>
            <a:r>
              <a:rPr lang="nl-NL" dirty="0">
                <a:solidFill>
                  <a:schemeClr val="tx1"/>
                </a:solidFill>
                <a:latin typeface="BI Sans" pitchFamily="2" charset="0"/>
              </a:rPr>
              <a:t> takes </a:t>
            </a:r>
            <a:r>
              <a:rPr lang="nl-NL" b="1" dirty="0">
                <a:solidFill>
                  <a:schemeClr val="tx1"/>
                </a:solidFill>
                <a:latin typeface="BI Sans" pitchFamily="2" charset="0"/>
              </a:rPr>
              <a:t>9-12 </a:t>
            </a:r>
            <a:r>
              <a:rPr lang="nl-NL" b="1" dirty="0" err="1">
                <a:solidFill>
                  <a:schemeClr val="tx1"/>
                </a:solidFill>
                <a:latin typeface="BI Sans" pitchFamily="2" charset="0"/>
              </a:rPr>
              <a:t>months</a:t>
            </a:r>
            <a:r>
              <a:rPr lang="nl-NL" b="1" dirty="0">
                <a:solidFill>
                  <a:schemeClr val="tx1"/>
                </a:solidFill>
                <a:latin typeface="BI Sans" pitchFamily="2" charset="0"/>
              </a:rPr>
              <a:t> </a:t>
            </a:r>
            <a:r>
              <a:rPr lang="nl-NL" dirty="0" err="1">
                <a:solidFill>
                  <a:schemeClr val="tx1"/>
                </a:solidFill>
                <a:latin typeface="BI Sans" pitchFamily="2" charset="0"/>
              </a:rPr>
              <a:t>to</a:t>
            </a:r>
            <a:r>
              <a:rPr lang="nl-NL" dirty="0">
                <a:solidFill>
                  <a:schemeClr val="tx1"/>
                </a:solidFill>
                <a:latin typeface="BI Sans" pitchFamily="2" charset="0"/>
              </a:rPr>
              <a:t> </a:t>
            </a:r>
            <a:br>
              <a:rPr lang="nl-NL" dirty="0">
                <a:solidFill>
                  <a:schemeClr val="tx1"/>
                </a:solidFill>
                <a:latin typeface="BI Sans" pitchFamily="2" charset="0"/>
              </a:rPr>
            </a:br>
            <a:r>
              <a:rPr lang="nl-NL" dirty="0" err="1">
                <a:solidFill>
                  <a:schemeClr val="tx1"/>
                </a:solidFill>
                <a:latin typeface="BI Sans" pitchFamily="2" charset="0"/>
              </a:rPr>
              <a:t>detect</a:t>
            </a:r>
            <a:r>
              <a:rPr lang="nl-NL" dirty="0">
                <a:solidFill>
                  <a:schemeClr val="tx1"/>
                </a:solidFill>
                <a:latin typeface="BI Sans" pitchFamily="2" charset="0"/>
              </a:rPr>
              <a:t> </a:t>
            </a:r>
            <a:r>
              <a:rPr lang="nl-NL" dirty="0" err="1">
                <a:solidFill>
                  <a:schemeClr val="tx1"/>
                </a:solidFill>
                <a:latin typeface="BI Sans" pitchFamily="2" charset="0"/>
              </a:rPr>
              <a:t>progressive</a:t>
            </a:r>
            <a:r>
              <a:rPr lang="nl-NL" dirty="0">
                <a:solidFill>
                  <a:schemeClr val="tx1"/>
                </a:solidFill>
                <a:latin typeface="BI Sans" pitchFamily="2" charset="0"/>
              </a:rPr>
              <a:t> fibrosis </a:t>
            </a:r>
            <a:r>
              <a:rPr lang="nl-NL" dirty="0" err="1">
                <a:solidFill>
                  <a:schemeClr val="tx1"/>
                </a:solidFill>
                <a:latin typeface="BI Sans" pitchFamily="2" charset="0"/>
              </a:rPr>
              <a:t>after</a:t>
            </a:r>
            <a:r>
              <a:rPr lang="nl-NL" dirty="0">
                <a:solidFill>
                  <a:schemeClr val="tx1"/>
                </a:solidFill>
                <a:latin typeface="BI Sans" pitchFamily="2" charset="0"/>
              </a:rPr>
              <a:t> </a:t>
            </a:r>
            <a:r>
              <a:rPr lang="nl-NL" dirty="0" err="1">
                <a:solidFill>
                  <a:schemeClr val="tx1"/>
                </a:solidFill>
                <a:latin typeface="BI Sans" pitchFamily="2" charset="0"/>
              </a:rPr>
              <a:t>it</a:t>
            </a:r>
            <a:r>
              <a:rPr lang="nl-NL" dirty="0">
                <a:solidFill>
                  <a:schemeClr val="tx1"/>
                </a:solidFill>
                <a:latin typeface="BI Sans" pitchFamily="2" charset="0"/>
              </a:rPr>
              <a:t> develops</a:t>
            </a:r>
            <a:r>
              <a:rPr lang="nl-NL" baseline="30000" dirty="0">
                <a:solidFill>
                  <a:schemeClr val="tx1"/>
                </a:solidFill>
                <a:latin typeface="BI Sans" pitchFamily="2" charset="0"/>
              </a:rPr>
              <a:t>1</a:t>
            </a:r>
          </a:p>
          <a:p>
            <a:pPr algn="l">
              <a:buFont typeface="Wingdings" panose="05000000000000000000" pitchFamily="2" charset="2"/>
              <a:buChar char="Ø"/>
            </a:pPr>
            <a:r>
              <a:rPr lang="en-US" u="none" strike="noStrike" baseline="0" dirty="0">
                <a:solidFill>
                  <a:schemeClr val="tx1"/>
                </a:solidFill>
                <a:latin typeface="BI Sans" pitchFamily="2" charset="0"/>
              </a:rPr>
              <a:t>Delays in detection</a:t>
            </a:r>
            <a:r>
              <a:rPr lang="en-US" u="none" strike="noStrike" dirty="0">
                <a:solidFill>
                  <a:schemeClr val="tx1"/>
                </a:solidFill>
                <a:latin typeface="BI Sans" pitchFamily="2" charset="0"/>
              </a:rPr>
              <a:t> of PPF</a:t>
            </a:r>
            <a:r>
              <a:rPr lang="en-US" u="none" strike="noStrike" baseline="0" dirty="0">
                <a:solidFill>
                  <a:schemeClr val="tx1"/>
                </a:solidFill>
                <a:latin typeface="BI Sans" pitchFamily="2" charset="0"/>
              </a:rPr>
              <a:t> can be deadly: a 5-10% reduction in FVC over 6 months significantly increases a patient’s risk of </a:t>
            </a:r>
            <a:r>
              <a:rPr lang="nl-NL" u="none" strike="noStrike" baseline="0" dirty="0">
                <a:solidFill>
                  <a:schemeClr val="tx1"/>
                </a:solidFill>
                <a:latin typeface="BI Sans" pitchFamily="2" charset="0"/>
              </a:rPr>
              <a:t>death</a:t>
            </a:r>
            <a:r>
              <a:rPr lang="nl-NL" baseline="30000" dirty="0">
                <a:solidFill>
                  <a:schemeClr val="tx1"/>
                </a:solidFill>
                <a:latin typeface="BI Sans" pitchFamily="2" charset="0"/>
              </a:rPr>
              <a:t>2</a:t>
            </a:r>
            <a:endParaRPr lang="nl-NL" dirty="0">
              <a:solidFill>
                <a:schemeClr val="tx1"/>
              </a:solidFill>
              <a:latin typeface="BI Sans" pitchFamily="2" charset="0"/>
            </a:endParaRPr>
          </a:p>
          <a:p>
            <a:r>
              <a:rPr lang="nl-NL" dirty="0">
                <a:solidFill>
                  <a:schemeClr val="tx1"/>
                </a:solidFill>
                <a:latin typeface="BI Sans" pitchFamily="2" charset="0"/>
              </a:rPr>
              <a:t>Monitoring </a:t>
            </a:r>
            <a:r>
              <a:rPr lang="nl-NL" dirty="0" err="1">
                <a:solidFill>
                  <a:schemeClr val="tx1"/>
                </a:solidFill>
                <a:latin typeface="BI Sans" pitchFamily="2" charset="0"/>
              </a:rPr>
              <a:t>facilitates</a:t>
            </a:r>
            <a:r>
              <a:rPr lang="nl-NL" dirty="0">
                <a:solidFill>
                  <a:schemeClr val="tx1"/>
                </a:solidFill>
                <a:latin typeface="BI Sans" pitchFamily="2" charset="0"/>
              </a:rPr>
              <a:t> </a:t>
            </a:r>
            <a:r>
              <a:rPr lang="nl-NL" dirty="0" err="1">
                <a:solidFill>
                  <a:schemeClr val="tx1"/>
                </a:solidFill>
                <a:latin typeface="BI Sans" pitchFamily="2" charset="0"/>
              </a:rPr>
              <a:t>early</a:t>
            </a:r>
            <a:r>
              <a:rPr lang="nl-NL" dirty="0">
                <a:solidFill>
                  <a:schemeClr val="tx1"/>
                </a:solidFill>
                <a:latin typeface="BI Sans" pitchFamily="2" charset="0"/>
              </a:rPr>
              <a:t> </a:t>
            </a:r>
            <a:r>
              <a:rPr lang="nl-NL" dirty="0" err="1">
                <a:solidFill>
                  <a:schemeClr val="tx1"/>
                </a:solidFill>
                <a:latin typeface="BI Sans" pitchFamily="2" charset="0"/>
              </a:rPr>
              <a:t>detection</a:t>
            </a:r>
            <a:r>
              <a:rPr lang="nl-NL" dirty="0">
                <a:solidFill>
                  <a:schemeClr val="tx1"/>
                </a:solidFill>
                <a:latin typeface="BI Sans" pitchFamily="2" charset="0"/>
              </a:rPr>
              <a:t> of </a:t>
            </a:r>
            <a:r>
              <a:rPr lang="nl-NL" dirty="0" err="1">
                <a:solidFill>
                  <a:schemeClr val="tx1"/>
                </a:solidFill>
                <a:latin typeface="BI Sans" pitchFamily="2" charset="0"/>
              </a:rPr>
              <a:t>progressive</a:t>
            </a:r>
            <a:r>
              <a:rPr lang="nl-NL">
                <a:solidFill>
                  <a:schemeClr val="tx1"/>
                </a:solidFill>
                <a:latin typeface="BI Sans" pitchFamily="2" charset="0"/>
              </a:rPr>
              <a:t> fibrosis</a:t>
            </a:r>
            <a:r>
              <a:rPr lang="nl-NL" baseline="30000">
                <a:solidFill>
                  <a:schemeClr val="tx1"/>
                </a:solidFill>
                <a:latin typeface="BI Sans" pitchFamily="2" charset="0"/>
              </a:rPr>
              <a:t>3,4</a:t>
            </a:r>
            <a:endParaRPr lang="nl-NL" baseline="30000" dirty="0">
              <a:solidFill>
                <a:schemeClr val="tx1"/>
              </a:solidFill>
              <a:latin typeface="BI Sans" pitchFamily="2" charset="0"/>
            </a:endParaRPr>
          </a:p>
          <a:p>
            <a:r>
              <a:rPr lang="en-GB" b="1" dirty="0">
                <a:solidFill>
                  <a:schemeClr val="tx1"/>
                </a:solidFill>
                <a:latin typeface="BI Sans" pitchFamily="2" charset="0"/>
              </a:rPr>
              <a:t>Early identification allows early treatment of progressive fibrosis to slow down loss of lung function as much as possible</a:t>
            </a:r>
            <a:r>
              <a:rPr lang="en-GB" b="1" baseline="30000" dirty="0">
                <a:solidFill>
                  <a:schemeClr val="tx1"/>
                </a:solidFill>
                <a:latin typeface="BI Sans" pitchFamily="2" charset="0"/>
              </a:rPr>
              <a:t>2-8</a:t>
            </a:r>
            <a:endParaRPr lang="nl-NL" sz="1200" b="1" dirty="0">
              <a:latin typeface="BI Sans" pitchFamily="2" charset="0"/>
            </a:endParaRPr>
          </a:p>
        </p:txBody>
      </p:sp>
      <p:sp>
        <p:nvSpPr>
          <p:cNvPr id="11" name="Text Placeholder 10">
            <a:extLst>
              <a:ext uri="{FF2B5EF4-FFF2-40B4-BE49-F238E27FC236}">
                <a16:creationId xmlns:a16="http://schemas.microsoft.com/office/drawing/2014/main" id="{B7CAAA2E-C0AA-4A0C-8CC2-9BEBB3782E6D}"/>
              </a:ext>
            </a:extLst>
          </p:cNvPr>
          <p:cNvSpPr>
            <a:spLocks noGrp="1"/>
          </p:cNvSpPr>
          <p:nvPr>
            <p:ph type="body" sz="quarter" idx="17"/>
          </p:nvPr>
        </p:nvSpPr>
        <p:spPr/>
        <p:txBody>
          <a:bodyPr/>
          <a:lstStyle/>
          <a:p>
            <a:r>
              <a:rPr lang="nl-NL" dirty="0"/>
              <a:t>E1</a:t>
            </a:r>
          </a:p>
        </p:txBody>
      </p:sp>
      <p:sp>
        <p:nvSpPr>
          <p:cNvPr id="29" name="Freeform 22">
            <a:extLst>
              <a:ext uri="{FF2B5EF4-FFF2-40B4-BE49-F238E27FC236}">
                <a16:creationId xmlns:a16="http://schemas.microsoft.com/office/drawing/2014/main" id="{2642369E-A827-420A-8B83-0072E865D5EB}"/>
              </a:ext>
            </a:extLst>
          </p:cNvPr>
          <p:cNvSpPr/>
          <p:nvPr/>
        </p:nvSpPr>
        <p:spPr>
          <a:xfrm>
            <a:off x="7126083" y="4299450"/>
            <a:ext cx="2954083" cy="1013825"/>
          </a:xfrm>
          <a:custGeom>
            <a:avLst/>
            <a:gdLst>
              <a:gd name="connsiteX0" fmla="*/ 0 w 4442404"/>
              <a:gd name="connsiteY0" fmla="*/ 0 h 1082116"/>
              <a:gd name="connsiteX1" fmla="*/ 4442404 w 4442404"/>
              <a:gd name="connsiteY1" fmla="*/ 0 h 1082116"/>
              <a:gd name="connsiteX2" fmla="*/ 4442404 w 4442404"/>
              <a:gd name="connsiteY2" fmla="*/ 1082116 h 1082116"/>
              <a:gd name="connsiteX3" fmla="*/ 0 w 4442404"/>
              <a:gd name="connsiteY3" fmla="*/ 1082116 h 1082116"/>
              <a:gd name="connsiteX4" fmla="*/ 0 w 4442404"/>
              <a:gd name="connsiteY4" fmla="*/ 0 h 1082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404" h="1082116">
                <a:moveTo>
                  <a:pt x="0" y="0"/>
                </a:moveTo>
                <a:lnTo>
                  <a:pt x="4442404" y="0"/>
                </a:lnTo>
                <a:lnTo>
                  <a:pt x="4442404" y="1082116"/>
                </a:lnTo>
                <a:lnTo>
                  <a:pt x="0" y="1082116"/>
                </a:lnTo>
                <a:lnTo>
                  <a:pt x="0" y="0"/>
                </a:lnTo>
                <a:close/>
              </a:path>
            </a:pathLst>
          </a:custGeom>
          <a:solidFill>
            <a:srgbClr val="F2DDD0"/>
          </a:solidFill>
          <a:ln w="12700">
            <a:noFill/>
          </a:ln>
          <a:effectLst/>
        </p:spPr>
        <p:style>
          <a:lnRef idx="2">
            <a:scrgbClr r="0" g="0" b="0"/>
          </a:lnRef>
          <a:fillRef idx="1">
            <a:scrgbClr r="0" g="0" b="0"/>
          </a:fillRef>
          <a:effectRef idx="0">
            <a:scrgbClr r="0" g="0" b="0"/>
          </a:effectRef>
          <a:fontRef idx="minor">
            <a:schemeClr val="lt1"/>
          </a:fontRef>
        </p:style>
        <p:txBody>
          <a:bodyPr spcFirstLastPara="0" vert="horz" wrap="square" lIns="144000" tIns="91440" rIns="144000" bIns="91440" numCol="1" spcCol="1270" anchor="ctr" anchorCtr="0">
            <a:noAutofit/>
          </a:bodyPr>
          <a:lstStyle/>
          <a:p>
            <a:pPr marL="0" marR="0" lvl="0" indent="0" algn="ctr" defTabSz="1066773"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2B333A"/>
                </a:solidFill>
                <a:effectLst/>
                <a:uLnTx/>
                <a:uFillTx/>
                <a:latin typeface="BISansNEXT" panose="02000503040000020004"/>
                <a:ea typeface="+mn-ea"/>
                <a:cs typeface="+mn-cs"/>
              </a:rPr>
              <a:t>Appropriate treatment to stabilize or slow disease progression and irreversible loss of lung function</a:t>
            </a:r>
          </a:p>
        </p:txBody>
      </p:sp>
      <p:grpSp>
        <p:nvGrpSpPr>
          <p:cNvPr id="15" name="Group 14">
            <a:extLst>
              <a:ext uri="{FF2B5EF4-FFF2-40B4-BE49-F238E27FC236}">
                <a16:creationId xmlns:a16="http://schemas.microsoft.com/office/drawing/2014/main" id="{037632AA-0144-414A-94D9-5D178398BDF9}"/>
              </a:ext>
            </a:extLst>
          </p:cNvPr>
          <p:cNvGrpSpPr/>
          <p:nvPr/>
        </p:nvGrpSpPr>
        <p:grpSpPr>
          <a:xfrm>
            <a:off x="5831200" y="2296300"/>
            <a:ext cx="1316048" cy="1013822"/>
            <a:chOff x="5843899" y="3352051"/>
            <a:chExt cx="1316048" cy="1013822"/>
          </a:xfrm>
        </p:grpSpPr>
        <p:cxnSp>
          <p:nvCxnSpPr>
            <p:cNvPr id="25" name="Straight Connector 40">
              <a:extLst>
                <a:ext uri="{FF2B5EF4-FFF2-40B4-BE49-F238E27FC236}">
                  <a16:creationId xmlns:a16="http://schemas.microsoft.com/office/drawing/2014/main" id="{8BBEA2B4-6CD0-470A-84DF-B19F044BDCA8}"/>
                </a:ext>
              </a:extLst>
            </p:cNvPr>
            <p:cNvCxnSpPr>
              <a:cxnSpLocks/>
            </p:cNvCxnSpPr>
            <p:nvPr/>
          </p:nvCxnSpPr>
          <p:spPr>
            <a:xfrm>
              <a:off x="6857721" y="3858962"/>
              <a:ext cx="302226" cy="0"/>
            </a:xfrm>
            <a:prstGeom prst="line">
              <a:avLst/>
            </a:prstGeom>
            <a:ln w="3492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7" name="Ovaal 26">
              <a:extLst>
                <a:ext uri="{FF2B5EF4-FFF2-40B4-BE49-F238E27FC236}">
                  <a16:creationId xmlns:a16="http://schemas.microsoft.com/office/drawing/2014/main" id="{8C3C1564-F996-459C-8C69-1B2E4BE7F501}"/>
                </a:ext>
              </a:extLst>
            </p:cNvPr>
            <p:cNvSpPr/>
            <p:nvPr/>
          </p:nvSpPr>
          <p:spPr>
            <a:xfrm>
              <a:off x="5843899" y="3352051"/>
              <a:ext cx="1013822" cy="1013822"/>
            </a:xfrm>
            <a:prstGeom prst="ellipse">
              <a:avLst/>
            </a:prstGeom>
            <a:gradFill flip="none" rotWithShape="1">
              <a:gsLst>
                <a:gs pos="0">
                  <a:schemeClr val="bg1">
                    <a:lumMod val="95000"/>
                  </a:schemeClr>
                </a:gs>
                <a:gs pos="100000">
                  <a:schemeClr val="bg1"/>
                </a:gs>
              </a:gsLst>
              <a:lin ang="16200000" scaled="1"/>
              <a:tileRect/>
            </a:gradFill>
            <a:ln w="19050">
              <a:solidFill>
                <a:srgbClr val="7293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 name="Graphic 29" descr="Zoom in">
              <a:extLst>
                <a:ext uri="{FF2B5EF4-FFF2-40B4-BE49-F238E27FC236}">
                  <a16:creationId xmlns:a16="http://schemas.microsoft.com/office/drawing/2014/main" id="{147E4556-C7C2-402F-8156-6E798CC8F3C4}"/>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038151" y="3551074"/>
              <a:ext cx="625318" cy="615776"/>
            </a:xfrm>
            <a:prstGeom prst="rect">
              <a:avLst/>
            </a:prstGeom>
          </p:spPr>
        </p:pic>
      </p:grpSp>
      <p:sp>
        <p:nvSpPr>
          <p:cNvPr id="33" name="Triangle 46">
            <a:extLst>
              <a:ext uri="{FF2B5EF4-FFF2-40B4-BE49-F238E27FC236}">
                <a16:creationId xmlns:a16="http://schemas.microsoft.com/office/drawing/2014/main" id="{471CFB9F-9A57-4658-98B9-D34716AFFF3C}"/>
              </a:ext>
            </a:extLst>
          </p:cNvPr>
          <p:cNvSpPr/>
          <p:nvPr/>
        </p:nvSpPr>
        <p:spPr>
          <a:xfrm rot="10800000">
            <a:off x="8503157" y="3445275"/>
            <a:ext cx="199934" cy="172357"/>
          </a:xfrm>
          <a:prstGeom prst="triangle">
            <a:avLst/>
          </a:prstGeom>
          <a:solidFill>
            <a:srgbClr val="7293A0"/>
          </a:solidFill>
          <a:ln>
            <a:solidFill>
              <a:srgbClr val="7293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Freeform 22">
            <a:extLst>
              <a:ext uri="{FF2B5EF4-FFF2-40B4-BE49-F238E27FC236}">
                <a16:creationId xmlns:a16="http://schemas.microsoft.com/office/drawing/2014/main" id="{4427B110-B1B3-40A8-8003-2288D9EA5B4D}"/>
              </a:ext>
            </a:extLst>
          </p:cNvPr>
          <p:cNvSpPr/>
          <p:nvPr/>
        </p:nvSpPr>
        <p:spPr>
          <a:xfrm>
            <a:off x="7126083" y="2332173"/>
            <a:ext cx="2954083" cy="605974"/>
          </a:xfrm>
          <a:custGeom>
            <a:avLst/>
            <a:gdLst>
              <a:gd name="connsiteX0" fmla="*/ 0 w 4442404"/>
              <a:gd name="connsiteY0" fmla="*/ 0 h 1082116"/>
              <a:gd name="connsiteX1" fmla="*/ 4442404 w 4442404"/>
              <a:gd name="connsiteY1" fmla="*/ 0 h 1082116"/>
              <a:gd name="connsiteX2" fmla="*/ 4442404 w 4442404"/>
              <a:gd name="connsiteY2" fmla="*/ 1082116 h 1082116"/>
              <a:gd name="connsiteX3" fmla="*/ 0 w 4442404"/>
              <a:gd name="connsiteY3" fmla="*/ 1082116 h 1082116"/>
              <a:gd name="connsiteX4" fmla="*/ 0 w 4442404"/>
              <a:gd name="connsiteY4" fmla="*/ 0 h 1082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404" h="1082116">
                <a:moveTo>
                  <a:pt x="0" y="0"/>
                </a:moveTo>
                <a:lnTo>
                  <a:pt x="4442404" y="0"/>
                </a:lnTo>
                <a:lnTo>
                  <a:pt x="4442404" y="1082116"/>
                </a:lnTo>
                <a:lnTo>
                  <a:pt x="0" y="1082116"/>
                </a:lnTo>
                <a:lnTo>
                  <a:pt x="0" y="0"/>
                </a:lnTo>
                <a:close/>
              </a:path>
            </a:pathLst>
          </a:custGeom>
          <a:solidFill>
            <a:schemeClr val="accent3"/>
          </a:solidFill>
          <a:ln w="12700">
            <a:solidFill>
              <a:srgbClr val="7293A0"/>
            </a:solidFill>
          </a:ln>
          <a:effectLst/>
        </p:spPr>
        <p:style>
          <a:lnRef idx="2">
            <a:scrgbClr r="0" g="0" b="0"/>
          </a:lnRef>
          <a:fillRef idx="1">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ctr" defTabSz="1066773"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2B333A"/>
                </a:solidFill>
                <a:effectLst/>
                <a:uLnTx/>
                <a:uFillTx/>
                <a:latin typeface="BISansNEXT" panose="02000503040000020004"/>
                <a:ea typeface="+mn-ea"/>
                <a:cs typeface="+mn-cs"/>
              </a:rPr>
              <a:t>Monitoring for progression</a:t>
            </a:r>
          </a:p>
        </p:txBody>
      </p:sp>
      <p:sp>
        <p:nvSpPr>
          <p:cNvPr id="61" name="Triangle 46">
            <a:extLst>
              <a:ext uri="{FF2B5EF4-FFF2-40B4-BE49-F238E27FC236}">
                <a16:creationId xmlns:a16="http://schemas.microsoft.com/office/drawing/2014/main" id="{8FBBA657-7C50-41B8-AF68-542071D374C1}"/>
              </a:ext>
            </a:extLst>
          </p:cNvPr>
          <p:cNvSpPr/>
          <p:nvPr/>
        </p:nvSpPr>
        <p:spPr>
          <a:xfrm rot="10800000">
            <a:off x="8503157" y="2030067"/>
            <a:ext cx="199934" cy="172357"/>
          </a:xfrm>
          <a:prstGeom prst="triangle">
            <a:avLst/>
          </a:prstGeom>
          <a:solidFill>
            <a:srgbClr val="7293A0"/>
          </a:solidFill>
          <a:ln>
            <a:solidFill>
              <a:srgbClr val="7293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riangle 46">
            <a:extLst>
              <a:ext uri="{FF2B5EF4-FFF2-40B4-BE49-F238E27FC236}">
                <a16:creationId xmlns:a16="http://schemas.microsoft.com/office/drawing/2014/main" id="{5E77F7F4-D79B-4306-A7FD-D2B02B68B220}"/>
              </a:ext>
            </a:extLst>
          </p:cNvPr>
          <p:cNvSpPr/>
          <p:nvPr/>
        </p:nvSpPr>
        <p:spPr>
          <a:xfrm rot="10800000">
            <a:off x="8503157" y="2018961"/>
            <a:ext cx="199934" cy="172357"/>
          </a:xfrm>
          <a:prstGeom prst="triangle">
            <a:avLst/>
          </a:prstGeom>
          <a:solidFill>
            <a:srgbClr val="7293A0"/>
          </a:solidFill>
          <a:ln>
            <a:solidFill>
              <a:srgbClr val="7293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Freeform 22">
            <a:extLst>
              <a:ext uri="{FF2B5EF4-FFF2-40B4-BE49-F238E27FC236}">
                <a16:creationId xmlns:a16="http://schemas.microsoft.com/office/drawing/2014/main" id="{4A5D454C-1F82-47ED-9390-3B6E1FF7A445}"/>
              </a:ext>
            </a:extLst>
          </p:cNvPr>
          <p:cNvSpPr/>
          <p:nvPr/>
        </p:nvSpPr>
        <p:spPr>
          <a:xfrm>
            <a:off x="7126083" y="1290751"/>
            <a:ext cx="2954083" cy="605974"/>
          </a:xfrm>
          <a:custGeom>
            <a:avLst/>
            <a:gdLst>
              <a:gd name="connsiteX0" fmla="*/ 0 w 4442404"/>
              <a:gd name="connsiteY0" fmla="*/ 0 h 1082116"/>
              <a:gd name="connsiteX1" fmla="*/ 4442404 w 4442404"/>
              <a:gd name="connsiteY1" fmla="*/ 0 h 1082116"/>
              <a:gd name="connsiteX2" fmla="*/ 4442404 w 4442404"/>
              <a:gd name="connsiteY2" fmla="*/ 1082116 h 1082116"/>
              <a:gd name="connsiteX3" fmla="*/ 0 w 4442404"/>
              <a:gd name="connsiteY3" fmla="*/ 1082116 h 1082116"/>
              <a:gd name="connsiteX4" fmla="*/ 0 w 4442404"/>
              <a:gd name="connsiteY4" fmla="*/ 0 h 1082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404" h="1082116">
                <a:moveTo>
                  <a:pt x="0" y="0"/>
                </a:moveTo>
                <a:lnTo>
                  <a:pt x="4442404" y="0"/>
                </a:lnTo>
                <a:lnTo>
                  <a:pt x="4442404" y="1082116"/>
                </a:lnTo>
                <a:lnTo>
                  <a:pt x="0" y="1082116"/>
                </a:lnTo>
                <a:lnTo>
                  <a:pt x="0" y="0"/>
                </a:lnTo>
                <a:close/>
              </a:path>
            </a:pathLst>
          </a:custGeom>
          <a:solidFill>
            <a:schemeClr val="accent3"/>
          </a:solidFill>
          <a:ln w="12700">
            <a:noFill/>
          </a:ln>
          <a:effectLst/>
        </p:spPr>
        <p:style>
          <a:lnRef idx="2">
            <a:scrgbClr r="0" g="0" b="0"/>
          </a:lnRef>
          <a:fillRef idx="1">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ctr" defTabSz="1066773"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srgbClr val="2B333A"/>
                </a:solidFill>
                <a:effectLst/>
                <a:uLnTx/>
                <a:uFillTx/>
                <a:latin typeface="BISansNEXT" panose="02000503040000020004"/>
                <a:ea typeface="+mn-ea"/>
                <a:cs typeface="+mn-cs"/>
              </a:rPr>
              <a:t>ILD diagnosis</a:t>
            </a:r>
          </a:p>
        </p:txBody>
      </p:sp>
      <p:sp>
        <p:nvSpPr>
          <p:cNvPr id="67" name="Freeform 5">
            <a:extLst>
              <a:ext uri="{FF2B5EF4-FFF2-40B4-BE49-F238E27FC236}">
                <a16:creationId xmlns:a16="http://schemas.microsoft.com/office/drawing/2014/main" id="{7AA3C664-368B-4CA8-8C87-1FA1A3AE6B66}"/>
              </a:ext>
            </a:extLst>
          </p:cNvPr>
          <p:cNvSpPr/>
          <p:nvPr/>
        </p:nvSpPr>
        <p:spPr>
          <a:xfrm>
            <a:off x="7126084" y="2272884"/>
            <a:ext cx="2954082" cy="1013822"/>
          </a:xfrm>
          <a:custGeom>
            <a:avLst/>
            <a:gdLst>
              <a:gd name="connsiteX0" fmla="*/ 0 w 4442404"/>
              <a:gd name="connsiteY0" fmla="*/ 0 h 1082116"/>
              <a:gd name="connsiteX1" fmla="*/ 4442404 w 4442404"/>
              <a:gd name="connsiteY1" fmla="*/ 0 h 1082116"/>
              <a:gd name="connsiteX2" fmla="*/ 4442404 w 4442404"/>
              <a:gd name="connsiteY2" fmla="*/ 1082116 h 1082116"/>
              <a:gd name="connsiteX3" fmla="*/ 0 w 4442404"/>
              <a:gd name="connsiteY3" fmla="*/ 1082116 h 1082116"/>
              <a:gd name="connsiteX4" fmla="*/ 0 w 4442404"/>
              <a:gd name="connsiteY4" fmla="*/ 0 h 1082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404" h="1082116">
                <a:moveTo>
                  <a:pt x="0" y="0"/>
                </a:moveTo>
                <a:lnTo>
                  <a:pt x="4442404" y="0"/>
                </a:lnTo>
                <a:lnTo>
                  <a:pt x="4442404" y="1082116"/>
                </a:lnTo>
                <a:lnTo>
                  <a:pt x="0" y="1082116"/>
                </a:lnTo>
                <a:lnTo>
                  <a:pt x="0" y="0"/>
                </a:lnTo>
                <a:close/>
              </a:path>
            </a:pathLst>
          </a:custGeom>
          <a:solidFill>
            <a:srgbClr val="F2650F"/>
          </a:solidFill>
          <a:ln w="12700">
            <a:noFill/>
          </a:ln>
          <a:effectLst/>
        </p:spPr>
        <p:style>
          <a:lnRef idx="2">
            <a:scrgbClr r="0" g="0" b="0"/>
          </a:lnRef>
          <a:fillRef idx="1">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marL="0" marR="0" lvl="0" indent="0" algn="ctr" defTabSz="1066773"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ISansNEXT" panose="02000503040000020004"/>
                <a:ea typeface="+mn-ea"/>
                <a:cs typeface="+mn-cs"/>
              </a:rPr>
              <a:t>Identification of ILD with a </a:t>
            </a:r>
            <a:br>
              <a:rPr kumimoji="0" lang="en-US" sz="1200" b="0" i="0" u="none" strike="noStrike" kern="1200" cap="none" spc="0" normalizeH="0" baseline="0" noProof="0" dirty="0">
                <a:ln>
                  <a:noFill/>
                </a:ln>
                <a:solidFill>
                  <a:prstClr val="white"/>
                </a:solidFill>
                <a:effectLst/>
                <a:uLnTx/>
                <a:uFillTx/>
                <a:latin typeface="BISansNEXT" panose="02000503040000020004"/>
                <a:ea typeface="+mn-ea"/>
                <a:cs typeface="+mn-cs"/>
              </a:rPr>
            </a:br>
            <a:r>
              <a:rPr kumimoji="0" lang="en-US" sz="1200" b="0" i="0" u="none" strike="noStrike" kern="1200" cap="none" spc="0" normalizeH="0" baseline="0" noProof="0" dirty="0">
                <a:ln>
                  <a:noFill/>
                </a:ln>
                <a:solidFill>
                  <a:prstClr val="white"/>
                </a:solidFill>
                <a:effectLst/>
                <a:uLnTx/>
                <a:uFillTx/>
                <a:latin typeface="BISansNEXT" panose="02000503040000020004"/>
                <a:ea typeface="+mn-ea"/>
                <a:cs typeface="+mn-cs"/>
              </a:rPr>
              <a:t>progressive phenotype as early as possible</a:t>
            </a:r>
          </a:p>
        </p:txBody>
      </p:sp>
      <p:sp>
        <p:nvSpPr>
          <p:cNvPr id="34" name="Text Placeholder 4">
            <a:extLst>
              <a:ext uri="{FF2B5EF4-FFF2-40B4-BE49-F238E27FC236}">
                <a16:creationId xmlns:a16="http://schemas.microsoft.com/office/drawing/2014/main" id="{9BD64B54-853A-9041-96D7-68DE43C4144C}"/>
              </a:ext>
            </a:extLst>
          </p:cNvPr>
          <p:cNvSpPr txBox="1">
            <a:spLocks/>
          </p:cNvSpPr>
          <p:nvPr/>
        </p:nvSpPr>
        <p:spPr>
          <a:xfrm>
            <a:off x="194639" y="5871600"/>
            <a:ext cx="11173800" cy="619932"/>
          </a:xfrm>
          <a:prstGeom prst="rect">
            <a:avLst/>
          </a:prstGeom>
        </p:spPr>
        <p:txBody>
          <a:bodyPr vert="horz" lIns="91440" tIns="0" rIns="91440" bIns="45720" rtlCol="0" anchor="b">
            <a:noAutofit/>
          </a:bodyPr>
          <a:lstStyle>
            <a:lvl1pPr marL="0" indent="0" algn="l" defTabSz="914400" rtl="0" eaLnBrk="1" latinLnBrk="0" hangingPunct="1">
              <a:lnSpc>
                <a:spcPct val="100000"/>
              </a:lnSpc>
              <a:spcBef>
                <a:spcPts val="0"/>
              </a:spcBef>
              <a:buFont typeface="Arial" panose="020B0604020202020204" pitchFamily="34" charset="0"/>
              <a:buNone/>
              <a:defRPr sz="9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t>1. </a:t>
            </a:r>
            <a:r>
              <a:rPr lang="nl-NL" dirty="0" err="1"/>
              <a:t>Wijsenbeek</a:t>
            </a:r>
            <a:r>
              <a:rPr lang="nl-NL" dirty="0"/>
              <a:t> M, </a:t>
            </a:r>
            <a:r>
              <a:rPr lang="nl-NL" dirty="0" err="1"/>
              <a:t>Kreuter</a:t>
            </a:r>
            <a:r>
              <a:rPr lang="nl-NL" dirty="0"/>
              <a:t> M, </a:t>
            </a:r>
            <a:r>
              <a:rPr lang="nl-NL" dirty="0" err="1"/>
              <a:t>Olson</a:t>
            </a:r>
            <a:r>
              <a:rPr lang="nl-NL" dirty="0"/>
              <a:t> A, et al. </a:t>
            </a:r>
            <a:r>
              <a:rPr lang="nl-NL" dirty="0" err="1"/>
              <a:t>Progressive</a:t>
            </a:r>
            <a:r>
              <a:rPr lang="nl-NL" dirty="0"/>
              <a:t> </a:t>
            </a:r>
            <a:r>
              <a:rPr lang="nl-NL" dirty="0" err="1"/>
              <a:t>fibrosing</a:t>
            </a:r>
            <a:r>
              <a:rPr lang="nl-NL" dirty="0"/>
              <a:t> </a:t>
            </a:r>
            <a:r>
              <a:rPr lang="nl-NL" dirty="0" err="1"/>
              <a:t>interstitial</a:t>
            </a:r>
            <a:r>
              <a:rPr lang="nl-NL" dirty="0"/>
              <a:t> </a:t>
            </a:r>
            <a:r>
              <a:rPr lang="nl-NL" dirty="0" err="1"/>
              <a:t>lung</a:t>
            </a:r>
            <a:r>
              <a:rPr lang="nl-NL" dirty="0"/>
              <a:t> </a:t>
            </a:r>
            <a:r>
              <a:rPr lang="nl-NL" dirty="0" err="1"/>
              <a:t>diseases</a:t>
            </a:r>
            <a:r>
              <a:rPr lang="nl-NL" dirty="0"/>
              <a:t>: </a:t>
            </a:r>
            <a:r>
              <a:rPr lang="nl-NL" dirty="0" err="1"/>
              <a:t>current</a:t>
            </a:r>
            <a:r>
              <a:rPr lang="nl-NL" dirty="0"/>
              <a:t> </a:t>
            </a:r>
            <a:r>
              <a:rPr lang="nl-NL" dirty="0" err="1"/>
              <a:t>practice</a:t>
            </a:r>
            <a:r>
              <a:rPr lang="nl-NL" dirty="0"/>
              <a:t> in diagnosis </a:t>
            </a:r>
            <a:r>
              <a:rPr lang="nl-NL" dirty="0" err="1"/>
              <a:t>and</a:t>
            </a:r>
            <a:r>
              <a:rPr lang="nl-NL" dirty="0"/>
              <a:t> management. </a:t>
            </a:r>
            <a:r>
              <a:rPr lang="nl-NL" dirty="0" err="1"/>
              <a:t>Curr</a:t>
            </a:r>
            <a:r>
              <a:rPr lang="nl-NL" dirty="0"/>
              <a:t> </a:t>
            </a:r>
            <a:r>
              <a:rPr lang="nl-NL" dirty="0" err="1"/>
              <a:t>Med</a:t>
            </a:r>
            <a:r>
              <a:rPr lang="nl-NL" dirty="0"/>
              <a:t> </a:t>
            </a:r>
            <a:r>
              <a:rPr lang="nl-NL" dirty="0" err="1"/>
              <a:t>Res</a:t>
            </a:r>
            <a:r>
              <a:rPr lang="nl-NL" dirty="0"/>
              <a:t> </a:t>
            </a:r>
            <a:r>
              <a:rPr lang="nl-NL" dirty="0" err="1"/>
              <a:t>Opin</a:t>
            </a:r>
            <a:r>
              <a:rPr lang="nl-NL" dirty="0"/>
              <a:t>. 2019;35(11):2015-24; 2. </a:t>
            </a:r>
            <a:r>
              <a:rPr lang="en-US" dirty="0"/>
              <a:t>Cosgrove GP, Bianchi P, </a:t>
            </a:r>
            <a:r>
              <a:rPr lang="en-US" dirty="0" err="1"/>
              <a:t>Danese</a:t>
            </a:r>
            <a:r>
              <a:rPr lang="en-US" dirty="0"/>
              <a:t> S, et al. Barriers to timely diagnosis of interstitial lung disease in the real world: the INTENSITY survey. BMC </a:t>
            </a:r>
            <a:r>
              <a:rPr lang="en-US" dirty="0" err="1"/>
              <a:t>Pulm</a:t>
            </a:r>
            <a:r>
              <a:rPr lang="en-US" dirty="0"/>
              <a:t> Med. 2018;18(1):9; 3. Nambiar AM, Walker CM, Sparks JA. Monitoring and management of fibrosing interstitial lung diseases: a narrative review for practicing clinicians. </a:t>
            </a:r>
            <a:r>
              <a:rPr lang="en-US" dirty="0" err="1"/>
              <a:t>Ther</a:t>
            </a:r>
            <a:r>
              <a:rPr lang="en-US" dirty="0"/>
              <a:t> Adv Respir Dis. 2021;15:17534666211039771; 4. </a:t>
            </a:r>
            <a:r>
              <a:rPr lang="en-US" dirty="0">
                <a:latin typeface="BISansNEXT" panose="02000503040000020004"/>
              </a:rPr>
              <a:t>Raghu G, Remy-Jardin M, </a:t>
            </a:r>
            <a:r>
              <a:rPr lang="en-US" dirty="0" err="1">
                <a:latin typeface="BISansNEXT" panose="02000503040000020004"/>
              </a:rPr>
              <a:t>Richeldi</a:t>
            </a:r>
            <a:r>
              <a:rPr lang="en-US" dirty="0">
                <a:latin typeface="BISansNEXT" panose="02000503040000020004"/>
              </a:rPr>
              <a:t> L, et al. Idiopathic Pulmonary Fibrosis (an Update) and Progressive Pulmonary Fibrosis in Adults: An Official ATS/ERS/JRS/ALAT Clinical Practice Guideline. Am J Respir Crit Care Med. 2022;205(9):e18-e47; 5. </a:t>
            </a:r>
            <a:r>
              <a:rPr lang="en-US" dirty="0" err="1"/>
              <a:t>Cottin</a:t>
            </a:r>
            <a:r>
              <a:rPr lang="en-US" dirty="0"/>
              <a:t> V, Hirani NA, </a:t>
            </a:r>
            <a:r>
              <a:rPr lang="en-US" dirty="0" err="1"/>
              <a:t>Hotchkin</a:t>
            </a:r>
            <a:r>
              <a:rPr lang="en-US" dirty="0"/>
              <a:t> DL, et al. Presentation, diagnosis and clinical course of the spectrum of progressive-fibrosing interstitial lung diseases. Eur Respir Rev. 2018;27(150):180076; 6. Walsh SL, Devaraj A, </a:t>
            </a:r>
            <a:r>
              <a:rPr lang="en-US" dirty="0" err="1"/>
              <a:t>Enghelmayer</a:t>
            </a:r>
            <a:r>
              <a:rPr lang="en-US" dirty="0"/>
              <a:t> JI, et al. Role of imaging in progressive-fibrosing interstitial lung diseases. Eur Respir Rev. 2018;27(150):180073; 7. </a:t>
            </a:r>
            <a:r>
              <a:rPr lang="en-US" dirty="0" err="1"/>
              <a:t>Roofeh</a:t>
            </a:r>
            <a:r>
              <a:rPr lang="en-US" dirty="0"/>
              <a:t> D, Jaafar S, </a:t>
            </a:r>
            <a:r>
              <a:rPr lang="en-US" dirty="0" err="1"/>
              <a:t>Vummidi</a:t>
            </a:r>
            <a:r>
              <a:rPr lang="en-US" dirty="0"/>
              <a:t> D, et al. Management of systemic sclerosis-associated interstitial lung disease. </a:t>
            </a:r>
            <a:r>
              <a:rPr lang="en-US" dirty="0" err="1"/>
              <a:t>Curr</a:t>
            </a:r>
            <a:r>
              <a:rPr lang="en-US" dirty="0"/>
              <a:t> </a:t>
            </a:r>
            <a:r>
              <a:rPr lang="en-US" dirty="0" err="1"/>
              <a:t>Opin</a:t>
            </a:r>
            <a:r>
              <a:rPr lang="en-US" dirty="0"/>
              <a:t> </a:t>
            </a:r>
            <a:r>
              <a:rPr lang="en-US" dirty="0" err="1"/>
              <a:t>Rheumatol</a:t>
            </a:r>
            <a:r>
              <a:rPr lang="en-US" dirty="0"/>
              <a:t>. 2019;31(3):241-9; 8. Wells AU, Flaherty KR, Brown KK, et al. </a:t>
            </a:r>
            <a:r>
              <a:rPr lang="en-US" dirty="0" err="1"/>
              <a:t>Nintedanib</a:t>
            </a:r>
            <a:r>
              <a:rPr lang="en-US" dirty="0"/>
              <a:t> in patients with progressive fibrosing interstitial lung diseases—subgroup analyses by interstitial lung disease diagnosis in the INBUILD trial: a </a:t>
            </a:r>
            <a:r>
              <a:rPr lang="en-US" dirty="0" err="1"/>
              <a:t>randomised</a:t>
            </a:r>
            <a:r>
              <a:rPr lang="en-US" dirty="0"/>
              <a:t>, double-blind, placebo-controlled, parallel-group trial. Lancet Respir Med. 2020;8(5):453-60.</a:t>
            </a:r>
          </a:p>
        </p:txBody>
      </p:sp>
      <p:pic>
        <p:nvPicPr>
          <p:cNvPr id="2" name="Picture 1">
            <a:extLst>
              <a:ext uri="{FF2B5EF4-FFF2-40B4-BE49-F238E27FC236}">
                <a16:creationId xmlns:a16="http://schemas.microsoft.com/office/drawing/2014/main" id="{5389CE4A-FCA9-FC1F-2852-FC84539E1307}"/>
              </a:ext>
            </a:extLst>
          </p:cNvPr>
          <p:cNvPicPr>
            <a:picLocks noChangeAspect="1"/>
          </p:cNvPicPr>
          <p:nvPr/>
        </p:nvPicPr>
        <p:blipFill>
          <a:blip r:embed="rId10"/>
          <a:stretch>
            <a:fillRect/>
          </a:stretch>
        </p:blipFill>
        <p:spPr>
          <a:xfrm>
            <a:off x="10846888" y="6289323"/>
            <a:ext cx="1487553" cy="231668"/>
          </a:xfrm>
          <a:prstGeom prst="rect">
            <a:avLst/>
          </a:prstGeom>
        </p:spPr>
      </p:pic>
    </p:spTree>
    <p:extLst>
      <p:ext uri="{BB962C8B-B14F-4D97-AF65-F5344CB8AC3E}">
        <p14:creationId xmlns:p14="http://schemas.microsoft.com/office/powerpoint/2010/main" val="348913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500"/>
                                        <p:tgtEl>
                                          <p:spTgt spid="63"/>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fade">
                                      <p:cBhvr>
                                        <p:cTn id="23" dur="500"/>
                                        <p:tgtEl>
                                          <p:spTgt spid="6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fade">
                                      <p:cBhvr>
                                        <p:cTn id="27" dur="500"/>
                                        <p:tgtEl>
                                          <p:spTgt spid="67"/>
                                        </p:tgtEl>
                                      </p:cBhvr>
                                    </p:animEffect>
                                  </p:childTnLst>
                                </p:cTn>
                              </p:par>
                            </p:childTnLst>
                          </p:cTn>
                        </p:par>
                        <p:par>
                          <p:cTn id="28" fill="hold">
                            <p:stCondLst>
                              <p:cond delay="3000"/>
                            </p:stCondLst>
                            <p:childTnLst>
                              <p:par>
                                <p:cTn id="29" presetID="22" presetClass="entr" presetSubtype="2"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righ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500"/>
                                        <p:tgtEl>
                                          <p:spTgt spid="3">
                                            <p:txEl>
                                              <p:pRg st="2" end="2"/>
                                            </p:txEl>
                                          </p:spTgt>
                                        </p:tgtEl>
                                      </p:cBhvr>
                                    </p:animEffect>
                                  </p:childTnLst>
                                </p:cTn>
                              </p:par>
                            </p:childTnLst>
                          </p:cTn>
                        </p:par>
                        <p:par>
                          <p:cTn id="37" fill="hold">
                            <p:stCondLst>
                              <p:cond delay="500"/>
                            </p:stCondLst>
                            <p:childTnLst>
                              <p:par>
                                <p:cTn id="38" presetID="42" presetClass="path" presetSubtype="0" accel="50000" decel="50000" fill="hold" grpId="1" nodeType="afterEffect">
                                  <p:stCondLst>
                                    <p:cond delay="0"/>
                                  </p:stCondLst>
                                  <p:childTnLst>
                                    <p:animMotion origin="layout" path="M 1.04167E-6 -4.44444E-6 L 1.04167E-6 0.15672 " pathEditMode="relative" rAng="0" ptsTypes="AA">
                                      <p:cBhvr>
                                        <p:cTn id="39" dur="2000" fill="hold"/>
                                        <p:tgtEl>
                                          <p:spTgt spid="62"/>
                                        </p:tgtEl>
                                        <p:attrNameLst>
                                          <p:attrName>ppt_x</p:attrName>
                                          <p:attrName>ppt_y</p:attrName>
                                        </p:attrNameLst>
                                      </p:cBhvr>
                                      <p:rCtr x="0" y="7824"/>
                                    </p:animMotion>
                                  </p:childTnLst>
                                </p:cTn>
                              </p:par>
                              <p:par>
                                <p:cTn id="40" presetID="42" presetClass="path" presetSubtype="0" accel="50000" decel="50000" fill="hold" nodeType="withEffect">
                                  <p:stCondLst>
                                    <p:cond delay="0"/>
                                  </p:stCondLst>
                                  <p:childTnLst>
                                    <p:animMotion origin="layout" path="M -1.45833E-6 -4.81481E-6 L -1.45833E-6 0.16598 " pathEditMode="relative" rAng="0" ptsTypes="AA">
                                      <p:cBhvr>
                                        <p:cTn id="41" dur="2000" fill="hold"/>
                                        <p:tgtEl>
                                          <p:spTgt spid="15"/>
                                        </p:tgtEl>
                                        <p:attrNameLst>
                                          <p:attrName>ppt_x</p:attrName>
                                          <p:attrName>ppt_y</p:attrName>
                                        </p:attrNameLst>
                                      </p:cBhvr>
                                      <p:rCtr x="0" y="8287"/>
                                    </p:animMotion>
                                  </p:childTnLst>
                                </p:cTn>
                              </p:par>
                              <p:par>
                                <p:cTn id="42" presetID="42" presetClass="path" presetSubtype="0" accel="50000" decel="50000" fill="hold" grpId="1" nodeType="withEffect">
                                  <p:stCondLst>
                                    <p:cond delay="0"/>
                                  </p:stCondLst>
                                  <p:childTnLst>
                                    <p:animMotion origin="layout" path="M 1.04167E-6 1.85185E-6 L 1.04167E-6 0.15671 " pathEditMode="relative" rAng="0" ptsTypes="AA">
                                      <p:cBhvr>
                                        <p:cTn id="43" dur="2000" fill="hold"/>
                                        <p:tgtEl>
                                          <p:spTgt spid="67"/>
                                        </p:tgtEl>
                                        <p:attrNameLst>
                                          <p:attrName>ppt_x</p:attrName>
                                          <p:attrName>ppt_y</p:attrName>
                                        </p:attrNameLst>
                                      </p:cBhvr>
                                      <p:rCtr x="0" y="7824"/>
                                    </p:animMotion>
                                  </p:child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fade">
                                      <p:cBhvr>
                                        <p:cTn id="47" dur="500"/>
                                        <p:tgtEl>
                                          <p:spTgt spid="61"/>
                                        </p:tgtEl>
                                      </p:cBhvr>
                                    </p:animEffect>
                                  </p:childTnLst>
                                </p:cTn>
                              </p:par>
                            </p:childTnLst>
                          </p:cTn>
                        </p:par>
                        <p:par>
                          <p:cTn id="48" fill="hold">
                            <p:stCondLst>
                              <p:cond delay="3000"/>
                            </p:stCondLst>
                            <p:childTnLst>
                              <p:par>
                                <p:cTn id="49" presetID="10" presetClass="entr" presetSubtype="0" fill="hold" grpId="0" nodeType="after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fade">
                                      <p:cBhvr>
                                        <p:cTn id="51" dur="500"/>
                                        <p:tgtEl>
                                          <p:spTgt spid="58"/>
                                        </p:tgtEl>
                                      </p:cBhvr>
                                    </p:animEffect>
                                  </p:childTnLst>
                                </p:cTn>
                              </p:par>
                              <p:par>
                                <p:cTn id="52" presetID="22" presetClass="entr" presetSubtype="8"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left)">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
                                            <p:txEl>
                                              <p:pRg st="3" end="3"/>
                                            </p:txEl>
                                          </p:spTgt>
                                        </p:tgtEl>
                                        <p:attrNameLst>
                                          <p:attrName>style.visibility</p:attrName>
                                        </p:attrNameLst>
                                      </p:cBhvr>
                                      <p:to>
                                        <p:strVal val="visible"/>
                                      </p:to>
                                    </p:set>
                                    <p:animEffect transition="in" filter="fade">
                                      <p:cBhvr>
                                        <p:cTn id="59" dur="500"/>
                                        <p:tgtEl>
                                          <p:spTgt spid="3">
                                            <p:txEl>
                                              <p:pRg st="3" end="3"/>
                                            </p:txEl>
                                          </p:spTgt>
                                        </p:tgtEl>
                                      </p:cBhvr>
                                    </p:animEffect>
                                  </p:childTnLst>
                                </p:cTn>
                              </p:par>
                            </p:childTnLst>
                          </p:cTn>
                        </p:par>
                        <p:par>
                          <p:cTn id="60" fill="hold">
                            <p:stCondLst>
                              <p:cond delay="500"/>
                            </p:stCondLst>
                            <p:childTnLst>
                              <p:par>
                                <p:cTn id="61" presetID="10" presetClass="entr" presetSubtype="0" fill="hold" grpId="0"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childTnLst>
                          </p:cTn>
                        </p:par>
                        <p:par>
                          <p:cTn id="68" fill="hold">
                            <p:stCondLst>
                              <p:cond delay="1500"/>
                            </p:stCondLst>
                            <p:childTnLst>
                              <p:par>
                                <p:cTn id="69" presetID="22" presetClass="entr" presetSubtype="8"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wipe(left)">
                                      <p:cBhvr>
                                        <p:cTn id="7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9" grpId="0" animBg="1"/>
      <p:bldP spid="33" grpId="0" animBg="1"/>
      <p:bldP spid="58" grpId="0" animBg="1"/>
      <p:bldP spid="61" grpId="0" animBg="1"/>
      <p:bldP spid="62" grpId="0" animBg="1"/>
      <p:bldP spid="62" grpId="1" animBg="1"/>
      <p:bldP spid="63" grpId="0" animBg="1"/>
      <p:bldP spid="67" grpId="0" animBg="1"/>
      <p:bldP spid="67"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B1D54-7B2E-4ED3-B7EF-6765C91594E4}"/>
              </a:ext>
            </a:extLst>
          </p:cNvPr>
          <p:cNvSpPr>
            <a:spLocks noGrp="1"/>
          </p:cNvSpPr>
          <p:nvPr>
            <p:ph type="title"/>
          </p:nvPr>
        </p:nvSpPr>
        <p:spPr/>
        <p:txBody>
          <a:bodyPr>
            <a:normAutofit/>
          </a:bodyPr>
          <a:lstStyle/>
          <a:p>
            <a:r>
              <a:rPr lang="en-US" dirty="0"/>
              <a:t>Patients with seemingly ‘stable’ ILD should continue to be monitored throughout their disease journey</a:t>
            </a:r>
            <a:endParaRPr lang="en-GB" dirty="0"/>
          </a:p>
        </p:txBody>
      </p:sp>
      <p:sp>
        <p:nvSpPr>
          <p:cNvPr id="3" name="Tijdelijke aanduiding voor inhoud 2">
            <a:extLst>
              <a:ext uri="{FF2B5EF4-FFF2-40B4-BE49-F238E27FC236}">
                <a16:creationId xmlns:a16="http://schemas.microsoft.com/office/drawing/2014/main" id="{6ACBFF5B-00A6-6E0A-8BA0-B191AF97565A}"/>
              </a:ext>
            </a:extLst>
          </p:cNvPr>
          <p:cNvSpPr>
            <a:spLocks noGrp="1"/>
          </p:cNvSpPr>
          <p:nvPr>
            <p:ph idx="1"/>
          </p:nvPr>
        </p:nvSpPr>
        <p:spPr/>
        <p:txBody>
          <a:bodyPr/>
          <a:lstStyle/>
          <a:p>
            <a:r>
              <a:rPr lang="en-US" dirty="0">
                <a:solidFill>
                  <a:schemeClr val="tx1"/>
                </a:solidFill>
              </a:rPr>
              <a:t>The progressive phenotype can </a:t>
            </a:r>
            <a:br>
              <a:rPr lang="en-US" dirty="0">
                <a:solidFill>
                  <a:schemeClr val="tx1"/>
                </a:solidFill>
              </a:rPr>
            </a:br>
            <a:r>
              <a:rPr lang="en-US" dirty="0">
                <a:solidFill>
                  <a:schemeClr val="tx1"/>
                </a:solidFill>
              </a:rPr>
              <a:t>manifest at any time during the </a:t>
            </a:r>
            <a:br>
              <a:rPr lang="en-US" dirty="0">
                <a:solidFill>
                  <a:schemeClr val="tx1"/>
                </a:solidFill>
              </a:rPr>
            </a:br>
            <a:r>
              <a:rPr lang="en-US" dirty="0">
                <a:solidFill>
                  <a:schemeClr val="tx1"/>
                </a:solidFill>
              </a:rPr>
              <a:t>disease course of fibrosing ILD</a:t>
            </a:r>
            <a:r>
              <a:rPr lang="en-US" baseline="30000" dirty="0">
                <a:solidFill>
                  <a:schemeClr val="tx1"/>
                </a:solidFill>
              </a:rPr>
              <a:t>1</a:t>
            </a:r>
          </a:p>
          <a:p>
            <a:endParaRPr lang="en-US" baseline="30000" dirty="0">
              <a:solidFill>
                <a:schemeClr val="tx1"/>
              </a:solidFill>
            </a:endParaRPr>
          </a:p>
          <a:p>
            <a:r>
              <a:rPr lang="en-US" dirty="0">
                <a:solidFill>
                  <a:schemeClr val="tx1"/>
                </a:solidFill>
              </a:rPr>
              <a:t>In IPF and </a:t>
            </a:r>
            <a:r>
              <a:rPr lang="en-US" dirty="0" err="1">
                <a:solidFill>
                  <a:schemeClr val="tx1"/>
                </a:solidFill>
              </a:rPr>
              <a:t>SSc</a:t>
            </a:r>
            <a:r>
              <a:rPr lang="en-US" dirty="0">
                <a:solidFill>
                  <a:schemeClr val="tx1"/>
                </a:solidFill>
              </a:rPr>
              <a:t>-ILD, periods of </a:t>
            </a:r>
            <a:br>
              <a:rPr lang="en-US" dirty="0">
                <a:solidFill>
                  <a:schemeClr val="tx1"/>
                </a:solidFill>
              </a:rPr>
            </a:br>
            <a:r>
              <a:rPr lang="en-US" dirty="0">
                <a:solidFill>
                  <a:schemeClr val="tx1"/>
                </a:solidFill>
              </a:rPr>
              <a:t>relative stability in FVC do not </a:t>
            </a:r>
            <a:br>
              <a:rPr lang="en-US" dirty="0">
                <a:solidFill>
                  <a:schemeClr val="tx1"/>
                </a:solidFill>
              </a:rPr>
            </a:br>
            <a:r>
              <a:rPr lang="en-US" dirty="0">
                <a:solidFill>
                  <a:schemeClr val="tx1"/>
                </a:solidFill>
              </a:rPr>
              <a:t>guarantee that FVC will remain </a:t>
            </a:r>
            <a:br>
              <a:rPr lang="en-US" dirty="0">
                <a:solidFill>
                  <a:schemeClr val="tx1"/>
                </a:solidFill>
              </a:rPr>
            </a:br>
            <a:r>
              <a:rPr lang="en-US" dirty="0">
                <a:solidFill>
                  <a:schemeClr val="tx1"/>
                </a:solidFill>
              </a:rPr>
              <a:t>stable in the future</a:t>
            </a:r>
            <a:r>
              <a:rPr lang="en-US" baseline="30000" dirty="0">
                <a:solidFill>
                  <a:schemeClr val="tx1"/>
                </a:solidFill>
              </a:rPr>
              <a:t>2,3</a:t>
            </a:r>
          </a:p>
          <a:p>
            <a:endParaRPr lang="en-US" baseline="30000" dirty="0">
              <a:solidFill>
                <a:schemeClr val="tx2"/>
              </a:solidFill>
            </a:endParaRPr>
          </a:p>
          <a:p>
            <a:endParaRPr lang="nl-NL" dirty="0"/>
          </a:p>
        </p:txBody>
      </p:sp>
      <p:sp>
        <p:nvSpPr>
          <p:cNvPr id="4" name="Tijdelijke aanduiding voor tekst 3">
            <a:extLst>
              <a:ext uri="{FF2B5EF4-FFF2-40B4-BE49-F238E27FC236}">
                <a16:creationId xmlns:a16="http://schemas.microsoft.com/office/drawing/2014/main" id="{014041F6-AB62-4736-9FBA-85EAA47B5486}"/>
              </a:ext>
            </a:extLst>
          </p:cNvPr>
          <p:cNvSpPr>
            <a:spLocks noGrp="1"/>
          </p:cNvSpPr>
          <p:nvPr>
            <p:ph type="body" sz="quarter" idx="13"/>
          </p:nvPr>
        </p:nvSpPr>
        <p:spPr/>
        <p:txBody>
          <a:bodyPr/>
          <a:lstStyle/>
          <a:p>
            <a:endParaRPr lang="nl-NL"/>
          </a:p>
        </p:txBody>
      </p:sp>
      <p:sp>
        <p:nvSpPr>
          <p:cNvPr id="5" name="Tijdelijke aanduiding voor tekst 4">
            <a:extLst>
              <a:ext uri="{FF2B5EF4-FFF2-40B4-BE49-F238E27FC236}">
                <a16:creationId xmlns:a16="http://schemas.microsoft.com/office/drawing/2014/main" id="{890FB021-3919-702D-2FE0-97C337B7D5E6}"/>
              </a:ext>
            </a:extLst>
          </p:cNvPr>
          <p:cNvSpPr>
            <a:spLocks noGrp="1"/>
          </p:cNvSpPr>
          <p:nvPr>
            <p:ph type="body" sz="quarter" idx="17"/>
          </p:nvPr>
        </p:nvSpPr>
        <p:spPr/>
        <p:txBody>
          <a:bodyPr/>
          <a:lstStyle/>
          <a:p>
            <a:r>
              <a:rPr lang="nl-NL" dirty="0"/>
              <a:t>E2</a:t>
            </a:r>
          </a:p>
        </p:txBody>
      </p:sp>
      <p:grpSp>
        <p:nvGrpSpPr>
          <p:cNvPr id="20" name="Group 19">
            <a:extLst>
              <a:ext uri="{FF2B5EF4-FFF2-40B4-BE49-F238E27FC236}">
                <a16:creationId xmlns:a16="http://schemas.microsoft.com/office/drawing/2014/main" id="{4FF26AA7-B8DC-4BE9-97A4-A78C8007A97A}"/>
              </a:ext>
            </a:extLst>
          </p:cNvPr>
          <p:cNvGrpSpPr/>
          <p:nvPr/>
        </p:nvGrpSpPr>
        <p:grpSpPr>
          <a:xfrm>
            <a:off x="4233496" y="1099282"/>
            <a:ext cx="6699977" cy="4763070"/>
            <a:chOff x="2820006" y="588248"/>
            <a:chExt cx="5839713" cy="4151503"/>
          </a:xfrm>
        </p:grpSpPr>
        <p:graphicFrame>
          <p:nvGraphicFramePr>
            <p:cNvPr id="6" name="Chart 5">
              <a:extLst>
                <a:ext uri="{FF2B5EF4-FFF2-40B4-BE49-F238E27FC236}">
                  <a16:creationId xmlns:a16="http://schemas.microsoft.com/office/drawing/2014/main" id="{79317DC2-C5E0-4365-A884-8809A86765BE}"/>
                </a:ext>
              </a:extLst>
            </p:cNvPr>
            <p:cNvGraphicFramePr/>
            <p:nvPr>
              <p:extLst>
                <p:ext uri="{D42A27DB-BD31-4B8C-83A1-F6EECF244321}">
                  <p14:modId xmlns:p14="http://schemas.microsoft.com/office/powerpoint/2010/main" val="4056269985"/>
                </p:ext>
              </p:extLst>
            </p:nvPr>
          </p:nvGraphicFramePr>
          <p:xfrm>
            <a:off x="3054275" y="1096575"/>
            <a:ext cx="5551224" cy="3467138"/>
          </p:xfrm>
          <a:graphic>
            <a:graphicData uri="http://schemas.openxmlformats.org/drawingml/2006/chart">
              <c:chart xmlns:c="http://schemas.openxmlformats.org/drawingml/2006/chart" xmlns:r="http://schemas.openxmlformats.org/officeDocument/2006/relationships" r:id="rId3"/>
            </a:graphicData>
          </a:graphic>
        </p:graphicFrame>
        <p:sp>
          <p:nvSpPr>
            <p:cNvPr id="7" name="Freeform: Shape 6">
              <a:extLst>
                <a:ext uri="{FF2B5EF4-FFF2-40B4-BE49-F238E27FC236}">
                  <a16:creationId xmlns:a16="http://schemas.microsoft.com/office/drawing/2014/main" id="{6BA62001-7379-4825-894A-320AA6929B1C}"/>
                </a:ext>
              </a:extLst>
            </p:cNvPr>
            <p:cNvSpPr/>
            <p:nvPr/>
          </p:nvSpPr>
          <p:spPr>
            <a:xfrm>
              <a:off x="3577939" y="2090669"/>
              <a:ext cx="4627405" cy="1210789"/>
            </a:xfrm>
            <a:custGeom>
              <a:avLst/>
              <a:gdLst>
                <a:gd name="connsiteX0" fmla="*/ 0 w 7772400"/>
                <a:gd name="connsiteY0" fmla="*/ 114300 h 1016000"/>
                <a:gd name="connsiteX1" fmla="*/ 1765300 w 7772400"/>
                <a:gd name="connsiteY1" fmla="*/ 0 h 1016000"/>
                <a:gd name="connsiteX2" fmla="*/ 7772400 w 7772400"/>
                <a:gd name="connsiteY2" fmla="*/ 1016000 h 1016000"/>
                <a:gd name="connsiteX0" fmla="*/ 0 w 7785100"/>
                <a:gd name="connsiteY0" fmla="*/ 0 h 1333500"/>
                <a:gd name="connsiteX1" fmla="*/ 1778000 w 7785100"/>
                <a:gd name="connsiteY1" fmla="*/ 317500 h 1333500"/>
                <a:gd name="connsiteX2" fmla="*/ 7785100 w 7785100"/>
                <a:gd name="connsiteY2" fmla="*/ 1333500 h 1333500"/>
                <a:gd name="connsiteX0" fmla="*/ 0 w 7785100"/>
                <a:gd name="connsiteY0" fmla="*/ 12700 h 1346200"/>
                <a:gd name="connsiteX1" fmla="*/ 1765300 w 7785100"/>
                <a:gd name="connsiteY1" fmla="*/ 0 h 1346200"/>
                <a:gd name="connsiteX2" fmla="*/ 7785100 w 7785100"/>
                <a:gd name="connsiteY2" fmla="*/ 1346200 h 1346200"/>
                <a:gd name="connsiteX0" fmla="*/ 0 w 9550400"/>
                <a:gd name="connsiteY0" fmla="*/ 12700 h 1612900"/>
                <a:gd name="connsiteX1" fmla="*/ 1765300 w 9550400"/>
                <a:gd name="connsiteY1" fmla="*/ 0 h 1612900"/>
                <a:gd name="connsiteX2" fmla="*/ 9550400 w 9550400"/>
                <a:gd name="connsiteY2" fmla="*/ 1612900 h 1612900"/>
                <a:gd name="connsiteX0" fmla="*/ 0 w 9550400"/>
                <a:gd name="connsiteY0" fmla="*/ 152400 h 1752600"/>
                <a:gd name="connsiteX1" fmla="*/ 1765300 w 9550400"/>
                <a:gd name="connsiteY1" fmla="*/ 0 h 1752600"/>
                <a:gd name="connsiteX2" fmla="*/ 9550400 w 9550400"/>
                <a:gd name="connsiteY2" fmla="*/ 1752600 h 1752600"/>
                <a:gd name="connsiteX0" fmla="*/ 0 w 8089900"/>
                <a:gd name="connsiteY0" fmla="*/ 152400 h 1879600"/>
                <a:gd name="connsiteX1" fmla="*/ 1765300 w 8089900"/>
                <a:gd name="connsiteY1" fmla="*/ 0 h 1879600"/>
                <a:gd name="connsiteX2" fmla="*/ 8089900 w 8089900"/>
                <a:gd name="connsiteY2" fmla="*/ 1879600 h 1879600"/>
                <a:gd name="connsiteX0" fmla="*/ 0 w 8089900"/>
                <a:gd name="connsiteY0" fmla="*/ 88900 h 1816100"/>
                <a:gd name="connsiteX1" fmla="*/ 1778000 w 8089900"/>
                <a:gd name="connsiteY1" fmla="*/ 0 h 1816100"/>
                <a:gd name="connsiteX2" fmla="*/ 8089900 w 8089900"/>
                <a:gd name="connsiteY2" fmla="*/ 1816100 h 1816100"/>
                <a:gd name="connsiteX0" fmla="*/ 0 w 8089900"/>
                <a:gd name="connsiteY0" fmla="*/ 88900 h 1816100"/>
                <a:gd name="connsiteX1" fmla="*/ 1778000 w 8089900"/>
                <a:gd name="connsiteY1" fmla="*/ 0 h 1816100"/>
                <a:gd name="connsiteX2" fmla="*/ 8089900 w 8089900"/>
                <a:gd name="connsiteY2" fmla="*/ 1816100 h 1816100"/>
                <a:gd name="connsiteX0" fmla="*/ 0 w 8432800"/>
                <a:gd name="connsiteY0" fmla="*/ 88900 h 1892300"/>
                <a:gd name="connsiteX1" fmla="*/ 1778000 w 8432800"/>
                <a:gd name="connsiteY1" fmla="*/ 0 h 1892300"/>
                <a:gd name="connsiteX2" fmla="*/ 8432800 w 8432800"/>
                <a:gd name="connsiteY2" fmla="*/ 1892300 h 1892300"/>
                <a:gd name="connsiteX0" fmla="*/ 0 w 8344871"/>
                <a:gd name="connsiteY0" fmla="*/ 98103 h 1892300"/>
                <a:gd name="connsiteX1" fmla="*/ 1690071 w 8344871"/>
                <a:gd name="connsiteY1" fmla="*/ 0 h 1892300"/>
                <a:gd name="connsiteX2" fmla="*/ 8344871 w 8344871"/>
                <a:gd name="connsiteY2" fmla="*/ 1892300 h 1892300"/>
                <a:gd name="connsiteX0" fmla="*/ 0 w 8170936"/>
                <a:gd name="connsiteY0" fmla="*/ 81804 h 1892300"/>
                <a:gd name="connsiteX1" fmla="*/ 1516136 w 8170936"/>
                <a:gd name="connsiteY1" fmla="*/ 0 h 1892300"/>
                <a:gd name="connsiteX2" fmla="*/ 8170936 w 8170936"/>
                <a:gd name="connsiteY2" fmla="*/ 1892300 h 1892300"/>
                <a:gd name="connsiteX0" fmla="*/ 0 w 8382727"/>
                <a:gd name="connsiteY0" fmla="*/ 81804 h 1892300"/>
                <a:gd name="connsiteX1" fmla="*/ 1727927 w 8382727"/>
                <a:gd name="connsiteY1" fmla="*/ 0 h 1892300"/>
                <a:gd name="connsiteX2" fmla="*/ 8382727 w 8382727"/>
                <a:gd name="connsiteY2" fmla="*/ 1892300 h 1892300"/>
                <a:gd name="connsiteX0" fmla="*/ 0 w 8131758"/>
                <a:gd name="connsiteY0" fmla="*/ 63827 h 1892300"/>
                <a:gd name="connsiteX1" fmla="*/ 1476958 w 8131758"/>
                <a:gd name="connsiteY1" fmla="*/ 0 h 1892300"/>
                <a:gd name="connsiteX2" fmla="*/ 8131758 w 8131758"/>
                <a:gd name="connsiteY2" fmla="*/ 1892300 h 1892300"/>
                <a:gd name="connsiteX0" fmla="*/ 0 w 8131758"/>
                <a:gd name="connsiteY0" fmla="*/ 63827 h 1892300"/>
                <a:gd name="connsiteX1" fmla="*/ 1758042 w 8131758"/>
                <a:gd name="connsiteY1" fmla="*/ 0 h 1892300"/>
                <a:gd name="connsiteX2" fmla="*/ 8131758 w 8131758"/>
                <a:gd name="connsiteY2" fmla="*/ 1892300 h 1892300"/>
                <a:gd name="connsiteX0" fmla="*/ 0 w 8061926"/>
                <a:gd name="connsiteY0" fmla="*/ 63827 h 1892300"/>
                <a:gd name="connsiteX1" fmla="*/ 1688210 w 8061926"/>
                <a:gd name="connsiteY1" fmla="*/ 0 h 1892300"/>
                <a:gd name="connsiteX2" fmla="*/ 8061926 w 8061926"/>
                <a:gd name="connsiteY2" fmla="*/ 1892300 h 1892300"/>
                <a:gd name="connsiteX0" fmla="*/ 0 w 8077498"/>
                <a:gd name="connsiteY0" fmla="*/ 56855 h 1892300"/>
                <a:gd name="connsiteX1" fmla="*/ 1703782 w 8077498"/>
                <a:gd name="connsiteY1" fmla="*/ 0 h 1892300"/>
                <a:gd name="connsiteX2" fmla="*/ 8077498 w 8077498"/>
                <a:gd name="connsiteY2" fmla="*/ 1892300 h 1892300"/>
              </a:gdLst>
              <a:ahLst/>
              <a:cxnLst>
                <a:cxn ang="0">
                  <a:pos x="connsiteX0" y="connsiteY0"/>
                </a:cxn>
                <a:cxn ang="0">
                  <a:pos x="connsiteX1" y="connsiteY1"/>
                </a:cxn>
                <a:cxn ang="0">
                  <a:pos x="connsiteX2" y="connsiteY2"/>
                </a:cxn>
              </a:cxnLst>
              <a:rect l="l" t="t" r="r" b="b"/>
              <a:pathLst>
                <a:path w="8077498" h="1892300">
                  <a:moveTo>
                    <a:pt x="0" y="56855"/>
                  </a:moveTo>
                  <a:lnTo>
                    <a:pt x="1703782" y="0"/>
                  </a:lnTo>
                  <a:lnTo>
                    <a:pt x="8077498" y="1892300"/>
                  </a:lnTo>
                </a:path>
              </a:pathLst>
            </a:custGeom>
            <a:noFill/>
            <a:ln w="25400" cap="flat" cmpd="sng" algn="ctr">
              <a:solidFill>
                <a:schemeClr val="tx2"/>
              </a:solidFill>
              <a:prstDash val="solid"/>
              <a:miter lim="800000"/>
            </a:ln>
            <a:effectLst/>
          </p:spPr>
          <p:txBody>
            <a:bodyPr rtlCol="0" anchor="ctr"/>
            <a:lstStyle/>
            <a:p>
              <a:pPr algn="ctr" defTabSz="1625519"/>
              <a:endParaRPr lang="en-GB" sz="3200" kern="0">
                <a:solidFill>
                  <a:prstClr val="white"/>
                </a:solidFill>
                <a:latin typeface="Calibri" panose="020F0502020204030204"/>
                <a:ea typeface="ＭＳ Ｐゴシック" pitchFamily="34" charset="-128"/>
              </a:endParaRPr>
            </a:p>
          </p:txBody>
        </p:sp>
        <p:sp>
          <p:nvSpPr>
            <p:cNvPr id="8" name="Freeform: Shape 7">
              <a:extLst>
                <a:ext uri="{FF2B5EF4-FFF2-40B4-BE49-F238E27FC236}">
                  <a16:creationId xmlns:a16="http://schemas.microsoft.com/office/drawing/2014/main" id="{8FF0F389-D590-4719-8677-8AB7B4D81D7B}"/>
                </a:ext>
              </a:extLst>
            </p:cNvPr>
            <p:cNvSpPr/>
            <p:nvPr/>
          </p:nvSpPr>
          <p:spPr>
            <a:xfrm>
              <a:off x="3582678" y="1575682"/>
              <a:ext cx="4398539" cy="1438266"/>
            </a:xfrm>
            <a:custGeom>
              <a:avLst/>
              <a:gdLst>
                <a:gd name="connsiteX0" fmla="*/ 0 w 7137400"/>
                <a:gd name="connsiteY0" fmla="*/ 0 h 508000"/>
                <a:gd name="connsiteX1" fmla="*/ 1765300 w 7137400"/>
                <a:gd name="connsiteY1" fmla="*/ 508000 h 508000"/>
                <a:gd name="connsiteX2" fmla="*/ 7137400 w 7137400"/>
                <a:gd name="connsiteY2" fmla="*/ 355600 h 508000"/>
                <a:gd name="connsiteX0" fmla="*/ 0 w 7162800"/>
                <a:gd name="connsiteY0" fmla="*/ 0 h 1739900"/>
                <a:gd name="connsiteX1" fmla="*/ 1790700 w 7162800"/>
                <a:gd name="connsiteY1" fmla="*/ 1739900 h 1739900"/>
                <a:gd name="connsiteX2" fmla="*/ 7162800 w 7162800"/>
                <a:gd name="connsiteY2" fmla="*/ 1587500 h 1739900"/>
                <a:gd name="connsiteX0" fmla="*/ 0 w 7162800"/>
                <a:gd name="connsiteY0" fmla="*/ 0 h 1587500"/>
                <a:gd name="connsiteX1" fmla="*/ 1790700 w 7162800"/>
                <a:gd name="connsiteY1" fmla="*/ 1498600 h 1587500"/>
                <a:gd name="connsiteX2" fmla="*/ 7162800 w 7162800"/>
                <a:gd name="connsiteY2" fmla="*/ 1587500 h 1587500"/>
                <a:gd name="connsiteX0" fmla="*/ 0 w 8191500"/>
                <a:gd name="connsiteY0" fmla="*/ 0 h 2197100"/>
                <a:gd name="connsiteX1" fmla="*/ 1790700 w 8191500"/>
                <a:gd name="connsiteY1" fmla="*/ 1498600 h 2197100"/>
                <a:gd name="connsiteX2" fmla="*/ 8191500 w 8191500"/>
                <a:gd name="connsiteY2" fmla="*/ 2197100 h 2197100"/>
                <a:gd name="connsiteX0" fmla="*/ 0 w 8191500"/>
                <a:gd name="connsiteY0" fmla="*/ 0 h 2197100"/>
                <a:gd name="connsiteX1" fmla="*/ 1752600 w 8191500"/>
                <a:gd name="connsiteY1" fmla="*/ 1409700 h 2197100"/>
                <a:gd name="connsiteX2" fmla="*/ 8191500 w 8191500"/>
                <a:gd name="connsiteY2" fmla="*/ 2197100 h 2197100"/>
                <a:gd name="connsiteX0" fmla="*/ 0 w 9182100"/>
                <a:gd name="connsiteY0" fmla="*/ 0 h 2273300"/>
                <a:gd name="connsiteX1" fmla="*/ 1752600 w 9182100"/>
                <a:gd name="connsiteY1" fmla="*/ 1409700 h 2273300"/>
                <a:gd name="connsiteX2" fmla="*/ 9182100 w 9182100"/>
                <a:gd name="connsiteY2" fmla="*/ 2273300 h 2273300"/>
                <a:gd name="connsiteX0" fmla="*/ 0 w 9103941"/>
                <a:gd name="connsiteY0" fmla="*/ 0 h 2273300"/>
                <a:gd name="connsiteX1" fmla="*/ 1674441 w 9103941"/>
                <a:gd name="connsiteY1" fmla="*/ 1409700 h 2273300"/>
                <a:gd name="connsiteX2" fmla="*/ 9103941 w 9103941"/>
                <a:gd name="connsiteY2" fmla="*/ 2273300 h 2273300"/>
                <a:gd name="connsiteX0" fmla="*/ 0 w 8930006"/>
                <a:gd name="connsiteY0" fmla="*/ 0 h 2262434"/>
                <a:gd name="connsiteX1" fmla="*/ 1500506 w 8930006"/>
                <a:gd name="connsiteY1" fmla="*/ 1398834 h 2262434"/>
                <a:gd name="connsiteX2" fmla="*/ 8930006 w 8930006"/>
                <a:gd name="connsiteY2" fmla="*/ 2262434 h 2262434"/>
                <a:gd name="connsiteX0" fmla="*/ 0 w 8244499"/>
                <a:gd name="connsiteY0" fmla="*/ 0 h 2295031"/>
                <a:gd name="connsiteX1" fmla="*/ 1500506 w 8244499"/>
                <a:gd name="connsiteY1" fmla="*/ 1398834 h 2295031"/>
                <a:gd name="connsiteX2" fmla="*/ 8244499 w 8244499"/>
                <a:gd name="connsiteY2" fmla="*/ 2295031 h 2295031"/>
                <a:gd name="connsiteX0" fmla="*/ 0 w 7855704"/>
                <a:gd name="connsiteY0" fmla="*/ 0 h 2273300"/>
                <a:gd name="connsiteX1" fmla="*/ 1500506 w 7855704"/>
                <a:gd name="connsiteY1" fmla="*/ 1398834 h 2273300"/>
                <a:gd name="connsiteX2" fmla="*/ 7855704 w 7855704"/>
                <a:gd name="connsiteY2" fmla="*/ 2273300 h 2273300"/>
                <a:gd name="connsiteX0" fmla="*/ 0 w 8049078"/>
                <a:gd name="connsiteY0" fmla="*/ 0 h 2263521"/>
                <a:gd name="connsiteX1" fmla="*/ 1693880 w 8049078"/>
                <a:gd name="connsiteY1" fmla="*/ 1389055 h 2263521"/>
                <a:gd name="connsiteX2" fmla="*/ 8049078 w 8049078"/>
                <a:gd name="connsiteY2" fmla="*/ 2263521 h 2263521"/>
                <a:gd name="connsiteX0" fmla="*/ 0 w 8049078"/>
                <a:gd name="connsiteY0" fmla="*/ 0 h 2263521"/>
                <a:gd name="connsiteX1" fmla="*/ 1758338 w 8049078"/>
                <a:gd name="connsiteY1" fmla="*/ 1389055 h 2263521"/>
                <a:gd name="connsiteX2" fmla="*/ 8049078 w 8049078"/>
                <a:gd name="connsiteY2" fmla="*/ 2263521 h 2263521"/>
                <a:gd name="connsiteX0" fmla="*/ 0 w 7788070"/>
                <a:gd name="connsiteY0" fmla="*/ 0 h 2263521"/>
                <a:gd name="connsiteX1" fmla="*/ 1497330 w 7788070"/>
                <a:gd name="connsiteY1" fmla="*/ 1389055 h 2263521"/>
                <a:gd name="connsiteX2" fmla="*/ 7788070 w 7788070"/>
                <a:gd name="connsiteY2" fmla="*/ 2263521 h 2263521"/>
                <a:gd name="connsiteX0" fmla="*/ 0 w 7788070"/>
                <a:gd name="connsiteY0" fmla="*/ 0 h 2263521"/>
                <a:gd name="connsiteX1" fmla="*/ 1698105 w 7788070"/>
                <a:gd name="connsiteY1" fmla="*/ 1398044 h 2263521"/>
                <a:gd name="connsiteX2" fmla="*/ 7788070 w 7788070"/>
                <a:gd name="connsiteY2" fmla="*/ 2263521 h 2263521"/>
                <a:gd name="connsiteX0" fmla="*/ 0 w 7788070"/>
                <a:gd name="connsiteY0" fmla="*/ 0 h 2263521"/>
                <a:gd name="connsiteX1" fmla="*/ 1647913 w 7788070"/>
                <a:gd name="connsiteY1" fmla="*/ 1326140 h 2263521"/>
                <a:gd name="connsiteX2" fmla="*/ 7788070 w 7788070"/>
                <a:gd name="connsiteY2" fmla="*/ 2263521 h 2263521"/>
                <a:gd name="connsiteX0" fmla="*/ 0 w 7788070"/>
                <a:gd name="connsiteY0" fmla="*/ 0 h 2263521"/>
                <a:gd name="connsiteX1" fmla="*/ 1738261 w 7788070"/>
                <a:gd name="connsiteY1" fmla="*/ 1326140 h 2263521"/>
                <a:gd name="connsiteX2" fmla="*/ 7788070 w 7788070"/>
                <a:gd name="connsiteY2" fmla="*/ 2263521 h 2263521"/>
                <a:gd name="connsiteX0" fmla="*/ 0 w 7756925"/>
                <a:gd name="connsiteY0" fmla="*/ 0 h 2263521"/>
                <a:gd name="connsiteX1" fmla="*/ 1707116 w 7756925"/>
                <a:gd name="connsiteY1" fmla="*/ 1326140 h 2263521"/>
                <a:gd name="connsiteX2" fmla="*/ 7756925 w 7756925"/>
                <a:gd name="connsiteY2" fmla="*/ 2263521 h 2263521"/>
                <a:gd name="connsiteX0" fmla="*/ 0 w 7756925"/>
                <a:gd name="connsiteY0" fmla="*/ 0 h 2263521"/>
                <a:gd name="connsiteX1" fmla="*/ 1724656 w 7756925"/>
                <a:gd name="connsiteY1" fmla="*/ 1373252 h 2263521"/>
                <a:gd name="connsiteX2" fmla="*/ 7756925 w 7756925"/>
                <a:gd name="connsiteY2" fmla="*/ 2263521 h 2263521"/>
                <a:gd name="connsiteX0" fmla="*/ 0 w 7677993"/>
                <a:gd name="connsiteY0" fmla="*/ 0 h 2247816"/>
                <a:gd name="connsiteX1" fmla="*/ 1724656 w 7677993"/>
                <a:gd name="connsiteY1" fmla="*/ 1373252 h 2247816"/>
                <a:gd name="connsiteX2" fmla="*/ 7677993 w 7677993"/>
                <a:gd name="connsiteY2" fmla="*/ 2247816 h 2247816"/>
              </a:gdLst>
              <a:ahLst/>
              <a:cxnLst>
                <a:cxn ang="0">
                  <a:pos x="connsiteX0" y="connsiteY0"/>
                </a:cxn>
                <a:cxn ang="0">
                  <a:pos x="connsiteX1" y="connsiteY1"/>
                </a:cxn>
                <a:cxn ang="0">
                  <a:pos x="connsiteX2" y="connsiteY2"/>
                </a:cxn>
              </a:cxnLst>
              <a:rect l="l" t="t" r="r" b="b"/>
              <a:pathLst>
                <a:path w="7677993" h="2247816">
                  <a:moveTo>
                    <a:pt x="0" y="0"/>
                  </a:moveTo>
                  <a:lnTo>
                    <a:pt x="1724656" y="1373252"/>
                  </a:lnTo>
                  <a:lnTo>
                    <a:pt x="7677993" y="2247816"/>
                  </a:lnTo>
                </a:path>
              </a:pathLst>
            </a:custGeom>
            <a:noFill/>
            <a:ln w="25400" cap="flat" cmpd="sng" algn="ctr">
              <a:solidFill>
                <a:schemeClr val="accent5"/>
              </a:solidFill>
              <a:prstDash val="solid"/>
              <a:miter lim="800000"/>
            </a:ln>
            <a:effectLst/>
          </p:spPr>
          <p:txBody>
            <a:bodyPr rtlCol="0" anchor="ctr"/>
            <a:lstStyle/>
            <a:p>
              <a:pPr algn="ctr" defTabSz="1625519"/>
              <a:endParaRPr lang="en-GB" sz="3200" kern="0">
                <a:solidFill>
                  <a:schemeClr val="accent5"/>
                </a:solidFill>
                <a:latin typeface="Calibri" panose="020F0502020204030204"/>
                <a:ea typeface="ＭＳ Ｐゴシック" pitchFamily="34" charset="-128"/>
              </a:endParaRPr>
            </a:p>
          </p:txBody>
        </p:sp>
        <p:sp>
          <p:nvSpPr>
            <p:cNvPr id="9" name="Freeform: Shape 8">
              <a:extLst>
                <a:ext uri="{FF2B5EF4-FFF2-40B4-BE49-F238E27FC236}">
                  <a16:creationId xmlns:a16="http://schemas.microsoft.com/office/drawing/2014/main" id="{B5BE590B-D77E-48BF-8974-8E036673ADFE}"/>
                </a:ext>
              </a:extLst>
            </p:cNvPr>
            <p:cNvSpPr/>
            <p:nvPr/>
          </p:nvSpPr>
          <p:spPr>
            <a:xfrm>
              <a:off x="3582679" y="1575681"/>
              <a:ext cx="3887839" cy="2367987"/>
            </a:xfrm>
            <a:custGeom>
              <a:avLst/>
              <a:gdLst>
                <a:gd name="connsiteX0" fmla="*/ 0 w 7137400"/>
                <a:gd name="connsiteY0" fmla="*/ 0 h 508000"/>
                <a:gd name="connsiteX1" fmla="*/ 1765300 w 7137400"/>
                <a:gd name="connsiteY1" fmla="*/ 508000 h 508000"/>
                <a:gd name="connsiteX2" fmla="*/ 7137400 w 7137400"/>
                <a:gd name="connsiteY2" fmla="*/ 355600 h 508000"/>
                <a:gd name="connsiteX0" fmla="*/ 0 w 7162800"/>
                <a:gd name="connsiteY0" fmla="*/ 0 h 1739900"/>
                <a:gd name="connsiteX1" fmla="*/ 1790700 w 7162800"/>
                <a:gd name="connsiteY1" fmla="*/ 1739900 h 1739900"/>
                <a:gd name="connsiteX2" fmla="*/ 7162800 w 7162800"/>
                <a:gd name="connsiteY2" fmla="*/ 1587500 h 1739900"/>
                <a:gd name="connsiteX0" fmla="*/ 0 w 7162800"/>
                <a:gd name="connsiteY0" fmla="*/ 0 h 1587500"/>
                <a:gd name="connsiteX1" fmla="*/ 1790700 w 7162800"/>
                <a:gd name="connsiteY1" fmla="*/ 1498600 h 1587500"/>
                <a:gd name="connsiteX2" fmla="*/ 7162800 w 7162800"/>
                <a:gd name="connsiteY2" fmla="*/ 1587500 h 1587500"/>
                <a:gd name="connsiteX0" fmla="*/ 0 w 8191500"/>
                <a:gd name="connsiteY0" fmla="*/ 0 h 2197100"/>
                <a:gd name="connsiteX1" fmla="*/ 1790700 w 8191500"/>
                <a:gd name="connsiteY1" fmla="*/ 1498600 h 2197100"/>
                <a:gd name="connsiteX2" fmla="*/ 8191500 w 8191500"/>
                <a:gd name="connsiteY2" fmla="*/ 2197100 h 2197100"/>
                <a:gd name="connsiteX0" fmla="*/ 0 w 8102600"/>
                <a:gd name="connsiteY0" fmla="*/ 0 h 2882900"/>
                <a:gd name="connsiteX1" fmla="*/ 1701800 w 8102600"/>
                <a:gd name="connsiteY1" fmla="*/ 2184400 h 2882900"/>
                <a:gd name="connsiteX2" fmla="*/ 8102600 w 8102600"/>
                <a:gd name="connsiteY2" fmla="*/ 2882900 h 2882900"/>
                <a:gd name="connsiteX0" fmla="*/ 0 w 8102600"/>
                <a:gd name="connsiteY0" fmla="*/ 0 h 2882900"/>
                <a:gd name="connsiteX1" fmla="*/ 1752600 w 8102600"/>
                <a:gd name="connsiteY1" fmla="*/ 2667000 h 2882900"/>
                <a:gd name="connsiteX2" fmla="*/ 8102600 w 8102600"/>
                <a:gd name="connsiteY2" fmla="*/ 2882900 h 2882900"/>
                <a:gd name="connsiteX0" fmla="*/ 0 w 7112000"/>
                <a:gd name="connsiteY0" fmla="*/ 0 h 3695700"/>
                <a:gd name="connsiteX1" fmla="*/ 1752600 w 7112000"/>
                <a:gd name="connsiteY1" fmla="*/ 2667000 h 3695700"/>
                <a:gd name="connsiteX2" fmla="*/ 7112000 w 7112000"/>
                <a:gd name="connsiteY2" fmla="*/ 3695700 h 3695700"/>
                <a:gd name="connsiteX0" fmla="*/ 0 w 7053381"/>
                <a:gd name="connsiteY0" fmla="*/ 0 h 3704904"/>
                <a:gd name="connsiteX1" fmla="*/ 1693981 w 7053381"/>
                <a:gd name="connsiteY1" fmla="*/ 2676204 h 3704904"/>
                <a:gd name="connsiteX2" fmla="*/ 7053381 w 7053381"/>
                <a:gd name="connsiteY2" fmla="*/ 3704904 h 3704904"/>
                <a:gd name="connsiteX0" fmla="*/ 0 w 6889678"/>
                <a:gd name="connsiteY0" fmla="*/ 0 h 3715770"/>
                <a:gd name="connsiteX1" fmla="*/ 1530278 w 6889678"/>
                <a:gd name="connsiteY1" fmla="*/ 2687070 h 3715770"/>
                <a:gd name="connsiteX2" fmla="*/ 6889678 w 6889678"/>
                <a:gd name="connsiteY2" fmla="*/ 3715770 h 3715770"/>
                <a:gd name="connsiteX0" fmla="*/ 0 w 7073844"/>
                <a:gd name="connsiteY0" fmla="*/ 0 h 3705991"/>
                <a:gd name="connsiteX1" fmla="*/ 1714444 w 7073844"/>
                <a:gd name="connsiteY1" fmla="*/ 2677291 h 3705991"/>
                <a:gd name="connsiteX2" fmla="*/ 7073844 w 7073844"/>
                <a:gd name="connsiteY2" fmla="*/ 3705991 h 3705991"/>
                <a:gd name="connsiteX0" fmla="*/ 0 w 7073844"/>
                <a:gd name="connsiteY0" fmla="*/ 0 h 3705991"/>
                <a:gd name="connsiteX1" fmla="*/ 1769694 w 7073844"/>
                <a:gd name="connsiteY1" fmla="*/ 2677291 h 3705991"/>
                <a:gd name="connsiteX2" fmla="*/ 7073844 w 7073844"/>
                <a:gd name="connsiteY2" fmla="*/ 3705991 h 3705991"/>
                <a:gd name="connsiteX0" fmla="*/ 0 w 7073844"/>
                <a:gd name="connsiteY0" fmla="*/ 0 h 3705991"/>
                <a:gd name="connsiteX1" fmla="*/ 1800942 w 7073844"/>
                <a:gd name="connsiteY1" fmla="*/ 2677291 h 3705991"/>
                <a:gd name="connsiteX2" fmla="*/ 7073844 w 7073844"/>
                <a:gd name="connsiteY2" fmla="*/ 3705991 h 3705991"/>
                <a:gd name="connsiteX0" fmla="*/ 0 w 7057687"/>
                <a:gd name="connsiteY0" fmla="*/ 0 h 3705991"/>
                <a:gd name="connsiteX1" fmla="*/ 1784785 w 7057687"/>
                <a:gd name="connsiteY1" fmla="*/ 2677291 h 3705991"/>
                <a:gd name="connsiteX2" fmla="*/ 7057687 w 7057687"/>
                <a:gd name="connsiteY2" fmla="*/ 3705991 h 3705991"/>
                <a:gd name="connsiteX0" fmla="*/ 0 w 7041530"/>
                <a:gd name="connsiteY0" fmla="*/ 0 h 3705991"/>
                <a:gd name="connsiteX1" fmla="*/ 1768628 w 7041530"/>
                <a:gd name="connsiteY1" fmla="*/ 2677291 h 3705991"/>
                <a:gd name="connsiteX2" fmla="*/ 7041530 w 7041530"/>
                <a:gd name="connsiteY2" fmla="*/ 3705991 h 3705991"/>
                <a:gd name="connsiteX0" fmla="*/ 0 w 7041530"/>
                <a:gd name="connsiteY0" fmla="*/ 0 h 3705991"/>
                <a:gd name="connsiteX1" fmla="*/ 1768627 w 7041530"/>
                <a:gd name="connsiteY1" fmla="*/ 2614386 h 3705991"/>
                <a:gd name="connsiteX2" fmla="*/ 7041530 w 7041530"/>
                <a:gd name="connsiteY2" fmla="*/ 3705991 h 3705991"/>
              </a:gdLst>
              <a:ahLst/>
              <a:cxnLst>
                <a:cxn ang="0">
                  <a:pos x="connsiteX0" y="connsiteY0"/>
                </a:cxn>
                <a:cxn ang="0">
                  <a:pos x="connsiteX1" y="connsiteY1"/>
                </a:cxn>
                <a:cxn ang="0">
                  <a:pos x="connsiteX2" y="connsiteY2"/>
                </a:cxn>
              </a:cxnLst>
              <a:rect l="l" t="t" r="r" b="b"/>
              <a:pathLst>
                <a:path w="7041530" h="3705991">
                  <a:moveTo>
                    <a:pt x="0" y="0"/>
                  </a:moveTo>
                  <a:lnTo>
                    <a:pt x="1768627" y="2614386"/>
                  </a:lnTo>
                  <a:cubicBezTo>
                    <a:pt x="3526261" y="2957286"/>
                    <a:pt x="5283896" y="3363091"/>
                    <a:pt x="7041530" y="3705991"/>
                  </a:cubicBezTo>
                </a:path>
              </a:pathLst>
            </a:custGeom>
            <a:noFill/>
            <a:ln w="25400" cap="flat" cmpd="sng" algn="ctr">
              <a:solidFill>
                <a:schemeClr val="accent1"/>
              </a:solidFill>
              <a:prstDash val="solid"/>
              <a:miter lim="800000"/>
            </a:ln>
            <a:effectLst/>
          </p:spPr>
          <p:txBody>
            <a:bodyPr rtlCol="0" anchor="ctr"/>
            <a:lstStyle/>
            <a:p>
              <a:pPr algn="ctr" defTabSz="1625519"/>
              <a:endParaRPr lang="en-GB" sz="3200" kern="0">
                <a:solidFill>
                  <a:prstClr val="white"/>
                </a:solidFill>
                <a:latin typeface="Calibri" panose="020F0502020204030204"/>
                <a:ea typeface="ＭＳ Ｐゴシック" pitchFamily="34" charset="-128"/>
              </a:endParaRPr>
            </a:p>
          </p:txBody>
        </p:sp>
        <p:cxnSp>
          <p:nvCxnSpPr>
            <p:cNvPr id="10" name="Straight Connector 9">
              <a:extLst>
                <a:ext uri="{FF2B5EF4-FFF2-40B4-BE49-F238E27FC236}">
                  <a16:creationId xmlns:a16="http://schemas.microsoft.com/office/drawing/2014/main" id="{3E2F54ED-FA15-42EB-A2BF-BA3851262180}"/>
                </a:ext>
              </a:extLst>
            </p:cNvPr>
            <p:cNvCxnSpPr>
              <a:cxnSpLocks/>
            </p:cNvCxnSpPr>
            <p:nvPr/>
          </p:nvCxnSpPr>
          <p:spPr>
            <a:xfrm flipV="1">
              <a:off x="3582679" y="1718478"/>
              <a:ext cx="4920007" cy="629092"/>
            </a:xfrm>
            <a:prstGeom prst="line">
              <a:avLst/>
            </a:prstGeom>
            <a:noFill/>
            <a:ln w="25400" cap="flat" cmpd="sng" algn="ctr">
              <a:solidFill>
                <a:schemeClr val="accent6"/>
              </a:solidFill>
              <a:prstDash val="solid"/>
              <a:miter lim="800000"/>
            </a:ln>
            <a:effectLst/>
          </p:spPr>
        </p:cxnSp>
        <p:cxnSp>
          <p:nvCxnSpPr>
            <p:cNvPr id="11" name="Straight Connector 10">
              <a:extLst>
                <a:ext uri="{FF2B5EF4-FFF2-40B4-BE49-F238E27FC236}">
                  <a16:creationId xmlns:a16="http://schemas.microsoft.com/office/drawing/2014/main" id="{C20BF689-5838-4AB3-9940-11C856CA67E2}"/>
                </a:ext>
              </a:extLst>
            </p:cNvPr>
            <p:cNvCxnSpPr>
              <a:cxnSpLocks/>
            </p:cNvCxnSpPr>
            <p:nvPr/>
          </p:nvCxnSpPr>
          <p:spPr>
            <a:xfrm>
              <a:off x="3582679" y="2347570"/>
              <a:ext cx="4904133" cy="4161"/>
            </a:xfrm>
            <a:prstGeom prst="line">
              <a:avLst/>
            </a:prstGeom>
            <a:noFill/>
            <a:ln w="25400" cap="flat" cmpd="sng" algn="ctr">
              <a:solidFill>
                <a:schemeClr val="bg2"/>
              </a:solidFill>
              <a:prstDash val="solid"/>
              <a:miter lim="800000"/>
            </a:ln>
            <a:effectLst/>
          </p:spPr>
        </p:cxnSp>
        <p:sp>
          <p:nvSpPr>
            <p:cNvPr id="12" name="TextBox 11">
              <a:extLst>
                <a:ext uri="{FF2B5EF4-FFF2-40B4-BE49-F238E27FC236}">
                  <a16:creationId xmlns:a16="http://schemas.microsoft.com/office/drawing/2014/main" id="{7151E315-C393-44EC-8805-F3BC90F3FD66}"/>
                </a:ext>
              </a:extLst>
            </p:cNvPr>
            <p:cNvSpPr txBox="1"/>
            <p:nvPr/>
          </p:nvSpPr>
          <p:spPr>
            <a:xfrm>
              <a:off x="6407255" y="3230371"/>
              <a:ext cx="1900445" cy="402388"/>
            </a:xfrm>
            <a:prstGeom prst="rect">
              <a:avLst/>
            </a:prstGeom>
            <a:noFill/>
          </p:spPr>
          <p:txBody>
            <a:bodyPr wrap="none" rtlCol="0">
              <a:spAutoFit/>
            </a:bodyPr>
            <a:lstStyle/>
            <a:p>
              <a:pPr defTabSz="1625519" fontAlgn="base">
                <a:spcBef>
                  <a:spcPct val="0"/>
                </a:spcBef>
                <a:spcAft>
                  <a:spcPct val="0"/>
                </a:spcAft>
              </a:pPr>
              <a:r>
                <a:rPr lang="en-GB" sz="1200" dirty="0">
                  <a:solidFill>
                    <a:schemeClr val="tx2"/>
                  </a:solidFill>
                  <a:latin typeface="BISansNEXT" panose="02000503040000020004" pitchFamily="50" charset="0"/>
                  <a:ea typeface="ＭＳ Ｐゴシック" pitchFamily="34" charset="-128"/>
                </a:rPr>
                <a:t>Overall progression, </a:t>
              </a:r>
              <a:br>
                <a:rPr lang="en-GB" sz="1200" dirty="0">
                  <a:solidFill>
                    <a:schemeClr val="tx2"/>
                  </a:solidFill>
                  <a:latin typeface="BISansNEXT" panose="02000503040000020004" pitchFamily="50" charset="0"/>
                  <a:ea typeface="ＭＳ Ｐゴシック" pitchFamily="34" charset="-128"/>
                </a:rPr>
              </a:br>
              <a:r>
                <a:rPr lang="en-GB" sz="1200" dirty="0">
                  <a:solidFill>
                    <a:schemeClr val="tx2"/>
                  </a:solidFill>
                  <a:latin typeface="BISansNEXT" panose="02000503040000020004" pitchFamily="50" charset="0"/>
                  <a:ea typeface="ＭＳ Ｐゴシック" pitchFamily="34" charset="-128"/>
                </a:rPr>
                <a:t>no decline at 12 months (8%)</a:t>
              </a:r>
            </a:p>
          </p:txBody>
        </p:sp>
        <p:sp>
          <p:nvSpPr>
            <p:cNvPr id="13" name="TextBox 12">
              <a:extLst>
                <a:ext uri="{FF2B5EF4-FFF2-40B4-BE49-F238E27FC236}">
                  <a16:creationId xmlns:a16="http://schemas.microsoft.com/office/drawing/2014/main" id="{2311064B-5D02-41C3-ACB5-AB3D0290FEE4}"/>
                </a:ext>
              </a:extLst>
            </p:cNvPr>
            <p:cNvSpPr txBox="1"/>
            <p:nvPr/>
          </p:nvSpPr>
          <p:spPr>
            <a:xfrm>
              <a:off x="6827675" y="1418937"/>
              <a:ext cx="1788670" cy="241433"/>
            </a:xfrm>
            <a:prstGeom prst="rect">
              <a:avLst/>
            </a:prstGeom>
            <a:noFill/>
          </p:spPr>
          <p:txBody>
            <a:bodyPr wrap="none" rtlCol="0">
              <a:spAutoFit/>
            </a:bodyPr>
            <a:lstStyle/>
            <a:p>
              <a:pPr algn="r" defTabSz="1625519" fontAlgn="base">
                <a:spcBef>
                  <a:spcPct val="0"/>
                </a:spcBef>
                <a:spcAft>
                  <a:spcPct val="0"/>
                </a:spcAft>
              </a:pPr>
              <a:r>
                <a:rPr lang="en-GB" sz="1200" dirty="0">
                  <a:solidFill>
                    <a:schemeClr val="accent6"/>
                  </a:solidFill>
                  <a:latin typeface="BISansNEXT" panose="02000503040000020004" pitchFamily="50" charset="0"/>
                  <a:ea typeface="ＭＳ Ｐゴシック" pitchFamily="34" charset="-128"/>
                </a:rPr>
                <a:t>Overall improvement (24%)</a:t>
              </a:r>
            </a:p>
          </p:txBody>
        </p:sp>
        <p:sp>
          <p:nvSpPr>
            <p:cNvPr id="14" name="TextBox 13">
              <a:extLst>
                <a:ext uri="{FF2B5EF4-FFF2-40B4-BE49-F238E27FC236}">
                  <a16:creationId xmlns:a16="http://schemas.microsoft.com/office/drawing/2014/main" id="{C8134ECF-3244-4815-AAC5-DB48D22FAE5D}"/>
                </a:ext>
              </a:extLst>
            </p:cNvPr>
            <p:cNvSpPr txBox="1"/>
            <p:nvPr/>
          </p:nvSpPr>
          <p:spPr>
            <a:xfrm>
              <a:off x="7166624" y="2072114"/>
              <a:ext cx="1372311" cy="241433"/>
            </a:xfrm>
            <a:prstGeom prst="rect">
              <a:avLst/>
            </a:prstGeom>
            <a:noFill/>
          </p:spPr>
          <p:txBody>
            <a:bodyPr wrap="none" rtlCol="0">
              <a:spAutoFit/>
            </a:bodyPr>
            <a:lstStyle/>
            <a:p>
              <a:pPr defTabSz="1625519" fontAlgn="base">
                <a:spcBef>
                  <a:spcPct val="0"/>
                </a:spcBef>
                <a:spcAft>
                  <a:spcPct val="0"/>
                </a:spcAft>
              </a:pPr>
              <a:r>
                <a:rPr lang="en-GB" sz="1200" dirty="0">
                  <a:solidFill>
                    <a:schemeClr val="bg2"/>
                  </a:solidFill>
                  <a:latin typeface="BISansNEXT" panose="02000503040000020004" pitchFamily="50" charset="0"/>
                  <a:ea typeface="ＭＳ Ｐゴシック" pitchFamily="34" charset="-128"/>
                </a:rPr>
                <a:t>Overall stable (39%)</a:t>
              </a:r>
            </a:p>
          </p:txBody>
        </p:sp>
        <p:sp>
          <p:nvSpPr>
            <p:cNvPr id="15" name="TextBox 14">
              <a:extLst>
                <a:ext uri="{FF2B5EF4-FFF2-40B4-BE49-F238E27FC236}">
                  <a16:creationId xmlns:a16="http://schemas.microsoft.com/office/drawing/2014/main" id="{07C0571D-7406-4DD3-8EF7-3A022D797C52}"/>
                </a:ext>
              </a:extLst>
            </p:cNvPr>
            <p:cNvSpPr txBox="1"/>
            <p:nvPr/>
          </p:nvSpPr>
          <p:spPr>
            <a:xfrm>
              <a:off x="6871047" y="2410760"/>
              <a:ext cx="1788671" cy="402388"/>
            </a:xfrm>
            <a:prstGeom prst="rect">
              <a:avLst/>
            </a:prstGeom>
            <a:noFill/>
          </p:spPr>
          <p:txBody>
            <a:bodyPr wrap="none" rtlCol="0">
              <a:spAutoFit/>
            </a:bodyPr>
            <a:lstStyle/>
            <a:p>
              <a:pPr defTabSz="1625519" fontAlgn="base">
                <a:spcBef>
                  <a:spcPct val="0"/>
                </a:spcBef>
                <a:spcAft>
                  <a:spcPct val="0"/>
                </a:spcAft>
              </a:pPr>
              <a:r>
                <a:rPr lang="en-GB" sz="1200" dirty="0">
                  <a:solidFill>
                    <a:schemeClr val="accent5"/>
                  </a:solidFill>
                  <a:latin typeface="BISansNEXT" panose="02000503040000020004" pitchFamily="50" charset="0"/>
                  <a:ea typeface="ＭＳ Ｐゴシック" pitchFamily="34" charset="-128"/>
                </a:rPr>
                <a:t>Overall progression, </a:t>
              </a:r>
              <a:br>
                <a:rPr lang="en-GB" sz="1200" dirty="0">
                  <a:solidFill>
                    <a:schemeClr val="accent5"/>
                  </a:solidFill>
                  <a:latin typeface="BISansNEXT" panose="02000503040000020004" pitchFamily="50" charset="0"/>
                  <a:ea typeface="ＭＳ Ｐゴシック" pitchFamily="34" charset="-128"/>
                </a:rPr>
              </a:br>
              <a:r>
                <a:rPr lang="en-GB" sz="1200" dirty="0">
                  <a:solidFill>
                    <a:schemeClr val="accent5"/>
                  </a:solidFill>
                  <a:latin typeface="BISansNEXT" panose="02000503040000020004" pitchFamily="50" charset="0"/>
                  <a:ea typeface="ＭＳ Ｐゴシック" pitchFamily="34" charset="-128"/>
                </a:rPr>
                <a:t>decline at 12 months (13%)</a:t>
              </a:r>
            </a:p>
          </p:txBody>
        </p:sp>
        <p:sp>
          <p:nvSpPr>
            <p:cNvPr id="16" name="TextBox 15">
              <a:extLst>
                <a:ext uri="{FF2B5EF4-FFF2-40B4-BE49-F238E27FC236}">
                  <a16:creationId xmlns:a16="http://schemas.microsoft.com/office/drawing/2014/main" id="{A0A2BA1F-3FF4-406F-B1F7-1151E9A82720}"/>
                </a:ext>
              </a:extLst>
            </p:cNvPr>
            <p:cNvSpPr txBox="1"/>
            <p:nvPr/>
          </p:nvSpPr>
          <p:spPr>
            <a:xfrm>
              <a:off x="5125835" y="3810415"/>
              <a:ext cx="2117381" cy="402388"/>
            </a:xfrm>
            <a:prstGeom prst="rect">
              <a:avLst/>
            </a:prstGeom>
            <a:noFill/>
          </p:spPr>
          <p:txBody>
            <a:bodyPr wrap="square" rtlCol="0">
              <a:spAutoFit/>
            </a:bodyPr>
            <a:lstStyle/>
            <a:p>
              <a:pPr defTabSz="1625519" fontAlgn="base">
                <a:spcBef>
                  <a:spcPct val="0"/>
                </a:spcBef>
                <a:spcAft>
                  <a:spcPct val="0"/>
                </a:spcAft>
              </a:pPr>
              <a:r>
                <a:rPr lang="en-GB" sz="1200" dirty="0">
                  <a:solidFill>
                    <a:schemeClr val="accent1"/>
                  </a:solidFill>
                  <a:latin typeface="BISansNEXT" panose="02000503040000020004" pitchFamily="50" charset="0"/>
                  <a:ea typeface="ＭＳ Ｐゴシック" pitchFamily="34" charset="-128"/>
                </a:rPr>
                <a:t>Rapid progression (no periods of stability/improvement) (3%*)) </a:t>
              </a:r>
            </a:p>
          </p:txBody>
        </p:sp>
        <p:sp>
          <p:nvSpPr>
            <p:cNvPr id="17" name="TextBox 16">
              <a:extLst>
                <a:ext uri="{FF2B5EF4-FFF2-40B4-BE49-F238E27FC236}">
                  <a16:creationId xmlns:a16="http://schemas.microsoft.com/office/drawing/2014/main" id="{D5C7E3AF-F361-42CC-91F4-74E1160DE1A5}"/>
                </a:ext>
              </a:extLst>
            </p:cNvPr>
            <p:cNvSpPr txBox="1"/>
            <p:nvPr/>
          </p:nvSpPr>
          <p:spPr>
            <a:xfrm rot="16200000">
              <a:off x="1406090" y="2630533"/>
              <a:ext cx="3069265" cy="241433"/>
            </a:xfrm>
            <a:prstGeom prst="rect">
              <a:avLst/>
            </a:prstGeom>
            <a:noFill/>
          </p:spPr>
          <p:txBody>
            <a:bodyPr wrap="square" rtlCol="0">
              <a:spAutoFit/>
            </a:bodyPr>
            <a:lstStyle/>
            <a:p>
              <a:pPr algn="ctr" defTabSz="1625519"/>
              <a:r>
                <a:rPr lang="en-GB" sz="1200" kern="0" dirty="0">
                  <a:solidFill>
                    <a:schemeClr val="tx2"/>
                  </a:solidFill>
                  <a:latin typeface="BISansNEXT" panose="02000503040000020004" pitchFamily="50" charset="0"/>
                  <a:ea typeface="ＭＳ Ｐゴシック" pitchFamily="34" charset="-128"/>
                  <a:cs typeface="Arial" panose="020B0604020202020204" pitchFamily="34" charset="0"/>
                </a:rPr>
                <a:t>FVC (% predicted)</a:t>
              </a:r>
            </a:p>
          </p:txBody>
        </p:sp>
        <p:sp>
          <p:nvSpPr>
            <p:cNvPr id="18" name="TextBox 17">
              <a:extLst>
                <a:ext uri="{FF2B5EF4-FFF2-40B4-BE49-F238E27FC236}">
                  <a16:creationId xmlns:a16="http://schemas.microsoft.com/office/drawing/2014/main" id="{C4D0AC75-7A28-49A9-BC91-FF59D4EE0B86}"/>
                </a:ext>
              </a:extLst>
            </p:cNvPr>
            <p:cNvSpPr txBox="1"/>
            <p:nvPr/>
          </p:nvSpPr>
          <p:spPr>
            <a:xfrm>
              <a:off x="3454711" y="4498318"/>
              <a:ext cx="5137844" cy="241433"/>
            </a:xfrm>
            <a:prstGeom prst="rect">
              <a:avLst/>
            </a:prstGeom>
            <a:noFill/>
          </p:spPr>
          <p:txBody>
            <a:bodyPr wrap="square" rtlCol="0">
              <a:spAutoFit/>
            </a:bodyPr>
            <a:lstStyle/>
            <a:p>
              <a:pPr algn="ctr" defTabSz="1625519"/>
              <a:r>
                <a:rPr lang="en-GB" sz="1200" kern="0" dirty="0">
                  <a:solidFill>
                    <a:schemeClr val="tx2"/>
                  </a:solidFill>
                  <a:latin typeface="BISansNEXT" panose="02000503040000020004" pitchFamily="50" charset="0"/>
                  <a:ea typeface="ＭＳ Ｐゴシック" pitchFamily="34" charset="-128"/>
                  <a:cs typeface="Arial" panose="020B0604020202020204" pitchFamily="34" charset="0"/>
                </a:rPr>
                <a:t>Time (years)</a:t>
              </a:r>
            </a:p>
          </p:txBody>
        </p:sp>
        <p:sp>
          <p:nvSpPr>
            <p:cNvPr id="19" name="TextBox 18">
              <a:extLst>
                <a:ext uri="{FF2B5EF4-FFF2-40B4-BE49-F238E27FC236}">
                  <a16:creationId xmlns:a16="http://schemas.microsoft.com/office/drawing/2014/main" id="{3043D55B-6AC6-4E1B-B9C5-CAEA58C0D766}"/>
                </a:ext>
              </a:extLst>
            </p:cNvPr>
            <p:cNvSpPr txBox="1"/>
            <p:nvPr/>
          </p:nvSpPr>
          <p:spPr>
            <a:xfrm>
              <a:off x="2871724" y="588248"/>
              <a:ext cx="5787995" cy="456040"/>
            </a:xfrm>
            <a:prstGeom prst="rect">
              <a:avLst/>
            </a:prstGeom>
            <a:noFill/>
          </p:spPr>
          <p:txBody>
            <a:bodyPr wrap="square" rtlCol="0">
              <a:spAutoFit/>
            </a:bodyPr>
            <a:lstStyle/>
            <a:p>
              <a:pPr algn="ctr" defTabSz="609585"/>
              <a:r>
                <a:rPr lang="en-GB" sz="1400" b="1" dirty="0">
                  <a:solidFill>
                    <a:srgbClr val="003366"/>
                  </a:solidFill>
                  <a:latin typeface="BISansNEXT" panose="02000503040000020004" pitchFamily="50" charset="0"/>
                </a:rPr>
                <a:t>Absolute changes in FVC in 535 patients with </a:t>
              </a:r>
              <a:r>
                <a:rPr lang="en-GB" sz="1400" b="1" dirty="0" err="1">
                  <a:solidFill>
                    <a:srgbClr val="003366"/>
                  </a:solidFill>
                  <a:latin typeface="BISansNEXT" panose="02000503040000020004" pitchFamily="50" charset="0"/>
                </a:rPr>
                <a:t>SSc</a:t>
              </a:r>
              <a:r>
                <a:rPr lang="en-GB" sz="1400" b="1" dirty="0">
                  <a:solidFill>
                    <a:srgbClr val="003366"/>
                  </a:solidFill>
                  <a:latin typeface="BISansNEXT" panose="02000503040000020004" pitchFamily="50" charset="0"/>
                </a:rPr>
                <a:t>-ILD from the EUSTAR database over 5 years, stratified by changes in FVC over the first 12 months</a:t>
              </a:r>
              <a:r>
                <a:rPr lang="en-GB" sz="1400" b="1" baseline="30000" dirty="0">
                  <a:solidFill>
                    <a:srgbClr val="003366"/>
                  </a:solidFill>
                  <a:latin typeface="BISansNEXT" panose="02000503040000020004" pitchFamily="50" charset="0"/>
                </a:rPr>
                <a:t>3</a:t>
              </a:r>
              <a:endParaRPr lang="en-US" sz="1400" b="1" baseline="30000" dirty="0">
                <a:solidFill>
                  <a:srgbClr val="003366"/>
                </a:solidFill>
                <a:latin typeface="BISansNEXT" panose="02000503040000020004" pitchFamily="50" charset="0"/>
              </a:endParaRPr>
            </a:p>
          </p:txBody>
        </p:sp>
      </p:grpSp>
      <p:sp>
        <p:nvSpPr>
          <p:cNvPr id="22" name="Text Placeholder 4">
            <a:extLst>
              <a:ext uri="{FF2B5EF4-FFF2-40B4-BE49-F238E27FC236}">
                <a16:creationId xmlns:a16="http://schemas.microsoft.com/office/drawing/2014/main" id="{7D361DF4-4A55-5743-AB98-9AB99FFD0C5C}"/>
              </a:ext>
            </a:extLst>
          </p:cNvPr>
          <p:cNvSpPr txBox="1">
            <a:spLocks/>
          </p:cNvSpPr>
          <p:nvPr/>
        </p:nvSpPr>
        <p:spPr>
          <a:xfrm>
            <a:off x="194639" y="5871600"/>
            <a:ext cx="11173800" cy="619932"/>
          </a:xfrm>
          <a:prstGeom prst="rect">
            <a:avLst/>
          </a:prstGeom>
        </p:spPr>
        <p:txBody>
          <a:bodyPr vert="horz" lIns="91440" tIns="0" rIns="91440" bIns="45720" rtlCol="0" anchor="b">
            <a:noAutofit/>
          </a:bodyPr>
          <a:lstStyle>
            <a:lvl1pPr marL="0" indent="0" algn="l" defTabSz="914400" rtl="0" eaLnBrk="1" latinLnBrk="0" hangingPunct="1">
              <a:lnSpc>
                <a:spcPct val="100000"/>
              </a:lnSpc>
              <a:spcBef>
                <a:spcPts val="0"/>
              </a:spcBef>
              <a:buFont typeface="Arial" panose="020B0604020202020204" pitchFamily="34" charset="0"/>
              <a:buNone/>
              <a:defRPr sz="9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BISansNEXT" panose="02000503040000020004"/>
              </a:rPr>
              <a:t>*8% of </a:t>
            </a:r>
            <a:r>
              <a:rPr lang="nl-NL" dirty="0" err="1">
                <a:latin typeface="BISansNEXT" panose="02000503040000020004"/>
              </a:rPr>
              <a:t>patients</a:t>
            </a:r>
            <a:r>
              <a:rPr lang="nl-NL" dirty="0">
                <a:latin typeface="BISansNEXT" panose="02000503040000020004"/>
              </a:rPr>
              <a:t> </a:t>
            </a:r>
            <a:r>
              <a:rPr lang="nl-NL" dirty="0" err="1">
                <a:latin typeface="BISansNEXT" panose="02000503040000020004"/>
              </a:rPr>
              <a:t>showed</a:t>
            </a:r>
            <a:r>
              <a:rPr lang="nl-NL" dirty="0">
                <a:latin typeface="BISansNEXT" panose="02000503040000020004"/>
              </a:rPr>
              <a:t> </a:t>
            </a:r>
            <a:r>
              <a:rPr lang="nl-NL" dirty="0" err="1">
                <a:latin typeface="BISansNEXT" panose="02000503040000020004"/>
              </a:rPr>
              <a:t>an</a:t>
            </a:r>
            <a:r>
              <a:rPr lang="nl-NL" dirty="0">
                <a:latin typeface="BISansNEXT" panose="02000503040000020004"/>
              </a:rPr>
              <a:t> overall FVC </a:t>
            </a:r>
            <a:r>
              <a:rPr lang="nl-NL" dirty="0" err="1">
                <a:latin typeface="BISansNEXT" panose="02000503040000020004"/>
              </a:rPr>
              <a:t>decline</a:t>
            </a:r>
            <a:r>
              <a:rPr lang="nl-NL" dirty="0">
                <a:latin typeface="BISansNEXT" panose="02000503040000020004"/>
              </a:rPr>
              <a:t>; EUSTAR=European League </a:t>
            </a:r>
            <a:r>
              <a:rPr lang="nl-NL" dirty="0" err="1">
                <a:latin typeface="BISansNEXT" panose="02000503040000020004"/>
              </a:rPr>
              <a:t>Against</a:t>
            </a:r>
            <a:r>
              <a:rPr lang="nl-NL" dirty="0">
                <a:latin typeface="BISansNEXT" panose="02000503040000020004"/>
              </a:rPr>
              <a:t> </a:t>
            </a:r>
            <a:r>
              <a:rPr lang="nl-NL" dirty="0" err="1">
                <a:latin typeface="BISansNEXT" panose="02000503040000020004"/>
              </a:rPr>
              <a:t>Rheumatism</a:t>
            </a:r>
            <a:r>
              <a:rPr lang="nl-NL" dirty="0">
                <a:latin typeface="BISansNEXT" panose="02000503040000020004"/>
              </a:rPr>
              <a:t> </a:t>
            </a:r>
            <a:r>
              <a:rPr lang="nl-NL" dirty="0" err="1">
                <a:latin typeface="BISansNEXT" panose="02000503040000020004"/>
              </a:rPr>
              <a:t>Scleroderma</a:t>
            </a:r>
            <a:r>
              <a:rPr lang="nl-NL" dirty="0">
                <a:latin typeface="BISansNEXT" panose="02000503040000020004"/>
              </a:rPr>
              <a:t> Trials </a:t>
            </a:r>
            <a:r>
              <a:rPr lang="nl-NL" dirty="0" err="1">
                <a:latin typeface="BISansNEXT" panose="02000503040000020004"/>
              </a:rPr>
              <a:t>and</a:t>
            </a:r>
            <a:r>
              <a:rPr lang="nl-NL" dirty="0">
                <a:latin typeface="BISansNEXT" panose="02000503040000020004"/>
              </a:rPr>
              <a:t> Research; 1. </a:t>
            </a:r>
            <a:r>
              <a:rPr lang="nl-NL" dirty="0" err="1">
                <a:latin typeface="BISansNEXT" panose="02000503040000020004"/>
              </a:rPr>
              <a:t>Olson</a:t>
            </a:r>
            <a:r>
              <a:rPr lang="nl-NL" dirty="0">
                <a:latin typeface="BISansNEXT" panose="02000503040000020004"/>
              </a:rPr>
              <a:t> AL, Gifford AH, </a:t>
            </a:r>
            <a:r>
              <a:rPr lang="nl-NL" dirty="0" err="1">
                <a:latin typeface="BISansNEXT" panose="02000503040000020004"/>
              </a:rPr>
              <a:t>Inase</a:t>
            </a:r>
            <a:r>
              <a:rPr lang="nl-NL" dirty="0">
                <a:latin typeface="BISansNEXT" panose="02000503040000020004"/>
              </a:rPr>
              <a:t> N, et al. The </a:t>
            </a:r>
            <a:r>
              <a:rPr lang="nl-NL" dirty="0" err="1">
                <a:latin typeface="BISansNEXT" panose="02000503040000020004"/>
              </a:rPr>
              <a:t>epidemiology</a:t>
            </a:r>
            <a:r>
              <a:rPr lang="nl-NL" dirty="0">
                <a:latin typeface="BISansNEXT" panose="02000503040000020004"/>
              </a:rPr>
              <a:t> of </a:t>
            </a:r>
            <a:r>
              <a:rPr lang="nl-NL" dirty="0" err="1">
                <a:latin typeface="BISansNEXT" panose="02000503040000020004"/>
              </a:rPr>
              <a:t>idiopathic</a:t>
            </a:r>
            <a:r>
              <a:rPr lang="nl-NL" dirty="0">
                <a:latin typeface="BISansNEXT" panose="02000503040000020004"/>
              </a:rPr>
              <a:t> </a:t>
            </a:r>
            <a:r>
              <a:rPr lang="nl-NL" dirty="0" err="1">
                <a:latin typeface="BISansNEXT" panose="02000503040000020004"/>
              </a:rPr>
              <a:t>pulmonary</a:t>
            </a:r>
            <a:r>
              <a:rPr lang="nl-NL" dirty="0">
                <a:latin typeface="BISansNEXT" panose="02000503040000020004"/>
              </a:rPr>
              <a:t> fibrosis </a:t>
            </a:r>
            <a:r>
              <a:rPr lang="nl-NL" dirty="0" err="1">
                <a:latin typeface="BISansNEXT" panose="02000503040000020004"/>
              </a:rPr>
              <a:t>and</a:t>
            </a:r>
            <a:r>
              <a:rPr lang="nl-NL" dirty="0">
                <a:latin typeface="BISansNEXT" panose="02000503040000020004"/>
              </a:rPr>
              <a:t> </a:t>
            </a:r>
            <a:r>
              <a:rPr lang="nl-NL" dirty="0" err="1">
                <a:latin typeface="BISansNEXT" panose="02000503040000020004"/>
              </a:rPr>
              <a:t>interstitial</a:t>
            </a:r>
            <a:r>
              <a:rPr lang="nl-NL" dirty="0">
                <a:latin typeface="BISansNEXT" panose="02000503040000020004"/>
              </a:rPr>
              <a:t> </a:t>
            </a:r>
            <a:r>
              <a:rPr lang="nl-NL" dirty="0" err="1">
                <a:latin typeface="BISansNEXT" panose="02000503040000020004"/>
              </a:rPr>
              <a:t>lung</a:t>
            </a:r>
            <a:r>
              <a:rPr lang="nl-NL" dirty="0">
                <a:latin typeface="BISansNEXT" panose="02000503040000020004"/>
              </a:rPr>
              <a:t> </a:t>
            </a:r>
            <a:r>
              <a:rPr lang="nl-NL" dirty="0" err="1">
                <a:latin typeface="BISansNEXT" panose="02000503040000020004"/>
              </a:rPr>
              <a:t>diseases</a:t>
            </a:r>
            <a:r>
              <a:rPr lang="nl-NL" dirty="0">
                <a:latin typeface="BISansNEXT" panose="02000503040000020004"/>
              </a:rPr>
              <a:t> at risk of a </a:t>
            </a:r>
            <a:r>
              <a:rPr lang="nl-NL" dirty="0" err="1">
                <a:latin typeface="BISansNEXT" panose="02000503040000020004"/>
              </a:rPr>
              <a:t>progressive-fibrosing</a:t>
            </a:r>
            <a:r>
              <a:rPr lang="nl-NL" dirty="0">
                <a:latin typeface="BISansNEXT" panose="02000503040000020004"/>
              </a:rPr>
              <a:t> </a:t>
            </a:r>
            <a:r>
              <a:rPr lang="nl-NL" dirty="0" err="1">
                <a:latin typeface="BISansNEXT" panose="02000503040000020004"/>
              </a:rPr>
              <a:t>phenotype</a:t>
            </a:r>
            <a:r>
              <a:rPr lang="nl-NL" dirty="0">
                <a:latin typeface="BISansNEXT" panose="02000503040000020004"/>
              </a:rPr>
              <a:t>. </a:t>
            </a:r>
            <a:r>
              <a:rPr lang="nl-NL" dirty="0" err="1">
                <a:latin typeface="BISansNEXT" panose="02000503040000020004"/>
              </a:rPr>
              <a:t>Eur</a:t>
            </a:r>
            <a:r>
              <a:rPr lang="nl-NL" dirty="0">
                <a:latin typeface="BISansNEXT" panose="02000503040000020004"/>
              </a:rPr>
              <a:t> </a:t>
            </a:r>
            <a:r>
              <a:rPr lang="nl-NL" dirty="0" err="1">
                <a:latin typeface="BISansNEXT" panose="02000503040000020004"/>
              </a:rPr>
              <a:t>Respir</a:t>
            </a:r>
            <a:r>
              <a:rPr lang="nl-NL" dirty="0">
                <a:latin typeface="BISansNEXT" panose="02000503040000020004"/>
              </a:rPr>
              <a:t> </a:t>
            </a:r>
            <a:r>
              <a:rPr lang="nl-NL" dirty="0" err="1">
                <a:latin typeface="BISansNEXT" panose="02000503040000020004"/>
              </a:rPr>
              <a:t>Rev</a:t>
            </a:r>
            <a:r>
              <a:rPr lang="nl-NL" dirty="0">
                <a:latin typeface="BISansNEXT" panose="02000503040000020004"/>
              </a:rPr>
              <a:t> 2018;27:180077; 2. Schmidt SL, </a:t>
            </a:r>
            <a:r>
              <a:rPr lang="nl-NL" dirty="0" err="1">
                <a:latin typeface="BISansNEXT" panose="02000503040000020004"/>
              </a:rPr>
              <a:t>Tayob</a:t>
            </a:r>
            <a:r>
              <a:rPr lang="nl-NL" dirty="0">
                <a:latin typeface="BISansNEXT" panose="02000503040000020004"/>
              </a:rPr>
              <a:t> N, Han MK, et al. </a:t>
            </a:r>
            <a:r>
              <a:rPr lang="nl-NL" dirty="0" err="1">
                <a:latin typeface="BISansNEXT" panose="02000503040000020004"/>
              </a:rPr>
              <a:t>Predicting</a:t>
            </a:r>
            <a:r>
              <a:rPr lang="nl-NL" dirty="0">
                <a:latin typeface="BISansNEXT" panose="02000503040000020004"/>
              </a:rPr>
              <a:t> </a:t>
            </a:r>
            <a:r>
              <a:rPr lang="nl-NL" dirty="0" err="1">
                <a:latin typeface="BISansNEXT" panose="02000503040000020004"/>
              </a:rPr>
              <a:t>pulmonary</a:t>
            </a:r>
            <a:r>
              <a:rPr lang="nl-NL" dirty="0">
                <a:latin typeface="BISansNEXT" panose="02000503040000020004"/>
              </a:rPr>
              <a:t> fibrosis </a:t>
            </a:r>
            <a:r>
              <a:rPr lang="nl-NL" dirty="0" err="1">
                <a:latin typeface="BISansNEXT" panose="02000503040000020004"/>
              </a:rPr>
              <a:t>disease</a:t>
            </a:r>
            <a:r>
              <a:rPr lang="nl-NL" dirty="0">
                <a:latin typeface="BISansNEXT" panose="02000503040000020004"/>
              </a:rPr>
              <a:t> course </a:t>
            </a:r>
            <a:r>
              <a:rPr lang="nl-NL" dirty="0" err="1">
                <a:latin typeface="BISansNEXT" panose="02000503040000020004"/>
              </a:rPr>
              <a:t>from</a:t>
            </a:r>
            <a:r>
              <a:rPr lang="nl-NL" dirty="0">
                <a:latin typeface="BISansNEXT" panose="02000503040000020004"/>
              </a:rPr>
              <a:t> past trends in </a:t>
            </a:r>
            <a:r>
              <a:rPr lang="nl-NL" dirty="0" err="1">
                <a:latin typeface="BISansNEXT" panose="02000503040000020004"/>
              </a:rPr>
              <a:t>pulmonary</a:t>
            </a:r>
            <a:r>
              <a:rPr lang="nl-NL" dirty="0">
                <a:latin typeface="BISansNEXT" panose="02000503040000020004"/>
              </a:rPr>
              <a:t> </a:t>
            </a:r>
            <a:r>
              <a:rPr lang="nl-NL" dirty="0" err="1">
                <a:latin typeface="BISansNEXT" panose="02000503040000020004"/>
              </a:rPr>
              <a:t>function</a:t>
            </a:r>
            <a:r>
              <a:rPr lang="nl-NL" dirty="0">
                <a:latin typeface="BISansNEXT" panose="02000503040000020004"/>
              </a:rPr>
              <a:t>. </a:t>
            </a:r>
            <a:r>
              <a:rPr lang="nl-NL" dirty="0" err="1">
                <a:latin typeface="BISansNEXT" panose="02000503040000020004"/>
              </a:rPr>
              <a:t>Chest</a:t>
            </a:r>
            <a:r>
              <a:rPr lang="nl-NL" dirty="0">
                <a:latin typeface="BISansNEXT" panose="02000503040000020004"/>
              </a:rPr>
              <a:t>. 2014;145(3):579-85; 3. Hoffmann-</a:t>
            </a:r>
            <a:r>
              <a:rPr lang="nl-NL" dirty="0" err="1">
                <a:latin typeface="BISansNEXT" panose="02000503040000020004"/>
              </a:rPr>
              <a:t>Vold</a:t>
            </a:r>
            <a:r>
              <a:rPr lang="nl-NL" dirty="0">
                <a:latin typeface="BISansNEXT" panose="02000503040000020004"/>
              </a:rPr>
              <a:t> AM, Allanore Y, </a:t>
            </a:r>
            <a:r>
              <a:rPr lang="nl-NL" dirty="0" err="1">
                <a:latin typeface="BISansNEXT" panose="02000503040000020004"/>
              </a:rPr>
              <a:t>Alves</a:t>
            </a:r>
            <a:r>
              <a:rPr lang="nl-NL" dirty="0">
                <a:latin typeface="BISansNEXT" panose="02000503040000020004"/>
              </a:rPr>
              <a:t> M, et al. </a:t>
            </a:r>
            <a:r>
              <a:rPr lang="nl-NL" dirty="0" err="1">
                <a:latin typeface="BISansNEXT" panose="02000503040000020004"/>
              </a:rPr>
              <a:t>Progressive</a:t>
            </a:r>
            <a:r>
              <a:rPr lang="nl-NL" dirty="0">
                <a:latin typeface="BISansNEXT" panose="02000503040000020004"/>
              </a:rPr>
              <a:t> </a:t>
            </a:r>
            <a:r>
              <a:rPr lang="nl-NL" dirty="0" err="1">
                <a:latin typeface="BISansNEXT" panose="02000503040000020004"/>
              </a:rPr>
              <a:t>interstitial</a:t>
            </a:r>
            <a:r>
              <a:rPr lang="nl-NL" dirty="0">
                <a:latin typeface="BISansNEXT" panose="02000503040000020004"/>
              </a:rPr>
              <a:t> </a:t>
            </a:r>
            <a:r>
              <a:rPr lang="nl-NL" dirty="0" err="1">
                <a:latin typeface="BISansNEXT" panose="02000503040000020004"/>
              </a:rPr>
              <a:t>lung</a:t>
            </a:r>
            <a:r>
              <a:rPr lang="nl-NL" dirty="0">
                <a:latin typeface="BISansNEXT" panose="02000503040000020004"/>
              </a:rPr>
              <a:t> </a:t>
            </a:r>
            <a:r>
              <a:rPr lang="nl-NL" dirty="0" err="1">
                <a:latin typeface="BISansNEXT" panose="02000503040000020004"/>
              </a:rPr>
              <a:t>disease</a:t>
            </a:r>
            <a:r>
              <a:rPr lang="nl-NL" dirty="0">
                <a:latin typeface="BISansNEXT" panose="02000503040000020004"/>
              </a:rPr>
              <a:t> in </a:t>
            </a:r>
            <a:r>
              <a:rPr lang="nl-NL" dirty="0" err="1">
                <a:latin typeface="BISansNEXT" panose="02000503040000020004"/>
              </a:rPr>
              <a:t>patients</a:t>
            </a:r>
            <a:r>
              <a:rPr lang="nl-NL" dirty="0">
                <a:latin typeface="BISansNEXT" panose="02000503040000020004"/>
              </a:rPr>
              <a:t> </a:t>
            </a:r>
            <a:r>
              <a:rPr lang="nl-NL" dirty="0" err="1">
                <a:latin typeface="BISansNEXT" panose="02000503040000020004"/>
              </a:rPr>
              <a:t>with</a:t>
            </a:r>
            <a:r>
              <a:rPr lang="nl-NL" dirty="0">
                <a:latin typeface="BISansNEXT" panose="02000503040000020004"/>
              </a:rPr>
              <a:t> </a:t>
            </a:r>
            <a:r>
              <a:rPr lang="nl-NL" dirty="0" err="1">
                <a:latin typeface="BISansNEXT" panose="02000503040000020004"/>
              </a:rPr>
              <a:t>systemic</a:t>
            </a:r>
            <a:r>
              <a:rPr lang="nl-NL" dirty="0">
                <a:latin typeface="BISansNEXT" panose="02000503040000020004"/>
              </a:rPr>
              <a:t> sclerosis-</a:t>
            </a:r>
            <a:r>
              <a:rPr lang="nl-NL" dirty="0" err="1">
                <a:latin typeface="BISansNEXT" panose="02000503040000020004"/>
              </a:rPr>
              <a:t>associated</a:t>
            </a:r>
            <a:r>
              <a:rPr lang="nl-NL" dirty="0">
                <a:latin typeface="BISansNEXT" panose="02000503040000020004"/>
              </a:rPr>
              <a:t> </a:t>
            </a:r>
            <a:r>
              <a:rPr lang="nl-NL" dirty="0" err="1">
                <a:latin typeface="BISansNEXT" panose="02000503040000020004"/>
              </a:rPr>
              <a:t>interstitial</a:t>
            </a:r>
            <a:r>
              <a:rPr lang="nl-NL" dirty="0">
                <a:latin typeface="BISansNEXT" panose="02000503040000020004"/>
              </a:rPr>
              <a:t> </a:t>
            </a:r>
            <a:r>
              <a:rPr lang="nl-NL" dirty="0" err="1">
                <a:latin typeface="BISansNEXT" panose="02000503040000020004"/>
              </a:rPr>
              <a:t>lung</a:t>
            </a:r>
            <a:r>
              <a:rPr lang="nl-NL" dirty="0">
                <a:latin typeface="BISansNEXT" panose="02000503040000020004"/>
              </a:rPr>
              <a:t> </a:t>
            </a:r>
            <a:r>
              <a:rPr lang="nl-NL" dirty="0" err="1">
                <a:latin typeface="BISansNEXT" panose="02000503040000020004"/>
              </a:rPr>
              <a:t>disease</a:t>
            </a:r>
            <a:r>
              <a:rPr lang="nl-NL" dirty="0">
                <a:latin typeface="BISansNEXT" panose="02000503040000020004"/>
              </a:rPr>
              <a:t> in </a:t>
            </a:r>
            <a:r>
              <a:rPr lang="nl-NL" dirty="0" err="1">
                <a:latin typeface="BISansNEXT" panose="02000503040000020004"/>
              </a:rPr>
              <a:t>the</a:t>
            </a:r>
            <a:r>
              <a:rPr lang="nl-NL" dirty="0">
                <a:latin typeface="BISansNEXT" panose="02000503040000020004"/>
              </a:rPr>
              <a:t> EUSTAR database. Ann </a:t>
            </a:r>
            <a:r>
              <a:rPr lang="nl-NL" dirty="0" err="1">
                <a:latin typeface="BISansNEXT" panose="02000503040000020004"/>
              </a:rPr>
              <a:t>Rheum</a:t>
            </a:r>
            <a:r>
              <a:rPr lang="nl-NL" dirty="0">
                <a:latin typeface="BISansNEXT" panose="02000503040000020004"/>
              </a:rPr>
              <a:t> Dis. 2021;80(2):219-27.</a:t>
            </a:r>
          </a:p>
        </p:txBody>
      </p:sp>
      <p:pic>
        <p:nvPicPr>
          <p:cNvPr id="21" name="Picture 20">
            <a:extLst>
              <a:ext uri="{FF2B5EF4-FFF2-40B4-BE49-F238E27FC236}">
                <a16:creationId xmlns:a16="http://schemas.microsoft.com/office/drawing/2014/main" id="{AADDC0EC-C99B-34D7-ABF3-42E489ACCA8D}"/>
              </a:ext>
            </a:extLst>
          </p:cNvPr>
          <p:cNvPicPr>
            <a:picLocks noChangeAspect="1"/>
          </p:cNvPicPr>
          <p:nvPr/>
        </p:nvPicPr>
        <p:blipFill>
          <a:blip r:embed="rId4"/>
          <a:stretch>
            <a:fillRect/>
          </a:stretch>
        </p:blipFill>
        <p:spPr>
          <a:xfrm>
            <a:off x="10856415" y="6296739"/>
            <a:ext cx="1487553" cy="231668"/>
          </a:xfrm>
          <a:prstGeom prst="rect">
            <a:avLst/>
          </a:prstGeom>
        </p:spPr>
      </p:pic>
    </p:spTree>
    <p:extLst>
      <p:ext uri="{BB962C8B-B14F-4D97-AF65-F5344CB8AC3E}">
        <p14:creationId xmlns:p14="http://schemas.microsoft.com/office/powerpoint/2010/main" val="3248600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2FB45-0B5A-48D2-A725-B1AA41E87C20}"/>
              </a:ext>
            </a:extLst>
          </p:cNvPr>
          <p:cNvSpPr>
            <a:spLocks noGrp="1"/>
          </p:cNvSpPr>
          <p:nvPr>
            <p:ph type="title"/>
          </p:nvPr>
        </p:nvSpPr>
        <p:spPr/>
        <p:txBody>
          <a:bodyPr/>
          <a:lstStyle/>
          <a:p>
            <a:r>
              <a:rPr lang="en-US" dirty="0"/>
              <a:t>Algorithm for diagnosing ILDs that may present a progressive-fibrosing phenotype</a:t>
            </a:r>
            <a:r>
              <a:rPr lang="en-US" baseline="30000" dirty="0"/>
              <a:t>1</a:t>
            </a:r>
            <a:endParaRPr lang="nl-NL" baseline="30000" dirty="0"/>
          </a:p>
        </p:txBody>
      </p:sp>
      <p:sp>
        <p:nvSpPr>
          <p:cNvPr id="4" name="Text Placeholder 3">
            <a:extLst>
              <a:ext uri="{FF2B5EF4-FFF2-40B4-BE49-F238E27FC236}">
                <a16:creationId xmlns:a16="http://schemas.microsoft.com/office/drawing/2014/main" id="{2AB651F9-3AAF-4826-95C2-12CF4503CE64}"/>
              </a:ext>
            </a:extLst>
          </p:cNvPr>
          <p:cNvSpPr>
            <a:spLocks noGrp="1"/>
          </p:cNvSpPr>
          <p:nvPr>
            <p:ph type="body" sz="quarter" idx="13"/>
          </p:nvPr>
        </p:nvSpPr>
        <p:spPr/>
        <p:txBody>
          <a:bodyPr/>
          <a:lstStyle/>
          <a:p>
            <a:r>
              <a:rPr lang="nl-NL" dirty="0"/>
              <a:t>MDD=</a:t>
            </a:r>
            <a:r>
              <a:rPr lang="nl-NL" dirty="0" err="1"/>
              <a:t>Multidisciplinary</a:t>
            </a:r>
            <a:r>
              <a:rPr lang="nl-NL" dirty="0"/>
              <a:t> Diagnosis; PFT=</a:t>
            </a:r>
            <a:r>
              <a:rPr lang="nl-NL" dirty="0" err="1"/>
              <a:t>Pulmonary</a:t>
            </a:r>
            <a:r>
              <a:rPr lang="nl-NL" dirty="0"/>
              <a:t> </a:t>
            </a:r>
            <a:r>
              <a:rPr lang="nl-NL" dirty="0" err="1"/>
              <a:t>Function</a:t>
            </a:r>
            <a:r>
              <a:rPr lang="nl-NL" dirty="0"/>
              <a:t> Test; BAL=</a:t>
            </a:r>
            <a:r>
              <a:rPr lang="nl-NL" dirty="0" err="1"/>
              <a:t>Bronchoalveolar</a:t>
            </a:r>
            <a:r>
              <a:rPr lang="nl-NL" dirty="0"/>
              <a:t> Lavage; 1. </a:t>
            </a:r>
            <a:r>
              <a:rPr lang="nl-NL" dirty="0" err="1"/>
              <a:t>Cottin</a:t>
            </a:r>
            <a:r>
              <a:rPr lang="nl-NL" dirty="0"/>
              <a:t> V, </a:t>
            </a:r>
            <a:r>
              <a:rPr lang="nl-NL" dirty="0" err="1"/>
              <a:t>Hirani</a:t>
            </a:r>
            <a:r>
              <a:rPr lang="nl-NL" dirty="0"/>
              <a:t> NA, </a:t>
            </a:r>
            <a:r>
              <a:rPr lang="nl-NL" dirty="0" err="1"/>
              <a:t>Hotchkin</a:t>
            </a:r>
            <a:r>
              <a:rPr lang="nl-NL" dirty="0"/>
              <a:t> DL, et al. Presentation, diagnosis </a:t>
            </a:r>
            <a:r>
              <a:rPr lang="nl-NL" dirty="0" err="1"/>
              <a:t>and</a:t>
            </a:r>
            <a:r>
              <a:rPr lang="nl-NL" dirty="0"/>
              <a:t> </a:t>
            </a:r>
            <a:r>
              <a:rPr lang="nl-NL" dirty="0" err="1"/>
              <a:t>clinical</a:t>
            </a:r>
            <a:r>
              <a:rPr lang="nl-NL" dirty="0"/>
              <a:t> course of </a:t>
            </a:r>
            <a:r>
              <a:rPr lang="nl-NL" dirty="0" err="1"/>
              <a:t>the</a:t>
            </a:r>
            <a:r>
              <a:rPr lang="nl-NL" dirty="0"/>
              <a:t> spectrum of </a:t>
            </a:r>
            <a:r>
              <a:rPr lang="nl-NL" dirty="0" err="1"/>
              <a:t>progressive-fibrosing</a:t>
            </a:r>
            <a:r>
              <a:rPr lang="nl-NL" dirty="0"/>
              <a:t> </a:t>
            </a:r>
            <a:r>
              <a:rPr lang="nl-NL" dirty="0" err="1"/>
              <a:t>interstitial</a:t>
            </a:r>
            <a:r>
              <a:rPr lang="nl-NL" dirty="0"/>
              <a:t> </a:t>
            </a:r>
            <a:r>
              <a:rPr lang="nl-NL" dirty="0" err="1"/>
              <a:t>lung</a:t>
            </a:r>
            <a:r>
              <a:rPr lang="nl-NL" dirty="0"/>
              <a:t> </a:t>
            </a:r>
            <a:r>
              <a:rPr lang="nl-NL" dirty="0" err="1"/>
              <a:t>diseases</a:t>
            </a:r>
            <a:r>
              <a:rPr lang="nl-NL" dirty="0"/>
              <a:t>. </a:t>
            </a:r>
            <a:r>
              <a:rPr lang="nl-NL" dirty="0" err="1"/>
              <a:t>Eur</a:t>
            </a:r>
            <a:r>
              <a:rPr lang="nl-NL" dirty="0"/>
              <a:t> </a:t>
            </a:r>
            <a:r>
              <a:rPr lang="nl-NL" dirty="0" err="1"/>
              <a:t>Respir</a:t>
            </a:r>
            <a:r>
              <a:rPr lang="nl-NL" dirty="0"/>
              <a:t> </a:t>
            </a:r>
            <a:r>
              <a:rPr lang="nl-NL" dirty="0" err="1"/>
              <a:t>Rev</a:t>
            </a:r>
            <a:r>
              <a:rPr lang="nl-NL" dirty="0"/>
              <a:t>. 2018;27(150):180076. </a:t>
            </a:r>
          </a:p>
        </p:txBody>
      </p:sp>
      <p:sp>
        <p:nvSpPr>
          <p:cNvPr id="5" name="Text Placeholder 4">
            <a:extLst>
              <a:ext uri="{FF2B5EF4-FFF2-40B4-BE49-F238E27FC236}">
                <a16:creationId xmlns:a16="http://schemas.microsoft.com/office/drawing/2014/main" id="{DDC3B5D4-AA4C-4ECC-B57F-07EEF21771BD}"/>
              </a:ext>
            </a:extLst>
          </p:cNvPr>
          <p:cNvSpPr>
            <a:spLocks noGrp="1"/>
          </p:cNvSpPr>
          <p:nvPr>
            <p:ph type="body" sz="quarter" idx="17"/>
          </p:nvPr>
        </p:nvSpPr>
        <p:spPr/>
        <p:txBody>
          <a:bodyPr/>
          <a:lstStyle/>
          <a:p>
            <a:r>
              <a:rPr lang="nl-NL" dirty="0"/>
              <a:t>E3</a:t>
            </a:r>
          </a:p>
        </p:txBody>
      </p:sp>
      <p:sp>
        <p:nvSpPr>
          <p:cNvPr id="7" name="Rectangle 2">
            <a:extLst>
              <a:ext uri="{FF2B5EF4-FFF2-40B4-BE49-F238E27FC236}">
                <a16:creationId xmlns:a16="http://schemas.microsoft.com/office/drawing/2014/main" id="{A6941634-0076-DA49-92BF-448DF7139B2F}"/>
              </a:ext>
            </a:extLst>
          </p:cNvPr>
          <p:cNvSpPr/>
          <p:nvPr/>
        </p:nvSpPr>
        <p:spPr>
          <a:xfrm>
            <a:off x="10986603" y="-98350"/>
            <a:ext cx="1037204" cy="475272"/>
          </a:xfrm>
          <a:prstGeom prst="roundRect">
            <a:avLst/>
          </a:prstGeom>
          <a:solidFill>
            <a:srgbClr val="823608"/>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BI Sans" pitchFamily="2" charset="0"/>
                <a:ea typeface="+mn-ea"/>
                <a:cs typeface="+mn-cs"/>
              </a:rPr>
              <a:t>PPF</a:t>
            </a:r>
            <a:endParaRPr kumimoji="0" lang="en-NL" sz="1400" b="0" i="0" u="none" strike="noStrike" kern="1200" cap="none" spc="0" normalizeH="0" baseline="0" noProof="0" dirty="0">
              <a:ln>
                <a:noFill/>
              </a:ln>
              <a:solidFill>
                <a:srgbClr val="FFFFFF"/>
              </a:solidFill>
              <a:effectLst/>
              <a:uLnTx/>
              <a:uFillTx/>
              <a:latin typeface="BI Sans" pitchFamily="2" charset="0"/>
              <a:ea typeface="+mn-ea"/>
              <a:cs typeface="+mn-cs"/>
            </a:endParaRPr>
          </a:p>
        </p:txBody>
      </p:sp>
      <p:grpSp>
        <p:nvGrpSpPr>
          <p:cNvPr id="110" name="Groep 109">
            <a:extLst>
              <a:ext uri="{FF2B5EF4-FFF2-40B4-BE49-F238E27FC236}">
                <a16:creationId xmlns:a16="http://schemas.microsoft.com/office/drawing/2014/main" id="{20069E20-CA85-44A8-84CF-6799C578B0CD}"/>
              </a:ext>
            </a:extLst>
          </p:cNvPr>
          <p:cNvGrpSpPr/>
          <p:nvPr/>
        </p:nvGrpSpPr>
        <p:grpSpPr>
          <a:xfrm>
            <a:off x="733440" y="1324264"/>
            <a:ext cx="10725121" cy="3922777"/>
            <a:chOff x="229389" y="1372997"/>
            <a:chExt cx="10725121" cy="3922777"/>
          </a:xfrm>
        </p:grpSpPr>
        <p:cxnSp>
          <p:nvCxnSpPr>
            <p:cNvPr id="85" name="Straight Arrow Connector 59">
              <a:extLst>
                <a:ext uri="{FF2B5EF4-FFF2-40B4-BE49-F238E27FC236}">
                  <a16:creationId xmlns:a16="http://schemas.microsoft.com/office/drawing/2014/main" id="{C24EBA76-682E-4B02-A30E-060CD3B3D4FA}"/>
                </a:ext>
              </a:extLst>
            </p:cNvPr>
            <p:cNvCxnSpPr>
              <a:cxnSpLocks/>
            </p:cNvCxnSpPr>
            <p:nvPr/>
          </p:nvCxnSpPr>
          <p:spPr>
            <a:xfrm>
              <a:off x="9117159" y="3040072"/>
              <a:ext cx="283083"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59">
              <a:extLst>
                <a:ext uri="{FF2B5EF4-FFF2-40B4-BE49-F238E27FC236}">
                  <a16:creationId xmlns:a16="http://schemas.microsoft.com/office/drawing/2014/main" id="{24776500-8750-49D8-B299-D50FA5682CE5}"/>
                </a:ext>
              </a:extLst>
            </p:cNvPr>
            <p:cNvCxnSpPr>
              <a:cxnSpLocks/>
            </p:cNvCxnSpPr>
            <p:nvPr/>
          </p:nvCxnSpPr>
          <p:spPr>
            <a:xfrm>
              <a:off x="9100504" y="4439952"/>
              <a:ext cx="283083"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9">
              <a:extLst>
                <a:ext uri="{FF2B5EF4-FFF2-40B4-BE49-F238E27FC236}">
                  <a16:creationId xmlns:a16="http://schemas.microsoft.com/office/drawing/2014/main" id="{8C859E97-5655-4D77-832F-AFFE446539B2}"/>
                </a:ext>
              </a:extLst>
            </p:cNvPr>
            <p:cNvCxnSpPr>
              <a:cxnSpLocks/>
            </p:cNvCxnSpPr>
            <p:nvPr/>
          </p:nvCxnSpPr>
          <p:spPr>
            <a:xfrm>
              <a:off x="7090741" y="3029679"/>
              <a:ext cx="283083"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9">
              <a:extLst>
                <a:ext uri="{FF2B5EF4-FFF2-40B4-BE49-F238E27FC236}">
                  <a16:creationId xmlns:a16="http://schemas.microsoft.com/office/drawing/2014/main" id="{23822D4B-DA91-4AE1-A47D-2C2E280C8ECB}"/>
                </a:ext>
              </a:extLst>
            </p:cNvPr>
            <p:cNvCxnSpPr>
              <a:cxnSpLocks/>
            </p:cNvCxnSpPr>
            <p:nvPr/>
          </p:nvCxnSpPr>
          <p:spPr>
            <a:xfrm>
              <a:off x="7090742" y="4439952"/>
              <a:ext cx="283083"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51">
              <a:extLst>
                <a:ext uri="{FF2B5EF4-FFF2-40B4-BE49-F238E27FC236}">
                  <a16:creationId xmlns:a16="http://schemas.microsoft.com/office/drawing/2014/main" id="{7195A15C-D88D-4E6E-8233-55CCA2CE978F}"/>
                </a:ext>
              </a:extLst>
            </p:cNvPr>
            <p:cNvSpPr/>
            <p:nvPr/>
          </p:nvSpPr>
          <p:spPr>
            <a:xfrm>
              <a:off x="1201310" y="2785428"/>
              <a:ext cx="1618809" cy="2013466"/>
            </a:xfrm>
            <a:prstGeom prst="rect">
              <a:avLst/>
            </a:prstGeom>
            <a:solidFill>
              <a:schemeClr val="accent5">
                <a:lumMod val="20000"/>
                <a:lumOff val="80000"/>
              </a:schemeClr>
            </a:solidFill>
            <a:ln w="6350">
              <a:solidFill>
                <a:schemeClr val="accent1">
                  <a:lumMod val="20000"/>
                  <a:lumOff val="80000"/>
                </a:schemeClr>
              </a:solidFill>
            </a:ln>
            <a:effectLst/>
          </p:spPr>
          <p:style>
            <a:lnRef idx="2">
              <a:schemeClr val="dk1"/>
            </a:lnRef>
            <a:fillRef idx="1">
              <a:schemeClr val="lt1"/>
            </a:fillRef>
            <a:effectRef idx="0">
              <a:schemeClr val="dk1"/>
            </a:effectRef>
            <a:fontRef idx="minor">
              <a:schemeClr val="dk1"/>
            </a:fontRef>
          </p:style>
          <p:txBody>
            <a:bodyPr lIns="144000" rIns="14400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Comprehensive evaluation</a:t>
              </a:r>
            </a:p>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endParaRPr>
            </a:p>
            <a:p>
              <a:pPr marL="171450" marR="0" lvl="0" indent="-171450" algn="l" defTabSz="4571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Clinical assessment</a:t>
              </a:r>
            </a:p>
            <a:p>
              <a:pPr marL="171450" marR="0" lvl="0" indent="-171450" algn="l" defTabSz="4571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PFT</a:t>
              </a:r>
            </a:p>
            <a:p>
              <a:pPr marL="171450" marR="0" lvl="0" indent="-171450" algn="l" defTabSz="4571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HRCT</a:t>
              </a:r>
            </a:p>
            <a:p>
              <a:pPr marL="171450" marR="0" lvl="0" indent="-171450" algn="l" defTabSz="4571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Serology</a:t>
              </a:r>
            </a:p>
            <a:p>
              <a:pPr marL="171450" marR="0" lvl="0" indent="-171450" algn="l" defTabSz="4571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Consider BAL</a:t>
              </a:r>
            </a:p>
          </p:txBody>
        </p:sp>
        <p:cxnSp>
          <p:nvCxnSpPr>
            <p:cNvPr id="11" name="Straight Arrow Connector 59">
              <a:extLst>
                <a:ext uri="{FF2B5EF4-FFF2-40B4-BE49-F238E27FC236}">
                  <a16:creationId xmlns:a16="http://schemas.microsoft.com/office/drawing/2014/main" id="{9E68DC4A-4E5B-4EBD-930B-69F07F5536DC}"/>
                </a:ext>
              </a:extLst>
            </p:cNvPr>
            <p:cNvCxnSpPr>
              <a:cxnSpLocks/>
              <a:stCxn id="23" idx="3"/>
              <a:endCxn id="18" idx="1"/>
            </p:cNvCxnSpPr>
            <p:nvPr/>
          </p:nvCxnSpPr>
          <p:spPr>
            <a:xfrm flipV="1">
              <a:off x="5281163" y="3028082"/>
              <a:ext cx="485737" cy="76408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51">
              <a:extLst>
                <a:ext uri="{FF2B5EF4-FFF2-40B4-BE49-F238E27FC236}">
                  <a16:creationId xmlns:a16="http://schemas.microsoft.com/office/drawing/2014/main" id="{739B6D18-C68E-4BBD-BF46-B5011EA8C411}"/>
                </a:ext>
              </a:extLst>
            </p:cNvPr>
            <p:cNvSpPr/>
            <p:nvPr/>
          </p:nvSpPr>
          <p:spPr>
            <a:xfrm>
              <a:off x="229389" y="3598265"/>
              <a:ext cx="712265" cy="387792"/>
            </a:xfrm>
            <a:prstGeom prst="rect">
              <a:avLst/>
            </a:prstGeom>
            <a:solidFill>
              <a:schemeClr val="accent5">
                <a:lumMod val="20000"/>
                <a:lumOff val="80000"/>
              </a:schemeClr>
            </a:solidFill>
            <a:ln w="6350">
              <a:solidFill>
                <a:schemeClr val="accent1">
                  <a:lumMod val="20000"/>
                  <a:lumOff val="80000"/>
                </a:schemeClr>
              </a:solid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ILD</a:t>
              </a:r>
              <a:endParaRPr kumimoji="0" lang="en-US" sz="10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endParaRPr>
            </a:p>
          </p:txBody>
        </p:sp>
        <p:sp>
          <p:nvSpPr>
            <p:cNvPr id="13" name="Rectangle 51">
              <a:extLst>
                <a:ext uri="{FF2B5EF4-FFF2-40B4-BE49-F238E27FC236}">
                  <a16:creationId xmlns:a16="http://schemas.microsoft.com/office/drawing/2014/main" id="{7BB69B77-4D44-4CAB-AE3A-69DABF4FA509}"/>
                </a:ext>
              </a:extLst>
            </p:cNvPr>
            <p:cNvSpPr/>
            <p:nvPr/>
          </p:nvSpPr>
          <p:spPr>
            <a:xfrm>
              <a:off x="3401507" y="2776453"/>
              <a:ext cx="1620000" cy="833949"/>
            </a:xfrm>
            <a:prstGeom prst="rect">
              <a:avLst/>
            </a:prstGeom>
            <a:no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7D31"/>
                  </a:solidFill>
                  <a:effectLst/>
                  <a:uLnTx/>
                  <a:uFillTx/>
                  <a:latin typeface="BI Sans" pitchFamily="2" charset="0"/>
                  <a:ea typeface="+mn-ea"/>
                  <a:cs typeface="Arial" panose="020B0604020202020204" pitchFamily="34" charset="0"/>
                </a:rPr>
                <a:t>Diagnosis of a given entity</a:t>
              </a:r>
              <a:endParaRPr kumimoji="0" lang="en-US" sz="1000" b="0" i="0" u="none" strike="noStrike" kern="1200" cap="none" spc="0" normalizeH="0" baseline="0" noProof="0">
                <a:ln>
                  <a:noFill/>
                </a:ln>
                <a:solidFill>
                  <a:srgbClr val="ED7D31"/>
                </a:solidFill>
                <a:effectLst/>
                <a:uLnTx/>
                <a:uFillTx/>
                <a:latin typeface="BI Sans" pitchFamily="2" charset="0"/>
                <a:ea typeface="+mn-ea"/>
                <a:cs typeface="Arial" panose="020B0604020202020204" pitchFamily="34" charset="0"/>
              </a:endParaRPr>
            </a:p>
          </p:txBody>
        </p:sp>
        <p:sp>
          <p:nvSpPr>
            <p:cNvPr id="14" name="Rectangle 51">
              <a:extLst>
                <a:ext uri="{FF2B5EF4-FFF2-40B4-BE49-F238E27FC236}">
                  <a16:creationId xmlns:a16="http://schemas.microsoft.com/office/drawing/2014/main" id="{3A145076-0B19-433B-8F9F-28C91563602A}"/>
                </a:ext>
              </a:extLst>
            </p:cNvPr>
            <p:cNvSpPr/>
            <p:nvPr/>
          </p:nvSpPr>
          <p:spPr>
            <a:xfrm>
              <a:off x="3417218" y="3606003"/>
              <a:ext cx="1620000" cy="833949"/>
            </a:xfrm>
            <a:prstGeom prst="rect">
              <a:avLst/>
            </a:prstGeom>
            <a:no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7D31"/>
                  </a:solidFill>
                  <a:effectLst/>
                  <a:uLnTx/>
                  <a:uFillTx/>
                  <a:latin typeface="BI Sans" pitchFamily="2" charset="0"/>
                  <a:ea typeface="+mn-ea"/>
                  <a:cs typeface="Arial" panose="020B0604020202020204" pitchFamily="34" charset="0"/>
                </a:rPr>
                <a:t>Working diagnosis of an entity (provisional)</a:t>
              </a:r>
              <a:endParaRPr kumimoji="0" lang="en-US" sz="1000" b="0" i="0" u="none" strike="noStrike" kern="1200" cap="none" spc="0" normalizeH="0" baseline="0" noProof="0">
                <a:ln>
                  <a:noFill/>
                </a:ln>
                <a:solidFill>
                  <a:srgbClr val="ED7D31"/>
                </a:solidFill>
                <a:effectLst/>
                <a:uLnTx/>
                <a:uFillTx/>
                <a:latin typeface="BI Sans" pitchFamily="2" charset="0"/>
                <a:ea typeface="+mn-ea"/>
                <a:cs typeface="Arial" panose="020B0604020202020204" pitchFamily="34" charset="0"/>
              </a:endParaRPr>
            </a:p>
          </p:txBody>
        </p:sp>
        <p:sp>
          <p:nvSpPr>
            <p:cNvPr id="15" name="Rectangle 51">
              <a:extLst>
                <a:ext uri="{FF2B5EF4-FFF2-40B4-BE49-F238E27FC236}">
                  <a16:creationId xmlns:a16="http://schemas.microsoft.com/office/drawing/2014/main" id="{586AB483-55E2-45AD-983B-8E9D136DA295}"/>
                </a:ext>
              </a:extLst>
            </p:cNvPr>
            <p:cNvSpPr/>
            <p:nvPr/>
          </p:nvSpPr>
          <p:spPr>
            <a:xfrm>
              <a:off x="3430879" y="4399191"/>
              <a:ext cx="1620000" cy="833949"/>
            </a:xfrm>
            <a:prstGeom prst="rect">
              <a:avLst/>
            </a:prstGeom>
            <a:no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ED7D31"/>
                  </a:solidFill>
                  <a:effectLst/>
                  <a:uLnTx/>
                  <a:uFillTx/>
                  <a:latin typeface="BI Sans" pitchFamily="2" charset="0"/>
                  <a:ea typeface="+mn-ea"/>
                  <a:cs typeface="Arial" panose="020B0604020202020204" pitchFamily="34" charset="0"/>
                </a:rPr>
                <a:t>Unclassifiable ILD</a:t>
              </a:r>
              <a:endParaRPr kumimoji="0" lang="en-US" sz="1000" b="0" i="0" u="none" strike="noStrike" kern="1200" cap="none" spc="0" normalizeH="0" baseline="0" noProof="0">
                <a:ln>
                  <a:noFill/>
                </a:ln>
                <a:solidFill>
                  <a:srgbClr val="ED7D31"/>
                </a:solidFill>
                <a:effectLst/>
                <a:uLnTx/>
                <a:uFillTx/>
                <a:latin typeface="BI Sans" pitchFamily="2" charset="0"/>
                <a:ea typeface="+mn-ea"/>
                <a:cs typeface="Arial" panose="020B0604020202020204" pitchFamily="34" charset="0"/>
              </a:endParaRPr>
            </a:p>
          </p:txBody>
        </p:sp>
        <p:sp>
          <p:nvSpPr>
            <p:cNvPr id="17" name="Rectangle 51">
              <a:extLst>
                <a:ext uri="{FF2B5EF4-FFF2-40B4-BE49-F238E27FC236}">
                  <a16:creationId xmlns:a16="http://schemas.microsoft.com/office/drawing/2014/main" id="{BD8DA9D3-3935-40E8-84CF-AE50AF0B6E8A}"/>
                </a:ext>
              </a:extLst>
            </p:cNvPr>
            <p:cNvSpPr/>
            <p:nvPr/>
          </p:nvSpPr>
          <p:spPr>
            <a:xfrm>
              <a:off x="4110917" y="1372997"/>
              <a:ext cx="2533671" cy="824136"/>
            </a:xfrm>
            <a:prstGeom prst="rect">
              <a:avLst/>
            </a:prstGeom>
            <a:solidFill>
              <a:schemeClr val="bg1"/>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If required, invasive evaluation</a:t>
              </a:r>
            </a:p>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Consider BAL</a:t>
              </a:r>
            </a:p>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Biopsy</a:t>
              </a:r>
            </a:p>
          </p:txBody>
        </p:sp>
        <p:sp>
          <p:nvSpPr>
            <p:cNvPr id="18" name="Rectangle 51">
              <a:extLst>
                <a:ext uri="{FF2B5EF4-FFF2-40B4-BE49-F238E27FC236}">
                  <a16:creationId xmlns:a16="http://schemas.microsoft.com/office/drawing/2014/main" id="{9415F56B-7AB8-4F6E-BEFA-A8554C8F167C}"/>
                </a:ext>
              </a:extLst>
            </p:cNvPr>
            <p:cNvSpPr/>
            <p:nvPr/>
          </p:nvSpPr>
          <p:spPr>
            <a:xfrm>
              <a:off x="5766900" y="2834186"/>
              <a:ext cx="1385176" cy="387792"/>
            </a:xfrm>
            <a:prstGeom prst="rect">
              <a:avLst/>
            </a:prstGeom>
            <a:solidFill>
              <a:schemeClr val="accent5">
                <a:lumMod val="20000"/>
                <a:lumOff val="80000"/>
              </a:schemeClr>
            </a:solidFill>
            <a:ln w="6350">
              <a:solidFill>
                <a:schemeClr val="accent1">
                  <a:lumMod val="20000"/>
                  <a:lumOff val="80000"/>
                </a:schemeClr>
              </a:solid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Treatment</a:t>
              </a:r>
              <a:endParaRPr kumimoji="0" lang="en-US" sz="10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endParaRPr>
            </a:p>
          </p:txBody>
        </p:sp>
        <p:sp>
          <p:nvSpPr>
            <p:cNvPr id="19" name="Rectangle 51">
              <a:extLst>
                <a:ext uri="{FF2B5EF4-FFF2-40B4-BE49-F238E27FC236}">
                  <a16:creationId xmlns:a16="http://schemas.microsoft.com/office/drawing/2014/main" id="{1218CA14-B185-471B-8E8C-6C6408AAE604}"/>
                </a:ext>
              </a:extLst>
            </p:cNvPr>
            <p:cNvSpPr/>
            <p:nvPr/>
          </p:nvSpPr>
          <p:spPr>
            <a:xfrm>
              <a:off x="5766900" y="4255336"/>
              <a:ext cx="1385176" cy="387792"/>
            </a:xfrm>
            <a:prstGeom prst="rect">
              <a:avLst/>
            </a:prstGeom>
            <a:solidFill>
              <a:schemeClr val="accent5">
                <a:lumMod val="20000"/>
                <a:lumOff val="80000"/>
              </a:schemeClr>
            </a:solidFill>
            <a:ln w="6350">
              <a:solidFill>
                <a:schemeClr val="accent1">
                  <a:lumMod val="20000"/>
                  <a:lumOff val="80000"/>
                </a:schemeClr>
              </a:solid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Watch and wait</a:t>
              </a:r>
              <a:endParaRPr kumimoji="0" lang="en-US" sz="10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endParaRPr>
            </a:p>
          </p:txBody>
        </p:sp>
        <p:sp>
          <p:nvSpPr>
            <p:cNvPr id="20" name="Rectangle 51">
              <a:extLst>
                <a:ext uri="{FF2B5EF4-FFF2-40B4-BE49-F238E27FC236}">
                  <a16:creationId xmlns:a16="http://schemas.microsoft.com/office/drawing/2014/main" id="{1E3AFE25-B03B-4ACC-8A30-41E5DE5D2F40}"/>
                </a:ext>
              </a:extLst>
            </p:cNvPr>
            <p:cNvSpPr/>
            <p:nvPr/>
          </p:nvSpPr>
          <p:spPr>
            <a:xfrm>
              <a:off x="7360427" y="2834186"/>
              <a:ext cx="1821503" cy="1808942"/>
            </a:xfrm>
            <a:prstGeom prst="rect">
              <a:avLst/>
            </a:prstGeom>
            <a:solidFill>
              <a:schemeClr val="accent5">
                <a:lumMod val="20000"/>
                <a:lumOff val="80000"/>
              </a:schemeClr>
            </a:solidFill>
            <a:ln w="6350">
              <a:solidFill>
                <a:schemeClr val="accent1">
                  <a:lumMod val="20000"/>
                  <a:lumOff val="80000"/>
                </a:schemeClr>
              </a:solid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Monitoring of disease progression</a:t>
              </a:r>
            </a:p>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(clinical assessment, serial PFTs, follow-up HRCT)</a:t>
              </a:r>
            </a:p>
          </p:txBody>
        </p:sp>
        <p:sp>
          <p:nvSpPr>
            <p:cNvPr id="21" name="Rectangle 51">
              <a:extLst>
                <a:ext uri="{FF2B5EF4-FFF2-40B4-BE49-F238E27FC236}">
                  <a16:creationId xmlns:a16="http://schemas.microsoft.com/office/drawing/2014/main" id="{E587E46E-A73D-444C-B3AE-261B8F19E5D8}"/>
                </a:ext>
              </a:extLst>
            </p:cNvPr>
            <p:cNvSpPr/>
            <p:nvPr/>
          </p:nvSpPr>
          <p:spPr>
            <a:xfrm>
              <a:off x="9400242" y="2846177"/>
              <a:ext cx="1554268" cy="752088"/>
            </a:xfrm>
            <a:prstGeom prst="rect">
              <a:avLst/>
            </a:prstGeom>
            <a:solidFill>
              <a:schemeClr val="accent5">
                <a:lumMod val="20000"/>
                <a:lumOff val="80000"/>
              </a:schemeClr>
            </a:solidFill>
            <a:ln w="6350">
              <a:solidFill>
                <a:schemeClr val="accent1">
                  <a:lumMod val="20000"/>
                  <a:lumOff val="80000"/>
                </a:schemeClr>
              </a:solid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Disease progression </a:t>
              </a:r>
            </a:p>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 PPF</a:t>
              </a:r>
            </a:p>
          </p:txBody>
        </p:sp>
        <p:sp>
          <p:nvSpPr>
            <p:cNvPr id="22" name="Rectangle 51">
              <a:extLst>
                <a:ext uri="{FF2B5EF4-FFF2-40B4-BE49-F238E27FC236}">
                  <a16:creationId xmlns:a16="http://schemas.microsoft.com/office/drawing/2014/main" id="{150EB045-2486-4EA7-A057-F5BFFABDD73A}"/>
                </a:ext>
              </a:extLst>
            </p:cNvPr>
            <p:cNvSpPr/>
            <p:nvPr/>
          </p:nvSpPr>
          <p:spPr>
            <a:xfrm>
              <a:off x="9383587" y="4171948"/>
              <a:ext cx="1570923" cy="488673"/>
            </a:xfrm>
            <a:prstGeom prst="rect">
              <a:avLst/>
            </a:prstGeom>
            <a:solidFill>
              <a:schemeClr val="accent5">
                <a:lumMod val="20000"/>
                <a:lumOff val="80000"/>
              </a:schemeClr>
            </a:solidFill>
            <a:ln w="6350">
              <a:solidFill>
                <a:schemeClr val="accent1">
                  <a:lumMod val="20000"/>
                  <a:lumOff val="80000"/>
                </a:schemeClr>
              </a:solid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No disease progression</a:t>
              </a:r>
            </a:p>
          </p:txBody>
        </p:sp>
        <p:sp>
          <p:nvSpPr>
            <p:cNvPr id="23" name="Rechthoek: afgeronde hoeken 22">
              <a:extLst>
                <a:ext uri="{FF2B5EF4-FFF2-40B4-BE49-F238E27FC236}">
                  <a16:creationId xmlns:a16="http://schemas.microsoft.com/office/drawing/2014/main" id="{C59A6BF3-0E13-4467-83AB-3D828F493B15}"/>
                </a:ext>
              </a:extLst>
            </p:cNvPr>
            <p:cNvSpPr/>
            <p:nvPr/>
          </p:nvSpPr>
          <p:spPr>
            <a:xfrm>
              <a:off x="3227027" y="2288550"/>
              <a:ext cx="2054136" cy="3007224"/>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I Sans" pitchFamily="2" charset="0"/>
                <a:ea typeface="+mn-ea"/>
                <a:cs typeface="+mn-cs"/>
              </a:endParaRPr>
            </a:p>
          </p:txBody>
        </p:sp>
        <p:sp>
          <p:nvSpPr>
            <p:cNvPr id="25" name="Tekstvak 24">
              <a:extLst>
                <a:ext uri="{FF2B5EF4-FFF2-40B4-BE49-F238E27FC236}">
                  <a16:creationId xmlns:a16="http://schemas.microsoft.com/office/drawing/2014/main" id="{7D22462C-9C88-47F8-8ECA-1D34F8227CD9}"/>
                </a:ext>
              </a:extLst>
            </p:cNvPr>
            <p:cNvSpPr txBox="1"/>
            <p:nvPr/>
          </p:nvSpPr>
          <p:spPr>
            <a:xfrm>
              <a:off x="3851130" y="2378501"/>
              <a:ext cx="7794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D7D31"/>
                  </a:solidFill>
                  <a:effectLst/>
                  <a:uLnTx/>
                  <a:uFillTx/>
                  <a:latin typeface="BI Sans" pitchFamily="2" charset="0"/>
                  <a:ea typeface="+mn-ea"/>
                  <a:cs typeface="+mn-cs"/>
                </a:rPr>
                <a:t>MDD</a:t>
              </a:r>
            </a:p>
          </p:txBody>
        </p:sp>
        <p:cxnSp>
          <p:nvCxnSpPr>
            <p:cNvPr id="26" name="Straight Arrow Connector 59">
              <a:extLst>
                <a:ext uri="{FF2B5EF4-FFF2-40B4-BE49-F238E27FC236}">
                  <a16:creationId xmlns:a16="http://schemas.microsoft.com/office/drawing/2014/main" id="{D860F8E5-3054-49C4-A566-F96252553FE8}"/>
                </a:ext>
              </a:extLst>
            </p:cNvPr>
            <p:cNvCxnSpPr>
              <a:cxnSpLocks/>
              <a:stCxn id="9" idx="3"/>
              <a:endCxn id="23" idx="1"/>
            </p:cNvCxnSpPr>
            <p:nvPr/>
          </p:nvCxnSpPr>
          <p:spPr>
            <a:xfrm>
              <a:off x="2820119" y="3792161"/>
              <a:ext cx="406908"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59">
              <a:extLst>
                <a:ext uri="{FF2B5EF4-FFF2-40B4-BE49-F238E27FC236}">
                  <a16:creationId xmlns:a16="http://schemas.microsoft.com/office/drawing/2014/main" id="{A4380B81-F487-418B-84E4-ADC3FBD7FB17}"/>
                </a:ext>
              </a:extLst>
            </p:cNvPr>
            <p:cNvCxnSpPr>
              <a:cxnSpLocks/>
              <a:stCxn id="12" idx="3"/>
              <a:endCxn id="9" idx="1"/>
            </p:cNvCxnSpPr>
            <p:nvPr/>
          </p:nvCxnSpPr>
          <p:spPr>
            <a:xfrm>
              <a:off x="941654" y="3792161"/>
              <a:ext cx="25965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59">
              <a:extLst>
                <a:ext uri="{FF2B5EF4-FFF2-40B4-BE49-F238E27FC236}">
                  <a16:creationId xmlns:a16="http://schemas.microsoft.com/office/drawing/2014/main" id="{1AFEF470-5443-4077-9D2C-D3B57874622E}"/>
                </a:ext>
              </a:extLst>
            </p:cNvPr>
            <p:cNvCxnSpPr>
              <a:cxnSpLocks/>
              <a:stCxn id="23" idx="3"/>
              <a:endCxn id="19" idx="1"/>
            </p:cNvCxnSpPr>
            <p:nvPr/>
          </p:nvCxnSpPr>
          <p:spPr>
            <a:xfrm>
              <a:off x="5281163" y="3792162"/>
              <a:ext cx="485737" cy="65707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9">
              <a:extLst>
                <a:ext uri="{FF2B5EF4-FFF2-40B4-BE49-F238E27FC236}">
                  <a16:creationId xmlns:a16="http://schemas.microsoft.com/office/drawing/2014/main" id="{48959C23-0B19-4A84-847B-72EE8F8FC649}"/>
                </a:ext>
              </a:extLst>
            </p:cNvPr>
            <p:cNvCxnSpPr>
              <a:cxnSpLocks/>
              <a:stCxn id="20" idx="2"/>
            </p:cNvCxnSpPr>
            <p:nvPr/>
          </p:nvCxnSpPr>
          <p:spPr>
            <a:xfrm rot="5400000" flipH="1">
              <a:off x="5288403" y="1660352"/>
              <a:ext cx="762502" cy="5203050"/>
            </a:xfrm>
            <a:prstGeom prst="bentConnector4">
              <a:avLst>
                <a:gd name="adj1" fmla="val -128665"/>
                <a:gd name="adj2" fmla="val 99942"/>
              </a:avLst>
            </a:prstGeom>
            <a:ln>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Rectangle 51">
              <a:extLst>
                <a:ext uri="{FF2B5EF4-FFF2-40B4-BE49-F238E27FC236}">
                  <a16:creationId xmlns:a16="http://schemas.microsoft.com/office/drawing/2014/main" id="{A1E1989E-40E6-4257-B681-527A6B306934}"/>
                </a:ext>
              </a:extLst>
            </p:cNvPr>
            <p:cNvSpPr/>
            <p:nvPr/>
          </p:nvSpPr>
          <p:spPr>
            <a:xfrm>
              <a:off x="7284273" y="4902513"/>
              <a:ext cx="1957772" cy="387792"/>
            </a:xfrm>
            <a:prstGeom prst="rect">
              <a:avLst/>
            </a:prstGeom>
            <a:solidFill>
              <a:schemeClr val="bg1"/>
            </a:solidFill>
            <a:ln w="6350">
              <a:no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endParaRPr>
            </a:p>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Disease </a:t>
              </a:r>
            </a:p>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a:t>
              </a:r>
              <a:r>
                <a:rPr kumimoji="0" lang="en-US" sz="1200" b="1" i="0" u="none" strike="noStrike" kern="1200" cap="none" spc="0" normalizeH="0" baseline="0" noProof="0" err="1">
                  <a:ln>
                    <a:noFill/>
                  </a:ln>
                  <a:solidFill>
                    <a:srgbClr val="001E55"/>
                  </a:solidFill>
                  <a:effectLst/>
                  <a:uLnTx/>
                  <a:uFillTx/>
                  <a:latin typeface="BI Sans" pitchFamily="2" charset="0"/>
                  <a:ea typeface="+mn-ea"/>
                  <a:cs typeface="Arial" panose="020B0604020202020204" pitchFamily="34" charset="0"/>
                </a:rPr>
                <a:t>behaviour</a:t>
              </a:r>
              <a:r>
                <a:rPr kumimoji="0" lang="en-US" sz="12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a:t>
              </a:r>
            </a:p>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endParaRPr>
            </a:p>
          </p:txBody>
        </p:sp>
        <p:cxnSp>
          <p:nvCxnSpPr>
            <p:cNvPr id="64" name="Straight Arrow Connector 59">
              <a:extLst>
                <a:ext uri="{FF2B5EF4-FFF2-40B4-BE49-F238E27FC236}">
                  <a16:creationId xmlns:a16="http://schemas.microsoft.com/office/drawing/2014/main" id="{60B0726A-6D63-4CB7-A8B4-6A887B73EBA0}"/>
                </a:ext>
              </a:extLst>
            </p:cNvPr>
            <p:cNvCxnSpPr>
              <a:cxnSpLocks/>
              <a:stCxn id="17" idx="1"/>
            </p:cNvCxnSpPr>
            <p:nvPr/>
          </p:nvCxnSpPr>
          <p:spPr>
            <a:xfrm rot="10800000" flipV="1">
              <a:off x="3064065" y="1785065"/>
              <a:ext cx="1046853" cy="1968664"/>
            </a:xfrm>
            <a:prstGeom prst="bentConnector2">
              <a:avLst/>
            </a:prstGeom>
            <a:ln>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59">
              <a:extLst>
                <a:ext uri="{FF2B5EF4-FFF2-40B4-BE49-F238E27FC236}">
                  <a16:creationId xmlns:a16="http://schemas.microsoft.com/office/drawing/2014/main" id="{11D0E214-13BA-487C-83E0-B5E2E53B5409}"/>
                </a:ext>
              </a:extLst>
            </p:cNvPr>
            <p:cNvCxnSpPr>
              <a:cxnSpLocks/>
              <a:stCxn id="17" idx="2"/>
            </p:cNvCxnSpPr>
            <p:nvPr/>
          </p:nvCxnSpPr>
          <p:spPr>
            <a:xfrm>
              <a:off x="5377753" y="2197133"/>
              <a:ext cx="15938" cy="1616991"/>
            </a:xfrm>
            <a:prstGeom prst="straightConnector1">
              <a:avLst/>
            </a:prstGeom>
            <a:ln>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E7B021AB-762A-C8F7-DB6B-6A1B40607E9A}"/>
              </a:ext>
            </a:extLst>
          </p:cNvPr>
          <p:cNvPicPr>
            <a:picLocks noChangeAspect="1"/>
          </p:cNvPicPr>
          <p:nvPr/>
        </p:nvPicPr>
        <p:blipFill>
          <a:blip r:embed="rId2"/>
          <a:stretch>
            <a:fillRect/>
          </a:stretch>
        </p:blipFill>
        <p:spPr>
          <a:xfrm>
            <a:off x="10830234" y="6247154"/>
            <a:ext cx="1487553" cy="231668"/>
          </a:xfrm>
          <a:prstGeom prst="rect">
            <a:avLst/>
          </a:prstGeom>
        </p:spPr>
      </p:pic>
    </p:spTree>
    <p:extLst>
      <p:ext uri="{BB962C8B-B14F-4D97-AF65-F5344CB8AC3E}">
        <p14:creationId xmlns:p14="http://schemas.microsoft.com/office/powerpoint/2010/main" val="33948394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3C6CE132-5870-DDB1-363D-998E4DB596C6}"/>
              </a:ext>
            </a:extLst>
          </p:cNvPr>
          <p:cNvGrpSpPr/>
          <p:nvPr/>
        </p:nvGrpSpPr>
        <p:grpSpPr>
          <a:xfrm flipH="1">
            <a:off x="3875033" y="2604237"/>
            <a:ext cx="1258159" cy="1429419"/>
            <a:chOff x="2479630" y="2739399"/>
            <a:chExt cx="1258159" cy="1429419"/>
          </a:xfrm>
        </p:grpSpPr>
        <p:sp>
          <p:nvSpPr>
            <p:cNvPr id="52" name="Arc 51">
              <a:extLst>
                <a:ext uri="{FF2B5EF4-FFF2-40B4-BE49-F238E27FC236}">
                  <a16:creationId xmlns:a16="http://schemas.microsoft.com/office/drawing/2014/main" id="{5404EA86-70AC-9264-7F9C-9BA0FB111416}"/>
                </a:ext>
              </a:extLst>
            </p:cNvPr>
            <p:cNvSpPr/>
            <p:nvPr/>
          </p:nvSpPr>
          <p:spPr>
            <a:xfrm rot="10800000">
              <a:off x="2479630" y="2739399"/>
              <a:ext cx="1258159" cy="1429419"/>
            </a:xfrm>
            <a:prstGeom prst="arc">
              <a:avLst>
                <a:gd name="adj1" fmla="val 16200000"/>
                <a:gd name="adj2" fmla="val 1083623"/>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53" name="Gelijkbenige driehoek 19">
              <a:extLst>
                <a:ext uri="{FF2B5EF4-FFF2-40B4-BE49-F238E27FC236}">
                  <a16:creationId xmlns:a16="http://schemas.microsoft.com/office/drawing/2014/main" id="{101E0AB4-6D8F-CAF9-3928-1D533BE718FC}"/>
                </a:ext>
              </a:extLst>
            </p:cNvPr>
            <p:cNvSpPr/>
            <p:nvPr/>
          </p:nvSpPr>
          <p:spPr>
            <a:xfrm rot="9122412">
              <a:off x="2497340" y="3755865"/>
              <a:ext cx="174814" cy="16723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51" name="Arc 50">
            <a:extLst>
              <a:ext uri="{FF2B5EF4-FFF2-40B4-BE49-F238E27FC236}">
                <a16:creationId xmlns:a16="http://schemas.microsoft.com/office/drawing/2014/main" id="{4241893A-0675-F330-0EEB-FA670246C0E0}"/>
              </a:ext>
            </a:extLst>
          </p:cNvPr>
          <p:cNvSpPr/>
          <p:nvPr/>
        </p:nvSpPr>
        <p:spPr>
          <a:xfrm rot="10800000">
            <a:off x="2460580" y="2586999"/>
            <a:ext cx="1258159" cy="1429419"/>
          </a:xfrm>
          <a:prstGeom prst="arc">
            <a:avLst>
              <a:gd name="adj1" fmla="val 16200000"/>
              <a:gd name="adj2" fmla="val 1083623"/>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43" name="Rounded Rectangle 47">
            <a:extLst>
              <a:ext uri="{FF2B5EF4-FFF2-40B4-BE49-F238E27FC236}">
                <a16:creationId xmlns:a16="http://schemas.microsoft.com/office/drawing/2014/main" id="{405E4E7B-CABC-B96A-A5FF-982147B93D79}"/>
              </a:ext>
            </a:extLst>
          </p:cNvPr>
          <p:cNvSpPr/>
          <p:nvPr/>
        </p:nvSpPr>
        <p:spPr>
          <a:xfrm>
            <a:off x="1951349" y="3934695"/>
            <a:ext cx="3591612" cy="1407893"/>
          </a:xfrm>
          <a:prstGeom prst="roundRect">
            <a:avLst>
              <a:gd name="adj" fmla="val 4446"/>
            </a:avLst>
          </a:prstGeom>
          <a:blipFill>
            <a:blip r:embed="rId3"/>
            <a:stretch>
              <a:fillRect l="-61142" t="-345676" r="-215090" b="-121365"/>
            </a:stretch>
          </a:blipFill>
          <a:ln w="12700" cap="flat" cmpd="sng" algn="ctr">
            <a:noFill/>
            <a:prstDash val="solid"/>
            <a:miter lim="800000"/>
          </a:ln>
          <a:effectLst/>
        </p:spPr>
        <p:txBody>
          <a:bodyPr spcFirstLastPara="0" vert="horz" wrap="square" lIns="91440" tIns="91440" rIns="91440" bIns="91440" numCol="1" spcCol="1270" anchor="ctr" anchorCtr="0">
            <a:noAutofit/>
          </a:bodyPr>
          <a:lstStyle/>
          <a:p>
            <a:pPr marL="0" marR="0" lvl="0" indent="0" algn="ctr" defTabSz="1066773" eaLnBrk="1" fontAlgn="auto" latinLnBrk="0" hangingPunct="1">
              <a:lnSpc>
                <a:spcPct val="90000"/>
              </a:lnSpc>
              <a:spcBef>
                <a:spcPct val="0"/>
              </a:spcBef>
              <a:spcAft>
                <a:spcPct val="35000"/>
              </a:spcAft>
              <a:buClrTx/>
              <a:buSzTx/>
              <a:buFontTx/>
              <a:buNone/>
              <a:tabLst/>
              <a:defRPr/>
            </a:pPr>
            <a:endParaRPr kumimoji="0" lang="en-US" sz="1200" b="0" i="0" u="none" strike="noStrike" kern="0" cap="none" spc="0" normalizeH="0" baseline="0" noProof="0" dirty="0">
              <a:ln>
                <a:noFill/>
              </a:ln>
              <a:solidFill>
                <a:srgbClr val="2B333A"/>
              </a:solidFill>
              <a:effectLst/>
              <a:uLnTx/>
              <a:uFillTx/>
              <a:latin typeface="BISansNEXT" panose="02000503040000020004"/>
              <a:ea typeface="+mn-ea"/>
              <a:cs typeface="+mn-cs"/>
            </a:endParaRPr>
          </a:p>
        </p:txBody>
      </p:sp>
      <p:sp>
        <p:nvSpPr>
          <p:cNvPr id="3" name="Rectangle 2">
            <a:extLst>
              <a:ext uri="{FF2B5EF4-FFF2-40B4-BE49-F238E27FC236}">
                <a16:creationId xmlns:a16="http://schemas.microsoft.com/office/drawing/2014/main" id="{0593129A-26D1-C7D7-A698-B2C26CC3D2C6}"/>
              </a:ext>
            </a:extLst>
          </p:cNvPr>
          <p:cNvSpPr/>
          <p:nvPr/>
        </p:nvSpPr>
        <p:spPr>
          <a:xfrm>
            <a:off x="7214442" y="0"/>
            <a:ext cx="4977556" cy="6478820"/>
          </a:xfrm>
          <a:prstGeom prst="rect">
            <a:avLst/>
          </a:prstGeom>
          <a:solidFill>
            <a:srgbClr val="E3E9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6" name="Rounded Rectangle 47">
            <a:extLst>
              <a:ext uri="{FF2B5EF4-FFF2-40B4-BE49-F238E27FC236}">
                <a16:creationId xmlns:a16="http://schemas.microsoft.com/office/drawing/2014/main" id="{B183E45B-9517-CC56-D0B5-FE132E0DCA57}"/>
              </a:ext>
            </a:extLst>
          </p:cNvPr>
          <p:cNvSpPr/>
          <p:nvPr/>
        </p:nvSpPr>
        <p:spPr>
          <a:xfrm>
            <a:off x="4248341" y="2103494"/>
            <a:ext cx="2150992" cy="1288283"/>
          </a:xfrm>
          <a:prstGeom prst="roundRect">
            <a:avLst>
              <a:gd name="adj" fmla="val 4446"/>
            </a:avLst>
          </a:prstGeom>
          <a:blipFill>
            <a:blip r:embed="rId3"/>
            <a:stretch>
              <a:fillRect l="-197507" t="-212200" r="-269302" b="-269058"/>
            </a:stretch>
          </a:blipFill>
          <a:ln w="12700" cap="flat" cmpd="sng" algn="ctr">
            <a:noFill/>
            <a:prstDash val="solid"/>
            <a:miter lim="800000"/>
          </a:ln>
          <a:effectLst/>
        </p:spPr>
        <p:txBody>
          <a:bodyPr spcFirstLastPara="0" vert="horz" wrap="square" lIns="91440" tIns="91440" rIns="91440" bIns="91440" numCol="1" spcCol="1270" anchor="ctr" anchorCtr="0">
            <a:noAutofit/>
          </a:bodyPr>
          <a:lstStyle/>
          <a:p>
            <a:pPr marL="0" marR="0" lvl="0" indent="0" algn="ctr" defTabSz="1066773" eaLnBrk="1" fontAlgn="auto" latinLnBrk="0" hangingPunct="1">
              <a:lnSpc>
                <a:spcPct val="90000"/>
              </a:lnSpc>
              <a:spcBef>
                <a:spcPct val="0"/>
              </a:spcBef>
              <a:spcAft>
                <a:spcPct val="35000"/>
              </a:spcAft>
              <a:buClrTx/>
              <a:buSzTx/>
              <a:buFontTx/>
              <a:buNone/>
              <a:tabLst/>
              <a:defRPr/>
            </a:pPr>
            <a:endParaRPr kumimoji="0" lang="en-US" sz="100" b="0" i="0" u="none" strike="noStrike" kern="0" cap="none" spc="0" normalizeH="0" baseline="0" noProof="0" dirty="0">
              <a:ln>
                <a:noFill/>
              </a:ln>
              <a:solidFill>
                <a:srgbClr val="2B333A"/>
              </a:solidFill>
              <a:effectLst/>
              <a:uLnTx/>
              <a:uFillTx/>
              <a:latin typeface="BISansNEXT" panose="02000503040000020004"/>
              <a:ea typeface="+mn-ea"/>
              <a:cs typeface="+mn-cs"/>
            </a:endParaRPr>
          </a:p>
        </p:txBody>
      </p:sp>
      <p:sp>
        <p:nvSpPr>
          <p:cNvPr id="2" name="Titel 1">
            <a:extLst>
              <a:ext uri="{FF2B5EF4-FFF2-40B4-BE49-F238E27FC236}">
                <a16:creationId xmlns:a16="http://schemas.microsoft.com/office/drawing/2014/main" id="{83CFE238-40FE-8869-C54F-A96C45662B96}"/>
              </a:ext>
            </a:extLst>
          </p:cNvPr>
          <p:cNvSpPr>
            <a:spLocks noGrp="1"/>
          </p:cNvSpPr>
          <p:nvPr>
            <p:ph type="title"/>
          </p:nvPr>
        </p:nvSpPr>
        <p:spPr/>
        <p:txBody>
          <a:bodyPr/>
          <a:lstStyle/>
          <a:p>
            <a:r>
              <a:rPr lang="nl-NL" dirty="0"/>
              <a:t>How </a:t>
            </a:r>
            <a:r>
              <a:rPr lang="nl-NL" dirty="0" err="1"/>
              <a:t>to</a:t>
            </a:r>
            <a:r>
              <a:rPr lang="nl-NL" dirty="0"/>
              <a:t> monitor </a:t>
            </a:r>
            <a:r>
              <a:rPr lang="nl-NL" dirty="0" err="1"/>
              <a:t>for</a:t>
            </a:r>
            <a:r>
              <a:rPr lang="nl-NL" dirty="0"/>
              <a:t> ILD </a:t>
            </a:r>
            <a:r>
              <a:rPr lang="nl-NL" dirty="0" err="1"/>
              <a:t>progression</a:t>
            </a:r>
            <a:r>
              <a:rPr lang="nl-NL" dirty="0"/>
              <a:t>? </a:t>
            </a:r>
          </a:p>
        </p:txBody>
      </p:sp>
      <p:sp>
        <p:nvSpPr>
          <p:cNvPr id="4" name="Tijdelijke aanduiding voor tekst 3">
            <a:extLst>
              <a:ext uri="{FF2B5EF4-FFF2-40B4-BE49-F238E27FC236}">
                <a16:creationId xmlns:a16="http://schemas.microsoft.com/office/drawing/2014/main" id="{ECF9CD57-60EC-6082-B315-D70598DA9D61}"/>
              </a:ext>
            </a:extLst>
          </p:cNvPr>
          <p:cNvSpPr>
            <a:spLocks noGrp="1"/>
          </p:cNvSpPr>
          <p:nvPr>
            <p:ph type="body" sz="quarter" idx="13"/>
          </p:nvPr>
        </p:nvSpPr>
        <p:spPr>
          <a:xfrm>
            <a:off x="179999" y="5858890"/>
            <a:ext cx="6895715" cy="619932"/>
          </a:xfrm>
        </p:spPr>
        <p:txBody>
          <a:bodyPr/>
          <a:lstStyle/>
          <a:p>
            <a:endParaRPr lang="nl-NL" dirty="0">
              <a:latin typeface="BISansNEXT" panose="02000503040000020004"/>
            </a:endParaRPr>
          </a:p>
          <a:p>
            <a:endParaRPr lang="nl-NL" dirty="0">
              <a:latin typeface="BISansNEXT" panose="02000503040000020004"/>
            </a:endParaRPr>
          </a:p>
          <a:p>
            <a:r>
              <a:rPr lang="nl-NL" dirty="0">
                <a:latin typeface="BISansNEXT" panose="02000503040000020004"/>
              </a:rPr>
              <a:t>6MWD=6-Minute </a:t>
            </a:r>
            <a:r>
              <a:rPr lang="nl-NL" dirty="0" err="1">
                <a:latin typeface="BISansNEXT" panose="02000503040000020004"/>
              </a:rPr>
              <a:t>Walking</a:t>
            </a:r>
            <a:r>
              <a:rPr lang="nl-NL" dirty="0">
                <a:latin typeface="BISansNEXT" panose="02000503040000020004"/>
              </a:rPr>
              <a:t> </a:t>
            </a:r>
            <a:r>
              <a:rPr lang="nl-NL" dirty="0" err="1">
                <a:latin typeface="BISansNEXT" panose="02000503040000020004"/>
              </a:rPr>
              <a:t>Distance</a:t>
            </a:r>
            <a:r>
              <a:rPr lang="nl-NL" dirty="0">
                <a:latin typeface="BISansNEXT" panose="02000503040000020004"/>
              </a:rPr>
              <a:t>; </a:t>
            </a:r>
            <a:r>
              <a:rPr lang="en-US" dirty="0">
                <a:latin typeface="BISansNEXT" panose="02000503040000020004"/>
              </a:rPr>
              <a:t>1. Nambiar AM, Walker CM, Sparks JA. Monitoring and management of fibrosing interstitial lung diseases: a narrative review for practicing clinicians. </a:t>
            </a:r>
            <a:r>
              <a:rPr lang="en-US" dirty="0" err="1">
                <a:latin typeface="BISansNEXT" panose="02000503040000020004"/>
              </a:rPr>
              <a:t>Ther</a:t>
            </a:r>
            <a:r>
              <a:rPr lang="en-US" dirty="0">
                <a:latin typeface="BISansNEXT" panose="02000503040000020004"/>
              </a:rPr>
              <a:t> Adv Respir Dis. 2021;15:17534666211039771; 2. Raghu G, Remy-Jardin M, </a:t>
            </a:r>
            <a:r>
              <a:rPr lang="en-US" dirty="0" err="1">
                <a:latin typeface="BISansNEXT" panose="02000503040000020004"/>
              </a:rPr>
              <a:t>Richeldi</a:t>
            </a:r>
            <a:r>
              <a:rPr lang="en-US" dirty="0">
                <a:latin typeface="BISansNEXT" panose="02000503040000020004"/>
              </a:rPr>
              <a:t> L, et al. Idiopathic Pulmonary Fibrosis (an Update) and Progressive Pulmonary Fibrosis in Adults: An Official ATS/ERS/JRS/ALAT Clinical Practice Guideline. Am J Respir Crit Care Med. 2022;205(9):e18-e47; </a:t>
            </a:r>
            <a:r>
              <a:rPr lang="nl-NL" dirty="0">
                <a:latin typeface="BISansNEXT" panose="02000503040000020004"/>
              </a:rPr>
              <a:t>3. </a:t>
            </a:r>
            <a:r>
              <a:rPr lang="en-US" dirty="0" err="1">
                <a:latin typeface="BISansNEXT" panose="02000503040000020004"/>
              </a:rPr>
              <a:t>Cottin</a:t>
            </a:r>
            <a:r>
              <a:rPr lang="en-US" dirty="0">
                <a:latin typeface="BISansNEXT" panose="02000503040000020004"/>
              </a:rPr>
              <a:t> V, Hirani N, </a:t>
            </a:r>
            <a:r>
              <a:rPr lang="en-US" dirty="0" err="1">
                <a:latin typeface="BISansNEXT" panose="02000503040000020004"/>
              </a:rPr>
              <a:t>Hotchkin</a:t>
            </a:r>
            <a:r>
              <a:rPr lang="en-US" dirty="0">
                <a:latin typeface="BISansNEXT" panose="02000503040000020004"/>
              </a:rPr>
              <a:t> D, et al. Presentation, diagnosis and clinical course of the spectrum of progressive-fibrosing interstitial lung diseases. </a:t>
            </a:r>
            <a:r>
              <a:rPr lang="en-US" dirty="0" err="1">
                <a:latin typeface="BISansNEXT" panose="02000503040000020004"/>
              </a:rPr>
              <a:t>Eur</a:t>
            </a:r>
            <a:r>
              <a:rPr lang="en-US" dirty="0">
                <a:latin typeface="BISansNEXT" panose="02000503040000020004"/>
              </a:rPr>
              <a:t> Respir Rev. 2018;27(150):180076; 4. George PM, </a:t>
            </a:r>
            <a:r>
              <a:rPr lang="en-US" dirty="0" err="1">
                <a:latin typeface="BISansNEXT" panose="02000503040000020004"/>
              </a:rPr>
              <a:t>Spagnolo</a:t>
            </a:r>
            <a:r>
              <a:rPr lang="en-US" dirty="0">
                <a:latin typeface="BISansNEXT" panose="02000503040000020004"/>
              </a:rPr>
              <a:t> P, </a:t>
            </a:r>
            <a:r>
              <a:rPr lang="en-US" dirty="0" err="1">
                <a:latin typeface="BISansNEXT" panose="02000503040000020004"/>
              </a:rPr>
              <a:t>Kreuter</a:t>
            </a:r>
            <a:r>
              <a:rPr lang="en-US" dirty="0">
                <a:latin typeface="BISansNEXT" panose="02000503040000020004"/>
              </a:rPr>
              <a:t> M, et al. Progressive fibrosing interstitial lung disease: clinical uncertainties, consensus recommendations, and research priorities. Lancet Respir Med. 2020;8:925–54.</a:t>
            </a:r>
          </a:p>
        </p:txBody>
      </p:sp>
      <p:sp>
        <p:nvSpPr>
          <p:cNvPr id="5" name="Tijdelijke aanduiding voor tekst 4">
            <a:extLst>
              <a:ext uri="{FF2B5EF4-FFF2-40B4-BE49-F238E27FC236}">
                <a16:creationId xmlns:a16="http://schemas.microsoft.com/office/drawing/2014/main" id="{C1CF29C2-87C7-B42E-22F8-8C2A17640EF0}"/>
              </a:ext>
            </a:extLst>
          </p:cNvPr>
          <p:cNvSpPr>
            <a:spLocks noGrp="1"/>
          </p:cNvSpPr>
          <p:nvPr>
            <p:ph type="body" sz="quarter" idx="17"/>
          </p:nvPr>
        </p:nvSpPr>
        <p:spPr/>
        <p:txBody>
          <a:bodyPr/>
          <a:lstStyle/>
          <a:p>
            <a:r>
              <a:rPr lang="nl-NL" dirty="0"/>
              <a:t>E4</a:t>
            </a:r>
          </a:p>
        </p:txBody>
      </p:sp>
      <p:sp>
        <p:nvSpPr>
          <p:cNvPr id="20" name="Gelijkbenige driehoek 19">
            <a:extLst>
              <a:ext uri="{FF2B5EF4-FFF2-40B4-BE49-F238E27FC236}">
                <a16:creationId xmlns:a16="http://schemas.microsoft.com/office/drawing/2014/main" id="{85EB8450-740C-B5A6-0FF7-97EB497A0AB8}"/>
              </a:ext>
            </a:extLst>
          </p:cNvPr>
          <p:cNvSpPr/>
          <p:nvPr/>
        </p:nvSpPr>
        <p:spPr>
          <a:xfrm rot="9122412">
            <a:off x="2478290" y="3603465"/>
            <a:ext cx="174814" cy="16723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Text Placeholder 16">
            <a:extLst>
              <a:ext uri="{FF2B5EF4-FFF2-40B4-BE49-F238E27FC236}">
                <a16:creationId xmlns:a16="http://schemas.microsoft.com/office/drawing/2014/main" id="{6FED2453-F7AE-9919-5DF1-7F7C6658C39F}"/>
              </a:ext>
            </a:extLst>
          </p:cNvPr>
          <p:cNvSpPr>
            <a:spLocks noGrp="1"/>
          </p:cNvSpPr>
          <p:nvPr>
            <p:ph type="body" sz="quarter" idx="18"/>
          </p:nvPr>
        </p:nvSpPr>
        <p:spPr>
          <a:xfrm>
            <a:off x="838200" y="927629"/>
            <a:ext cx="6038848" cy="1133691"/>
          </a:xfrm>
        </p:spPr>
        <p:txBody>
          <a:bodyPr>
            <a:normAutofit/>
          </a:bodyPr>
          <a:lstStyle/>
          <a:p>
            <a:r>
              <a:rPr lang="en-US" dirty="0">
                <a:solidFill>
                  <a:schemeClr val="accent1"/>
                </a:solidFill>
              </a:rPr>
              <a:t>Monitoring should involve regular assessment of physiology (including pulmonary function tests), symptoms, and, when appropriate, high-resolution computed tomography</a:t>
            </a:r>
            <a:r>
              <a:rPr lang="en-US" baseline="30000" dirty="0">
                <a:solidFill>
                  <a:schemeClr val="accent1"/>
                </a:solidFill>
              </a:rPr>
              <a:t>1,2</a:t>
            </a:r>
            <a:endParaRPr lang="nl-NL" dirty="0">
              <a:solidFill>
                <a:schemeClr val="accent1"/>
              </a:solidFill>
            </a:endParaRPr>
          </a:p>
        </p:txBody>
      </p:sp>
      <p:sp>
        <p:nvSpPr>
          <p:cNvPr id="11" name="TextBox 10">
            <a:extLst>
              <a:ext uri="{FF2B5EF4-FFF2-40B4-BE49-F238E27FC236}">
                <a16:creationId xmlns:a16="http://schemas.microsoft.com/office/drawing/2014/main" id="{0A017318-10B4-CF1D-9E98-A6EB285B51D7}"/>
              </a:ext>
            </a:extLst>
          </p:cNvPr>
          <p:cNvSpPr txBox="1"/>
          <p:nvPr/>
        </p:nvSpPr>
        <p:spPr>
          <a:xfrm>
            <a:off x="7916977" y="786902"/>
            <a:ext cx="3645012" cy="523220"/>
          </a:xfrm>
          <a:prstGeom prst="rect">
            <a:avLst/>
          </a:prstGeom>
          <a:noFill/>
        </p:spPr>
        <p:txBody>
          <a:bodyPr wrap="square" rtlCol="0">
            <a:spAutoFit/>
          </a:bodyPr>
          <a:lstStyle/>
          <a:p>
            <a:pPr algn="ctr"/>
            <a:r>
              <a:rPr lang="en-US" sz="1400" b="1" dirty="0">
                <a:solidFill>
                  <a:schemeClr val="tx2"/>
                </a:solidFill>
                <a:latin typeface="BISansNEXT" panose="02000503040000020004" pitchFamily="50" charset="0"/>
              </a:rPr>
              <a:t>Other considerations when monitoring for ILD progression</a:t>
            </a:r>
          </a:p>
        </p:txBody>
      </p:sp>
      <p:sp>
        <p:nvSpPr>
          <p:cNvPr id="13" name="Tekstvak 23">
            <a:extLst>
              <a:ext uri="{FF2B5EF4-FFF2-40B4-BE49-F238E27FC236}">
                <a16:creationId xmlns:a16="http://schemas.microsoft.com/office/drawing/2014/main" id="{C4D9215D-F315-C2DD-846D-C7F782658BA5}"/>
              </a:ext>
            </a:extLst>
          </p:cNvPr>
          <p:cNvSpPr txBox="1"/>
          <p:nvPr/>
        </p:nvSpPr>
        <p:spPr>
          <a:xfrm>
            <a:off x="8106085" y="2242795"/>
            <a:ext cx="3194270" cy="646331"/>
          </a:xfrm>
          <a:prstGeom prst="rect">
            <a:avLst/>
          </a:prstGeom>
          <a:noFill/>
        </p:spPr>
        <p:txBody>
          <a:bodyPr wrap="square">
            <a:spAutoFit/>
          </a:bodyPr>
          <a:lstStyle>
            <a:defPPr>
              <a:defRPr lang="en-NL"/>
            </a:defPPr>
            <a:lvl1pPr>
              <a:defRPr sz="1200" b="0" i="0">
                <a:effectLst/>
                <a:latin typeface="BISansNEXT" panose="02000503040000020004"/>
              </a:defRPr>
            </a:lvl1pPr>
          </a:lstStyle>
          <a:p>
            <a:pPr algn="ctr"/>
            <a:r>
              <a:rPr lang="en-US" dirty="0"/>
              <a:t>Acute exacerbation of ILD can be considered an indicator of progressive fibrosis, as lung function irreversibly declines as a result</a:t>
            </a:r>
            <a:r>
              <a:rPr lang="en-US" baseline="30000" dirty="0"/>
              <a:t>2</a:t>
            </a:r>
            <a:endParaRPr lang="nl-NL" baseline="30000" dirty="0"/>
          </a:p>
        </p:txBody>
      </p:sp>
      <p:pic>
        <p:nvPicPr>
          <p:cNvPr id="15" name="Graphic 14" descr="Downward trend graph outline">
            <a:extLst>
              <a:ext uri="{FF2B5EF4-FFF2-40B4-BE49-F238E27FC236}">
                <a16:creationId xmlns:a16="http://schemas.microsoft.com/office/drawing/2014/main" id="{F2A18E32-40F4-A7A0-C78A-45008831BA3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44395" y="1474667"/>
            <a:ext cx="790176" cy="790176"/>
          </a:xfrm>
          <a:prstGeom prst="rect">
            <a:avLst/>
          </a:prstGeom>
        </p:spPr>
      </p:pic>
      <p:sp>
        <p:nvSpPr>
          <p:cNvPr id="17" name="Tekstvak 27">
            <a:extLst>
              <a:ext uri="{FF2B5EF4-FFF2-40B4-BE49-F238E27FC236}">
                <a16:creationId xmlns:a16="http://schemas.microsoft.com/office/drawing/2014/main" id="{BA578C7A-F067-613D-9F5F-739F2AAC34C5}"/>
              </a:ext>
            </a:extLst>
          </p:cNvPr>
          <p:cNvSpPr txBox="1"/>
          <p:nvPr/>
        </p:nvSpPr>
        <p:spPr>
          <a:xfrm>
            <a:off x="8106085" y="3980339"/>
            <a:ext cx="3194270" cy="1569660"/>
          </a:xfrm>
          <a:prstGeom prst="rect">
            <a:avLst/>
          </a:prstGeom>
          <a:noFill/>
        </p:spPr>
        <p:txBody>
          <a:bodyPr wrap="square">
            <a:spAutoFit/>
          </a:bodyPr>
          <a:lstStyle>
            <a:defPPr>
              <a:defRPr lang="en-NL"/>
            </a:defPPr>
            <a:lvl1pPr>
              <a:defRPr sz="1200" b="0" i="0">
                <a:effectLst/>
                <a:latin typeface="BISansNEXT" panose="02000503040000020004"/>
              </a:defRPr>
            </a:lvl1pPr>
          </a:lstStyle>
          <a:p>
            <a:pPr algn="ctr"/>
            <a:r>
              <a:rPr lang="en-US" dirty="0"/>
              <a:t>Serial measurement of 6MWD can be helpful in identifying progressive fibrosing ILD, as decline in the 6MWD can provide supportive evidence for progressive fibrosis</a:t>
            </a:r>
            <a:r>
              <a:rPr lang="en-US" baseline="30000" dirty="0"/>
              <a:t>4</a:t>
            </a:r>
            <a:br>
              <a:rPr lang="en-US" dirty="0"/>
            </a:br>
            <a:br>
              <a:rPr lang="en-US" dirty="0"/>
            </a:br>
            <a:r>
              <a:rPr lang="en-US" dirty="0"/>
              <a:t>The 6MWD may be more challenging in patients with rheumatic diseases due to the impact of extra-pulmonary problems</a:t>
            </a:r>
            <a:r>
              <a:rPr lang="en-US" baseline="30000" dirty="0"/>
              <a:t>1</a:t>
            </a:r>
            <a:endParaRPr lang="nl-NL" baseline="30000" dirty="0"/>
          </a:p>
        </p:txBody>
      </p:sp>
      <p:pic>
        <p:nvPicPr>
          <p:cNvPr id="23" name="Graphic 22" descr="Walk outline">
            <a:extLst>
              <a:ext uri="{FF2B5EF4-FFF2-40B4-BE49-F238E27FC236}">
                <a16:creationId xmlns:a16="http://schemas.microsoft.com/office/drawing/2014/main" id="{5828F36B-5DBF-666A-00E1-D06C249772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344395" y="3216221"/>
            <a:ext cx="717650" cy="717650"/>
          </a:xfrm>
          <a:prstGeom prst="rect">
            <a:avLst/>
          </a:prstGeom>
        </p:spPr>
      </p:pic>
      <p:sp>
        <p:nvSpPr>
          <p:cNvPr id="25" name="Rounded Rectangle 47">
            <a:extLst>
              <a:ext uri="{FF2B5EF4-FFF2-40B4-BE49-F238E27FC236}">
                <a16:creationId xmlns:a16="http://schemas.microsoft.com/office/drawing/2014/main" id="{B6197CC9-098B-19A6-1053-4A2B93C21F82}"/>
              </a:ext>
            </a:extLst>
          </p:cNvPr>
          <p:cNvSpPr/>
          <p:nvPr/>
        </p:nvSpPr>
        <p:spPr>
          <a:xfrm>
            <a:off x="750416" y="2072470"/>
            <a:ext cx="3240558" cy="1320583"/>
          </a:xfrm>
          <a:prstGeom prst="roundRect">
            <a:avLst>
              <a:gd name="adj" fmla="val 4446"/>
            </a:avLst>
          </a:prstGeom>
          <a:blipFill>
            <a:blip r:embed="rId3"/>
            <a:stretch>
              <a:fillRect l="-23157" t="-204660" r="-253075" b="-262380"/>
            </a:stretch>
          </a:blipFill>
          <a:ln w="12700" cap="flat" cmpd="sng" algn="ctr">
            <a:noFill/>
            <a:prstDash val="solid"/>
            <a:miter lim="800000"/>
          </a:ln>
          <a:effectLst/>
        </p:spPr>
        <p:txBody>
          <a:bodyPr spcFirstLastPara="0" vert="horz" wrap="square" lIns="91440" tIns="91440" rIns="91440" bIns="91440" numCol="1" spcCol="1270" anchor="ctr" anchorCtr="0">
            <a:noAutofit/>
          </a:bodyPr>
          <a:lstStyle/>
          <a:p>
            <a:pPr marL="0" marR="0" lvl="0" indent="0" algn="ctr" defTabSz="1066773" eaLnBrk="1" fontAlgn="auto" latinLnBrk="0" hangingPunct="1">
              <a:lnSpc>
                <a:spcPct val="90000"/>
              </a:lnSpc>
              <a:spcBef>
                <a:spcPct val="0"/>
              </a:spcBef>
              <a:spcAft>
                <a:spcPct val="35000"/>
              </a:spcAft>
              <a:buClrTx/>
              <a:buSzTx/>
              <a:buFontTx/>
              <a:buNone/>
              <a:tabLst/>
              <a:defRPr/>
            </a:pPr>
            <a:endParaRPr kumimoji="0" lang="en-US" sz="1200" b="0" i="0" u="none" strike="noStrike" kern="0" cap="none" spc="0" normalizeH="0" baseline="0" noProof="0" dirty="0">
              <a:ln>
                <a:noFill/>
              </a:ln>
              <a:solidFill>
                <a:srgbClr val="2B333A"/>
              </a:solidFill>
              <a:effectLst/>
              <a:uLnTx/>
              <a:uFillTx/>
              <a:latin typeface="BISansNEXT" panose="02000503040000020004"/>
              <a:ea typeface="+mn-ea"/>
              <a:cs typeface="+mn-cs"/>
            </a:endParaRPr>
          </a:p>
        </p:txBody>
      </p:sp>
      <p:pic>
        <p:nvPicPr>
          <p:cNvPr id="26" name="Graphic 25">
            <a:extLst>
              <a:ext uri="{FF2B5EF4-FFF2-40B4-BE49-F238E27FC236}">
                <a16:creationId xmlns:a16="http://schemas.microsoft.com/office/drawing/2014/main" id="{DC139412-3260-126A-6D44-32E929B1FE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9940" y="2406223"/>
            <a:ext cx="653076" cy="653076"/>
          </a:xfrm>
          <a:prstGeom prst="rect">
            <a:avLst/>
          </a:prstGeom>
        </p:spPr>
      </p:pic>
      <p:grpSp>
        <p:nvGrpSpPr>
          <p:cNvPr id="45" name="Group 44">
            <a:extLst>
              <a:ext uri="{FF2B5EF4-FFF2-40B4-BE49-F238E27FC236}">
                <a16:creationId xmlns:a16="http://schemas.microsoft.com/office/drawing/2014/main" id="{328C0EFF-0620-7529-BCC6-82DC67ACFA88}"/>
              </a:ext>
            </a:extLst>
          </p:cNvPr>
          <p:cNvGrpSpPr/>
          <p:nvPr/>
        </p:nvGrpSpPr>
        <p:grpSpPr>
          <a:xfrm>
            <a:off x="1693751" y="2140929"/>
            <a:ext cx="2217196" cy="1158396"/>
            <a:chOff x="1218632" y="2271560"/>
            <a:chExt cx="2217196" cy="1158396"/>
          </a:xfrm>
        </p:grpSpPr>
        <p:sp>
          <p:nvSpPr>
            <p:cNvPr id="27" name="Tekstvak 12">
              <a:extLst>
                <a:ext uri="{FF2B5EF4-FFF2-40B4-BE49-F238E27FC236}">
                  <a16:creationId xmlns:a16="http://schemas.microsoft.com/office/drawing/2014/main" id="{38D5AA0D-DF8B-0F42-7328-843A1C5C65CA}"/>
                </a:ext>
              </a:extLst>
            </p:cNvPr>
            <p:cNvSpPr txBox="1"/>
            <p:nvPr/>
          </p:nvSpPr>
          <p:spPr>
            <a:xfrm>
              <a:off x="1218632" y="2598959"/>
              <a:ext cx="2217196" cy="830997"/>
            </a:xfrm>
            <a:prstGeom prst="rect">
              <a:avLst/>
            </a:prstGeom>
            <a:noFill/>
          </p:spPr>
          <p:txBody>
            <a:bodyPr wrap="square">
              <a:spAutoFit/>
            </a:bodyPr>
            <a:lstStyle/>
            <a:p>
              <a:pPr algn="l"/>
              <a:r>
                <a:rPr lang="en-US" sz="1200" b="0" i="0" dirty="0">
                  <a:effectLst/>
                  <a:latin typeface="BISansNEXT" panose="02000503040000020004"/>
                </a:rPr>
                <a:t>PFTs should be performed to detect absolute decline in FVC of </a:t>
              </a:r>
              <a:r>
                <a:rPr lang="en-US" sz="1200" b="0" i="0" u="sng" dirty="0">
                  <a:effectLst/>
                  <a:latin typeface="BISansNEXT" panose="02000503040000020004"/>
                </a:rPr>
                <a:t>&gt;</a:t>
              </a:r>
              <a:r>
                <a:rPr lang="en-US" sz="1200" b="0" i="0" dirty="0">
                  <a:effectLst/>
                  <a:latin typeface="BISansNEXT" panose="02000503040000020004"/>
                </a:rPr>
                <a:t>5% and DL</a:t>
              </a:r>
              <a:r>
                <a:rPr lang="en-US" sz="1200" b="0" i="0" baseline="-25000" dirty="0">
                  <a:effectLst/>
                  <a:latin typeface="BISansNEXT" panose="02000503040000020004"/>
                </a:rPr>
                <a:t>CO</a:t>
              </a:r>
              <a:r>
                <a:rPr lang="en-US" sz="1200" b="0" i="0" dirty="0">
                  <a:effectLst/>
                  <a:latin typeface="BISansNEXT" panose="02000503040000020004"/>
                </a:rPr>
                <a:t> of </a:t>
              </a:r>
              <a:r>
                <a:rPr lang="en-US" sz="1200" b="0" i="0" u="sng" dirty="0">
                  <a:effectLst/>
                  <a:latin typeface="BISansNEXT" panose="02000503040000020004"/>
                </a:rPr>
                <a:t>&gt;</a:t>
              </a:r>
              <a:r>
                <a:rPr lang="en-US" sz="1200" b="0" i="0" dirty="0">
                  <a:effectLst/>
                  <a:latin typeface="BISansNEXT" panose="02000503040000020004"/>
                </a:rPr>
                <a:t>10% within 1 year of follow-up</a:t>
              </a:r>
              <a:r>
                <a:rPr lang="en-US" sz="1200" baseline="30000" dirty="0">
                  <a:latin typeface="BISansNEXT" panose="02000503040000020004"/>
                </a:rPr>
                <a:t>2</a:t>
              </a:r>
              <a:endParaRPr lang="en-US" sz="1200" i="0" baseline="-25000" dirty="0">
                <a:effectLst/>
                <a:latin typeface="BISansNEXT" panose="02000503040000020004"/>
              </a:endParaRPr>
            </a:p>
          </p:txBody>
        </p:sp>
        <p:sp>
          <p:nvSpPr>
            <p:cNvPr id="28" name="Tekstvak 12">
              <a:extLst>
                <a:ext uri="{FF2B5EF4-FFF2-40B4-BE49-F238E27FC236}">
                  <a16:creationId xmlns:a16="http://schemas.microsoft.com/office/drawing/2014/main" id="{EB29DED8-FAE6-BC32-E05F-E179EB0F6784}"/>
                </a:ext>
              </a:extLst>
            </p:cNvPr>
            <p:cNvSpPr txBox="1"/>
            <p:nvPr/>
          </p:nvSpPr>
          <p:spPr>
            <a:xfrm>
              <a:off x="1218632" y="2271560"/>
              <a:ext cx="1206506" cy="307777"/>
            </a:xfrm>
            <a:prstGeom prst="rect">
              <a:avLst/>
            </a:prstGeom>
            <a:noFill/>
          </p:spPr>
          <p:txBody>
            <a:bodyPr wrap="square">
              <a:spAutoFit/>
            </a:bodyPr>
            <a:lstStyle/>
            <a:p>
              <a:r>
                <a:rPr lang="en-US" sz="1400" b="1" i="0" dirty="0">
                  <a:solidFill>
                    <a:schemeClr val="tx2"/>
                  </a:solidFill>
                  <a:effectLst/>
                  <a:latin typeface="BISansNEXT" panose="02000503040000020004"/>
                </a:rPr>
                <a:t>PFT</a:t>
              </a:r>
              <a:endParaRPr lang="en-US" sz="1400" b="1" i="0" baseline="-25000" dirty="0">
                <a:solidFill>
                  <a:schemeClr val="tx2"/>
                </a:solidFill>
                <a:effectLst/>
                <a:latin typeface="BISansNEXT" panose="02000503040000020004"/>
              </a:endParaRPr>
            </a:p>
          </p:txBody>
        </p:sp>
      </p:grpSp>
      <p:pic>
        <p:nvPicPr>
          <p:cNvPr id="32" name="Graphic 31" descr="Cough outline">
            <a:extLst>
              <a:ext uri="{FF2B5EF4-FFF2-40B4-BE49-F238E27FC236}">
                <a16:creationId xmlns:a16="http://schemas.microsoft.com/office/drawing/2014/main" id="{F606DA1F-4095-50D8-B913-70EC7F17E71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4408826" y="2368815"/>
            <a:ext cx="757641" cy="757641"/>
          </a:xfrm>
          <a:prstGeom prst="rect">
            <a:avLst/>
          </a:prstGeom>
        </p:spPr>
      </p:pic>
      <p:sp>
        <p:nvSpPr>
          <p:cNvPr id="33" name="Tekstvak 12">
            <a:extLst>
              <a:ext uri="{FF2B5EF4-FFF2-40B4-BE49-F238E27FC236}">
                <a16:creationId xmlns:a16="http://schemas.microsoft.com/office/drawing/2014/main" id="{B0BBDF94-D48A-7F0D-6400-BC1AA579063E}"/>
              </a:ext>
            </a:extLst>
          </p:cNvPr>
          <p:cNvSpPr txBox="1"/>
          <p:nvPr/>
        </p:nvSpPr>
        <p:spPr>
          <a:xfrm>
            <a:off x="5166467" y="2378303"/>
            <a:ext cx="1168249" cy="738664"/>
          </a:xfrm>
          <a:prstGeom prst="rect">
            <a:avLst/>
          </a:prstGeom>
          <a:noFill/>
        </p:spPr>
        <p:txBody>
          <a:bodyPr wrap="square">
            <a:spAutoFit/>
          </a:bodyPr>
          <a:lstStyle/>
          <a:p>
            <a:r>
              <a:rPr lang="en-US" sz="1400" b="1" i="0" dirty="0">
                <a:solidFill>
                  <a:schemeClr val="tx2"/>
                </a:solidFill>
                <a:effectLst/>
                <a:latin typeface="BISansNEXT" panose="02000503040000020004"/>
              </a:rPr>
              <a:t>Worsening respiratory symptoms</a:t>
            </a:r>
            <a:endParaRPr lang="en-US" sz="1400" b="1" i="0" baseline="-25000" dirty="0">
              <a:solidFill>
                <a:schemeClr val="tx2"/>
              </a:solidFill>
              <a:effectLst/>
              <a:latin typeface="BISansNEXT" panose="02000503040000020004"/>
            </a:endParaRPr>
          </a:p>
        </p:txBody>
      </p:sp>
      <p:pic>
        <p:nvPicPr>
          <p:cNvPr id="38" name="Graphic 37">
            <a:extLst>
              <a:ext uri="{FF2B5EF4-FFF2-40B4-BE49-F238E27FC236}">
                <a16:creationId xmlns:a16="http://schemas.microsoft.com/office/drawing/2014/main" id="{2DB70F25-9194-247D-6A64-318C6D7AE3E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074533" y="4261803"/>
            <a:ext cx="592324" cy="666365"/>
          </a:xfrm>
          <a:prstGeom prst="rect">
            <a:avLst/>
          </a:prstGeom>
        </p:spPr>
      </p:pic>
      <p:grpSp>
        <p:nvGrpSpPr>
          <p:cNvPr id="44" name="Group 43">
            <a:extLst>
              <a:ext uri="{FF2B5EF4-FFF2-40B4-BE49-F238E27FC236}">
                <a16:creationId xmlns:a16="http://schemas.microsoft.com/office/drawing/2014/main" id="{C04320B2-8DCB-F05A-DE2E-58B1BA2E4D8E}"/>
              </a:ext>
            </a:extLst>
          </p:cNvPr>
          <p:cNvGrpSpPr/>
          <p:nvPr/>
        </p:nvGrpSpPr>
        <p:grpSpPr>
          <a:xfrm>
            <a:off x="2802297" y="4010447"/>
            <a:ext cx="2740664" cy="1283881"/>
            <a:chOff x="2488192" y="4130192"/>
            <a:chExt cx="2740664" cy="1283881"/>
          </a:xfrm>
        </p:grpSpPr>
        <p:sp>
          <p:nvSpPr>
            <p:cNvPr id="37" name="Tekstvak 13">
              <a:extLst>
                <a:ext uri="{FF2B5EF4-FFF2-40B4-BE49-F238E27FC236}">
                  <a16:creationId xmlns:a16="http://schemas.microsoft.com/office/drawing/2014/main" id="{0C0C31E9-43D5-F088-F940-263E929197AF}"/>
                </a:ext>
              </a:extLst>
            </p:cNvPr>
            <p:cNvSpPr txBox="1"/>
            <p:nvPr/>
          </p:nvSpPr>
          <p:spPr>
            <a:xfrm>
              <a:off x="2491480" y="4398410"/>
              <a:ext cx="2737376" cy="1015663"/>
            </a:xfrm>
            <a:prstGeom prst="rect">
              <a:avLst/>
            </a:prstGeom>
            <a:noFill/>
          </p:spPr>
          <p:txBody>
            <a:bodyPr wrap="square" rtlCol="0">
              <a:spAutoFit/>
            </a:bodyPr>
            <a:lstStyle/>
            <a:p>
              <a:r>
                <a:rPr lang="en-US" sz="1200" dirty="0">
                  <a:solidFill>
                    <a:srgbClr val="2C333A"/>
                  </a:solidFill>
                  <a:latin typeface="BISansNEXT" panose="02000503040000020004"/>
                </a:rPr>
                <a:t>HRCT is indicated at baseline for patients with high risk of PPF and repeated when there is clinical suspicion of worsening fibrosis or declined </a:t>
              </a:r>
              <a:r>
                <a:rPr lang="en-US" sz="1200" b="0" i="0" dirty="0">
                  <a:solidFill>
                    <a:srgbClr val="2C333A"/>
                  </a:solidFill>
                  <a:effectLst/>
                  <a:latin typeface="BISansNEXT" panose="02000503040000020004"/>
                </a:rPr>
                <a:t>PFT scores</a:t>
              </a:r>
              <a:r>
                <a:rPr lang="en-US" sz="1200" b="0" i="0" baseline="30000" dirty="0">
                  <a:solidFill>
                    <a:srgbClr val="2C333A"/>
                  </a:solidFill>
                  <a:effectLst/>
                  <a:latin typeface="BISansNEXT" panose="02000503040000020004"/>
                </a:rPr>
                <a:t>2,3</a:t>
              </a:r>
              <a:endParaRPr lang="nl-NL" sz="1200" dirty="0">
                <a:solidFill>
                  <a:schemeClr val="tx2"/>
                </a:solidFill>
                <a:latin typeface="BISansNEXT" panose="02000503040000020004"/>
              </a:endParaRPr>
            </a:p>
          </p:txBody>
        </p:sp>
        <p:sp>
          <p:nvSpPr>
            <p:cNvPr id="39" name="Tekstvak 12">
              <a:extLst>
                <a:ext uri="{FF2B5EF4-FFF2-40B4-BE49-F238E27FC236}">
                  <a16:creationId xmlns:a16="http://schemas.microsoft.com/office/drawing/2014/main" id="{6BFE61D2-E4E9-F4AF-9A31-9C4BFF821E84}"/>
                </a:ext>
              </a:extLst>
            </p:cNvPr>
            <p:cNvSpPr txBox="1"/>
            <p:nvPr/>
          </p:nvSpPr>
          <p:spPr>
            <a:xfrm>
              <a:off x="2488192" y="4130192"/>
              <a:ext cx="800576" cy="307777"/>
            </a:xfrm>
            <a:prstGeom prst="rect">
              <a:avLst/>
            </a:prstGeom>
            <a:noFill/>
          </p:spPr>
          <p:txBody>
            <a:bodyPr wrap="square">
              <a:spAutoFit/>
            </a:bodyPr>
            <a:lstStyle/>
            <a:p>
              <a:r>
                <a:rPr lang="en-US" sz="1400" b="1" i="0" dirty="0">
                  <a:solidFill>
                    <a:schemeClr val="tx2"/>
                  </a:solidFill>
                  <a:effectLst/>
                  <a:latin typeface="BISansNEXT" panose="02000503040000020004"/>
                </a:rPr>
                <a:t>HRCT</a:t>
              </a:r>
              <a:endParaRPr lang="en-US" sz="1400" b="1" i="0" baseline="-25000" dirty="0">
                <a:solidFill>
                  <a:schemeClr val="tx2"/>
                </a:solidFill>
                <a:effectLst/>
                <a:latin typeface="BISansNEXT" panose="02000503040000020004"/>
              </a:endParaRPr>
            </a:p>
          </p:txBody>
        </p:sp>
      </p:grpSp>
      <p:pic>
        <p:nvPicPr>
          <p:cNvPr id="6" name="Picture 5">
            <a:extLst>
              <a:ext uri="{FF2B5EF4-FFF2-40B4-BE49-F238E27FC236}">
                <a16:creationId xmlns:a16="http://schemas.microsoft.com/office/drawing/2014/main" id="{7E398355-AD89-5DC0-3A9B-58D59F61BE78}"/>
              </a:ext>
            </a:extLst>
          </p:cNvPr>
          <p:cNvPicPr>
            <a:picLocks noChangeAspect="1"/>
          </p:cNvPicPr>
          <p:nvPr/>
        </p:nvPicPr>
        <p:blipFill>
          <a:blip r:embed="rId14"/>
          <a:stretch>
            <a:fillRect/>
          </a:stretch>
        </p:blipFill>
        <p:spPr>
          <a:xfrm>
            <a:off x="10818212" y="6279294"/>
            <a:ext cx="1487553" cy="231668"/>
          </a:xfrm>
          <a:prstGeom prst="rect">
            <a:avLst/>
          </a:prstGeom>
        </p:spPr>
      </p:pic>
    </p:spTree>
    <p:extLst>
      <p:ext uri="{BB962C8B-B14F-4D97-AF65-F5344CB8AC3E}">
        <p14:creationId xmlns:p14="http://schemas.microsoft.com/office/powerpoint/2010/main" val="2900186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899C4-7668-45E6-A609-C52DB8A00B3D}"/>
              </a:ext>
            </a:extLst>
          </p:cNvPr>
          <p:cNvSpPr>
            <a:spLocks noGrp="1"/>
          </p:cNvSpPr>
          <p:nvPr>
            <p:ph type="title"/>
          </p:nvPr>
        </p:nvSpPr>
        <p:spPr/>
        <p:txBody>
          <a:bodyPr/>
          <a:lstStyle/>
          <a:p>
            <a:r>
              <a:rPr lang="en-US" dirty="0"/>
              <a:t>Monitoring should be based on an individualized approach that involves regular assessment of different factors</a:t>
            </a:r>
            <a:r>
              <a:rPr lang="en-US" baseline="30000" dirty="0"/>
              <a:t>1*</a:t>
            </a:r>
            <a:endParaRPr lang="nl-NL" baseline="30000" dirty="0"/>
          </a:p>
        </p:txBody>
      </p:sp>
      <p:sp>
        <p:nvSpPr>
          <p:cNvPr id="5" name="Text Placeholder 4">
            <a:extLst>
              <a:ext uri="{FF2B5EF4-FFF2-40B4-BE49-F238E27FC236}">
                <a16:creationId xmlns:a16="http://schemas.microsoft.com/office/drawing/2014/main" id="{80DAE67C-DAAD-4618-B802-7FEF56A6CFA0}"/>
              </a:ext>
            </a:extLst>
          </p:cNvPr>
          <p:cNvSpPr>
            <a:spLocks noGrp="1"/>
          </p:cNvSpPr>
          <p:nvPr>
            <p:ph type="body" sz="quarter" idx="17"/>
          </p:nvPr>
        </p:nvSpPr>
        <p:spPr/>
        <p:txBody>
          <a:bodyPr/>
          <a:lstStyle/>
          <a:p>
            <a:r>
              <a:rPr lang="nl-NL" dirty="0"/>
              <a:t>E6B</a:t>
            </a:r>
          </a:p>
        </p:txBody>
      </p:sp>
      <p:pic>
        <p:nvPicPr>
          <p:cNvPr id="11" name="Picture 9" descr="Logo, company name&#10;&#10;Description automatically generated">
            <a:extLst>
              <a:ext uri="{FF2B5EF4-FFF2-40B4-BE49-F238E27FC236}">
                <a16:creationId xmlns:a16="http://schemas.microsoft.com/office/drawing/2014/main" id="{D6092425-27EA-4401-BA98-EF37BA32E0C6}"/>
              </a:ext>
            </a:extLst>
          </p:cNvPr>
          <p:cNvPicPr>
            <a:picLocks noChangeAspect="1"/>
          </p:cNvPicPr>
          <p:nvPr/>
        </p:nvPicPr>
        <p:blipFill>
          <a:blip r:embed="rId3"/>
          <a:stretch>
            <a:fillRect/>
          </a:stretch>
        </p:blipFill>
        <p:spPr>
          <a:xfrm>
            <a:off x="11119869" y="5839171"/>
            <a:ext cx="918025" cy="963109"/>
          </a:xfrm>
          <a:prstGeom prst="rect">
            <a:avLst/>
          </a:prstGeom>
        </p:spPr>
      </p:pic>
      <p:grpSp>
        <p:nvGrpSpPr>
          <p:cNvPr id="8" name="Group 7">
            <a:extLst>
              <a:ext uri="{FF2B5EF4-FFF2-40B4-BE49-F238E27FC236}">
                <a16:creationId xmlns:a16="http://schemas.microsoft.com/office/drawing/2014/main" id="{CDFE30DB-CB4B-4B0E-B0DB-C6553EE8B029}"/>
              </a:ext>
            </a:extLst>
          </p:cNvPr>
          <p:cNvGrpSpPr/>
          <p:nvPr/>
        </p:nvGrpSpPr>
        <p:grpSpPr>
          <a:xfrm>
            <a:off x="1503919" y="1368975"/>
            <a:ext cx="9184163" cy="4556805"/>
            <a:chOff x="513326" y="1368975"/>
            <a:chExt cx="9184163" cy="4556805"/>
          </a:xfrm>
        </p:grpSpPr>
        <p:cxnSp>
          <p:nvCxnSpPr>
            <p:cNvPr id="97" name="Straight Arrow Connector 96">
              <a:extLst>
                <a:ext uri="{FF2B5EF4-FFF2-40B4-BE49-F238E27FC236}">
                  <a16:creationId xmlns:a16="http://schemas.microsoft.com/office/drawing/2014/main" id="{8EBC5A8E-F5BE-4E5C-B889-59201DCC8FE5}"/>
                </a:ext>
              </a:extLst>
            </p:cNvPr>
            <p:cNvCxnSpPr>
              <a:stCxn id="31" idx="2"/>
            </p:cNvCxnSpPr>
            <p:nvPr/>
          </p:nvCxnSpPr>
          <p:spPr>
            <a:xfrm>
              <a:off x="5432150" y="4844758"/>
              <a:ext cx="1" cy="6847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52754991-FD6F-4178-8176-426DC3762DB0}"/>
                </a:ext>
              </a:extLst>
            </p:cNvPr>
            <p:cNvSpPr/>
            <p:nvPr/>
          </p:nvSpPr>
          <p:spPr>
            <a:xfrm>
              <a:off x="2591697" y="1368975"/>
              <a:ext cx="1226820" cy="396240"/>
            </a:xfrm>
            <a:prstGeom prst="rect">
              <a:avLst/>
            </a:prstGeom>
            <a:solidFill>
              <a:schemeClr val="accent1">
                <a:lumMod val="20000"/>
                <a:lumOff val="80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1050" dirty="0" err="1">
                  <a:solidFill>
                    <a:schemeClr val="tx1"/>
                  </a:solidFill>
                  <a:latin typeface="BISansNEXT" panose="02000503040000020004" pitchFamily="50" charset="0"/>
                </a:rPr>
                <a:t>Multidisciplinary</a:t>
              </a:r>
              <a:r>
                <a:rPr lang="nl-NL" sz="1050" dirty="0">
                  <a:solidFill>
                    <a:schemeClr val="tx1"/>
                  </a:solidFill>
                  <a:latin typeface="BISansNEXT" panose="02000503040000020004" pitchFamily="50" charset="0"/>
                </a:rPr>
                <a:t> </a:t>
              </a:r>
              <a:r>
                <a:rPr lang="nl-NL" sz="1050" dirty="0" err="1">
                  <a:solidFill>
                    <a:schemeClr val="tx1"/>
                  </a:solidFill>
                  <a:latin typeface="BISansNEXT" panose="02000503040000020004" pitchFamily="50" charset="0"/>
                </a:rPr>
                <a:t>discussion</a:t>
              </a:r>
              <a:endParaRPr lang="nl-NL" sz="1050" dirty="0">
                <a:solidFill>
                  <a:schemeClr val="tx1"/>
                </a:solidFill>
                <a:latin typeface="BISansNEXT" panose="02000503040000020004" pitchFamily="50" charset="0"/>
              </a:endParaRPr>
            </a:p>
          </p:txBody>
        </p:sp>
        <p:sp>
          <p:nvSpPr>
            <p:cNvPr id="15" name="Rectangle 14">
              <a:extLst>
                <a:ext uri="{FF2B5EF4-FFF2-40B4-BE49-F238E27FC236}">
                  <a16:creationId xmlns:a16="http://schemas.microsoft.com/office/drawing/2014/main" id="{6E23A5F7-BBF4-4CB8-B590-17E07C111593}"/>
                </a:ext>
              </a:extLst>
            </p:cNvPr>
            <p:cNvSpPr/>
            <p:nvPr/>
          </p:nvSpPr>
          <p:spPr>
            <a:xfrm>
              <a:off x="4065165" y="1368975"/>
              <a:ext cx="1226820" cy="396240"/>
            </a:xfrm>
            <a:prstGeom prst="rect">
              <a:avLst/>
            </a:prstGeom>
            <a:solidFill>
              <a:schemeClr val="accent2">
                <a:lumMod val="20000"/>
                <a:lumOff val="80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1050" dirty="0">
                  <a:solidFill>
                    <a:schemeClr val="tx1"/>
                  </a:solidFill>
                  <a:latin typeface="BISansNEXT" panose="02000503040000020004" pitchFamily="50" charset="0"/>
                </a:rPr>
                <a:t>Diagnosis</a:t>
              </a:r>
            </a:p>
          </p:txBody>
        </p:sp>
        <p:sp>
          <p:nvSpPr>
            <p:cNvPr id="16" name="Rectangle 15">
              <a:extLst>
                <a:ext uri="{FF2B5EF4-FFF2-40B4-BE49-F238E27FC236}">
                  <a16:creationId xmlns:a16="http://schemas.microsoft.com/office/drawing/2014/main" id="{6ED2E0D4-43D3-4DDD-A68F-184F5FA59E59}"/>
                </a:ext>
              </a:extLst>
            </p:cNvPr>
            <p:cNvSpPr/>
            <p:nvPr/>
          </p:nvSpPr>
          <p:spPr>
            <a:xfrm>
              <a:off x="3790845" y="1926852"/>
              <a:ext cx="1775460" cy="396240"/>
            </a:xfrm>
            <a:prstGeom prst="rect">
              <a:avLst/>
            </a:prstGeom>
            <a:solidFill>
              <a:schemeClr val="accent3">
                <a:lumMod val="20000"/>
                <a:lumOff val="80000"/>
              </a:schemeClr>
            </a:solidFill>
            <a:ln>
              <a:solidFill>
                <a:schemeClr val="accent3"/>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1050" dirty="0" err="1">
                  <a:solidFill>
                    <a:schemeClr val="tx1"/>
                  </a:solidFill>
                  <a:latin typeface="BISansNEXT" panose="02000503040000020004" pitchFamily="50" charset="0"/>
                </a:rPr>
                <a:t>Initiate</a:t>
              </a:r>
              <a:r>
                <a:rPr lang="nl-NL" sz="1050" dirty="0">
                  <a:solidFill>
                    <a:schemeClr val="tx1"/>
                  </a:solidFill>
                  <a:latin typeface="BISansNEXT" panose="02000503040000020004" pitchFamily="50" charset="0"/>
                </a:rPr>
                <a:t> </a:t>
              </a:r>
              <a:r>
                <a:rPr lang="nl-NL" sz="1050" dirty="0" err="1">
                  <a:solidFill>
                    <a:schemeClr val="tx1"/>
                  </a:solidFill>
                  <a:latin typeface="BISansNEXT" panose="02000503040000020004" pitchFamily="50" charset="0"/>
                </a:rPr>
                <a:t>pharmacological</a:t>
              </a:r>
              <a:r>
                <a:rPr lang="nl-NL" sz="1050" dirty="0">
                  <a:solidFill>
                    <a:schemeClr val="tx1"/>
                  </a:solidFill>
                  <a:latin typeface="BISansNEXT" panose="02000503040000020004" pitchFamily="50" charset="0"/>
                </a:rPr>
                <a:t> </a:t>
              </a:r>
              <a:r>
                <a:rPr lang="nl-NL" sz="1050" dirty="0" err="1">
                  <a:solidFill>
                    <a:schemeClr val="tx1"/>
                  </a:solidFill>
                  <a:latin typeface="BISansNEXT" panose="02000503040000020004" pitchFamily="50" charset="0"/>
                </a:rPr>
                <a:t>therapy</a:t>
              </a:r>
              <a:r>
                <a:rPr lang="nl-NL" sz="1050" dirty="0">
                  <a:solidFill>
                    <a:schemeClr val="tx1"/>
                  </a:solidFill>
                  <a:latin typeface="BISansNEXT" panose="02000503040000020004" pitchFamily="50" charset="0"/>
                </a:rPr>
                <a:t>?</a:t>
              </a:r>
            </a:p>
          </p:txBody>
        </p:sp>
        <p:sp>
          <p:nvSpPr>
            <p:cNvPr id="17" name="TextBox 16">
              <a:extLst>
                <a:ext uri="{FF2B5EF4-FFF2-40B4-BE49-F238E27FC236}">
                  <a16:creationId xmlns:a16="http://schemas.microsoft.com/office/drawing/2014/main" id="{C5E1D99C-0491-44C1-B1A5-A4B0D8650A48}"/>
                </a:ext>
              </a:extLst>
            </p:cNvPr>
            <p:cNvSpPr txBox="1"/>
            <p:nvPr/>
          </p:nvSpPr>
          <p:spPr>
            <a:xfrm>
              <a:off x="6813027" y="1372691"/>
              <a:ext cx="2884462" cy="1510771"/>
            </a:xfrm>
            <a:prstGeom prst="rect">
              <a:avLst/>
            </a:prstGeom>
            <a:solidFill>
              <a:srgbClr val="F9F9F9"/>
            </a:solidFill>
            <a:ln w="12700">
              <a:solidFill>
                <a:schemeClr val="bg1">
                  <a:lumMod val="85000"/>
                </a:schemeClr>
              </a:solidFill>
            </a:ln>
          </p:spPr>
          <p:txBody>
            <a:bodyPr wrap="square" tIns="108000" bIns="108000" rtlCol="0">
              <a:spAutoFit/>
            </a:bodyPr>
            <a:lstStyle>
              <a:defPPr>
                <a:defRPr lang="en-NL"/>
              </a:defPPr>
              <a:lvl1pPr marR="0" lvl="0" indent="0" algn="ctr" fontAlgn="auto">
                <a:lnSpc>
                  <a:spcPct val="100000"/>
                </a:lnSpc>
                <a:spcBef>
                  <a:spcPts val="0"/>
                </a:spcBef>
                <a:spcAft>
                  <a:spcPts val="0"/>
                </a:spcAft>
                <a:buClrTx/>
                <a:buSzTx/>
                <a:buFontTx/>
                <a:buNone/>
                <a:tabLst/>
                <a:defRPr kumimoji="0" sz="1050" b="0" i="0" u="none" strike="noStrike" cap="none" spc="0" normalizeH="0" baseline="0">
                  <a:ln>
                    <a:noFill/>
                  </a:ln>
                  <a:solidFill>
                    <a:srgbClr val="2B333A"/>
                  </a:solidFill>
                  <a:effectLst/>
                  <a:uLnTx/>
                  <a:uFillTx/>
                  <a:latin typeface="BISansNEXT" panose="02000503040000020004" pitchFamily="50" charset="0"/>
                </a:defRPr>
              </a:lvl1pPr>
            </a:lstStyle>
            <a:p>
              <a:pPr algn="l"/>
              <a:r>
                <a:rPr lang="nl-NL" b="1" dirty="0" err="1"/>
                <a:t>Individualized</a:t>
              </a:r>
              <a:r>
                <a:rPr lang="nl-NL" b="1" dirty="0"/>
                <a:t> </a:t>
              </a:r>
              <a:r>
                <a:rPr lang="nl-NL" b="1" dirty="0" err="1"/>
                <a:t>decision</a:t>
              </a:r>
              <a:r>
                <a:rPr lang="nl-NL" b="1" dirty="0"/>
                <a:t> </a:t>
              </a:r>
              <a:r>
                <a:rPr lang="nl-NL" b="1" dirty="0" err="1"/>
                <a:t>for</a:t>
              </a:r>
              <a:r>
                <a:rPr lang="nl-NL" b="1" dirty="0"/>
                <a:t> </a:t>
              </a:r>
              <a:r>
                <a:rPr lang="nl-NL" b="1" dirty="0" err="1"/>
                <a:t>patient</a:t>
              </a:r>
              <a:r>
                <a:rPr lang="nl-NL" b="1" dirty="0"/>
                <a:t>, </a:t>
              </a:r>
              <a:r>
                <a:rPr lang="nl-NL" b="1" dirty="0" err="1"/>
                <a:t>based</a:t>
              </a:r>
              <a:r>
                <a:rPr lang="nl-NL" b="1" dirty="0"/>
                <a:t> on:</a:t>
              </a:r>
            </a:p>
            <a:p>
              <a:pPr marL="171450" indent="-171450" algn="l">
                <a:buFont typeface="Arial" panose="020B0604020202020204" pitchFamily="34" charset="0"/>
                <a:buChar char="•"/>
              </a:pPr>
              <a:r>
                <a:rPr lang="nl-NL" dirty="0" err="1"/>
                <a:t>Disease</a:t>
              </a:r>
              <a:r>
                <a:rPr lang="nl-NL" dirty="0"/>
                <a:t> </a:t>
              </a:r>
              <a:r>
                <a:rPr lang="nl-NL" dirty="0" err="1"/>
                <a:t>severity</a:t>
              </a:r>
              <a:endParaRPr lang="nl-NL" dirty="0"/>
            </a:p>
            <a:p>
              <a:pPr marL="171450" indent="-171450" algn="l">
                <a:buFont typeface="Arial" panose="020B0604020202020204" pitchFamily="34" charset="0"/>
                <a:buChar char="•"/>
              </a:pPr>
              <a:r>
                <a:rPr lang="nl-NL" dirty="0" err="1"/>
                <a:t>Evidence</a:t>
              </a:r>
              <a:r>
                <a:rPr lang="nl-NL" dirty="0"/>
                <a:t> of </a:t>
              </a:r>
              <a:r>
                <a:rPr lang="nl-NL" dirty="0" err="1"/>
                <a:t>progression</a:t>
              </a:r>
              <a:endParaRPr lang="nl-NL" dirty="0"/>
            </a:p>
            <a:p>
              <a:pPr marL="171450" indent="-171450" algn="l">
                <a:buFont typeface="Arial" panose="020B0604020202020204" pitchFamily="34" charset="0"/>
                <a:buChar char="•"/>
              </a:pPr>
              <a:r>
                <a:rPr lang="nl-NL" dirty="0"/>
                <a:t>Risk factors </a:t>
              </a:r>
              <a:r>
                <a:rPr lang="nl-NL" dirty="0" err="1"/>
                <a:t>for</a:t>
              </a:r>
              <a:r>
                <a:rPr lang="nl-NL" dirty="0"/>
                <a:t> </a:t>
              </a:r>
              <a:r>
                <a:rPr lang="nl-NL" dirty="0" err="1"/>
                <a:t>progression</a:t>
              </a:r>
              <a:endParaRPr lang="nl-NL" dirty="0"/>
            </a:p>
            <a:p>
              <a:pPr marL="171450" indent="-171450" algn="l">
                <a:buFont typeface="Arial" panose="020B0604020202020204" pitchFamily="34" charset="0"/>
                <a:buChar char="•"/>
              </a:pPr>
              <a:r>
                <a:rPr lang="nl-NL" dirty="0" err="1"/>
                <a:t>Other</a:t>
              </a:r>
              <a:r>
                <a:rPr lang="nl-NL" dirty="0"/>
                <a:t> </a:t>
              </a:r>
              <a:r>
                <a:rPr lang="nl-NL" dirty="0" err="1"/>
                <a:t>disease</a:t>
              </a:r>
              <a:r>
                <a:rPr lang="nl-NL" dirty="0"/>
                <a:t> </a:t>
              </a:r>
              <a:r>
                <a:rPr lang="nl-NL" dirty="0" err="1"/>
                <a:t>manifestations</a:t>
              </a:r>
              <a:endParaRPr lang="nl-NL" dirty="0"/>
            </a:p>
            <a:p>
              <a:pPr marL="171450" indent="-171450" algn="l">
                <a:buFont typeface="Arial" panose="020B0604020202020204" pitchFamily="34" charset="0"/>
                <a:buChar char="•"/>
              </a:pPr>
              <a:r>
                <a:rPr lang="nl-NL" dirty="0" err="1"/>
                <a:t>Comorbidities</a:t>
              </a:r>
              <a:endParaRPr lang="nl-NL" dirty="0"/>
            </a:p>
            <a:p>
              <a:pPr marL="171450" indent="-171450" algn="l">
                <a:buFont typeface="Arial" panose="020B0604020202020204" pitchFamily="34" charset="0"/>
                <a:buChar char="•"/>
              </a:pPr>
              <a:r>
                <a:rPr lang="nl-NL" dirty="0" err="1"/>
                <a:t>Patient</a:t>
              </a:r>
              <a:r>
                <a:rPr lang="nl-NL" dirty="0"/>
                <a:t> </a:t>
              </a:r>
              <a:r>
                <a:rPr lang="nl-NL" dirty="0" err="1"/>
                <a:t>preferences</a:t>
              </a:r>
              <a:endParaRPr lang="nl-NL" dirty="0"/>
            </a:p>
            <a:p>
              <a:pPr marL="171450" indent="-171450" algn="l">
                <a:buFont typeface="Arial" panose="020B0604020202020204" pitchFamily="34" charset="0"/>
                <a:buChar char="•"/>
              </a:pPr>
              <a:r>
                <a:rPr lang="nl-NL" dirty="0" err="1"/>
                <a:t>Multidisciplinary</a:t>
              </a:r>
              <a:r>
                <a:rPr lang="nl-NL" dirty="0"/>
                <a:t> </a:t>
              </a:r>
              <a:r>
                <a:rPr lang="nl-NL" dirty="0" err="1"/>
                <a:t>discussion</a:t>
              </a:r>
              <a:endParaRPr lang="nl-NL" dirty="0"/>
            </a:p>
          </p:txBody>
        </p:sp>
        <p:sp>
          <p:nvSpPr>
            <p:cNvPr id="18" name="Rectangle 17">
              <a:extLst>
                <a:ext uri="{FF2B5EF4-FFF2-40B4-BE49-F238E27FC236}">
                  <a16:creationId xmlns:a16="http://schemas.microsoft.com/office/drawing/2014/main" id="{6A744EED-DCF1-4FC7-A7DD-169A104A16AF}"/>
                </a:ext>
              </a:extLst>
            </p:cNvPr>
            <p:cNvSpPr/>
            <p:nvPr/>
          </p:nvSpPr>
          <p:spPr>
            <a:xfrm>
              <a:off x="2838881" y="2487222"/>
              <a:ext cx="960120" cy="396240"/>
            </a:xfrm>
            <a:prstGeom prst="rect">
              <a:avLst/>
            </a:prstGeom>
            <a:solidFill>
              <a:schemeClr val="accent2">
                <a:lumMod val="20000"/>
                <a:lumOff val="80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1050" dirty="0">
                  <a:solidFill>
                    <a:schemeClr val="tx1"/>
                  </a:solidFill>
                  <a:latin typeface="BISansNEXT" panose="02000503040000020004" pitchFamily="50" charset="0"/>
                </a:rPr>
                <a:t>No</a:t>
              </a:r>
            </a:p>
          </p:txBody>
        </p:sp>
        <p:sp>
          <p:nvSpPr>
            <p:cNvPr id="19" name="Rectangle 18">
              <a:extLst>
                <a:ext uri="{FF2B5EF4-FFF2-40B4-BE49-F238E27FC236}">
                  <a16:creationId xmlns:a16="http://schemas.microsoft.com/office/drawing/2014/main" id="{1EF74AF0-F137-4AEA-B6F5-90C602388772}"/>
                </a:ext>
              </a:extLst>
            </p:cNvPr>
            <p:cNvSpPr/>
            <p:nvPr/>
          </p:nvSpPr>
          <p:spPr>
            <a:xfrm>
              <a:off x="5566305" y="2487222"/>
              <a:ext cx="960120" cy="396240"/>
            </a:xfrm>
            <a:prstGeom prst="rect">
              <a:avLst/>
            </a:prstGeom>
            <a:solidFill>
              <a:schemeClr val="accent2">
                <a:lumMod val="20000"/>
                <a:lumOff val="80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1050" dirty="0">
                  <a:solidFill>
                    <a:schemeClr val="tx1"/>
                  </a:solidFill>
                  <a:latin typeface="BISansNEXT" panose="02000503040000020004" pitchFamily="50" charset="0"/>
                </a:rPr>
                <a:t>Yes</a:t>
              </a:r>
            </a:p>
          </p:txBody>
        </p:sp>
        <p:cxnSp>
          <p:nvCxnSpPr>
            <p:cNvPr id="20" name="Connector: Elbow 19">
              <a:extLst>
                <a:ext uri="{FF2B5EF4-FFF2-40B4-BE49-F238E27FC236}">
                  <a16:creationId xmlns:a16="http://schemas.microsoft.com/office/drawing/2014/main" id="{7A317653-6056-4ECC-BA94-2EE0D988B3B7}"/>
                </a:ext>
              </a:extLst>
            </p:cNvPr>
            <p:cNvCxnSpPr>
              <a:stCxn id="16" idx="2"/>
              <a:endCxn id="19" idx="1"/>
            </p:cNvCxnSpPr>
            <p:nvPr/>
          </p:nvCxnSpPr>
          <p:spPr>
            <a:xfrm rot="16200000" flipH="1">
              <a:off x="4941315" y="2060352"/>
              <a:ext cx="362250" cy="88773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05D09116-ECEE-4995-8E9C-0F0DC9C9AB92}"/>
                </a:ext>
              </a:extLst>
            </p:cNvPr>
            <p:cNvCxnSpPr>
              <a:cxnSpLocks/>
              <a:stCxn id="16" idx="2"/>
              <a:endCxn id="18" idx="3"/>
            </p:cNvCxnSpPr>
            <p:nvPr/>
          </p:nvCxnSpPr>
          <p:spPr>
            <a:xfrm rot="5400000">
              <a:off x="4057663" y="2064430"/>
              <a:ext cx="362250" cy="879574"/>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55199C3-26C0-4D2E-9324-9F6AAE67FCD3}"/>
                </a:ext>
              </a:extLst>
            </p:cNvPr>
            <p:cNvCxnSpPr>
              <a:stCxn id="14" idx="3"/>
              <a:endCxn id="15" idx="1"/>
            </p:cNvCxnSpPr>
            <p:nvPr/>
          </p:nvCxnSpPr>
          <p:spPr>
            <a:xfrm>
              <a:off x="3818517" y="1567095"/>
              <a:ext cx="24664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BDC9793-DC95-4755-BA9E-DF92A975BA72}"/>
                </a:ext>
              </a:extLst>
            </p:cNvPr>
            <p:cNvCxnSpPr>
              <a:cxnSpLocks/>
              <a:stCxn id="15" idx="2"/>
              <a:endCxn id="16" idx="0"/>
            </p:cNvCxnSpPr>
            <p:nvPr/>
          </p:nvCxnSpPr>
          <p:spPr>
            <a:xfrm>
              <a:off x="4678575" y="1765215"/>
              <a:ext cx="0" cy="1616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2ADA4E62-0C74-4B01-AFE5-07896A2A4BDA}"/>
                </a:ext>
              </a:extLst>
            </p:cNvPr>
            <p:cNvSpPr/>
            <p:nvPr/>
          </p:nvSpPr>
          <p:spPr>
            <a:xfrm>
              <a:off x="2838881" y="3080612"/>
              <a:ext cx="960120" cy="396240"/>
            </a:xfrm>
            <a:prstGeom prst="rect">
              <a:avLst/>
            </a:prstGeom>
            <a:solidFill>
              <a:schemeClr val="accent6">
                <a:lumMod val="20000"/>
                <a:lumOff val="80000"/>
              </a:schemeClr>
            </a:solidFill>
            <a:ln>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1050" dirty="0">
                  <a:solidFill>
                    <a:schemeClr val="tx1"/>
                  </a:solidFill>
                  <a:latin typeface="BISansNEXT" panose="02000503040000020004" pitchFamily="50" charset="0"/>
                </a:rPr>
                <a:t>Monitor</a:t>
              </a:r>
            </a:p>
          </p:txBody>
        </p:sp>
        <p:sp>
          <p:nvSpPr>
            <p:cNvPr id="26" name="Rectangle 25">
              <a:extLst>
                <a:ext uri="{FF2B5EF4-FFF2-40B4-BE49-F238E27FC236}">
                  <a16:creationId xmlns:a16="http://schemas.microsoft.com/office/drawing/2014/main" id="{17F26A76-BDDB-41BF-95B1-C3183AA79A36}"/>
                </a:ext>
              </a:extLst>
            </p:cNvPr>
            <p:cNvSpPr/>
            <p:nvPr/>
          </p:nvSpPr>
          <p:spPr>
            <a:xfrm>
              <a:off x="5566304" y="3080612"/>
              <a:ext cx="960120" cy="396240"/>
            </a:xfrm>
            <a:prstGeom prst="rect">
              <a:avLst/>
            </a:prstGeom>
            <a:solidFill>
              <a:schemeClr val="accent6">
                <a:lumMod val="20000"/>
                <a:lumOff val="80000"/>
              </a:schemeClr>
            </a:solidFill>
            <a:ln>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1050" dirty="0">
                  <a:solidFill>
                    <a:schemeClr val="tx1"/>
                  </a:solidFill>
                  <a:latin typeface="BISansNEXT" panose="02000503040000020004" pitchFamily="50" charset="0"/>
                </a:rPr>
                <a:t>Monitor</a:t>
              </a:r>
            </a:p>
          </p:txBody>
        </p:sp>
        <p:sp>
          <p:nvSpPr>
            <p:cNvPr id="27" name="Rectangle 26">
              <a:extLst>
                <a:ext uri="{FF2B5EF4-FFF2-40B4-BE49-F238E27FC236}">
                  <a16:creationId xmlns:a16="http://schemas.microsoft.com/office/drawing/2014/main" id="{A14D9917-9846-4530-91BD-A63FA0566354}"/>
                </a:ext>
              </a:extLst>
            </p:cNvPr>
            <p:cNvSpPr/>
            <p:nvPr/>
          </p:nvSpPr>
          <p:spPr>
            <a:xfrm>
              <a:off x="2705531" y="3699771"/>
              <a:ext cx="1226820" cy="396240"/>
            </a:xfrm>
            <a:prstGeom prst="rect">
              <a:avLst/>
            </a:prstGeom>
            <a:solidFill>
              <a:schemeClr val="accent1">
                <a:lumMod val="20000"/>
                <a:lumOff val="80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1050" dirty="0" err="1">
                  <a:solidFill>
                    <a:schemeClr val="tx1"/>
                  </a:solidFill>
                  <a:latin typeface="BISansNEXT" panose="02000503040000020004" pitchFamily="50" charset="0"/>
                </a:rPr>
                <a:t>Evidence</a:t>
              </a:r>
              <a:r>
                <a:rPr lang="nl-NL" sz="1050" dirty="0">
                  <a:solidFill>
                    <a:schemeClr val="tx1"/>
                  </a:solidFill>
                  <a:latin typeface="BISansNEXT" panose="02000503040000020004" pitchFamily="50" charset="0"/>
                </a:rPr>
                <a:t>/risk of </a:t>
              </a:r>
              <a:r>
                <a:rPr lang="nl-NL" sz="1050" dirty="0" err="1">
                  <a:solidFill>
                    <a:schemeClr val="tx1"/>
                  </a:solidFill>
                  <a:latin typeface="BISansNEXT" panose="02000503040000020004" pitchFamily="50" charset="0"/>
                </a:rPr>
                <a:t>progression</a:t>
              </a:r>
              <a:r>
                <a:rPr lang="nl-NL" sz="1050" dirty="0">
                  <a:solidFill>
                    <a:schemeClr val="tx1"/>
                  </a:solidFill>
                  <a:latin typeface="BISansNEXT" panose="02000503040000020004" pitchFamily="50" charset="0"/>
                </a:rPr>
                <a:t>?</a:t>
              </a:r>
            </a:p>
          </p:txBody>
        </p:sp>
        <p:sp>
          <p:nvSpPr>
            <p:cNvPr id="28" name="Rectangle 27">
              <a:extLst>
                <a:ext uri="{FF2B5EF4-FFF2-40B4-BE49-F238E27FC236}">
                  <a16:creationId xmlns:a16="http://schemas.microsoft.com/office/drawing/2014/main" id="{164B8879-4512-425A-B3CC-409CBC1D9D15}"/>
                </a:ext>
              </a:extLst>
            </p:cNvPr>
            <p:cNvSpPr/>
            <p:nvPr/>
          </p:nvSpPr>
          <p:spPr>
            <a:xfrm>
              <a:off x="5432221" y="3699771"/>
              <a:ext cx="1226820" cy="396240"/>
            </a:xfrm>
            <a:prstGeom prst="rect">
              <a:avLst/>
            </a:prstGeom>
            <a:solidFill>
              <a:schemeClr val="accent1">
                <a:lumMod val="20000"/>
                <a:lumOff val="80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1050" dirty="0" err="1">
                  <a:solidFill>
                    <a:schemeClr val="tx1"/>
                  </a:solidFill>
                  <a:latin typeface="BISansNEXT" panose="02000503040000020004" pitchFamily="50" charset="0"/>
                </a:rPr>
                <a:t>Evidence</a:t>
              </a:r>
              <a:r>
                <a:rPr lang="nl-NL" sz="1050" dirty="0">
                  <a:solidFill>
                    <a:schemeClr val="tx1"/>
                  </a:solidFill>
                  <a:latin typeface="BISansNEXT" panose="02000503040000020004" pitchFamily="50" charset="0"/>
                </a:rPr>
                <a:t>/risk of </a:t>
              </a:r>
              <a:r>
                <a:rPr lang="nl-NL" sz="1050" dirty="0" err="1">
                  <a:solidFill>
                    <a:schemeClr val="tx1"/>
                  </a:solidFill>
                  <a:latin typeface="BISansNEXT" panose="02000503040000020004" pitchFamily="50" charset="0"/>
                </a:rPr>
                <a:t>progression</a:t>
              </a:r>
              <a:r>
                <a:rPr lang="nl-NL" sz="1050" dirty="0">
                  <a:solidFill>
                    <a:schemeClr val="tx1"/>
                  </a:solidFill>
                  <a:latin typeface="BISansNEXT" panose="02000503040000020004" pitchFamily="50" charset="0"/>
                </a:rPr>
                <a:t>?</a:t>
              </a:r>
            </a:p>
          </p:txBody>
        </p:sp>
        <p:sp>
          <p:nvSpPr>
            <p:cNvPr id="29" name="Rectangle 28">
              <a:extLst>
                <a:ext uri="{FF2B5EF4-FFF2-40B4-BE49-F238E27FC236}">
                  <a16:creationId xmlns:a16="http://schemas.microsoft.com/office/drawing/2014/main" id="{FFECDDCF-6C4C-4621-8CE7-5AA33D263F48}"/>
                </a:ext>
              </a:extLst>
            </p:cNvPr>
            <p:cNvSpPr/>
            <p:nvPr/>
          </p:nvSpPr>
          <p:spPr>
            <a:xfrm>
              <a:off x="2225471" y="4448518"/>
              <a:ext cx="960120" cy="396240"/>
            </a:xfrm>
            <a:prstGeom prst="rect">
              <a:avLst/>
            </a:prstGeom>
            <a:solidFill>
              <a:schemeClr val="accent2">
                <a:lumMod val="20000"/>
                <a:lumOff val="80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1050" dirty="0">
                  <a:solidFill>
                    <a:schemeClr val="tx1"/>
                  </a:solidFill>
                  <a:latin typeface="BISansNEXT" panose="02000503040000020004" pitchFamily="50" charset="0"/>
                </a:rPr>
                <a:t>Yes</a:t>
              </a:r>
            </a:p>
          </p:txBody>
        </p:sp>
        <p:sp>
          <p:nvSpPr>
            <p:cNvPr id="30" name="Rectangle 29">
              <a:extLst>
                <a:ext uri="{FF2B5EF4-FFF2-40B4-BE49-F238E27FC236}">
                  <a16:creationId xmlns:a16="http://schemas.microsoft.com/office/drawing/2014/main" id="{E4518FB0-DB6C-4050-B98A-719E6B288290}"/>
                </a:ext>
              </a:extLst>
            </p:cNvPr>
            <p:cNvSpPr/>
            <p:nvPr/>
          </p:nvSpPr>
          <p:spPr>
            <a:xfrm>
              <a:off x="3452291" y="4448518"/>
              <a:ext cx="960120" cy="396240"/>
            </a:xfrm>
            <a:prstGeom prst="rect">
              <a:avLst/>
            </a:prstGeom>
            <a:solidFill>
              <a:schemeClr val="accent2">
                <a:lumMod val="20000"/>
                <a:lumOff val="80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1050" dirty="0">
                  <a:solidFill>
                    <a:schemeClr val="tx1"/>
                  </a:solidFill>
                  <a:latin typeface="BISansNEXT" panose="02000503040000020004" pitchFamily="50" charset="0"/>
                </a:rPr>
                <a:t>No</a:t>
              </a:r>
            </a:p>
          </p:txBody>
        </p:sp>
        <p:sp>
          <p:nvSpPr>
            <p:cNvPr id="31" name="Rectangle 30">
              <a:extLst>
                <a:ext uri="{FF2B5EF4-FFF2-40B4-BE49-F238E27FC236}">
                  <a16:creationId xmlns:a16="http://schemas.microsoft.com/office/drawing/2014/main" id="{3B6AF9D9-A9C5-4C96-89C7-8671EC1E22D1}"/>
                </a:ext>
              </a:extLst>
            </p:cNvPr>
            <p:cNvSpPr/>
            <p:nvPr/>
          </p:nvSpPr>
          <p:spPr>
            <a:xfrm>
              <a:off x="4952090" y="4448518"/>
              <a:ext cx="960120" cy="396240"/>
            </a:xfrm>
            <a:prstGeom prst="rect">
              <a:avLst/>
            </a:prstGeom>
            <a:solidFill>
              <a:schemeClr val="accent2">
                <a:lumMod val="20000"/>
                <a:lumOff val="80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1050" dirty="0">
                  <a:solidFill>
                    <a:schemeClr val="tx1"/>
                  </a:solidFill>
                  <a:latin typeface="BISansNEXT" panose="02000503040000020004" pitchFamily="50" charset="0"/>
                </a:rPr>
                <a:t>Yes</a:t>
              </a:r>
            </a:p>
          </p:txBody>
        </p:sp>
        <p:sp>
          <p:nvSpPr>
            <p:cNvPr id="32" name="Rectangle 31">
              <a:extLst>
                <a:ext uri="{FF2B5EF4-FFF2-40B4-BE49-F238E27FC236}">
                  <a16:creationId xmlns:a16="http://schemas.microsoft.com/office/drawing/2014/main" id="{BD10903C-9F55-449B-A325-7AA23FCDB0A2}"/>
                </a:ext>
              </a:extLst>
            </p:cNvPr>
            <p:cNvSpPr/>
            <p:nvPr/>
          </p:nvSpPr>
          <p:spPr>
            <a:xfrm>
              <a:off x="6179715" y="4448518"/>
              <a:ext cx="960120" cy="396240"/>
            </a:xfrm>
            <a:prstGeom prst="rect">
              <a:avLst/>
            </a:prstGeom>
            <a:solidFill>
              <a:schemeClr val="accent2">
                <a:lumMod val="20000"/>
                <a:lumOff val="80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1050" dirty="0">
                  <a:solidFill>
                    <a:schemeClr val="tx1"/>
                  </a:solidFill>
                  <a:latin typeface="BISansNEXT" panose="02000503040000020004" pitchFamily="50" charset="0"/>
                </a:rPr>
                <a:t>No</a:t>
              </a:r>
            </a:p>
          </p:txBody>
        </p:sp>
        <p:sp>
          <p:nvSpPr>
            <p:cNvPr id="33" name="Rectangle 32">
              <a:extLst>
                <a:ext uri="{FF2B5EF4-FFF2-40B4-BE49-F238E27FC236}">
                  <a16:creationId xmlns:a16="http://schemas.microsoft.com/office/drawing/2014/main" id="{6CB346DF-D710-460A-91CB-EB4B35A34C15}"/>
                </a:ext>
              </a:extLst>
            </p:cNvPr>
            <p:cNvSpPr/>
            <p:nvPr/>
          </p:nvSpPr>
          <p:spPr>
            <a:xfrm>
              <a:off x="4952090" y="5529540"/>
              <a:ext cx="1356728" cy="396240"/>
            </a:xfrm>
            <a:prstGeom prst="rect">
              <a:avLst/>
            </a:prstGeom>
            <a:solidFill>
              <a:schemeClr val="accent3">
                <a:lumMod val="20000"/>
                <a:lumOff val="80000"/>
              </a:schemeClr>
            </a:solidFill>
            <a:ln>
              <a:solidFill>
                <a:schemeClr val="accent3"/>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nl-NL" sz="1050" dirty="0">
                  <a:solidFill>
                    <a:schemeClr val="tx1"/>
                  </a:solidFill>
                  <a:latin typeface="BISansNEXT" panose="02000503040000020004" pitchFamily="50" charset="0"/>
                </a:rPr>
                <a:t>Change/</a:t>
              </a:r>
              <a:r>
                <a:rPr lang="nl-NL" sz="1050" dirty="0" err="1">
                  <a:solidFill>
                    <a:schemeClr val="tx1"/>
                  </a:solidFill>
                  <a:latin typeface="BISansNEXT" panose="02000503040000020004" pitchFamily="50" charset="0"/>
                </a:rPr>
                <a:t>escalate</a:t>
              </a:r>
              <a:r>
                <a:rPr lang="nl-NL" sz="1050" dirty="0">
                  <a:solidFill>
                    <a:schemeClr val="tx1"/>
                  </a:solidFill>
                  <a:latin typeface="BISansNEXT" panose="02000503040000020004" pitchFamily="50" charset="0"/>
                </a:rPr>
                <a:t> treatment</a:t>
              </a:r>
            </a:p>
          </p:txBody>
        </p:sp>
        <p:cxnSp>
          <p:nvCxnSpPr>
            <p:cNvPr id="35" name="Straight Arrow Connector 34">
              <a:extLst>
                <a:ext uri="{FF2B5EF4-FFF2-40B4-BE49-F238E27FC236}">
                  <a16:creationId xmlns:a16="http://schemas.microsoft.com/office/drawing/2014/main" id="{8D023B26-5A0C-485C-AB9E-8190FA464550}"/>
                </a:ext>
              </a:extLst>
            </p:cNvPr>
            <p:cNvCxnSpPr>
              <a:stCxn id="19" idx="2"/>
              <a:endCxn id="26" idx="0"/>
            </p:cNvCxnSpPr>
            <p:nvPr/>
          </p:nvCxnSpPr>
          <p:spPr>
            <a:xfrm flipH="1">
              <a:off x="6046364" y="2883462"/>
              <a:ext cx="1" cy="1971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48388CA-7EED-487D-98A0-0B52682865FA}"/>
                </a:ext>
              </a:extLst>
            </p:cNvPr>
            <p:cNvCxnSpPr>
              <a:stCxn id="26" idx="2"/>
              <a:endCxn id="28" idx="0"/>
            </p:cNvCxnSpPr>
            <p:nvPr/>
          </p:nvCxnSpPr>
          <p:spPr>
            <a:xfrm flipH="1">
              <a:off x="6045631" y="3476852"/>
              <a:ext cx="733" cy="2229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7772FAB7-E294-41F2-B3F5-E269C610A9CB}"/>
                </a:ext>
              </a:extLst>
            </p:cNvPr>
            <p:cNvSpPr txBox="1"/>
            <p:nvPr/>
          </p:nvSpPr>
          <p:spPr>
            <a:xfrm>
              <a:off x="513326" y="2523346"/>
              <a:ext cx="1880238" cy="1510771"/>
            </a:xfrm>
            <a:prstGeom prst="rect">
              <a:avLst/>
            </a:prstGeom>
            <a:solidFill>
              <a:srgbClr val="F9F9F9"/>
            </a:solidFill>
            <a:ln w="12700">
              <a:solidFill>
                <a:schemeClr val="bg1">
                  <a:lumMod val="85000"/>
                </a:schemeClr>
              </a:solidFill>
            </a:ln>
          </p:spPr>
          <p:txBody>
            <a:bodyPr wrap="square" tIns="108000" bIns="108000" rtlCol="0">
              <a:spAutoFit/>
            </a:bodyPr>
            <a:lstStyle/>
            <a:p>
              <a:pPr marL="87313" marR="0" lvl="0" indent="-87313"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050" b="1"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FVC</a:t>
              </a:r>
              <a:r>
                <a:rPr kumimoji="0" lang="nl-NL" sz="105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 </a:t>
              </a:r>
              <a:r>
                <a:rPr kumimoji="0" lang="nl-NL" sz="1050" b="0" i="0" u="none" strike="noStrike" kern="1200" cap="none" spc="0" normalizeH="0" baseline="0" noProof="0" dirty="0" err="1">
                  <a:ln>
                    <a:noFill/>
                  </a:ln>
                  <a:solidFill>
                    <a:srgbClr val="2B333A"/>
                  </a:solidFill>
                  <a:effectLst/>
                  <a:uLnTx/>
                  <a:uFillTx/>
                  <a:latin typeface="BISansNEXT" panose="02000503040000020004" pitchFamily="50" charset="0"/>
                  <a:ea typeface="+mn-ea"/>
                  <a:cs typeface="+mn-cs"/>
                </a:rPr>
                <a:t>every</a:t>
              </a:r>
              <a:r>
                <a:rPr kumimoji="0" lang="nl-NL" sz="105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 3-6 </a:t>
              </a:r>
              <a:r>
                <a:rPr kumimoji="0" lang="nl-NL" sz="1050" b="0" i="0" u="none" strike="noStrike" kern="1200" cap="none" spc="0" normalizeH="0" baseline="0" noProof="0" dirty="0" err="1">
                  <a:ln>
                    <a:noFill/>
                  </a:ln>
                  <a:solidFill>
                    <a:srgbClr val="2B333A"/>
                  </a:solidFill>
                  <a:effectLst/>
                  <a:uLnTx/>
                  <a:uFillTx/>
                  <a:latin typeface="BISansNEXT" panose="02000503040000020004" pitchFamily="50" charset="0"/>
                  <a:ea typeface="+mn-ea"/>
                  <a:cs typeface="+mn-cs"/>
                </a:rPr>
                <a:t>months</a:t>
              </a:r>
              <a:endParaRPr kumimoji="0" lang="nl-NL" sz="105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endParaRPr>
            </a:p>
            <a:p>
              <a:pPr marL="87313" marR="0" lvl="0" indent="-87313"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NL" sz="1050" b="1" dirty="0">
                  <a:solidFill>
                    <a:srgbClr val="2B333A"/>
                  </a:solidFill>
                  <a:latin typeface="BISansNEXT" panose="02000503040000020004" pitchFamily="50" charset="0"/>
                </a:rPr>
                <a:t>DL</a:t>
              </a:r>
              <a:r>
                <a:rPr lang="nl-NL" sz="1050" b="1" baseline="-25000" dirty="0">
                  <a:solidFill>
                    <a:srgbClr val="2B333A"/>
                  </a:solidFill>
                  <a:latin typeface="BISansNEXT" panose="02000503040000020004" pitchFamily="50" charset="0"/>
                </a:rPr>
                <a:t>CO </a:t>
              </a:r>
              <a:r>
                <a:rPr lang="nl-NL" sz="1050" dirty="0" err="1">
                  <a:solidFill>
                    <a:srgbClr val="2B333A"/>
                  </a:solidFill>
                  <a:latin typeface="BISansNEXT" panose="02000503040000020004" pitchFamily="50" charset="0"/>
                </a:rPr>
                <a:t>every</a:t>
              </a:r>
              <a:r>
                <a:rPr lang="nl-NL" sz="1050" dirty="0">
                  <a:solidFill>
                    <a:srgbClr val="2B333A"/>
                  </a:solidFill>
                  <a:latin typeface="BISansNEXT" panose="02000503040000020004" pitchFamily="50" charset="0"/>
                </a:rPr>
                <a:t> 3-6 </a:t>
              </a:r>
              <a:r>
                <a:rPr lang="nl-NL" sz="1050" dirty="0" err="1">
                  <a:solidFill>
                    <a:srgbClr val="2B333A"/>
                  </a:solidFill>
                  <a:latin typeface="BISansNEXT" panose="02000503040000020004" pitchFamily="50" charset="0"/>
                </a:rPr>
                <a:t>months</a:t>
              </a:r>
              <a:endParaRPr lang="nl-NL" sz="1050" dirty="0">
                <a:solidFill>
                  <a:srgbClr val="2B333A"/>
                </a:solidFill>
                <a:latin typeface="BISansNEXT" panose="02000503040000020004" pitchFamily="50" charset="0"/>
              </a:endParaRPr>
            </a:p>
            <a:p>
              <a:pPr marL="87313" marR="0" lvl="0" indent="-87313"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050" b="1" i="0" u="none" strike="noStrike" kern="1200" cap="none" spc="0" normalizeH="0" baseline="0" noProof="0" dirty="0" err="1">
                  <a:ln>
                    <a:noFill/>
                  </a:ln>
                  <a:solidFill>
                    <a:srgbClr val="2B333A"/>
                  </a:solidFill>
                  <a:effectLst/>
                  <a:uLnTx/>
                  <a:uFillTx/>
                  <a:latin typeface="BISansNEXT" panose="02000503040000020004" pitchFamily="50" charset="0"/>
                  <a:ea typeface="+mn-ea"/>
                  <a:cs typeface="+mn-cs"/>
                </a:rPr>
                <a:t>Symptoms</a:t>
              </a:r>
              <a:r>
                <a:rPr kumimoji="0" lang="nl-NL" sz="1050" b="1"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 </a:t>
              </a:r>
              <a:r>
                <a:rPr kumimoji="0" lang="nl-NL" sz="1050" b="1" i="0" u="none" strike="noStrike" kern="1200" cap="none" spc="0" normalizeH="0" baseline="0" noProof="0" dirty="0" err="1">
                  <a:ln>
                    <a:noFill/>
                  </a:ln>
                  <a:solidFill>
                    <a:srgbClr val="2B333A"/>
                  </a:solidFill>
                  <a:effectLst/>
                  <a:uLnTx/>
                  <a:uFillTx/>
                  <a:latin typeface="BISansNEXT" panose="02000503040000020004" pitchFamily="50" charset="0"/>
                  <a:ea typeface="+mn-ea"/>
                  <a:cs typeface="+mn-cs"/>
                </a:rPr>
                <a:t>and</a:t>
              </a:r>
              <a:r>
                <a:rPr kumimoji="0" lang="nl-NL" sz="1050" b="1"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 HRQL </a:t>
              </a:r>
              <a:r>
                <a:rPr kumimoji="0" lang="nl-NL" sz="1050" b="0" i="0" u="none" strike="noStrike" kern="1200" cap="none" spc="0" normalizeH="0" baseline="0" noProof="0" dirty="0" err="1">
                  <a:ln>
                    <a:noFill/>
                  </a:ln>
                  <a:solidFill>
                    <a:srgbClr val="2B333A"/>
                  </a:solidFill>
                  <a:effectLst/>
                  <a:uLnTx/>
                  <a:uFillTx/>
                  <a:latin typeface="BISansNEXT" panose="02000503040000020004" pitchFamily="50" charset="0"/>
                  <a:ea typeface="+mn-ea"/>
                  <a:cs typeface="+mn-cs"/>
                </a:rPr>
                <a:t>every</a:t>
              </a:r>
              <a:r>
                <a:rPr kumimoji="0" lang="nl-NL" sz="105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 3</a:t>
              </a:r>
              <a:r>
                <a:rPr lang="nl-NL" sz="1050" dirty="0">
                  <a:solidFill>
                    <a:srgbClr val="2B333A"/>
                  </a:solidFill>
                  <a:latin typeface="BISansNEXT" panose="02000503040000020004" pitchFamily="50" charset="0"/>
                </a:rPr>
                <a:t>-6 </a:t>
              </a:r>
              <a:r>
                <a:rPr lang="nl-NL" sz="1050" dirty="0" err="1">
                  <a:solidFill>
                    <a:srgbClr val="2B333A"/>
                  </a:solidFill>
                  <a:latin typeface="BISansNEXT" panose="02000503040000020004" pitchFamily="50" charset="0"/>
                </a:rPr>
                <a:t>months</a:t>
              </a:r>
              <a:endParaRPr lang="nl-NL" sz="1050" dirty="0">
                <a:solidFill>
                  <a:srgbClr val="2B333A"/>
                </a:solidFill>
                <a:latin typeface="BISansNEXT" panose="02000503040000020004" pitchFamily="50" charset="0"/>
              </a:endParaRPr>
            </a:p>
            <a:p>
              <a:pPr marL="87313" marR="0" lvl="0" indent="-87313"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050" b="1"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6-minute </a:t>
              </a:r>
              <a:r>
                <a:rPr lang="nl-NL" sz="1050" b="1" dirty="0">
                  <a:solidFill>
                    <a:srgbClr val="2B333A"/>
                  </a:solidFill>
                  <a:latin typeface="BISansNEXT" panose="02000503040000020004" pitchFamily="50" charset="0"/>
                </a:rPr>
                <a:t>walk test </a:t>
              </a:r>
              <a:r>
                <a:rPr lang="nl-NL" sz="1050" dirty="0" err="1">
                  <a:solidFill>
                    <a:srgbClr val="2B333A"/>
                  </a:solidFill>
                  <a:latin typeface="BISansNEXT" panose="02000503040000020004" pitchFamily="50" charset="0"/>
                </a:rPr>
                <a:t>every</a:t>
              </a:r>
              <a:r>
                <a:rPr lang="nl-NL" sz="1050" dirty="0">
                  <a:solidFill>
                    <a:srgbClr val="2B333A"/>
                  </a:solidFill>
                  <a:latin typeface="BISansNEXT" panose="02000503040000020004" pitchFamily="50" charset="0"/>
                </a:rPr>
                <a:t> </a:t>
              </a:r>
              <a:br>
                <a:rPr lang="nl-NL" sz="1050" dirty="0">
                  <a:solidFill>
                    <a:srgbClr val="2B333A"/>
                  </a:solidFill>
                  <a:latin typeface="BISansNEXT" panose="02000503040000020004" pitchFamily="50" charset="0"/>
                </a:rPr>
              </a:br>
              <a:r>
                <a:rPr lang="nl-NL" sz="1050" dirty="0">
                  <a:solidFill>
                    <a:srgbClr val="2B333A"/>
                  </a:solidFill>
                  <a:latin typeface="BISansNEXT" panose="02000503040000020004" pitchFamily="50" charset="0"/>
                </a:rPr>
                <a:t>6-12 </a:t>
              </a:r>
              <a:r>
                <a:rPr lang="nl-NL" sz="1050" dirty="0" err="1">
                  <a:solidFill>
                    <a:srgbClr val="2B333A"/>
                  </a:solidFill>
                  <a:latin typeface="BISansNEXT" panose="02000503040000020004" pitchFamily="50" charset="0"/>
                </a:rPr>
                <a:t>months</a:t>
              </a:r>
              <a:endParaRPr lang="nl-NL" sz="1050" dirty="0">
                <a:solidFill>
                  <a:srgbClr val="2B333A"/>
                </a:solidFill>
                <a:latin typeface="BISansNEXT" panose="02000503040000020004" pitchFamily="50" charset="0"/>
              </a:endParaRPr>
            </a:p>
            <a:p>
              <a:pPr marL="87313" marR="0" lvl="0" indent="-87313"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050" b="1"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HRCT </a:t>
              </a:r>
              <a:r>
                <a:rPr kumimoji="0" lang="nl-NL" sz="1050" b="0" i="0" u="none" strike="noStrike" kern="1200" cap="none" spc="0" normalizeH="0" baseline="0" noProof="0" dirty="0" err="1">
                  <a:ln>
                    <a:noFill/>
                  </a:ln>
                  <a:solidFill>
                    <a:srgbClr val="2B333A"/>
                  </a:solidFill>
                  <a:effectLst/>
                  <a:uLnTx/>
                  <a:uFillTx/>
                  <a:latin typeface="BISansNEXT" panose="02000503040000020004" pitchFamily="50" charset="0"/>
                  <a:ea typeface="+mn-ea"/>
                  <a:cs typeface="+mn-cs"/>
                </a:rPr>
                <a:t>every</a:t>
              </a:r>
              <a:r>
                <a:rPr kumimoji="0" lang="nl-NL" sz="105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 12-18 </a:t>
              </a:r>
              <a:r>
                <a:rPr kumimoji="0" lang="nl-NL" sz="1050" b="0" i="0" u="none" strike="noStrike" kern="1200" cap="none" spc="0" normalizeH="0" baseline="0" noProof="0" dirty="0" err="1">
                  <a:ln>
                    <a:noFill/>
                  </a:ln>
                  <a:solidFill>
                    <a:srgbClr val="2B333A"/>
                  </a:solidFill>
                  <a:effectLst/>
                  <a:uLnTx/>
                  <a:uFillTx/>
                  <a:latin typeface="BISansNEXT" panose="02000503040000020004" pitchFamily="50" charset="0"/>
                  <a:ea typeface="+mn-ea"/>
                  <a:cs typeface="+mn-cs"/>
                </a:rPr>
                <a:t>months</a:t>
              </a:r>
              <a:r>
                <a:rPr kumimoji="0" lang="nl-NL" sz="105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rPr>
                <a:t> o</a:t>
              </a:r>
              <a:r>
                <a:rPr lang="nl-NL" sz="1050" dirty="0">
                  <a:solidFill>
                    <a:srgbClr val="2B333A"/>
                  </a:solidFill>
                  <a:latin typeface="BISansNEXT" panose="02000503040000020004" pitchFamily="50" charset="0"/>
                </a:rPr>
                <a:t>r as </a:t>
              </a:r>
              <a:r>
                <a:rPr lang="nl-NL" sz="1050" dirty="0" err="1">
                  <a:solidFill>
                    <a:srgbClr val="2B333A"/>
                  </a:solidFill>
                  <a:latin typeface="BISansNEXT" panose="02000503040000020004" pitchFamily="50" charset="0"/>
                </a:rPr>
                <a:t>indicated</a:t>
              </a:r>
              <a:endParaRPr kumimoji="0" lang="nl-NL" sz="1050" b="0" i="0" u="none" strike="noStrike" kern="1200" cap="none" spc="0" normalizeH="0" baseline="0" noProof="0" dirty="0">
                <a:ln>
                  <a:noFill/>
                </a:ln>
                <a:solidFill>
                  <a:srgbClr val="2B333A"/>
                </a:solidFill>
                <a:effectLst/>
                <a:uLnTx/>
                <a:uFillTx/>
                <a:latin typeface="BISansNEXT" panose="02000503040000020004" pitchFamily="50" charset="0"/>
                <a:ea typeface="+mn-ea"/>
                <a:cs typeface="+mn-cs"/>
              </a:endParaRPr>
            </a:p>
          </p:txBody>
        </p:sp>
        <p:cxnSp>
          <p:nvCxnSpPr>
            <p:cNvPr id="40" name="Connector: Elbow 39">
              <a:extLst>
                <a:ext uri="{FF2B5EF4-FFF2-40B4-BE49-F238E27FC236}">
                  <a16:creationId xmlns:a16="http://schemas.microsoft.com/office/drawing/2014/main" id="{3C78D965-105B-4536-8362-D41BB72512E9}"/>
                </a:ext>
              </a:extLst>
            </p:cNvPr>
            <p:cNvCxnSpPr>
              <a:stCxn id="32" idx="3"/>
              <a:endCxn id="26" idx="3"/>
            </p:cNvCxnSpPr>
            <p:nvPr/>
          </p:nvCxnSpPr>
          <p:spPr>
            <a:xfrm flipH="1" flipV="1">
              <a:off x="6526424" y="3278732"/>
              <a:ext cx="613411" cy="1367906"/>
            </a:xfrm>
            <a:prstGeom prst="bentConnector3">
              <a:avLst>
                <a:gd name="adj1" fmla="val -3726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Connector: Elbow 40">
              <a:extLst>
                <a:ext uri="{FF2B5EF4-FFF2-40B4-BE49-F238E27FC236}">
                  <a16:creationId xmlns:a16="http://schemas.microsoft.com/office/drawing/2014/main" id="{D86CB7E5-4C39-4EDA-BF9B-00A389766371}"/>
                </a:ext>
              </a:extLst>
            </p:cNvPr>
            <p:cNvCxnSpPr>
              <a:stCxn id="33" idx="1"/>
              <a:endCxn id="26" idx="1"/>
            </p:cNvCxnSpPr>
            <p:nvPr/>
          </p:nvCxnSpPr>
          <p:spPr>
            <a:xfrm rot="10800000" flipH="1">
              <a:off x="4952090" y="3278732"/>
              <a:ext cx="614214" cy="2448928"/>
            </a:xfrm>
            <a:prstGeom prst="bentConnector3">
              <a:avLst>
                <a:gd name="adj1" fmla="val -3721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8D8F114C-DB75-4839-BF4C-412DE7896ACC}"/>
                </a:ext>
              </a:extLst>
            </p:cNvPr>
            <p:cNvCxnSpPr>
              <a:stCxn id="29" idx="1"/>
              <a:endCxn id="16" idx="1"/>
            </p:cNvCxnSpPr>
            <p:nvPr/>
          </p:nvCxnSpPr>
          <p:spPr>
            <a:xfrm rot="10800000" flipH="1">
              <a:off x="2225471" y="2124972"/>
              <a:ext cx="1565374" cy="2521666"/>
            </a:xfrm>
            <a:prstGeom prst="bentConnector3">
              <a:avLst>
                <a:gd name="adj1" fmla="val -127339"/>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4" name="Connector: Elbow 43">
              <a:extLst>
                <a:ext uri="{FF2B5EF4-FFF2-40B4-BE49-F238E27FC236}">
                  <a16:creationId xmlns:a16="http://schemas.microsoft.com/office/drawing/2014/main" id="{4049F004-A5C6-43B7-A33D-279866769B07}"/>
                </a:ext>
              </a:extLst>
            </p:cNvPr>
            <p:cNvCxnSpPr>
              <a:stCxn id="30" idx="3"/>
              <a:endCxn id="25" idx="3"/>
            </p:cNvCxnSpPr>
            <p:nvPr/>
          </p:nvCxnSpPr>
          <p:spPr>
            <a:xfrm flipH="1" flipV="1">
              <a:off x="3799001" y="3278732"/>
              <a:ext cx="613410" cy="1367906"/>
            </a:xfrm>
            <a:prstGeom prst="bentConnector3">
              <a:avLst>
                <a:gd name="adj1" fmla="val -3726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6610205F-F73F-414B-BFB8-E576BD115105}"/>
                </a:ext>
              </a:extLst>
            </p:cNvPr>
            <p:cNvCxnSpPr>
              <a:cxnSpLocks/>
              <a:stCxn id="25" idx="1"/>
              <a:endCxn id="37" idx="3"/>
            </p:cNvCxnSpPr>
            <p:nvPr/>
          </p:nvCxnSpPr>
          <p:spPr>
            <a:xfrm flipH="1">
              <a:off x="2393564" y="3278732"/>
              <a:ext cx="44531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ADFDBE22-0ED1-4B13-8D74-DD86689C66AD}"/>
                </a:ext>
              </a:extLst>
            </p:cNvPr>
            <p:cNvCxnSpPr>
              <a:stCxn id="18" idx="2"/>
              <a:endCxn id="25" idx="0"/>
            </p:cNvCxnSpPr>
            <p:nvPr/>
          </p:nvCxnSpPr>
          <p:spPr>
            <a:xfrm>
              <a:off x="3318941" y="2883462"/>
              <a:ext cx="0" cy="1971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ABB8F8C8-2E59-40B8-82C4-6834590F9357}"/>
                </a:ext>
              </a:extLst>
            </p:cNvPr>
            <p:cNvCxnSpPr>
              <a:stCxn id="25" idx="2"/>
              <a:endCxn id="27" idx="0"/>
            </p:cNvCxnSpPr>
            <p:nvPr/>
          </p:nvCxnSpPr>
          <p:spPr>
            <a:xfrm>
              <a:off x="3318941" y="3476852"/>
              <a:ext cx="0" cy="2229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Connector: Elbow 52">
              <a:extLst>
                <a:ext uri="{FF2B5EF4-FFF2-40B4-BE49-F238E27FC236}">
                  <a16:creationId xmlns:a16="http://schemas.microsoft.com/office/drawing/2014/main" id="{0BF7605E-701D-4FBB-9B4D-FAAAD5C76B24}"/>
                </a:ext>
              </a:extLst>
            </p:cNvPr>
            <p:cNvCxnSpPr>
              <a:stCxn id="27" idx="2"/>
              <a:endCxn id="29" idx="0"/>
            </p:cNvCxnSpPr>
            <p:nvPr/>
          </p:nvCxnSpPr>
          <p:spPr>
            <a:xfrm rot="5400000">
              <a:off x="2835983" y="3965559"/>
              <a:ext cx="352507" cy="61341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2A50854B-F9D6-4F94-A520-7D49F250D460}"/>
                </a:ext>
              </a:extLst>
            </p:cNvPr>
            <p:cNvCxnSpPr>
              <a:stCxn id="27" idx="2"/>
              <a:endCxn id="30" idx="0"/>
            </p:cNvCxnSpPr>
            <p:nvPr/>
          </p:nvCxnSpPr>
          <p:spPr>
            <a:xfrm rot="16200000" flipH="1">
              <a:off x="3449393" y="3965559"/>
              <a:ext cx="352507" cy="61341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Connector: Elbow 56">
              <a:extLst>
                <a:ext uri="{FF2B5EF4-FFF2-40B4-BE49-F238E27FC236}">
                  <a16:creationId xmlns:a16="http://schemas.microsoft.com/office/drawing/2014/main" id="{EAE01A8D-F47E-4087-AC34-E135C48649C2}"/>
                </a:ext>
              </a:extLst>
            </p:cNvPr>
            <p:cNvCxnSpPr>
              <a:stCxn id="28" idx="2"/>
              <a:endCxn id="31" idx="0"/>
            </p:cNvCxnSpPr>
            <p:nvPr/>
          </p:nvCxnSpPr>
          <p:spPr>
            <a:xfrm rot="5400000">
              <a:off x="5562638" y="3965524"/>
              <a:ext cx="352507" cy="61348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Connector: Elbow 58">
              <a:extLst>
                <a:ext uri="{FF2B5EF4-FFF2-40B4-BE49-F238E27FC236}">
                  <a16:creationId xmlns:a16="http://schemas.microsoft.com/office/drawing/2014/main" id="{1E695F41-35DE-46EE-80B8-FB27E2B5AA34}"/>
                </a:ext>
              </a:extLst>
            </p:cNvPr>
            <p:cNvCxnSpPr>
              <a:stCxn id="28" idx="2"/>
              <a:endCxn id="32" idx="0"/>
            </p:cNvCxnSpPr>
            <p:nvPr/>
          </p:nvCxnSpPr>
          <p:spPr>
            <a:xfrm rot="16200000" flipH="1">
              <a:off x="6176450" y="3965192"/>
              <a:ext cx="352507" cy="61414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1B69136-C8E4-4A8F-B367-4F9D3927E1F9}"/>
                </a:ext>
              </a:extLst>
            </p:cNvPr>
            <p:cNvCxnSpPr>
              <a:cxnSpLocks/>
              <a:stCxn id="16" idx="3"/>
              <a:endCxn id="17" idx="1"/>
            </p:cNvCxnSpPr>
            <p:nvPr/>
          </p:nvCxnSpPr>
          <p:spPr>
            <a:xfrm>
              <a:off x="5566305" y="2124972"/>
              <a:ext cx="1246722" cy="310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cxnSp>
        <p:nvCxnSpPr>
          <p:cNvPr id="48" name="Connector: Elbow 47">
            <a:extLst>
              <a:ext uri="{FF2B5EF4-FFF2-40B4-BE49-F238E27FC236}">
                <a16:creationId xmlns:a16="http://schemas.microsoft.com/office/drawing/2014/main" id="{B521E037-930A-4C58-B294-29E6E25F6A86}"/>
              </a:ext>
            </a:extLst>
          </p:cNvPr>
          <p:cNvCxnSpPr>
            <a:stCxn id="33" idx="3"/>
            <a:endCxn id="17" idx="2"/>
          </p:cNvCxnSpPr>
          <p:nvPr/>
        </p:nvCxnSpPr>
        <p:spPr>
          <a:xfrm flipV="1">
            <a:off x="7299411" y="2883462"/>
            <a:ext cx="1946440" cy="2844198"/>
          </a:xfrm>
          <a:prstGeom prst="bentConnector2">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5" name="Text Placeholder 4">
            <a:extLst>
              <a:ext uri="{FF2B5EF4-FFF2-40B4-BE49-F238E27FC236}">
                <a16:creationId xmlns:a16="http://schemas.microsoft.com/office/drawing/2014/main" id="{A9666845-35D9-B54B-AF61-6255BA3E5599}"/>
              </a:ext>
            </a:extLst>
          </p:cNvPr>
          <p:cNvSpPr txBox="1">
            <a:spLocks/>
          </p:cNvSpPr>
          <p:nvPr/>
        </p:nvSpPr>
        <p:spPr>
          <a:xfrm>
            <a:off x="194639" y="5871600"/>
            <a:ext cx="11173800" cy="619932"/>
          </a:xfrm>
          <a:prstGeom prst="rect">
            <a:avLst/>
          </a:prstGeom>
        </p:spPr>
        <p:txBody>
          <a:bodyPr vert="horz" lIns="91440" tIns="0" rIns="91440" bIns="45720" rtlCol="0" anchor="b">
            <a:noAutofit/>
          </a:bodyPr>
          <a:lstStyle>
            <a:lvl1pPr marL="0" indent="0" algn="l" defTabSz="914400" rtl="0" eaLnBrk="1" latinLnBrk="0" hangingPunct="1">
              <a:lnSpc>
                <a:spcPct val="100000"/>
              </a:lnSpc>
              <a:spcBef>
                <a:spcPts val="0"/>
              </a:spcBef>
              <a:buFont typeface="Arial" panose="020B0604020202020204" pitchFamily="34" charset="0"/>
              <a:buNone/>
              <a:defRPr sz="9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BISansNEXT" panose="02000503040000020004"/>
              </a:rPr>
              <a:t>*The MDT </a:t>
            </a:r>
            <a:r>
              <a:rPr lang="nl-NL" dirty="0" err="1">
                <a:latin typeface="BISansNEXT" panose="02000503040000020004"/>
              </a:rPr>
              <a:t>for</a:t>
            </a:r>
            <a:r>
              <a:rPr lang="nl-NL" dirty="0">
                <a:latin typeface="BISansNEXT" panose="02000503040000020004"/>
              </a:rPr>
              <a:t> monitoring </a:t>
            </a:r>
            <a:r>
              <a:rPr lang="nl-NL" dirty="0" err="1">
                <a:latin typeface="BISansNEXT" panose="02000503040000020004"/>
              </a:rPr>
              <a:t>may</a:t>
            </a:r>
            <a:r>
              <a:rPr lang="nl-NL" dirty="0">
                <a:latin typeface="BISansNEXT" panose="02000503040000020004"/>
              </a:rPr>
              <a:t> or </a:t>
            </a:r>
            <a:r>
              <a:rPr lang="nl-NL" dirty="0" err="1">
                <a:latin typeface="BISansNEXT" panose="02000503040000020004"/>
              </a:rPr>
              <a:t>may</a:t>
            </a:r>
            <a:r>
              <a:rPr lang="nl-NL" dirty="0">
                <a:latin typeface="BISansNEXT" panose="02000503040000020004"/>
              </a:rPr>
              <a:t> </a:t>
            </a:r>
            <a:r>
              <a:rPr lang="nl-NL" dirty="0" err="1">
                <a:latin typeface="BISansNEXT" panose="02000503040000020004"/>
              </a:rPr>
              <a:t>not</a:t>
            </a:r>
            <a:r>
              <a:rPr lang="nl-NL" dirty="0">
                <a:latin typeface="BISansNEXT" panose="02000503040000020004"/>
              </a:rPr>
              <a:t> </a:t>
            </a:r>
            <a:r>
              <a:rPr lang="nl-NL" dirty="0" err="1">
                <a:latin typeface="BISansNEXT" panose="02000503040000020004"/>
              </a:rPr>
              <a:t>be</a:t>
            </a:r>
            <a:r>
              <a:rPr lang="nl-NL" dirty="0">
                <a:latin typeface="BISansNEXT" panose="02000503040000020004"/>
              </a:rPr>
              <a:t> different </a:t>
            </a:r>
            <a:r>
              <a:rPr lang="nl-NL" dirty="0" err="1">
                <a:latin typeface="BISansNEXT" panose="02000503040000020004"/>
              </a:rPr>
              <a:t>than</a:t>
            </a:r>
            <a:r>
              <a:rPr lang="nl-NL" dirty="0">
                <a:latin typeface="BISansNEXT" panose="02000503040000020004"/>
              </a:rPr>
              <a:t> </a:t>
            </a:r>
            <a:r>
              <a:rPr lang="nl-NL" dirty="0" err="1">
                <a:latin typeface="BISansNEXT" panose="02000503040000020004"/>
              </a:rPr>
              <a:t>the</a:t>
            </a:r>
            <a:r>
              <a:rPr lang="nl-NL" dirty="0">
                <a:latin typeface="BISansNEXT" panose="02000503040000020004"/>
              </a:rPr>
              <a:t> </a:t>
            </a:r>
            <a:r>
              <a:rPr lang="nl-NL" dirty="0" err="1">
                <a:latin typeface="BISansNEXT" panose="02000503040000020004"/>
              </a:rPr>
              <a:t>one</a:t>
            </a:r>
            <a:r>
              <a:rPr lang="nl-NL" dirty="0">
                <a:latin typeface="BISansNEXT" panose="02000503040000020004"/>
              </a:rPr>
              <a:t> </a:t>
            </a:r>
            <a:r>
              <a:rPr lang="nl-NL" dirty="0" err="1">
                <a:latin typeface="BISansNEXT" panose="02000503040000020004"/>
              </a:rPr>
              <a:t>from</a:t>
            </a:r>
            <a:r>
              <a:rPr lang="nl-NL" dirty="0">
                <a:latin typeface="BISansNEXT" panose="02000503040000020004"/>
              </a:rPr>
              <a:t> diagnosis; HRQL=Health-</a:t>
            </a:r>
            <a:r>
              <a:rPr lang="nl-NL" dirty="0" err="1">
                <a:latin typeface="BISansNEXT" panose="02000503040000020004"/>
              </a:rPr>
              <a:t>Related</a:t>
            </a:r>
            <a:r>
              <a:rPr lang="nl-NL" dirty="0">
                <a:latin typeface="BISansNEXT" panose="02000503040000020004"/>
              </a:rPr>
              <a:t> </a:t>
            </a:r>
            <a:r>
              <a:rPr lang="nl-NL" dirty="0" err="1">
                <a:latin typeface="BISansNEXT" panose="02000503040000020004"/>
              </a:rPr>
              <a:t>Quality</a:t>
            </a:r>
            <a:r>
              <a:rPr lang="nl-NL" dirty="0">
                <a:latin typeface="BISansNEXT" panose="02000503040000020004"/>
              </a:rPr>
              <a:t> of Life; 1. </a:t>
            </a:r>
            <a:r>
              <a:rPr lang="nl-NL" dirty="0" err="1">
                <a:latin typeface="BISansNEXT" panose="02000503040000020004"/>
              </a:rPr>
              <a:t>Nambiar</a:t>
            </a:r>
            <a:r>
              <a:rPr lang="nl-NL" dirty="0">
                <a:latin typeface="BISansNEXT" panose="02000503040000020004"/>
              </a:rPr>
              <a:t> AM, Walker CM, Sparks JA. Monitoring </a:t>
            </a:r>
            <a:r>
              <a:rPr lang="nl-NL" dirty="0" err="1">
                <a:latin typeface="BISansNEXT" panose="02000503040000020004"/>
              </a:rPr>
              <a:t>and</a:t>
            </a:r>
            <a:r>
              <a:rPr lang="nl-NL" dirty="0">
                <a:latin typeface="BISansNEXT" panose="02000503040000020004"/>
              </a:rPr>
              <a:t> management of </a:t>
            </a:r>
            <a:r>
              <a:rPr lang="nl-NL" dirty="0" err="1">
                <a:latin typeface="BISansNEXT" panose="02000503040000020004"/>
              </a:rPr>
              <a:t>fibrosing</a:t>
            </a:r>
            <a:r>
              <a:rPr lang="nl-NL" dirty="0">
                <a:latin typeface="BISansNEXT" panose="02000503040000020004"/>
              </a:rPr>
              <a:t> </a:t>
            </a:r>
            <a:r>
              <a:rPr lang="nl-NL" dirty="0" err="1">
                <a:latin typeface="BISansNEXT" panose="02000503040000020004"/>
              </a:rPr>
              <a:t>interstitial</a:t>
            </a:r>
            <a:r>
              <a:rPr lang="nl-NL" dirty="0">
                <a:latin typeface="BISansNEXT" panose="02000503040000020004"/>
              </a:rPr>
              <a:t> </a:t>
            </a:r>
            <a:r>
              <a:rPr lang="nl-NL" dirty="0" err="1">
                <a:latin typeface="BISansNEXT" panose="02000503040000020004"/>
              </a:rPr>
              <a:t>lung</a:t>
            </a:r>
            <a:r>
              <a:rPr lang="nl-NL" dirty="0">
                <a:latin typeface="BISansNEXT" panose="02000503040000020004"/>
              </a:rPr>
              <a:t> </a:t>
            </a:r>
            <a:r>
              <a:rPr lang="nl-NL" dirty="0" err="1">
                <a:latin typeface="BISansNEXT" panose="02000503040000020004"/>
              </a:rPr>
              <a:t>diseases</a:t>
            </a:r>
            <a:r>
              <a:rPr lang="nl-NL" dirty="0">
                <a:latin typeface="BISansNEXT" panose="02000503040000020004"/>
              </a:rPr>
              <a:t>: a </a:t>
            </a:r>
            <a:r>
              <a:rPr lang="nl-NL" dirty="0" err="1">
                <a:latin typeface="BISansNEXT" panose="02000503040000020004"/>
              </a:rPr>
              <a:t>narrative</a:t>
            </a:r>
            <a:r>
              <a:rPr lang="nl-NL" dirty="0">
                <a:latin typeface="BISansNEXT" panose="02000503040000020004"/>
              </a:rPr>
              <a:t> review </a:t>
            </a:r>
            <a:r>
              <a:rPr lang="nl-NL" dirty="0" err="1">
                <a:latin typeface="BISansNEXT" panose="02000503040000020004"/>
              </a:rPr>
              <a:t>for</a:t>
            </a:r>
            <a:r>
              <a:rPr lang="nl-NL" dirty="0">
                <a:latin typeface="BISansNEXT" panose="02000503040000020004"/>
              </a:rPr>
              <a:t> </a:t>
            </a:r>
            <a:r>
              <a:rPr lang="nl-NL" dirty="0" err="1">
                <a:latin typeface="BISansNEXT" panose="02000503040000020004"/>
              </a:rPr>
              <a:t>practicing</a:t>
            </a:r>
            <a:r>
              <a:rPr lang="nl-NL" dirty="0">
                <a:latin typeface="BISansNEXT" panose="02000503040000020004"/>
              </a:rPr>
              <a:t> </a:t>
            </a:r>
            <a:r>
              <a:rPr lang="nl-NL" dirty="0" err="1">
                <a:latin typeface="BISansNEXT" panose="02000503040000020004"/>
              </a:rPr>
              <a:t>clinicians</a:t>
            </a:r>
            <a:r>
              <a:rPr lang="nl-NL" dirty="0">
                <a:latin typeface="BISansNEXT" panose="02000503040000020004"/>
              </a:rPr>
              <a:t>. </a:t>
            </a:r>
            <a:r>
              <a:rPr lang="nl-NL" dirty="0" err="1">
                <a:latin typeface="BISansNEXT" panose="02000503040000020004"/>
              </a:rPr>
              <a:t>Ther</a:t>
            </a:r>
            <a:r>
              <a:rPr lang="nl-NL" dirty="0">
                <a:latin typeface="BISansNEXT" panose="02000503040000020004"/>
              </a:rPr>
              <a:t> Adv </a:t>
            </a:r>
            <a:r>
              <a:rPr lang="nl-NL" dirty="0" err="1">
                <a:latin typeface="BISansNEXT" panose="02000503040000020004"/>
              </a:rPr>
              <a:t>Respir</a:t>
            </a:r>
            <a:r>
              <a:rPr lang="nl-NL" dirty="0">
                <a:latin typeface="BISansNEXT" panose="02000503040000020004"/>
              </a:rPr>
              <a:t> Dis. 2021;15:17534666211039771.</a:t>
            </a:r>
          </a:p>
        </p:txBody>
      </p:sp>
      <p:pic>
        <p:nvPicPr>
          <p:cNvPr id="3" name="Picture 2">
            <a:extLst>
              <a:ext uri="{FF2B5EF4-FFF2-40B4-BE49-F238E27FC236}">
                <a16:creationId xmlns:a16="http://schemas.microsoft.com/office/drawing/2014/main" id="{FD8B48CB-0F01-8863-53EE-00F404032C7F}"/>
              </a:ext>
            </a:extLst>
          </p:cNvPr>
          <p:cNvPicPr>
            <a:picLocks noChangeAspect="1"/>
          </p:cNvPicPr>
          <p:nvPr/>
        </p:nvPicPr>
        <p:blipFill>
          <a:blip r:embed="rId4"/>
          <a:stretch>
            <a:fillRect/>
          </a:stretch>
        </p:blipFill>
        <p:spPr>
          <a:xfrm>
            <a:off x="10008112" y="6310973"/>
            <a:ext cx="1487553" cy="231668"/>
          </a:xfrm>
          <a:prstGeom prst="rect">
            <a:avLst/>
          </a:prstGeom>
        </p:spPr>
      </p:pic>
    </p:spTree>
    <p:extLst>
      <p:ext uri="{BB962C8B-B14F-4D97-AF65-F5344CB8AC3E}">
        <p14:creationId xmlns:p14="http://schemas.microsoft.com/office/powerpoint/2010/main" val="16709333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9BDCB6-5E59-4AFC-891C-FBECF3BFCD4B}"/>
              </a:ext>
            </a:extLst>
          </p:cNvPr>
          <p:cNvSpPr>
            <a:spLocks noGrp="1"/>
          </p:cNvSpPr>
          <p:nvPr>
            <p:ph type="title"/>
          </p:nvPr>
        </p:nvSpPr>
        <p:spPr/>
        <p:txBody>
          <a:bodyPr/>
          <a:lstStyle/>
          <a:p>
            <a:r>
              <a:rPr lang="nl-NL" dirty="0"/>
              <a:t>Monitoring </a:t>
            </a:r>
            <a:r>
              <a:rPr lang="nl-NL" dirty="0" err="1"/>
              <a:t>algorithm</a:t>
            </a:r>
            <a:r>
              <a:rPr lang="nl-NL" dirty="0"/>
              <a:t> </a:t>
            </a:r>
            <a:r>
              <a:rPr lang="nl-NL" dirty="0" err="1"/>
              <a:t>for</a:t>
            </a:r>
            <a:r>
              <a:rPr lang="nl-NL" dirty="0"/>
              <a:t> SSc-ILD</a:t>
            </a:r>
            <a:r>
              <a:rPr lang="nl-NL" baseline="30000" dirty="0"/>
              <a:t>1</a:t>
            </a:r>
            <a:endParaRPr lang="nl-NL" dirty="0"/>
          </a:p>
        </p:txBody>
      </p:sp>
      <p:sp>
        <p:nvSpPr>
          <p:cNvPr id="14" name="Content Placeholder 13">
            <a:extLst>
              <a:ext uri="{FF2B5EF4-FFF2-40B4-BE49-F238E27FC236}">
                <a16:creationId xmlns:a16="http://schemas.microsoft.com/office/drawing/2014/main" id="{81FD3EE2-0803-46B6-ABBE-C8BC7F19B460}"/>
              </a:ext>
            </a:extLst>
          </p:cNvPr>
          <p:cNvSpPr>
            <a:spLocks noGrp="1"/>
          </p:cNvSpPr>
          <p:nvPr>
            <p:ph idx="1"/>
          </p:nvPr>
        </p:nvSpPr>
        <p:spPr>
          <a:xfrm>
            <a:off x="838199" y="1123200"/>
            <a:ext cx="2608407" cy="4724849"/>
          </a:xfrm>
        </p:spPr>
        <p:txBody>
          <a:bodyPr/>
          <a:lstStyle/>
          <a:p>
            <a:r>
              <a:rPr lang="en-US" dirty="0"/>
              <a:t>Vigilant ongoing monitoring should be conducted, with HRCT repeated upon worsening of  PFT scores or respiratory symptoms</a:t>
            </a:r>
            <a:r>
              <a:rPr lang="en-US" baseline="30000" dirty="0"/>
              <a:t>1,2</a:t>
            </a:r>
            <a:endParaRPr lang="en-US" dirty="0"/>
          </a:p>
          <a:p>
            <a:r>
              <a:rPr lang="en-US" dirty="0"/>
              <a:t>All patients with </a:t>
            </a:r>
            <a:r>
              <a:rPr lang="en-US" dirty="0" err="1"/>
              <a:t>SSc</a:t>
            </a:r>
            <a:r>
              <a:rPr lang="en-US" dirty="0"/>
              <a:t>-ILD need to be followed up every 3–6 months with PFTs, and repeated HRCT as guided by clinical decision</a:t>
            </a:r>
            <a:r>
              <a:rPr lang="en-US" baseline="30000" dirty="0"/>
              <a:t>1</a:t>
            </a:r>
            <a:endParaRPr lang="en-US" dirty="0"/>
          </a:p>
          <a:p>
            <a:endParaRPr lang="nl-NL" dirty="0"/>
          </a:p>
        </p:txBody>
      </p:sp>
      <p:sp>
        <p:nvSpPr>
          <p:cNvPr id="3" name="Text Placeholder 2">
            <a:extLst>
              <a:ext uri="{FF2B5EF4-FFF2-40B4-BE49-F238E27FC236}">
                <a16:creationId xmlns:a16="http://schemas.microsoft.com/office/drawing/2014/main" id="{A4938C69-EF05-40E3-A618-782956558D2D}"/>
              </a:ext>
            </a:extLst>
          </p:cNvPr>
          <p:cNvSpPr>
            <a:spLocks noGrp="1"/>
          </p:cNvSpPr>
          <p:nvPr>
            <p:ph type="body" sz="quarter" idx="13"/>
          </p:nvPr>
        </p:nvSpPr>
        <p:spPr/>
        <p:txBody>
          <a:bodyPr/>
          <a:lstStyle/>
          <a:p>
            <a:r>
              <a:rPr lang="nl-NL" dirty="0">
                <a:latin typeface="BISansNEXT" panose="02000503040000020004"/>
              </a:rPr>
              <a:t>1. </a:t>
            </a:r>
            <a:r>
              <a:rPr lang="nl-NL" dirty="0" err="1">
                <a:latin typeface="BISansNEXT" panose="02000503040000020004"/>
              </a:rPr>
              <a:t>Perelas</a:t>
            </a:r>
            <a:r>
              <a:rPr lang="nl-NL" dirty="0">
                <a:latin typeface="BISansNEXT" panose="02000503040000020004"/>
              </a:rPr>
              <a:t> A, Silver RM, </a:t>
            </a:r>
            <a:r>
              <a:rPr lang="nl-NL" dirty="0" err="1">
                <a:latin typeface="BISansNEXT" panose="02000503040000020004"/>
              </a:rPr>
              <a:t>Arrossi</a:t>
            </a:r>
            <a:r>
              <a:rPr lang="nl-NL" dirty="0">
                <a:latin typeface="BISansNEXT" panose="02000503040000020004"/>
              </a:rPr>
              <a:t> AV, et al. </a:t>
            </a:r>
            <a:r>
              <a:rPr lang="nl-NL" dirty="0" err="1">
                <a:latin typeface="BISansNEXT" panose="02000503040000020004"/>
              </a:rPr>
              <a:t>Systemic</a:t>
            </a:r>
            <a:r>
              <a:rPr lang="nl-NL" dirty="0">
                <a:latin typeface="BISansNEXT" panose="02000503040000020004"/>
              </a:rPr>
              <a:t> sclerosis-</a:t>
            </a:r>
            <a:r>
              <a:rPr lang="nl-NL" dirty="0" err="1">
                <a:latin typeface="BISansNEXT" panose="02000503040000020004"/>
              </a:rPr>
              <a:t>associated</a:t>
            </a:r>
            <a:r>
              <a:rPr lang="nl-NL" dirty="0">
                <a:latin typeface="BISansNEXT" panose="02000503040000020004"/>
              </a:rPr>
              <a:t> </a:t>
            </a:r>
            <a:r>
              <a:rPr lang="nl-NL" dirty="0" err="1">
                <a:latin typeface="BISansNEXT" panose="02000503040000020004"/>
              </a:rPr>
              <a:t>interstitial</a:t>
            </a:r>
            <a:r>
              <a:rPr lang="nl-NL" dirty="0">
                <a:latin typeface="BISansNEXT" panose="02000503040000020004"/>
              </a:rPr>
              <a:t> </a:t>
            </a:r>
            <a:r>
              <a:rPr lang="nl-NL" dirty="0" err="1">
                <a:latin typeface="BISansNEXT" panose="02000503040000020004"/>
              </a:rPr>
              <a:t>lung</a:t>
            </a:r>
            <a:r>
              <a:rPr lang="nl-NL" dirty="0">
                <a:latin typeface="BISansNEXT" panose="02000503040000020004"/>
              </a:rPr>
              <a:t> </a:t>
            </a:r>
            <a:r>
              <a:rPr lang="nl-NL" dirty="0" err="1">
                <a:latin typeface="BISansNEXT" panose="02000503040000020004"/>
              </a:rPr>
              <a:t>disease</a:t>
            </a:r>
            <a:r>
              <a:rPr lang="nl-NL" dirty="0">
                <a:latin typeface="BISansNEXT" panose="02000503040000020004"/>
              </a:rPr>
              <a:t>. Lancet </a:t>
            </a:r>
            <a:r>
              <a:rPr lang="nl-NL" dirty="0" err="1">
                <a:latin typeface="BISansNEXT" panose="02000503040000020004"/>
              </a:rPr>
              <a:t>Respir</a:t>
            </a:r>
            <a:r>
              <a:rPr lang="nl-NL" dirty="0">
                <a:latin typeface="BISansNEXT" panose="02000503040000020004"/>
              </a:rPr>
              <a:t> Med. 2020;8(3</a:t>
            </a:r>
            <a:r>
              <a:rPr lang="nl-NL">
                <a:latin typeface="BISansNEXT" panose="02000503040000020004"/>
              </a:rPr>
              <a:t>):304-20; 2. </a:t>
            </a:r>
            <a:r>
              <a:rPr lang="nl-NL" dirty="0">
                <a:latin typeface="BISansNEXT" panose="02000503040000020004"/>
              </a:rPr>
              <a:t>Hoffmann-</a:t>
            </a:r>
            <a:r>
              <a:rPr lang="nl-NL" dirty="0" err="1">
                <a:latin typeface="BISansNEXT" panose="02000503040000020004"/>
              </a:rPr>
              <a:t>Vold</a:t>
            </a:r>
            <a:r>
              <a:rPr lang="nl-NL" dirty="0">
                <a:latin typeface="BISansNEXT" panose="02000503040000020004"/>
              </a:rPr>
              <a:t> A-M, Maher TM, </a:t>
            </a:r>
            <a:r>
              <a:rPr lang="nl-NL" dirty="0" err="1">
                <a:latin typeface="BISansNEXT" panose="02000503040000020004"/>
              </a:rPr>
              <a:t>Philpot</a:t>
            </a:r>
            <a:r>
              <a:rPr lang="nl-NL" dirty="0">
                <a:latin typeface="BISansNEXT" panose="02000503040000020004"/>
              </a:rPr>
              <a:t> EE, et al. The </a:t>
            </a:r>
            <a:r>
              <a:rPr lang="nl-NL" dirty="0" err="1">
                <a:latin typeface="BISansNEXT" panose="02000503040000020004"/>
              </a:rPr>
              <a:t>identification</a:t>
            </a:r>
            <a:r>
              <a:rPr lang="nl-NL" dirty="0">
                <a:latin typeface="BISansNEXT" panose="02000503040000020004"/>
              </a:rPr>
              <a:t> </a:t>
            </a:r>
            <a:r>
              <a:rPr lang="nl-NL" dirty="0" err="1">
                <a:latin typeface="BISansNEXT" panose="02000503040000020004"/>
              </a:rPr>
              <a:t>and</a:t>
            </a:r>
            <a:r>
              <a:rPr lang="nl-NL" dirty="0">
                <a:latin typeface="BISansNEXT" panose="02000503040000020004"/>
              </a:rPr>
              <a:t> management of </a:t>
            </a:r>
            <a:r>
              <a:rPr lang="nl-NL" dirty="0" err="1">
                <a:latin typeface="BISansNEXT" panose="02000503040000020004"/>
              </a:rPr>
              <a:t>interstitial</a:t>
            </a:r>
            <a:r>
              <a:rPr lang="nl-NL" dirty="0">
                <a:latin typeface="BISansNEXT" panose="02000503040000020004"/>
              </a:rPr>
              <a:t> </a:t>
            </a:r>
            <a:r>
              <a:rPr lang="nl-NL" dirty="0" err="1">
                <a:latin typeface="BISansNEXT" panose="02000503040000020004"/>
              </a:rPr>
              <a:t>lung</a:t>
            </a:r>
            <a:r>
              <a:rPr lang="nl-NL" dirty="0">
                <a:latin typeface="BISansNEXT" panose="02000503040000020004"/>
              </a:rPr>
              <a:t> </a:t>
            </a:r>
            <a:r>
              <a:rPr lang="nl-NL" dirty="0" err="1">
                <a:latin typeface="BISansNEXT" panose="02000503040000020004"/>
              </a:rPr>
              <a:t>disease</a:t>
            </a:r>
            <a:r>
              <a:rPr lang="nl-NL" dirty="0">
                <a:latin typeface="BISansNEXT" panose="02000503040000020004"/>
              </a:rPr>
              <a:t> in </a:t>
            </a:r>
            <a:r>
              <a:rPr lang="nl-NL" dirty="0" err="1">
                <a:latin typeface="BISansNEXT" panose="02000503040000020004"/>
              </a:rPr>
              <a:t>systemic</a:t>
            </a:r>
            <a:r>
              <a:rPr lang="nl-NL" dirty="0">
                <a:latin typeface="BISansNEXT" panose="02000503040000020004"/>
              </a:rPr>
              <a:t> sclerosis: </a:t>
            </a:r>
            <a:r>
              <a:rPr lang="nl-NL" dirty="0" err="1">
                <a:latin typeface="BISansNEXT" panose="02000503040000020004"/>
              </a:rPr>
              <a:t>evidence-based</a:t>
            </a:r>
            <a:r>
              <a:rPr lang="nl-NL" dirty="0">
                <a:latin typeface="BISansNEXT" panose="02000503040000020004"/>
              </a:rPr>
              <a:t> European consensus statements. The Lancet </a:t>
            </a:r>
            <a:r>
              <a:rPr lang="nl-NL" dirty="0" err="1">
                <a:latin typeface="BISansNEXT" panose="02000503040000020004"/>
              </a:rPr>
              <a:t>Rheumatology</a:t>
            </a:r>
            <a:r>
              <a:rPr lang="nl-NL" dirty="0">
                <a:latin typeface="BISansNEXT" panose="02000503040000020004"/>
              </a:rPr>
              <a:t>. 2020;2(2):e71-e83.</a:t>
            </a:r>
          </a:p>
        </p:txBody>
      </p:sp>
      <p:sp>
        <p:nvSpPr>
          <p:cNvPr id="4" name="Text Placeholder 3">
            <a:extLst>
              <a:ext uri="{FF2B5EF4-FFF2-40B4-BE49-F238E27FC236}">
                <a16:creationId xmlns:a16="http://schemas.microsoft.com/office/drawing/2014/main" id="{E5796991-F4DE-4C8B-95FE-0257425AF45E}"/>
              </a:ext>
            </a:extLst>
          </p:cNvPr>
          <p:cNvSpPr>
            <a:spLocks noGrp="1"/>
          </p:cNvSpPr>
          <p:nvPr>
            <p:ph type="body" sz="quarter" idx="17"/>
          </p:nvPr>
        </p:nvSpPr>
        <p:spPr/>
        <p:txBody>
          <a:bodyPr/>
          <a:lstStyle/>
          <a:p>
            <a:r>
              <a:rPr lang="nl-NL" dirty="0"/>
              <a:t>E9</a:t>
            </a:r>
          </a:p>
        </p:txBody>
      </p:sp>
      <p:cxnSp>
        <p:nvCxnSpPr>
          <p:cNvPr id="6" name="Verbindingslijn: gebogen 99">
            <a:extLst>
              <a:ext uri="{FF2B5EF4-FFF2-40B4-BE49-F238E27FC236}">
                <a16:creationId xmlns:a16="http://schemas.microsoft.com/office/drawing/2014/main" id="{F0DADB61-2C74-6CBC-7E09-8FF2B8BCD6B0}"/>
              </a:ext>
            </a:extLst>
          </p:cNvPr>
          <p:cNvCxnSpPr>
            <a:cxnSpLocks/>
            <a:stCxn id="20" idx="0"/>
            <a:endCxn id="20" idx="1"/>
          </p:cNvCxnSpPr>
          <p:nvPr/>
        </p:nvCxnSpPr>
        <p:spPr>
          <a:xfrm rot="16200000" flipH="1" flipV="1">
            <a:off x="4905192" y="1252813"/>
            <a:ext cx="851750" cy="899724"/>
          </a:xfrm>
          <a:prstGeom prst="bentConnector4">
            <a:avLst>
              <a:gd name="adj1" fmla="val -26839"/>
              <a:gd name="adj2" fmla="val 125408"/>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59">
            <a:extLst>
              <a:ext uri="{FF2B5EF4-FFF2-40B4-BE49-F238E27FC236}">
                <a16:creationId xmlns:a16="http://schemas.microsoft.com/office/drawing/2014/main" id="{D28BB491-9ADF-1973-5A9B-A0287D3707ED}"/>
              </a:ext>
            </a:extLst>
          </p:cNvPr>
          <p:cNvCxnSpPr>
            <a:cxnSpLocks/>
          </p:cNvCxnSpPr>
          <p:nvPr/>
        </p:nvCxnSpPr>
        <p:spPr>
          <a:xfrm flipV="1">
            <a:off x="6652476" y="4742037"/>
            <a:ext cx="1456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59">
            <a:extLst>
              <a:ext uri="{FF2B5EF4-FFF2-40B4-BE49-F238E27FC236}">
                <a16:creationId xmlns:a16="http://schemas.microsoft.com/office/drawing/2014/main" id="{90C003B7-232A-A946-3006-1868E6F17736}"/>
              </a:ext>
            </a:extLst>
          </p:cNvPr>
          <p:cNvCxnSpPr>
            <a:cxnSpLocks/>
          </p:cNvCxnSpPr>
          <p:nvPr/>
        </p:nvCxnSpPr>
        <p:spPr>
          <a:xfrm flipV="1">
            <a:off x="7915364" y="2310918"/>
            <a:ext cx="1456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59">
            <a:extLst>
              <a:ext uri="{FF2B5EF4-FFF2-40B4-BE49-F238E27FC236}">
                <a16:creationId xmlns:a16="http://schemas.microsoft.com/office/drawing/2014/main" id="{BA089DC9-96BF-435A-9D03-139E6B9CF36B}"/>
              </a:ext>
            </a:extLst>
          </p:cNvPr>
          <p:cNvCxnSpPr>
            <a:cxnSpLocks/>
          </p:cNvCxnSpPr>
          <p:nvPr/>
        </p:nvCxnSpPr>
        <p:spPr>
          <a:xfrm flipV="1">
            <a:off x="7904084" y="4742037"/>
            <a:ext cx="1456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59">
            <a:extLst>
              <a:ext uri="{FF2B5EF4-FFF2-40B4-BE49-F238E27FC236}">
                <a16:creationId xmlns:a16="http://schemas.microsoft.com/office/drawing/2014/main" id="{D01C9BC1-1FBF-9CC4-D8F7-E72113D60607}"/>
              </a:ext>
            </a:extLst>
          </p:cNvPr>
          <p:cNvCxnSpPr>
            <a:cxnSpLocks/>
          </p:cNvCxnSpPr>
          <p:nvPr/>
        </p:nvCxnSpPr>
        <p:spPr>
          <a:xfrm flipV="1">
            <a:off x="9190697" y="2328391"/>
            <a:ext cx="1456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59">
            <a:extLst>
              <a:ext uri="{FF2B5EF4-FFF2-40B4-BE49-F238E27FC236}">
                <a16:creationId xmlns:a16="http://schemas.microsoft.com/office/drawing/2014/main" id="{DD11CDEC-DCFB-24F7-DE48-207385E378FB}"/>
              </a:ext>
            </a:extLst>
          </p:cNvPr>
          <p:cNvCxnSpPr>
            <a:cxnSpLocks/>
          </p:cNvCxnSpPr>
          <p:nvPr/>
        </p:nvCxnSpPr>
        <p:spPr>
          <a:xfrm flipV="1">
            <a:off x="9194635" y="4742037"/>
            <a:ext cx="14569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Rectangle 51">
            <a:extLst>
              <a:ext uri="{FF2B5EF4-FFF2-40B4-BE49-F238E27FC236}">
                <a16:creationId xmlns:a16="http://schemas.microsoft.com/office/drawing/2014/main" id="{3CD885CF-E51E-D401-198F-A2F221859A16}"/>
              </a:ext>
            </a:extLst>
          </p:cNvPr>
          <p:cNvSpPr/>
          <p:nvPr/>
        </p:nvSpPr>
        <p:spPr>
          <a:xfrm>
            <a:off x="4881205" y="3546271"/>
            <a:ext cx="1799447" cy="2233358"/>
          </a:xfrm>
          <a:prstGeom prst="rect">
            <a:avLst/>
          </a:prstGeom>
          <a:solidFill>
            <a:schemeClr val="accent5">
              <a:lumMod val="20000"/>
              <a:lumOff val="80000"/>
            </a:schemeClr>
          </a:solidFill>
          <a:ln w="6350">
            <a:solidFill>
              <a:schemeClr val="accent1">
                <a:lumMod val="20000"/>
                <a:lumOff val="80000"/>
              </a:schemeClr>
            </a:solid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Diagnose ILD using HRCT </a:t>
            </a:r>
          </a:p>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Asses ILD severity using multiple methods</a:t>
            </a:r>
            <a:br>
              <a:rPr kumimoji="0" lang="en-US" sz="900" b="1"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br>
            <a:endParaRPr kumimoji="0" lang="en-US" sz="900" b="1"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endParaRPr>
          </a:p>
          <a:p>
            <a:pPr marL="171450" marR="0" lvl="0" indent="-171450" algn="l" defTabSz="4571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HRCT is the primary tool for diagnosis; FVC, </a:t>
            </a:r>
            <a:r>
              <a:rPr kumimoji="0" lang="en-US" sz="900" b="0" i="0" u="none" strike="noStrike" kern="1200" cap="none" spc="0" normalizeH="0" baseline="0" noProof="0" dirty="0" err="1">
                <a:ln>
                  <a:noFill/>
                </a:ln>
                <a:solidFill>
                  <a:srgbClr val="001E55"/>
                </a:solidFill>
                <a:effectLst/>
                <a:uLnTx/>
                <a:uFillTx/>
                <a:latin typeface="BI Sans" pitchFamily="2" charset="0"/>
                <a:ea typeface="+mn-ea"/>
                <a:cs typeface="Arial" panose="020B0604020202020204" pitchFamily="34" charset="0"/>
              </a:rPr>
              <a:t>DL</a:t>
            </a:r>
            <a:r>
              <a:rPr kumimoji="0" lang="en-US" sz="900" b="0" i="0" u="none" strike="noStrike" kern="1200" cap="none" spc="0" normalizeH="0" baseline="-25000" noProof="0" dirty="0" err="1">
                <a:ln>
                  <a:noFill/>
                </a:ln>
                <a:solidFill>
                  <a:srgbClr val="001E55"/>
                </a:solidFill>
                <a:effectLst/>
                <a:uLnTx/>
                <a:uFillTx/>
                <a:latin typeface="BI Sans" pitchFamily="2" charset="0"/>
                <a:ea typeface="+mn-ea"/>
                <a:cs typeface="Arial" panose="020B0604020202020204" pitchFamily="34" charset="0"/>
              </a:rPr>
              <a:t>co</a:t>
            </a:r>
            <a:r>
              <a:rPr kumimoji="0" lang="en-US" sz="9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 and clinical symptoms are supportive</a:t>
            </a:r>
          </a:p>
          <a:p>
            <a:pPr marL="171450" marR="0" lvl="0" indent="-171450" algn="l" defTabSz="4571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Use HRCT, FVC, </a:t>
            </a:r>
            <a:r>
              <a:rPr kumimoji="0" lang="en-US" sz="900" b="0" i="0" u="none" strike="noStrike" kern="1200" cap="none" spc="0" normalizeH="0" baseline="0" noProof="0" dirty="0" err="1">
                <a:ln>
                  <a:noFill/>
                </a:ln>
                <a:solidFill>
                  <a:srgbClr val="001E55"/>
                </a:solidFill>
                <a:effectLst/>
                <a:uLnTx/>
                <a:uFillTx/>
                <a:latin typeface="BI Sans" pitchFamily="2" charset="0"/>
                <a:ea typeface="+mn-ea"/>
                <a:cs typeface="Arial" panose="020B0604020202020204" pitchFamily="34" charset="0"/>
              </a:rPr>
              <a:t>DL</a:t>
            </a:r>
            <a:r>
              <a:rPr kumimoji="0" lang="en-US" sz="900" b="0" i="0" u="none" strike="noStrike" kern="1200" cap="none" spc="0" normalizeH="0" baseline="-25000" noProof="0" dirty="0" err="1">
                <a:ln>
                  <a:noFill/>
                </a:ln>
                <a:solidFill>
                  <a:srgbClr val="001E55"/>
                </a:solidFill>
                <a:effectLst/>
                <a:uLnTx/>
                <a:uFillTx/>
                <a:latin typeface="BI Sans" pitchFamily="2" charset="0"/>
                <a:ea typeface="+mn-ea"/>
                <a:cs typeface="Arial" panose="020B0604020202020204" pitchFamily="34" charset="0"/>
              </a:rPr>
              <a:t>co</a:t>
            </a:r>
            <a:r>
              <a:rPr kumimoji="0" lang="en-US" sz="9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 exercise-induced blood oxygen desaturation, clinical symptoms, and quality of life to assess ILD severity</a:t>
            </a:r>
          </a:p>
        </p:txBody>
      </p:sp>
      <p:sp>
        <p:nvSpPr>
          <p:cNvPr id="13" name="Rectangle 51">
            <a:extLst>
              <a:ext uri="{FF2B5EF4-FFF2-40B4-BE49-F238E27FC236}">
                <a16:creationId xmlns:a16="http://schemas.microsoft.com/office/drawing/2014/main" id="{BA5A90D1-DEC1-1EC3-4616-BCCE42C24370}"/>
              </a:ext>
            </a:extLst>
          </p:cNvPr>
          <p:cNvSpPr/>
          <p:nvPr/>
        </p:nvSpPr>
        <p:spPr>
          <a:xfrm>
            <a:off x="6789600" y="1273731"/>
            <a:ext cx="1159453" cy="4505898"/>
          </a:xfrm>
          <a:prstGeom prst="rect">
            <a:avLst/>
          </a:prstGeom>
          <a:solidFill>
            <a:schemeClr val="accent5">
              <a:lumMod val="20000"/>
              <a:lumOff val="80000"/>
            </a:schemeClr>
          </a:solidFill>
          <a:ln w="6350">
            <a:solidFill>
              <a:schemeClr val="accent1">
                <a:lumMod val="20000"/>
                <a:lumOff val="80000"/>
              </a:schemeClr>
            </a:solid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Decide whether pharmacological therapy is required</a:t>
            </a:r>
            <a:br>
              <a:rPr kumimoji="0" lang="en-US" sz="9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br>
            <a:endParaRPr kumimoji="0" lang="en-US" sz="9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endParaRPr>
          </a:p>
          <a:p>
            <a:pPr marL="171450" marR="0" lvl="0" indent="-171450" algn="l" defTabSz="4571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Some patients might not need pharmacological therapy</a:t>
            </a:r>
          </a:p>
          <a:p>
            <a:pPr marL="171450" marR="0" lvl="0" indent="-171450" algn="l" defTabSz="4571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Factors to consider include disease severity; patient quality of life, available clinical guidelines</a:t>
            </a:r>
          </a:p>
        </p:txBody>
      </p:sp>
      <p:sp>
        <p:nvSpPr>
          <p:cNvPr id="15" name="Rectangle 51">
            <a:extLst>
              <a:ext uri="{FF2B5EF4-FFF2-40B4-BE49-F238E27FC236}">
                <a16:creationId xmlns:a16="http://schemas.microsoft.com/office/drawing/2014/main" id="{68FBBEFC-A589-E966-D457-97A1DC12A98D}"/>
              </a:ext>
            </a:extLst>
          </p:cNvPr>
          <p:cNvSpPr/>
          <p:nvPr/>
        </p:nvSpPr>
        <p:spPr>
          <a:xfrm>
            <a:off x="8059823" y="1273731"/>
            <a:ext cx="1159453" cy="2074375"/>
          </a:xfrm>
          <a:prstGeom prst="rect">
            <a:avLst/>
          </a:prstGeom>
          <a:solidFill>
            <a:schemeClr val="accent5">
              <a:lumMod val="20000"/>
              <a:lumOff val="80000"/>
            </a:schemeClr>
          </a:solidFill>
          <a:ln w="6350">
            <a:solidFill>
              <a:schemeClr val="accent1">
                <a:lumMod val="20000"/>
                <a:lumOff val="80000"/>
              </a:schemeClr>
            </a:solid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Pharmacological therapy</a:t>
            </a:r>
            <a:br>
              <a:rPr kumimoji="0" lang="en-US" sz="9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br>
            <a:endParaRPr kumimoji="0" lang="en-US" sz="9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endParaRPr>
          </a:p>
          <a:p>
            <a:pPr marL="171450" marR="0" lvl="0" indent="-171450" algn="l" defTabSz="4571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Mycophenolate mofetil</a:t>
            </a:r>
          </a:p>
          <a:p>
            <a:pPr marL="171450" marR="0" lvl="0" indent="-171450" algn="l" defTabSz="4571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Cyclophosphamide</a:t>
            </a:r>
          </a:p>
          <a:p>
            <a:pPr marL="171450" marR="0" lvl="0" indent="-171450" algn="l" defTabSz="4571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err="1">
                <a:ln>
                  <a:noFill/>
                </a:ln>
                <a:solidFill>
                  <a:srgbClr val="001E55"/>
                </a:solidFill>
                <a:effectLst/>
                <a:uLnTx/>
                <a:uFillTx/>
                <a:latin typeface="BI Sans" pitchFamily="2" charset="0"/>
                <a:ea typeface="+mn-ea"/>
                <a:cs typeface="Arial" panose="020B0604020202020204" pitchFamily="34" charset="0"/>
              </a:rPr>
              <a:t>Nintedanib</a:t>
            </a:r>
            <a:endParaRPr kumimoji="0" lang="en-US" sz="9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endParaRPr>
          </a:p>
        </p:txBody>
      </p:sp>
      <p:sp>
        <p:nvSpPr>
          <p:cNvPr id="16" name="Rectangle 51">
            <a:extLst>
              <a:ext uri="{FF2B5EF4-FFF2-40B4-BE49-F238E27FC236}">
                <a16:creationId xmlns:a16="http://schemas.microsoft.com/office/drawing/2014/main" id="{0C4CBF1B-B502-486D-CFBB-FEBE2471F19D}"/>
              </a:ext>
            </a:extLst>
          </p:cNvPr>
          <p:cNvSpPr/>
          <p:nvPr/>
        </p:nvSpPr>
        <p:spPr>
          <a:xfrm>
            <a:off x="8059823" y="3705253"/>
            <a:ext cx="1159453" cy="2074375"/>
          </a:xfrm>
          <a:prstGeom prst="rect">
            <a:avLst/>
          </a:prstGeom>
          <a:solidFill>
            <a:schemeClr val="accent5">
              <a:lumMod val="20000"/>
              <a:lumOff val="80000"/>
            </a:schemeClr>
          </a:solidFill>
          <a:ln w="6350">
            <a:solidFill>
              <a:schemeClr val="accent1">
                <a:lumMod val="20000"/>
                <a:lumOff val="80000"/>
              </a:schemeClr>
            </a:solid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No pharmacological therapy</a:t>
            </a:r>
            <a:br>
              <a:rPr kumimoji="0" lang="en-US" sz="9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br>
            <a:endParaRPr kumimoji="0" lang="en-US" sz="9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endParaRPr>
          </a:p>
          <a:p>
            <a:pPr marL="171450" marR="0" lvl="0" indent="-171450" algn="l" defTabSz="4571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Follow up closely</a:t>
            </a:r>
          </a:p>
        </p:txBody>
      </p:sp>
      <p:sp>
        <p:nvSpPr>
          <p:cNvPr id="17" name="Rectangle 51">
            <a:extLst>
              <a:ext uri="{FF2B5EF4-FFF2-40B4-BE49-F238E27FC236}">
                <a16:creationId xmlns:a16="http://schemas.microsoft.com/office/drawing/2014/main" id="{6BC247FB-2587-E5DF-97D1-0F75E2DC3269}"/>
              </a:ext>
            </a:extLst>
          </p:cNvPr>
          <p:cNvSpPr/>
          <p:nvPr/>
        </p:nvSpPr>
        <p:spPr>
          <a:xfrm>
            <a:off x="9332055" y="1273731"/>
            <a:ext cx="1159453" cy="4505898"/>
          </a:xfrm>
          <a:prstGeom prst="rect">
            <a:avLst/>
          </a:prstGeom>
          <a:solidFill>
            <a:schemeClr val="accent5">
              <a:lumMod val="20000"/>
              <a:lumOff val="80000"/>
            </a:schemeClr>
          </a:solidFill>
          <a:ln w="6350">
            <a:solidFill>
              <a:schemeClr val="accent1">
                <a:lumMod val="20000"/>
                <a:lumOff val="80000"/>
              </a:schemeClr>
            </a:solid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Assess ILD progression using multiple methods</a:t>
            </a:r>
            <a:br>
              <a:rPr kumimoji="0" lang="en-US" sz="900" b="1"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br>
            <a:endParaRPr kumimoji="0" lang="en-US" sz="900" b="1"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endParaRPr>
          </a:p>
          <a:p>
            <a:pPr marL="171450" marR="0" lvl="0" indent="-171450" algn="l" defTabSz="4571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Use HRCT (depending on clinical need), FVC, </a:t>
            </a:r>
            <a:r>
              <a:rPr kumimoji="0" lang="en-US" sz="900" b="0" i="0" u="none" strike="noStrike" kern="1200" cap="none" spc="0" normalizeH="0" baseline="0" noProof="0" dirty="0" err="1">
                <a:ln>
                  <a:noFill/>
                </a:ln>
                <a:solidFill>
                  <a:srgbClr val="001E55"/>
                </a:solidFill>
                <a:effectLst/>
                <a:uLnTx/>
                <a:uFillTx/>
                <a:latin typeface="BI Sans" pitchFamily="2" charset="0"/>
                <a:ea typeface="+mn-ea"/>
                <a:cs typeface="Arial" panose="020B0604020202020204" pitchFamily="34" charset="0"/>
              </a:rPr>
              <a:t>DL</a:t>
            </a:r>
            <a:r>
              <a:rPr kumimoji="0" lang="en-US" sz="900" b="0" i="0" u="none" strike="noStrike" kern="1200" cap="none" spc="0" normalizeH="0" baseline="-25000" noProof="0" dirty="0" err="1">
                <a:ln>
                  <a:noFill/>
                </a:ln>
                <a:solidFill>
                  <a:srgbClr val="001E55"/>
                </a:solidFill>
                <a:effectLst/>
                <a:uLnTx/>
                <a:uFillTx/>
                <a:latin typeface="BI Sans" pitchFamily="2" charset="0"/>
                <a:ea typeface="+mn-ea"/>
                <a:cs typeface="Arial" panose="020B0604020202020204" pitchFamily="34" charset="0"/>
              </a:rPr>
              <a:t>co</a:t>
            </a:r>
            <a:r>
              <a:rPr kumimoji="0" lang="en-US" sz="900" b="0" i="0" u="none" strike="noStrike" kern="1200" cap="none" spc="0" normalizeH="0" noProof="0" dirty="0">
                <a:ln>
                  <a:noFill/>
                </a:ln>
                <a:solidFill>
                  <a:srgbClr val="001E55"/>
                </a:solidFill>
                <a:effectLst/>
                <a:uLnTx/>
                <a:uFillTx/>
                <a:latin typeface="BI Sans" pitchFamily="2" charset="0"/>
                <a:ea typeface="+mn-ea"/>
                <a:cs typeface="Arial" panose="020B0604020202020204" pitchFamily="34" charset="0"/>
              </a:rPr>
              <a:t>,</a:t>
            </a:r>
            <a:r>
              <a:rPr kumimoji="0" lang="en-US" sz="9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 exercise-induced blood oxygen desaturation, and clinical symptoms to assess ILD progression</a:t>
            </a:r>
          </a:p>
        </p:txBody>
      </p:sp>
      <p:sp>
        <p:nvSpPr>
          <p:cNvPr id="18" name="Rectangle 51">
            <a:extLst>
              <a:ext uri="{FF2B5EF4-FFF2-40B4-BE49-F238E27FC236}">
                <a16:creationId xmlns:a16="http://schemas.microsoft.com/office/drawing/2014/main" id="{4D63E7DD-B1BF-5BF6-F6A0-8D59504AFE81}"/>
              </a:ext>
            </a:extLst>
          </p:cNvPr>
          <p:cNvSpPr/>
          <p:nvPr/>
        </p:nvSpPr>
        <p:spPr>
          <a:xfrm>
            <a:off x="10574397" y="1273731"/>
            <a:ext cx="1188000" cy="4505898"/>
          </a:xfrm>
          <a:prstGeom prst="rect">
            <a:avLst/>
          </a:prstGeom>
          <a:solidFill>
            <a:schemeClr val="accent5">
              <a:lumMod val="20000"/>
              <a:lumOff val="80000"/>
            </a:schemeClr>
          </a:solidFill>
          <a:ln w="6350">
            <a:solidFill>
              <a:schemeClr val="accent1">
                <a:lumMod val="20000"/>
                <a:lumOff val="80000"/>
              </a:schemeClr>
            </a:solid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Escalate therapy</a:t>
            </a:r>
            <a:br>
              <a:rPr kumimoji="0" lang="en-US" sz="900" b="1"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br>
            <a:endParaRPr kumimoji="0" lang="en-US" sz="900" b="1"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endParaRPr>
          </a:p>
          <a:p>
            <a:pPr marL="171450" marR="0" lvl="0" indent="-171450" algn="l" defTabSz="4571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Modify dose or choice of pharmacological treatment; mycophenolate mofetil; cyclophosphamide, </a:t>
            </a:r>
            <a:r>
              <a:rPr kumimoji="0" lang="en-US" sz="900" b="0" i="0" u="none" strike="noStrike" kern="1200" cap="none" spc="0" normalizeH="0" baseline="0" noProof="0" dirty="0" err="1">
                <a:ln>
                  <a:noFill/>
                </a:ln>
                <a:solidFill>
                  <a:srgbClr val="001E55"/>
                </a:solidFill>
                <a:effectLst/>
                <a:uLnTx/>
                <a:uFillTx/>
                <a:latin typeface="BI Sans" pitchFamily="2" charset="0"/>
                <a:ea typeface="+mn-ea"/>
                <a:cs typeface="Arial" panose="020B0604020202020204" pitchFamily="34" charset="0"/>
              </a:rPr>
              <a:t>nintedanib</a:t>
            </a:r>
            <a:r>
              <a:rPr kumimoji="0" lang="en-US" sz="9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 consider rituximab</a:t>
            </a:r>
          </a:p>
          <a:p>
            <a:pPr marL="171450" marR="0" lvl="0" indent="-171450" algn="l" defTabSz="4571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Evaluate for lung transplant</a:t>
            </a:r>
          </a:p>
          <a:p>
            <a:pPr marL="171450" marR="0" lvl="0" indent="-171450" algn="l" defTabSz="4571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Consider autologous haemopoietic stem-cell transplantation for selected patients</a:t>
            </a:r>
          </a:p>
        </p:txBody>
      </p:sp>
      <p:cxnSp>
        <p:nvCxnSpPr>
          <p:cNvPr id="19" name="Straight Arrow Connector 59">
            <a:extLst>
              <a:ext uri="{FF2B5EF4-FFF2-40B4-BE49-F238E27FC236}">
                <a16:creationId xmlns:a16="http://schemas.microsoft.com/office/drawing/2014/main" id="{BEC015F4-5FDB-7BF6-D842-5D3FC6D56647}"/>
              </a:ext>
            </a:extLst>
          </p:cNvPr>
          <p:cNvCxnSpPr>
            <a:cxnSpLocks/>
            <a:stCxn id="20" idx="2"/>
            <a:endCxn id="12" idx="0"/>
          </p:cNvCxnSpPr>
          <p:nvPr/>
        </p:nvCxnSpPr>
        <p:spPr>
          <a:xfrm>
            <a:off x="5780929" y="2980300"/>
            <a:ext cx="0" cy="5659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Rectangle 51">
            <a:extLst>
              <a:ext uri="{FF2B5EF4-FFF2-40B4-BE49-F238E27FC236}">
                <a16:creationId xmlns:a16="http://schemas.microsoft.com/office/drawing/2014/main" id="{FF1E5197-62EF-F007-F711-9DEE6DFABB07}"/>
              </a:ext>
            </a:extLst>
          </p:cNvPr>
          <p:cNvSpPr/>
          <p:nvPr/>
        </p:nvSpPr>
        <p:spPr>
          <a:xfrm>
            <a:off x="4881205" y="1276800"/>
            <a:ext cx="1799447" cy="1703500"/>
          </a:xfrm>
          <a:prstGeom prst="flowChartDecision">
            <a:avLst/>
          </a:prstGeom>
          <a:solidFill>
            <a:schemeClr val="accent5">
              <a:lumMod val="20000"/>
              <a:lumOff val="80000"/>
            </a:schemeClr>
          </a:solidFill>
          <a:ln w="6350">
            <a:solidFill>
              <a:schemeClr val="accent1">
                <a:lumMod val="20000"/>
                <a:lumOff val="80000"/>
              </a:schemeClr>
            </a:solidFill>
          </a:ln>
          <a:effectLst/>
        </p:spPr>
        <p:style>
          <a:lnRef idx="2">
            <a:schemeClr val="dk1"/>
          </a:lnRef>
          <a:fillRef idx="1">
            <a:schemeClr val="lt1"/>
          </a:fillRef>
          <a:effectRef idx="0">
            <a:schemeClr val="dk1"/>
          </a:effectRef>
          <a:fontRef idx="minor">
            <a:schemeClr val="dk1"/>
          </a:fontRef>
        </p:style>
        <p:txBody>
          <a:bodyPr lIns="0" tIns="0" rIns="0" bIns="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endParaRPr>
          </a:p>
        </p:txBody>
      </p:sp>
      <p:sp>
        <p:nvSpPr>
          <p:cNvPr id="21" name="Tekstvak 72">
            <a:extLst>
              <a:ext uri="{FF2B5EF4-FFF2-40B4-BE49-F238E27FC236}">
                <a16:creationId xmlns:a16="http://schemas.microsoft.com/office/drawing/2014/main" id="{98FB1622-E3F4-FD1E-28E3-6D466F2C5B80}"/>
              </a:ext>
            </a:extLst>
          </p:cNvPr>
          <p:cNvSpPr txBox="1"/>
          <p:nvPr/>
        </p:nvSpPr>
        <p:spPr>
          <a:xfrm>
            <a:off x="5006077" y="1600281"/>
            <a:ext cx="1549702" cy="1200329"/>
          </a:xfrm>
          <a:prstGeom prst="rect">
            <a:avLst/>
          </a:prstGeom>
          <a:noFill/>
        </p:spPr>
        <p:txBody>
          <a:bodyPr wrap="square">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Continue </a:t>
            </a:r>
            <a:br>
              <a:rPr kumimoji="0" lang="en-US" sz="900" b="1"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br>
            <a:r>
              <a:rPr kumimoji="0" lang="en-US" sz="900" b="1"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monitoring for ILD</a:t>
            </a:r>
            <a:br>
              <a:rPr kumimoji="0" lang="en-US" sz="900" b="1"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br>
            <a:r>
              <a:rPr kumimoji="0" lang="en-US" sz="9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Frequency of screening and use of HRCT should be guided by risk of ILD, in combination with lung function and </a:t>
            </a:r>
            <a:br>
              <a:rPr kumimoji="0" lang="en-US" sz="9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br>
            <a:r>
              <a:rPr kumimoji="0" lang="en-US" sz="9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symptoms</a:t>
            </a:r>
          </a:p>
        </p:txBody>
      </p:sp>
      <p:cxnSp>
        <p:nvCxnSpPr>
          <p:cNvPr id="22" name="Straight Arrow Connector 59">
            <a:extLst>
              <a:ext uri="{FF2B5EF4-FFF2-40B4-BE49-F238E27FC236}">
                <a16:creationId xmlns:a16="http://schemas.microsoft.com/office/drawing/2014/main" id="{8698C89C-BA9D-AD7B-8BD7-ED634BA20707}"/>
              </a:ext>
            </a:extLst>
          </p:cNvPr>
          <p:cNvCxnSpPr>
            <a:cxnSpLocks/>
            <a:stCxn id="29" idx="3"/>
          </p:cNvCxnSpPr>
          <p:nvPr/>
        </p:nvCxnSpPr>
        <p:spPr>
          <a:xfrm>
            <a:off x="4636025" y="5364573"/>
            <a:ext cx="24824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59">
            <a:extLst>
              <a:ext uri="{FF2B5EF4-FFF2-40B4-BE49-F238E27FC236}">
                <a16:creationId xmlns:a16="http://schemas.microsoft.com/office/drawing/2014/main" id="{8F994689-E2FA-5EF7-62A5-C845321893DE}"/>
              </a:ext>
            </a:extLst>
          </p:cNvPr>
          <p:cNvCxnSpPr>
            <a:cxnSpLocks/>
          </p:cNvCxnSpPr>
          <p:nvPr/>
        </p:nvCxnSpPr>
        <p:spPr>
          <a:xfrm>
            <a:off x="10391580" y="5316767"/>
            <a:ext cx="23701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59">
            <a:extLst>
              <a:ext uri="{FF2B5EF4-FFF2-40B4-BE49-F238E27FC236}">
                <a16:creationId xmlns:a16="http://schemas.microsoft.com/office/drawing/2014/main" id="{E9E405A1-ECC2-0FFE-A976-6E717ABDD97C}"/>
              </a:ext>
            </a:extLst>
          </p:cNvPr>
          <p:cNvCxnSpPr>
            <a:cxnSpLocks/>
          </p:cNvCxnSpPr>
          <p:nvPr/>
        </p:nvCxnSpPr>
        <p:spPr>
          <a:xfrm flipV="1">
            <a:off x="10391580" y="1810621"/>
            <a:ext cx="237014" cy="60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Rechthoek: afgeronde hoeken 83">
            <a:extLst>
              <a:ext uri="{FF2B5EF4-FFF2-40B4-BE49-F238E27FC236}">
                <a16:creationId xmlns:a16="http://schemas.microsoft.com/office/drawing/2014/main" id="{25E89447-73DF-9A39-970B-F2D3EBC5599B}"/>
              </a:ext>
            </a:extLst>
          </p:cNvPr>
          <p:cNvSpPr/>
          <p:nvPr/>
        </p:nvSpPr>
        <p:spPr>
          <a:xfrm>
            <a:off x="9448959" y="4931915"/>
            <a:ext cx="951232" cy="76970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BI Sans" pitchFamily="2" charset="0"/>
                <a:ea typeface="+mn-ea"/>
                <a:cs typeface="Arial" panose="020B0604020202020204" pitchFamily="34" charset="0"/>
              </a:rPr>
              <a:t>Inadequate treatment response</a:t>
            </a:r>
          </a:p>
        </p:txBody>
      </p:sp>
      <p:sp>
        <p:nvSpPr>
          <p:cNvPr id="26" name="Rechthoek: afgeronde hoeken 84">
            <a:extLst>
              <a:ext uri="{FF2B5EF4-FFF2-40B4-BE49-F238E27FC236}">
                <a16:creationId xmlns:a16="http://schemas.microsoft.com/office/drawing/2014/main" id="{1CF37423-57E9-91A9-6AB0-8C5767E946CD}"/>
              </a:ext>
            </a:extLst>
          </p:cNvPr>
          <p:cNvSpPr/>
          <p:nvPr/>
        </p:nvSpPr>
        <p:spPr>
          <a:xfrm>
            <a:off x="9448959" y="1539165"/>
            <a:ext cx="951232" cy="555033"/>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BI Sans" pitchFamily="2" charset="0"/>
                <a:ea typeface="+mn-ea"/>
                <a:cs typeface="Arial" panose="020B0604020202020204" pitchFamily="34" charset="0"/>
              </a:rPr>
              <a:t>Disease progression</a:t>
            </a:r>
          </a:p>
        </p:txBody>
      </p:sp>
      <p:sp>
        <p:nvSpPr>
          <p:cNvPr id="27" name="Rectangle 51">
            <a:extLst>
              <a:ext uri="{FF2B5EF4-FFF2-40B4-BE49-F238E27FC236}">
                <a16:creationId xmlns:a16="http://schemas.microsoft.com/office/drawing/2014/main" id="{5273775F-37A0-E855-E339-D605F9A6B655}"/>
              </a:ext>
            </a:extLst>
          </p:cNvPr>
          <p:cNvSpPr/>
          <p:nvPr/>
        </p:nvSpPr>
        <p:spPr>
          <a:xfrm>
            <a:off x="3565358" y="1273731"/>
            <a:ext cx="1159453" cy="4505898"/>
          </a:xfrm>
          <a:prstGeom prst="rect">
            <a:avLst/>
          </a:prstGeom>
          <a:solidFill>
            <a:schemeClr val="accent5">
              <a:lumMod val="20000"/>
              <a:lumOff val="80000"/>
            </a:schemeClr>
          </a:solidFill>
          <a:ln w="6350">
            <a:solidFill>
              <a:schemeClr val="accent1">
                <a:lumMod val="20000"/>
                <a:lumOff val="80000"/>
              </a:schemeClr>
            </a:solid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endParaRPr>
          </a:p>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endParaRPr>
          </a:p>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Screen all patients with systemic sclerosis for ILD using HRCT</a:t>
            </a:r>
            <a:br>
              <a:rPr kumimoji="0" lang="en-US" sz="9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br>
            <a:endParaRPr kumimoji="0" lang="en-US" sz="9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endParaRPr>
          </a:p>
          <a:p>
            <a:pPr marL="171450" marR="0" lvl="0" indent="-171450" algn="l" defTabSz="4571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FVC and </a:t>
            </a:r>
            <a:r>
              <a:rPr kumimoji="0" lang="en-US" sz="900" b="0" i="0" u="none" strike="noStrike" kern="1200" cap="none" spc="0" normalizeH="0" baseline="0" noProof="0" err="1">
                <a:ln>
                  <a:noFill/>
                </a:ln>
                <a:solidFill>
                  <a:srgbClr val="001E55"/>
                </a:solidFill>
                <a:effectLst/>
                <a:uLnTx/>
                <a:uFillTx/>
                <a:latin typeface="BI Sans" pitchFamily="2" charset="0"/>
                <a:ea typeface="+mn-ea"/>
                <a:cs typeface="Arial" panose="020B0604020202020204" pitchFamily="34" charset="0"/>
              </a:rPr>
              <a:t>DL</a:t>
            </a:r>
            <a:r>
              <a:rPr kumimoji="0" lang="en-US" sz="900" b="0" i="0" u="none" strike="noStrike" kern="1200" cap="none" spc="0" normalizeH="0" baseline="-25000" noProof="0" err="1">
                <a:ln>
                  <a:noFill/>
                </a:ln>
                <a:solidFill>
                  <a:srgbClr val="001E55"/>
                </a:solidFill>
                <a:effectLst/>
                <a:uLnTx/>
                <a:uFillTx/>
                <a:latin typeface="BI Sans" pitchFamily="2" charset="0"/>
                <a:ea typeface="+mn-ea"/>
                <a:cs typeface="Arial" panose="020B0604020202020204" pitchFamily="34" charset="0"/>
              </a:rPr>
              <a:t>co</a:t>
            </a:r>
            <a:r>
              <a:rPr kumimoji="0" lang="en-US" sz="9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 should be done at baseline and at regular intervals</a:t>
            </a:r>
          </a:p>
          <a:p>
            <a:pPr marL="171450" marR="0" lvl="0" indent="-171450" algn="l" defTabSz="4571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9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Every patient should receive an ILD-related physical examination</a:t>
            </a:r>
          </a:p>
        </p:txBody>
      </p:sp>
      <p:sp>
        <p:nvSpPr>
          <p:cNvPr id="28" name="Rechthoek: afgeronde hoeken 93">
            <a:extLst>
              <a:ext uri="{FF2B5EF4-FFF2-40B4-BE49-F238E27FC236}">
                <a16:creationId xmlns:a16="http://schemas.microsoft.com/office/drawing/2014/main" id="{618E3EE9-8747-266C-076F-013978AEBB0F}"/>
              </a:ext>
            </a:extLst>
          </p:cNvPr>
          <p:cNvSpPr/>
          <p:nvPr/>
        </p:nvSpPr>
        <p:spPr>
          <a:xfrm>
            <a:off x="3684793" y="2094198"/>
            <a:ext cx="951232" cy="30316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BI Sans" pitchFamily="2" charset="0"/>
                <a:ea typeface="+mn-ea"/>
                <a:cs typeface="Arial" panose="020B0604020202020204" pitchFamily="34" charset="0"/>
              </a:rPr>
              <a:t>Negative</a:t>
            </a:r>
          </a:p>
        </p:txBody>
      </p:sp>
      <p:sp>
        <p:nvSpPr>
          <p:cNvPr id="29" name="Rechthoek: afgeronde hoeken 94">
            <a:extLst>
              <a:ext uri="{FF2B5EF4-FFF2-40B4-BE49-F238E27FC236}">
                <a16:creationId xmlns:a16="http://schemas.microsoft.com/office/drawing/2014/main" id="{9735B973-61FB-E7E3-8AFC-08124A44784D}"/>
              </a:ext>
            </a:extLst>
          </p:cNvPr>
          <p:cNvSpPr/>
          <p:nvPr/>
        </p:nvSpPr>
        <p:spPr>
          <a:xfrm>
            <a:off x="3684793" y="5212993"/>
            <a:ext cx="951232" cy="30316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BI Sans" pitchFamily="2" charset="0"/>
                <a:ea typeface="+mn-ea"/>
                <a:cs typeface="Arial" panose="020B0604020202020204" pitchFamily="34" charset="0"/>
              </a:rPr>
              <a:t>Positive</a:t>
            </a:r>
          </a:p>
        </p:txBody>
      </p:sp>
      <p:sp>
        <p:nvSpPr>
          <p:cNvPr id="30" name="Rechthoek: afgeronde hoeken 112">
            <a:extLst>
              <a:ext uri="{FF2B5EF4-FFF2-40B4-BE49-F238E27FC236}">
                <a16:creationId xmlns:a16="http://schemas.microsoft.com/office/drawing/2014/main" id="{3805AF9D-DCF5-1946-0A46-82B8C556D8C2}"/>
              </a:ext>
            </a:extLst>
          </p:cNvPr>
          <p:cNvSpPr/>
          <p:nvPr/>
        </p:nvSpPr>
        <p:spPr>
          <a:xfrm>
            <a:off x="4833759" y="1229312"/>
            <a:ext cx="717507" cy="19127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ED7D31"/>
                </a:solidFill>
                <a:effectLst/>
                <a:uLnTx/>
                <a:uFillTx/>
                <a:latin typeface="BI Sans" pitchFamily="2" charset="0"/>
                <a:ea typeface="+mn-ea"/>
                <a:cs typeface="Arial" panose="020B0604020202020204" pitchFamily="34" charset="0"/>
              </a:rPr>
              <a:t>Negative</a:t>
            </a:r>
          </a:p>
        </p:txBody>
      </p:sp>
      <p:sp>
        <p:nvSpPr>
          <p:cNvPr id="31" name="Rechthoek: afgeronde hoeken 113">
            <a:extLst>
              <a:ext uri="{FF2B5EF4-FFF2-40B4-BE49-F238E27FC236}">
                <a16:creationId xmlns:a16="http://schemas.microsoft.com/office/drawing/2014/main" id="{033C6DC3-2380-20F4-879E-F34CCE678244}"/>
              </a:ext>
            </a:extLst>
          </p:cNvPr>
          <p:cNvSpPr/>
          <p:nvPr/>
        </p:nvSpPr>
        <p:spPr>
          <a:xfrm>
            <a:off x="5729651" y="3266568"/>
            <a:ext cx="733894" cy="27970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ED7D31"/>
                </a:solidFill>
                <a:effectLst/>
                <a:uLnTx/>
                <a:uFillTx/>
                <a:latin typeface="BI Sans" pitchFamily="2" charset="0"/>
                <a:ea typeface="+mn-ea"/>
                <a:cs typeface="Arial" panose="020B0604020202020204" pitchFamily="34" charset="0"/>
              </a:rPr>
              <a:t>Positive</a:t>
            </a:r>
          </a:p>
        </p:txBody>
      </p:sp>
      <p:pic>
        <p:nvPicPr>
          <p:cNvPr id="5" name="Picture 4">
            <a:extLst>
              <a:ext uri="{FF2B5EF4-FFF2-40B4-BE49-F238E27FC236}">
                <a16:creationId xmlns:a16="http://schemas.microsoft.com/office/drawing/2014/main" id="{72E1B09D-3D57-F5EE-0797-56CB0140DDD0}"/>
              </a:ext>
            </a:extLst>
          </p:cNvPr>
          <p:cNvPicPr>
            <a:picLocks noChangeAspect="1"/>
          </p:cNvPicPr>
          <p:nvPr/>
        </p:nvPicPr>
        <p:blipFill>
          <a:blip r:embed="rId3"/>
          <a:stretch>
            <a:fillRect/>
          </a:stretch>
        </p:blipFill>
        <p:spPr>
          <a:xfrm>
            <a:off x="10788289" y="6273945"/>
            <a:ext cx="1487553" cy="231668"/>
          </a:xfrm>
          <a:prstGeom prst="rect">
            <a:avLst/>
          </a:prstGeom>
        </p:spPr>
      </p:pic>
    </p:spTree>
    <p:extLst>
      <p:ext uri="{BB962C8B-B14F-4D97-AF65-F5344CB8AC3E}">
        <p14:creationId xmlns:p14="http://schemas.microsoft.com/office/powerpoint/2010/main" val="154423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7"/>
                                        </p:tgtEl>
                                        <p:attrNameLst>
                                          <p:attrName>fillcolor</p:attrName>
                                        </p:attrNameLst>
                                      </p:cBhvr>
                                      <p:to>
                                        <a:srgbClr val="C5E0B3"/>
                                      </p:to>
                                    </p:animClr>
                                    <p:set>
                                      <p:cBhvr>
                                        <p:cTn id="7" dur="2000" fill="hold"/>
                                        <p:tgtEl>
                                          <p:spTgt spid="17"/>
                                        </p:tgtEl>
                                        <p:attrNameLst>
                                          <p:attrName>fill.type</p:attrName>
                                        </p:attrNameLst>
                                      </p:cBhvr>
                                      <p:to>
                                        <p:strVal val="solid"/>
                                      </p:to>
                                    </p:set>
                                    <p:set>
                                      <p:cBhvr>
                                        <p:cTn id="8" dur="2000" fill="hold"/>
                                        <p:tgtEl>
                                          <p:spTgt spid="1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BC9037-15E5-425E-88B4-15B5CBFE2519}"/>
              </a:ext>
            </a:extLst>
          </p:cNvPr>
          <p:cNvSpPr>
            <a:spLocks noGrp="1"/>
          </p:cNvSpPr>
          <p:nvPr>
            <p:ph type="ctrTitle"/>
          </p:nvPr>
        </p:nvSpPr>
        <p:spPr>
          <a:xfrm>
            <a:off x="2948763" y="1216119"/>
            <a:ext cx="8780753" cy="413898"/>
          </a:xfrm>
        </p:spPr>
        <p:txBody>
          <a:bodyPr>
            <a:noAutofit/>
          </a:bodyPr>
          <a:lstStyle/>
          <a:p>
            <a:r>
              <a:rPr lang="en-US" i="1" dirty="0"/>
              <a:t>“When my wife first found out about it, she kept coughing and I kept telling her to go to the MD. She had a biopsy and the report said IPF. I “googled” it and what I read wasn’t what I wanted to read. We asked if we could go to the specialty center and were told that she wasn’t sick </a:t>
            </a:r>
            <a:br>
              <a:rPr lang="en-US" i="1" dirty="0"/>
            </a:br>
            <a:r>
              <a:rPr lang="en-US" i="1" dirty="0"/>
              <a:t>enough. She died the next month.”</a:t>
            </a:r>
            <a:br>
              <a:rPr lang="en-US" i="1" dirty="0"/>
            </a:br>
            <a:br>
              <a:rPr lang="en-US" i="1" dirty="0"/>
            </a:br>
            <a:r>
              <a:rPr lang="en-US" i="0" dirty="0"/>
              <a:t>-</a:t>
            </a:r>
            <a:r>
              <a:rPr lang="en-US" dirty="0"/>
              <a:t> </a:t>
            </a:r>
            <a:r>
              <a:rPr lang="en-US" b="0" i="0" dirty="0"/>
              <a:t>A caregiver of deceased IPF patient</a:t>
            </a:r>
            <a:r>
              <a:rPr lang="en-US" b="0" i="0" baseline="30000" dirty="0"/>
              <a:t>1</a:t>
            </a:r>
            <a:endParaRPr lang="nl-NL" i="0" dirty="0"/>
          </a:p>
        </p:txBody>
      </p:sp>
      <p:sp>
        <p:nvSpPr>
          <p:cNvPr id="3" name="Subtitle 2">
            <a:extLst>
              <a:ext uri="{FF2B5EF4-FFF2-40B4-BE49-F238E27FC236}">
                <a16:creationId xmlns:a16="http://schemas.microsoft.com/office/drawing/2014/main" id="{8F1E498B-6E6D-4395-94F9-7229FFCF1885}"/>
              </a:ext>
            </a:extLst>
          </p:cNvPr>
          <p:cNvSpPr>
            <a:spLocks noGrp="1"/>
          </p:cNvSpPr>
          <p:nvPr>
            <p:ph type="subTitle" idx="1"/>
          </p:nvPr>
        </p:nvSpPr>
        <p:spPr/>
        <p:txBody>
          <a:bodyPr/>
          <a:lstStyle/>
          <a:p>
            <a:r>
              <a:rPr lang="nl-NL" dirty="0" err="1"/>
              <a:t>Introduction</a:t>
            </a:r>
            <a:endParaRPr lang="nl-NL" dirty="0"/>
          </a:p>
        </p:txBody>
      </p:sp>
      <p:sp>
        <p:nvSpPr>
          <p:cNvPr id="5" name="Text Placeholder 10">
            <a:extLst>
              <a:ext uri="{FF2B5EF4-FFF2-40B4-BE49-F238E27FC236}">
                <a16:creationId xmlns:a16="http://schemas.microsoft.com/office/drawing/2014/main" id="{48F83B09-9B4B-4C48-92F2-566252B6978D}"/>
              </a:ext>
            </a:extLst>
          </p:cNvPr>
          <p:cNvSpPr txBox="1">
            <a:spLocks/>
          </p:cNvSpPr>
          <p:nvPr/>
        </p:nvSpPr>
        <p:spPr>
          <a:xfrm>
            <a:off x="180000" y="6196123"/>
            <a:ext cx="11164940" cy="619932"/>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dirty="0">
                <a:solidFill>
                  <a:schemeClr val="bg1"/>
                </a:solidFill>
                <a:latin typeface="BISansNEXT" panose="02000503040000020004" pitchFamily="50" charset="0"/>
              </a:rPr>
              <a:t>IPF=Idiopathic Pulmonary Fibrosis; 1. </a:t>
            </a:r>
            <a:r>
              <a:rPr lang="nl-NL" sz="900" dirty="0">
                <a:solidFill>
                  <a:schemeClr val="bg1"/>
                </a:solidFill>
                <a:effectLst/>
                <a:latin typeface="BISansNEXT" panose="02000503040000020004" pitchFamily="50" charset="0"/>
                <a:ea typeface="Calibri" panose="020F0502020204030204" pitchFamily="34" charset="0"/>
                <a:cs typeface="Times New Roman" panose="02020603050405020304" pitchFamily="18" charset="0"/>
              </a:rPr>
              <a:t> </a:t>
            </a:r>
            <a:r>
              <a:rPr lang="nl-NL" sz="900" dirty="0" err="1">
                <a:solidFill>
                  <a:schemeClr val="bg1"/>
                </a:solidFill>
                <a:effectLst/>
                <a:latin typeface="BISansNEXT" panose="02000503040000020004" pitchFamily="50" charset="0"/>
                <a:ea typeface="Calibri" panose="020F0502020204030204" pitchFamily="34" charset="0"/>
                <a:cs typeface="Times New Roman" panose="02020603050405020304" pitchFamily="18" charset="0"/>
              </a:rPr>
              <a:t>Lindell</a:t>
            </a:r>
            <a:r>
              <a:rPr lang="nl-NL" sz="900" dirty="0">
                <a:solidFill>
                  <a:schemeClr val="bg1"/>
                </a:solidFill>
                <a:effectLst/>
                <a:latin typeface="BISansNEXT" panose="02000503040000020004" pitchFamily="50" charset="0"/>
                <a:ea typeface="Calibri" panose="020F0502020204030204" pitchFamily="34" charset="0"/>
                <a:cs typeface="Times New Roman" panose="02020603050405020304" pitchFamily="18" charset="0"/>
              </a:rPr>
              <a:t> KO, </a:t>
            </a:r>
            <a:r>
              <a:rPr lang="nl-NL" sz="900" dirty="0" err="1">
                <a:solidFill>
                  <a:schemeClr val="bg1"/>
                </a:solidFill>
                <a:effectLst/>
                <a:latin typeface="BISansNEXT" panose="02000503040000020004" pitchFamily="50" charset="0"/>
                <a:ea typeface="Calibri" panose="020F0502020204030204" pitchFamily="34" charset="0"/>
                <a:cs typeface="Times New Roman" panose="02020603050405020304" pitchFamily="18" charset="0"/>
              </a:rPr>
              <a:t>Kavalieratos</a:t>
            </a:r>
            <a:r>
              <a:rPr lang="nl-NL" sz="900" dirty="0">
                <a:solidFill>
                  <a:schemeClr val="bg1"/>
                </a:solidFill>
                <a:effectLst/>
                <a:latin typeface="BISansNEXT" panose="02000503040000020004" pitchFamily="50" charset="0"/>
                <a:ea typeface="Calibri" panose="020F0502020204030204" pitchFamily="34" charset="0"/>
                <a:cs typeface="Times New Roman" panose="02020603050405020304" pitchFamily="18" charset="0"/>
              </a:rPr>
              <a:t> D, Gibson KF, et al. The </a:t>
            </a:r>
            <a:r>
              <a:rPr lang="nl-NL" sz="900" dirty="0" err="1">
                <a:solidFill>
                  <a:schemeClr val="bg1"/>
                </a:solidFill>
                <a:effectLst/>
                <a:latin typeface="BISansNEXT" panose="02000503040000020004" pitchFamily="50" charset="0"/>
                <a:ea typeface="Calibri" panose="020F0502020204030204" pitchFamily="34" charset="0"/>
                <a:cs typeface="Times New Roman" panose="02020603050405020304" pitchFamily="18" charset="0"/>
              </a:rPr>
              <a:t>palliative</a:t>
            </a:r>
            <a:r>
              <a:rPr lang="nl-NL" sz="900" dirty="0">
                <a:solidFill>
                  <a:schemeClr val="bg1"/>
                </a:solidFill>
                <a:effectLst/>
                <a:latin typeface="BISansNEXT" panose="02000503040000020004" pitchFamily="50" charset="0"/>
                <a:ea typeface="Calibri" panose="020F0502020204030204" pitchFamily="34" charset="0"/>
                <a:cs typeface="Times New Roman" panose="02020603050405020304" pitchFamily="18" charset="0"/>
              </a:rPr>
              <a:t> care </a:t>
            </a:r>
            <a:r>
              <a:rPr lang="nl-NL" sz="900" dirty="0" err="1">
                <a:solidFill>
                  <a:schemeClr val="bg1"/>
                </a:solidFill>
                <a:effectLst/>
                <a:latin typeface="BISansNEXT" panose="02000503040000020004" pitchFamily="50" charset="0"/>
                <a:ea typeface="Calibri" panose="020F0502020204030204" pitchFamily="34" charset="0"/>
                <a:cs typeface="Times New Roman" panose="02020603050405020304" pitchFamily="18" charset="0"/>
              </a:rPr>
              <a:t>needs</a:t>
            </a:r>
            <a:r>
              <a:rPr lang="nl-NL" sz="900" dirty="0">
                <a:solidFill>
                  <a:schemeClr val="bg1"/>
                </a:solidFill>
                <a:effectLst/>
                <a:latin typeface="BISansNEXT" panose="02000503040000020004" pitchFamily="50" charset="0"/>
                <a:ea typeface="Calibri" panose="020F0502020204030204" pitchFamily="34" charset="0"/>
                <a:cs typeface="Times New Roman" panose="02020603050405020304" pitchFamily="18" charset="0"/>
              </a:rPr>
              <a:t> of </a:t>
            </a:r>
            <a:r>
              <a:rPr lang="nl-NL" sz="900" dirty="0" err="1">
                <a:solidFill>
                  <a:schemeClr val="bg1"/>
                </a:solidFill>
                <a:effectLst/>
                <a:latin typeface="BISansNEXT" panose="02000503040000020004" pitchFamily="50" charset="0"/>
                <a:ea typeface="Calibri" panose="020F0502020204030204" pitchFamily="34" charset="0"/>
                <a:cs typeface="Times New Roman" panose="02020603050405020304" pitchFamily="18" charset="0"/>
              </a:rPr>
              <a:t>patients</a:t>
            </a:r>
            <a:r>
              <a:rPr lang="nl-NL" sz="900" dirty="0">
                <a:solidFill>
                  <a:schemeClr val="bg1"/>
                </a:solidFill>
                <a:effectLst/>
                <a:latin typeface="BISansNEXT" panose="02000503040000020004" pitchFamily="50" charset="0"/>
                <a:ea typeface="Calibri" panose="020F0502020204030204" pitchFamily="34" charset="0"/>
                <a:cs typeface="Times New Roman" panose="02020603050405020304" pitchFamily="18" charset="0"/>
              </a:rPr>
              <a:t> </a:t>
            </a:r>
            <a:r>
              <a:rPr lang="nl-NL" sz="900" dirty="0" err="1">
                <a:solidFill>
                  <a:schemeClr val="bg1"/>
                </a:solidFill>
                <a:effectLst/>
                <a:latin typeface="BISansNEXT" panose="02000503040000020004" pitchFamily="50" charset="0"/>
                <a:ea typeface="Calibri" panose="020F0502020204030204" pitchFamily="34" charset="0"/>
                <a:cs typeface="Times New Roman" panose="02020603050405020304" pitchFamily="18" charset="0"/>
              </a:rPr>
              <a:t>with</a:t>
            </a:r>
            <a:r>
              <a:rPr lang="nl-NL" sz="900" dirty="0">
                <a:solidFill>
                  <a:schemeClr val="bg1"/>
                </a:solidFill>
                <a:effectLst/>
                <a:latin typeface="BISansNEXT" panose="02000503040000020004" pitchFamily="50" charset="0"/>
                <a:ea typeface="Calibri" panose="020F0502020204030204" pitchFamily="34" charset="0"/>
                <a:cs typeface="Times New Roman" panose="02020603050405020304" pitchFamily="18" charset="0"/>
              </a:rPr>
              <a:t> </a:t>
            </a:r>
            <a:r>
              <a:rPr lang="nl-NL" sz="900" dirty="0" err="1">
                <a:solidFill>
                  <a:schemeClr val="bg1"/>
                </a:solidFill>
                <a:effectLst/>
                <a:latin typeface="BISansNEXT" panose="02000503040000020004" pitchFamily="50" charset="0"/>
                <a:ea typeface="Calibri" panose="020F0502020204030204" pitchFamily="34" charset="0"/>
                <a:cs typeface="Times New Roman" panose="02020603050405020304" pitchFamily="18" charset="0"/>
              </a:rPr>
              <a:t>idiopathic</a:t>
            </a:r>
            <a:r>
              <a:rPr lang="nl-NL" sz="900" dirty="0">
                <a:solidFill>
                  <a:schemeClr val="bg1"/>
                </a:solidFill>
                <a:effectLst/>
                <a:latin typeface="BISansNEXT" panose="02000503040000020004" pitchFamily="50" charset="0"/>
                <a:ea typeface="Calibri" panose="020F0502020204030204" pitchFamily="34" charset="0"/>
                <a:cs typeface="Times New Roman" panose="02020603050405020304" pitchFamily="18" charset="0"/>
              </a:rPr>
              <a:t> </a:t>
            </a:r>
            <a:r>
              <a:rPr lang="nl-NL" sz="900" dirty="0" err="1">
                <a:solidFill>
                  <a:schemeClr val="bg1"/>
                </a:solidFill>
                <a:effectLst/>
                <a:latin typeface="BISansNEXT" panose="02000503040000020004" pitchFamily="50" charset="0"/>
                <a:ea typeface="Calibri" panose="020F0502020204030204" pitchFamily="34" charset="0"/>
                <a:cs typeface="Times New Roman" panose="02020603050405020304" pitchFamily="18" charset="0"/>
              </a:rPr>
              <a:t>pulmonary</a:t>
            </a:r>
            <a:r>
              <a:rPr lang="nl-NL" sz="900" dirty="0">
                <a:solidFill>
                  <a:schemeClr val="bg1"/>
                </a:solidFill>
                <a:effectLst/>
                <a:latin typeface="BISansNEXT" panose="02000503040000020004" pitchFamily="50" charset="0"/>
                <a:ea typeface="Calibri" panose="020F0502020204030204" pitchFamily="34" charset="0"/>
                <a:cs typeface="Times New Roman" panose="02020603050405020304" pitchFamily="18" charset="0"/>
              </a:rPr>
              <a:t> fibrosis: a </a:t>
            </a:r>
            <a:r>
              <a:rPr lang="nl-NL" sz="900" dirty="0" err="1">
                <a:solidFill>
                  <a:schemeClr val="bg1"/>
                </a:solidFill>
                <a:effectLst/>
                <a:latin typeface="BISansNEXT" panose="02000503040000020004" pitchFamily="50" charset="0"/>
                <a:ea typeface="Calibri" panose="020F0502020204030204" pitchFamily="34" charset="0"/>
                <a:cs typeface="Times New Roman" panose="02020603050405020304" pitchFamily="18" charset="0"/>
              </a:rPr>
              <a:t>qualitative</a:t>
            </a:r>
            <a:r>
              <a:rPr lang="nl-NL" sz="900" dirty="0">
                <a:solidFill>
                  <a:schemeClr val="bg1"/>
                </a:solidFill>
                <a:effectLst/>
                <a:latin typeface="BISansNEXT" panose="02000503040000020004" pitchFamily="50" charset="0"/>
                <a:ea typeface="Calibri" panose="020F0502020204030204" pitchFamily="34" charset="0"/>
                <a:cs typeface="Times New Roman" panose="02020603050405020304" pitchFamily="18" charset="0"/>
              </a:rPr>
              <a:t> </a:t>
            </a:r>
            <a:r>
              <a:rPr lang="nl-NL" sz="900" dirty="0" err="1">
                <a:solidFill>
                  <a:schemeClr val="bg1"/>
                </a:solidFill>
                <a:effectLst/>
                <a:latin typeface="BISansNEXT" panose="02000503040000020004" pitchFamily="50" charset="0"/>
                <a:ea typeface="Calibri" panose="020F0502020204030204" pitchFamily="34" charset="0"/>
                <a:cs typeface="Times New Roman" panose="02020603050405020304" pitchFamily="18" charset="0"/>
              </a:rPr>
              <a:t>study</a:t>
            </a:r>
            <a:r>
              <a:rPr lang="nl-NL" sz="900" dirty="0">
                <a:solidFill>
                  <a:schemeClr val="bg1"/>
                </a:solidFill>
                <a:effectLst/>
                <a:latin typeface="BISansNEXT" panose="02000503040000020004" pitchFamily="50" charset="0"/>
                <a:ea typeface="Calibri" panose="020F0502020204030204" pitchFamily="34" charset="0"/>
                <a:cs typeface="Times New Roman" panose="02020603050405020304" pitchFamily="18" charset="0"/>
              </a:rPr>
              <a:t> of </a:t>
            </a:r>
            <a:r>
              <a:rPr lang="nl-NL" sz="900" dirty="0" err="1">
                <a:solidFill>
                  <a:schemeClr val="bg1"/>
                </a:solidFill>
                <a:effectLst/>
                <a:latin typeface="BISansNEXT" panose="02000503040000020004" pitchFamily="50" charset="0"/>
                <a:ea typeface="Calibri" panose="020F0502020204030204" pitchFamily="34" charset="0"/>
                <a:cs typeface="Times New Roman" panose="02020603050405020304" pitchFamily="18" charset="0"/>
              </a:rPr>
              <a:t>patients</a:t>
            </a:r>
            <a:r>
              <a:rPr lang="nl-NL" sz="900" dirty="0">
                <a:solidFill>
                  <a:schemeClr val="bg1"/>
                </a:solidFill>
                <a:effectLst/>
                <a:latin typeface="BISansNEXT" panose="02000503040000020004" pitchFamily="50" charset="0"/>
                <a:ea typeface="Calibri" panose="020F0502020204030204" pitchFamily="34" charset="0"/>
                <a:cs typeface="Times New Roman" panose="02020603050405020304" pitchFamily="18" charset="0"/>
              </a:rPr>
              <a:t> </a:t>
            </a:r>
            <a:r>
              <a:rPr lang="nl-NL" sz="900" dirty="0" err="1">
                <a:solidFill>
                  <a:schemeClr val="bg1"/>
                </a:solidFill>
                <a:effectLst/>
                <a:latin typeface="BISansNEXT" panose="02000503040000020004" pitchFamily="50" charset="0"/>
                <a:ea typeface="Calibri" panose="020F0502020204030204" pitchFamily="34" charset="0"/>
                <a:cs typeface="Times New Roman" panose="02020603050405020304" pitchFamily="18" charset="0"/>
              </a:rPr>
              <a:t>and</a:t>
            </a:r>
            <a:r>
              <a:rPr lang="nl-NL" sz="900" dirty="0">
                <a:solidFill>
                  <a:schemeClr val="bg1"/>
                </a:solidFill>
                <a:effectLst/>
                <a:latin typeface="BISansNEXT" panose="02000503040000020004" pitchFamily="50" charset="0"/>
                <a:ea typeface="Calibri" panose="020F0502020204030204" pitchFamily="34" charset="0"/>
                <a:cs typeface="Times New Roman" panose="02020603050405020304" pitchFamily="18" charset="0"/>
              </a:rPr>
              <a:t> family </a:t>
            </a:r>
            <a:r>
              <a:rPr lang="nl-NL" sz="900" dirty="0" err="1">
                <a:solidFill>
                  <a:schemeClr val="bg1"/>
                </a:solidFill>
                <a:effectLst/>
                <a:latin typeface="BISansNEXT" panose="02000503040000020004" pitchFamily="50" charset="0"/>
                <a:ea typeface="Calibri" panose="020F0502020204030204" pitchFamily="34" charset="0"/>
                <a:cs typeface="Times New Roman" panose="02020603050405020304" pitchFamily="18" charset="0"/>
              </a:rPr>
              <a:t>caregivers</a:t>
            </a:r>
            <a:r>
              <a:rPr lang="nl-NL" sz="900" dirty="0">
                <a:solidFill>
                  <a:schemeClr val="bg1"/>
                </a:solidFill>
                <a:effectLst/>
                <a:latin typeface="BISansNEXT" panose="02000503040000020004" pitchFamily="50" charset="0"/>
                <a:ea typeface="Calibri" panose="020F0502020204030204" pitchFamily="34" charset="0"/>
                <a:cs typeface="Times New Roman" panose="02020603050405020304" pitchFamily="18" charset="0"/>
              </a:rPr>
              <a:t>. </a:t>
            </a:r>
            <a:r>
              <a:rPr lang="nl-NL" sz="900" dirty="0" err="1">
                <a:solidFill>
                  <a:schemeClr val="bg1"/>
                </a:solidFill>
                <a:effectLst/>
                <a:latin typeface="BISansNEXT" panose="02000503040000020004" pitchFamily="50" charset="0"/>
                <a:ea typeface="Calibri" panose="020F0502020204030204" pitchFamily="34" charset="0"/>
                <a:cs typeface="Times New Roman" panose="02020603050405020304" pitchFamily="18" charset="0"/>
              </a:rPr>
              <a:t>Heart</a:t>
            </a:r>
            <a:r>
              <a:rPr lang="nl-NL" sz="900" dirty="0">
                <a:solidFill>
                  <a:schemeClr val="bg1"/>
                </a:solidFill>
                <a:effectLst/>
                <a:latin typeface="BISansNEXT" panose="02000503040000020004" pitchFamily="50" charset="0"/>
                <a:ea typeface="Calibri" panose="020F0502020204030204" pitchFamily="34" charset="0"/>
                <a:cs typeface="Times New Roman" panose="02020603050405020304" pitchFamily="18" charset="0"/>
              </a:rPr>
              <a:t> </a:t>
            </a:r>
            <a:r>
              <a:rPr lang="nl-NL" sz="900" dirty="0" err="1">
                <a:solidFill>
                  <a:schemeClr val="bg1"/>
                </a:solidFill>
                <a:effectLst/>
                <a:latin typeface="BISansNEXT" panose="02000503040000020004" pitchFamily="50" charset="0"/>
                <a:ea typeface="Calibri" panose="020F0502020204030204" pitchFamily="34" charset="0"/>
                <a:cs typeface="Times New Roman" panose="02020603050405020304" pitchFamily="18" charset="0"/>
              </a:rPr>
              <a:t>Lung</a:t>
            </a:r>
            <a:r>
              <a:rPr lang="nl-NL" sz="900" dirty="0">
                <a:solidFill>
                  <a:schemeClr val="bg1"/>
                </a:solidFill>
                <a:effectLst/>
                <a:latin typeface="BISansNEXT" panose="02000503040000020004" pitchFamily="50" charset="0"/>
                <a:ea typeface="Calibri" panose="020F0502020204030204" pitchFamily="34" charset="0"/>
                <a:cs typeface="Times New Roman" panose="02020603050405020304" pitchFamily="18" charset="0"/>
              </a:rPr>
              <a:t>. 2017;46(1):24-9.</a:t>
            </a:r>
            <a:endParaRPr lang="nl-NL" sz="900" dirty="0">
              <a:effectLst/>
              <a:latin typeface="BISansNEXT" panose="02000503040000020004" pitchFamily="50"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9BFA8C28-8D56-A08A-F010-2BA140A93D27}"/>
              </a:ext>
            </a:extLst>
          </p:cNvPr>
          <p:cNvPicPr>
            <a:picLocks noChangeAspect="1"/>
          </p:cNvPicPr>
          <p:nvPr/>
        </p:nvPicPr>
        <p:blipFill>
          <a:blip r:embed="rId3"/>
          <a:stretch>
            <a:fillRect/>
          </a:stretch>
        </p:blipFill>
        <p:spPr>
          <a:xfrm>
            <a:off x="10788337" y="6626332"/>
            <a:ext cx="1487553" cy="231668"/>
          </a:xfrm>
          <a:prstGeom prst="rect">
            <a:avLst/>
          </a:prstGeom>
        </p:spPr>
      </p:pic>
    </p:spTree>
    <p:extLst>
      <p:ext uri="{BB962C8B-B14F-4D97-AF65-F5344CB8AC3E}">
        <p14:creationId xmlns:p14="http://schemas.microsoft.com/office/powerpoint/2010/main" val="27581178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el 20">
            <a:extLst>
              <a:ext uri="{FF2B5EF4-FFF2-40B4-BE49-F238E27FC236}">
                <a16:creationId xmlns:a16="http://schemas.microsoft.com/office/drawing/2014/main" id="{B1ACEF62-1E87-48D7-86A5-8A3BF6A79F49}"/>
              </a:ext>
            </a:extLst>
          </p:cNvPr>
          <p:cNvSpPr>
            <a:spLocks noGrp="1"/>
          </p:cNvSpPr>
          <p:nvPr>
            <p:ph type="ctrTitle"/>
          </p:nvPr>
        </p:nvSpPr>
        <p:spPr/>
        <p:txBody>
          <a:bodyPr/>
          <a:lstStyle/>
          <a:p>
            <a:r>
              <a:rPr lang="en-US" dirty="0"/>
              <a:t>“There was a consensus on the treatment goals, which were to prevent lung deterioration, prevent exacerbations, preserve quality of life, and increase survival”</a:t>
            </a:r>
            <a:br>
              <a:rPr lang="en-US" dirty="0"/>
            </a:br>
            <a:br>
              <a:rPr lang="en-US" dirty="0"/>
            </a:br>
            <a:r>
              <a:rPr lang="en-US" dirty="0"/>
              <a:t>- </a:t>
            </a:r>
            <a:r>
              <a:rPr lang="en-US" b="0" i="0" dirty="0"/>
              <a:t>A concluding statement of the </a:t>
            </a:r>
            <a:r>
              <a:rPr lang="en-US" b="0" i="0" dirty="0" err="1"/>
              <a:t>delphi</a:t>
            </a:r>
            <a:r>
              <a:rPr lang="en-US" b="0" i="0" dirty="0"/>
              <a:t> study by </a:t>
            </a:r>
            <a:r>
              <a:rPr lang="en-US" b="0" i="0" dirty="0" err="1"/>
              <a:t>Wuyts</a:t>
            </a:r>
            <a:r>
              <a:rPr lang="en-US" b="0" i="0" dirty="0"/>
              <a:t> WA, et al. 2020</a:t>
            </a:r>
            <a:r>
              <a:rPr lang="en-US" b="0" i="0" baseline="30000" dirty="0"/>
              <a:t>1</a:t>
            </a:r>
          </a:p>
        </p:txBody>
      </p:sp>
      <p:sp>
        <p:nvSpPr>
          <p:cNvPr id="2" name="Subtitle 1">
            <a:extLst>
              <a:ext uri="{FF2B5EF4-FFF2-40B4-BE49-F238E27FC236}">
                <a16:creationId xmlns:a16="http://schemas.microsoft.com/office/drawing/2014/main" id="{C47D5D39-FD81-4A41-93DB-E006010D77DA}"/>
              </a:ext>
            </a:extLst>
          </p:cNvPr>
          <p:cNvSpPr>
            <a:spLocks noGrp="1"/>
          </p:cNvSpPr>
          <p:nvPr>
            <p:ph type="subTitle" idx="1"/>
          </p:nvPr>
        </p:nvSpPr>
        <p:spPr/>
        <p:txBody>
          <a:bodyPr/>
          <a:lstStyle/>
          <a:p>
            <a:r>
              <a:rPr lang="nl-NL" dirty="0"/>
              <a:t>Treatment</a:t>
            </a:r>
          </a:p>
        </p:txBody>
      </p:sp>
      <p:sp>
        <p:nvSpPr>
          <p:cNvPr id="4" name="Text Placeholder 10">
            <a:extLst>
              <a:ext uri="{FF2B5EF4-FFF2-40B4-BE49-F238E27FC236}">
                <a16:creationId xmlns:a16="http://schemas.microsoft.com/office/drawing/2014/main" id="{090D18F5-BE48-4616-833A-B5EB4BC113C3}"/>
              </a:ext>
            </a:extLst>
          </p:cNvPr>
          <p:cNvSpPr txBox="1">
            <a:spLocks/>
          </p:cNvSpPr>
          <p:nvPr/>
        </p:nvSpPr>
        <p:spPr>
          <a:xfrm>
            <a:off x="180000" y="6238068"/>
            <a:ext cx="11164940" cy="619932"/>
          </a:xfrm>
          <a:prstGeom prst="rect">
            <a:avLst/>
          </a:prstGeom>
        </p:spPr>
        <p:txBody>
          <a:bodyPr anchor="b"/>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800" dirty="0">
                <a:solidFill>
                  <a:schemeClr val="bg1"/>
                </a:solidFill>
              </a:rPr>
              <a:t>1. </a:t>
            </a:r>
            <a:r>
              <a:rPr lang="en-US" sz="800" dirty="0" err="1">
                <a:solidFill>
                  <a:schemeClr val="bg1"/>
                </a:solidFill>
              </a:rPr>
              <a:t>Wuyts</a:t>
            </a:r>
            <a:r>
              <a:rPr lang="en-US" sz="800" dirty="0">
                <a:solidFill>
                  <a:schemeClr val="bg1"/>
                </a:solidFill>
              </a:rPr>
              <a:t> WA, </a:t>
            </a:r>
            <a:r>
              <a:rPr lang="en-US" sz="800" dirty="0" err="1">
                <a:solidFill>
                  <a:schemeClr val="bg1"/>
                </a:solidFill>
              </a:rPr>
              <a:t>Papiris</a:t>
            </a:r>
            <a:r>
              <a:rPr lang="en-US" sz="800" dirty="0">
                <a:solidFill>
                  <a:schemeClr val="bg1"/>
                </a:solidFill>
              </a:rPr>
              <a:t> S, Manali E, et al. The Burden of Progressive Fibrosing Interstitial Lung Disease: A DELPHI Approach. Adv </a:t>
            </a:r>
            <a:r>
              <a:rPr lang="en-US" sz="800" dirty="0" err="1">
                <a:solidFill>
                  <a:schemeClr val="bg1"/>
                </a:solidFill>
              </a:rPr>
              <a:t>Ther</a:t>
            </a:r>
            <a:r>
              <a:rPr lang="en-US" sz="800" dirty="0">
                <a:solidFill>
                  <a:schemeClr val="bg1"/>
                </a:solidFill>
              </a:rPr>
              <a:t> 2020;37:3246-64.</a:t>
            </a:r>
            <a:r>
              <a:rPr lang="en-US" sz="800" dirty="0"/>
              <a:t> </a:t>
            </a:r>
            <a:endParaRPr lang="nl-NL" sz="800" dirty="0"/>
          </a:p>
        </p:txBody>
      </p:sp>
      <p:pic>
        <p:nvPicPr>
          <p:cNvPr id="3" name="Picture 2">
            <a:extLst>
              <a:ext uri="{FF2B5EF4-FFF2-40B4-BE49-F238E27FC236}">
                <a16:creationId xmlns:a16="http://schemas.microsoft.com/office/drawing/2014/main" id="{C27BFF75-8E02-D820-33FA-30DE65527C0E}"/>
              </a:ext>
            </a:extLst>
          </p:cNvPr>
          <p:cNvPicPr>
            <a:picLocks noChangeAspect="1"/>
          </p:cNvPicPr>
          <p:nvPr/>
        </p:nvPicPr>
        <p:blipFill>
          <a:blip r:embed="rId3"/>
          <a:stretch>
            <a:fillRect/>
          </a:stretch>
        </p:blipFill>
        <p:spPr>
          <a:xfrm>
            <a:off x="10838623" y="6548034"/>
            <a:ext cx="1487553" cy="231668"/>
          </a:xfrm>
          <a:prstGeom prst="rect">
            <a:avLst/>
          </a:prstGeom>
        </p:spPr>
      </p:pic>
    </p:spTree>
    <p:extLst>
      <p:ext uri="{BB962C8B-B14F-4D97-AF65-F5344CB8AC3E}">
        <p14:creationId xmlns:p14="http://schemas.microsoft.com/office/powerpoint/2010/main" val="8144125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6A4E54C8-1DE4-4F27-B4ED-C36C5E6FFED1}"/>
              </a:ext>
            </a:extLst>
          </p:cNvPr>
          <p:cNvSpPr/>
          <p:nvPr/>
        </p:nvSpPr>
        <p:spPr>
          <a:xfrm>
            <a:off x="844174" y="1254627"/>
            <a:ext cx="4940458" cy="900000"/>
          </a:xfrm>
          <a:prstGeom prst="roundRect">
            <a:avLst/>
          </a:prstGeom>
          <a:blipFill>
            <a:blip r:embed="rId3"/>
            <a:stretch>
              <a:fillRect l="-16027" t="-207573" r="-115447" b="-522597"/>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1E55"/>
                </a:solidFill>
                <a:effectLst/>
                <a:uLnTx/>
                <a:uFillTx/>
                <a:latin typeface="Calibri" panose="020F0502020204030204"/>
                <a:ea typeface="+mn-ea"/>
                <a:cs typeface="+mn-cs"/>
              </a:rPr>
              <a:t>Guidelines are available that describe the treatment options for patients with IPF</a:t>
            </a:r>
            <a:r>
              <a:rPr kumimoji="0" lang="en-US" sz="1400" b="1" i="0" u="none" strike="noStrike" kern="1200" cap="none" spc="0" normalizeH="0" baseline="30000" noProof="0" dirty="0">
                <a:ln>
                  <a:noFill/>
                </a:ln>
                <a:solidFill>
                  <a:srgbClr val="001E55"/>
                </a:solidFill>
                <a:effectLst/>
                <a:uLnTx/>
                <a:uFillTx/>
                <a:latin typeface="Calibri" panose="020F0502020204030204"/>
                <a:ea typeface="+mn-ea"/>
                <a:cs typeface="+mn-cs"/>
              </a:rPr>
              <a:t>1</a:t>
            </a:r>
            <a:r>
              <a:rPr kumimoji="0" lang="en-US" sz="1400" b="1" i="0" u="none" strike="noStrike" kern="1200" cap="none" spc="0" normalizeH="0" baseline="0" noProof="0" dirty="0">
                <a:ln>
                  <a:noFill/>
                </a:ln>
                <a:solidFill>
                  <a:srgbClr val="001E55"/>
                </a:solidFill>
                <a:effectLst/>
                <a:uLnTx/>
                <a:uFillTx/>
                <a:latin typeface="Calibri" panose="020F0502020204030204"/>
                <a:ea typeface="+mn-ea"/>
                <a:cs typeface="+mn-cs"/>
              </a:rPr>
              <a:t> </a:t>
            </a:r>
          </a:p>
        </p:txBody>
      </p:sp>
      <p:grpSp>
        <p:nvGrpSpPr>
          <p:cNvPr id="12" name="Group 11">
            <a:extLst>
              <a:ext uri="{FF2B5EF4-FFF2-40B4-BE49-F238E27FC236}">
                <a16:creationId xmlns:a16="http://schemas.microsoft.com/office/drawing/2014/main" id="{EA408257-E67A-54BF-5921-B262877B8758}"/>
              </a:ext>
            </a:extLst>
          </p:cNvPr>
          <p:cNvGrpSpPr/>
          <p:nvPr/>
        </p:nvGrpSpPr>
        <p:grpSpPr>
          <a:xfrm>
            <a:off x="5273747" y="1254627"/>
            <a:ext cx="5803533" cy="4499907"/>
            <a:chOff x="5833067" y="1235733"/>
            <a:chExt cx="5803533" cy="4011167"/>
          </a:xfrm>
        </p:grpSpPr>
        <p:cxnSp>
          <p:nvCxnSpPr>
            <p:cNvPr id="22" name="Straight Connector 99">
              <a:extLst>
                <a:ext uri="{FF2B5EF4-FFF2-40B4-BE49-F238E27FC236}">
                  <a16:creationId xmlns:a16="http://schemas.microsoft.com/office/drawing/2014/main" id="{3FEE3B38-41AD-4941-BB08-A0807CA55706}"/>
                </a:ext>
              </a:extLst>
            </p:cNvPr>
            <p:cNvCxnSpPr>
              <a:cxnSpLocks/>
            </p:cNvCxnSpPr>
            <p:nvPr/>
          </p:nvCxnSpPr>
          <p:spPr>
            <a:xfrm>
              <a:off x="5833067" y="1623058"/>
              <a:ext cx="1520695" cy="0"/>
            </a:xfrm>
            <a:prstGeom prst="line">
              <a:avLst/>
            </a:prstGeom>
            <a:ln w="2222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8" name="Rounded Rectangle 11">
              <a:extLst>
                <a:ext uri="{FF2B5EF4-FFF2-40B4-BE49-F238E27FC236}">
                  <a16:creationId xmlns:a16="http://schemas.microsoft.com/office/drawing/2014/main" id="{9938E7CB-4D77-458A-9385-5C49CCB3FFE0}"/>
                </a:ext>
              </a:extLst>
            </p:cNvPr>
            <p:cNvSpPr/>
            <p:nvPr/>
          </p:nvSpPr>
          <p:spPr>
            <a:xfrm>
              <a:off x="6677782" y="1235733"/>
              <a:ext cx="4958818" cy="4011167"/>
            </a:xfrm>
            <a:prstGeom prst="roundRect">
              <a:avLst>
                <a:gd name="adj" fmla="val 8647"/>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60000" tIns="180000" rIns="396000" b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2B333A"/>
                </a:solidFill>
                <a:effectLst/>
                <a:uLnTx/>
                <a:uFillTx/>
                <a:latin typeface="BI Sans" pitchFamily="2" charset="77"/>
                <a:ea typeface="+mn-ea"/>
                <a:cs typeface="+mn-cs"/>
              </a:endParaRPr>
            </a:p>
          </p:txBody>
        </p:sp>
      </p:grpSp>
      <p:sp>
        <p:nvSpPr>
          <p:cNvPr id="40" name="Oval 39">
            <a:extLst>
              <a:ext uri="{FF2B5EF4-FFF2-40B4-BE49-F238E27FC236}">
                <a16:creationId xmlns:a16="http://schemas.microsoft.com/office/drawing/2014/main" id="{16D0D3E7-E71A-0C0D-4591-2946E3B44614}"/>
              </a:ext>
            </a:extLst>
          </p:cNvPr>
          <p:cNvSpPr/>
          <p:nvPr/>
        </p:nvSpPr>
        <p:spPr>
          <a:xfrm>
            <a:off x="6420708" y="3281654"/>
            <a:ext cx="669655" cy="66965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362500F9-E0D5-736E-52E3-EB6E0C783916}"/>
              </a:ext>
            </a:extLst>
          </p:cNvPr>
          <p:cNvSpPr/>
          <p:nvPr/>
        </p:nvSpPr>
        <p:spPr>
          <a:xfrm>
            <a:off x="6420708" y="4119319"/>
            <a:ext cx="669655" cy="66965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Oval 44">
            <a:extLst>
              <a:ext uri="{FF2B5EF4-FFF2-40B4-BE49-F238E27FC236}">
                <a16:creationId xmlns:a16="http://schemas.microsoft.com/office/drawing/2014/main" id="{8DDCF47D-75FF-B1BF-8A6F-806EBBECBF30}"/>
              </a:ext>
            </a:extLst>
          </p:cNvPr>
          <p:cNvSpPr/>
          <p:nvPr/>
        </p:nvSpPr>
        <p:spPr>
          <a:xfrm>
            <a:off x="6420708" y="4877221"/>
            <a:ext cx="669655" cy="66965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61D26FE-D847-4544-BE53-BB4B2C905FC1}"/>
              </a:ext>
            </a:extLst>
          </p:cNvPr>
          <p:cNvSpPr>
            <a:spLocks noGrp="1"/>
          </p:cNvSpPr>
          <p:nvPr>
            <p:ph type="title"/>
          </p:nvPr>
        </p:nvSpPr>
        <p:spPr>
          <a:xfrm>
            <a:off x="838200" y="136525"/>
            <a:ext cx="9848194" cy="911987"/>
          </a:xfrm>
        </p:spPr>
        <p:txBody>
          <a:bodyPr/>
          <a:lstStyle/>
          <a:p>
            <a:r>
              <a:rPr lang="en-US" dirty="0"/>
              <a:t>Based on the inevitably progressive nature of IPF, diagnosis may prompt immediate intervention accompanied by regular monitoring</a:t>
            </a:r>
            <a:r>
              <a:rPr lang="en-US" baseline="30000" dirty="0"/>
              <a:t>1-3</a:t>
            </a:r>
            <a:endParaRPr lang="en-GB" dirty="0"/>
          </a:p>
        </p:txBody>
      </p:sp>
      <p:sp>
        <p:nvSpPr>
          <p:cNvPr id="5" name="Text Placeholder 4">
            <a:extLst>
              <a:ext uri="{FF2B5EF4-FFF2-40B4-BE49-F238E27FC236}">
                <a16:creationId xmlns:a16="http://schemas.microsoft.com/office/drawing/2014/main" id="{2F45D8AE-7344-4734-A6E4-F8A48401AA6D}"/>
              </a:ext>
            </a:extLst>
          </p:cNvPr>
          <p:cNvSpPr>
            <a:spLocks noGrp="1"/>
          </p:cNvSpPr>
          <p:nvPr>
            <p:ph type="body" sz="quarter" idx="13"/>
          </p:nvPr>
        </p:nvSpPr>
        <p:spPr>
          <a:xfrm>
            <a:off x="180000" y="5858890"/>
            <a:ext cx="10875960" cy="619932"/>
          </a:xfrm>
        </p:spPr>
        <p:txBody>
          <a:bodyPr>
            <a:noAutofit/>
          </a:bodyPr>
          <a:lstStyle/>
          <a:p>
            <a:r>
              <a:rPr lang="nl-NL" dirty="0"/>
              <a:t>1. </a:t>
            </a:r>
            <a:r>
              <a:rPr lang="nl-NL" dirty="0" err="1">
                <a:latin typeface="BISansNEXT" panose="02000503040000020004"/>
              </a:rPr>
              <a:t>Raghu</a:t>
            </a:r>
            <a:r>
              <a:rPr lang="nl-NL" dirty="0">
                <a:latin typeface="BISansNEXT" panose="02000503040000020004"/>
              </a:rPr>
              <a:t> G, Remy-</a:t>
            </a:r>
            <a:r>
              <a:rPr lang="nl-NL" dirty="0" err="1">
                <a:latin typeface="BISansNEXT" panose="02000503040000020004"/>
              </a:rPr>
              <a:t>Jardin</a:t>
            </a:r>
            <a:r>
              <a:rPr lang="nl-NL" dirty="0">
                <a:latin typeface="BISansNEXT" panose="02000503040000020004"/>
              </a:rPr>
              <a:t> M, </a:t>
            </a:r>
            <a:r>
              <a:rPr lang="nl-NL" dirty="0" err="1">
                <a:latin typeface="BISansNEXT" panose="02000503040000020004"/>
              </a:rPr>
              <a:t>Richeldi</a:t>
            </a:r>
            <a:r>
              <a:rPr lang="nl-NL" dirty="0">
                <a:latin typeface="BISansNEXT" panose="02000503040000020004"/>
              </a:rPr>
              <a:t> L, et al. </a:t>
            </a:r>
            <a:r>
              <a:rPr lang="nl-NL" dirty="0" err="1">
                <a:latin typeface="BISansNEXT" panose="02000503040000020004"/>
              </a:rPr>
              <a:t>Idiopathic</a:t>
            </a:r>
            <a:r>
              <a:rPr lang="nl-NL" dirty="0">
                <a:latin typeface="BISansNEXT" panose="02000503040000020004"/>
              </a:rPr>
              <a:t> </a:t>
            </a:r>
            <a:r>
              <a:rPr lang="nl-NL" dirty="0" err="1">
                <a:latin typeface="BISansNEXT" panose="02000503040000020004"/>
              </a:rPr>
              <a:t>Pulmonary</a:t>
            </a:r>
            <a:r>
              <a:rPr lang="nl-NL" dirty="0">
                <a:latin typeface="BISansNEXT" panose="02000503040000020004"/>
              </a:rPr>
              <a:t> Fibrosis (</a:t>
            </a:r>
            <a:r>
              <a:rPr lang="nl-NL" dirty="0" err="1">
                <a:latin typeface="BISansNEXT" panose="02000503040000020004"/>
              </a:rPr>
              <a:t>an</a:t>
            </a:r>
            <a:r>
              <a:rPr lang="nl-NL" dirty="0">
                <a:latin typeface="BISansNEXT" panose="02000503040000020004"/>
              </a:rPr>
              <a:t> Update) </a:t>
            </a:r>
            <a:r>
              <a:rPr lang="nl-NL" dirty="0" err="1">
                <a:latin typeface="BISansNEXT" panose="02000503040000020004"/>
              </a:rPr>
              <a:t>and</a:t>
            </a:r>
            <a:r>
              <a:rPr lang="nl-NL" dirty="0">
                <a:latin typeface="BISansNEXT" panose="02000503040000020004"/>
              </a:rPr>
              <a:t> </a:t>
            </a:r>
            <a:r>
              <a:rPr lang="nl-NL" dirty="0" err="1">
                <a:latin typeface="BISansNEXT" panose="02000503040000020004"/>
              </a:rPr>
              <a:t>Progressive</a:t>
            </a:r>
            <a:r>
              <a:rPr lang="nl-NL" dirty="0">
                <a:latin typeface="BISansNEXT" panose="02000503040000020004"/>
              </a:rPr>
              <a:t> </a:t>
            </a:r>
            <a:r>
              <a:rPr lang="nl-NL" dirty="0" err="1">
                <a:latin typeface="BISansNEXT" panose="02000503040000020004"/>
              </a:rPr>
              <a:t>Pulmonary</a:t>
            </a:r>
            <a:r>
              <a:rPr lang="nl-NL" dirty="0">
                <a:latin typeface="BISansNEXT" panose="02000503040000020004"/>
              </a:rPr>
              <a:t> Fibrosis in </a:t>
            </a:r>
            <a:r>
              <a:rPr lang="nl-NL" dirty="0" err="1">
                <a:latin typeface="BISansNEXT" panose="02000503040000020004"/>
              </a:rPr>
              <a:t>Adults</a:t>
            </a:r>
            <a:r>
              <a:rPr lang="nl-NL" dirty="0">
                <a:latin typeface="BISansNEXT" panose="02000503040000020004"/>
              </a:rPr>
              <a:t>: An Official ATS/ERS/JRS/ALAT </a:t>
            </a:r>
            <a:r>
              <a:rPr lang="nl-NL" dirty="0" err="1">
                <a:latin typeface="BISansNEXT" panose="02000503040000020004"/>
              </a:rPr>
              <a:t>Clinical</a:t>
            </a:r>
            <a:r>
              <a:rPr lang="nl-NL" dirty="0">
                <a:latin typeface="BISansNEXT" panose="02000503040000020004"/>
              </a:rPr>
              <a:t> </a:t>
            </a:r>
            <a:r>
              <a:rPr lang="nl-NL" dirty="0" err="1">
                <a:latin typeface="BISansNEXT" panose="02000503040000020004"/>
              </a:rPr>
              <a:t>Practice</a:t>
            </a:r>
            <a:r>
              <a:rPr lang="nl-NL" dirty="0">
                <a:latin typeface="BISansNEXT" panose="02000503040000020004"/>
              </a:rPr>
              <a:t> Guideline. Am J </a:t>
            </a:r>
            <a:r>
              <a:rPr lang="nl-NL" dirty="0" err="1">
                <a:latin typeface="BISansNEXT" panose="02000503040000020004"/>
              </a:rPr>
              <a:t>Respir</a:t>
            </a:r>
            <a:r>
              <a:rPr lang="nl-NL" dirty="0">
                <a:latin typeface="BISansNEXT" panose="02000503040000020004"/>
              </a:rPr>
              <a:t> </a:t>
            </a:r>
            <a:r>
              <a:rPr lang="nl-NL" dirty="0" err="1">
                <a:latin typeface="BISansNEXT" panose="02000503040000020004"/>
              </a:rPr>
              <a:t>Crit</a:t>
            </a:r>
            <a:r>
              <a:rPr lang="nl-NL" dirty="0">
                <a:latin typeface="BISansNEXT" panose="02000503040000020004"/>
              </a:rPr>
              <a:t> Care Med. 2022;205(9):e18-e47; 2. </a:t>
            </a:r>
            <a:r>
              <a:rPr lang="nl-NL" dirty="0"/>
              <a:t>Maher TM, Strek ME. </a:t>
            </a:r>
            <a:r>
              <a:rPr lang="nl-NL" dirty="0" err="1"/>
              <a:t>Antifibrotic</a:t>
            </a:r>
            <a:r>
              <a:rPr lang="nl-NL" dirty="0"/>
              <a:t> </a:t>
            </a:r>
            <a:r>
              <a:rPr lang="nl-NL" dirty="0" err="1"/>
              <a:t>therapy</a:t>
            </a:r>
            <a:r>
              <a:rPr lang="nl-NL" dirty="0"/>
              <a:t> </a:t>
            </a:r>
            <a:r>
              <a:rPr lang="nl-NL" dirty="0" err="1"/>
              <a:t>for</a:t>
            </a:r>
            <a:r>
              <a:rPr lang="nl-NL" dirty="0"/>
              <a:t> </a:t>
            </a:r>
            <a:r>
              <a:rPr lang="nl-NL" dirty="0" err="1"/>
              <a:t>idiopathic</a:t>
            </a:r>
            <a:r>
              <a:rPr lang="nl-NL" dirty="0"/>
              <a:t> </a:t>
            </a:r>
            <a:r>
              <a:rPr lang="nl-NL" dirty="0" err="1"/>
              <a:t>pulmonary</a:t>
            </a:r>
            <a:r>
              <a:rPr lang="nl-NL" dirty="0"/>
              <a:t> fibrosis: time </a:t>
            </a:r>
            <a:r>
              <a:rPr lang="nl-NL" dirty="0" err="1"/>
              <a:t>to</a:t>
            </a:r>
            <a:r>
              <a:rPr lang="nl-NL" dirty="0"/>
              <a:t> </a:t>
            </a:r>
            <a:r>
              <a:rPr lang="nl-NL" dirty="0" err="1"/>
              <a:t>treat</a:t>
            </a:r>
            <a:r>
              <a:rPr lang="nl-NL" dirty="0"/>
              <a:t>. </a:t>
            </a:r>
            <a:r>
              <a:rPr lang="nl-NL" dirty="0" err="1"/>
              <a:t>Respir</a:t>
            </a:r>
            <a:r>
              <a:rPr lang="nl-NL" dirty="0"/>
              <a:t> </a:t>
            </a:r>
            <a:r>
              <a:rPr lang="nl-NL" dirty="0" err="1"/>
              <a:t>Res</a:t>
            </a:r>
            <a:r>
              <a:rPr lang="nl-NL" dirty="0"/>
              <a:t>. 2019;20(1):205; 3. </a:t>
            </a:r>
            <a:r>
              <a:rPr lang="nl-NL" dirty="0" err="1"/>
              <a:t>Torrisi</a:t>
            </a:r>
            <a:r>
              <a:rPr lang="nl-NL" dirty="0"/>
              <a:t> SE, </a:t>
            </a:r>
            <a:r>
              <a:rPr lang="nl-NL" dirty="0" err="1"/>
              <a:t>Pavone</a:t>
            </a:r>
            <a:r>
              <a:rPr lang="nl-NL" dirty="0"/>
              <a:t> M, </a:t>
            </a:r>
            <a:r>
              <a:rPr lang="nl-NL" dirty="0" err="1"/>
              <a:t>Vancheri</a:t>
            </a:r>
            <a:r>
              <a:rPr lang="nl-NL" dirty="0"/>
              <a:t> A, et al. </a:t>
            </a:r>
            <a:r>
              <a:rPr lang="nl-NL" dirty="0" err="1"/>
              <a:t>When</a:t>
            </a:r>
            <a:r>
              <a:rPr lang="nl-NL" dirty="0"/>
              <a:t> </a:t>
            </a:r>
            <a:r>
              <a:rPr lang="nl-NL" dirty="0" err="1"/>
              <a:t>to</a:t>
            </a:r>
            <a:r>
              <a:rPr lang="nl-NL" dirty="0"/>
              <a:t> start </a:t>
            </a:r>
            <a:r>
              <a:rPr lang="nl-NL" dirty="0" err="1"/>
              <a:t>and</a:t>
            </a:r>
            <a:r>
              <a:rPr lang="nl-NL" dirty="0"/>
              <a:t> </a:t>
            </a:r>
            <a:r>
              <a:rPr lang="nl-NL" dirty="0" err="1"/>
              <a:t>when</a:t>
            </a:r>
            <a:r>
              <a:rPr lang="nl-NL" dirty="0"/>
              <a:t> </a:t>
            </a:r>
            <a:r>
              <a:rPr lang="nl-NL" dirty="0" err="1"/>
              <a:t>to</a:t>
            </a:r>
            <a:r>
              <a:rPr lang="nl-NL" dirty="0"/>
              <a:t> stop </a:t>
            </a:r>
            <a:r>
              <a:rPr lang="nl-NL" dirty="0" err="1"/>
              <a:t>antifibrotic</a:t>
            </a:r>
            <a:r>
              <a:rPr lang="nl-NL" dirty="0"/>
              <a:t> </a:t>
            </a:r>
            <a:r>
              <a:rPr lang="nl-NL" dirty="0" err="1"/>
              <a:t>therapies</a:t>
            </a:r>
            <a:r>
              <a:rPr lang="nl-NL" dirty="0"/>
              <a:t>. </a:t>
            </a:r>
            <a:r>
              <a:rPr lang="nl-NL" dirty="0" err="1"/>
              <a:t>Eur</a:t>
            </a:r>
            <a:r>
              <a:rPr lang="nl-NL" dirty="0"/>
              <a:t> </a:t>
            </a:r>
            <a:r>
              <a:rPr lang="nl-NL" dirty="0" err="1"/>
              <a:t>Resp</a:t>
            </a:r>
            <a:r>
              <a:rPr lang="nl-NL" dirty="0"/>
              <a:t> </a:t>
            </a:r>
            <a:r>
              <a:rPr lang="nl-NL" dirty="0" err="1"/>
              <a:t>Rev</a:t>
            </a:r>
            <a:r>
              <a:rPr lang="nl-NL" dirty="0"/>
              <a:t>. 2017;26(145):170053; 4. </a:t>
            </a:r>
            <a:r>
              <a:rPr lang="en-GB" dirty="0" err="1"/>
              <a:t>Cottin</a:t>
            </a:r>
            <a:r>
              <a:rPr lang="en-GB" dirty="0"/>
              <a:t> V, Hirani NA, </a:t>
            </a:r>
            <a:r>
              <a:rPr lang="en-GB" dirty="0" err="1"/>
              <a:t>Hotchkin</a:t>
            </a:r>
            <a:r>
              <a:rPr lang="en-GB" dirty="0"/>
              <a:t> DL, et al. Presentation, diagnosis and clinical course of the spectrum of progressive-fibrosing interstitial lung diseases. Eur Respir Rev. 2018;27(150):180076.</a:t>
            </a:r>
          </a:p>
        </p:txBody>
      </p:sp>
      <p:sp>
        <p:nvSpPr>
          <p:cNvPr id="13" name="Text Placeholder 12">
            <a:extLst>
              <a:ext uri="{FF2B5EF4-FFF2-40B4-BE49-F238E27FC236}">
                <a16:creationId xmlns:a16="http://schemas.microsoft.com/office/drawing/2014/main" id="{5BBCCDA5-DAE4-214F-A818-6134FFD3ED2F}"/>
              </a:ext>
            </a:extLst>
          </p:cNvPr>
          <p:cNvSpPr>
            <a:spLocks noGrp="1"/>
          </p:cNvSpPr>
          <p:nvPr>
            <p:ph type="body" sz="quarter" idx="17"/>
          </p:nvPr>
        </p:nvSpPr>
        <p:spPr/>
        <p:txBody>
          <a:bodyPr/>
          <a:lstStyle/>
          <a:p>
            <a:r>
              <a:rPr lang="nl-NL" dirty="0"/>
              <a:t>F1</a:t>
            </a:r>
            <a:endParaRPr lang="en-NL" dirty="0"/>
          </a:p>
        </p:txBody>
      </p:sp>
      <p:sp>
        <p:nvSpPr>
          <p:cNvPr id="89" name="Rectangle 88">
            <a:extLst>
              <a:ext uri="{FF2B5EF4-FFF2-40B4-BE49-F238E27FC236}">
                <a16:creationId xmlns:a16="http://schemas.microsoft.com/office/drawing/2014/main" id="{7541A21B-0D16-476C-A312-A84F95C38CD1}"/>
              </a:ext>
            </a:extLst>
          </p:cNvPr>
          <p:cNvSpPr/>
          <p:nvPr/>
        </p:nvSpPr>
        <p:spPr>
          <a:xfrm>
            <a:off x="844173" y="2603494"/>
            <a:ext cx="4940458" cy="900000"/>
          </a:xfrm>
          <a:prstGeom prst="roundRect">
            <a:avLst/>
          </a:prstGeom>
          <a:blipFill>
            <a:blip r:embed="rId3"/>
            <a:stretch>
              <a:fillRect l="-16027" t="-359304" r="-115447" b="-372724"/>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1E55"/>
                </a:solidFill>
                <a:effectLst/>
                <a:uLnTx/>
                <a:uFillTx/>
                <a:latin typeface="Calibri" panose="020F0502020204030204"/>
                <a:ea typeface="+mn-ea"/>
                <a:cs typeface="+mn-cs"/>
              </a:rPr>
              <a:t>‘Watchful waiting’ is not advised due to its inevitably progressive nature</a:t>
            </a:r>
            <a:r>
              <a:rPr kumimoji="0" lang="en-US" sz="1400" b="1" i="0" u="none" strike="noStrike" kern="1200" cap="none" spc="0" normalizeH="0" baseline="30000" noProof="0">
                <a:ln>
                  <a:noFill/>
                </a:ln>
                <a:solidFill>
                  <a:srgbClr val="001E55"/>
                </a:solidFill>
                <a:effectLst/>
                <a:uLnTx/>
                <a:uFillTx/>
                <a:latin typeface="Calibri" panose="020F0502020204030204"/>
                <a:ea typeface="+mn-ea"/>
                <a:cs typeface="+mn-cs"/>
              </a:rPr>
              <a:t>2,3</a:t>
            </a:r>
          </a:p>
        </p:txBody>
      </p:sp>
      <p:sp>
        <p:nvSpPr>
          <p:cNvPr id="90" name="Rectangle 89">
            <a:extLst>
              <a:ext uri="{FF2B5EF4-FFF2-40B4-BE49-F238E27FC236}">
                <a16:creationId xmlns:a16="http://schemas.microsoft.com/office/drawing/2014/main" id="{23883B90-7D59-41B2-8DF8-D13DDAE7DA2A}"/>
              </a:ext>
            </a:extLst>
          </p:cNvPr>
          <p:cNvSpPr/>
          <p:nvPr/>
        </p:nvSpPr>
        <p:spPr>
          <a:xfrm>
            <a:off x="838200" y="3968787"/>
            <a:ext cx="4946061" cy="900000"/>
          </a:xfrm>
          <a:prstGeom prst="roundRect">
            <a:avLst/>
          </a:prstGeom>
          <a:blipFill>
            <a:blip r:embed="rId3"/>
            <a:stretch>
              <a:fillRect l="-15896" t="-511006" r="-115316" b="-221021"/>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1E55"/>
                </a:solidFill>
                <a:effectLst/>
                <a:uLnTx/>
                <a:uFillTx/>
                <a:latin typeface="Calibri" panose="020F0502020204030204"/>
                <a:ea typeface="+mn-ea"/>
                <a:cs typeface="+mn-cs"/>
              </a:rPr>
              <a:t>Regular monitoring with PFTs is recommended</a:t>
            </a:r>
            <a:r>
              <a:rPr kumimoji="0" lang="en-US" sz="1400" b="1" i="0" u="none" strike="noStrike" kern="1200" cap="none" spc="0" normalizeH="0" baseline="30000" noProof="0">
                <a:ln>
                  <a:noFill/>
                </a:ln>
                <a:solidFill>
                  <a:srgbClr val="001E55"/>
                </a:solidFill>
                <a:effectLst/>
                <a:uLnTx/>
                <a:uFillTx/>
                <a:latin typeface="Calibri" panose="020F0502020204030204"/>
                <a:ea typeface="+mn-ea"/>
                <a:cs typeface="+mn-cs"/>
              </a:rPr>
              <a:t>4</a:t>
            </a:r>
          </a:p>
        </p:txBody>
      </p:sp>
      <p:sp>
        <p:nvSpPr>
          <p:cNvPr id="27" name="Rectangle 2">
            <a:extLst>
              <a:ext uri="{FF2B5EF4-FFF2-40B4-BE49-F238E27FC236}">
                <a16:creationId xmlns:a16="http://schemas.microsoft.com/office/drawing/2014/main" id="{5A2B7A4E-544E-0C4C-A4E2-CCBD4EC54AE4}"/>
              </a:ext>
            </a:extLst>
          </p:cNvPr>
          <p:cNvSpPr/>
          <p:nvPr/>
        </p:nvSpPr>
        <p:spPr>
          <a:xfrm>
            <a:off x="10986603" y="-98350"/>
            <a:ext cx="1037204" cy="475272"/>
          </a:xfrm>
          <a:prstGeom prst="roundRect">
            <a:avLst/>
          </a:prstGeom>
          <a:solidFill>
            <a:srgbClr val="823608"/>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FFFFFF"/>
                </a:solidFill>
                <a:effectLst/>
                <a:uLnTx/>
                <a:uFillTx/>
                <a:latin typeface="BI Sans" pitchFamily="2" charset="0"/>
                <a:ea typeface="+mn-ea"/>
                <a:cs typeface="+mn-cs"/>
              </a:rPr>
              <a:t>IPF</a:t>
            </a:r>
            <a:endParaRPr kumimoji="0" lang="en-NL" sz="1400" b="0" i="0" u="none" strike="noStrike" kern="1200" cap="none" spc="0" normalizeH="0" baseline="0" noProof="0">
              <a:ln>
                <a:noFill/>
              </a:ln>
              <a:solidFill>
                <a:srgbClr val="FFFFFF"/>
              </a:solidFill>
              <a:effectLst/>
              <a:uLnTx/>
              <a:uFillTx/>
              <a:latin typeface="BI Sans" pitchFamily="2" charset="0"/>
              <a:ea typeface="+mn-ea"/>
              <a:cs typeface="+mn-cs"/>
            </a:endParaRPr>
          </a:p>
        </p:txBody>
      </p:sp>
      <p:pic>
        <p:nvPicPr>
          <p:cNvPr id="7" name="Graphic 6" descr="Checklist RTL">
            <a:extLst>
              <a:ext uri="{FF2B5EF4-FFF2-40B4-BE49-F238E27FC236}">
                <a16:creationId xmlns:a16="http://schemas.microsoft.com/office/drawing/2014/main" id="{C774F120-D1A9-4DAC-AD57-8C30B765B6F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6780" y="1389614"/>
            <a:ext cx="604298" cy="604298"/>
          </a:xfrm>
          <a:prstGeom prst="rect">
            <a:avLst/>
          </a:prstGeom>
        </p:spPr>
      </p:pic>
      <p:pic>
        <p:nvPicPr>
          <p:cNvPr id="86" name="Graphic 85" descr="Stopwatch">
            <a:extLst>
              <a:ext uri="{FF2B5EF4-FFF2-40B4-BE49-F238E27FC236}">
                <a16:creationId xmlns:a16="http://schemas.microsoft.com/office/drawing/2014/main" id="{08272589-BF92-413C-BE43-FC7FA66A4114}"/>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720" y="2729515"/>
            <a:ext cx="648419" cy="648419"/>
          </a:xfrm>
          <a:prstGeom prst="rect">
            <a:avLst/>
          </a:prstGeom>
        </p:spPr>
      </p:pic>
      <p:pic>
        <p:nvPicPr>
          <p:cNvPr id="96" name="Graphic 95" descr="Zoom in">
            <a:extLst>
              <a:ext uri="{FF2B5EF4-FFF2-40B4-BE49-F238E27FC236}">
                <a16:creationId xmlns:a16="http://schemas.microsoft.com/office/drawing/2014/main" id="{AC87B40D-48E6-8A4E-946E-397695FB4AB0}"/>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45520" y="4136183"/>
            <a:ext cx="586819" cy="586819"/>
          </a:xfrm>
          <a:prstGeom prst="rect">
            <a:avLst/>
          </a:prstGeom>
        </p:spPr>
      </p:pic>
      <p:sp>
        <p:nvSpPr>
          <p:cNvPr id="37" name="TextBox 36">
            <a:extLst>
              <a:ext uri="{FF2B5EF4-FFF2-40B4-BE49-F238E27FC236}">
                <a16:creationId xmlns:a16="http://schemas.microsoft.com/office/drawing/2014/main" id="{28450622-F609-F6EE-9E56-4AE72BDC5BBD}"/>
              </a:ext>
            </a:extLst>
          </p:cNvPr>
          <p:cNvSpPr txBox="1"/>
          <p:nvPr/>
        </p:nvSpPr>
        <p:spPr>
          <a:xfrm>
            <a:off x="7303783" y="1519421"/>
            <a:ext cx="3560783" cy="3970318"/>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B333A"/>
                </a:solidFill>
                <a:effectLst/>
                <a:uLnTx/>
                <a:uFillTx/>
                <a:latin typeface="BI Sans" pitchFamily="2" charset="77"/>
                <a:ea typeface="+mn-ea"/>
                <a:cs typeface="+mn-cs"/>
              </a:rPr>
              <a:t>Antifibrotic therapy </a:t>
            </a:r>
            <a:r>
              <a:rPr kumimoji="0" lang="en-GB" sz="1400" b="0" i="0" u="none" strike="noStrike" kern="1200" cap="none" spc="0" normalizeH="0" baseline="0" noProof="0" dirty="0">
                <a:ln>
                  <a:noFill/>
                </a:ln>
                <a:solidFill>
                  <a:srgbClr val="2B333A"/>
                </a:solidFill>
                <a:effectLst/>
                <a:uLnTx/>
                <a:uFillTx/>
                <a:latin typeface="BI Sans" pitchFamily="2" charset="77"/>
                <a:ea typeface="+mn-ea"/>
                <a:cs typeface="+mn-cs"/>
              </a:rPr>
              <a:t>should be immediately initiated upon diagnosis of IPF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2B333A"/>
              </a:solidFill>
              <a:effectLst/>
              <a:uLnTx/>
              <a:uFillTx/>
              <a:latin typeface="BI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2B333A"/>
              </a:solidFill>
              <a:effectLst/>
              <a:uLnTx/>
              <a:uFillTx/>
              <a:latin typeface="BI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2B333A"/>
              </a:solidFill>
              <a:effectLst/>
              <a:uLnTx/>
              <a:uFillTx/>
              <a:latin typeface="BI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err="1">
                <a:ln>
                  <a:noFill/>
                </a:ln>
                <a:solidFill>
                  <a:srgbClr val="2B333A"/>
                </a:solidFill>
                <a:effectLst/>
                <a:uLnTx/>
                <a:uFillTx/>
                <a:latin typeface="BI Sans" pitchFamily="2" charset="77"/>
                <a:ea typeface="+mn-ea"/>
                <a:cs typeface="+mn-cs"/>
              </a:rPr>
              <a:t>Nintedanib</a:t>
            </a:r>
            <a:r>
              <a:rPr kumimoji="0" lang="en-GB" sz="1400" b="1" i="0" u="none" strike="noStrike" kern="1200" cap="none" spc="0" normalizeH="0" baseline="0" noProof="0" dirty="0">
                <a:ln>
                  <a:noFill/>
                </a:ln>
                <a:solidFill>
                  <a:srgbClr val="2B333A"/>
                </a:solidFill>
                <a:effectLst/>
                <a:uLnTx/>
                <a:uFillTx/>
                <a:latin typeface="BI Sans" pitchFamily="2" charset="77"/>
                <a:ea typeface="+mn-ea"/>
                <a:cs typeface="+mn-cs"/>
              </a:rPr>
              <a:t> or pirfenidone</a:t>
            </a:r>
            <a:endParaRPr kumimoji="0" lang="en-GB" sz="1400" b="0" i="0" u="none" strike="noStrike" kern="1200" cap="none" spc="0" normalizeH="0" baseline="0" noProof="0" dirty="0">
              <a:ln>
                <a:noFill/>
              </a:ln>
              <a:solidFill>
                <a:srgbClr val="2B333A"/>
              </a:solidFill>
              <a:effectLst/>
              <a:uLnTx/>
              <a:uFillTx/>
              <a:latin typeface="BI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2B333A"/>
              </a:solidFill>
              <a:effectLst/>
              <a:uLnTx/>
              <a:uFillTx/>
              <a:latin typeface="BI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2B333A"/>
              </a:solidFill>
              <a:effectLst/>
              <a:uLnTx/>
              <a:uFillTx/>
              <a:latin typeface="BI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B333A"/>
                </a:solidFill>
                <a:effectLst/>
                <a:uLnTx/>
                <a:uFillTx/>
                <a:latin typeface="BI Sans" pitchFamily="2" charset="77"/>
                <a:ea typeface="+mn-ea"/>
                <a:cs typeface="+mn-cs"/>
              </a:rPr>
              <a:t>Non-pharmacological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2B333A"/>
                </a:solidFill>
                <a:effectLst/>
                <a:uLnTx/>
                <a:uFillTx/>
                <a:latin typeface="BI Sans" pitchFamily="2" charset="77"/>
                <a:ea typeface="+mn-ea"/>
                <a:cs typeface="+mn-cs"/>
              </a:rPr>
              <a:t>Oxygen supplementation (if hypoxemic)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2B333A"/>
                </a:solidFill>
                <a:effectLst/>
                <a:uLnTx/>
                <a:uFillTx/>
                <a:latin typeface="BI Sans" pitchFamily="2" charset="77"/>
                <a:ea typeface="+mn-ea"/>
                <a:cs typeface="+mn-cs"/>
              </a:rPr>
              <a:t>Pulmonary rehabilitation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2B333A"/>
              </a:solidFill>
              <a:effectLst/>
              <a:uLnTx/>
              <a:uFillTx/>
              <a:latin typeface="BI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2B333A"/>
              </a:solidFill>
              <a:effectLst/>
              <a:uLnTx/>
              <a:uFillTx/>
              <a:latin typeface="BI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B333A"/>
                </a:solidFill>
                <a:effectLst/>
                <a:uLnTx/>
                <a:uFillTx/>
                <a:latin typeface="BI Sans" pitchFamily="2" charset="77"/>
                <a:ea typeface="+mn-ea"/>
                <a:cs typeface="+mn-cs"/>
              </a:rPr>
              <a:t>Consider comorbidities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2B333A"/>
              </a:solidFill>
              <a:effectLst/>
              <a:uLnTx/>
              <a:uFillTx/>
              <a:latin typeface="BI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dirty="0">
              <a:ln>
                <a:noFill/>
              </a:ln>
              <a:solidFill>
                <a:srgbClr val="2B333A"/>
              </a:solidFill>
              <a:effectLst/>
              <a:uLnTx/>
              <a:uFillTx/>
              <a:latin typeface="BI Sans"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2B333A"/>
                </a:solidFill>
                <a:effectLst/>
                <a:uLnTx/>
                <a:uFillTx/>
                <a:latin typeface="BI Sans" pitchFamily="2" charset="77"/>
                <a:ea typeface="+mn-ea"/>
                <a:cs typeface="+mn-cs"/>
              </a:rPr>
              <a:t>Symptom control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2B333A"/>
                </a:solidFill>
                <a:effectLst/>
                <a:uLnTx/>
                <a:uFillTx/>
                <a:latin typeface="BI Sans" pitchFamily="2" charset="77"/>
                <a:ea typeface="+mn-ea"/>
                <a:cs typeface="+mn-cs"/>
              </a:rPr>
              <a:t>Palliative care</a:t>
            </a:r>
          </a:p>
        </p:txBody>
      </p:sp>
      <p:cxnSp>
        <p:nvCxnSpPr>
          <p:cNvPr id="15" name="Straight Connector 14">
            <a:extLst>
              <a:ext uri="{FF2B5EF4-FFF2-40B4-BE49-F238E27FC236}">
                <a16:creationId xmlns:a16="http://schemas.microsoft.com/office/drawing/2014/main" id="{40804D1C-C96F-72C9-A3DF-DA89814FDD4B}"/>
              </a:ext>
            </a:extLst>
          </p:cNvPr>
          <p:cNvCxnSpPr>
            <a:cxnSpLocks/>
            <a:stCxn id="42" idx="4"/>
            <a:endCxn id="38" idx="0"/>
          </p:cNvCxnSpPr>
          <p:nvPr/>
        </p:nvCxnSpPr>
        <p:spPr>
          <a:xfrm flipH="1">
            <a:off x="6755536" y="2113220"/>
            <a:ext cx="1101" cy="322541"/>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77176298-B48C-DBF8-0FE9-957CCD217C33}"/>
              </a:ext>
            </a:extLst>
          </p:cNvPr>
          <p:cNvSpPr/>
          <p:nvPr/>
        </p:nvSpPr>
        <p:spPr>
          <a:xfrm>
            <a:off x="6420708" y="2435761"/>
            <a:ext cx="669655" cy="66965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9" name="Graphic 38" descr="Checkmark with solid fill">
            <a:extLst>
              <a:ext uri="{FF2B5EF4-FFF2-40B4-BE49-F238E27FC236}">
                <a16:creationId xmlns:a16="http://schemas.microsoft.com/office/drawing/2014/main" id="{6923A615-33B6-4169-6539-45B2F751D6A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47596" y="2562649"/>
            <a:ext cx="415879" cy="415879"/>
          </a:xfrm>
          <a:prstGeom prst="rect">
            <a:avLst/>
          </a:prstGeom>
        </p:spPr>
      </p:pic>
      <p:sp>
        <p:nvSpPr>
          <p:cNvPr id="42" name="Oval 41">
            <a:extLst>
              <a:ext uri="{FF2B5EF4-FFF2-40B4-BE49-F238E27FC236}">
                <a16:creationId xmlns:a16="http://schemas.microsoft.com/office/drawing/2014/main" id="{828D691D-6AAF-F6C9-82BC-90168B8675C6}"/>
              </a:ext>
            </a:extLst>
          </p:cNvPr>
          <p:cNvSpPr/>
          <p:nvPr/>
        </p:nvSpPr>
        <p:spPr>
          <a:xfrm>
            <a:off x="6420708" y="1441363"/>
            <a:ext cx="671857" cy="67185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3" name="Graphic 42" descr="Clock with solid fill">
            <a:extLst>
              <a:ext uri="{FF2B5EF4-FFF2-40B4-BE49-F238E27FC236}">
                <a16:creationId xmlns:a16="http://schemas.microsoft.com/office/drawing/2014/main" id="{C36843E8-984A-706B-814D-C305993E1F13}"/>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6472185" y="1492840"/>
            <a:ext cx="568902" cy="568902"/>
          </a:xfrm>
          <a:prstGeom prst="rect">
            <a:avLst/>
          </a:prstGeom>
        </p:spPr>
      </p:pic>
      <p:pic>
        <p:nvPicPr>
          <p:cNvPr id="24" name="Graphic 23" descr="Zorg met effen opvulling">
            <a:extLst>
              <a:ext uri="{FF2B5EF4-FFF2-40B4-BE49-F238E27FC236}">
                <a16:creationId xmlns:a16="http://schemas.microsoft.com/office/drawing/2014/main" id="{52DBB5F7-5A2D-7141-B813-D3947BFD78B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518928" y="4971429"/>
            <a:ext cx="481239" cy="481239"/>
          </a:xfrm>
          <a:prstGeom prst="rect">
            <a:avLst/>
          </a:prstGeom>
        </p:spPr>
      </p:pic>
      <p:pic>
        <p:nvPicPr>
          <p:cNvPr id="25" name="Graphic 24" descr="Skelet met effen opvulling">
            <a:extLst>
              <a:ext uri="{FF2B5EF4-FFF2-40B4-BE49-F238E27FC236}">
                <a16:creationId xmlns:a16="http://schemas.microsoft.com/office/drawing/2014/main" id="{4F784DE9-D22E-B662-2C2B-DB47CD28E432}"/>
              </a:ext>
            </a:extLst>
          </p:cNvPr>
          <p:cNvPicPr>
            <a:picLocks noChangeAspect="1"/>
          </p:cNvPicPr>
          <p:nvPr/>
        </p:nvPicPr>
        <p:blipFill rotWithShape="1">
          <a:blip r:embed="rId16">
            <a:extLst>
              <a:ext uri="{96DAC541-7B7A-43D3-8B79-37D633B846F1}">
                <asvg:svgBlip xmlns:asvg="http://schemas.microsoft.com/office/drawing/2016/SVG/main" r:embed="rId17"/>
              </a:ext>
            </a:extLst>
          </a:blip>
          <a:srcRect l="20494" t="-4882" r="20646" b="46991"/>
          <a:stretch/>
        </p:blipFill>
        <p:spPr>
          <a:xfrm>
            <a:off x="6419843" y="4124834"/>
            <a:ext cx="669655" cy="658626"/>
          </a:xfrm>
          <a:prstGeom prst="ellipse">
            <a:avLst/>
          </a:prstGeom>
        </p:spPr>
      </p:pic>
      <p:pic>
        <p:nvPicPr>
          <p:cNvPr id="18" name="Graphic 17" descr="Walk with solid fill">
            <a:extLst>
              <a:ext uri="{FF2B5EF4-FFF2-40B4-BE49-F238E27FC236}">
                <a16:creationId xmlns:a16="http://schemas.microsoft.com/office/drawing/2014/main" id="{2B43600D-F31C-14AD-2A6C-66FB1726FBA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492844" y="3353790"/>
            <a:ext cx="525383" cy="525383"/>
          </a:xfrm>
          <a:prstGeom prst="rect">
            <a:avLst/>
          </a:prstGeom>
        </p:spPr>
      </p:pic>
      <p:pic>
        <p:nvPicPr>
          <p:cNvPr id="3" name="Picture 2">
            <a:extLst>
              <a:ext uri="{FF2B5EF4-FFF2-40B4-BE49-F238E27FC236}">
                <a16:creationId xmlns:a16="http://schemas.microsoft.com/office/drawing/2014/main" id="{EFA08BA6-A800-3C52-06CF-2E28B7A70685}"/>
              </a:ext>
            </a:extLst>
          </p:cNvPr>
          <p:cNvPicPr>
            <a:picLocks noChangeAspect="1"/>
          </p:cNvPicPr>
          <p:nvPr/>
        </p:nvPicPr>
        <p:blipFill>
          <a:blip r:embed="rId20"/>
          <a:stretch>
            <a:fillRect/>
          </a:stretch>
        </p:blipFill>
        <p:spPr>
          <a:xfrm>
            <a:off x="10864233" y="6247154"/>
            <a:ext cx="1487553" cy="231668"/>
          </a:xfrm>
          <a:prstGeom prst="rect">
            <a:avLst/>
          </a:prstGeom>
        </p:spPr>
      </p:pic>
    </p:spTree>
    <p:extLst>
      <p:ext uri="{BB962C8B-B14F-4D97-AF65-F5344CB8AC3E}">
        <p14:creationId xmlns:p14="http://schemas.microsoft.com/office/powerpoint/2010/main" val="133504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500"/>
                                        <p:tgtEl>
                                          <p:spTgt spid="42"/>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7">
                                            <p:txEl>
                                              <p:pRg st="0" end="0"/>
                                            </p:txEl>
                                          </p:spTgt>
                                        </p:tgtEl>
                                        <p:attrNameLst>
                                          <p:attrName>style.visibility</p:attrName>
                                        </p:attrNameLst>
                                      </p:cBhvr>
                                      <p:to>
                                        <p:strVal val="visible"/>
                                      </p:to>
                                    </p:set>
                                    <p:animEffect transition="in" filter="fade">
                                      <p:cBhvr>
                                        <p:cTn id="18" dur="500"/>
                                        <p:tgtEl>
                                          <p:spTgt spid="37">
                                            <p:txEl>
                                              <p:pRg st="0" end="0"/>
                                            </p:txEl>
                                          </p:spTgt>
                                        </p:tgtEl>
                                      </p:cBhvr>
                                    </p:animEffect>
                                  </p:childTnLst>
                                </p:cTn>
                              </p:par>
                            </p:childTnLst>
                          </p:cTn>
                        </p:par>
                        <p:par>
                          <p:cTn id="19" fill="hold">
                            <p:stCondLst>
                              <p:cond delay="1500"/>
                            </p:stCondLst>
                            <p:childTnLst>
                              <p:par>
                                <p:cTn id="20" presetID="22" presetClass="entr" presetSubtype="1"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500"/>
                                        <p:tgtEl>
                                          <p:spTgt spid="3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fade">
                                      <p:cBhvr>
                                        <p:cTn id="29" dur="500"/>
                                        <p:tgtEl>
                                          <p:spTgt spid="38"/>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37">
                                            <p:txEl>
                                              <p:pRg st="4" end="4"/>
                                            </p:txEl>
                                          </p:spTgt>
                                        </p:tgtEl>
                                        <p:attrNameLst>
                                          <p:attrName>style.visibility</p:attrName>
                                        </p:attrNameLst>
                                      </p:cBhvr>
                                      <p:to>
                                        <p:strVal val="visible"/>
                                      </p:to>
                                    </p:set>
                                    <p:animEffect transition="in" filter="fade">
                                      <p:cBhvr>
                                        <p:cTn id="33" dur="500"/>
                                        <p:tgtEl>
                                          <p:spTgt spid="37">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par>
                                <p:cTn id="39" presetID="10"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37">
                                            <p:txEl>
                                              <p:pRg st="7" end="7"/>
                                            </p:txEl>
                                          </p:spTgt>
                                        </p:tgtEl>
                                        <p:attrNameLst>
                                          <p:attrName>style.visibility</p:attrName>
                                        </p:attrNameLst>
                                      </p:cBhvr>
                                      <p:to>
                                        <p:strVal val="visible"/>
                                      </p:to>
                                    </p:set>
                                    <p:animEffect transition="in" filter="fade">
                                      <p:cBhvr>
                                        <p:cTn id="45" dur="500"/>
                                        <p:tgtEl>
                                          <p:spTgt spid="37">
                                            <p:txEl>
                                              <p:pRg st="7" end="7"/>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7">
                                            <p:txEl>
                                              <p:pRg st="8" end="8"/>
                                            </p:txEl>
                                          </p:spTgt>
                                        </p:tgtEl>
                                        <p:attrNameLst>
                                          <p:attrName>style.visibility</p:attrName>
                                        </p:attrNameLst>
                                      </p:cBhvr>
                                      <p:to>
                                        <p:strVal val="visible"/>
                                      </p:to>
                                    </p:set>
                                    <p:animEffect transition="in" filter="fade">
                                      <p:cBhvr>
                                        <p:cTn id="48" dur="500"/>
                                        <p:tgtEl>
                                          <p:spTgt spid="37">
                                            <p:txEl>
                                              <p:pRg st="8" end="8"/>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7">
                                            <p:txEl>
                                              <p:pRg st="9" end="9"/>
                                            </p:txEl>
                                          </p:spTgt>
                                        </p:tgtEl>
                                        <p:attrNameLst>
                                          <p:attrName>style.visibility</p:attrName>
                                        </p:attrNameLst>
                                      </p:cBhvr>
                                      <p:to>
                                        <p:strVal val="visible"/>
                                      </p:to>
                                    </p:set>
                                    <p:animEffect transition="in" filter="fade">
                                      <p:cBhvr>
                                        <p:cTn id="51" dur="500"/>
                                        <p:tgtEl>
                                          <p:spTgt spid="37">
                                            <p:txEl>
                                              <p:pRg st="9" end="9"/>
                                            </p:txEl>
                                          </p:spTgt>
                                        </p:tgtEl>
                                      </p:cBhvr>
                                    </p:animEffect>
                                  </p:childTnLst>
                                </p:cTn>
                              </p:par>
                            </p:childTnLst>
                          </p:cTn>
                        </p:par>
                        <p:par>
                          <p:cTn id="52" fill="hold">
                            <p:stCondLst>
                              <p:cond delay="1000"/>
                            </p:stCondLst>
                            <p:childTnLst>
                              <p:par>
                                <p:cTn id="53" presetID="10" presetClass="entr" presetSubtype="0" fill="hold" grpId="0" nodeType="after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500"/>
                                        <p:tgtEl>
                                          <p:spTgt spid="44"/>
                                        </p:tgtEl>
                                      </p:cBhvr>
                                    </p:animEffect>
                                  </p:childTnLst>
                                </p:cTn>
                              </p:par>
                              <p:par>
                                <p:cTn id="56" presetID="10"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childTnLst>
                          </p:cTn>
                        </p:par>
                        <p:par>
                          <p:cTn id="59" fill="hold">
                            <p:stCondLst>
                              <p:cond delay="1500"/>
                            </p:stCondLst>
                            <p:childTnLst>
                              <p:par>
                                <p:cTn id="60" presetID="10" presetClass="entr" presetSubtype="0" fill="hold" grpId="0" nodeType="afterEffect">
                                  <p:stCondLst>
                                    <p:cond delay="0"/>
                                  </p:stCondLst>
                                  <p:childTnLst>
                                    <p:set>
                                      <p:cBhvr>
                                        <p:cTn id="61" dur="1" fill="hold">
                                          <p:stCondLst>
                                            <p:cond delay="0"/>
                                          </p:stCondLst>
                                        </p:cTn>
                                        <p:tgtEl>
                                          <p:spTgt spid="37">
                                            <p:txEl>
                                              <p:pRg st="12" end="12"/>
                                            </p:txEl>
                                          </p:spTgt>
                                        </p:tgtEl>
                                        <p:attrNameLst>
                                          <p:attrName>style.visibility</p:attrName>
                                        </p:attrNameLst>
                                      </p:cBhvr>
                                      <p:to>
                                        <p:strVal val="visible"/>
                                      </p:to>
                                    </p:set>
                                    <p:animEffect transition="in" filter="fade">
                                      <p:cBhvr>
                                        <p:cTn id="62" dur="500"/>
                                        <p:tgtEl>
                                          <p:spTgt spid="37">
                                            <p:txEl>
                                              <p:pRg st="12" end="12"/>
                                            </p:txEl>
                                          </p:spTgt>
                                        </p:tgtEl>
                                      </p:cBhvr>
                                    </p:animEffect>
                                  </p:childTnLst>
                                </p:cTn>
                              </p:par>
                            </p:childTnLst>
                          </p:cTn>
                        </p:par>
                        <p:par>
                          <p:cTn id="63" fill="hold">
                            <p:stCondLst>
                              <p:cond delay="2000"/>
                            </p:stCondLst>
                            <p:childTnLst>
                              <p:par>
                                <p:cTn id="64" presetID="10" presetClass="entr" presetSubtype="0" fill="hold" grpId="0" nodeType="afterEffect">
                                  <p:stCondLst>
                                    <p:cond delay="0"/>
                                  </p:stCondLst>
                                  <p:childTnLst>
                                    <p:set>
                                      <p:cBhvr>
                                        <p:cTn id="65" dur="1" fill="hold">
                                          <p:stCondLst>
                                            <p:cond delay="0"/>
                                          </p:stCondLst>
                                        </p:cTn>
                                        <p:tgtEl>
                                          <p:spTgt spid="45"/>
                                        </p:tgtEl>
                                        <p:attrNameLst>
                                          <p:attrName>style.visibility</p:attrName>
                                        </p:attrNameLst>
                                      </p:cBhvr>
                                      <p:to>
                                        <p:strVal val="visible"/>
                                      </p:to>
                                    </p:set>
                                    <p:animEffect transition="in" filter="fade">
                                      <p:cBhvr>
                                        <p:cTn id="66" dur="500"/>
                                        <p:tgtEl>
                                          <p:spTgt spid="45"/>
                                        </p:tgtEl>
                                      </p:cBhvr>
                                    </p:animEffect>
                                  </p:childTnLst>
                                </p:cTn>
                              </p:par>
                              <p:par>
                                <p:cTn id="67" presetID="10" presetClass="entr" presetSubtype="0" fill="hold"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500"/>
                                        <p:tgtEl>
                                          <p:spTgt spid="24"/>
                                        </p:tgtEl>
                                      </p:cBhvr>
                                    </p:animEffect>
                                  </p:childTnLst>
                                </p:cTn>
                              </p:par>
                            </p:childTnLst>
                          </p:cTn>
                        </p:par>
                        <p:par>
                          <p:cTn id="70" fill="hold">
                            <p:stCondLst>
                              <p:cond delay="2500"/>
                            </p:stCondLst>
                            <p:childTnLst>
                              <p:par>
                                <p:cTn id="71" presetID="10" presetClass="entr" presetSubtype="0" fill="hold" grpId="0" nodeType="afterEffect">
                                  <p:stCondLst>
                                    <p:cond delay="0"/>
                                  </p:stCondLst>
                                  <p:childTnLst>
                                    <p:set>
                                      <p:cBhvr>
                                        <p:cTn id="72" dur="1" fill="hold">
                                          <p:stCondLst>
                                            <p:cond delay="0"/>
                                          </p:stCondLst>
                                        </p:cTn>
                                        <p:tgtEl>
                                          <p:spTgt spid="37">
                                            <p:txEl>
                                              <p:pRg st="15" end="15"/>
                                            </p:txEl>
                                          </p:spTgt>
                                        </p:tgtEl>
                                        <p:attrNameLst>
                                          <p:attrName>style.visibility</p:attrName>
                                        </p:attrNameLst>
                                      </p:cBhvr>
                                      <p:to>
                                        <p:strVal val="visible"/>
                                      </p:to>
                                    </p:set>
                                    <p:animEffect transition="in" filter="fade">
                                      <p:cBhvr>
                                        <p:cTn id="73" dur="500"/>
                                        <p:tgtEl>
                                          <p:spTgt spid="37">
                                            <p:txEl>
                                              <p:pRg st="15" end="15"/>
                                            </p:tx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7">
                                            <p:txEl>
                                              <p:pRg st="16" end="16"/>
                                            </p:txEl>
                                          </p:spTgt>
                                        </p:tgtEl>
                                        <p:attrNameLst>
                                          <p:attrName>style.visibility</p:attrName>
                                        </p:attrNameLst>
                                      </p:cBhvr>
                                      <p:to>
                                        <p:strVal val="visible"/>
                                      </p:to>
                                    </p:set>
                                    <p:animEffect transition="in" filter="fade">
                                      <p:cBhvr>
                                        <p:cTn id="76" dur="500"/>
                                        <p:tgtEl>
                                          <p:spTgt spid="37">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4" grpId="0" animBg="1"/>
      <p:bldP spid="45" grpId="0" animBg="1"/>
      <p:bldP spid="37" grpId="0" uiExpand="1" build="p"/>
      <p:bldP spid="38" grpId="0" animBg="1"/>
      <p:bldP spid="4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1902867-9439-437A-B0A7-CF8512703C0C}"/>
              </a:ext>
            </a:extLst>
          </p:cNvPr>
          <p:cNvSpPr>
            <a:spLocks noGrp="1"/>
          </p:cNvSpPr>
          <p:nvPr>
            <p:ph type="title"/>
          </p:nvPr>
        </p:nvSpPr>
        <p:spPr/>
        <p:txBody>
          <a:bodyPr/>
          <a:lstStyle/>
          <a:p>
            <a:r>
              <a:rPr lang="en-US" dirty="0"/>
              <a:t>Antifibrotic treatment significantly improves survival in patients with IPF</a:t>
            </a:r>
            <a:r>
              <a:rPr lang="en-US" baseline="30000" dirty="0"/>
              <a:t>1</a:t>
            </a:r>
            <a:r>
              <a:rPr lang="en-US" dirty="0"/>
              <a:t>* </a:t>
            </a:r>
            <a:endParaRPr lang="nl-NL" dirty="0"/>
          </a:p>
        </p:txBody>
      </p:sp>
      <p:sp>
        <p:nvSpPr>
          <p:cNvPr id="5" name="Text Placeholder 4">
            <a:extLst>
              <a:ext uri="{FF2B5EF4-FFF2-40B4-BE49-F238E27FC236}">
                <a16:creationId xmlns:a16="http://schemas.microsoft.com/office/drawing/2014/main" id="{9B795534-45ED-7946-8889-6511D9C48D33}"/>
              </a:ext>
            </a:extLst>
          </p:cNvPr>
          <p:cNvSpPr>
            <a:spLocks noGrp="1"/>
          </p:cNvSpPr>
          <p:nvPr>
            <p:ph type="body" sz="quarter" idx="13"/>
          </p:nvPr>
        </p:nvSpPr>
        <p:spPr/>
        <p:txBody>
          <a:bodyPr/>
          <a:lstStyle/>
          <a:p>
            <a:r>
              <a:rPr lang="en-GB" dirty="0"/>
              <a:t>*The risk of mortality was analysed in patients who were treated with pirfenidone (n=139) and </a:t>
            </a:r>
            <a:r>
              <a:rPr lang="en-GB" dirty="0" err="1"/>
              <a:t>nintedanib</a:t>
            </a:r>
            <a:r>
              <a:rPr lang="en-GB" dirty="0"/>
              <a:t> (n=159); HR=Hazard Ratio; CI=Confidence Interval; 1. Behr J, </a:t>
            </a:r>
            <a:r>
              <a:rPr lang="en-GB" dirty="0" err="1"/>
              <a:t>Prasse</a:t>
            </a:r>
            <a:r>
              <a:rPr lang="en-GB" dirty="0"/>
              <a:t> A, Wirtz H, et al. Survival and course of lung function in the presence or absence of antifibrotic treatment in patients with idiopathic pulmonary fibrosis: long-term results of the INSIGHTS-IPF registry. Eur Respir J. 2020;56(2):1902279. </a:t>
            </a:r>
          </a:p>
        </p:txBody>
      </p:sp>
      <p:sp>
        <p:nvSpPr>
          <p:cNvPr id="6" name="Text Placeholder 5">
            <a:extLst>
              <a:ext uri="{FF2B5EF4-FFF2-40B4-BE49-F238E27FC236}">
                <a16:creationId xmlns:a16="http://schemas.microsoft.com/office/drawing/2014/main" id="{BE6C01B6-E377-F04A-8657-FC01A1B6D6C0}"/>
              </a:ext>
            </a:extLst>
          </p:cNvPr>
          <p:cNvSpPr>
            <a:spLocks noGrp="1"/>
          </p:cNvSpPr>
          <p:nvPr>
            <p:ph type="body" sz="quarter" idx="17"/>
          </p:nvPr>
        </p:nvSpPr>
        <p:spPr/>
        <p:txBody>
          <a:bodyPr/>
          <a:lstStyle/>
          <a:p>
            <a:r>
              <a:rPr lang="nl-NL" dirty="0"/>
              <a:t>F2</a:t>
            </a:r>
            <a:endParaRPr lang="en-NL" dirty="0"/>
          </a:p>
        </p:txBody>
      </p:sp>
      <p:grpSp>
        <p:nvGrpSpPr>
          <p:cNvPr id="61" name="Group 60">
            <a:extLst>
              <a:ext uri="{FF2B5EF4-FFF2-40B4-BE49-F238E27FC236}">
                <a16:creationId xmlns:a16="http://schemas.microsoft.com/office/drawing/2014/main" id="{02142C0D-08F6-2240-B6DA-96905E362485}"/>
              </a:ext>
            </a:extLst>
          </p:cNvPr>
          <p:cNvGrpSpPr/>
          <p:nvPr/>
        </p:nvGrpSpPr>
        <p:grpSpPr>
          <a:xfrm>
            <a:off x="1317248" y="1127297"/>
            <a:ext cx="10444439" cy="4014637"/>
            <a:chOff x="2589914" y="1571972"/>
            <a:chExt cx="8895137" cy="3419116"/>
          </a:xfrm>
        </p:grpSpPr>
        <p:sp>
          <p:nvSpPr>
            <p:cNvPr id="53" name="Titel 1">
              <a:extLst>
                <a:ext uri="{FF2B5EF4-FFF2-40B4-BE49-F238E27FC236}">
                  <a16:creationId xmlns:a16="http://schemas.microsoft.com/office/drawing/2014/main" id="{71F2645B-5CD3-A143-B69A-03D49621F7B7}"/>
                </a:ext>
              </a:extLst>
            </p:cNvPr>
            <p:cNvSpPr txBox="1">
              <a:spLocks/>
            </p:cNvSpPr>
            <p:nvPr/>
          </p:nvSpPr>
          <p:spPr>
            <a:xfrm>
              <a:off x="9744319" y="1765051"/>
              <a:ext cx="1740732" cy="29832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r>
                <a:rPr lang="nl-NL" sz="900" b="0" dirty="0" err="1"/>
                <a:t>Antifibrotic</a:t>
              </a:r>
              <a:r>
                <a:rPr lang="nl-NL" sz="900" b="0" dirty="0"/>
                <a:t> treatment</a:t>
              </a:r>
              <a:endParaRPr lang="nl-NL" sz="900" b="0" baseline="30000" dirty="0"/>
            </a:p>
          </p:txBody>
        </p:sp>
        <p:grpSp>
          <p:nvGrpSpPr>
            <p:cNvPr id="60" name="Group 59">
              <a:extLst>
                <a:ext uri="{FF2B5EF4-FFF2-40B4-BE49-F238E27FC236}">
                  <a16:creationId xmlns:a16="http://schemas.microsoft.com/office/drawing/2014/main" id="{BEA93AE7-A2B3-A547-B011-C65E96D6CAF3}"/>
                </a:ext>
              </a:extLst>
            </p:cNvPr>
            <p:cNvGrpSpPr/>
            <p:nvPr/>
          </p:nvGrpSpPr>
          <p:grpSpPr>
            <a:xfrm>
              <a:off x="2589914" y="1571972"/>
              <a:ext cx="8526005" cy="3419116"/>
              <a:chOff x="2589914" y="1571972"/>
              <a:chExt cx="8526005" cy="3419116"/>
            </a:xfrm>
          </p:grpSpPr>
          <p:cxnSp>
            <p:nvCxnSpPr>
              <p:cNvPr id="40" name="Straight Connector 39">
                <a:extLst>
                  <a:ext uri="{FF2B5EF4-FFF2-40B4-BE49-F238E27FC236}">
                    <a16:creationId xmlns:a16="http://schemas.microsoft.com/office/drawing/2014/main" id="{2DEC0896-6AB8-C84A-A4C5-1B049EA9D368}"/>
                  </a:ext>
                </a:extLst>
              </p:cNvPr>
              <p:cNvCxnSpPr>
                <a:cxnSpLocks/>
                <a:endCxn id="19" idx="3"/>
              </p:cNvCxnSpPr>
              <p:nvPr/>
            </p:nvCxnSpPr>
            <p:spPr>
              <a:xfrm flipH="1">
                <a:off x="3560480" y="2992129"/>
                <a:ext cx="4875799" cy="4143"/>
              </a:xfrm>
              <a:prstGeom prst="line">
                <a:avLst/>
              </a:prstGeom>
              <a:ln w="9525">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8D5791DD-606E-DE4E-BF3A-1942F2E033E5}"/>
                  </a:ext>
                </a:extLst>
              </p:cNvPr>
              <p:cNvCxnSpPr>
                <a:cxnSpLocks/>
                <a:endCxn id="20" idx="3"/>
              </p:cNvCxnSpPr>
              <p:nvPr/>
            </p:nvCxnSpPr>
            <p:spPr>
              <a:xfrm flipH="1">
                <a:off x="3560480" y="3510153"/>
                <a:ext cx="4875799" cy="14297"/>
              </a:xfrm>
              <a:prstGeom prst="line">
                <a:avLst/>
              </a:prstGeom>
              <a:ln w="9525">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5988FF9-50E9-D144-AD5C-1ACD927E2E7C}"/>
                  </a:ext>
                </a:extLst>
              </p:cNvPr>
              <p:cNvCxnSpPr>
                <a:cxnSpLocks/>
                <a:endCxn id="18" idx="3"/>
              </p:cNvCxnSpPr>
              <p:nvPr/>
            </p:nvCxnSpPr>
            <p:spPr>
              <a:xfrm flipH="1" flipV="1">
                <a:off x="3560480" y="2480513"/>
                <a:ext cx="4875799" cy="4312"/>
              </a:xfrm>
              <a:prstGeom prst="line">
                <a:avLst/>
              </a:prstGeom>
              <a:ln w="9525">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262EEDF-8C27-8643-9F0D-A20EF239949B}"/>
                  </a:ext>
                </a:extLst>
              </p:cNvPr>
              <p:cNvCxnSpPr>
                <a:cxnSpLocks/>
              </p:cNvCxnSpPr>
              <p:nvPr/>
            </p:nvCxnSpPr>
            <p:spPr>
              <a:xfrm flipH="1">
                <a:off x="3654426" y="1921154"/>
                <a:ext cx="4781853" cy="0"/>
              </a:xfrm>
              <a:prstGeom prst="line">
                <a:avLst/>
              </a:prstGeom>
              <a:ln w="9525">
                <a:solidFill>
                  <a:schemeClr val="bg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49" name="Picture 48">
                <a:extLst>
                  <a:ext uri="{FF2B5EF4-FFF2-40B4-BE49-F238E27FC236}">
                    <a16:creationId xmlns:a16="http://schemas.microsoft.com/office/drawing/2014/main" id="{4F6206DE-5561-014F-BD5D-F39D0A713DC9}"/>
                  </a:ext>
                </a:extLst>
              </p:cNvPr>
              <p:cNvPicPr>
                <a:picLocks noChangeAspect="1"/>
              </p:cNvPicPr>
              <p:nvPr/>
            </p:nvPicPr>
            <p:blipFill>
              <a:blip r:embed="rId3"/>
              <a:stretch>
                <a:fillRect/>
              </a:stretch>
            </p:blipFill>
            <p:spPr>
              <a:xfrm>
                <a:off x="3511664" y="1914211"/>
                <a:ext cx="4832226" cy="1701254"/>
              </a:xfrm>
              <a:prstGeom prst="rect">
                <a:avLst/>
              </a:prstGeom>
            </p:spPr>
          </p:pic>
          <p:sp>
            <p:nvSpPr>
              <p:cNvPr id="25" name="Titel 1">
                <a:extLst>
                  <a:ext uri="{FF2B5EF4-FFF2-40B4-BE49-F238E27FC236}">
                    <a16:creationId xmlns:a16="http://schemas.microsoft.com/office/drawing/2014/main" id="{E91D29C6-F50D-274C-9CAA-B345F3AD3971}"/>
                  </a:ext>
                </a:extLst>
              </p:cNvPr>
              <p:cNvSpPr txBox="1">
                <a:spLocks/>
              </p:cNvSpPr>
              <p:nvPr/>
            </p:nvSpPr>
            <p:spPr>
              <a:xfrm rot="16200000">
                <a:off x="1268184" y="2893702"/>
                <a:ext cx="2941779" cy="29832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ctr"/>
                <a:r>
                  <a:rPr lang="nl-NL" sz="900" b="0" dirty="0"/>
                  <a:t>SURVIVAL </a:t>
                </a:r>
                <a:endParaRPr lang="nl-NL" sz="900" b="0" baseline="30000" dirty="0"/>
              </a:p>
            </p:txBody>
          </p:sp>
          <p:cxnSp>
            <p:nvCxnSpPr>
              <p:cNvPr id="12" name="Straight Connector 11">
                <a:extLst>
                  <a:ext uri="{FF2B5EF4-FFF2-40B4-BE49-F238E27FC236}">
                    <a16:creationId xmlns:a16="http://schemas.microsoft.com/office/drawing/2014/main" id="{F0DCDF91-EED6-F341-8407-B1A4DF762C12}"/>
                  </a:ext>
                </a:extLst>
              </p:cNvPr>
              <p:cNvCxnSpPr>
                <a:cxnSpLocks/>
              </p:cNvCxnSpPr>
              <p:nvPr/>
            </p:nvCxnSpPr>
            <p:spPr>
              <a:xfrm flipH="1">
                <a:off x="3560481" y="4048115"/>
                <a:ext cx="4875798"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itel 1">
                <a:extLst>
                  <a:ext uri="{FF2B5EF4-FFF2-40B4-BE49-F238E27FC236}">
                    <a16:creationId xmlns:a16="http://schemas.microsoft.com/office/drawing/2014/main" id="{25255479-837E-9D4E-B84F-8F6010EDA121}"/>
                  </a:ext>
                </a:extLst>
              </p:cNvPr>
              <p:cNvSpPr txBox="1">
                <a:spLocks/>
              </p:cNvSpPr>
              <p:nvPr/>
            </p:nvSpPr>
            <p:spPr>
              <a:xfrm>
                <a:off x="2937778" y="1732525"/>
                <a:ext cx="622702" cy="34341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r"/>
                <a:r>
                  <a:rPr lang="nl-NL" sz="900" b="0" dirty="0"/>
                  <a:t>1.00</a:t>
                </a:r>
              </a:p>
            </p:txBody>
          </p:sp>
          <p:sp>
            <p:nvSpPr>
              <p:cNvPr id="18" name="Titel 1">
                <a:extLst>
                  <a:ext uri="{FF2B5EF4-FFF2-40B4-BE49-F238E27FC236}">
                    <a16:creationId xmlns:a16="http://schemas.microsoft.com/office/drawing/2014/main" id="{7EED533F-5AFC-7B47-8204-6E64BD97BB9B}"/>
                  </a:ext>
                </a:extLst>
              </p:cNvPr>
              <p:cNvSpPr txBox="1">
                <a:spLocks/>
              </p:cNvSpPr>
              <p:nvPr/>
            </p:nvSpPr>
            <p:spPr>
              <a:xfrm>
                <a:off x="2937778" y="2308804"/>
                <a:ext cx="622702" cy="34341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r"/>
                <a:r>
                  <a:rPr lang="nl-NL" sz="900" b="0" dirty="0"/>
                  <a:t>0.75</a:t>
                </a:r>
              </a:p>
            </p:txBody>
          </p:sp>
          <p:sp>
            <p:nvSpPr>
              <p:cNvPr id="19" name="Titel 1">
                <a:extLst>
                  <a:ext uri="{FF2B5EF4-FFF2-40B4-BE49-F238E27FC236}">
                    <a16:creationId xmlns:a16="http://schemas.microsoft.com/office/drawing/2014/main" id="{151BADF7-8960-1A47-8BE9-C4928D63E8E7}"/>
                  </a:ext>
                </a:extLst>
              </p:cNvPr>
              <p:cNvSpPr txBox="1">
                <a:spLocks/>
              </p:cNvSpPr>
              <p:nvPr/>
            </p:nvSpPr>
            <p:spPr>
              <a:xfrm>
                <a:off x="2937778" y="2824563"/>
                <a:ext cx="622702" cy="34341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r"/>
                <a:r>
                  <a:rPr lang="nl-NL" sz="900" b="0" dirty="0"/>
                  <a:t>0.50</a:t>
                </a:r>
              </a:p>
            </p:txBody>
          </p:sp>
          <p:sp>
            <p:nvSpPr>
              <p:cNvPr id="20" name="Titel 1">
                <a:extLst>
                  <a:ext uri="{FF2B5EF4-FFF2-40B4-BE49-F238E27FC236}">
                    <a16:creationId xmlns:a16="http://schemas.microsoft.com/office/drawing/2014/main" id="{D0FCB6BF-E9AA-8441-980A-EAA5FCB55DA8}"/>
                  </a:ext>
                </a:extLst>
              </p:cNvPr>
              <p:cNvSpPr txBox="1">
                <a:spLocks/>
              </p:cNvSpPr>
              <p:nvPr/>
            </p:nvSpPr>
            <p:spPr>
              <a:xfrm>
                <a:off x="2937778" y="3352741"/>
                <a:ext cx="622702" cy="34341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r"/>
                <a:r>
                  <a:rPr lang="nl-NL" sz="900" b="0" dirty="0"/>
                  <a:t>0.20</a:t>
                </a:r>
              </a:p>
            </p:txBody>
          </p:sp>
          <p:sp>
            <p:nvSpPr>
              <p:cNvPr id="21" name="Titel 1">
                <a:extLst>
                  <a:ext uri="{FF2B5EF4-FFF2-40B4-BE49-F238E27FC236}">
                    <a16:creationId xmlns:a16="http://schemas.microsoft.com/office/drawing/2014/main" id="{0A225EFC-70FF-434E-BD5E-302F95A89C03}"/>
                  </a:ext>
                </a:extLst>
              </p:cNvPr>
              <p:cNvSpPr txBox="1">
                <a:spLocks/>
              </p:cNvSpPr>
              <p:nvPr/>
            </p:nvSpPr>
            <p:spPr>
              <a:xfrm>
                <a:off x="2937778" y="3763975"/>
                <a:ext cx="622702" cy="34341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r"/>
                <a:r>
                  <a:rPr lang="nl-NL" sz="900" b="0" dirty="0"/>
                  <a:t>0.00</a:t>
                </a:r>
              </a:p>
            </p:txBody>
          </p:sp>
          <p:sp>
            <p:nvSpPr>
              <p:cNvPr id="22" name="Titel 1">
                <a:extLst>
                  <a:ext uri="{FF2B5EF4-FFF2-40B4-BE49-F238E27FC236}">
                    <a16:creationId xmlns:a16="http://schemas.microsoft.com/office/drawing/2014/main" id="{F38DB5EA-3E2A-044A-A184-CF8412CC0071}"/>
                  </a:ext>
                </a:extLst>
              </p:cNvPr>
              <p:cNvSpPr txBox="1">
                <a:spLocks/>
              </p:cNvSpPr>
              <p:nvPr/>
            </p:nvSpPr>
            <p:spPr>
              <a:xfrm>
                <a:off x="3464502" y="4077755"/>
                <a:ext cx="372036" cy="34341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ctr"/>
                <a:r>
                  <a:rPr lang="nl-NL" sz="1100" b="0" dirty="0">
                    <a:solidFill>
                      <a:schemeClr val="bg2"/>
                    </a:solidFill>
                  </a:rPr>
                  <a:t>0</a:t>
                </a:r>
              </a:p>
            </p:txBody>
          </p:sp>
          <p:sp>
            <p:nvSpPr>
              <p:cNvPr id="23" name="Titel 1">
                <a:extLst>
                  <a:ext uri="{FF2B5EF4-FFF2-40B4-BE49-F238E27FC236}">
                    <a16:creationId xmlns:a16="http://schemas.microsoft.com/office/drawing/2014/main" id="{137F5922-A0D3-F749-85F3-68732BFEF96A}"/>
                  </a:ext>
                </a:extLst>
              </p:cNvPr>
              <p:cNvSpPr txBox="1">
                <a:spLocks/>
              </p:cNvSpPr>
              <p:nvPr/>
            </p:nvSpPr>
            <p:spPr>
              <a:xfrm>
                <a:off x="8170969" y="4072964"/>
                <a:ext cx="372036" cy="34341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ctr"/>
                <a:r>
                  <a:rPr lang="nl-NL" sz="1100" b="0" dirty="0">
                    <a:solidFill>
                      <a:schemeClr val="bg2"/>
                    </a:solidFill>
                  </a:rPr>
                  <a:t>2</a:t>
                </a:r>
              </a:p>
            </p:txBody>
          </p:sp>
          <p:sp>
            <p:nvSpPr>
              <p:cNvPr id="24" name="Titel 1">
                <a:extLst>
                  <a:ext uri="{FF2B5EF4-FFF2-40B4-BE49-F238E27FC236}">
                    <a16:creationId xmlns:a16="http://schemas.microsoft.com/office/drawing/2014/main" id="{DB273C77-A2E8-2342-932F-76CF5C5C2FD4}"/>
                  </a:ext>
                </a:extLst>
              </p:cNvPr>
              <p:cNvSpPr txBox="1">
                <a:spLocks/>
              </p:cNvSpPr>
              <p:nvPr/>
            </p:nvSpPr>
            <p:spPr>
              <a:xfrm>
                <a:off x="5724728" y="4072964"/>
                <a:ext cx="372036" cy="298323"/>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ctr"/>
                <a:r>
                  <a:rPr lang="nl-NL" sz="1100" b="0" dirty="0">
                    <a:solidFill>
                      <a:schemeClr val="bg2"/>
                    </a:solidFill>
                  </a:rPr>
                  <a:t>1</a:t>
                </a:r>
              </a:p>
            </p:txBody>
          </p:sp>
          <p:sp>
            <p:nvSpPr>
              <p:cNvPr id="27" name="Titel 1">
                <a:extLst>
                  <a:ext uri="{FF2B5EF4-FFF2-40B4-BE49-F238E27FC236}">
                    <a16:creationId xmlns:a16="http://schemas.microsoft.com/office/drawing/2014/main" id="{F047098D-E0FC-F242-8294-1F1FEFA22751}"/>
                  </a:ext>
                </a:extLst>
              </p:cNvPr>
              <p:cNvSpPr txBox="1">
                <a:spLocks/>
              </p:cNvSpPr>
              <p:nvPr/>
            </p:nvSpPr>
            <p:spPr>
              <a:xfrm>
                <a:off x="4439856" y="4306242"/>
                <a:ext cx="2941779" cy="29832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ctr"/>
                <a:r>
                  <a:rPr lang="nl-NL" sz="900" b="0" dirty="0"/>
                  <a:t>FOLLOW-UP IN YEARS</a:t>
                </a:r>
                <a:endParaRPr lang="nl-NL" sz="900" b="0" baseline="30000" dirty="0"/>
              </a:p>
            </p:txBody>
          </p:sp>
          <p:sp>
            <p:nvSpPr>
              <p:cNvPr id="35" name="Titel 1">
                <a:extLst>
                  <a:ext uri="{FF2B5EF4-FFF2-40B4-BE49-F238E27FC236}">
                    <a16:creationId xmlns:a16="http://schemas.microsoft.com/office/drawing/2014/main" id="{48DE31EF-9C91-E143-A13A-979619B20378}"/>
                  </a:ext>
                </a:extLst>
              </p:cNvPr>
              <p:cNvSpPr txBox="1">
                <a:spLocks/>
              </p:cNvSpPr>
              <p:nvPr/>
            </p:nvSpPr>
            <p:spPr>
              <a:xfrm>
                <a:off x="5458970" y="2996171"/>
                <a:ext cx="2321085" cy="51040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r>
                  <a:rPr lang="nl-NL" sz="800" b="0" dirty="0"/>
                  <a:t>HR=0.63</a:t>
                </a:r>
              </a:p>
              <a:p>
                <a:r>
                  <a:rPr lang="nl-NL" sz="800" b="0" dirty="0"/>
                  <a:t>95% Cl=0.45-0.87</a:t>
                </a:r>
              </a:p>
              <a:p>
                <a:r>
                  <a:rPr lang="nl-NL" sz="800" b="0" i="1" dirty="0"/>
                  <a:t>p</a:t>
                </a:r>
                <a:r>
                  <a:rPr lang="nl-NL" sz="800" b="0" dirty="0"/>
                  <a:t>=0.005</a:t>
                </a:r>
              </a:p>
            </p:txBody>
          </p:sp>
          <p:sp>
            <p:nvSpPr>
              <p:cNvPr id="37" name="Titel 1">
                <a:extLst>
                  <a:ext uri="{FF2B5EF4-FFF2-40B4-BE49-F238E27FC236}">
                    <a16:creationId xmlns:a16="http://schemas.microsoft.com/office/drawing/2014/main" id="{71A213A8-4DD4-FF41-9FBD-E78FCAA27C73}"/>
                  </a:ext>
                </a:extLst>
              </p:cNvPr>
              <p:cNvSpPr txBox="1">
                <a:spLocks/>
              </p:cNvSpPr>
              <p:nvPr/>
            </p:nvSpPr>
            <p:spPr>
              <a:xfrm>
                <a:off x="3339169" y="4647670"/>
                <a:ext cx="622702" cy="34341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ctr"/>
                <a:r>
                  <a:rPr lang="nl-NL" sz="900" dirty="0">
                    <a:solidFill>
                      <a:schemeClr val="tx2"/>
                    </a:solidFill>
                  </a:rPr>
                  <a:t>281</a:t>
                </a:r>
              </a:p>
              <a:p>
                <a:pPr algn="ctr"/>
                <a:r>
                  <a:rPr lang="nl-NL" sz="900" dirty="0">
                    <a:solidFill>
                      <a:schemeClr val="tx2"/>
                    </a:solidFill>
                  </a:rPr>
                  <a:t>252</a:t>
                </a:r>
              </a:p>
            </p:txBody>
          </p:sp>
          <p:sp>
            <p:nvSpPr>
              <p:cNvPr id="38" name="Titel 1">
                <a:extLst>
                  <a:ext uri="{FF2B5EF4-FFF2-40B4-BE49-F238E27FC236}">
                    <a16:creationId xmlns:a16="http://schemas.microsoft.com/office/drawing/2014/main" id="{F41A6215-1228-6849-A9AD-A7DF14DA8249}"/>
                  </a:ext>
                </a:extLst>
              </p:cNvPr>
              <p:cNvSpPr txBox="1">
                <a:spLocks/>
              </p:cNvSpPr>
              <p:nvPr/>
            </p:nvSpPr>
            <p:spPr>
              <a:xfrm>
                <a:off x="5599394" y="4647670"/>
                <a:ext cx="622702" cy="34341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ctr"/>
                <a:r>
                  <a:rPr lang="nl-NL" sz="900" dirty="0">
                    <a:solidFill>
                      <a:schemeClr val="tx2"/>
                    </a:solidFill>
                  </a:rPr>
                  <a:t>129</a:t>
                </a:r>
              </a:p>
              <a:p>
                <a:pPr algn="ctr"/>
                <a:r>
                  <a:rPr lang="nl-NL" sz="900" dirty="0">
                    <a:solidFill>
                      <a:schemeClr val="tx2"/>
                    </a:solidFill>
                  </a:rPr>
                  <a:t>139</a:t>
                </a:r>
              </a:p>
            </p:txBody>
          </p:sp>
          <p:sp>
            <p:nvSpPr>
              <p:cNvPr id="39" name="Titel 1">
                <a:extLst>
                  <a:ext uri="{FF2B5EF4-FFF2-40B4-BE49-F238E27FC236}">
                    <a16:creationId xmlns:a16="http://schemas.microsoft.com/office/drawing/2014/main" id="{B14E5B1A-24DE-7F45-BDEE-669C2EE097E8}"/>
                  </a:ext>
                </a:extLst>
              </p:cNvPr>
              <p:cNvSpPr txBox="1">
                <a:spLocks/>
              </p:cNvSpPr>
              <p:nvPr/>
            </p:nvSpPr>
            <p:spPr>
              <a:xfrm>
                <a:off x="8045637" y="4647670"/>
                <a:ext cx="622702" cy="343418"/>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pPr algn="ctr"/>
                <a:r>
                  <a:rPr lang="nl-NL" sz="900" dirty="0">
                    <a:solidFill>
                      <a:schemeClr val="tx2"/>
                    </a:solidFill>
                  </a:rPr>
                  <a:t>57</a:t>
                </a:r>
              </a:p>
              <a:p>
                <a:pPr algn="ctr"/>
                <a:r>
                  <a:rPr lang="nl-NL" sz="900" dirty="0">
                    <a:solidFill>
                      <a:schemeClr val="tx2"/>
                    </a:solidFill>
                  </a:rPr>
                  <a:t>93</a:t>
                </a:r>
              </a:p>
            </p:txBody>
          </p:sp>
          <p:sp>
            <p:nvSpPr>
              <p:cNvPr id="54" name="Titel 1">
                <a:extLst>
                  <a:ext uri="{FF2B5EF4-FFF2-40B4-BE49-F238E27FC236}">
                    <a16:creationId xmlns:a16="http://schemas.microsoft.com/office/drawing/2014/main" id="{E941CD57-C7A3-2B48-8407-C4E9261B033E}"/>
                  </a:ext>
                </a:extLst>
              </p:cNvPr>
              <p:cNvSpPr txBox="1">
                <a:spLocks/>
              </p:cNvSpPr>
              <p:nvPr/>
            </p:nvSpPr>
            <p:spPr>
              <a:xfrm>
                <a:off x="9744319" y="2004216"/>
                <a:ext cx="1371600" cy="298320"/>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2000" b="1" i="0" kern="1200" spc="0" baseline="0">
                    <a:solidFill>
                      <a:srgbClr val="001E55"/>
                    </a:solidFill>
                    <a:latin typeface="BISansNEXT" panose="02000503040000020004" pitchFamily="2" charset="0"/>
                    <a:ea typeface="+mj-ea"/>
                    <a:cs typeface="+mj-cs"/>
                  </a:defRPr>
                </a:lvl1pPr>
              </a:lstStyle>
              <a:p>
                <a:r>
                  <a:rPr lang="nl-NL" sz="900" b="0" dirty="0"/>
                  <a:t>No </a:t>
                </a:r>
                <a:r>
                  <a:rPr lang="nl-NL" sz="900" b="0" dirty="0" err="1"/>
                  <a:t>antifibrotic</a:t>
                </a:r>
                <a:r>
                  <a:rPr lang="nl-NL" sz="900" b="0" dirty="0"/>
                  <a:t> treatment</a:t>
                </a:r>
                <a:endParaRPr lang="nl-NL" sz="900" b="0" baseline="30000" dirty="0"/>
              </a:p>
            </p:txBody>
          </p:sp>
          <p:cxnSp>
            <p:nvCxnSpPr>
              <p:cNvPr id="56" name="Straight Connector 55">
                <a:extLst>
                  <a:ext uri="{FF2B5EF4-FFF2-40B4-BE49-F238E27FC236}">
                    <a16:creationId xmlns:a16="http://schemas.microsoft.com/office/drawing/2014/main" id="{D209F231-5F9E-6A47-A9AF-D2339FEBA695}"/>
                  </a:ext>
                </a:extLst>
              </p:cNvPr>
              <p:cNvCxnSpPr>
                <a:cxnSpLocks/>
              </p:cNvCxnSpPr>
              <p:nvPr/>
            </p:nvCxnSpPr>
            <p:spPr>
              <a:xfrm flipV="1">
                <a:off x="8967320" y="2156578"/>
                <a:ext cx="681023" cy="9324"/>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BAF4C64-CC95-4244-8ED5-0C26E42A2D42}"/>
                  </a:ext>
                </a:extLst>
              </p:cNvPr>
              <p:cNvCxnSpPr/>
              <p:nvPr/>
            </p:nvCxnSpPr>
            <p:spPr>
              <a:xfrm flipV="1">
                <a:off x="8967320" y="1917413"/>
                <a:ext cx="681023" cy="9324"/>
              </a:xfrm>
              <a:prstGeom prst="line">
                <a:avLst/>
              </a:prstGeom>
              <a:ln w="12700"/>
            </p:spPr>
            <p:style>
              <a:lnRef idx="1">
                <a:schemeClr val="accent1"/>
              </a:lnRef>
              <a:fillRef idx="0">
                <a:schemeClr val="accent1"/>
              </a:fillRef>
              <a:effectRef idx="0">
                <a:schemeClr val="accent1"/>
              </a:effectRef>
              <a:fontRef idx="minor">
                <a:schemeClr val="tx1"/>
              </a:fontRef>
            </p:style>
          </p:cxnSp>
        </p:grpSp>
      </p:grpSp>
      <p:pic>
        <p:nvPicPr>
          <p:cNvPr id="2" name="Picture 1">
            <a:extLst>
              <a:ext uri="{FF2B5EF4-FFF2-40B4-BE49-F238E27FC236}">
                <a16:creationId xmlns:a16="http://schemas.microsoft.com/office/drawing/2014/main" id="{DD69B5DD-A431-B1F1-54DD-F1B9E1E0964B}"/>
              </a:ext>
            </a:extLst>
          </p:cNvPr>
          <p:cNvPicPr>
            <a:picLocks noChangeAspect="1"/>
          </p:cNvPicPr>
          <p:nvPr/>
        </p:nvPicPr>
        <p:blipFill>
          <a:blip r:embed="rId4"/>
          <a:stretch>
            <a:fillRect/>
          </a:stretch>
        </p:blipFill>
        <p:spPr>
          <a:xfrm>
            <a:off x="10897346" y="6282995"/>
            <a:ext cx="1487553" cy="231668"/>
          </a:xfrm>
          <a:prstGeom prst="rect">
            <a:avLst/>
          </a:prstGeom>
        </p:spPr>
      </p:pic>
    </p:spTree>
    <p:extLst>
      <p:ext uri="{BB962C8B-B14F-4D97-AF65-F5344CB8AC3E}">
        <p14:creationId xmlns:p14="http://schemas.microsoft.com/office/powerpoint/2010/main" val="2229382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B55C9C3-6DCE-D845-AC57-1E9578D43448}"/>
              </a:ext>
            </a:extLst>
          </p:cNvPr>
          <p:cNvSpPr>
            <a:spLocks noGrp="1"/>
          </p:cNvSpPr>
          <p:nvPr>
            <p:ph type="title"/>
          </p:nvPr>
        </p:nvSpPr>
        <p:spPr/>
        <p:txBody>
          <a:bodyPr>
            <a:normAutofit/>
          </a:bodyPr>
          <a:lstStyle/>
          <a:p>
            <a:r>
              <a:rPr lang="en-GB" dirty="0"/>
              <a:t>Antifibrotic treatment started immediately after identification of progressive fibrosis could help slow progression when there is the most left to preserve</a:t>
            </a:r>
            <a:r>
              <a:rPr lang="en-GB" baseline="30000" dirty="0"/>
              <a:t>1,2</a:t>
            </a:r>
            <a:endParaRPr lang="en-NL" baseline="30000" dirty="0"/>
          </a:p>
        </p:txBody>
      </p:sp>
      <p:sp>
        <p:nvSpPr>
          <p:cNvPr id="2" name="Content Placeholder 1">
            <a:extLst>
              <a:ext uri="{FF2B5EF4-FFF2-40B4-BE49-F238E27FC236}">
                <a16:creationId xmlns:a16="http://schemas.microsoft.com/office/drawing/2014/main" id="{85FFB029-6E20-475C-9837-1A440D0AB8CB}"/>
              </a:ext>
            </a:extLst>
          </p:cNvPr>
          <p:cNvSpPr>
            <a:spLocks noGrp="1"/>
          </p:cNvSpPr>
          <p:nvPr>
            <p:ph idx="1"/>
          </p:nvPr>
        </p:nvSpPr>
        <p:spPr>
          <a:xfrm>
            <a:off x="838200" y="1123200"/>
            <a:ext cx="2837439" cy="4724849"/>
          </a:xfrm>
        </p:spPr>
        <p:txBody>
          <a:bodyPr/>
          <a:lstStyle/>
          <a:p>
            <a:pPr marL="0" indent="0">
              <a:buNone/>
            </a:pPr>
            <a:endParaRPr lang="en-US" dirty="0"/>
          </a:p>
          <a:p>
            <a:r>
              <a:rPr lang="en-US" dirty="0"/>
              <a:t>Antifibrotic therapy is considered in patients with progressive fibrosis despite appropriate first-line therapy</a:t>
            </a:r>
            <a:br>
              <a:rPr lang="en-US" dirty="0"/>
            </a:br>
            <a:endParaRPr lang="en-US" dirty="0"/>
          </a:p>
          <a:p>
            <a:r>
              <a:rPr lang="nl-NL" dirty="0" err="1"/>
              <a:t>Immediate</a:t>
            </a:r>
            <a:r>
              <a:rPr lang="nl-NL" dirty="0"/>
              <a:t> </a:t>
            </a:r>
            <a:r>
              <a:rPr lang="nl-NL" dirty="0" err="1"/>
              <a:t>initiation</a:t>
            </a:r>
            <a:r>
              <a:rPr lang="nl-NL" dirty="0"/>
              <a:t> of anti-</a:t>
            </a:r>
            <a:r>
              <a:rPr lang="nl-NL" dirty="0" err="1"/>
              <a:t>fibrotic</a:t>
            </a:r>
            <a:r>
              <a:rPr lang="nl-NL" dirty="0"/>
              <a:t> treatment is </a:t>
            </a:r>
            <a:r>
              <a:rPr lang="nl-NL" dirty="0" err="1"/>
              <a:t>advocated</a:t>
            </a:r>
            <a:r>
              <a:rPr lang="nl-NL" dirty="0"/>
              <a:t> in </a:t>
            </a:r>
            <a:r>
              <a:rPr lang="nl-NL" dirty="0" err="1"/>
              <a:t>the</a:t>
            </a:r>
            <a:r>
              <a:rPr lang="nl-NL" dirty="0"/>
              <a:t> </a:t>
            </a:r>
            <a:r>
              <a:rPr lang="nl-NL" dirty="0" err="1"/>
              <a:t>presence</a:t>
            </a:r>
            <a:r>
              <a:rPr lang="nl-NL" dirty="0"/>
              <a:t> of a fibrosis </a:t>
            </a:r>
            <a:r>
              <a:rPr lang="nl-NL" dirty="0" err="1"/>
              <a:t>extent</a:t>
            </a:r>
            <a:r>
              <a:rPr lang="nl-NL" dirty="0"/>
              <a:t> &gt;20% </a:t>
            </a:r>
            <a:r>
              <a:rPr lang="nl-NL" dirty="0" err="1"/>
              <a:t>and</a:t>
            </a:r>
            <a:r>
              <a:rPr lang="nl-NL" dirty="0"/>
              <a:t> honeycombing</a:t>
            </a:r>
            <a:r>
              <a:rPr lang="nl-NL" baseline="30000" dirty="0"/>
              <a:t>3</a:t>
            </a:r>
          </a:p>
          <a:p>
            <a:endParaRPr lang="en-US" dirty="0"/>
          </a:p>
          <a:p>
            <a:endParaRPr lang="nl-NL" dirty="0"/>
          </a:p>
          <a:p>
            <a:endParaRPr lang="nl-NL" dirty="0"/>
          </a:p>
        </p:txBody>
      </p:sp>
      <p:sp>
        <p:nvSpPr>
          <p:cNvPr id="17" name="Text Placeholder 16">
            <a:extLst>
              <a:ext uri="{FF2B5EF4-FFF2-40B4-BE49-F238E27FC236}">
                <a16:creationId xmlns:a16="http://schemas.microsoft.com/office/drawing/2014/main" id="{B48FDBDB-C7D4-2748-BE36-9DB25BFFCDDF}"/>
              </a:ext>
            </a:extLst>
          </p:cNvPr>
          <p:cNvSpPr>
            <a:spLocks noGrp="1"/>
          </p:cNvSpPr>
          <p:nvPr>
            <p:ph type="body" sz="quarter" idx="13"/>
          </p:nvPr>
        </p:nvSpPr>
        <p:spPr/>
        <p:txBody>
          <a:bodyPr/>
          <a:lstStyle/>
          <a:p>
            <a:r>
              <a:rPr lang="en-GB" b="0" i="0" u="none" strike="noStrike" dirty="0">
                <a:solidFill>
                  <a:srgbClr val="2B333A"/>
                </a:solidFill>
                <a:effectLst/>
                <a:latin typeface="BISansNEXT" panose="02000503040000020004" pitchFamily="50" charset="0"/>
              </a:rPr>
              <a:t>*</a:t>
            </a:r>
            <a:r>
              <a:rPr lang="en-US" b="0" i="0" u="none" strike="noStrike" dirty="0">
                <a:solidFill>
                  <a:srgbClr val="2B333A"/>
                </a:solidFill>
                <a:effectLst/>
                <a:latin typeface="BISansNEXT" panose="02000503040000020004" pitchFamily="50" charset="0"/>
              </a:rPr>
              <a:t>Please note that most drugs mentioned in this algorithm have not been licensed for the treatment of these fibrosing ILDs. </a:t>
            </a:r>
            <a:r>
              <a:rPr lang="en-US" b="0" i="0" u="none" strike="noStrike" dirty="0" err="1">
                <a:solidFill>
                  <a:srgbClr val="2B333A"/>
                </a:solidFill>
                <a:effectLst/>
                <a:latin typeface="BISansNEXT" panose="02000503040000020004" pitchFamily="50" charset="0"/>
              </a:rPr>
              <a:t>Nintedanib</a:t>
            </a:r>
            <a:r>
              <a:rPr lang="en-US" b="0" i="0" u="none" strike="noStrike" dirty="0">
                <a:solidFill>
                  <a:srgbClr val="2B333A"/>
                </a:solidFill>
                <a:effectLst/>
                <a:latin typeface="BISansNEXT" panose="02000503040000020004" pitchFamily="50" charset="0"/>
              </a:rPr>
              <a:t> is recommended for the treatment of PPF in patients which have failed standard management of fibrotic ILD</a:t>
            </a:r>
            <a:r>
              <a:rPr lang="en-US" b="0" i="0" u="none" strike="noStrike">
                <a:solidFill>
                  <a:srgbClr val="2B333A"/>
                </a:solidFill>
                <a:effectLst/>
                <a:latin typeface="BISansNEXT" panose="02000503040000020004" pitchFamily="50" charset="0"/>
              </a:rPr>
              <a:t>. </a:t>
            </a:r>
            <a:r>
              <a:rPr lang="nl-NL" dirty="0">
                <a:latin typeface="BISansNEXT" panose="02000503040000020004"/>
              </a:rPr>
              <a:t>MMF=</a:t>
            </a:r>
            <a:r>
              <a:rPr lang="nl-NL" dirty="0" err="1">
                <a:latin typeface="BISansNEXT" panose="02000503040000020004"/>
              </a:rPr>
              <a:t>Mycophenolate</a:t>
            </a:r>
            <a:r>
              <a:rPr lang="nl-NL" dirty="0">
                <a:latin typeface="BISansNEXT" panose="02000503040000020004"/>
              </a:rPr>
              <a:t> </a:t>
            </a:r>
            <a:r>
              <a:rPr lang="nl-NL" dirty="0" err="1">
                <a:latin typeface="BISansNEXT" panose="02000503040000020004"/>
              </a:rPr>
              <a:t>Mofetil</a:t>
            </a:r>
            <a:r>
              <a:rPr lang="nl-NL" dirty="0">
                <a:latin typeface="BISansNEXT" panose="02000503040000020004"/>
              </a:rPr>
              <a:t>; CPM=</a:t>
            </a:r>
            <a:r>
              <a:rPr lang="nl-NL" dirty="0" err="1">
                <a:latin typeface="BISansNEXT" panose="02000503040000020004"/>
              </a:rPr>
              <a:t>Cyclophosphamide</a:t>
            </a:r>
            <a:r>
              <a:rPr lang="nl-NL" dirty="0">
                <a:latin typeface="BISansNEXT" panose="02000503040000020004"/>
              </a:rPr>
              <a:t>; TCL=Tocilizumab; AZA=Azathioprine; RTX=</a:t>
            </a:r>
            <a:r>
              <a:rPr lang="nl-NL" dirty="0" err="1">
                <a:latin typeface="BISansNEXT" panose="02000503040000020004"/>
              </a:rPr>
              <a:t>Rituximab</a:t>
            </a:r>
            <a:r>
              <a:rPr lang="nl-NL" dirty="0">
                <a:latin typeface="BISansNEXT" panose="02000503040000020004"/>
              </a:rPr>
              <a:t>; ABA=</a:t>
            </a:r>
            <a:r>
              <a:rPr lang="nl-NL" dirty="0" err="1">
                <a:latin typeface="BISansNEXT" panose="02000503040000020004"/>
              </a:rPr>
              <a:t>Abatacept</a:t>
            </a:r>
            <a:r>
              <a:rPr lang="nl-NL" dirty="0">
                <a:latin typeface="BISansNEXT" panose="02000503040000020004"/>
              </a:rPr>
              <a:t>; MTX=</a:t>
            </a:r>
            <a:r>
              <a:rPr lang="nl-NL" dirty="0" err="1">
                <a:latin typeface="BISansNEXT" panose="02000503040000020004"/>
              </a:rPr>
              <a:t>Methotrexate</a:t>
            </a:r>
            <a:r>
              <a:rPr lang="nl-NL" dirty="0">
                <a:latin typeface="BISansNEXT" panose="02000503040000020004"/>
              </a:rPr>
              <a:t>; IFX=</a:t>
            </a:r>
            <a:r>
              <a:rPr lang="nl-NL" dirty="0" err="1">
                <a:latin typeface="BISansNEXT" panose="02000503040000020004"/>
              </a:rPr>
              <a:t>Infliximab</a:t>
            </a:r>
            <a:r>
              <a:rPr lang="nl-NL" dirty="0">
                <a:latin typeface="BISansNEXT" panose="02000503040000020004"/>
              </a:rPr>
              <a:t>; ADA=</a:t>
            </a:r>
            <a:r>
              <a:rPr lang="nl-NL" dirty="0" err="1">
                <a:latin typeface="BISansNEXT" panose="02000503040000020004"/>
              </a:rPr>
              <a:t>Adalimumab</a:t>
            </a:r>
            <a:r>
              <a:rPr lang="nl-NL" dirty="0">
                <a:latin typeface="BISansNEXT" panose="02000503040000020004"/>
              </a:rPr>
              <a:t>; 1. </a:t>
            </a:r>
            <a:r>
              <a:rPr lang="nl-NL" dirty="0" err="1">
                <a:latin typeface="BISansNEXT" panose="02000503040000020004"/>
              </a:rPr>
              <a:t>Torrisi</a:t>
            </a:r>
            <a:r>
              <a:rPr lang="nl-NL" dirty="0">
                <a:latin typeface="BISansNEXT" panose="02000503040000020004"/>
              </a:rPr>
              <a:t> SE, </a:t>
            </a:r>
            <a:r>
              <a:rPr lang="nl-NL" dirty="0" err="1">
                <a:latin typeface="BISansNEXT" panose="02000503040000020004"/>
              </a:rPr>
              <a:t>Pavone</a:t>
            </a:r>
            <a:r>
              <a:rPr lang="nl-NL" dirty="0">
                <a:latin typeface="BISansNEXT" panose="02000503040000020004"/>
              </a:rPr>
              <a:t> M, </a:t>
            </a:r>
            <a:r>
              <a:rPr lang="nl-NL" dirty="0" err="1">
                <a:latin typeface="BISansNEXT" panose="02000503040000020004"/>
              </a:rPr>
              <a:t>Vancheri</a:t>
            </a:r>
            <a:r>
              <a:rPr lang="nl-NL" dirty="0">
                <a:latin typeface="BISansNEXT" panose="02000503040000020004"/>
              </a:rPr>
              <a:t> A, </a:t>
            </a:r>
            <a:r>
              <a:rPr lang="nl-NL" dirty="0" err="1">
                <a:latin typeface="BISansNEXT" panose="02000503040000020004"/>
              </a:rPr>
              <a:t>Vancheri</a:t>
            </a:r>
            <a:r>
              <a:rPr lang="nl-NL" dirty="0">
                <a:latin typeface="BISansNEXT" panose="02000503040000020004"/>
              </a:rPr>
              <a:t> C. </a:t>
            </a:r>
            <a:r>
              <a:rPr lang="nl-NL" dirty="0" err="1">
                <a:latin typeface="BISansNEXT" panose="02000503040000020004"/>
              </a:rPr>
              <a:t>When</a:t>
            </a:r>
            <a:r>
              <a:rPr lang="nl-NL" dirty="0">
                <a:latin typeface="BISansNEXT" panose="02000503040000020004"/>
              </a:rPr>
              <a:t> </a:t>
            </a:r>
            <a:r>
              <a:rPr lang="nl-NL" dirty="0" err="1">
                <a:latin typeface="BISansNEXT" panose="02000503040000020004"/>
              </a:rPr>
              <a:t>to</a:t>
            </a:r>
            <a:r>
              <a:rPr lang="nl-NL" dirty="0">
                <a:latin typeface="BISansNEXT" panose="02000503040000020004"/>
              </a:rPr>
              <a:t> start </a:t>
            </a:r>
            <a:r>
              <a:rPr lang="nl-NL" dirty="0" err="1">
                <a:latin typeface="BISansNEXT" panose="02000503040000020004"/>
              </a:rPr>
              <a:t>and</a:t>
            </a:r>
            <a:r>
              <a:rPr lang="nl-NL" dirty="0">
                <a:latin typeface="BISansNEXT" panose="02000503040000020004"/>
              </a:rPr>
              <a:t> </a:t>
            </a:r>
            <a:r>
              <a:rPr lang="nl-NL" dirty="0" err="1">
                <a:latin typeface="BISansNEXT" panose="02000503040000020004"/>
              </a:rPr>
              <a:t>when</a:t>
            </a:r>
            <a:r>
              <a:rPr lang="nl-NL" dirty="0">
                <a:latin typeface="BISansNEXT" panose="02000503040000020004"/>
              </a:rPr>
              <a:t> </a:t>
            </a:r>
            <a:r>
              <a:rPr lang="nl-NL" dirty="0" err="1">
                <a:latin typeface="BISansNEXT" panose="02000503040000020004"/>
              </a:rPr>
              <a:t>to</a:t>
            </a:r>
            <a:r>
              <a:rPr lang="nl-NL" dirty="0">
                <a:latin typeface="BISansNEXT" panose="02000503040000020004"/>
              </a:rPr>
              <a:t> stop </a:t>
            </a:r>
            <a:r>
              <a:rPr lang="nl-NL" dirty="0" err="1">
                <a:latin typeface="BISansNEXT" panose="02000503040000020004"/>
              </a:rPr>
              <a:t>antifibrotic</a:t>
            </a:r>
            <a:r>
              <a:rPr lang="nl-NL" dirty="0">
                <a:latin typeface="BISansNEXT" panose="02000503040000020004"/>
              </a:rPr>
              <a:t> </a:t>
            </a:r>
            <a:r>
              <a:rPr lang="nl-NL" dirty="0" err="1">
                <a:latin typeface="BISansNEXT" panose="02000503040000020004"/>
              </a:rPr>
              <a:t>therapies</a:t>
            </a:r>
            <a:r>
              <a:rPr lang="nl-NL" dirty="0">
                <a:latin typeface="BISansNEXT" panose="02000503040000020004"/>
              </a:rPr>
              <a:t>. </a:t>
            </a:r>
            <a:r>
              <a:rPr lang="nl-NL" dirty="0" err="1">
                <a:latin typeface="BISansNEXT" panose="02000503040000020004"/>
              </a:rPr>
              <a:t>Eur</a:t>
            </a:r>
            <a:r>
              <a:rPr lang="nl-NL" dirty="0">
                <a:latin typeface="BISansNEXT" panose="02000503040000020004"/>
              </a:rPr>
              <a:t> </a:t>
            </a:r>
            <a:r>
              <a:rPr lang="nl-NL" dirty="0" err="1">
                <a:latin typeface="BISansNEXT" panose="02000503040000020004"/>
              </a:rPr>
              <a:t>Respir</a:t>
            </a:r>
            <a:r>
              <a:rPr lang="nl-NL" dirty="0">
                <a:latin typeface="BISansNEXT" panose="02000503040000020004"/>
              </a:rPr>
              <a:t> </a:t>
            </a:r>
            <a:r>
              <a:rPr lang="nl-NL" dirty="0" err="1">
                <a:latin typeface="BISansNEXT" panose="02000503040000020004"/>
              </a:rPr>
              <a:t>Rev</a:t>
            </a:r>
            <a:r>
              <a:rPr lang="nl-NL" dirty="0">
                <a:latin typeface="BISansNEXT" panose="02000503040000020004"/>
              </a:rPr>
              <a:t>. 2017;26(145):170053; 2. </a:t>
            </a:r>
            <a:r>
              <a:rPr lang="nl-NL" dirty="0" err="1">
                <a:latin typeface="BISansNEXT" panose="02000503040000020004"/>
              </a:rPr>
              <a:t>Wijsenbeek</a:t>
            </a:r>
            <a:r>
              <a:rPr lang="nl-NL" dirty="0">
                <a:latin typeface="BISansNEXT" panose="02000503040000020004"/>
              </a:rPr>
              <a:t> M, </a:t>
            </a:r>
            <a:r>
              <a:rPr lang="nl-NL" dirty="0" err="1">
                <a:latin typeface="BISansNEXT" panose="02000503040000020004"/>
              </a:rPr>
              <a:t>Cottin</a:t>
            </a:r>
            <a:r>
              <a:rPr lang="nl-NL" dirty="0">
                <a:latin typeface="BISansNEXT" panose="02000503040000020004"/>
              </a:rPr>
              <a:t> V. Spectrum of </a:t>
            </a:r>
            <a:r>
              <a:rPr lang="nl-NL" dirty="0" err="1">
                <a:latin typeface="BISansNEXT" panose="02000503040000020004"/>
              </a:rPr>
              <a:t>Fibrotic</a:t>
            </a:r>
            <a:r>
              <a:rPr lang="nl-NL" dirty="0">
                <a:latin typeface="BISansNEXT" panose="02000503040000020004"/>
              </a:rPr>
              <a:t> </a:t>
            </a:r>
            <a:r>
              <a:rPr lang="nl-NL" dirty="0" err="1">
                <a:latin typeface="BISansNEXT" panose="02000503040000020004"/>
              </a:rPr>
              <a:t>Lung</a:t>
            </a:r>
            <a:r>
              <a:rPr lang="nl-NL" dirty="0">
                <a:latin typeface="BISansNEXT" panose="02000503040000020004"/>
              </a:rPr>
              <a:t> </a:t>
            </a:r>
            <a:r>
              <a:rPr lang="nl-NL" dirty="0" err="1">
                <a:latin typeface="BISansNEXT" panose="02000503040000020004"/>
              </a:rPr>
              <a:t>Diseases</a:t>
            </a:r>
            <a:r>
              <a:rPr lang="nl-NL" dirty="0">
                <a:latin typeface="BISansNEXT" panose="02000503040000020004"/>
              </a:rPr>
              <a:t>. N </a:t>
            </a:r>
            <a:r>
              <a:rPr lang="nl-NL" dirty="0" err="1">
                <a:latin typeface="BISansNEXT" panose="02000503040000020004"/>
              </a:rPr>
              <a:t>Engl</a:t>
            </a:r>
            <a:r>
              <a:rPr lang="nl-NL" dirty="0">
                <a:latin typeface="BISansNEXT" panose="02000503040000020004"/>
              </a:rPr>
              <a:t> J Med. 2020;383(10):958-68; 3. De </a:t>
            </a:r>
            <a:r>
              <a:rPr lang="nl-NL" dirty="0" err="1">
                <a:latin typeface="BISansNEXT" panose="02000503040000020004"/>
              </a:rPr>
              <a:t>Sadeleer</a:t>
            </a:r>
            <a:r>
              <a:rPr lang="nl-NL" dirty="0">
                <a:latin typeface="BISansNEXT" panose="02000503040000020004"/>
              </a:rPr>
              <a:t> LJ, Goos T, </a:t>
            </a:r>
            <a:r>
              <a:rPr lang="nl-NL" dirty="0" err="1">
                <a:latin typeface="BISansNEXT" panose="02000503040000020004"/>
              </a:rPr>
              <a:t>Yserbyt</a:t>
            </a:r>
            <a:r>
              <a:rPr lang="nl-NL" dirty="0">
                <a:latin typeface="BISansNEXT" panose="02000503040000020004"/>
              </a:rPr>
              <a:t> J, et al. </a:t>
            </a:r>
            <a:r>
              <a:rPr lang="nl-NL" dirty="0" err="1">
                <a:latin typeface="BISansNEXT" panose="02000503040000020004"/>
              </a:rPr>
              <a:t>Towards</a:t>
            </a:r>
            <a:r>
              <a:rPr lang="nl-NL" dirty="0">
                <a:latin typeface="BISansNEXT" panose="02000503040000020004"/>
              </a:rPr>
              <a:t> </a:t>
            </a:r>
            <a:r>
              <a:rPr lang="nl-NL" dirty="0" err="1">
                <a:latin typeface="BISansNEXT" panose="02000503040000020004"/>
              </a:rPr>
              <a:t>the</a:t>
            </a:r>
            <a:r>
              <a:rPr lang="nl-NL" dirty="0">
                <a:latin typeface="BISansNEXT" panose="02000503040000020004"/>
              </a:rPr>
              <a:t> Essence of </a:t>
            </a:r>
            <a:r>
              <a:rPr lang="nl-NL" dirty="0" err="1">
                <a:latin typeface="BISansNEXT" panose="02000503040000020004"/>
              </a:rPr>
              <a:t>Progressiveness</a:t>
            </a:r>
            <a:r>
              <a:rPr lang="nl-NL" dirty="0">
                <a:latin typeface="BISansNEXT" panose="02000503040000020004"/>
              </a:rPr>
              <a:t>: </a:t>
            </a:r>
            <a:r>
              <a:rPr lang="nl-NL" dirty="0" err="1">
                <a:latin typeface="BISansNEXT" panose="02000503040000020004"/>
              </a:rPr>
              <a:t>Bringing</a:t>
            </a:r>
            <a:r>
              <a:rPr lang="nl-NL" dirty="0">
                <a:latin typeface="BISansNEXT" panose="02000503040000020004"/>
              </a:rPr>
              <a:t> </a:t>
            </a:r>
            <a:r>
              <a:rPr lang="nl-NL" dirty="0" err="1">
                <a:latin typeface="BISansNEXT" panose="02000503040000020004"/>
              </a:rPr>
              <a:t>Progressive</a:t>
            </a:r>
            <a:r>
              <a:rPr lang="nl-NL" dirty="0">
                <a:latin typeface="BISansNEXT" panose="02000503040000020004"/>
              </a:rPr>
              <a:t> </a:t>
            </a:r>
            <a:r>
              <a:rPr lang="nl-NL" dirty="0" err="1">
                <a:latin typeface="BISansNEXT" panose="02000503040000020004"/>
              </a:rPr>
              <a:t>Fibrosing</a:t>
            </a:r>
            <a:r>
              <a:rPr lang="nl-NL" dirty="0">
                <a:latin typeface="BISansNEXT" panose="02000503040000020004"/>
              </a:rPr>
              <a:t> </a:t>
            </a:r>
            <a:r>
              <a:rPr lang="nl-NL" dirty="0" err="1">
                <a:latin typeface="BISansNEXT" panose="02000503040000020004"/>
              </a:rPr>
              <a:t>Interstitial</a:t>
            </a:r>
            <a:r>
              <a:rPr lang="nl-NL" dirty="0">
                <a:latin typeface="BISansNEXT" panose="02000503040000020004"/>
              </a:rPr>
              <a:t> </a:t>
            </a:r>
            <a:r>
              <a:rPr lang="nl-NL" dirty="0" err="1">
                <a:latin typeface="BISansNEXT" panose="02000503040000020004"/>
              </a:rPr>
              <a:t>Lung</a:t>
            </a:r>
            <a:r>
              <a:rPr lang="nl-NL" dirty="0">
                <a:latin typeface="BISansNEXT" panose="02000503040000020004"/>
              </a:rPr>
              <a:t> </a:t>
            </a:r>
            <a:r>
              <a:rPr lang="nl-NL" dirty="0" err="1">
                <a:latin typeface="BISansNEXT" panose="02000503040000020004"/>
              </a:rPr>
              <a:t>Disease</a:t>
            </a:r>
            <a:r>
              <a:rPr lang="nl-NL" dirty="0">
                <a:latin typeface="BISansNEXT" panose="02000503040000020004"/>
              </a:rPr>
              <a:t> (PF-ILD) </a:t>
            </a:r>
            <a:r>
              <a:rPr lang="nl-NL" dirty="0" err="1">
                <a:latin typeface="BISansNEXT" panose="02000503040000020004"/>
              </a:rPr>
              <a:t>to</a:t>
            </a:r>
            <a:r>
              <a:rPr lang="nl-NL" dirty="0">
                <a:latin typeface="BISansNEXT" panose="02000503040000020004"/>
              </a:rPr>
              <a:t> </a:t>
            </a:r>
            <a:r>
              <a:rPr lang="nl-NL" dirty="0" err="1">
                <a:latin typeface="BISansNEXT" panose="02000503040000020004"/>
              </a:rPr>
              <a:t>the</a:t>
            </a:r>
            <a:r>
              <a:rPr lang="nl-NL" dirty="0">
                <a:latin typeface="BISansNEXT" panose="02000503040000020004"/>
              </a:rPr>
              <a:t> Next Stage. J </a:t>
            </a:r>
            <a:r>
              <a:rPr lang="nl-NL" dirty="0" err="1">
                <a:latin typeface="BISansNEXT" panose="02000503040000020004"/>
              </a:rPr>
              <a:t>Clin</a:t>
            </a:r>
            <a:r>
              <a:rPr lang="nl-NL" dirty="0">
                <a:latin typeface="BISansNEXT" panose="02000503040000020004"/>
              </a:rPr>
              <a:t> </a:t>
            </a:r>
            <a:r>
              <a:rPr lang="nl-NL" dirty="0" err="1">
                <a:latin typeface="BISansNEXT" panose="02000503040000020004"/>
              </a:rPr>
              <a:t>Med</a:t>
            </a:r>
            <a:r>
              <a:rPr lang="nl-NL" dirty="0">
                <a:latin typeface="BISansNEXT" panose="02000503040000020004"/>
              </a:rPr>
              <a:t>. 2020;9(6):1722.</a:t>
            </a:r>
          </a:p>
        </p:txBody>
      </p:sp>
      <p:sp>
        <p:nvSpPr>
          <p:cNvPr id="22" name="Text Placeholder 21">
            <a:extLst>
              <a:ext uri="{FF2B5EF4-FFF2-40B4-BE49-F238E27FC236}">
                <a16:creationId xmlns:a16="http://schemas.microsoft.com/office/drawing/2014/main" id="{3C6E9A69-02A8-F64A-A14A-6743207BA7FA}"/>
              </a:ext>
            </a:extLst>
          </p:cNvPr>
          <p:cNvSpPr>
            <a:spLocks noGrp="1"/>
          </p:cNvSpPr>
          <p:nvPr>
            <p:ph type="body" sz="quarter" idx="17"/>
          </p:nvPr>
        </p:nvSpPr>
        <p:spPr>
          <a:xfrm>
            <a:off x="0" y="-615863"/>
            <a:ext cx="12192000" cy="457200"/>
          </a:xfrm>
        </p:spPr>
        <p:txBody>
          <a:bodyPr/>
          <a:lstStyle/>
          <a:p>
            <a:r>
              <a:rPr lang="nl-NL" dirty="0"/>
              <a:t>F3</a:t>
            </a:r>
            <a:endParaRPr lang="en-NL" dirty="0"/>
          </a:p>
        </p:txBody>
      </p:sp>
      <p:pic>
        <p:nvPicPr>
          <p:cNvPr id="3" name="Afbeelding 2">
            <a:extLst>
              <a:ext uri="{FF2B5EF4-FFF2-40B4-BE49-F238E27FC236}">
                <a16:creationId xmlns:a16="http://schemas.microsoft.com/office/drawing/2014/main" id="{8541E1BF-E762-4E20-818D-4E138CB7EACE}"/>
              </a:ext>
            </a:extLst>
          </p:cNvPr>
          <p:cNvPicPr>
            <a:picLocks noChangeAspect="1"/>
          </p:cNvPicPr>
          <p:nvPr/>
        </p:nvPicPr>
        <p:blipFill>
          <a:blip r:embed="rId3"/>
          <a:stretch>
            <a:fillRect/>
          </a:stretch>
        </p:blipFill>
        <p:spPr>
          <a:xfrm>
            <a:off x="3805185" y="917740"/>
            <a:ext cx="8144962" cy="4852837"/>
          </a:xfrm>
          <a:prstGeom prst="rect">
            <a:avLst/>
          </a:prstGeom>
        </p:spPr>
      </p:pic>
      <p:pic>
        <p:nvPicPr>
          <p:cNvPr id="4" name="Picture 3">
            <a:extLst>
              <a:ext uri="{FF2B5EF4-FFF2-40B4-BE49-F238E27FC236}">
                <a16:creationId xmlns:a16="http://schemas.microsoft.com/office/drawing/2014/main" id="{539E83E7-BDC0-40AD-1742-A7C35DC99DAB}"/>
              </a:ext>
            </a:extLst>
          </p:cNvPr>
          <p:cNvPicPr>
            <a:picLocks noChangeAspect="1"/>
          </p:cNvPicPr>
          <p:nvPr/>
        </p:nvPicPr>
        <p:blipFill>
          <a:blip r:embed="rId4"/>
          <a:stretch>
            <a:fillRect/>
          </a:stretch>
        </p:blipFill>
        <p:spPr>
          <a:xfrm>
            <a:off x="10897346" y="6257995"/>
            <a:ext cx="1487553" cy="231668"/>
          </a:xfrm>
          <a:prstGeom prst="rect">
            <a:avLst/>
          </a:prstGeom>
        </p:spPr>
      </p:pic>
    </p:spTree>
    <p:extLst>
      <p:ext uri="{BB962C8B-B14F-4D97-AF65-F5344CB8AC3E}">
        <p14:creationId xmlns:p14="http://schemas.microsoft.com/office/powerpoint/2010/main" val="27863774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17EA58-F253-4024-AE1A-3E85DA5C9AE6}"/>
              </a:ext>
            </a:extLst>
          </p:cNvPr>
          <p:cNvSpPr>
            <a:spLocks noGrp="1"/>
          </p:cNvSpPr>
          <p:nvPr>
            <p:ph type="title"/>
          </p:nvPr>
        </p:nvSpPr>
        <p:spPr/>
        <p:txBody>
          <a:bodyPr>
            <a:normAutofit/>
          </a:bodyPr>
          <a:lstStyle/>
          <a:p>
            <a:r>
              <a:rPr lang="en-US" b="1" dirty="0">
                <a:solidFill>
                  <a:srgbClr val="003366"/>
                </a:solidFill>
                <a:latin typeface="BISansNEXT" panose="02000503040000020004"/>
              </a:rPr>
              <a:t>Evidence-based consensus statements for treatment of SSc-ILD</a:t>
            </a:r>
            <a:r>
              <a:rPr lang="en-US" b="1" baseline="30000" dirty="0">
                <a:solidFill>
                  <a:srgbClr val="003366"/>
                </a:solidFill>
                <a:latin typeface="BISansNEXT" panose="02000503040000020004"/>
              </a:rPr>
              <a:t>1</a:t>
            </a:r>
            <a:endParaRPr lang="nl-NL" dirty="0">
              <a:solidFill>
                <a:srgbClr val="003366"/>
              </a:solidFill>
            </a:endParaRPr>
          </a:p>
        </p:txBody>
      </p:sp>
      <p:sp>
        <p:nvSpPr>
          <p:cNvPr id="3" name="Content Placeholder 2">
            <a:extLst>
              <a:ext uri="{FF2B5EF4-FFF2-40B4-BE49-F238E27FC236}">
                <a16:creationId xmlns:a16="http://schemas.microsoft.com/office/drawing/2014/main" id="{F425D090-7B4B-E14A-AADD-B471CF278306}"/>
              </a:ext>
            </a:extLst>
          </p:cNvPr>
          <p:cNvSpPr>
            <a:spLocks noGrp="1"/>
          </p:cNvSpPr>
          <p:nvPr>
            <p:ph idx="1"/>
          </p:nvPr>
        </p:nvSpPr>
        <p:spPr>
          <a:xfrm>
            <a:off x="838200" y="1123200"/>
            <a:ext cx="3390900" cy="4724849"/>
          </a:xfrm>
        </p:spPr>
        <p:txBody>
          <a:bodyPr anchor="ctr">
            <a:normAutofit/>
          </a:bodyPr>
          <a:lstStyle/>
          <a:p>
            <a:pPr marL="0" indent="0">
              <a:buNone/>
            </a:pPr>
            <a:r>
              <a:rPr lang="nl-NL" dirty="0">
                <a:latin typeface="BISansNEXT" panose="02000503040000020004"/>
              </a:rPr>
              <a:t>A </a:t>
            </a:r>
            <a:r>
              <a:rPr lang="nl-NL" dirty="0" err="1">
                <a:latin typeface="BISansNEXT" panose="02000503040000020004"/>
              </a:rPr>
              <a:t>critical</a:t>
            </a:r>
            <a:r>
              <a:rPr lang="nl-NL" dirty="0">
                <a:latin typeface="BISansNEXT" panose="02000503040000020004"/>
              </a:rPr>
              <a:t> </a:t>
            </a:r>
            <a:r>
              <a:rPr lang="nl-NL" dirty="0" err="1">
                <a:latin typeface="BISansNEXT" panose="02000503040000020004"/>
              </a:rPr>
              <a:t>appraisal</a:t>
            </a:r>
            <a:r>
              <a:rPr lang="nl-NL" dirty="0">
                <a:latin typeface="BISansNEXT" panose="02000503040000020004"/>
              </a:rPr>
              <a:t> of </a:t>
            </a:r>
            <a:r>
              <a:rPr lang="nl-NL" dirty="0" err="1">
                <a:latin typeface="BISansNEXT" panose="02000503040000020004"/>
              </a:rPr>
              <a:t>published</a:t>
            </a:r>
            <a:r>
              <a:rPr lang="nl-NL" dirty="0">
                <a:latin typeface="BISansNEXT" panose="02000503040000020004"/>
              </a:rPr>
              <a:t> </a:t>
            </a:r>
            <a:r>
              <a:rPr lang="nl-NL" dirty="0" err="1">
                <a:latin typeface="BISansNEXT" panose="02000503040000020004"/>
              </a:rPr>
              <a:t>evidence</a:t>
            </a:r>
            <a:r>
              <a:rPr lang="nl-NL" dirty="0">
                <a:latin typeface="BISansNEXT" panose="02000503040000020004"/>
              </a:rPr>
              <a:t> in </a:t>
            </a:r>
            <a:r>
              <a:rPr lang="nl-NL" dirty="0" err="1">
                <a:latin typeface="BISansNEXT" panose="02000503040000020004"/>
              </a:rPr>
              <a:t>SSc</a:t>
            </a:r>
            <a:r>
              <a:rPr lang="nl-NL" dirty="0">
                <a:latin typeface="BISansNEXT" panose="02000503040000020004"/>
              </a:rPr>
              <a:t>-ILD found high-</a:t>
            </a:r>
            <a:r>
              <a:rPr lang="nl-NL" dirty="0" err="1">
                <a:latin typeface="BISansNEXT" panose="02000503040000020004"/>
              </a:rPr>
              <a:t>quality</a:t>
            </a:r>
            <a:r>
              <a:rPr lang="nl-NL" dirty="0">
                <a:latin typeface="BISansNEXT" panose="02000503040000020004"/>
              </a:rPr>
              <a:t> </a:t>
            </a:r>
            <a:r>
              <a:rPr lang="nl-NL" dirty="0" err="1">
                <a:latin typeface="BISansNEXT" panose="02000503040000020004"/>
              </a:rPr>
              <a:t>evidence</a:t>
            </a:r>
            <a:r>
              <a:rPr lang="nl-NL" dirty="0">
                <a:latin typeface="BISansNEXT" panose="02000503040000020004"/>
              </a:rPr>
              <a:t> </a:t>
            </a:r>
            <a:r>
              <a:rPr lang="nl-NL" dirty="0" err="1">
                <a:latin typeface="BISansNEXT" panose="02000503040000020004"/>
              </a:rPr>
              <a:t>for</a:t>
            </a:r>
            <a:r>
              <a:rPr lang="nl-NL" dirty="0">
                <a:latin typeface="BISansNEXT" panose="02000503040000020004"/>
              </a:rPr>
              <a:t> </a:t>
            </a:r>
            <a:r>
              <a:rPr lang="nl-NL" dirty="0" err="1">
                <a:latin typeface="BISansNEXT" panose="02000503040000020004"/>
              </a:rPr>
              <a:t>the</a:t>
            </a:r>
            <a:r>
              <a:rPr lang="nl-NL" dirty="0">
                <a:latin typeface="BISansNEXT" panose="02000503040000020004"/>
              </a:rPr>
              <a:t> </a:t>
            </a:r>
            <a:r>
              <a:rPr lang="nl-NL" dirty="0" err="1">
                <a:latin typeface="BISansNEXT" panose="02000503040000020004"/>
              </a:rPr>
              <a:t>use</a:t>
            </a:r>
            <a:r>
              <a:rPr lang="nl-NL" dirty="0">
                <a:latin typeface="BISansNEXT" panose="02000503040000020004"/>
              </a:rPr>
              <a:t> of</a:t>
            </a:r>
            <a:r>
              <a:rPr lang="nl-NL" baseline="30000" dirty="0">
                <a:latin typeface="BISansNEXT" panose="02000503040000020004"/>
              </a:rPr>
              <a:t>2</a:t>
            </a:r>
            <a:r>
              <a:rPr lang="nl-NL" dirty="0">
                <a:latin typeface="BISansNEXT" panose="02000503040000020004"/>
              </a:rPr>
              <a:t>:</a:t>
            </a:r>
          </a:p>
          <a:p>
            <a:pPr marL="285750" indent="-285750"/>
            <a:r>
              <a:rPr lang="nl-NL" dirty="0">
                <a:latin typeface="BISansNEXT" panose="02000503040000020004"/>
              </a:rPr>
              <a:t>The </a:t>
            </a:r>
            <a:r>
              <a:rPr lang="nl-NL" b="1" dirty="0" err="1">
                <a:latin typeface="BISansNEXT" panose="02000503040000020004"/>
              </a:rPr>
              <a:t>immunosuppressive</a:t>
            </a:r>
            <a:r>
              <a:rPr lang="nl-NL" b="1" dirty="0">
                <a:latin typeface="BISansNEXT" panose="02000503040000020004"/>
              </a:rPr>
              <a:t> drugs </a:t>
            </a:r>
            <a:r>
              <a:rPr lang="nl-NL" dirty="0" err="1">
                <a:latin typeface="BISansNEXT" panose="02000503040000020004"/>
              </a:rPr>
              <a:t>cyclophosphamide</a:t>
            </a:r>
            <a:r>
              <a:rPr lang="nl-NL" dirty="0">
                <a:latin typeface="BISansNEXT" panose="02000503040000020004"/>
              </a:rPr>
              <a:t>, </a:t>
            </a:r>
            <a:r>
              <a:rPr lang="nl-NL" dirty="0" err="1">
                <a:latin typeface="BISansNEXT" panose="02000503040000020004"/>
              </a:rPr>
              <a:t>mycophenolate</a:t>
            </a:r>
            <a:r>
              <a:rPr lang="nl-NL" dirty="0">
                <a:latin typeface="BISansNEXT" panose="02000503040000020004"/>
              </a:rPr>
              <a:t> </a:t>
            </a:r>
            <a:r>
              <a:rPr lang="nl-NL" dirty="0" err="1">
                <a:latin typeface="BISansNEXT" panose="02000503040000020004"/>
              </a:rPr>
              <a:t>and</a:t>
            </a:r>
            <a:r>
              <a:rPr lang="nl-NL" dirty="0">
                <a:latin typeface="BISansNEXT" panose="02000503040000020004"/>
              </a:rPr>
              <a:t> tocilizumab</a:t>
            </a:r>
          </a:p>
          <a:p>
            <a:pPr marL="285750" indent="-285750"/>
            <a:r>
              <a:rPr lang="nl-NL" b="1" dirty="0" err="1">
                <a:latin typeface="BISansNEXT" panose="02000503040000020004"/>
              </a:rPr>
              <a:t>Antifibrotic</a:t>
            </a:r>
            <a:r>
              <a:rPr lang="nl-NL" b="1" dirty="0">
                <a:latin typeface="BISansNEXT" panose="02000503040000020004"/>
              </a:rPr>
              <a:t> treatment </a:t>
            </a:r>
            <a:r>
              <a:rPr lang="nl-NL" dirty="0" err="1">
                <a:latin typeface="BISansNEXT" panose="02000503040000020004"/>
              </a:rPr>
              <a:t>with</a:t>
            </a:r>
            <a:r>
              <a:rPr lang="nl-NL" dirty="0">
                <a:latin typeface="BISansNEXT" panose="02000503040000020004"/>
              </a:rPr>
              <a:t> </a:t>
            </a:r>
            <a:r>
              <a:rPr lang="nl-NL" dirty="0" err="1">
                <a:latin typeface="BISansNEXT" panose="02000503040000020004"/>
              </a:rPr>
              <a:t>nintedanib</a:t>
            </a:r>
            <a:br>
              <a:rPr lang="nl-NL" dirty="0">
                <a:latin typeface="BISansNEXT" panose="02000503040000020004"/>
              </a:rPr>
            </a:br>
            <a:endParaRPr lang="nl-NL" dirty="0">
              <a:latin typeface="BISansNEXT" panose="02000503040000020004"/>
            </a:endParaRPr>
          </a:p>
          <a:p>
            <a:pPr marL="0" indent="0">
              <a:buNone/>
            </a:pPr>
            <a:r>
              <a:rPr lang="nl-NL" dirty="0" err="1">
                <a:latin typeface="BISansNEXT" panose="02000503040000020004"/>
              </a:rPr>
              <a:t>Pulmonary</a:t>
            </a:r>
            <a:r>
              <a:rPr lang="nl-NL" dirty="0">
                <a:latin typeface="BISansNEXT" panose="02000503040000020004"/>
              </a:rPr>
              <a:t> </a:t>
            </a:r>
            <a:r>
              <a:rPr lang="nl-NL" dirty="0" err="1">
                <a:latin typeface="BISansNEXT" panose="02000503040000020004"/>
              </a:rPr>
              <a:t>function</a:t>
            </a:r>
            <a:r>
              <a:rPr lang="nl-NL" dirty="0">
                <a:latin typeface="BISansNEXT" panose="02000503040000020004"/>
              </a:rPr>
              <a:t> </a:t>
            </a:r>
            <a:r>
              <a:rPr lang="nl-NL" dirty="0" err="1">
                <a:latin typeface="BISansNEXT" panose="02000503040000020004"/>
              </a:rPr>
              <a:t>testing</a:t>
            </a:r>
            <a:r>
              <a:rPr lang="nl-NL" dirty="0">
                <a:latin typeface="BISansNEXT" panose="02000503040000020004"/>
              </a:rPr>
              <a:t> </a:t>
            </a:r>
            <a:r>
              <a:rPr lang="nl-NL" dirty="0" err="1">
                <a:latin typeface="BISansNEXT" panose="02000503040000020004"/>
              </a:rPr>
              <a:t>every</a:t>
            </a:r>
            <a:r>
              <a:rPr lang="nl-NL" dirty="0">
                <a:latin typeface="BISansNEXT" panose="02000503040000020004"/>
              </a:rPr>
              <a:t> 3-6 </a:t>
            </a:r>
            <a:r>
              <a:rPr lang="nl-NL" dirty="0" err="1">
                <a:latin typeface="BISansNEXT" panose="02000503040000020004"/>
              </a:rPr>
              <a:t>months</a:t>
            </a:r>
            <a:r>
              <a:rPr lang="nl-NL" dirty="0">
                <a:latin typeface="BISansNEXT" panose="02000503040000020004"/>
              </a:rPr>
              <a:t> is </a:t>
            </a:r>
            <a:r>
              <a:rPr lang="nl-NL" dirty="0" err="1">
                <a:latin typeface="BISansNEXT" panose="02000503040000020004"/>
              </a:rPr>
              <a:t>recommended</a:t>
            </a:r>
            <a:r>
              <a:rPr lang="nl-NL" dirty="0">
                <a:latin typeface="BISansNEXT" panose="02000503040000020004"/>
              </a:rPr>
              <a:t> </a:t>
            </a:r>
            <a:r>
              <a:rPr lang="nl-NL" dirty="0" err="1">
                <a:latin typeface="BISansNEXT" panose="02000503040000020004"/>
              </a:rPr>
              <a:t>to</a:t>
            </a:r>
            <a:r>
              <a:rPr lang="nl-NL" dirty="0">
                <a:latin typeface="BISansNEXT" panose="02000503040000020004"/>
              </a:rPr>
              <a:t> check </a:t>
            </a:r>
            <a:r>
              <a:rPr lang="nl-NL" dirty="0" err="1">
                <a:latin typeface="BISansNEXT" panose="02000503040000020004"/>
              </a:rPr>
              <a:t>for</a:t>
            </a:r>
            <a:r>
              <a:rPr lang="nl-NL" dirty="0">
                <a:latin typeface="BISansNEXT" panose="02000503040000020004"/>
              </a:rPr>
              <a:t> </a:t>
            </a:r>
            <a:r>
              <a:rPr lang="nl-NL" dirty="0" err="1">
                <a:latin typeface="BISansNEXT" panose="02000503040000020004"/>
              </a:rPr>
              <a:t>progression</a:t>
            </a:r>
            <a:r>
              <a:rPr lang="nl-NL" dirty="0">
                <a:latin typeface="BISansNEXT" panose="02000503040000020004"/>
              </a:rPr>
              <a:t> of disease</a:t>
            </a:r>
            <a:r>
              <a:rPr lang="nl-NL" baseline="30000" dirty="0">
                <a:latin typeface="BISansNEXT" panose="02000503040000020004"/>
              </a:rPr>
              <a:t>1</a:t>
            </a:r>
            <a:endParaRPr lang="nl-NL" dirty="0">
              <a:latin typeface="BISansNEXT" panose="02000503040000020004"/>
            </a:endParaRPr>
          </a:p>
        </p:txBody>
      </p:sp>
      <p:sp>
        <p:nvSpPr>
          <p:cNvPr id="49" name="Text Placeholder 4">
            <a:extLst>
              <a:ext uri="{FF2B5EF4-FFF2-40B4-BE49-F238E27FC236}">
                <a16:creationId xmlns:a16="http://schemas.microsoft.com/office/drawing/2014/main" id="{3282AFD4-BDAA-40BA-84B6-F82809F061ED}"/>
              </a:ext>
            </a:extLst>
          </p:cNvPr>
          <p:cNvSpPr>
            <a:spLocks noGrp="1"/>
          </p:cNvSpPr>
          <p:nvPr>
            <p:ph type="body" sz="quarter" idx="13"/>
          </p:nvPr>
        </p:nvSpPr>
        <p:spPr/>
        <p:txBody>
          <a:bodyPr/>
          <a:lstStyle/>
          <a:p>
            <a:r>
              <a:rPr lang="en-GB" dirty="0"/>
              <a:t>1. </a:t>
            </a:r>
            <a:r>
              <a:rPr lang="en-GB" dirty="0" err="1"/>
              <a:t>Perelas</a:t>
            </a:r>
            <a:r>
              <a:rPr lang="en-GB" dirty="0"/>
              <a:t> A, Silver RM, </a:t>
            </a:r>
            <a:r>
              <a:rPr lang="en-GB" dirty="0" err="1"/>
              <a:t>Arrossi</a:t>
            </a:r>
            <a:r>
              <a:rPr lang="en-GB" dirty="0"/>
              <a:t> AV, et al. Systemic sclerosis-associated interstitial lung disease. Lancet Respir Med. 2020;8(3):304-20; 2. </a:t>
            </a:r>
            <a:r>
              <a:rPr lang="en-GB" dirty="0" err="1"/>
              <a:t>Vonk</a:t>
            </a:r>
            <a:r>
              <a:rPr lang="en-GB" dirty="0"/>
              <a:t> MC, Smith V, </a:t>
            </a:r>
            <a:r>
              <a:rPr lang="en-GB" dirty="0" err="1"/>
              <a:t>Sfikakis</a:t>
            </a:r>
            <a:r>
              <a:rPr lang="en-GB" dirty="0"/>
              <a:t> PP, et al. Pharmacological treatments for </a:t>
            </a:r>
            <a:r>
              <a:rPr lang="en-GB" dirty="0" err="1"/>
              <a:t>SSc</a:t>
            </a:r>
            <a:r>
              <a:rPr lang="en-GB" dirty="0"/>
              <a:t>-ILD: Systematic review and critical appraisal of the evidence. </a:t>
            </a:r>
            <a:r>
              <a:rPr lang="en-GB" dirty="0" err="1"/>
              <a:t>Autoimmun</a:t>
            </a:r>
            <a:r>
              <a:rPr lang="en-GB" dirty="0"/>
              <a:t> Rev. 2021:102978.</a:t>
            </a:r>
          </a:p>
        </p:txBody>
      </p:sp>
      <p:sp>
        <p:nvSpPr>
          <p:cNvPr id="6" name="Text Placeholder 5">
            <a:extLst>
              <a:ext uri="{FF2B5EF4-FFF2-40B4-BE49-F238E27FC236}">
                <a16:creationId xmlns:a16="http://schemas.microsoft.com/office/drawing/2014/main" id="{0C3DD3E2-3A27-5947-B82B-F6C036999E6D}"/>
              </a:ext>
            </a:extLst>
          </p:cNvPr>
          <p:cNvSpPr>
            <a:spLocks noGrp="1"/>
          </p:cNvSpPr>
          <p:nvPr>
            <p:ph type="body" sz="quarter" idx="17"/>
          </p:nvPr>
        </p:nvSpPr>
        <p:spPr/>
        <p:txBody>
          <a:bodyPr/>
          <a:lstStyle/>
          <a:p>
            <a:r>
              <a:rPr lang="nl-NL" dirty="0"/>
              <a:t>F4</a:t>
            </a:r>
            <a:endParaRPr lang="en-NL" dirty="0"/>
          </a:p>
        </p:txBody>
      </p:sp>
      <p:sp>
        <p:nvSpPr>
          <p:cNvPr id="12" name="Rectangle 2">
            <a:extLst>
              <a:ext uri="{FF2B5EF4-FFF2-40B4-BE49-F238E27FC236}">
                <a16:creationId xmlns:a16="http://schemas.microsoft.com/office/drawing/2014/main" id="{7F630860-C3DA-C24F-974E-7DA5B9C2BB98}"/>
              </a:ext>
            </a:extLst>
          </p:cNvPr>
          <p:cNvSpPr/>
          <p:nvPr/>
        </p:nvSpPr>
        <p:spPr>
          <a:xfrm>
            <a:off x="10986603" y="-98350"/>
            <a:ext cx="1037204" cy="475272"/>
          </a:xfrm>
          <a:prstGeom prst="roundRect">
            <a:avLst/>
          </a:prstGeom>
          <a:solidFill>
            <a:srgbClr val="F2C7AB"/>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a:ln>
                  <a:noFill/>
                </a:ln>
                <a:solidFill>
                  <a:srgbClr val="2B333A"/>
                </a:solidFill>
                <a:effectLst/>
                <a:uLnTx/>
                <a:uFillTx/>
                <a:latin typeface="BI Sans" pitchFamily="2" charset="0"/>
                <a:ea typeface="+mn-ea"/>
                <a:cs typeface="+mn-cs"/>
              </a:rPr>
              <a:t>CTD-ILD</a:t>
            </a:r>
            <a:endParaRPr kumimoji="0" lang="en-NL" sz="1400" b="0" i="0" u="none" strike="noStrike" kern="1200" cap="none" spc="0" normalizeH="0" baseline="0" noProof="0">
              <a:ln>
                <a:noFill/>
              </a:ln>
              <a:solidFill>
                <a:srgbClr val="2B333A"/>
              </a:solidFill>
              <a:effectLst/>
              <a:uLnTx/>
              <a:uFillTx/>
              <a:latin typeface="BI Sans" pitchFamily="2" charset="0"/>
              <a:ea typeface="+mn-ea"/>
              <a:cs typeface="+mn-cs"/>
            </a:endParaRPr>
          </a:p>
        </p:txBody>
      </p:sp>
      <p:cxnSp>
        <p:nvCxnSpPr>
          <p:cNvPr id="9" name="Verbindingslijn: gebogen 99">
            <a:extLst>
              <a:ext uri="{FF2B5EF4-FFF2-40B4-BE49-F238E27FC236}">
                <a16:creationId xmlns:a16="http://schemas.microsoft.com/office/drawing/2014/main" id="{4A05BD10-5B3F-28D4-54A3-595266627266}"/>
              </a:ext>
            </a:extLst>
          </p:cNvPr>
          <p:cNvCxnSpPr>
            <a:cxnSpLocks/>
            <a:stCxn id="23" idx="0"/>
            <a:endCxn id="23" idx="1"/>
          </p:cNvCxnSpPr>
          <p:nvPr/>
        </p:nvCxnSpPr>
        <p:spPr>
          <a:xfrm rot="16200000" flipH="1" flipV="1">
            <a:off x="5635079" y="1785817"/>
            <a:ext cx="761391" cy="789070"/>
          </a:xfrm>
          <a:prstGeom prst="bentConnector4">
            <a:avLst>
              <a:gd name="adj1" fmla="val -14490"/>
              <a:gd name="adj2" fmla="val 10727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59">
            <a:extLst>
              <a:ext uri="{FF2B5EF4-FFF2-40B4-BE49-F238E27FC236}">
                <a16:creationId xmlns:a16="http://schemas.microsoft.com/office/drawing/2014/main" id="{71DCBECB-DB87-BC6C-729A-F2C0D657DEB7}"/>
              </a:ext>
            </a:extLst>
          </p:cNvPr>
          <p:cNvCxnSpPr>
            <a:cxnSpLocks/>
          </p:cNvCxnSpPr>
          <p:nvPr/>
        </p:nvCxnSpPr>
        <p:spPr>
          <a:xfrm flipV="1">
            <a:off x="7174669" y="4453865"/>
            <a:ext cx="1277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59">
            <a:extLst>
              <a:ext uri="{FF2B5EF4-FFF2-40B4-BE49-F238E27FC236}">
                <a16:creationId xmlns:a16="http://schemas.microsoft.com/office/drawing/2014/main" id="{6EAAA845-5A17-0B12-901E-0ECFF817A183}"/>
              </a:ext>
            </a:extLst>
          </p:cNvPr>
          <p:cNvCxnSpPr>
            <a:cxnSpLocks/>
          </p:cNvCxnSpPr>
          <p:nvPr/>
        </p:nvCxnSpPr>
        <p:spPr>
          <a:xfrm flipV="1">
            <a:off x="8291666" y="2591742"/>
            <a:ext cx="1277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59">
            <a:extLst>
              <a:ext uri="{FF2B5EF4-FFF2-40B4-BE49-F238E27FC236}">
                <a16:creationId xmlns:a16="http://schemas.microsoft.com/office/drawing/2014/main" id="{E9C8A1F8-2675-066E-9573-BFF9AE4571C7}"/>
              </a:ext>
            </a:extLst>
          </p:cNvPr>
          <p:cNvCxnSpPr>
            <a:cxnSpLocks/>
          </p:cNvCxnSpPr>
          <p:nvPr/>
        </p:nvCxnSpPr>
        <p:spPr>
          <a:xfrm flipV="1">
            <a:off x="8291200" y="4453865"/>
            <a:ext cx="1277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59">
            <a:extLst>
              <a:ext uri="{FF2B5EF4-FFF2-40B4-BE49-F238E27FC236}">
                <a16:creationId xmlns:a16="http://schemas.microsoft.com/office/drawing/2014/main" id="{5B494A72-12AA-8E46-2DF1-E973D11E1FED}"/>
              </a:ext>
            </a:extLst>
          </p:cNvPr>
          <p:cNvCxnSpPr>
            <a:cxnSpLocks/>
          </p:cNvCxnSpPr>
          <p:nvPr/>
        </p:nvCxnSpPr>
        <p:spPr>
          <a:xfrm flipV="1">
            <a:off x="9429004" y="2605125"/>
            <a:ext cx="1277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59">
            <a:extLst>
              <a:ext uri="{FF2B5EF4-FFF2-40B4-BE49-F238E27FC236}">
                <a16:creationId xmlns:a16="http://schemas.microsoft.com/office/drawing/2014/main" id="{F02DC782-1238-BB2A-01F9-D00A9C85DA5F}"/>
              </a:ext>
            </a:extLst>
          </p:cNvPr>
          <p:cNvCxnSpPr>
            <a:cxnSpLocks/>
          </p:cNvCxnSpPr>
          <p:nvPr/>
        </p:nvCxnSpPr>
        <p:spPr>
          <a:xfrm flipV="1">
            <a:off x="9432457" y="4453865"/>
            <a:ext cx="12777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angle 51">
            <a:extLst>
              <a:ext uri="{FF2B5EF4-FFF2-40B4-BE49-F238E27FC236}">
                <a16:creationId xmlns:a16="http://schemas.microsoft.com/office/drawing/2014/main" id="{27FDC518-AC27-C93B-C8C5-1B83EDDB4432}"/>
              </a:ext>
            </a:extLst>
          </p:cNvPr>
          <p:cNvSpPr/>
          <p:nvPr/>
        </p:nvSpPr>
        <p:spPr>
          <a:xfrm>
            <a:off x="5621240" y="3537964"/>
            <a:ext cx="1578139" cy="1710647"/>
          </a:xfrm>
          <a:prstGeom prst="rect">
            <a:avLst/>
          </a:prstGeom>
          <a:solidFill>
            <a:schemeClr val="accent5">
              <a:lumMod val="20000"/>
              <a:lumOff val="80000"/>
            </a:schemeClr>
          </a:solidFill>
          <a:ln w="6350">
            <a:solidFill>
              <a:schemeClr val="accent1">
                <a:lumMod val="20000"/>
                <a:lumOff val="80000"/>
              </a:schemeClr>
            </a:solid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Diagnose ILD using HRCT </a:t>
            </a:r>
          </a:p>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Asses ILD severity using multiple methods</a:t>
            </a:r>
            <a:br>
              <a:rPr kumimoji="0" lang="en-US" sz="9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br>
            <a:endParaRPr kumimoji="0" lang="en-US" sz="9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endParaRPr>
          </a:p>
          <a:p>
            <a:pPr marL="171450" marR="0" lvl="0" indent="-171450" algn="l" defTabSz="4571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HRCT is the primary tool for diagnosis; FVC, </a:t>
            </a:r>
            <a:r>
              <a:rPr kumimoji="0" lang="en-US" sz="600" b="0" i="0" u="none" strike="noStrike" kern="1200" cap="none" spc="0" normalizeH="0" baseline="0" noProof="0" err="1">
                <a:ln>
                  <a:noFill/>
                </a:ln>
                <a:solidFill>
                  <a:srgbClr val="001E55"/>
                </a:solidFill>
                <a:effectLst/>
                <a:uLnTx/>
                <a:uFillTx/>
                <a:latin typeface="BI Sans" pitchFamily="2" charset="0"/>
                <a:ea typeface="+mn-ea"/>
                <a:cs typeface="Arial" panose="020B0604020202020204" pitchFamily="34" charset="0"/>
              </a:rPr>
              <a:t>DL</a:t>
            </a:r>
            <a:r>
              <a:rPr kumimoji="0" lang="en-US" sz="600" b="0" i="0" u="none" strike="noStrike" kern="1200" cap="none" spc="0" normalizeH="0" baseline="-25000" noProof="0" err="1">
                <a:ln>
                  <a:noFill/>
                </a:ln>
                <a:solidFill>
                  <a:srgbClr val="001E55"/>
                </a:solidFill>
                <a:effectLst/>
                <a:uLnTx/>
                <a:uFillTx/>
                <a:latin typeface="BI Sans" pitchFamily="2" charset="0"/>
                <a:ea typeface="+mn-ea"/>
                <a:cs typeface="Arial" panose="020B0604020202020204" pitchFamily="34" charset="0"/>
              </a:rPr>
              <a:t>co</a:t>
            </a:r>
            <a:r>
              <a:rPr kumimoji="0" lang="en-US" sz="6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 and clinical symptoms are supportive</a:t>
            </a:r>
          </a:p>
          <a:p>
            <a:pPr marL="171450" marR="0" lvl="0" indent="-171450" algn="l" defTabSz="4571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Use HRCT, FVC, </a:t>
            </a:r>
            <a:r>
              <a:rPr kumimoji="0" lang="en-US" sz="600" b="0" i="0" u="none" strike="noStrike" kern="1200" cap="none" spc="0" normalizeH="0" baseline="0" noProof="0" err="1">
                <a:ln>
                  <a:noFill/>
                </a:ln>
                <a:solidFill>
                  <a:srgbClr val="001E55"/>
                </a:solidFill>
                <a:effectLst/>
                <a:uLnTx/>
                <a:uFillTx/>
                <a:latin typeface="BI Sans" pitchFamily="2" charset="0"/>
                <a:ea typeface="+mn-ea"/>
                <a:cs typeface="Arial" panose="020B0604020202020204" pitchFamily="34" charset="0"/>
              </a:rPr>
              <a:t>DL</a:t>
            </a:r>
            <a:r>
              <a:rPr kumimoji="0" lang="en-US" sz="600" b="0" i="0" u="none" strike="noStrike" kern="1200" cap="none" spc="0" normalizeH="0" baseline="-25000" noProof="0" err="1">
                <a:ln>
                  <a:noFill/>
                </a:ln>
                <a:solidFill>
                  <a:srgbClr val="001E55"/>
                </a:solidFill>
                <a:effectLst/>
                <a:uLnTx/>
                <a:uFillTx/>
                <a:latin typeface="BI Sans" pitchFamily="2" charset="0"/>
                <a:ea typeface="+mn-ea"/>
                <a:cs typeface="Arial" panose="020B0604020202020204" pitchFamily="34" charset="0"/>
              </a:rPr>
              <a:t>co</a:t>
            </a:r>
            <a:r>
              <a:rPr kumimoji="0" lang="en-US" sz="6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 exercise-induced blood oxygen desaturation, clinical symptoms, and quality of life to assess ILD severity</a:t>
            </a:r>
          </a:p>
        </p:txBody>
      </p:sp>
      <p:sp>
        <p:nvSpPr>
          <p:cNvPr id="17" name="Rectangle 51">
            <a:extLst>
              <a:ext uri="{FF2B5EF4-FFF2-40B4-BE49-F238E27FC236}">
                <a16:creationId xmlns:a16="http://schemas.microsoft.com/office/drawing/2014/main" id="{BC083F01-6BBC-55F7-3731-347596305906}"/>
              </a:ext>
            </a:extLst>
          </p:cNvPr>
          <p:cNvSpPr/>
          <p:nvPr/>
        </p:nvSpPr>
        <p:spPr>
          <a:xfrm>
            <a:off x="7276074" y="1797305"/>
            <a:ext cx="1044000" cy="3451306"/>
          </a:xfrm>
          <a:prstGeom prst="rect">
            <a:avLst/>
          </a:prstGeom>
          <a:solidFill>
            <a:schemeClr val="accent5">
              <a:lumMod val="20000"/>
              <a:lumOff val="80000"/>
            </a:schemeClr>
          </a:solidFill>
          <a:ln w="6350">
            <a:solidFill>
              <a:schemeClr val="accent1">
                <a:lumMod val="20000"/>
                <a:lumOff val="80000"/>
              </a:schemeClr>
            </a:solid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Decide whether pharmacological therapy is required</a:t>
            </a:r>
            <a:br>
              <a:rPr kumimoji="0" lang="en-US" sz="9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br>
            <a:endParaRPr kumimoji="0" lang="en-US" sz="9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endParaRPr>
          </a:p>
          <a:p>
            <a:pPr marL="171450" marR="0" lvl="0" indent="-171450" algn="l" defTabSz="4571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Some patients might not need pharmacological therapy</a:t>
            </a:r>
          </a:p>
          <a:p>
            <a:pPr marL="171450" marR="0" lvl="0" indent="-171450" algn="l" defTabSz="4571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Factors to consider include disease severity; patient quality of life, available clinical guidelines</a:t>
            </a:r>
          </a:p>
        </p:txBody>
      </p:sp>
      <p:sp>
        <p:nvSpPr>
          <p:cNvPr id="18" name="Rectangle 51">
            <a:extLst>
              <a:ext uri="{FF2B5EF4-FFF2-40B4-BE49-F238E27FC236}">
                <a16:creationId xmlns:a16="http://schemas.microsoft.com/office/drawing/2014/main" id="{C8894920-30A6-BBAA-D8B2-002EF6D2B8F6}"/>
              </a:ext>
            </a:extLst>
          </p:cNvPr>
          <p:cNvSpPr/>
          <p:nvPr/>
        </p:nvSpPr>
        <p:spPr>
          <a:xfrm>
            <a:off x="8399504" y="1797305"/>
            <a:ext cx="1044000" cy="1588874"/>
          </a:xfrm>
          <a:prstGeom prst="rect">
            <a:avLst/>
          </a:prstGeom>
          <a:solidFill>
            <a:schemeClr val="accent5">
              <a:lumMod val="20000"/>
              <a:lumOff val="80000"/>
            </a:schemeClr>
          </a:solidFill>
          <a:ln w="6350">
            <a:solidFill>
              <a:schemeClr val="accent1">
                <a:lumMod val="20000"/>
                <a:lumOff val="80000"/>
              </a:schemeClr>
            </a:solid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Pharmacological therapy</a:t>
            </a:r>
            <a:br>
              <a:rPr kumimoji="0" lang="en-US" sz="900" b="1"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br>
            <a:endParaRPr kumimoji="0" lang="en-US" sz="900" b="1"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endParaRPr>
          </a:p>
          <a:p>
            <a:pPr marL="171450" marR="0" lvl="0" indent="-171450" algn="l" defTabSz="4571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Mycophenolate mofetil</a:t>
            </a:r>
          </a:p>
          <a:p>
            <a:pPr marL="171450" marR="0" lvl="0" indent="-171450" algn="l" defTabSz="4571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Cyclophosphamide</a:t>
            </a:r>
          </a:p>
          <a:p>
            <a:pPr marL="171450" marR="0" lvl="0" indent="-171450" algn="l" defTabSz="4571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 b="0" i="0" u="none" strike="noStrike" kern="1200" cap="none" spc="0" normalizeH="0" baseline="0" noProof="0" dirty="0" err="1">
                <a:ln>
                  <a:noFill/>
                </a:ln>
                <a:solidFill>
                  <a:srgbClr val="001E55"/>
                </a:solidFill>
                <a:effectLst/>
                <a:uLnTx/>
                <a:uFillTx/>
                <a:latin typeface="BI Sans" pitchFamily="2" charset="0"/>
                <a:ea typeface="+mn-ea"/>
                <a:cs typeface="Arial" panose="020B0604020202020204" pitchFamily="34" charset="0"/>
              </a:rPr>
              <a:t>Nintedanib</a:t>
            </a:r>
            <a:endParaRPr kumimoji="0" lang="en-US" sz="6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endParaRPr>
          </a:p>
        </p:txBody>
      </p:sp>
      <p:sp>
        <p:nvSpPr>
          <p:cNvPr id="19" name="Rectangle 51">
            <a:extLst>
              <a:ext uri="{FF2B5EF4-FFF2-40B4-BE49-F238E27FC236}">
                <a16:creationId xmlns:a16="http://schemas.microsoft.com/office/drawing/2014/main" id="{BCE51614-F988-097C-BCB7-3E503B860A95}"/>
              </a:ext>
            </a:extLst>
          </p:cNvPr>
          <p:cNvSpPr/>
          <p:nvPr/>
        </p:nvSpPr>
        <p:spPr>
          <a:xfrm>
            <a:off x="8399504" y="3659737"/>
            <a:ext cx="1044000" cy="1588874"/>
          </a:xfrm>
          <a:prstGeom prst="rect">
            <a:avLst/>
          </a:prstGeom>
          <a:solidFill>
            <a:schemeClr val="accent5">
              <a:lumMod val="20000"/>
              <a:lumOff val="80000"/>
            </a:schemeClr>
          </a:solidFill>
          <a:ln w="6350">
            <a:solidFill>
              <a:schemeClr val="accent1">
                <a:lumMod val="20000"/>
                <a:lumOff val="80000"/>
              </a:schemeClr>
            </a:solid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No pharmacological therapy</a:t>
            </a:r>
            <a:br>
              <a:rPr kumimoji="0" lang="en-US" sz="900" b="1"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br>
            <a:endParaRPr kumimoji="0" lang="en-US" sz="900" b="1"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endParaRPr>
          </a:p>
          <a:p>
            <a:pPr marL="171450" marR="0" lvl="0" indent="-171450" algn="l" defTabSz="4571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7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Follow up closely</a:t>
            </a:r>
          </a:p>
        </p:txBody>
      </p:sp>
      <p:sp>
        <p:nvSpPr>
          <p:cNvPr id="20" name="Rectangle 51">
            <a:extLst>
              <a:ext uri="{FF2B5EF4-FFF2-40B4-BE49-F238E27FC236}">
                <a16:creationId xmlns:a16="http://schemas.microsoft.com/office/drawing/2014/main" id="{424C8E07-8A41-C2F3-0CAF-A868B3BE9F89}"/>
              </a:ext>
            </a:extLst>
          </p:cNvPr>
          <p:cNvSpPr/>
          <p:nvPr/>
        </p:nvSpPr>
        <p:spPr>
          <a:xfrm>
            <a:off x="9543550" y="1797305"/>
            <a:ext cx="1016856" cy="3451306"/>
          </a:xfrm>
          <a:prstGeom prst="rect">
            <a:avLst/>
          </a:prstGeom>
          <a:solidFill>
            <a:schemeClr val="accent5">
              <a:lumMod val="20000"/>
              <a:lumOff val="80000"/>
            </a:schemeClr>
          </a:solidFill>
          <a:ln w="6350">
            <a:solidFill>
              <a:schemeClr val="accent1">
                <a:lumMod val="20000"/>
                <a:lumOff val="80000"/>
              </a:schemeClr>
            </a:solid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Assess ILD progression using multiple methods</a:t>
            </a:r>
            <a:br>
              <a:rPr kumimoji="0" lang="en-US" sz="9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br>
            <a:endParaRPr kumimoji="0" lang="en-US" sz="9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endParaRPr>
          </a:p>
          <a:p>
            <a:pPr marL="171450" marR="0" lvl="0" indent="-171450" algn="l" defTabSz="4571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Use HRCT (depending on clinical need), FVC, </a:t>
            </a:r>
            <a:r>
              <a:rPr kumimoji="0" lang="en-US" sz="600" b="0" i="0" u="none" strike="noStrike" kern="1200" cap="none" spc="0" normalizeH="0" baseline="0" noProof="0" err="1">
                <a:ln>
                  <a:noFill/>
                </a:ln>
                <a:solidFill>
                  <a:srgbClr val="001E55"/>
                </a:solidFill>
                <a:effectLst/>
                <a:uLnTx/>
                <a:uFillTx/>
                <a:latin typeface="BI Sans" pitchFamily="2" charset="0"/>
                <a:ea typeface="+mn-ea"/>
                <a:cs typeface="Arial" panose="020B0604020202020204" pitchFamily="34" charset="0"/>
              </a:rPr>
              <a:t>DL</a:t>
            </a:r>
            <a:r>
              <a:rPr kumimoji="0" lang="en-US" sz="600" b="0" i="0" u="none" strike="noStrike" kern="1200" cap="none" spc="0" normalizeH="0" baseline="-25000" noProof="0" err="1">
                <a:ln>
                  <a:noFill/>
                </a:ln>
                <a:solidFill>
                  <a:srgbClr val="001E55"/>
                </a:solidFill>
                <a:effectLst/>
                <a:uLnTx/>
                <a:uFillTx/>
                <a:latin typeface="BI Sans" pitchFamily="2" charset="0"/>
                <a:ea typeface="+mn-ea"/>
                <a:cs typeface="Arial" panose="020B0604020202020204" pitchFamily="34" charset="0"/>
              </a:rPr>
              <a:t>co</a:t>
            </a:r>
            <a:r>
              <a:rPr kumimoji="0" lang="en-US" sz="6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 exercise-induced blood oxygen desaturation, and clinical symptoms to assess ILD progression</a:t>
            </a:r>
          </a:p>
        </p:txBody>
      </p:sp>
      <p:sp>
        <p:nvSpPr>
          <p:cNvPr id="21" name="Rectangle 51">
            <a:extLst>
              <a:ext uri="{FF2B5EF4-FFF2-40B4-BE49-F238E27FC236}">
                <a16:creationId xmlns:a16="http://schemas.microsoft.com/office/drawing/2014/main" id="{B95CDFD1-5BB2-7E06-A805-8B70B550CAA6}"/>
              </a:ext>
            </a:extLst>
          </p:cNvPr>
          <p:cNvSpPr/>
          <p:nvPr/>
        </p:nvSpPr>
        <p:spPr>
          <a:xfrm>
            <a:off x="10614247" y="1797305"/>
            <a:ext cx="1016856" cy="3451306"/>
          </a:xfrm>
          <a:prstGeom prst="rect">
            <a:avLst/>
          </a:prstGeom>
          <a:solidFill>
            <a:schemeClr val="accent5">
              <a:lumMod val="20000"/>
              <a:lumOff val="80000"/>
            </a:schemeClr>
          </a:solidFill>
          <a:ln w="6350">
            <a:solidFill>
              <a:schemeClr val="accent1">
                <a:lumMod val="20000"/>
                <a:lumOff val="80000"/>
              </a:schemeClr>
            </a:solid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Escalate therapy</a:t>
            </a:r>
            <a:br>
              <a:rPr kumimoji="0" lang="en-US" sz="9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br>
            <a:endParaRPr kumimoji="0" lang="en-US" sz="9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endParaRPr>
          </a:p>
          <a:p>
            <a:pPr marL="171450" marR="0" lvl="0" indent="-171450" algn="l" defTabSz="4571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Modify dose or choice of pharmacological treatment; mycophenolate mofetil; cyclophosphamide, </a:t>
            </a:r>
            <a:r>
              <a:rPr kumimoji="0" lang="en-US" sz="600" b="0" i="0" u="none" strike="noStrike" kern="1200" cap="none" spc="0" normalizeH="0" baseline="0" noProof="0" err="1">
                <a:ln>
                  <a:noFill/>
                </a:ln>
                <a:solidFill>
                  <a:srgbClr val="001E55"/>
                </a:solidFill>
                <a:effectLst/>
                <a:uLnTx/>
                <a:uFillTx/>
                <a:latin typeface="BI Sans" pitchFamily="2" charset="0"/>
                <a:ea typeface="+mn-ea"/>
                <a:cs typeface="Arial" panose="020B0604020202020204" pitchFamily="34" charset="0"/>
              </a:rPr>
              <a:t>nintedanib</a:t>
            </a:r>
            <a:r>
              <a:rPr kumimoji="0" lang="en-US" sz="6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 consider rituximab</a:t>
            </a:r>
          </a:p>
          <a:p>
            <a:pPr marL="171450" marR="0" lvl="0" indent="-171450" algn="l" defTabSz="4571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Evaluate for lung transplant</a:t>
            </a:r>
          </a:p>
          <a:p>
            <a:pPr marL="171450" marR="0" lvl="0" indent="-171450" algn="l" defTabSz="4571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Consider autologous haemopoietic stem-cell transplantation for selected patients</a:t>
            </a:r>
          </a:p>
        </p:txBody>
      </p:sp>
      <p:cxnSp>
        <p:nvCxnSpPr>
          <p:cNvPr id="22" name="Straight Arrow Connector 59">
            <a:extLst>
              <a:ext uri="{FF2B5EF4-FFF2-40B4-BE49-F238E27FC236}">
                <a16:creationId xmlns:a16="http://schemas.microsoft.com/office/drawing/2014/main" id="{68A6D1B1-BB01-DFC1-8779-D13707867FE7}"/>
              </a:ext>
            </a:extLst>
          </p:cNvPr>
          <p:cNvCxnSpPr>
            <a:cxnSpLocks/>
            <a:stCxn id="23" idx="2"/>
            <a:endCxn id="16" idx="0"/>
          </p:cNvCxnSpPr>
          <p:nvPr/>
        </p:nvCxnSpPr>
        <p:spPr>
          <a:xfrm>
            <a:off x="6410310" y="3322438"/>
            <a:ext cx="0" cy="2155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ctangle 51">
            <a:extLst>
              <a:ext uri="{FF2B5EF4-FFF2-40B4-BE49-F238E27FC236}">
                <a16:creationId xmlns:a16="http://schemas.microsoft.com/office/drawing/2014/main" id="{B1D3F5BD-4926-B3B9-AAD3-F47AD776BFF4}"/>
              </a:ext>
            </a:extLst>
          </p:cNvPr>
          <p:cNvSpPr/>
          <p:nvPr/>
        </p:nvSpPr>
        <p:spPr>
          <a:xfrm>
            <a:off x="5621240" y="1799656"/>
            <a:ext cx="1578139" cy="1522782"/>
          </a:xfrm>
          <a:prstGeom prst="flowChartDecision">
            <a:avLst/>
          </a:prstGeom>
          <a:solidFill>
            <a:schemeClr val="accent5">
              <a:lumMod val="20000"/>
              <a:lumOff val="80000"/>
            </a:schemeClr>
          </a:solidFill>
          <a:ln w="6350">
            <a:solidFill>
              <a:schemeClr val="accent1">
                <a:lumMod val="20000"/>
                <a:lumOff val="80000"/>
              </a:schemeClr>
            </a:solidFill>
          </a:ln>
          <a:effectLst/>
        </p:spPr>
        <p:style>
          <a:lnRef idx="2">
            <a:schemeClr val="dk1"/>
          </a:lnRef>
          <a:fillRef idx="1">
            <a:schemeClr val="lt1"/>
          </a:fillRef>
          <a:effectRef idx="0">
            <a:schemeClr val="dk1"/>
          </a:effectRef>
          <a:fontRef idx="minor">
            <a:schemeClr val="dk1"/>
          </a:fontRef>
        </p:style>
        <p:txBody>
          <a:bodyPr lIns="0" tIns="0" rIns="0" bIns="0"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ctr" defTabSz="457154"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endParaRPr>
          </a:p>
        </p:txBody>
      </p:sp>
      <p:sp>
        <p:nvSpPr>
          <p:cNvPr id="24" name="Tekstvak 72">
            <a:extLst>
              <a:ext uri="{FF2B5EF4-FFF2-40B4-BE49-F238E27FC236}">
                <a16:creationId xmlns:a16="http://schemas.microsoft.com/office/drawing/2014/main" id="{8C4E2623-80C7-4783-EAB6-8EC37E67E675}"/>
              </a:ext>
            </a:extLst>
          </p:cNvPr>
          <p:cNvSpPr txBox="1"/>
          <p:nvPr/>
        </p:nvSpPr>
        <p:spPr>
          <a:xfrm>
            <a:off x="5730755" y="2142678"/>
            <a:ext cx="1359109" cy="830997"/>
          </a:xfrm>
          <a:prstGeom prst="rect">
            <a:avLst/>
          </a:prstGeom>
          <a:noFill/>
        </p:spPr>
        <p:txBody>
          <a:bodyPr wrap="square">
            <a:spAutoFit/>
          </a:bodyPr>
          <a:lstStyle/>
          <a:p>
            <a:pPr marL="0" marR="0" lvl="0" indent="0" algn="ctr" defTabSz="45715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Continue </a:t>
            </a:r>
            <a:br>
              <a:rPr kumimoji="0" lang="en-US" sz="900" b="1"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br>
            <a:r>
              <a:rPr kumimoji="0" lang="en-US" sz="900" b="1"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monitoring for ILD</a:t>
            </a:r>
            <a:br>
              <a:rPr kumimoji="0" lang="en-US" sz="900" b="1"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br>
            <a:r>
              <a:rPr kumimoji="0" lang="en-US" sz="6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Frequency of screening and use </a:t>
            </a:r>
            <a:br>
              <a:rPr kumimoji="0" lang="en-US" sz="6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br>
            <a:r>
              <a:rPr kumimoji="0" lang="en-US" sz="6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of HRCT should be guided by risk of ILD, in combination with </a:t>
            </a:r>
            <a:br>
              <a:rPr kumimoji="0" lang="en-US" sz="6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br>
            <a:r>
              <a:rPr kumimoji="0" lang="en-US" sz="6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lung function and </a:t>
            </a:r>
            <a:br>
              <a:rPr kumimoji="0" lang="en-US" sz="6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br>
            <a:r>
              <a:rPr kumimoji="0" lang="en-US" sz="600" b="0" i="0" u="none" strike="noStrike" kern="1200" cap="none" spc="0" normalizeH="0" baseline="0" noProof="0" dirty="0">
                <a:ln>
                  <a:noFill/>
                </a:ln>
                <a:solidFill>
                  <a:srgbClr val="001E55"/>
                </a:solidFill>
                <a:effectLst/>
                <a:uLnTx/>
                <a:uFillTx/>
                <a:latin typeface="BI Sans" pitchFamily="2" charset="0"/>
                <a:ea typeface="+mn-ea"/>
                <a:cs typeface="Arial" panose="020B0604020202020204" pitchFamily="34" charset="0"/>
              </a:rPr>
              <a:t>symptoms</a:t>
            </a:r>
          </a:p>
        </p:txBody>
      </p:sp>
      <p:cxnSp>
        <p:nvCxnSpPr>
          <p:cNvPr id="25" name="Straight Arrow Connector 59">
            <a:extLst>
              <a:ext uri="{FF2B5EF4-FFF2-40B4-BE49-F238E27FC236}">
                <a16:creationId xmlns:a16="http://schemas.microsoft.com/office/drawing/2014/main" id="{68263CFA-7F20-FEB7-F61E-FD96E007BDEC}"/>
              </a:ext>
            </a:extLst>
          </p:cNvPr>
          <p:cNvCxnSpPr>
            <a:cxnSpLocks/>
            <a:stCxn id="32" idx="3"/>
          </p:cNvCxnSpPr>
          <p:nvPr/>
        </p:nvCxnSpPr>
        <p:spPr>
          <a:xfrm>
            <a:off x="5406214" y="4930697"/>
            <a:ext cx="2177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59">
            <a:extLst>
              <a:ext uri="{FF2B5EF4-FFF2-40B4-BE49-F238E27FC236}">
                <a16:creationId xmlns:a16="http://schemas.microsoft.com/office/drawing/2014/main" id="{66A7CC64-D553-8E0E-4C21-64F331516E3A}"/>
              </a:ext>
            </a:extLst>
          </p:cNvPr>
          <p:cNvCxnSpPr>
            <a:cxnSpLocks/>
          </p:cNvCxnSpPr>
          <p:nvPr/>
        </p:nvCxnSpPr>
        <p:spPr>
          <a:xfrm>
            <a:off x="10453913" y="4894080"/>
            <a:ext cx="20786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59">
            <a:extLst>
              <a:ext uri="{FF2B5EF4-FFF2-40B4-BE49-F238E27FC236}">
                <a16:creationId xmlns:a16="http://schemas.microsoft.com/office/drawing/2014/main" id="{370603EF-3427-B7F0-8CE8-D2B9026FB438}"/>
              </a:ext>
            </a:extLst>
          </p:cNvPr>
          <p:cNvCxnSpPr>
            <a:cxnSpLocks/>
          </p:cNvCxnSpPr>
          <p:nvPr/>
        </p:nvCxnSpPr>
        <p:spPr>
          <a:xfrm flipV="1">
            <a:off x="10453913" y="2208538"/>
            <a:ext cx="207864" cy="46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echthoek: afgeronde hoeken 83">
            <a:extLst>
              <a:ext uri="{FF2B5EF4-FFF2-40B4-BE49-F238E27FC236}">
                <a16:creationId xmlns:a16="http://schemas.microsoft.com/office/drawing/2014/main" id="{25FD6606-7291-002D-A158-BE523735FDA5}"/>
              </a:ext>
            </a:extLst>
          </p:cNvPr>
          <p:cNvSpPr/>
          <p:nvPr/>
        </p:nvSpPr>
        <p:spPr>
          <a:xfrm>
            <a:off x="9627222" y="4599302"/>
            <a:ext cx="834243" cy="58955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BI Sans" pitchFamily="2" charset="0"/>
                <a:ea typeface="+mn-ea"/>
                <a:cs typeface="Arial" panose="020B0604020202020204" pitchFamily="34" charset="0"/>
              </a:rPr>
              <a:t>Inadequate treatment response</a:t>
            </a:r>
          </a:p>
        </p:txBody>
      </p:sp>
      <p:sp>
        <p:nvSpPr>
          <p:cNvPr id="29" name="Rechthoek: afgeronde hoeken 84">
            <a:extLst>
              <a:ext uri="{FF2B5EF4-FFF2-40B4-BE49-F238E27FC236}">
                <a16:creationId xmlns:a16="http://schemas.microsoft.com/office/drawing/2014/main" id="{A7DCAE46-3895-2B80-1303-E6DD9E7EB014}"/>
              </a:ext>
            </a:extLst>
          </p:cNvPr>
          <p:cNvSpPr/>
          <p:nvPr/>
        </p:nvSpPr>
        <p:spPr>
          <a:xfrm>
            <a:off x="9627222" y="2000616"/>
            <a:ext cx="834243" cy="42512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BI Sans" pitchFamily="2" charset="0"/>
                <a:ea typeface="+mn-ea"/>
                <a:cs typeface="Arial" panose="020B0604020202020204" pitchFamily="34" charset="0"/>
              </a:rPr>
              <a:t>Disease progression</a:t>
            </a:r>
          </a:p>
        </p:txBody>
      </p:sp>
      <p:sp>
        <p:nvSpPr>
          <p:cNvPr id="30" name="Rectangle 51">
            <a:extLst>
              <a:ext uri="{FF2B5EF4-FFF2-40B4-BE49-F238E27FC236}">
                <a16:creationId xmlns:a16="http://schemas.microsoft.com/office/drawing/2014/main" id="{F46D3266-13C8-1903-1DAF-83DB69474A68}"/>
              </a:ext>
            </a:extLst>
          </p:cNvPr>
          <p:cNvSpPr/>
          <p:nvPr/>
        </p:nvSpPr>
        <p:spPr>
          <a:xfrm>
            <a:off x="4467225" y="1797305"/>
            <a:ext cx="1016856" cy="3451306"/>
          </a:xfrm>
          <a:prstGeom prst="rect">
            <a:avLst/>
          </a:prstGeom>
          <a:solidFill>
            <a:schemeClr val="accent5">
              <a:lumMod val="20000"/>
              <a:lumOff val="80000"/>
            </a:schemeClr>
          </a:solidFill>
          <a:ln w="6350">
            <a:solidFill>
              <a:schemeClr val="accent1">
                <a:lumMod val="20000"/>
                <a:lumOff val="80000"/>
              </a:schemeClr>
            </a:solidFill>
          </a:ln>
          <a:effectLst/>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endParaRPr>
          </a:p>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endParaRPr>
          </a:p>
          <a:p>
            <a:pPr marL="0" marR="0" lvl="0" indent="0" algn="l" defTabSz="457154"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Screen all patients with systemic sclerosis for ILD using HRCT</a:t>
            </a:r>
            <a:br>
              <a:rPr kumimoji="0" lang="en-US" sz="9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br>
            <a:endParaRPr kumimoji="0" lang="en-US" sz="900" b="1"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endParaRPr>
          </a:p>
          <a:p>
            <a:pPr marL="171450" marR="0" lvl="0" indent="-171450" algn="l" defTabSz="4571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FVC and </a:t>
            </a:r>
            <a:r>
              <a:rPr kumimoji="0" lang="en-US" sz="600" b="0" i="0" u="none" strike="noStrike" kern="1200" cap="none" spc="0" normalizeH="0" baseline="0" noProof="0" err="1">
                <a:ln>
                  <a:noFill/>
                </a:ln>
                <a:solidFill>
                  <a:srgbClr val="001E55"/>
                </a:solidFill>
                <a:effectLst/>
                <a:uLnTx/>
                <a:uFillTx/>
                <a:latin typeface="BI Sans" pitchFamily="2" charset="0"/>
                <a:ea typeface="+mn-ea"/>
                <a:cs typeface="Arial" panose="020B0604020202020204" pitchFamily="34" charset="0"/>
              </a:rPr>
              <a:t>DL</a:t>
            </a:r>
            <a:r>
              <a:rPr kumimoji="0" lang="en-US" sz="600" b="0" i="0" u="none" strike="noStrike" kern="1200" cap="none" spc="0" normalizeH="0" baseline="-25000" noProof="0" err="1">
                <a:ln>
                  <a:noFill/>
                </a:ln>
                <a:solidFill>
                  <a:srgbClr val="001E55"/>
                </a:solidFill>
                <a:effectLst/>
                <a:uLnTx/>
                <a:uFillTx/>
                <a:latin typeface="BI Sans" pitchFamily="2" charset="0"/>
                <a:ea typeface="+mn-ea"/>
                <a:cs typeface="Arial" panose="020B0604020202020204" pitchFamily="34" charset="0"/>
              </a:rPr>
              <a:t>co</a:t>
            </a:r>
            <a:r>
              <a:rPr kumimoji="0" lang="en-US" sz="6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 should be done at baseline and at regular intervals</a:t>
            </a:r>
          </a:p>
          <a:p>
            <a:pPr marL="171450" marR="0" lvl="0" indent="-171450" algn="l" defTabSz="45715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00" b="0" i="0" u="none" strike="noStrike" kern="1200" cap="none" spc="0" normalizeH="0" baseline="0" noProof="0">
                <a:ln>
                  <a:noFill/>
                </a:ln>
                <a:solidFill>
                  <a:srgbClr val="001E55"/>
                </a:solidFill>
                <a:effectLst/>
                <a:uLnTx/>
                <a:uFillTx/>
                <a:latin typeface="BI Sans" pitchFamily="2" charset="0"/>
                <a:ea typeface="+mn-ea"/>
                <a:cs typeface="Arial" panose="020B0604020202020204" pitchFamily="34" charset="0"/>
              </a:rPr>
              <a:t>Every patient should receive an ILD-related physical examination</a:t>
            </a:r>
          </a:p>
        </p:txBody>
      </p:sp>
      <p:sp>
        <p:nvSpPr>
          <p:cNvPr id="31" name="Rechthoek: afgeronde hoeken 93">
            <a:extLst>
              <a:ext uri="{FF2B5EF4-FFF2-40B4-BE49-F238E27FC236}">
                <a16:creationId xmlns:a16="http://schemas.microsoft.com/office/drawing/2014/main" id="{700233F5-D9CC-84AD-921F-88D8349D71FA}"/>
              </a:ext>
            </a:extLst>
          </p:cNvPr>
          <p:cNvSpPr/>
          <p:nvPr/>
        </p:nvSpPr>
        <p:spPr>
          <a:xfrm>
            <a:off x="4571971" y="2425745"/>
            <a:ext cx="834243" cy="23220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BI Sans" pitchFamily="2" charset="0"/>
                <a:ea typeface="+mn-ea"/>
                <a:cs typeface="Arial" panose="020B0604020202020204" pitchFamily="34" charset="0"/>
              </a:rPr>
              <a:t>Negative</a:t>
            </a:r>
          </a:p>
        </p:txBody>
      </p:sp>
      <p:sp>
        <p:nvSpPr>
          <p:cNvPr id="32" name="Rechthoek: afgeronde hoeken 94">
            <a:extLst>
              <a:ext uri="{FF2B5EF4-FFF2-40B4-BE49-F238E27FC236}">
                <a16:creationId xmlns:a16="http://schemas.microsoft.com/office/drawing/2014/main" id="{CDD589C9-4A6D-0C92-14CE-48C997496B2F}"/>
              </a:ext>
            </a:extLst>
          </p:cNvPr>
          <p:cNvSpPr/>
          <p:nvPr/>
        </p:nvSpPr>
        <p:spPr>
          <a:xfrm>
            <a:off x="4571971" y="4814594"/>
            <a:ext cx="834243" cy="23220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BI Sans" pitchFamily="2" charset="0"/>
                <a:ea typeface="+mn-ea"/>
                <a:cs typeface="Arial" panose="020B0604020202020204" pitchFamily="34" charset="0"/>
              </a:rPr>
              <a:t>Positive</a:t>
            </a:r>
          </a:p>
        </p:txBody>
      </p:sp>
      <p:sp>
        <p:nvSpPr>
          <p:cNvPr id="33" name="Rechthoek: afgeronde hoeken 112">
            <a:extLst>
              <a:ext uri="{FF2B5EF4-FFF2-40B4-BE49-F238E27FC236}">
                <a16:creationId xmlns:a16="http://schemas.microsoft.com/office/drawing/2014/main" id="{B214A288-D405-2F1C-7D01-B4E1837779F3}"/>
              </a:ext>
            </a:extLst>
          </p:cNvPr>
          <p:cNvSpPr/>
          <p:nvPr/>
        </p:nvSpPr>
        <p:spPr>
          <a:xfrm>
            <a:off x="5615462" y="1706130"/>
            <a:ext cx="682884" cy="23733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ED7D31"/>
                </a:solidFill>
                <a:effectLst/>
                <a:uLnTx/>
                <a:uFillTx/>
                <a:latin typeface="BI Sans" pitchFamily="2" charset="0"/>
                <a:ea typeface="+mn-ea"/>
                <a:cs typeface="Arial" panose="020B0604020202020204" pitchFamily="34" charset="0"/>
              </a:rPr>
              <a:t>Negative</a:t>
            </a:r>
          </a:p>
        </p:txBody>
      </p:sp>
      <p:sp>
        <p:nvSpPr>
          <p:cNvPr id="34" name="Rechthoek: afgeronde hoeken 113">
            <a:extLst>
              <a:ext uri="{FF2B5EF4-FFF2-40B4-BE49-F238E27FC236}">
                <a16:creationId xmlns:a16="http://schemas.microsoft.com/office/drawing/2014/main" id="{0435A204-166A-83CD-12CD-B19E7CB5FF51}"/>
              </a:ext>
            </a:extLst>
          </p:cNvPr>
          <p:cNvSpPr/>
          <p:nvPr/>
        </p:nvSpPr>
        <p:spPr>
          <a:xfrm>
            <a:off x="6365339" y="3323725"/>
            <a:ext cx="635536" cy="2142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ED7D31"/>
                </a:solidFill>
                <a:effectLst/>
                <a:uLnTx/>
                <a:uFillTx/>
                <a:latin typeface="BI Sans" pitchFamily="2" charset="0"/>
                <a:ea typeface="+mn-ea"/>
                <a:cs typeface="Arial" panose="020B0604020202020204" pitchFamily="34" charset="0"/>
              </a:rPr>
              <a:t>Positive</a:t>
            </a:r>
          </a:p>
        </p:txBody>
      </p:sp>
      <p:pic>
        <p:nvPicPr>
          <p:cNvPr id="4" name="Picture 3">
            <a:extLst>
              <a:ext uri="{FF2B5EF4-FFF2-40B4-BE49-F238E27FC236}">
                <a16:creationId xmlns:a16="http://schemas.microsoft.com/office/drawing/2014/main" id="{1D38EBBC-3859-4735-9CC7-6B0BC933A01E}"/>
              </a:ext>
            </a:extLst>
          </p:cNvPr>
          <p:cNvPicPr>
            <a:picLocks noChangeAspect="1"/>
          </p:cNvPicPr>
          <p:nvPr/>
        </p:nvPicPr>
        <p:blipFill>
          <a:blip r:embed="rId3"/>
          <a:stretch>
            <a:fillRect/>
          </a:stretch>
        </p:blipFill>
        <p:spPr>
          <a:xfrm>
            <a:off x="10887326" y="6287095"/>
            <a:ext cx="1487553" cy="231668"/>
          </a:xfrm>
          <a:prstGeom prst="rect">
            <a:avLst/>
          </a:prstGeom>
        </p:spPr>
      </p:pic>
    </p:spTree>
    <p:extLst>
      <p:ext uri="{BB962C8B-B14F-4D97-AF65-F5344CB8AC3E}">
        <p14:creationId xmlns:p14="http://schemas.microsoft.com/office/powerpoint/2010/main" val="1603981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750"/>
                                  </p:stCondLst>
                                  <p:childTnLst>
                                    <p:animClr clrSpc="rgb" dir="cw">
                                      <p:cBhvr>
                                        <p:cTn id="6" dur="500" fill="hold"/>
                                        <p:tgtEl>
                                          <p:spTgt spid="17"/>
                                        </p:tgtEl>
                                        <p:attrNameLst>
                                          <p:attrName>fillcolor</p:attrName>
                                        </p:attrNameLst>
                                      </p:cBhvr>
                                      <p:to>
                                        <a:srgbClr val="C5E0B3"/>
                                      </p:to>
                                    </p:animClr>
                                    <p:set>
                                      <p:cBhvr>
                                        <p:cTn id="7" dur="500" fill="hold"/>
                                        <p:tgtEl>
                                          <p:spTgt spid="17"/>
                                        </p:tgtEl>
                                        <p:attrNameLst>
                                          <p:attrName>fill.type</p:attrName>
                                        </p:attrNameLst>
                                      </p:cBhvr>
                                      <p:to>
                                        <p:strVal val="solid"/>
                                      </p:to>
                                    </p:set>
                                    <p:set>
                                      <p:cBhvr>
                                        <p:cTn id="8" dur="500" fill="hold"/>
                                        <p:tgtEl>
                                          <p:spTgt spid="17"/>
                                        </p:tgtEl>
                                        <p:attrNameLst>
                                          <p:attrName>fill.on</p:attrName>
                                        </p:attrNameLst>
                                      </p:cBhvr>
                                      <p:to>
                                        <p:strVal val="true"/>
                                      </p:to>
                                    </p:set>
                                  </p:childTnLst>
                                </p:cTn>
                              </p:par>
                              <p:par>
                                <p:cTn id="9" presetID="1" presetClass="emph" presetSubtype="2" fill="hold" nodeType="withEffect">
                                  <p:stCondLst>
                                    <p:cond delay="750"/>
                                  </p:stCondLst>
                                  <p:childTnLst>
                                    <p:animClr clrSpc="rgb" dir="cw">
                                      <p:cBhvr>
                                        <p:cTn id="10" dur="500" fill="hold"/>
                                        <p:tgtEl>
                                          <p:spTgt spid="18"/>
                                        </p:tgtEl>
                                        <p:attrNameLst>
                                          <p:attrName>fillcolor</p:attrName>
                                        </p:attrNameLst>
                                      </p:cBhvr>
                                      <p:to>
                                        <a:srgbClr val="C5E0B3"/>
                                      </p:to>
                                    </p:animClr>
                                    <p:set>
                                      <p:cBhvr>
                                        <p:cTn id="11" dur="500" fill="hold"/>
                                        <p:tgtEl>
                                          <p:spTgt spid="18"/>
                                        </p:tgtEl>
                                        <p:attrNameLst>
                                          <p:attrName>fill.type</p:attrName>
                                        </p:attrNameLst>
                                      </p:cBhvr>
                                      <p:to>
                                        <p:strVal val="solid"/>
                                      </p:to>
                                    </p:set>
                                    <p:set>
                                      <p:cBhvr>
                                        <p:cTn id="12" dur="500" fill="hold"/>
                                        <p:tgtEl>
                                          <p:spTgt spid="18"/>
                                        </p:tgtEl>
                                        <p:attrNameLst>
                                          <p:attrName>fill.on</p:attrName>
                                        </p:attrNameLst>
                                      </p:cBhvr>
                                      <p:to>
                                        <p:strVal val="true"/>
                                      </p:to>
                                    </p:set>
                                  </p:childTnLst>
                                </p:cTn>
                              </p:par>
                              <p:par>
                                <p:cTn id="13" presetID="1" presetClass="emph" presetSubtype="2" fill="hold" nodeType="withEffect">
                                  <p:stCondLst>
                                    <p:cond delay="750"/>
                                  </p:stCondLst>
                                  <p:childTnLst>
                                    <p:animClr clrSpc="rgb" dir="cw">
                                      <p:cBhvr>
                                        <p:cTn id="14" dur="500" fill="hold"/>
                                        <p:tgtEl>
                                          <p:spTgt spid="19"/>
                                        </p:tgtEl>
                                        <p:attrNameLst>
                                          <p:attrName>fillcolor</p:attrName>
                                        </p:attrNameLst>
                                      </p:cBhvr>
                                      <p:to>
                                        <a:srgbClr val="C5E0B3"/>
                                      </p:to>
                                    </p:animClr>
                                    <p:set>
                                      <p:cBhvr>
                                        <p:cTn id="15" dur="500" fill="hold"/>
                                        <p:tgtEl>
                                          <p:spTgt spid="19"/>
                                        </p:tgtEl>
                                        <p:attrNameLst>
                                          <p:attrName>fill.type</p:attrName>
                                        </p:attrNameLst>
                                      </p:cBhvr>
                                      <p:to>
                                        <p:strVal val="solid"/>
                                      </p:to>
                                    </p:set>
                                    <p:set>
                                      <p:cBhvr>
                                        <p:cTn id="16" dur="500" fill="hold"/>
                                        <p:tgtEl>
                                          <p:spTgt spid="19"/>
                                        </p:tgtEl>
                                        <p:attrNameLst>
                                          <p:attrName>fill.on</p:attrName>
                                        </p:attrNameLst>
                                      </p:cBhvr>
                                      <p:to>
                                        <p:strVal val="true"/>
                                      </p:to>
                                    </p:set>
                                  </p:childTnLst>
                                </p:cTn>
                              </p:par>
                            </p:childTnLst>
                          </p:cTn>
                        </p:par>
                        <p:par>
                          <p:cTn id="17" fill="hold">
                            <p:stCondLst>
                              <p:cond delay="1250"/>
                            </p:stCondLst>
                            <p:childTnLst>
                              <p:par>
                                <p:cTn id="18" presetID="1" presetClass="emph" presetSubtype="2" fill="hold" nodeType="afterEffect">
                                  <p:stCondLst>
                                    <p:cond delay="0"/>
                                  </p:stCondLst>
                                  <p:childTnLst>
                                    <p:animClr clrSpc="rgb" dir="cw">
                                      <p:cBhvr>
                                        <p:cTn id="19" dur="500" fill="hold"/>
                                        <p:tgtEl>
                                          <p:spTgt spid="21"/>
                                        </p:tgtEl>
                                        <p:attrNameLst>
                                          <p:attrName>fillcolor</p:attrName>
                                        </p:attrNameLst>
                                      </p:cBhvr>
                                      <p:to>
                                        <a:srgbClr val="C5E0B3"/>
                                      </p:to>
                                    </p:animClr>
                                    <p:set>
                                      <p:cBhvr>
                                        <p:cTn id="20" dur="500" fill="hold"/>
                                        <p:tgtEl>
                                          <p:spTgt spid="21"/>
                                        </p:tgtEl>
                                        <p:attrNameLst>
                                          <p:attrName>fill.type</p:attrName>
                                        </p:attrNameLst>
                                      </p:cBhvr>
                                      <p:to>
                                        <p:strVal val="solid"/>
                                      </p:to>
                                    </p:set>
                                    <p:set>
                                      <p:cBhvr>
                                        <p:cTn id="21" dur="500" fill="hold"/>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1D17CE-1F0B-0441-8447-7BC23E80B726}"/>
              </a:ext>
            </a:extLst>
          </p:cNvPr>
          <p:cNvSpPr/>
          <p:nvPr/>
        </p:nvSpPr>
        <p:spPr>
          <a:xfrm>
            <a:off x="10932" y="966144"/>
            <a:ext cx="12192000" cy="4671752"/>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 name="Titel 3">
            <a:extLst>
              <a:ext uri="{FF2B5EF4-FFF2-40B4-BE49-F238E27FC236}">
                <a16:creationId xmlns:a16="http://schemas.microsoft.com/office/drawing/2014/main" id="{A1902867-9439-437A-B0A7-CF8512703C0C}"/>
              </a:ext>
            </a:extLst>
          </p:cNvPr>
          <p:cNvSpPr>
            <a:spLocks noGrp="1"/>
          </p:cNvSpPr>
          <p:nvPr>
            <p:ph type="title"/>
          </p:nvPr>
        </p:nvSpPr>
        <p:spPr/>
        <p:txBody>
          <a:bodyPr/>
          <a:lstStyle/>
          <a:p>
            <a:r>
              <a:rPr lang="en-US" dirty="0" err="1"/>
              <a:t>Nintedanib</a:t>
            </a:r>
            <a:r>
              <a:rPr lang="en-US" dirty="0"/>
              <a:t> started early in the disease course could help slow progression of lung function decline among different fibrotic ILDs</a:t>
            </a:r>
            <a:r>
              <a:rPr lang="en-US" baseline="30000" dirty="0"/>
              <a:t>1-4</a:t>
            </a:r>
            <a:endParaRPr lang="nl-NL" baseline="30000" dirty="0"/>
          </a:p>
        </p:txBody>
      </p:sp>
      <p:sp>
        <p:nvSpPr>
          <p:cNvPr id="8" name="Text Placeholder 7">
            <a:extLst>
              <a:ext uri="{FF2B5EF4-FFF2-40B4-BE49-F238E27FC236}">
                <a16:creationId xmlns:a16="http://schemas.microsoft.com/office/drawing/2014/main" id="{C6A91802-ED44-0C43-A277-F7C90A717A78}"/>
              </a:ext>
            </a:extLst>
          </p:cNvPr>
          <p:cNvSpPr>
            <a:spLocks noGrp="1"/>
          </p:cNvSpPr>
          <p:nvPr>
            <p:ph type="body" sz="quarter" idx="13"/>
          </p:nvPr>
        </p:nvSpPr>
        <p:spPr/>
        <p:txBody>
          <a:bodyPr/>
          <a:lstStyle/>
          <a:p>
            <a:r>
              <a:rPr lang="nl-NL" dirty="0">
                <a:latin typeface="BISansNEXT" panose="02000503040000020004"/>
              </a:rPr>
              <a:t>1. </a:t>
            </a:r>
            <a:r>
              <a:rPr lang="nl-NL" dirty="0" err="1">
                <a:latin typeface="BISansNEXT" panose="02000503040000020004"/>
              </a:rPr>
              <a:t>Flaherty</a:t>
            </a:r>
            <a:r>
              <a:rPr lang="nl-NL" dirty="0">
                <a:latin typeface="BISansNEXT" panose="02000503040000020004"/>
              </a:rPr>
              <a:t> KR, Wells AU, </a:t>
            </a:r>
            <a:r>
              <a:rPr lang="nl-NL" dirty="0" err="1">
                <a:latin typeface="BISansNEXT" panose="02000503040000020004"/>
              </a:rPr>
              <a:t>Cottin</a:t>
            </a:r>
            <a:r>
              <a:rPr lang="nl-NL" dirty="0">
                <a:latin typeface="BISansNEXT" panose="02000503040000020004"/>
              </a:rPr>
              <a:t> V, et al. </a:t>
            </a:r>
            <a:r>
              <a:rPr lang="nl-NL" dirty="0" err="1">
                <a:latin typeface="BISansNEXT" panose="02000503040000020004"/>
              </a:rPr>
              <a:t>Nintedanib</a:t>
            </a:r>
            <a:r>
              <a:rPr lang="nl-NL" dirty="0">
                <a:latin typeface="BISansNEXT" panose="02000503040000020004"/>
              </a:rPr>
              <a:t> in </a:t>
            </a:r>
            <a:r>
              <a:rPr lang="nl-NL" dirty="0" err="1">
                <a:latin typeface="BISansNEXT" panose="02000503040000020004"/>
              </a:rPr>
              <a:t>progressive</a:t>
            </a:r>
            <a:r>
              <a:rPr lang="nl-NL" dirty="0">
                <a:latin typeface="BISansNEXT" panose="02000503040000020004"/>
              </a:rPr>
              <a:t> </a:t>
            </a:r>
            <a:r>
              <a:rPr lang="nl-NL" dirty="0" err="1">
                <a:latin typeface="BISansNEXT" panose="02000503040000020004"/>
              </a:rPr>
              <a:t>fibrosing</a:t>
            </a:r>
            <a:r>
              <a:rPr lang="nl-NL" dirty="0">
                <a:latin typeface="BISansNEXT" panose="02000503040000020004"/>
              </a:rPr>
              <a:t> </a:t>
            </a:r>
            <a:r>
              <a:rPr lang="nl-NL" dirty="0" err="1">
                <a:latin typeface="BISansNEXT" panose="02000503040000020004"/>
              </a:rPr>
              <a:t>interstitial</a:t>
            </a:r>
            <a:r>
              <a:rPr lang="nl-NL" dirty="0">
                <a:latin typeface="BISansNEXT" panose="02000503040000020004"/>
              </a:rPr>
              <a:t> </a:t>
            </a:r>
            <a:r>
              <a:rPr lang="nl-NL" dirty="0" err="1">
                <a:latin typeface="BISansNEXT" panose="02000503040000020004"/>
              </a:rPr>
              <a:t>lung</a:t>
            </a:r>
            <a:r>
              <a:rPr lang="nl-NL" dirty="0">
                <a:latin typeface="BISansNEXT" panose="02000503040000020004"/>
              </a:rPr>
              <a:t> </a:t>
            </a:r>
            <a:r>
              <a:rPr lang="nl-NL" dirty="0" err="1">
                <a:latin typeface="BISansNEXT" panose="02000503040000020004"/>
              </a:rPr>
              <a:t>diseases</a:t>
            </a:r>
            <a:r>
              <a:rPr lang="nl-NL" dirty="0">
                <a:latin typeface="BISansNEXT" panose="02000503040000020004"/>
              </a:rPr>
              <a:t>. N </a:t>
            </a:r>
            <a:r>
              <a:rPr lang="nl-NL" dirty="0" err="1">
                <a:latin typeface="BISansNEXT" panose="02000503040000020004"/>
              </a:rPr>
              <a:t>Engl</a:t>
            </a:r>
            <a:r>
              <a:rPr lang="nl-NL" dirty="0">
                <a:latin typeface="BISansNEXT" panose="02000503040000020004"/>
              </a:rPr>
              <a:t> J Med 2019;381(18):1718-27; 2. </a:t>
            </a:r>
            <a:r>
              <a:rPr lang="nl-NL" dirty="0" err="1">
                <a:latin typeface="BISansNEXT" panose="02000503040000020004"/>
              </a:rPr>
              <a:t>Richeldi</a:t>
            </a:r>
            <a:r>
              <a:rPr lang="nl-NL" dirty="0">
                <a:latin typeface="BISansNEXT" panose="02000503040000020004"/>
              </a:rPr>
              <a:t> L, du Bois RM, </a:t>
            </a:r>
            <a:r>
              <a:rPr lang="nl-NL" dirty="0" err="1">
                <a:latin typeface="BISansNEXT" panose="02000503040000020004"/>
              </a:rPr>
              <a:t>Raghu</a:t>
            </a:r>
            <a:r>
              <a:rPr lang="nl-NL" dirty="0">
                <a:latin typeface="BISansNEXT" panose="02000503040000020004"/>
              </a:rPr>
              <a:t> G, et al. </a:t>
            </a:r>
            <a:r>
              <a:rPr lang="nl-NL" dirty="0" err="1">
                <a:latin typeface="BISansNEXT" panose="02000503040000020004"/>
              </a:rPr>
              <a:t>Efficacy</a:t>
            </a:r>
            <a:r>
              <a:rPr lang="nl-NL" dirty="0">
                <a:latin typeface="BISansNEXT" panose="02000503040000020004"/>
              </a:rPr>
              <a:t> </a:t>
            </a:r>
            <a:r>
              <a:rPr lang="nl-NL" dirty="0" err="1">
                <a:latin typeface="BISansNEXT" panose="02000503040000020004"/>
              </a:rPr>
              <a:t>and</a:t>
            </a:r>
            <a:r>
              <a:rPr lang="nl-NL" dirty="0">
                <a:latin typeface="BISansNEXT" panose="02000503040000020004"/>
              </a:rPr>
              <a:t> </a:t>
            </a:r>
            <a:r>
              <a:rPr lang="nl-NL" dirty="0" err="1">
                <a:latin typeface="BISansNEXT" panose="02000503040000020004"/>
              </a:rPr>
              <a:t>safety</a:t>
            </a:r>
            <a:r>
              <a:rPr lang="nl-NL" dirty="0">
                <a:latin typeface="BISansNEXT" panose="02000503040000020004"/>
              </a:rPr>
              <a:t> of </a:t>
            </a:r>
            <a:r>
              <a:rPr lang="nl-NL" dirty="0" err="1">
                <a:latin typeface="BISansNEXT" panose="02000503040000020004"/>
              </a:rPr>
              <a:t>nintedanib</a:t>
            </a:r>
            <a:r>
              <a:rPr lang="nl-NL" dirty="0">
                <a:latin typeface="BISansNEXT" panose="02000503040000020004"/>
              </a:rPr>
              <a:t> in </a:t>
            </a:r>
            <a:r>
              <a:rPr lang="nl-NL" dirty="0" err="1">
                <a:latin typeface="BISansNEXT" panose="02000503040000020004"/>
              </a:rPr>
              <a:t>idiopathic</a:t>
            </a:r>
            <a:r>
              <a:rPr lang="nl-NL" dirty="0">
                <a:latin typeface="BISansNEXT" panose="02000503040000020004"/>
              </a:rPr>
              <a:t> </a:t>
            </a:r>
            <a:r>
              <a:rPr lang="nl-NL" dirty="0" err="1">
                <a:latin typeface="BISansNEXT" panose="02000503040000020004"/>
              </a:rPr>
              <a:t>pulmonary</a:t>
            </a:r>
            <a:r>
              <a:rPr lang="nl-NL" dirty="0">
                <a:latin typeface="BISansNEXT" panose="02000503040000020004"/>
              </a:rPr>
              <a:t> fibrosis. N </a:t>
            </a:r>
            <a:r>
              <a:rPr lang="nl-NL" dirty="0" err="1">
                <a:latin typeface="BISansNEXT" panose="02000503040000020004"/>
              </a:rPr>
              <a:t>Engl</a:t>
            </a:r>
            <a:r>
              <a:rPr lang="nl-NL" dirty="0">
                <a:latin typeface="BISansNEXT" panose="02000503040000020004"/>
              </a:rPr>
              <a:t> J Med 2014;370(22):2071-82; 3. </a:t>
            </a:r>
            <a:r>
              <a:rPr lang="nl-NL" dirty="0" err="1">
                <a:latin typeface="BISansNEXT" panose="02000503040000020004"/>
              </a:rPr>
              <a:t>Richeldi</a:t>
            </a:r>
            <a:r>
              <a:rPr lang="nl-NL" dirty="0">
                <a:latin typeface="BISansNEXT" panose="02000503040000020004"/>
              </a:rPr>
              <a:t> L, du Bois RM, </a:t>
            </a:r>
            <a:r>
              <a:rPr lang="nl-NL" dirty="0" err="1">
                <a:latin typeface="BISansNEXT" panose="02000503040000020004"/>
              </a:rPr>
              <a:t>Raghu</a:t>
            </a:r>
            <a:r>
              <a:rPr lang="nl-NL" dirty="0">
                <a:latin typeface="BISansNEXT" panose="02000503040000020004"/>
              </a:rPr>
              <a:t> G, et al. </a:t>
            </a:r>
            <a:r>
              <a:rPr lang="nl-NL" dirty="0" err="1">
                <a:latin typeface="BISansNEXT" panose="02000503040000020004"/>
              </a:rPr>
              <a:t>Efficacy</a:t>
            </a:r>
            <a:r>
              <a:rPr lang="nl-NL" dirty="0">
                <a:latin typeface="BISansNEXT" panose="02000503040000020004"/>
              </a:rPr>
              <a:t> of a </a:t>
            </a:r>
            <a:r>
              <a:rPr lang="nl-NL" dirty="0" err="1">
                <a:latin typeface="BISansNEXT" panose="02000503040000020004"/>
              </a:rPr>
              <a:t>tyrosine</a:t>
            </a:r>
            <a:r>
              <a:rPr lang="nl-NL" dirty="0">
                <a:latin typeface="BISansNEXT" panose="02000503040000020004"/>
              </a:rPr>
              <a:t> kinase inhibitor in </a:t>
            </a:r>
            <a:r>
              <a:rPr lang="nl-NL" dirty="0" err="1">
                <a:latin typeface="BISansNEXT" panose="02000503040000020004"/>
              </a:rPr>
              <a:t>idiopathic</a:t>
            </a:r>
            <a:r>
              <a:rPr lang="nl-NL" dirty="0">
                <a:latin typeface="BISansNEXT" panose="02000503040000020004"/>
              </a:rPr>
              <a:t> </a:t>
            </a:r>
            <a:r>
              <a:rPr lang="nl-NL" dirty="0" err="1">
                <a:latin typeface="BISansNEXT" panose="02000503040000020004"/>
              </a:rPr>
              <a:t>pulmonary</a:t>
            </a:r>
            <a:r>
              <a:rPr lang="nl-NL" dirty="0">
                <a:latin typeface="BISansNEXT" panose="02000503040000020004"/>
              </a:rPr>
              <a:t> fibrosis. N </a:t>
            </a:r>
            <a:r>
              <a:rPr lang="nl-NL" dirty="0" err="1">
                <a:latin typeface="BISansNEXT" panose="02000503040000020004"/>
              </a:rPr>
              <a:t>Engl</a:t>
            </a:r>
            <a:r>
              <a:rPr lang="nl-NL" dirty="0">
                <a:latin typeface="BISansNEXT" panose="02000503040000020004"/>
              </a:rPr>
              <a:t> J Med 2011;365(12):1079-87; 4. </a:t>
            </a:r>
            <a:r>
              <a:rPr lang="nl-NL" dirty="0" err="1">
                <a:latin typeface="BISansNEXT" panose="02000503040000020004"/>
              </a:rPr>
              <a:t>Distler</a:t>
            </a:r>
            <a:r>
              <a:rPr lang="nl-NL" dirty="0">
                <a:latin typeface="BISansNEXT" panose="02000503040000020004"/>
              </a:rPr>
              <a:t> O, Highland KB, </a:t>
            </a:r>
            <a:r>
              <a:rPr lang="nl-NL" dirty="0" err="1">
                <a:latin typeface="BISansNEXT" panose="02000503040000020004"/>
              </a:rPr>
              <a:t>Gahlemann</a:t>
            </a:r>
            <a:r>
              <a:rPr lang="nl-NL" dirty="0">
                <a:latin typeface="BISansNEXT" panose="02000503040000020004"/>
              </a:rPr>
              <a:t> M, et al. </a:t>
            </a:r>
            <a:r>
              <a:rPr lang="nl-NL" dirty="0" err="1">
                <a:latin typeface="BISansNEXT" panose="02000503040000020004"/>
              </a:rPr>
              <a:t>Nintedanib</a:t>
            </a:r>
            <a:r>
              <a:rPr lang="nl-NL" dirty="0">
                <a:latin typeface="BISansNEXT" panose="02000503040000020004"/>
              </a:rPr>
              <a:t> </a:t>
            </a:r>
            <a:r>
              <a:rPr lang="nl-NL" dirty="0" err="1">
                <a:latin typeface="BISansNEXT" panose="02000503040000020004"/>
              </a:rPr>
              <a:t>for</a:t>
            </a:r>
            <a:r>
              <a:rPr lang="nl-NL" dirty="0">
                <a:latin typeface="BISansNEXT" panose="02000503040000020004"/>
              </a:rPr>
              <a:t> </a:t>
            </a:r>
            <a:r>
              <a:rPr lang="nl-NL" dirty="0" err="1">
                <a:latin typeface="BISansNEXT" panose="02000503040000020004"/>
              </a:rPr>
              <a:t>systemic</a:t>
            </a:r>
            <a:r>
              <a:rPr lang="nl-NL" dirty="0">
                <a:latin typeface="BISansNEXT" panose="02000503040000020004"/>
              </a:rPr>
              <a:t> sclerosis-</a:t>
            </a:r>
            <a:r>
              <a:rPr lang="nl-NL" dirty="0" err="1">
                <a:latin typeface="BISansNEXT" panose="02000503040000020004"/>
              </a:rPr>
              <a:t>associated</a:t>
            </a:r>
            <a:r>
              <a:rPr lang="nl-NL" dirty="0">
                <a:latin typeface="BISansNEXT" panose="02000503040000020004"/>
              </a:rPr>
              <a:t> </a:t>
            </a:r>
            <a:r>
              <a:rPr lang="nl-NL" dirty="0" err="1">
                <a:latin typeface="BISansNEXT" panose="02000503040000020004"/>
              </a:rPr>
              <a:t>lung</a:t>
            </a:r>
            <a:r>
              <a:rPr lang="nl-NL" dirty="0">
                <a:latin typeface="BISansNEXT" panose="02000503040000020004"/>
              </a:rPr>
              <a:t> </a:t>
            </a:r>
            <a:r>
              <a:rPr lang="nl-NL" dirty="0" err="1">
                <a:latin typeface="BISansNEXT" panose="02000503040000020004"/>
              </a:rPr>
              <a:t>disease</a:t>
            </a:r>
            <a:r>
              <a:rPr lang="nl-NL" dirty="0">
                <a:latin typeface="BISansNEXT" panose="02000503040000020004"/>
              </a:rPr>
              <a:t>. N </a:t>
            </a:r>
            <a:r>
              <a:rPr lang="nl-NL" dirty="0" err="1">
                <a:latin typeface="BISansNEXT" panose="02000503040000020004"/>
              </a:rPr>
              <a:t>Engl</a:t>
            </a:r>
            <a:r>
              <a:rPr lang="nl-NL" dirty="0">
                <a:latin typeface="BISansNEXT" panose="02000503040000020004"/>
              </a:rPr>
              <a:t> J </a:t>
            </a:r>
            <a:r>
              <a:rPr lang="nl-NL" dirty="0" err="1">
                <a:latin typeface="BISansNEXT" panose="02000503040000020004"/>
              </a:rPr>
              <a:t>Med</a:t>
            </a:r>
            <a:r>
              <a:rPr lang="nl-NL" dirty="0">
                <a:latin typeface="BISansNEXT" panose="02000503040000020004"/>
              </a:rPr>
              <a:t> 2019;380(26):2518-28.</a:t>
            </a:r>
          </a:p>
        </p:txBody>
      </p:sp>
      <p:sp>
        <p:nvSpPr>
          <p:cNvPr id="7" name="Tijdelijke aanduiding voor tekst 6">
            <a:extLst>
              <a:ext uri="{FF2B5EF4-FFF2-40B4-BE49-F238E27FC236}">
                <a16:creationId xmlns:a16="http://schemas.microsoft.com/office/drawing/2014/main" id="{A65E698E-AF2C-2C9F-BBD2-A7300391C914}"/>
              </a:ext>
            </a:extLst>
          </p:cNvPr>
          <p:cNvSpPr>
            <a:spLocks noGrp="1"/>
          </p:cNvSpPr>
          <p:nvPr>
            <p:ph type="body" sz="quarter" idx="17"/>
          </p:nvPr>
        </p:nvSpPr>
        <p:spPr/>
        <p:txBody>
          <a:bodyPr/>
          <a:lstStyle/>
          <a:p>
            <a:r>
              <a:rPr lang="nl-NL" dirty="0"/>
              <a:t>F5</a:t>
            </a:r>
          </a:p>
        </p:txBody>
      </p:sp>
      <p:sp>
        <p:nvSpPr>
          <p:cNvPr id="11" name="Rechthoek: afgeronde hoeken 42">
            <a:extLst>
              <a:ext uri="{FF2B5EF4-FFF2-40B4-BE49-F238E27FC236}">
                <a16:creationId xmlns:a16="http://schemas.microsoft.com/office/drawing/2014/main" id="{389DC520-B88D-A34C-81A2-3B0CE0DFE5E7}"/>
              </a:ext>
            </a:extLst>
          </p:cNvPr>
          <p:cNvSpPr/>
          <p:nvPr/>
        </p:nvSpPr>
        <p:spPr>
          <a:xfrm>
            <a:off x="2193164" y="1865827"/>
            <a:ext cx="2445798" cy="27307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latin typeface="BI Sans" pitchFamily="2" charset="0"/>
                <a:cs typeface="Arial" panose="020B0604020202020204" pitchFamily="34" charset="0"/>
              </a:rPr>
              <a:t>Progressive Fibrosing ILD</a:t>
            </a:r>
          </a:p>
        </p:txBody>
      </p:sp>
      <p:sp>
        <p:nvSpPr>
          <p:cNvPr id="12" name="Rechthoek: afgeronde hoeken 42">
            <a:extLst>
              <a:ext uri="{FF2B5EF4-FFF2-40B4-BE49-F238E27FC236}">
                <a16:creationId xmlns:a16="http://schemas.microsoft.com/office/drawing/2014/main" id="{AA70EE9D-B007-CE42-B6E3-B10AE4FED154}"/>
              </a:ext>
            </a:extLst>
          </p:cNvPr>
          <p:cNvSpPr/>
          <p:nvPr/>
        </p:nvSpPr>
        <p:spPr>
          <a:xfrm>
            <a:off x="5163378" y="1867951"/>
            <a:ext cx="2478484" cy="27307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latin typeface="BI Sans" pitchFamily="2" charset="0"/>
                <a:cs typeface="Arial" panose="020B0604020202020204" pitchFamily="34" charset="0"/>
              </a:rPr>
              <a:t>IPF</a:t>
            </a:r>
          </a:p>
        </p:txBody>
      </p:sp>
      <p:sp>
        <p:nvSpPr>
          <p:cNvPr id="13" name="Rechthoek: afgeronde hoeken 42">
            <a:extLst>
              <a:ext uri="{FF2B5EF4-FFF2-40B4-BE49-F238E27FC236}">
                <a16:creationId xmlns:a16="http://schemas.microsoft.com/office/drawing/2014/main" id="{92FEEBC9-2B91-1E45-B735-10EEE2C127DD}"/>
              </a:ext>
            </a:extLst>
          </p:cNvPr>
          <p:cNvSpPr/>
          <p:nvPr/>
        </p:nvSpPr>
        <p:spPr>
          <a:xfrm>
            <a:off x="8133592" y="1867951"/>
            <a:ext cx="2489618" cy="273075"/>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err="1">
                <a:latin typeface="BI Sans" pitchFamily="2" charset="0"/>
                <a:cs typeface="Arial" panose="020B0604020202020204" pitchFamily="34" charset="0"/>
              </a:rPr>
              <a:t>SSc</a:t>
            </a:r>
            <a:r>
              <a:rPr lang="en-US" sz="1050" b="1" dirty="0">
                <a:latin typeface="BI Sans" pitchFamily="2" charset="0"/>
                <a:cs typeface="Arial" panose="020B0604020202020204" pitchFamily="34" charset="0"/>
              </a:rPr>
              <a:t>-ILD</a:t>
            </a:r>
          </a:p>
        </p:txBody>
      </p:sp>
      <p:sp>
        <p:nvSpPr>
          <p:cNvPr id="14" name="Rechthoek: afgeronde hoeken 42">
            <a:extLst>
              <a:ext uri="{FF2B5EF4-FFF2-40B4-BE49-F238E27FC236}">
                <a16:creationId xmlns:a16="http://schemas.microsoft.com/office/drawing/2014/main" id="{07C6A51F-BEAD-9D42-B1C6-18B3F6E140B2}"/>
              </a:ext>
            </a:extLst>
          </p:cNvPr>
          <p:cNvSpPr/>
          <p:nvPr/>
        </p:nvSpPr>
        <p:spPr>
          <a:xfrm>
            <a:off x="2193165" y="2138902"/>
            <a:ext cx="2445798" cy="2730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2"/>
                </a:solidFill>
                <a:latin typeface="BI Sans" pitchFamily="2" charset="0"/>
                <a:cs typeface="Arial" panose="020B0604020202020204" pitchFamily="34" charset="0"/>
              </a:rPr>
              <a:t>INBUILD</a:t>
            </a:r>
            <a:endParaRPr lang="en-US" sz="1000" b="1" dirty="0">
              <a:latin typeface="BI Sans" pitchFamily="2" charset="0"/>
              <a:cs typeface="Arial" panose="020B0604020202020204" pitchFamily="34" charset="0"/>
            </a:endParaRPr>
          </a:p>
        </p:txBody>
      </p:sp>
      <p:sp>
        <p:nvSpPr>
          <p:cNvPr id="16" name="Rechthoek: afgeronde hoeken 42">
            <a:extLst>
              <a:ext uri="{FF2B5EF4-FFF2-40B4-BE49-F238E27FC236}">
                <a16:creationId xmlns:a16="http://schemas.microsoft.com/office/drawing/2014/main" id="{BAA96E4E-8455-7544-8E60-354C5384278E}"/>
              </a:ext>
            </a:extLst>
          </p:cNvPr>
          <p:cNvSpPr/>
          <p:nvPr/>
        </p:nvSpPr>
        <p:spPr>
          <a:xfrm>
            <a:off x="5163378" y="2138902"/>
            <a:ext cx="2478484" cy="2730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2"/>
                </a:solidFill>
                <a:latin typeface="BI Sans" pitchFamily="2" charset="0"/>
                <a:cs typeface="Arial" panose="020B0604020202020204" pitchFamily="34" charset="0"/>
              </a:rPr>
              <a:t>INPULSIS -1 and -2</a:t>
            </a:r>
          </a:p>
        </p:txBody>
      </p:sp>
      <p:sp>
        <p:nvSpPr>
          <p:cNvPr id="17" name="Rechthoek: afgeronde hoeken 42">
            <a:extLst>
              <a:ext uri="{FF2B5EF4-FFF2-40B4-BE49-F238E27FC236}">
                <a16:creationId xmlns:a16="http://schemas.microsoft.com/office/drawing/2014/main" id="{D70B1346-0145-4B42-9C03-6D27F169F179}"/>
              </a:ext>
            </a:extLst>
          </p:cNvPr>
          <p:cNvSpPr/>
          <p:nvPr/>
        </p:nvSpPr>
        <p:spPr>
          <a:xfrm>
            <a:off x="8133592" y="2138902"/>
            <a:ext cx="2489618" cy="2730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2"/>
                </a:solidFill>
                <a:latin typeface="BI Sans" pitchFamily="2" charset="0"/>
                <a:cs typeface="Arial" panose="020B0604020202020204" pitchFamily="34" charset="0"/>
              </a:rPr>
              <a:t>SENSCIS</a:t>
            </a:r>
          </a:p>
        </p:txBody>
      </p:sp>
      <p:sp>
        <p:nvSpPr>
          <p:cNvPr id="18" name="Rectangle 17">
            <a:extLst>
              <a:ext uri="{FF2B5EF4-FFF2-40B4-BE49-F238E27FC236}">
                <a16:creationId xmlns:a16="http://schemas.microsoft.com/office/drawing/2014/main" id="{3DDE3D47-17B8-404B-B5A3-9F336460EE0B}"/>
              </a:ext>
            </a:extLst>
          </p:cNvPr>
          <p:cNvSpPr/>
          <p:nvPr/>
        </p:nvSpPr>
        <p:spPr>
          <a:xfrm>
            <a:off x="2193164" y="2609788"/>
            <a:ext cx="1222899" cy="139154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9" name="Rectangle 18">
            <a:extLst>
              <a:ext uri="{FF2B5EF4-FFF2-40B4-BE49-F238E27FC236}">
                <a16:creationId xmlns:a16="http://schemas.microsoft.com/office/drawing/2014/main" id="{4D0DF693-9524-5341-92AC-609CCF76AC7D}"/>
              </a:ext>
            </a:extLst>
          </p:cNvPr>
          <p:cNvSpPr/>
          <p:nvPr/>
        </p:nvSpPr>
        <p:spPr>
          <a:xfrm>
            <a:off x="3416063" y="2609789"/>
            <a:ext cx="1222899" cy="6676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0" name="Rectangle 19">
            <a:extLst>
              <a:ext uri="{FF2B5EF4-FFF2-40B4-BE49-F238E27FC236}">
                <a16:creationId xmlns:a16="http://schemas.microsoft.com/office/drawing/2014/main" id="{ED04FC37-C734-4943-8292-0E8E9C22ACF7}"/>
              </a:ext>
            </a:extLst>
          </p:cNvPr>
          <p:cNvSpPr/>
          <p:nvPr/>
        </p:nvSpPr>
        <p:spPr>
          <a:xfrm>
            <a:off x="5163378" y="2609788"/>
            <a:ext cx="1222899" cy="155815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1" name="Rectangle 20">
            <a:extLst>
              <a:ext uri="{FF2B5EF4-FFF2-40B4-BE49-F238E27FC236}">
                <a16:creationId xmlns:a16="http://schemas.microsoft.com/office/drawing/2014/main" id="{8F7DDD33-E018-8040-BA56-16880C5AC0CD}"/>
              </a:ext>
            </a:extLst>
          </p:cNvPr>
          <p:cNvSpPr/>
          <p:nvPr/>
        </p:nvSpPr>
        <p:spPr>
          <a:xfrm>
            <a:off x="6386276" y="2609789"/>
            <a:ext cx="1261710" cy="7709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2" name="Rectangle 21">
            <a:extLst>
              <a:ext uri="{FF2B5EF4-FFF2-40B4-BE49-F238E27FC236}">
                <a16:creationId xmlns:a16="http://schemas.microsoft.com/office/drawing/2014/main" id="{2EC66F39-313D-1841-9E9A-A3C51B328A4E}"/>
              </a:ext>
            </a:extLst>
          </p:cNvPr>
          <p:cNvSpPr/>
          <p:nvPr/>
        </p:nvSpPr>
        <p:spPr>
          <a:xfrm>
            <a:off x="8133592" y="2609788"/>
            <a:ext cx="1261709" cy="6676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3" name="Rectangle 22">
            <a:extLst>
              <a:ext uri="{FF2B5EF4-FFF2-40B4-BE49-F238E27FC236}">
                <a16:creationId xmlns:a16="http://schemas.microsoft.com/office/drawing/2014/main" id="{BE409BF8-619F-5A45-AABE-5E2646D8097C}"/>
              </a:ext>
            </a:extLst>
          </p:cNvPr>
          <p:cNvSpPr/>
          <p:nvPr/>
        </p:nvSpPr>
        <p:spPr>
          <a:xfrm>
            <a:off x="9396794" y="2609789"/>
            <a:ext cx="1226416" cy="4483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4" name="Rechthoek: afgeronde hoeken 42">
            <a:extLst>
              <a:ext uri="{FF2B5EF4-FFF2-40B4-BE49-F238E27FC236}">
                <a16:creationId xmlns:a16="http://schemas.microsoft.com/office/drawing/2014/main" id="{97508201-1D69-1248-8A41-E328DA158A7E}"/>
              </a:ext>
            </a:extLst>
          </p:cNvPr>
          <p:cNvSpPr/>
          <p:nvPr/>
        </p:nvSpPr>
        <p:spPr>
          <a:xfrm>
            <a:off x="1269628" y="2504223"/>
            <a:ext cx="663447" cy="2832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en-US" sz="900" b="1" dirty="0">
                <a:solidFill>
                  <a:schemeClr val="tx2"/>
                </a:solidFill>
                <a:latin typeface="BI Sans" pitchFamily="2" charset="0"/>
                <a:cs typeface="Arial" panose="020B0604020202020204" pitchFamily="34" charset="0"/>
              </a:rPr>
              <a:t>0</a:t>
            </a:r>
            <a:endParaRPr lang="en-US" sz="900" b="1" dirty="0">
              <a:latin typeface="BI Sans" pitchFamily="2" charset="0"/>
              <a:cs typeface="Arial" panose="020B0604020202020204" pitchFamily="34" charset="0"/>
            </a:endParaRPr>
          </a:p>
        </p:txBody>
      </p:sp>
      <p:sp>
        <p:nvSpPr>
          <p:cNvPr id="25" name="Rechthoek: afgeronde hoeken 42">
            <a:extLst>
              <a:ext uri="{FF2B5EF4-FFF2-40B4-BE49-F238E27FC236}">
                <a16:creationId xmlns:a16="http://schemas.microsoft.com/office/drawing/2014/main" id="{1D7D9185-1F56-A34B-BCF1-1C33F78251BF}"/>
              </a:ext>
            </a:extLst>
          </p:cNvPr>
          <p:cNvSpPr/>
          <p:nvPr/>
        </p:nvSpPr>
        <p:spPr>
          <a:xfrm>
            <a:off x="1269628" y="2832181"/>
            <a:ext cx="663447" cy="2832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en-US" sz="900" b="1" dirty="0">
                <a:solidFill>
                  <a:schemeClr val="tx2"/>
                </a:solidFill>
                <a:latin typeface="BI Sans" pitchFamily="2" charset="0"/>
                <a:cs typeface="Arial" panose="020B0604020202020204" pitchFamily="34" charset="0"/>
              </a:rPr>
              <a:t>-50</a:t>
            </a:r>
            <a:endParaRPr lang="en-US" sz="900" b="1" dirty="0">
              <a:latin typeface="BI Sans" pitchFamily="2" charset="0"/>
              <a:cs typeface="Arial" panose="020B0604020202020204" pitchFamily="34" charset="0"/>
            </a:endParaRPr>
          </a:p>
        </p:txBody>
      </p:sp>
      <p:sp>
        <p:nvSpPr>
          <p:cNvPr id="26" name="Rechthoek: afgeronde hoeken 42">
            <a:extLst>
              <a:ext uri="{FF2B5EF4-FFF2-40B4-BE49-F238E27FC236}">
                <a16:creationId xmlns:a16="http://schemas.microsoft.com/office/drawing/2014/main" id="{8A2C68EB-D652-084A-AB04-AE3FCD58C64B}"/>
              </a:ext>
            </a:extLst>
          </p:cNvPr>
          <p:cNvSpPr/>
          <p:nvPr/>
        </p:nvSpPr>
        <p:spPr>
          <a:xfrm>
            <a:off x="1269628" y="3163165"/>
            <a:ext cx="663447" cy="2832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en-US" sz="900" b="1" dirty="0">
                <a:solidFill>
                  <a:schemeClr val="tx2"/>
                </a:solidFill>
                <a:latin typeface="BI Sans" pitchFamily="2" charset="0"/>
                <a:cs typeface="Arial" panose="020B0604020202020204" pitchFamily="34" charset="0"/>
              </a:rPr>
              <a:t>-100</a:t>
            </a:r>
            <a:endParaRPr lang="en-US" sz="900" b="1" dirty="0">
              <a:latin typeface="BI Sans" pitchFamily="2" charset="0"/>
              <a:cs typeface="Arial" panose="020B0604020202020204" pitchFamily="34" charset="0"/>
            </a:endParaRPr>
          </a:p>
        </p:txBody>
      </p:sp>
      <p:sp>
        <p:nvSpPr>
          <p:cNvPr id="27" name="Rechthoek: afgeronde hoeken 42">
            <a:extLst>
              <a:ext uri="{FF2B5EF4-FFF2-40B4-BE49-F238E27FC236}">
                <a16:creationId xmlns:a16="http://schemas.microsoft.com/office/drawing/2014/main" id="{6D113A98-FD0F-714B-B63E-222A5C98BCD9}"/>
              </a:ext>
            </a:extLst>
          </p:cNvPr>
          <p:cNvSpPr/>
          <p:nvPr/>
        </p:nvSpPr>
        <p:spPr>
          <a:xfrm>
            <a:off x="1269628" y="3513630"/>
            <a:ext cx="663447" cy="2832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en-US" sz="900" b="1" dirty="0">
                <a:solidFill>
                  <a:schemeClr val="tx2"/>
                </a:solidFill>
                <a:latin typeface="BI Sans" pitchFamily="2" charset="0"/>
                <a:cs typeface="Arial" panose="020B0604020202020204" pitchFamily="34" charset="0"/>
              </a:rPr>
              <a:t>-150</a:t>
            </a:r>
            <a:endParaRPr lang="en-US" sz="900" b="1" dirty="0">
              <a:latin typeface="BI Sans" pitchFamily="2" charset="0"/>
              <a:cs typeface="Arial" panose="020B0604020202020204" pitchFamily="34" charset="0"/>
            </a:endParaRPr>
          </a:p>
        </p:txBody>
      </p:sp>
      <p:sp>
        <p:nvSpPr>
          <p:cNvPr id="28" name="Rechthoek: afgeronde hoeken 42">
            <a:extLst>
              <a:ext uri="{FF2B5EF4-FFF2-40B4-BE49-F238E27FC236}">
                <a16:creationId xmlns:a16="http://schemas.microsoft.com/office/drawing/2014/main" id="{E6EABBD9-61B1-4143-9C5A-7BE74D63810D}"/>
              </a:ext>
            </a:extLst>
          </p:cNvPr>
          <p:cNvSpPr/>
          <p:nvPr/>
        </p:nvSpPr>
        <p:spPr>
          <a:xfrm>
            <a:off x="1269628" y="3858014"/>
            <a:ext cx="663447" cy="2832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en-US" sz="900" b="1" dirty="0">
                <a:solidFill>
                  <a:schemeClr val="tx2"/>
                </a:solidFill>
                <a:latin typeface="BI Sans" pitchFamily="2" charset="0"/>
                <a:cs typeface="Arial" panose="020B0604020202020204" pitchFamily="34" charset="0"/>
              </a:rPr>
              <a:t>-200</a:t>
            </a:r>
            <a:endParaRPr lang="en-US" sz="900" b="1" dirty="0">
              <a:latin typeface="BI Sans" pitchFamily="2" charset="0"/>
              <a:cs typeface="Arial" panose="020B0604020202020204" pitchFamily="34" charset="0"/>
            </a:endParaRPr>
          </a:p>
        </p:txBody>
      </p:sp>
      <p:sp>
        <p:nvSpPr>
          <p:cNvPr id="29" name="Rechthoek: afgeronde hoeken 42">
            <a:extLst>
              <a:ext uri="{FF2B5EF4-FFF2-40B4-BE49-F238E27FC236}">
                <a16:creationId xmlns:a16="http://schemas.microsoft.com/office/drawing/2014/main" id="{59D4FF58-6397-E242-9018-DB1BFE07C6A7}"/>
              </a:ext>
            </a:extLst>
          </p:cNvPr>
          <p:cNvSpPr/>
          <p:nvPr/>
        </p:nvSpPr>
        <p:spPr>
          <a:xfrm>
            <a:off x="1269628" y="4202398"/>
            <a:ext cx="663447" cy="28325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r"/>
            <a:r>
              <a:rPr lang="en-US" sz="900" b="1" dirty="0">
                <a:solidFill>
                  <a:schemeClr val="tx2"/>
                </a:solidFill>
                <a:latin typeface="BI Sans" pitchFamily="2" charset="0"/>
                <a:cs typeface="Arial" panose="020B0604020202020204" pitchFamily="34" charset="0"/>
              </a:rPr>
              <a:t>-250</a:t>
            </a:r>
            <a:endParaRPr lang="en-US" sz="900" b="1" dirty="0">
              <a:latin typeface="BI Sans" pitchFamily="2" charset="0"/>
              <a:cs typeface="Arial" panose="020B0604020202020204" pitchFamily="34" charset="0"/>
            </a:endParaRPr>
          </a:p>
        </p:txBody>
      </p:sp>
      <p:cxnSp>
        <p:nvCxnSpPr>
          <p:cNvPr id="30" name="Straight Connector 29">
            <a:extLst>
              <a:ext uri="{FF2B5EF4-FFF2-40B4-BE49-F238E27FC236}">
                <a16:creationId xmlns:a16="http://schemas.microsoft.com/office/drawing/2014/main" id="{35A7A12C-D01B-AA42-8DF7-33F8ECB82E08}"/>
              </a:ext>
            </a:extLst>
          </p:cNvPr>
          <p:cNvCxnSpPr/>
          <p:nvPr/>
        </p:nvCxnSpPr>
        <p:spPr>
          <a:xfrm>
            <a:off x="2017615" y="2648165"/>
            <a:ext cx="7719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87A036F-0860-314A-9FC1-8F6447087932}"/>
              </a:ext>
            </a:extLst>
          </p:cNvPr>
          <p:cNvCxnSpPr/>
          <p:nvPr/>
        </p:nvCxnSpPr>
        <p:spPr>
          <a:xfrm>
            <a:off x="2017615" y="2968718"/>
            <a:ext cx="7719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C7E0DC2-E831-C640-82E1-FD5945158231}"/>
              </a:ext>
            </a:extLst>
          </p:cNvPr>
          <p:cNvCxnSpPr/>
          <p:nvPr/>
        </p:nvCxnSpPr>
        <p:spPr>
          <a:xfrm>
            <a:off x="2017615" y="3302020"/>
            <a:ext cx="7719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A7D9C06-41E1-7F4E-8A2C-9C923B920201}"/>
              </a:ext>
            </a:extLst>
          </p:cNvPr>
          <p:cNvCxnSpPr/>
          <p:nvPr/>
        </p:nvCxnSpPr>
        <p:spPr>
          <a:xfrm>
            <a:off x="2017615" y="3654445"/>
            <a:ext cx="7719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757F21F-DBF6-2943-91D4-64FF92990D70}"/>
              </a:ext>
            </a:extLst>
          </p:cNvPr>
          <p:cNvCxnSpPr/>
          <p:nvPr/>
        </p:nvCxnSpPr>
        <p:spPr>
          <a:xfrm>
            <a:off x="2017615" y="3994551"/>
            <a:ext cx="7719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FCD15E5-E9DA-CF48-A165-4604EE3EAB47}"/>
              </a:ext>
            </a:extLst>
          </p:cNvPr>
          <p:cNvCxnSpPr/>
          <p:nvPr/>
        </p:nvCxnSpPr>
        <p:spPr>
          <a:xfrm>
            <a:off x="2017615" y="4338935"/>
            <a:ext cx="7719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Rechthoek: afgeronde hoeken 42">
            <a:extLst>
              <a:ext uri="{FF2B5EF4-FFF2-40B4-BE49-F238E27FC236}">
                <a16:creationId xmlns:a16="http://schemas.microsoft.com/office/drawing/2014/main" id="{79CF2CE1-A253-EB4A-A7C1-6ACE844F83EB}"/>
              </a:ext>
            </a:extLst>
          </p:cNvPr>
          <p:cNvSpPr/>
          <p:nvPr/>
        </p:nvSpPr>
        <p:spPr>
          <a:xfrm>
            <a:off x="2193163" y="3173379"/>
            <a:ext cx="1222899" cy="2730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BI Sans" pitchFamily="2" charset="0"/>
                <a:cs typeface="Arial" panose="020B0604020202020204" pitchFamily="34" charset="0"/>
              </a:rPr>
              <a:t>-187.8</a:t>
            </a:r>
          </a:p>
        </p:txBody>
      </p:sp>
      <p:sp>
        <p:nvSpPr>
          <p:cNvPr id="37" name="Rechthoek: afgeronde hoeken 42">
            <a:extLst>
              <a:ext uri="{FF2B5EF4-FFF2-40B4-BE49-F238E27FC236}">
                <a16:creationId xmlns:a16="http://schemas.microsoft.com/office/drawing/2014/main" id="{541B669E-3F27-B543-A423-ACF01A5460F0}"/>
              </a:ext>
            </a:extLst>
          </p:cNvPr>
          <p:cNvSpPr/>
          <p:nvPr/>
        </p:nvSpPr>
        <p:spPr>
          <a:xfrm>
            <a:off x="3416062" y="2807054"/>
            <a:ext cx="1222900" cy="2730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BI Sans" pitchFamily="2" charset="0"/>
                <a:cs typeface="Arial" panose="020B0604020202020204" pitchFamily="34" charset="0"/>
              </a:rPr>
              <a:t>-80.8</a:t>
            </a:r>
          </a:p>
        </p:txBody>
      </p:sp>
      <p:sp>
        <p:nvSpPr>
          <p:cNvPr id="38" name="Rechthoek: afgeronde hoeken 42">
            <a:extLst>
              <a:ext uri="{FF2B5EF4-FFF2-40B4-BE49-F238E27FC236}">
                <a16:creationId xmlns:a16="http://schemas.microsoft.com/office/drawing/2014/main" id="{501F3CF5-6857-624B-AB79-49204F267356}"/>
              </a:ext>
            </a:extLst>
          </p:cNvPr>
          <p:cNvSpPr/>
          <p:nvPr/>
        </p:nvSpPr>
        <p:spPr>
          <a:xfrm>
            <a:off x="5163377" y="3252327"/>
            <a:ext cx="1222899" cy="2730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BI Sans" pitchFamily="2" charset="0"/>
                <a:cs typeface="Arial" panose="020B0604020202020204" pitchFamily="34" charset="0"/>
              </a:rPr>
              <a:t>-223.5</a:t>
            </a:r>
          </a:p>
        </p:txBody>
      </p:sp>
      <p:sp>
        <p:nvSpPr>
          <p:cNvPr id="39" name="Rechthoek: afgeronde hoeken 42">
            <a:extLst>
              <a:ext uri="{FF2B5EF4-FFF2-40B4-BE49-F238E27FC236}">
                <a16:creationId xmlns:a16="http://schemas.microsoft.com/office/drawing/2014/main" id="{4D2C62D4-F239-CC4E-A25F-105D05CB5AF9}"/>
              </a:ext>
            </a:extLst>
          </p:cNvPr>
          <p:cNvSpPr/>
          <p:nvPr/>
        </p:nvSpPr>
        <p:spPr>
          <a:xfrm>
            <a:off x="6380153" y="2858738"/>
            <a:ext cx="1261709" cy="2730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BI Sans" pitchFamily="2" charset="0"/>
                <a:cs typeface="Arial" panose="020B0604020202020204" pitchFamily="34" charset="0"/>
              </a:rPr>
              <a:t>-113.6</a:t>
            </a:r>
          </a:p>
        </p:txBody>
      </p:sp>
      <p:sp>
        <p:nvSpPr>
          <p:cNvPr id="40" name="Rechthoek: afgeronde hoeken 42">
            <a:extLst>
              <a:ext uri="{FF2B5EF4-FFF2-40B4-BE49-F238E27FC236}">
                <a16:creationId xmlns:a16="http://schemas.microsoft.com/office/drawing/2014/main" id="{119BE2DB-2D93-2A44-A2CB-CBFB2F45730C}"/>
              </a:ext>
            </a:extLst>
          </p:cNvPr>
          <p:cNvSpPr/>
          <p:nvPr/>
        </p:nvSpPr>
        <p:spPr>
          <a:xfrm>
            <a:off x="8136021" y="2785093"/>
            <a:ext cx="1261709" cy="2730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BI Sans" pitchFamily="2" charset="0"/>
                <a:cs typeface="Arial" panose="020B0604020202020204" pitchFamily="34" charset="0"/>
              </a:rPr>
              <a:t>-93.3</a:t>
            </a:r>
          </a:p>
        </p:txBody>
      </p:sp>
      <p:sp>
        <p:nvSpPr>
          <p:cNvPr id="41" name="Rechthoek: afgeronde hoeken 42">
            <a:extLst>
              <a:ext uri="{FF2B5EF4-FFF2-40B4-BE49-F238E27FC236}">
                <a16:creationId xmlns:a16="http://schemas.microsoft.com/office/drawing/2014/main" id="{234AD7F8-73D2-6845-8205-B542D2AF983C}"/>
              </a:ext>
            </a:extLst>
          </p:cNvPr>
          <p:cNvSpPr/>
          <p:nvPr/>
        </p:nvSpPr>
        <p:spPr>
          <a:xfrm>
            <a:off x="9397730" y="2695643"/>
            <a:ext cx="1225480" cy="2730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BI Sans" pitchFamily="2" charset="0"/>
                <a:cs typeface="Arial" panose="020B0604020202020204" pitchFamily="34" charset="0"/>
              </a:rPr>
              <a:t>-52.4</a:t>
            </a:r>
          </a:p>
        </p:txBody>
      </p:sp>
      <p:sp>
        <p:nvSpPr>
          <p:cNvPr id="42" name="Rechthoek: afgeronde hoeken 42">
            <a:extLst>
              <a:ext uri="{FF2B5EF4-FFF2-40B4-BE49-F238E27FC236}">
                <a16:creationId xmlns:a16="http://schemas.microsoft.com/office/drawing/2014/main" id="{EE330C2A-BE8B-B748-9CF3-388E2B30CB64}"/>
              </a:ext>
            </a:extLst>
          </p:cNvPr>
          <p:cNvSpPr/>
          <p:nvPr/>
        </p:nvSpPr>
        <p:spPr>
          <a:xfrm>
            <a:off x="3648192" y="3336473"/>
            <a:ext cx="1216776" cy="6284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b="1" dirty="0">
                <a:solidFill>
                  <a:schemeClr val="tx2"/>
                </a:solidFill>
                <a:latin typeface="BI Sans" pitchFamily="2" charset="0"/>
                <a:cs typeface="Arial" panose="020B0604020202020204" pitchFamily="34" charset="0"/>
              </a:rPr>
              <a:t>57%</a:t>
            </a:r>
          </a:p>
          <a:p>
            <a:r>
              <a:rPr lang="en-US" sz="900" dirty="0">
                <a:solidFill>
                  <a:schemeClr val="tx2"/>
                </a:solidFill>
                <a:latin typeface="BI Sans" pitchFamily="2" charset="0"/>
                <a:cs typeface="Arial" panose="020B0604020202020204" pitchFamily="34" charset="0"/>
              </a:rPr>
              <a:t>Relative </a:t>
            </a:r>
          </a:p>
          <a:p>
            <a:r>
              <a:rPr lang="en-US" sz="900" dirty="0">
                <a:solidFill>
                  <a:schemeClr val="tx2"/>
                </a:solidFill>
                <a:latin typeface="BI Sans" pitchFamily="2" charset="0"/>
                <a:cs typeface="Arial" panose="020B0604020202020204" pitchFamily="34" charset="0"/>
              </a:rPr>
              <a:t>Reduction</a:t>
            </a:r>
          </a:p>
        </p:txBody>
      </p:sp>
      <p:sp>
        <p:nvSpPr>
          <p:cNvPr id="43" name="Rechthoek: afgeronde hoeken 42">
            <a:extLst>
              <a:ext uri="{FF2B5EF4-FFF2-40B4-BE49-F238E27FC236}">
                <a16:creationId xmlns:a16="http://schemas.microsoft.com/office/drawing/2014/main" id="{0A61C8DD-E993-C244-948B-6CE92D5342A6}"/>
              </a:ext>
            </a:extLst>
          </p:cNvPr>
          <p:cNvSpPr/>
          <p:nvPr/>
        </p:nvSpPr>
        <p:spPr>
          <a:xfrm>
            <a:off x="6646366" y="3460116"/>
            <a:ext cx="1259102" cy="6284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b="1" dirty="0">
                <a:solidFill>
                  <a:schemeClr val="tx2"/>
                </a:solidFill>
                <a:latin typeface="BI Sans" pitchFamily="2" charset="0"/>
                <a:cs typeface="Arial" panose="020B0604020202020204" pitchFamily="34" charset="0"/>
              </a:rPr>
              <a:t>49%</a:t>
            </a:r>
          </a:p>
          <a:p>
            <a:r>
              <a:rPr lang="en-US" sz="900" dirty="0">
                <a:solidFill>
                  <a:schemeClr val="tx2"/>
                </a:solidFill>
                <a:latin typeface="BI Sans" pitchFamily="2" charset="0"/>
                <a:cs typeface="Arial" panose="020B0604020202020204" pitchFamily="34" charset="0"/>
              </a:rPr>
              <a:t>Relative </a:t>
            </a:r>
          </a:p>
          <a:p>
            <a:r>
              <a:rPr lang="en-US" sz="900" dirty="0">
                <a:solidFill>
                  <a:schemeClr val="tx2"/>
                </a:solidFill>
                <a:latin typeface="BI Sans" pitchFamily="2" charset="0"/>
                <a:cs typeface="Arial" panose="020B0604020202020204" pitchFamily="34" charset="0"/>
              </a:rPr>
              <a:t>Reduction</a:t>
            </a:r>
          </a:p>
        </p:txBody>
      </p:sp>
      <p:sp>
        <p:nvSpPr>
          <p:cNvPr id="44" name="Rechthoek: afgeronde hoeken 42">
            <a:extLst>
              <a:ext uri="{FF2B5EF4-FFF2-40B4-BE49-F238E27FC236}">
                <a16:creationId xmlns:a16="http://schemas.microsoft.com/office/drawing/2014/main" id="{35E9382C-8662-3B4A-9908-7AFCD9A80DE6}"/>
              </a:ext>
            </a:extLst>
          </p:cNvPr>
          <p:cNvSpPr/>
          <p:nvPr/>
        </p:nvSpPr>
        <p:spPr>
          <a:xfrm>
            <a:off x="9397730" y="3064983"/>
            <a:ext cx="1226415" cy="6284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b="1" dirty="0">
                <a:solidFill>
                  <a:schemeClr val="tx2"/>
                </a:solidFill>
                <a:latin typeface="BI Sans" pitchFamily="2" charset="0"/>
                <a:cs typeface="Arial" panose="020B0604020202020204" pitchFamily="34" charset="0"/>
              </a:rPr>
              <a:t>44%</a:t>
            </a:r>
          </a:p>
          <a:p>
            <a:pPr algn="ctr"/>
            <a:r>
              <a:rPr lang="en-US" sz="900" dirty="0">
                <a:solidFill>
                  <a:schemeClr val="tx2"/>
                </a:solidFill>
                <a:latin typeface="BI Sans" pitchFamily="2" charset="0"/>
                <a:cs typeface="Arial" panose="020B0604020202020204" pitchFamily="34" charset="0"/>
              </a:rPr>
              <a:t>Relative </a:t>
            </a:r>
          </a:p>
          <a:p>
            <a:pPr algn="ctr"/>
            <a:r>
              <a:rPr lang="en-US" sz="900" dirty="0">
                <a:solidFill>
                  <a:schemeClr val="tx2"/>
                </a:solidFill>
                <a:latin typeface="BI Sans" pitchFamily="2" charset="0"/>
                <a:cs typeface="Arial" panose="020B0604020202020204" pitchFamily="34" charset="0"/>
              </a:rPr>
              <a:t>Reduction</a:t>
            </a:r>
          </a:p>
        </p:txBody>
      </p:sp>
      <p:sp>
        <p:nvSpPr>
          <p:cNvPr id="3" name="Right Brace 2">
            <a:extLst>
              <a:ext uri="{FF2B5EF4-FFF2-40B4-BE49-F238E27FC236}">
                <a16:creationId xmlns:a16="http://schemas.microsoft.com/office/drawing/2014/main" id="{FD12F5A8-A69A-7743-8CA9-04E6BC40EDC4}"/>
              </a:ext>
            </a:extLst>
          </p:cNvPr>
          <p:cNvSpPr/>
          <p:nvPr/>
        </p:nvSpPr>
        <p:spPr>
          <a:xfrm>
            <a:off x="3452750" y="3302020"/>
            <a:ext cx="143750" cy="692531"/>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46" name="Right Brace 45">
            <a:extLst>
              <a:ext uri="{FF2B5EF4-FFF2-40B4-BE49-F238E27FC236}">
                <a16:creationId xmlns:a16="http://schemas.microsoft.com/office/drawing/2014/main" id="{33ECEF81-E1C3-F040-8436-0C652718627B}"/>
              </a:ext>
            </a:extLst>
          </p:cNvPr>
          <p:cNvSpPr/>
          <p:nvPr/>
        </p:nvSpPr>
        <p:spPr>
          <a:xfrm>
            <a:off x="6427515" y="3433835"/>
            <a:ext cx="143750" cy="692531"/>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47" name="Right Brace 46">
            <a:extLst>
              <a:ext uri="{FF2B5EF4-FFF2-40B4-BE49-F238E27FC236}">
                <a16:creationId xmlns:a16="http://schemas.microsoft.com/office/drawing/2014/main" id="{5B742EFC-E9AE-C84F-87F5-7AD3533A2CA5}"/>
              </a:ext>
            </a:extLst>
          </p:cNvPr>
          <p:cNvSpPr/>
          <p:nvPr/>
        </p:nvSpPr>
        <p:spPr>
          <a:xfrm>
            <a:off x="9421733" y="3084536"/>
            <a:ext cx="122487" cy="192862"/>
          </a:xfrm>
          <a:prstGeom prst="rightBrace">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L"/>
          </a:p>
        </p:txBody>
      </p:sp>
      <p:sp>
        <p:nvSpPr>
          <p:cNvPr id="48" name="Rechthoek: afgeronde hoeken 42">
            <a:extLst>
              <a:ext uri="{FF2B5EF4-FFF2-40B4-BE49-F238E27FC236}">
                <a16:creationId xmlns:a16="http://schemas.microsoft.com/office/drawing/2014/main" id="{69E80BFA-ADE0-A649-BDA6-EC4A69115C6A}"/>
              </a:ext>
            </a:extLst>
          </p:cNvPr>
          <p:cNvSpPr/>
          <p:nvPr/>
        </p:nvSpPr>
        <p:spPr>
          <a:xfrm rot="16200000">
            <a:off x="-16664" y="3388864"/>
            <a:ext cx="2299509" cy="2730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latin typeface="BI Sans" pitchFamily="2" charset="0"/>
                <a:cs typeface="Arial" panose="020B0604020202020204" pitchFamily="34" charset="0"/>
              </a:rPr>
              <a:t>Adjusted annual rate of decline in FVC, mL/year</a:t>
            </a:r>
          </a:p>
        </p:txBody>
      </p:sp>
      <p:sp>
        <p:nvSpPr>
          <p:cNvPr id="49" name="Rechthoek: afgeronde hoeken 42">
            <a:extLst>
              <a:ext uri="{FF2B5EF4-FFF2-40B4-BE49-F238E27FC236}">
                <a16:creationId xmlns:a16="http://schemas.microsoft.com/office/drawing/2014/main" id="{2CE15334-D667-C846-951C-CEBB1ED535CA}"/>
              </a:ext>
            </a:extLst>
          </p:cNvPr>
          <p:cNvSpPr/>
          <p:nvPr/>
        </p:nvSpPr>
        <p:spPr>
          <a:xfrm>
            <a:off x="2339453" y="4737835"/>
            <a:ext cx="2299509" cy="2730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2"/>
                </a:solidFill>
                <a:latin typeface="BI Sans" pitchFamily="2" charset="0"/>
                <a:cs typeface="Arial" panose="020B0604020202020204" pitchFamily="34" charset="0"/>
              </a:rPr>
              <a:t>Placebo (n=331)</a:t>
            </a:r>
            <a:endParaRPr lang="en-US" sz="900" b="1" dirty="0">
              <a:latin typeface="BI Sans" pitchFamily="2" charset="0"/>
              <a:cs typeface="Arial" panose="020B0604020202020204" pitchFamily="34" charset="0"/>
            </a:endParaRPr>
          </a:p>
        </p:txBody>
      </p:sp>
      <p:sp>
        <p:nvSpPr>
          <p:cNvPr id="50" name="Rechthoek: afgeronde hoeken 42">
            <a:extLst>
              <a:ext uri="{FF2B5EF4-FFF2-40B4-BE49-F238E27FC236}">
                <a16:creationId xmlns:a16="http://schemas.microsoft.com/office/drawing/2014/main" id="{D825D5E8-57BA-B544-ADD3-98B999E0D3E4}"/>
              </a:ext>
            </a:extLst>
          </p:cNvPr>
          <p:cNvSpPr/>
          <p:nvPr/>
        </p:nvSpPr>
        <p:spPr>
          <a:xfrm>
            <a:off x="5326348" y="4742600"/>
            <a:ext cx="2299509" cy="2730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2"/>
                </a:solidFill>
                <a:latin typeface="BI Sans" pitchFamily="2" charset="0"/>
                <a:cs typeface="Arial" panose="020B0604020202020204" pitchFamily="34" charset="0"/>
              </a:rPr>
              <a:t>Placebo (n=638)</a:t>
            </a:r>
            <a:endParaRPr lang="en-US" sz="900" b="1" dirty="0">
              <a:latin typeface="BI Sans" pitchFamily="2" charset="0"/>
              <a:cs typeface="Arial" panose="020B0604020202020204" pitchFamily="34" charset="0"/>
            </a:endParaRPr>
          </a:p>
        </p:txBody>
      </p:sp>
      <p:sp>
        <p:nvSpPr>
          <p:cNvPr id="51" name="Rechthoek: afgeronde hoeken 42">
            <a:extLst>
              <a:ext uri="{FF2B5EF4-FFF2-40B4-BE49-F238E27FC236}">
                <a16:creationId xmlns:a16="http://schemas.microsoft.com/office/drawing/2014/main" id="{F5E28083-0838-3C49-BD4C-FE5E0B07B8EE}"/>
              </a:ext>
            </a:extLst>
          </p:cNvPr>
          <p:cNvSpPr/>
          <p:nvPr/>
        </p:nvSpPr>
        <p:spPr>
          <a:xfrm>
            <a:off x="2339453" y="4972366"/>
            <a:ext cx="2299509" cy="5406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L" sz="1000" dirty="0">
                <a:solidFill>
                  <a:schemeClr val="tx1"/>
                </a:solidFill>
              </a:rPr>
              <a:t>∆ 107.0 mL/year</a:t>
            </a:r>
          </a:p>
          <a:p>
            <a:r>
              <a:rPr lang="en-NL" sz="1000" dirty="0">
                <a:solidFill>
                  <a:schemeClr val="tx1"/>
                </a:solidFill>
                <a:latin typeface="BI Sans" pitchFamily="2" charset="0"/>
                <a:cs typeface="Arial" panose="020B0604020202020204" pitchFamily="34" charset="0"/>
              </a:rPr>
              <a:t>95% CI=65.4, 148.5</a:t>
            </a:r>
          </a:p>
          <a:p>
            <a:r>
              <a:rPr lang="en-NL" sz="1000" dirty="0">
                <a:solidFill>
                  <a:schemeClr val="tx1"/>
                </a:solidFill>
                <a:latin typeface="BI Sans" pitchFamily="2" charset="0"/>
                <a:cs typeface="Arial" panose="020B0604020202020204" pitchFamily="34" charset="0"/>
              </a:rPr>
              <a:t>P&lt;0.0001</a:t>
            </a:r>
            <a:endParaRPr lang="en-US" sz="1000" dirty="0">
              <a:solidFill>
                <a:schemeClr val="tx1"/>
              </a:solidFill>
              <a:latin typeface="BI Sans" pitchFamily="2" charset="0"/>
              <a:cs typeface="Arial" panose="020B0604020202020204" pitchFamily="34" charset="0"/>
            </a:endParaRPr>
          </a:p>
        </p:txBody>
      </p:sp>
      <p:sp>
        <p:nvSpPr>
          <p:cNvPr id="52" name="Rechthoek: afgeronde hoeken 42">
            <a:extLst>
              <a:ext uri="{FF2B5EF4-FFF2-40B4-BE49-F238E27FC236}">
                <a16:creationId xmlns:a16="http://schemas.microsoft.com/office/drawing/2014/main" id="{B3E038D9-3C4B-0D47-AD2C-FACD425E7B0C}"/>
              </a:ext>
            </a:extLst>
          </p:cNvPr>
          <p:cNvSpPr/>
          <p:nvPr/>
        </p:nvSpPr>
        <p:spPr>
          <a:xfrm>
            <a:off x="5299366" y="4977131"/>
            <a:ext cx="2299509" cy="5406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L" sz="1000" dirty="0">
                <a:solidFill>
                  <a:schemeClr val="tx1"/>
                </a:solidFill>
              </a:rPr>
              <a:t>∆ 109.9 mL/year</a:t>
            </a:r>
          </a:p>
          <a:p>
            <a:r>
              <a:rPr lang="en-NL" sz="1000" dirty="0">
                <a:solidFill>
                  <a:schemeClr val="tx1"/>
                </a:solidFill>
                <a:latin typeface="BI Sans" pitchFamily="2" charset="0"/>
                <a:cs typeface="Arial" panose="020B0604020202020204" pitchFamily="34" charset="0"/>
              </a:rPr>
              <a:t>95% CI=75.9, 144</a:t>
            </a:r>
          </a:p>
          <a:p>
            <a:r>
              <a:rPr lang="en-NL" sz="1000" dirty="0">
                <a:solidFill>
                  <a:schemeClr val="tx1"/>
                </a:solidFill>
                <a:latin typeface="BI Sans" pitchFamily="2" charset="0"/>
                <a:cs typeface="Arial" panose="020B0604020202020204" pitchFamily="34" charset="0"/>
              </a:rPr>
              <a:t>P&lt;0.0001</a:t>
            </a:r>
            <a:endParaRPr lang="en-US" sz="1000" dirty="0">
              <a:solidFill>
                <a:schemeClr val="tx1"/>
              </a:solidFill>
              <a:latin typeface="BI Sans" pitchFamily="2" charset="0"/>
              <a:cs typeface="Arial" panose="020B0604020202020204" pitchFamily="34" charset="0"/>
            </a:endParaRPr>
          </a:p>
        </p:txBody>
      </p:sp>
      <p:sp>
        <p:nvSpPr>
          <p:cNvPr id="53" name="Rechthoek: afgeronde hoeken 42">
            <a:extLst>
              <a:ext uri="{FF2B5EF4-FFF2-40B4-BE49-F238E27FC236}">
                <a16:creationId xmlns:a16="http://schemas.microsoft.com/office/drawing/2014/main" id="{7A2BB221-7FF8-CA47-A0DF-C08DB0E0F191}"/>
              </a:ext>
            </a:extLst>
          </p:cNvPr>
          <p:cNvSpPr/>
          <p:nvPr/>
        </p:nvSpPr>
        <p:spPr>
          <a:xfrm>
            <a:off x="8294268" y="4741594"/>
            <a:ext cx="2299509" cy="2730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2"/>
                </a:solidFill>
                <a:latin typeface="BI Sans" pitchFamily="2" charset="0"/>
                <a:cs typeface="Arial" panose="020B0604020202020204" pitchFamily="34" charset="0"/>
              </a:rPr>
              <a:t>Placebo (n=638)</a:t>
            </a:r>
            <a:endParaRPr lang="en-US" sz="900" b="1" dirty="0">
              <a:latin typeface="BI Sans" pitchFamily="2" charset="0"/>
              <a:cs typeface="Arial" panose="020B0604020202020204" pitchFamily="34" charset="0"/>
            </a:endParaRPr>
          </a:p>
        </p:txBody>
      </p:sp>
      <p:sp>
        <p:nvSpPr>
          <p:cNvPr id="54" name="Rechthoek: afgeronde hoeken 42">
            <a:extLst>
              <a:ext uri="{FF2B5EF4-FFF2-40B4-BE49-F238E27FC236}">
                <a16:creationId xmlns:a16="http://schemas.microsoft.com/office/drawing/2014/main" id="{AA5CB0AC-8BB1-E545-AE69-111235C2F286}"/>
              </a:ext>
            </a:extLst>
          </p:cNvPr>
          <p:cNvSpPr/>
          <p:nvPr/>
        </p:nvSpPr>
        <p:spPr>
          <a:xfrm>
            <a:off x="8267286" y="4976125"/>
            <a:ext cx="2299509" cy="54060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NL" sz="1000" dirty="0">
                <a:solidFill>
                  <a:schemeClr val="tx1"/>
                </a:solidFill>
              </a:rPr>
              <a:t>∆ 41.0 mL/year</a:t>
            </a:r>
          </a:p>
          <a:p>
            <a:r>
              <a:rPr lang="en-NL" sz="1000" dirty="0">
                <a:solidFill>
                  <a:schemeClr val="tx1"/>
                </a:solidFill>
                <a:latin typeface="BI Sans" pitchFamily="2" charset="0"/>
                <a:cs typeface="Arial" panose="020B0604020202020204" pitchFamily="34" charset="0"/>
              </a:rPr>
              <a:t>95% CI=2.9, 79.0</a:t>
            </a:r>
          </a:p>
          <a:p>
            <a:r>
              <a:rPr lang="en-NL" sz="1000" dirty="0">
                <a:solidFill>
                  <a:schemeClr val="tx1"/>
                </a:solidFill>
                <a:latin typeface="BI Sans" pitchFamily="2" charset="0"/>
                <a:cs typeface="Arial" panose="020B0604020202020204" pitchFamily="34" charset="0"/>
              </a:rPr>
              <a:t>P&lt;0.04</a:t>
            </a:r>
            <a:endParaRPr lang="en-US" sz="1000" dirty="0">
              <a:solidFill>
                <a:schemeClr val="tx1"/>
              </a:solidFill>
              <a:latin typeface="BI Sans" pitchFamily="2" charset="0"/>
              <a:cs typeface="Arial" panose="020B0604020202020204" pitchFamily="34" charset="0"/>
            </a:endParaRPr>
          </a:p>
        </p:txBody>
      </p:sp>
      <p:sp>
        <p:nvSpPr>
          <p:cNvPr id="5" name="Rectangle 4">
            <a:extLst>
              <a:ext uri="{FF2B5EF4-FFF2-40B4-BE49-F238E27FC236}">
                <a16:creationId xmlns:a16="http://schemas.microsoft.com/office/drawing/2014/main" id="{B9B2497B-D373-5B47-A5CC-3E29D948BCA9}"/>
              </a:ext>
            </a:extLst>
          </p:cNvPr>
          <p:cNvSpPr/>
          <p:nvPr/>
        </p:nvSpPr>
        <p:spPr>
          <a:xfrm>
            <a:off x="2187297" y="4802114"/>
            <a:ext cx="141316" cy="1413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6" name="Rectangle 55">
            <a:extLst>
              <a:ext uri="{FF2B5EF4-FFF2-40B4-BE49-F238E27FC236}">
                <a16:creationId xmlns:a16="http://schemas.microsoft.com/office/drawing/2014/main" id="{E6D0C2EE-1F7C-7D46-AA5D-06214DCB7F3D}"/>
              </a:ext>
            </a:extLst>
          </p:cNvPr>
          <p:cNvSpPr/>
          <p:nvPr/>
        </p:nvSpPr>
        <p:spPr>
          <a:xfrm>
            <a:off x="5163377" y="4802114"/>
            <a:ext cx="141316" cy="1413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7" name="Rectangle 56">
            <a:extLst>
              <a:ext uri="{FF2B5EF4-FFF2-40B4-BE49-F238E27FC236}">
                <a16:creationId xmlns:a16="http://schemas.microsoft.com/office/drawing/2014/main" id="{7187D918-CCD6-F645-8B1F-3C6D781A2CF8}"/>
              </a:ext>
            </a:extLst>
          </p:cNvPr>
          <p:cNvSpPr/>
          <p:nvPr/>
        </p:nvSpPr>
        <p:spPr>
          <a:xfrm>
            <a:off x="8133592" y="4802114"/>
            <a:ext cx="141316" cy="1413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0" name="Rechthoek: afgeronde hoeken 42">
            <a:extLst>
              <a:ext uri="{FF2B5EF4-FFF2-40B4-BE49-F238E27FC236}">
                <a16:creationId xmlns:a16="http://schemas.microsoft.com/office/drawing/2014/main" id="{30550E39-51CA-6844-A49F-605ABD8BEB5E}"/>
              </a:ext>
            </a:extLst>
          </p:cNvPr>
          <p:cNvSpPr/>
          <p:nvPr/>
        </p:nvSpPr>
        <p:spPr>
          <a:xfrm>
            <a:off x="3559253" y="4737835"/>
            <a:ext cx="950731" cy="2730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2"/>
                </a:solidFill>
                <a:latin typeface="BI Sans" pitchFamily="2" charset="0"/>
                <a:cs typeface="Arial" panose="020B0604020202020204" pitchFamily="34" charset="0"/>
              </a:rPr>
              <a:t>OFEV (n=332)</a:t>
            </a:r>
            <a:endParaRPr lang="en-US" sz="900" b="1" dirty="0">
              <a:latin typeface="BI Sans" pitchFamily="2" charset="0"/>
              <a:cs typeface="Arial" panose="020B0604020202020204" pitchFamily="34" charset="0"/>
            </a:endParaRPr>
          </a:p>
        </p:txBody>
      </p:sp>
      <p:sp>
        <p:nvSpPr>
          <p:cNvPr id="61" name="Rechthoek: afgeronde hoeken 42">
            <a:extLst>
              <a:ext uri="{FF2B5EF4-FFF2-40B4-BE49-F238E27FC236}">
                <a16:creationId xmlns:a16="http://schemas.microsoft.com/office/drawing/2014/main" id="{A44A702D-B528-104C-9B14-F03A8BC426CD}"/>
              </a:ext>
            </a:extLst>
          </p:cNvPr>
          <p:cNvSpPr/>
          <p:nvPr/>
        </p:nvSpPr>
        <p:spPr>
          <a:xfrm>
            <a:off x="6522444" y="4737835"/>
            <a:ext cx="1095791" cy="2730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2"/>
                </a:solidFill>
                <a:latin typeface="BI Sans" pitchFamily="2" charset="0"/>
                <a:cs typeface="Arial" panose="020B0604020202020204" pitchFamily="34" charset="0"/>
              </a:rPr>
              <a:t>OFEV (n=423)</a:t>
            </a:r>
            <a:endParaRPr lang="en-US" sz="900" b="1" dirty="0">
              <a:latin typeface="BI Sans" pitchFamily="2" charset="0"/>
              <a:cs typeface="Arial" panose="020B0604020202020204" pitchFamily="34" charset="0"/>
            </a:endParaRPr>
          </a:p>
        </p:txBody>
      </p:sp>
      <p:sp>
        <p:nvSpPr>
          <p:cNvPr id="63" name="Rectangle 62">
            <a:extLst>
              <a:ext uri="{FF2B5EF4-FFF2-40B4-BE49-F238E27FC236}">
                <a16:creationId xmlns:a16="http://schemas.microsoft.com/office/drawing/2014/main" id="{EDC3E440-884E-A343-863B-F86E05836D3B}"/>
              </a:ext>
            </a:extLst>
          </p:cNvPr>
          <p:cNvSpPr/>
          <p:nvPr/>
        </p:nvSpPr>
        <p:spPr>
          <a:xfrm>
            <a:off x="3415032" y="4802114"/>
            <a:ext cx="141316" cy="1413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4" name="Rectangle 63">
            <a:extLst>
              <a:ext uri="{FF2B5EF4-FFF2-40B4-BE49-F238E27FC236}">
                <a16:creationId xmlns:a16="http://schemas.microsoft.com/office/drawing/2014/main" id="{7BBD9858-EE3E-4E43-BB69-5DB28DD63602}"/>
              </a:ext>
            </a:extLst>
          </p:cNvPr>
          <p:cNvSpPr/>
          <p:nvPr/>
        </p:nvSpPr>
        <p:spPr>
          <a:xfrm>
            <a:off x="6382466" y="4802114"/>
            <a:ext cx="141316" cy="1413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5" name="Rechthoek: afgeronde hoeken 42">
            <a:extLst>
              <a:ext uri="{FF2B5EF4-FFF2-40B4-BE49-F238E27FC236}">
                <a16:creationId xmlns:a16="http://schemas.microsoft.com/office/drawing/2014/main" id="{927E4E3B-2DA7-C845-9680-721FEAEF5251}"/>
              </a:ext>
            </a:extLst>
          </p:cNvPr>
          <p:cNvSpPr/>
          <p:nvPr/>
        </p:nvSpPr>
        <p:spPr>
          <a:xfrm>
            <a:off x="9539522" y="4737835"/>
            <a:ext cx="950731" cy="2730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2"/>
                </a:solidFill>
                <a:latin typeface="BI Sans" pitchFamily="2" charset="0"/>
                <a:cs typeface="Arial" panose="020B0604020202020204" pitchFamily="34" charset="0"/>
              </a:rPr>
              <a:t>OFEV (n=287)</a:t>
            </a:r>
            <a:endParaRPr lang="en-US" sz="900" b="1" dirty="0">
              <a:latin typeface="BI Sans" pitchFamily="2" charset="0"/>
              <a:cs typeface="Arial" panose="020B0604020202020204" pitchFamily="34" charset="0"/>
            </a:endParaRPr>
          </a:p>
        </p:txBody>
      </p:sp>
      <p:sp>
        <p:nvSpPr>
          <p:cNvPr id="66" name="Rectangle 65">
            <a:extLst>
              <a:ext uri="{FF2B5EF4-FFF2-40B4-BE49-F238E27FC236}">
                <a16:creationId xmlns:a16="http://schemas.microsoft.com/office/drawing/2014/main" id="{F9573715-EDF9-8D42-893B-919217E96F96}"/>
              </a:ext>
            </a:extLst>
          </p:cNvPr>
          <p:cNvSpPr/>
          <p:nvPr/>
        </p:nvSpPr>
        <p:spPr>
          <a:xfrm>
            <a:off x="9395301" y="4802114"/>
            <a:ext cx="141316" cy="1413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2" name="Picture 1">
            <a:extLst>
              <a:ext uri="{FF2B5EF4-FFF2-40B4-BE49-F238E27FC236}">
                <a16:creationId xmlns:a16="http://schemas.microsoft.com/office/drawing/2014/main" id="{6BE1C497-73E9-F168-B2A0-F966B5F427E0}"/>
              </a:ext>
            </a:extLst>
          </p:cNvPr>
          <p:cNvPicPr>
            <a:picLocks noChangeAspect="1"/>
          </p:cNvPicPr>
          <p:nvPr/>
        </p:nvPicPr>
        <p:blipFill>
          <a:blip r:embed="rId3"/>
          <a:stretch>
            <a:fillRect/>
          </a:stretch>
        </p:blipFill>
        <p:spPr>
          <a:xfrm>
            <a:off x="10863790" y="6247154"/>
            <a:ext cx="1487553" cy="231668"/>
          </a:xfrm>
          <a:prstGeom prst="rect">
            <a:avLst/>
          </a:prstGeom>
        </p:spPr>
      </p:pic>
    </p:spTree>
    <p:extLst>
      <p:ext uri="{BB962C8B-B14F-4D97-AF65-F5344CB8AC3E}">
        <p14:creationId xmlns:p14="http://schemas.microsoft.com/office/powerpoint/2010/main" val="13184995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4C8EB7-6A00-9C8E-F952-9C13046F07EE}"/>
              </a:ext>
            </a:extLst>
          </p:cNvPr>
          <p:cNvSpPr>
            <a:spLocks noGrp="1"/>
          </p:cNvSpPr>
          <p:nvPr>
            <p:ph type="title"/>
          </p:nvPr>
        </p:nvSpPr>
        <p:spPr/>
        <p:txBody>
          <a:bodyPr/>
          <a:lstStyle/>
          <a:p>
            <a:r>
              <a:rPr lang="nl-NL" dirty="0" err="1"/>
              <a:t>Pirfenidone</a:t>
            </a:r>
            <a:r>
              <a:rPr lang="nl-NL" dirty="0"/>
              <a:t> </a:t>
            </a:r>
            <a:r>
              <a:rPr lang="nl-NL" dirty="0" err="1"/>
              <a:t>reduced</a:t>
            </a:r>
            <a:r>
              <a:rPr lang="nl-NL" dirty="0"/>
              <a:t> </a:t>
            </a:r>
            <a:r>
              <a:rPr lang="nl-NL" dirty="0" err="1"/>
              <a:t>mortality</a:t>
            </a:r>
            <a:r>
              <a:rPr lang="nl-NL" dirty="0"/>
              <a:t> </a:t>
            </a:r>
            <a:r>
              <a:rPr lang="nl-NL" dirty="0" err="1"/>
              <a:t>and</a:t>
            </a:r>
            <a:r>
              <a:rPr lang="nl-NL" dirty="0"/>
              <a:t> FVC </a:t>
            </a:r>
            <a:r>
              <a:rPr lang="nl-NL" dirty="0" err="1"/>
              <a:t>decline</a:t>
            </a:r>
            <a:r>
              <a:rPr lang="nl-NL" dirty="0"/>
              <a:t> in </a:t>
            </a:r>
            <a:r>
              <a:rPr lang="nl-NL" dirty="0" err="1"/>
              <a:t>patients</a:t>
            </a:r>
            <a:r>
              <a:rPr lang="nl-NL" dirty="0"/>
              <a:t> </a:t>
            </a:r>
            <a:r>
              <a:rPr lang="nl-NL" dirty="0" err="1"/>
              <a:t>with</a:t>
            </a:r>
            <a:r>
              <a:rPr lang="nl-NL" dirty="0"/>
              <a:t> IPF</a:t>
            </a:r>
          </a:p>
        </p:txBody>
      </p:sp>
      <p:sp>
        <p:nvSpPr>
          <p:cNvPr id="3" name="Tijdelijke aanduiding voor inhoud 2">
            <a:extLst>
              <a:ext uri="{FF2B5EF4-FFF2-40B4-BE49-F238E27FC236}">
                <a16:creationId xmlns:a16="http://schemas.microsoft.com/office/drawing/2014/main" id="{23FBA3A5-2770-92A2-E463-A5799B48FBA2}"/>
              </a:ext>
            </a:extLst>
          </p:cNvPr>
          <p:cNvSpPr>
            <a:spLocks noGrp="1"/>
          </p:cNvSpPr>
          <p:nvPr>
            <p:ph idx="1"/>
          </p:nvPr>
        </p:nvSpPr>
        <p:spPr/>
        <p:txBody>
          <a:bodyPr/>
          <a:lstStyle/>
          <a:p>
            <a:r>
              <a:rPr lang="en-GB" sz="1400" dirty="0"/>
              <a:t>In a pooled analysis of </a:t>
            </a:r>
            <a:r>
              <a:rPr lang="en-GB" sz="1400" dirty="0" err="1"/>
              <a:t>RCTs</a:t>
            </a:r>
            <a:r>
              <a:rPr lang="en-GB" sz="1400" baseline="30000" dirty="0" err="1">
                <a:latin typeface="Arial" panose="020B0604020202020204" pitchFamily="34" charset="0"/>
                <a:cs typeface="Arial" panose="020B0604020202020204" pitchFamily="34" charset="0"/>
              </a:rPr>
              <a:t>ǂ</a:t>
            </a:r>
            <a:r>
              <a:rPr lang="en-GB" sz="1400" dirty="0"/>
              <a:t> pirfenidone </a:t>
            </a:r>
            <a:br>
              <a:rPr lang="en-GB" sz="1400" dirty="0"/>
            </a:br>
            <a:r>
              <a:rPr lang="en-GB" sz="1400" dirty="0"/>
              <a:t>reduced all‑cause and IPF-related </a:t>
            </a:r>
            <a:r>
              <a:rPr lang="en-GB" sz="1400" b="1" dirty="0">
                <a:solidFill>
                  <a:srgbClr val="ED7D31"/>
                </a:solidFill>
              </a:rPr>
              <a:t>mortality</a:t>
            </a:r>
            <a:r>
              <a:rPr lang="en-GB" sz="1400" dirty="0"/>
              <a:t> </a:t>
            </a:r>
            <a:br>
              <a:rPr lang="en-GB" sz="1400" dirty="0"/>
            </a:br>
            <a:r>
              <a:rPr lang="en-GB" sz="1400" dirty="0"/>
              <a:t>in patients with IPF</a:t>
            </a:r>
            <a:r>
              <a:rPr lang="en-GB" sz="1400" baseline="30000" dirty="0"/>
              <a:t>1</a:t>
            </a:r>
          </a:p>
          <a:p>
            <a:endParaRPr lang="en-GB" baseline="30000" dirty="0"/>
          </a:p>
          <a:p>
            <a:r>
              <a:rPr lang="en-GB" sz="1400" dirty="0"/>
              <a:t>In these RCTs, survival outcomes were </a:t>
            </a:r>
            <a:br>
              <a:rPr lang="en-GB" sz="1400" dirty="0"/>
            </a:br>
            <a:r>
              <a:rPr lang="en-GB" sz="1400" dirty="0"/>
              <a:t>either exploratory (CAPACITY</a:t>
            </a:r>
            <a:r>
              <a:rPr lang="en-GB" sz="1400" baseline="30000" dirty="0"/>
              <a:t>2</a:t>
            </a:r>
            <a:r>
              <a:rPr lang="en-GB" sz="1400" dirty="0"/>
              <a:t>) or secondary</a:t>
            </a:r>
            <a:br>
              <a:rPr lang="en-GB" sz="1400" dirty="0"/>
            </a:br>
            <a:r>
              <a:rPr lang="en-GB" sz="1400" dirty="0"/>
              <a:t> (ASCEND</a:t>
            </a:r>
            <a:r>
              <a:rPr lang="en-GB" sz="1400" baseline="30000" dirty="0"/>
              <a:t>3</a:t>
            </a:r>
            <a:r>
              <a:rPr lang="en-GB" sz="1400" dirty="0"/>
              <a:t>) endpoints</a:t>
            </a:r>
          </a:p>
          <a:p>
            <a:endParaRPr lang="en-GB" sz="1400" baseline="30000" dirty="0"/>
          </a:p>
          <a:p>
            <a:endParaRPr lang="nl-NL" dirty="0"/>
          </a:p>
        </p:txBody>
      </p:sp>
      <p:sp>
        <p:nvSpPr>
          <p:cNvPr id="4" name="Tijdelijke aanduiding voor tekst 3">
            <a:extLst>
              <a:ext uri="{FF2B5EF4-FFF2-40B4-BE49-F238E27FC236}">
                <a16:creationId xmlns:a16="http://schemas.microsoft.com/office/drawing/2014/main" id="{EBF2E754-7F1C-4D38-D1AD-20A84B682F57}"/>
              </a:ext>
            </a:extLst>
          </p:cNvPr>
          <p:cNvSpPr>
            <a:spLocks noGrp="1"/>
          </p:cNvSpPr>
          <p:nvPr>
            <p:ph type="body" sz="quarter" idx="13"/>
          </p:nvPr>
        </p:nvSpPr>
        <p:spPr/>
        <p:txBody>
          <a:bodyPr/>
          <a:lstStyle/>
          <a:p>
            <a:r>
              <a:rPr lang="en-GB" dirty="0" err="1">
                <a:latin typeface="Arial" panose="020B0604020202020204" pitchFamily="34" charset="0"/>
                <a:cs typeface="Arial" panose="020B0604020202020204" pitchFamily="34" charset="0"/>
              </a:rPr>
              <a:t>ǂ</a:t>
            </a:r>
            <a:r>
              <a:rPr lang="en-GB" sz="900" dirty="0" err="1"/>
              <a:t>CAPACITY</a:t>
            </a:r>
            <a:r>
              <a:rPr lang="en-GB" sz="900" dirty="0"/>
              <a:t> 004, CAPACITY 006 and ASCEND 016; †Caution should be taken not to over interpret the results of the IPF-related mortality outcomes. Although these outcome analyses were prespecified, variability and errors in accurate adjudication of these events are a possibility (deaths in CAPACITY were adjudicated by site investigators, whereas in ASCEND they were adjudicated by an independent committee); RCTs=Randomized Controlled Trials; 1. Nathan SD, </a:t>
            </a:r>
            <a:r>
              <a:rPr lang="en-GB" sz="900" dirty="0" err="1"/>
              <a:t>Albera</a:t>
            </a:r>
            <a:r>
              <a:rPr lang="en-GB" sz="900" dirty="0"/>
              <a:t> C, Bradford WZ, et al. Effect of pirfenidone on mortality: pooled analyses and meta-analyses of clinical trials in idiopathic pulmonary fibrosis [published correction appears in Lancet Respir Med. 2017;5(1):e7]. Lancet Respir Med. 2017;5(1):33-41; 2. Noble PW, </a:t>
            </a:r>
            <a:r>
              <a:rPr lang="en-GB" sz="900" dirty="0" err="1"/>
              <a:t>Albera</a:t>
            </a:r>
            <a:r>
              <a:rPr lang="en-GB" sz="900" dirty="0"/>
              <a:t> C, Bradford WZ, et al. Pirfenidone in patients with idiopathic pulmonary fibrosis (CAPACITY): two randomised trials. Lancet. 2011;377(9779):1760-69; 3. King TE Jr, Bradford WZ, Castro-</a:t>
            </a:r>
            <a:r>
              <a:rPr lang="en-GB" sz="900" dirty="0" err="1"/>
              <a:t>Bernardini</a:t>
            </a:r>
            <a:r>
              <a:rPr lang="en-GB" sz="900" dirty="0"/>
              <a:t> S, et al. A phase 3 trial of pirfenidone in patients with idiopathic pulmonary fibrosis [published correction appears in N </a:t>
            </a:r>
            <a:r>
              <a:rPr lang="en-GB" sz="900" dirty="0" err="1"/>
              <a:t>Engl</a:t>
            </a:r>
            <a:r>
              <a:rPr lang="en-GB" sz="900" dirty="0"/>
              <a:t> J Med. 2014;371(12):1172]. N </a:t>
            </a:r>
            <a:r>
              <a:rPr lang="en-GB" sz="900" dirty="0" err="1"/>
              <a:t>Engl</a:t>
            </a:r>
            <a:r>
              <a:rPr lang="en-GB" sz="900" dirty="0"/>
              <a:t> J Med. 2014;370(22):2083-92.</a:t>
            </a:r>
            <a:endParaRPr lang="nl-NL" dirty="0"/>
          </a:p>
        </p:txBody>
      </p:sp>
      <p:sp>
        <p:nvSpPr>
          <p:cNvPr id="5" name="Tijdelijke aanduiding voor tekst 4">
            <a:extLst>
              <a:ext uri="{FF2B5EF4-FFF2-40B4-BE49-F238E27FC236}">
                <a16:creationId xmlns:a16="http://schemas.microsoft.com/office/drawing/2014/main" id="{7EF50BE4-B020-E6C6-2B82-977106227D01}"/>
              </a:ext>
            </a:extLst>
          </p:cNvPr>
          <p:cNvSpPr>
            <a:spLocks noGrp="1"/>
          </p:cNvSpPr>
          <p:nvPr>
            <p:ph type="body" sz="quarter" idx="17"/>
          </p:nvPr>
        </p:nvSpPr>
        <p:spPr/>
        <p:txBody>
          <a:bodyPr/>
          <a:lstStyle/>
          <a:p>
            <a:r>
              <a:rPr lang="nl-NL" dirty="0"/>
              <a:t>F6</a:t>
            </a:r>
          </a:p>
        </p:txBody>
      </p:sp>
      <p:grpSp>
        <p:nvGrpSpPr>
          <p:cNvPr id="11" name="Groep 10">
            <a:extLst>
              <a:ext uri="{FF2B5EF4-FFF2-40B4-BE49-F238E27FC236}">
                <a16:creationId xmlns:a16="http://schemas.microsoft.com/office/drawing/2014/main" id="{9628E7C4-6555-A704-E790-FC1AA7FAEFB8}"/>
              </a:ext>
            </a:extLst>
          </p:cNvPr>
          <p:cNvGrpSpPr/>
          <p:nvPr/>
        </p:nvGrpSpPr>
        <p:grpSpPr>
          <a:xfrm>
            <a:off x="5916132" y="1538782"/>
            <a:ext cx="5792867" cy="3739488"/>
            <a:chOff x="5916132" y="1538782"/>
            <a:chExt cx="5792867" cy="3739488"/>
          </a:xfrm>
        </p:grpSpPr>
        <p:graphicFrame>
          <p:nvGraphicFramePr>
            <p:cNvPr id="28" name="Chart 27">
              <a:extLst>
                <a:ext uri="{FF2B5EF4-FFF2-40B4-BE49-F238E27FC236}">
                  <a16:creationId xmlns:a16="http://schemas.microsoft.com/office/drawing/2014/main" id="{DEE4A03D-4B01-681A-3BF4-15BCE6CEAE9C}"/>
                </a:ext>
              </a:extLst>
            </p:cNvPr>
            <p:cNvGraphicFramePr/>
            <p:nvPr>
              <p:extLst>
                <p:ext uri="{D42A27DB-BD31-4B8C-83A1-F6EECF244321}">
                  <p14:modId xmlns:p14="http://schemas.microsoft.com/office/powerpoint/2010/main" val="1266634059"/>
                </p:ext>
              </p:extLst>
            </p:nvPr>
          </p:nvGraphicFramePr>
          <p:xfrm>
            <a:off x="6259854" y="2302233"/>
            <a:ext cx="5245748" cy="251905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25">
              <a:extLst>
                <a:ext uri="{FF2B5EF4-FFF2-40B4-BE49-F238E27FC236}">
                  <a16:creationId xmlns:a16="http://schemas.microsoft.com/office/drawing/2014/main" id="{A117F8F7-D4E2-840D-6E41-BA345FD2B283}"/>
                </a:ext>
              </a:extLst>
            </p:cNvPr>
            <p:cNvSpPr txBox="1"/>
            <p:nvPr/>
          </p:nvSpPr>
          <p:spPr>
            <a:xfrm>
              <a:off x="6712916" y="1958133"/>
              <a:ext cx="2066400" cy="276999"/>
            </a:xfrm>
            <a:prstGeom prst="rect">
              <a:avLst/>
            </a:prstGeom>
            <a:noFill/>
          </p:spPr>
          <p:txBody>
            <a:bodyPr wrap="square" lIns="0" tIns="0" rIns="0" bIns="0" rtlCol="0">
              <a:spAutoFit/>
            </a:bodyPr>
            <a:lstStyle/>
            <a:p>
              <a:pPr algn="ctr"/>
              <a:r>
                <a:rPr lang="en-GB" sz="900" dirty="0">
                  <a:solidFill>
                    <a:srgbClr val="001E55"/>
                  </a:solidFill>
                  <a:latin typeface="BI Sans" pitchFamily="2" charset="77"/>
                </a:rPr>
                <a:t>HR 0.52 (95% CI 0.31, 0.87)</a:t>
              </a:r>
              <a:br>
                <a:rPr lang="en-GB" sz="900" dirty="0">
                  <a:solidFill>
                    <a:srgbClr val="001E55"/>
                  </a:solidFill>
                  <a:latin typeface="BI Sans" pitchFamily="2" charset="77"/>
                </a:rPr>
              </a:br>
              <a:r>
                <a:rPr lang="en-GB" sz="900" i="1" dirty="0">
                  <a:solidFill>
                    <a:srgbClr val="001E55"/>
                  </a:solidFill>
                  <a:latin typeface="BI Sans" pitchFamily="2" charset="77"/>
                </a:rPr>
                <a:t>P</a:t>
              </a:r>
              <a:r>
                <a:rPr lang="en-GB" sz="900" dirty="0">
                  <a:solidFill>
                    <a:srgbClr val="001E55"/>
                  </a:solidFill>
                  <a:latin typeface="BI Sans" pitchFamily="2" charset="77"/>
                </a:rPr>
                <a:t>=0.0107</a:t>
              </a:r>
              <a:endParaRPr lang="en-GB" sz="900" baseline="30000" dirty="0">
                <a:solidFill>
                  <a:srgbClr val="001E55"/>
                </a:solidFill>
                <a:latin typeface="BI Sans" pitchFamily="2" charset="77"/>
              </a:endParaRPr>
            </a:p>
          </p:txBody>
        </p:sp>
        <p:sp>
          <p:nvSpPr>
            <p:cNvPr id="8" name="TextBox 28">
              <a:extLst>
                <a:ext uri="{FF2B5EF4-FFF2-40B4-BE49-F238E27FC236}">
                  <a16:creationId xmlns:a16="http://schemas.microsoft.com/office/drawing/2014/main" id="{64882A42-FA18-F7E2-32DC-EBE668018BB7}"/>
                </a:ext>
              </a:extLst>
            </p:cNvPr>
            <p:cNvSpPr txBox="1"/>
            <p:nvPr/>
          </p:nvSpPr>
          <p:spPr>
            <a:xfrm rot="16200000">
              <a:off x="5013010" y="3328269"/>
              <a:ext cx="2083243" cy="276999"/>
            </a:xfrm>
            <a:prstGeom prst="rect">
              <a:avLst/>
            </a:prstGeom>
            <a:noFill/>
          </p:spPr>
          <p:txBody>
            <a:bodyPr wrap="square" lIns="0" tIns="0" rIns="0" bIns="0" rtlCol="0">
              <a:spAutoFit/>
            </a:bodyPr>
            <a:lstStyle/>
            <a:p>
              <a:pPr algn="ctr"/>
              <a:r>
                <a:rPr lang="en-GB" sz="900" dirty="0">
                  <a:solidFill>
                    <a:srgbClr val="001E55"/>
                  </a:solidFill>
                  <a:latin typeface="BI Sans" pitchFamily="2" charset="77"/>
                </a:rPr>
                <a:t>Proportion of patients</a:t>
              </a:r>
              <a:br>
                <a:rPr lang="en-GB" sz="900" dirty="0">
                  <a:solidFill>
                    <a:srgbClr val="001E55"/>
                  </a:solidFill>
                  <a:latin typeface="BI Sans" pitchFamily="2" charset="77"/>
                </a:rPr>
              </a:br>
              <a:r>
                <a:rPr lang="en-GB" sz="900" dirty="0">
                  <a:solidFill>
                    <a:srgbClr val="001E55"/>
                  </a:solidFill>
                  <a:latin typeface="BI Sans" pitchFamily="2" charset="77"/>
                </a:rPr>
                <a:t>who died over 52 weeks</a:t>
              </a:r>
            </a:p>
          </p:txBody>
        </p:sp>
        <p:sp>
          <p:nvSpPr>
            <p:cNvPr id="9" name="Left Bracket 29">
              <a:extLst>
                <a:ext uri="{FF2B5EF4-FFF2-40B4-BE49-F238E27FC236}">
                  <a16:creationId xmlns:a16="http://schemas.microsoft.com/office/drawing/2014/main" id="{FB3F671A-F1F3-9D5D-47F1-C99B2D5D759A}"/>
                </a:ext>
              </a:extLst>
            </p:cNvPr>
            <p:cNvSpPr/>
            <p:nvPr/>
          </p:nvSpPr>
          <p:spPr>
            <a:xfrm rot="5400000">
              <a:off x="7789984" y="1422897"/>
              <a:ext cx="108458" cy="1773645"/>
            </a:xfrm>
            <a:prstGeom prst="leftBracket">
              <a:avLst/>
            </a:prstGeom>
            <a:ln w="12700">
              <a:solidFill>
                <a:srgbClr val="001E5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0" name="TextBox 33">
              <a:extLst>
                <a:ext uri="{FF2B5EF4-FFF2-40B4-BE49-F238E27FC236}">
                  <a16:creationId xmlns:a16="http://schemas.microsoft.com/office/drawing/2014/main" id="{367490EA-A867-5B7B-36F4-4C5219823FF3}"/>
                </a:ext>
              </a:extLst>
            </p:cNvPr>
            <p:cNvSpPr txBox="1"/>
            <p:nvPr/>
          </p:nvSpPr>
          <p:spPr>
            <a:xfrm>
              <a:off x="9141484" y="1958133"/>
              <a:ext cx="2066400" cy="276999"/>
            </a:xfrm>
            <a:prstGeom prst="rect">
              <a:avLst/>
            </a:prstGeom>
            <a:noFill/>
          </p:spPr>
          <p:txBody>
            <a:bodyPr wrap="square" lIns="0" tIns="0" rIns="0" bIns="0" rtlCol="0">
              <a:spAutoFit/>
            </a:bodyPr>
            <a:lstStyle/>
            <a:p>
              <a:pPr algn="ctr"/>
              <a:r>
                <a:rPr lang="en-GB" sz="900" dirty="0">
                  <a:solidFill>
                    <a:srgbClr val="001E55"/>
                  </a:solidFill>
                  <a:latin typeface="BI Sans" pitchFamily="2" charset="77"/>
                </a:rPr>
                <a:t>HR 0.35 (95% CI 0.17, 0.72)</a:t>
              </a:r>
            </a:p>
            <a:p>
              <a:pPr algn="ctr"/>
              <a:r>
                <a:rPr lang="en-GB" sz="900" i="1" dirty="0">
                  <a:solidFill>
                    <a:srgbClr val="001E55"/>
                  </a:solidFill>
                  <a:latin typeface="BI Sans" pitchFamily="2" charset="77"/>
                </a:rPr>
                <a:t>P</a:t>
              </a:r>
              <a:r>
                <a:rPr lang="en-GB" sz="900" dirty="0">
                  <a:solidFill>
                    <a:srgbClr val="001E55"/>
                  </a:solidFill>
                  <a:latin typeface="BI Sans" pitchFamily="2" charset="77"/>
                </a:rPr>
                <a:t>=0.0029</a:t>
              </a:r>
            </a:p>
          </p:txBody>
        </p:sp>
        <p:sp>
          <p:nvSpPr>
            <p:cNvPr id="12" name="TextBox 21">
              <a:extLst>
                <a:ext uri="{FF2B5EF4-FFF2-40B4-BE49-F238E27FC236}">
                  <a16:creationId xmlns:a16="http://schemas.microsoft.com/office/drawing/2014/main" id="{E2A425FF-1377-2156-0B9F-EDF08F6A73B2}"/>
                </a:ext>
              </a:extLst>
            </p:cNvPr>
            <p:cNvSpPr txBox="1"/>
            <p:nvPr/>
          </p:nvSpPr>
          <p:spPr>
            <a:xfrm>
              <a:off x="6609950" y="1538782"/>
              <a:ext cx="5099049" cy="306467"/>
            </a:xfrm>
            <a:prstGeom prst="round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NL"/>
              </a:defPPr>
              <a:lvl1pPr algn="ctr">
                <a:defRPr sz="1050" b="1">
                  <a:solidFill>
                    <a:schemeClr val="lt1"/>
                  </a:solidFill>
                  <a:latin typeface="BI Sans" pitchFamily="2"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Pooled CAPACITY &amp; ASCEND trials</a:t>
              </a:r>
              <a:r>
                <a:rPr lang="en-GB" baseline="30000" dirty="0"/>
                <a:t>1†</a:t>
              </a:r>
            </a:p>
          </p:txBody>
        </p:sp>
        <p:grpSp>
          <p:nvGrpSpPr>
            <p:cNvPr id="34" name="Group 33">
              <a:extLst>
                <a:ext uri="{FF2B5EF4-FFF2-40B4-BE49-F238E27FC236}">
                  <a16:creationId xmlns:a16="http://schemas.microsoft.com/office/drawing/2014/main" id="{B8322F63-A3F6-DF28-37F7-7DE8598EE551}"/>
                </a:ext>
              </a:extLst>
            </p:cNvPr>
            <p:cNvGrpSpPr/>
            <p:nvPr/>
          </p:nvGrpSpPr>
          <p:grpSpPr>
            <a:xfrm>
              <a:off x="6712916" y="5047438"/>
              <a:ext cx="2625560" cy="230832"/>
              <a:chOff x="6642258" y="4898175"/>
              <a:chExt cx="2625560" cy="230832"/>
            </a:xfrm>
          </p:grpSpPr>
          <p:sp>
            <p:nvSpPr>
              <p:cNvPr id="29" name="Rectangle 28">
                <a:extLst>
                  <a:ext uri="{FF2B5EF4-FFF2-40B4-BE49-F238E27FC236}">
                    <a16:creationId xmlns:a16="http://schemas.microsoft.com/office/drawing/2014/main" id="{C499BC5E-1B3C-EC2E-625A-F3DE4B605B56}"/>
                  </a:ext>
                </a:extLst>
              </p:cNvPr>
              <p:cNvSpPr/>
              <p:nvPr/>
            </p:nvSpPr>
            <p:spPr>
              <a:xfrm>
                <a:off x="6642258" y="4942933"/>
                <a:ext cx="141316" cy="1413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0" name="Rectangle 29">
                <a:extLst>
                  <a:ext uri="{FF2B5EF4-FFF2-40B4-BE49-F238E27FC236}">
                    <a16:creationId xmlns:a16="http://schemas.microsoft.com/office/drawing/2014/main" id="{02724D8E-4944-6248-AF73-449D04285ED0}"/>
                  </a:ext>
                </a:extLst>
              </p:cNvPr>
              <p:cNvSpPr/>
              <p:nvPr/>
            </p:nvSpPr>
            <p:spPr>
              <a:xfrm>
                <a:off x="8114760" y="4942933"/>
                <a:ext cx="141316" cy="1413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1" name="TextBox 30">
                <a:extLst>
                  <a:ext uri="{FF2B5EF4-FFF2-40B4-BE49-F238E27FC236}">
                    <a16:creationId xmlns:a16="http://schemas.microsoft.com/office/drawing/2014/main" id="{934EF45C-7EAD-344A-0F6B-BD07B16D311E}"/>
                  </a:ext>
                </a:extLst>
              </p:cNvPr>
              <p:cNvSpPr txBox="1"/>
              <p:nvPr/>
            </p:nvSpPr>
            <p:spPr>
              <a:xfrm>
                <a:off x="6777812" y="4898175"/>
                <a:ext cx="1208985" cy="230832"/>
              </a:xfrm>
              <a:prstGeom prst="rect">
                <a:avLst/>
              </a:prstGeom>
              <a:noFill/>
            </p:spPr>
            <p:txBody>
              <a:bodyPr wrap="none" rtlCol="0">
                <a:spAutoFit/>
              </a:bodyPr>
              <a:lstStyle/>
              <a:p>
                <a:r>
                  <a:rPr lang="en-NL" sz="900" b="1" dirty="0">
                    <a:solidFill>
                      <a:srgbClr val="001E55"/>
                    </a:solidFill>
                    <a:latin typeface="BI Sans" pitchFamily="2" charset="77"/>
                  </a:rPr>
                  <a:t>Pirfenidone (N=623)</a:t>
                </a:r>
              </a:p>
            </p:txBody>
          </p:sp>
          <p:sp>
            <p:nvSpPr>
              <p:cNvPr id="33" name="TextBox 32">
                <a:extLst>
                  <a:ext uri="{FF2B5EF4-FFF2-40B4-BE49-F238E27FC236}">
                    <a16:creationId xmlns:a16="http://schemas.microsoft.com/office/drawing/2014/main" id="{2D2A310B-1C87-9C42-E8EB-6101F0A2D066}"/>
                  </a:ext>
                </a:extLst>
              </p:cNvPr>
              <p:cNvSpPr txBox="1"/>
              <p:nvPr/>
            </p:nvSpPr>
            <p:spPr>
              <a:xfrm>
                <a:off x="8260811" y="4898175"/>
                <a:ext cx="1007007" cy="230832"/>
              </a:xfrm>
              <a:prstGeom prst="rect">
                <a:avLst/>
              </a:prstGeom>
              <a:noFill/>
            </p:spPr>
            <p:txBody>
              <a:bodyPr wrap="none" rtlCol="0">
                <a:spAutoFit/>
              </a:bodyPr>
              <a:lstStyle/>
              <a:p>
                <a:r>
                  <a:rPr lang="en-NL" sz="900" b="1" dirty="0">
                    <a:solidFill>
                      <a:srgbClr val="001E55"/>
                    </a:solidFill>
                    <a:latin typeface="BI Sans" pitchFamily="2" charset="77"/>
                  </a:rPr>
                  <a:t>Placebo (N=624)</a:t>
                </a:r>
              </a:p>
            </p:txBody>
          </p:sp>
        </p:grpSp>
        <p:sp>
          <p:nvSpPr>
            <p:cNvPr id="41" name="Left Bracket 29">
              <a:extLst>
                <a:ext uri="{FF2B5EF4-FFF2-40B4-BE49-F238E27FC236}">
                  <a16:creationId xmlns:a16="http://schemas.microsoft.com/office/drawing/2014/main" id="{6057B9A1-8E55-D30E-5BCB-1D3C9ABBC069}"/>
                </a:ext>
              </a:extLst>
            </p:cNvPr>
            <p:cNvSpPr/>
            <p:nvPr/>
          </p:nvSpPr>
          <p:spPr>
            <a:xfrm rot="5400000">
              <a:off x="10135620" y="1422898"/>
              <a:ext cx="108458" cy="1773645"/>
            </a:xfrm>
            <a:prstGeom prst="leftBracket">
              <a:avLst/>
            </a:prstGeom>
            <a:ln w="12700">
              <a:solidFill>
                <a:srgbClr val="001E5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7" name="Tekstvak 6">
              <a:extLst>
                <a:ext uri="{FF2B5EF4-FFF2-40B4-BE49-F238E27FC236}">
                  <a16:creationId xmlns:a16="http://schemas.microsoft.com/office/drawing/2014/main" id="{C336307F-10F6-22B5-2AAC-E2266B645A3F}"/>
                </a:ext>
              </a:extLst>
            </p:cNvPr>
            <p:cNvSpPr txBox="1"/>
            <p:nvPr/>
          </p:nvSpPr>
          <p:spPr>
            <a:xfrm>
              <a:off x="7271018" y="4541243"/>
              <a:ext cx="1828800" cy="276999"/>
            </a:xfrm>
            <a:prstGeom prst="rect">
              <a:avLst/>
            </a:prstGeom>
            <a:noFill/>
          </p:spPr>
          <p:txBody>
            <a:bodyPr wrap="square" rtlCol="0">
              <a:spAutoFit/>
            </a:bodyPr>
            <a:lstStyle/>
            <a:p>
              <a:r>
                <a:rPr lang="nl-NL" sz="1200" dirty="0" err="1">
                  <a:latin typeface="BISansNEXT" panose="02000503040000020004" pitchFamily="50" charset="0"/>
                </a:rPr>
                <a:t>All-cause</a:t>
              </a:r>
              <a:r>
                <a:rPr lang="nl-NL" sz="1200" dirty="0">
                  <a:latin typeface="BISansNEXT" panose="02000503040000020004" pitchFamily="50" charset="0"/>
                </a:rPr>
                <a:t> </a:t>
              </a:r>
              <a:r>
                <a:rPr lang="nl-NL" sz="1200" dirty="0" err="1">
                  <a:latin typeface="BISansNEXT" panose="02000503040000020004" pitchFamily="50" charset="0"/>
                </a:rPr>
                <a:t>mortality</a:t>
              </a:r>
              <a:endParaRPr lang="nl-NL" sz="1200" dirty="0">
                <a:latin typeface="BISansNEXT" panose="02000503040000020004" pitchFamily="50" charset="0"/>
              </a:endParaRPr>
            </a:p>
          </p:txBody>
        </p:sp>
      </p:grpSp>
      <p:pic>
        <p:nvPicPr>
          <p:cNvPr id="13" name="Picture 12">
            <a:extLst>
              <a:ext uri="{FF2B5EF4-FFF2-40B4-BE49-F238E27FC236}">
                <a16:creationId xmlns:a16="http://schemas.microsoft.com/office/drawing/2014/main" id="{18BC0241-24CF-2AA1-4DE5-2422A74B4EF6}"/>
              </a:ext>
            </a:extLst>
          </p:cNvPr>
          <p:cNvPicPr>
            <a:picLocks noChangeAspect="1"/>
          </p:cNvPicPr>
          <p:nvPr/>
        </p:nvPicPr>
        <p:blipFill>
          <a:blip r:embed="rId4"/>
          <a:stretch>
            <a:fillRect/>
          </a:stretch>
        </p:blipFill>
        <p:spPr>
          <a:xfrm>
            <a:off x="10830234" y="6230874"/>
            <a:ext cx="1487553" cy="231668"/>
          </a:xfrm>
          <a:prstGeom prst="rect">
            <a:avLst/>
          </a:prstGeom>
        </p:spPr>
      </p:pic>
    </p:spTree>
    <p:extLst>
      <p:ext uri="{BB962C8B-B14F-4D97-AF65-F5344CB8AC3E}">
        <p14:creationId xmlns:p14="http://schemas.microsoft.com/office/powerpoint/2010/main" val="317114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5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par>
                          <p:cTn id="10" fill="hold">
                            <p:stCondLst>
                              <p:cond delay="250"/>
                            </p:stCondLst>
                            <p:childTnLst>
                              <p:par>
                                <p:cTn id="11" presetID="1"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4C8EB7-6A00-9C8E-F952-9C13046F07EE}"/>
              </a:ext>
            </a:extLst>
          </p:cNvPr>
          <p:cNvSpPr>
            <a:spLocks noGrp="1"/>
          </p:cNvSpPr>
          <p:nvPr>
            <p:ph type="title"/>
          </p:nvPr>
        </p:nvSpPr>
        <p:spPr/>
        <p:txBody>
          <a:bodyPr/>
          <a:lstStyle/>
          <a:p>
            <a:r>
              <a:rPr lang="nl-NL" dirty="0" err="1"/>
              <a:t>Pirfenidone</a:t>
            </a:r>
            <a:r>
              <a:rPr lang="nl-NL" dirty="0"/>
              <a:t> </a:t>
            </a:r>
            <a:r>
              <a:rPr lang="nl-NL" dirty="0" err="1"/>
              <a:t>reduced</a:t>
            </a:r>
            <a:r>
              <a:rPr lang="nl-NL" dirty="0"/>
              <a:t> </a:t>
            </a:r>
            <a:r>
              <a:rPr lang="nl-NL" dirty="0" err="1"/>
              <a:t>mortality</a:t>
            </a:r>
            <a:r>
              <a:rPr lang="nl-NL" dirty="0"/>
              <a:t> </a:t>
            </a:r>
            <a:r>
              <a:rPr lang="nl-NL" dirty="0" err="1"/>
              <a:t>and</a:t>
            </a:r>
            <a:r>
              <a:rPr lang="nl-NL" dirty="0"/>
              <a:t> FVC </a:t>
            </a:r>
            <a:r>
              <a:rPr lang="nl-NL" dirty="0" err="1"/>
              <a:t>decline</a:t>
            </a:r>
            <a:r>
              <a:rPr lang="nl-NL" dirty="0"/>
              <a:t> in </a:t>
            </a:r>
            <a:r>
              <a:rPr lang="nl-NL" dirty="0" err="1"/>
              <a:t>patients</a:t>
            </a:r>
            <a:r>
              <a:rPr lang="nl-NL" dirty="0"/>
              <a:t> </a:t>
            </a:r>
            <a:r>
              <a:rPr lang="nl-NL" dirty="0" err="1"/>
              <a:t>with</a:t>
            </a:r>
            <a:r>
              <a:rPr lang="nl-NL" dirty="0"/>
              <a:t> IPF</a:t>
            </a:r>
          </a:p>
        </p:txBody>
      </p:sp>
      <p:sp>
        <p:nvSpPr>
          <p:cNvPr id="3" name="Tijdelijke aanduiding voor inhoud 2">
            <a:extLst>
              <a:ext uri="{FF2B5EF4-FFF2-40B4-BE49-F238E27FC236}">
                <a16:creationId xmlns:a16="http://schemas.microsoft.com/office/drawing/2014/main" id="{23FBA3A5-2770-92A2-E463-A5799B48FBA2}"/>
              </a:ext>
            </a:extLst>
          </p:cNvPr>
          <p:cNvSpPr>
            <a:spLocks noGrp="1"/>
          </p:cNvSpPr>
          <p:nvPr>
            <p:ph idx="1"/>
          </p:nvPr>
        </p:nvSpPr>
        <p:spPr/>
        <p:txBody>
          <a:bodyPr/>
          <a:lstStyle/>
          <a:p>
            <a:r>
              <a:rPr lang="en-GB" sz="1400" dirty="0"/>
              <a:t>In a pooled analysis of </a:t>
            </a:r>
            <a:r>
              <a:rPr lang="en-GB" sz="1400" dirty="0" err="1"/>
              <a:t>RCTs</a:t>
            </a:r>
            <a:r>
              <a:rPr lang="en-GB" baseline="30000" dirty="0" err="1">
                <a:latin typeface="Arial" panose="020B0604020202020204" pitchFamily="34" charset="0"/>
                <a:cs typeface="Arial" panose="020B0604020202020204" pitchFamily="34" charset="0"/>
              </a:rPr>
              <a:t>ǂ</a:t>
            </a:r>
            <a:r>
              <a:rPr lang="en-GB" sz="1400" dirty="0"/>
              <a:t> pirfenidone </a:t>
            </a:r>
            <a:br>
              <a:rPr lang="en-GB" sz="1400" dirty="0"/>
            </a:br>
            <a:r>
              <a:rPr lang="en-GB" sz="1400" dirty="0"/>
              <a:t>reduced all‑cause and IPF-related </a:t>
            </a:r>
            <a:r>
              <a:rPr lang="en-GB" sz="1400" dirty="0">
                <a:solidFill>
                  <a:srgbClr val="0F2133"/>
                </a:solidFill>
              </a:rPr>
              <a:t>mortality </a:t>
            </a:r>
            <a:br>
              <a:rPr lang="en-GB" sz="1400" dirty="0"/>
            </a:br>
            <a:r>
              <a:rPr lang="en-GB" sz="1400" dirty="0"/>
              <a:t>in patients with IPF</a:t>
            </a:r>
            <a:r>
              <a:rPr lang="en-GB" sz="1400" baseline="30000" dirty="0"/>
              <a:t>1</a:t>
            </a:r>
          </a:p>
          <a:p>
            <a:endParaRPr lang="en-GB" baseline="30000" dirty="0"/>
          </a:p>
          <a:p>
            <a:r>
              <a:rPr lang="en-GB" sz="1400" dirty="0"/>
              <a:t>In these RCTs, survival outcomes were </a:t>
            </a:r>
            <a:br>
              <a:rPr lang="en-GB" sz="1400" dirty="0"/>
            </a:br>
            <a:r>
              <a:rPr lang="en-GB" sz="1400" dirty="0"/>
              <a:t>either exploratory (CAPACITY</a:t>
            </a:r>
            <a:r>
              <a:rPr lang="en-GB" sz="1400" baseline="30000" dirty="0"/>
              <a:t>2</a:t>
            </a:r>
            <a:r>
              <a:rPr lang="en-GB" sz="1400" dirty="0"/>
              <a:t>) or secondary</a:t>
            </a:r>
            <a:br>
              <a:rPr lang="en-GB" sz="1400" dirty="0"/>
            </a:br>
            <a:r>
              <a:rPr lang="en-GB" sz="1400" dirty="0"/>
              <a:t> (ASCEND</a:t>
            </a:r>
            <a:r>
              <a:rPr lang="en-GB" sz="1400" baseline="30000" dirty="0"/>
              <a:t>3</a:t>
            </a:r>
            <a:r>
              <a:rPr lang="en-GB" sz="1400" dirty="0"/>
              <a:t>) endpoints</a:t>
            </a:r>
          </a:p>
          <a:p>
            <a:endParaRPr lang="en-GB" sz="1400" baseline="30000" dirty="0"/>
          </a:p>
          <a:p>
            <a:r>
              <a:rPr lang="en-US" sz="1400" dirty="0"/>
              <a:t>Pirfenidone </a:t>
            </a:r>
            <a:r>
              <a:rPr lang="en-US" sz="1400" b="1" dirty="0">
                <a:solidFill>
                  <a:srgbClr val="ED7D31"/>
                </a:solidFill>
              </a:rPr>
              <a:t>reduced FVC decline </a:t>
            </a:r>
            <a:r>
              <a:rPr lang="en-US" sz="1400" dirty="0"/>
              <a:t>compared with </a:t>
            </a:r>
            <a:br>
              <a:rPr lang="en-US" sz="1400" dirty="0"/>
            </a:br>
            <a:r>
              <a:rPr lang="en-US" sz="1400" dirty="0"/>
              <a:t>placebo in </a:t>
            </a:r>
            <a:r>
              <a:rPr lang="en-US" sz="1400" b="1" dirty="0"/>
              <a:t>two out of three </a:t>
            </a:r>
            <a:r>
              <a:rPr lang="en-US" sz="1400" dirty="0"/>
              <a:t>Phase III trials</a:t>
            </a:r>
            <a:r>
              <a:rPr lang="nl-NL" sz="1400" baseline="30000" dirty="0"/>
              <a:t>2,3</a:t>
            </a:r>
            <a:endParaRPr lang="en-GB" sz="1400" baseline="30000" dirty="0"/>
          </a:p>
          <a:p>
            <a:pPr marL="0" indent="0">
              <a:buNone/>
            </a:pPr>
            <a:endParaRPr lang="nl-NL" dirty="0"/>
          </a:p>
        </p:txBody>
      </p:sp>
      <p:sp>
        <p:nvSpPr>
          <p:cNvPr id="4" name="Tijdelijke aanduiding voor tekst 3">
            <a:extLst>
              <a:ext uri="{FF2B5EF4-FFF2-40B4-BE49-F238E27FC236}">
                <a16:creationId xmlns:a16="http://schemas.microsoft.com/office/drawing/2014/main" id="{EBF2E754-7F1C-4D38-D1AD-20A84B682F57}"/>
              </a:ext>
            </a:extLst>
          </p:cNvPr>
          <p:cNvSpPr>
            <a:spLocks noGrp="1"/>
          </p:cNvSpPr>
          <p:nvPr>
            <p:ph type="body" sz="quarter" idx="13"/>
          </p:nvPr>
        </p:nvSpPr>
        <p:spPr/>
        <p:txBody>
          <a:bodyPr/>
          <a:lstStyle/>
          <a:p>
            <a:r>
              <a:rPr lang="en-GB" dirty="0" err="1">
                <a:latin typeface="Arial" panose="020B0604020202020204" pitchFamily="34" charset="0"/>
                <a:cs typeface="Arial" panose="020B0604020202020204" pitchFamily="34" charset="0"/>
              </a:rPr>
              <a:t>ǂ</a:t>
            </a:r>
            <a:r>
              <a:rPr lang="en-GB" sz="900" dirty="0" err="1"/>
              <a:t>CAPACITY</a:t>
            </a:r>
            <a:r>
              <a:rPr lang="en-GB" sz="900" dirty="0"/>
              <a:t> 004, CAPACITY 006 and </a:t>
            </a:r>
            <a:r>
              <a:rPr lang="en-GB" sz="900" dirty="0">
                <a:latin typeface="BISansNEXT" panose="02000503040000020004" pitchFamily="50" charset="0"/>
              </a:rPr>
              <a:t>ASCEND 016; </a:t>
            </a:r>
            <a:r>
              <a:rPr lang="da-DK" altLang="en-US" dirty="0">
                <a:latin typeface="BISansNEXT" panose="02000503040000020004" pitchFamily="50" charset="0"/>
                <a:ea typeface="ＭＳ Ｐゴシック" pitchFamily="34" charset="-128"/>
              </a:rPr>
              <a:t>*P=0.001;</a:t>
            </a:r>
            <a:r>
              <a:rPr lang="en-GB" sz="900" dirty="0">
                <a:latin typeface="BISansNEXT" panose="02000503040000020004" pitchFamily="50" charset="0"/>
              </a:rPr>
              <a:t> 1. Nathan SD, </a:t>
            </a:r>
            <a:r>
              <a:rPr lang="en-GB" sz="900" dirty="0" err="1">
                <a:latin typeface="BISansNEXT" panose="02000503040000020004" pitchFamily="50" charset="0"/>
              </a:rPr>
              <a:t>Albera</a:t>
            </a:r>
            <a:r>
              <a:rPr lang="en-GB" sz="900" dirty="0">
                <a:latin typeface="BISansNEXT" panose="02000503040000020004" pitchFamily="50" charset="0"/>
              </a:rPr>
              <a:t> C, Bradford WZ, et al. Effect of pirfenidone on mortality: pooled analyses and meta-analyses of clinical trials in idiopathic pulmonary fibrosis [published correction appears in Lancet Respir Med. 2017;5(1):e7]. Lancet Respir Med. 2017;5(1):33-41; 2. Noble PW, </a:t>
            </a:r>
            <a:r>
              <a:rPr lang="en-GB" sz="900" dirty="0" err="1">
                <a:latin typeface="BISansNEXT" panose="02000503040000020004" pitchFamily="50" charset="0"/>
              </a:rPr>
              <a:t>Albera</a:t>
            </a:r>
            <a:r>
              <a:rPr lang="en-GB" sz="900" dirty="0">
                <a:latin typeface="BISansNEXT" panose="02000503040000020004" pitchFamily="50" charset="0"/>
              </a:rPr>
              <a:t> C, Bradford WZ, et al. Pirfenidone in patients with idiopathic pulmonary fibrosis (CAPACITY): two randomised trials. Lancet. 2011;377(9779):1760-69; 3. King TE Jr, Bradford WZ, Castro-</a:t>
            </a:r>
            <a:r>
              <a:rPr lang="en-GB" sz="900" dirty="0" err="1">
                <a:latin typeface="BISansNEXT" panose="02000503040000020004" pitchFamily="50" charset="0"/>
              </a:rPr>
              <a:t>Bernardini</a:t>
            </a:r>
            <a:r>
              <a:rPr lang="en-GB" sz="900" dirty="0">
                <a:latin typeface="BISansNEXT" panose="02000503040000020004" pitchFamily="50" charset="0"/>
              </a:rPr>
              <a:t> S, et al. A phase 3 trial of pirfenidone in patients with idiopathic pulmonary fibrosis [published correction appears in N </a:t>
            </a:r>
            <a:r>
              <a:rPr lang="en-GB" sz="900" dirty="0" err="1">
                <a:latin typeface="BISansNEXT" panose="02000503040000020004" pitchFamily="50" charset="0"/>
              </a:rPr>
              <a:t>Engl</a:t>
            </a:r>
            <a:r>
              <a:rPr lang="en-GB" sz="900" dirty="0">
                <a:latin typeface="BISansNEXT" panose="02000503040000020004" pitchFamily="50" charset="0"/>
              </a:rPr>
              <a:t> J Med. 2014;371(12):1172]. N </a:t>
            </a:r>
            <a:r>
              <a:rPr lang="en-GB" sz="900" dirty="0" err="1">
                <a:latin typeface="BISansNEXT" panose="02000503040000020004" pitchFamily="50" charset="0"/>
              </a:rPr>
              <a:t>Engl</a:t>
            </a:r>
            <a:r>
              <a:rPr lang="en-GB" sz="900" dirty="0">
                <a:latin typeface="BISansNEXT" panose="02000503040000020004" pitchFamily="50" charset="0"/>
              </a:rPr>
              <a:t> J Med. 2014;370(22):2083-92.</a:t>
            </a:r>
            <a:endParaRPr lang="nl-NL" dirty="0">
              <a:latin typeface="BISansNEXT" panose="02000503040000020004" pitchFamily="50" charset="0"/>
            </a:endParaRPr>
          </a:p>
        </p:txBody>
      </p:sp>
      <p:sp>
        <p:nvSpPr>
          <p:cNvPr id="5" name="Tijdelijke aanduiding voor tekst 4">
            <a:extLst>
              <a:ext uri="{FF2B5EF4-FFF2-40B4-BE49-F238E27FC236}">
                <a16:creationId xmlns:a16="http://schemas.microsoft.com/office/drawing/2014/main" id="{7EF50BE4-B020-E6C6-2B82-977106227D01}"/>
              </a:ext>
            </a:extLst>
          </p:cNvPr>
          <p:cNvSpPr>
            <a:spLocks noGrp="1"/>
          </p:cNvSpPr>
          <p:nvPr>
            <p:ph type="body" sz="quarter" idx="17"/>
          </p:nvPr>
        </p:nvSpPr>
        <p:spPr/>
        <p:txBody>
          <a:bodyPr/>
          <a:lstStyle/>
          <a:p>
            <a:r>
              <a:rPr lang="nl-NL" dirty="0"/>
              <a:t>F7</a:t>
            </a:r>
          </a:p>
        </p:txBody>
      </p:sp>
      <p:grpSp>
        <p:nvGrpSpPr>
          <p:cNvPr id="45" name="Groep 44">
            <a:extLst>
              <a:ext uri="{FF2B5EF4-FFF2-40B4-BE49-F238E27FC236}">
                <a16:creationId xmlns:a16="http://schemas.microsoft.com/office/drawing/2014/main" id="{9FF6B2A0-52EB-EE39-E2E5-BDAEA6B0035F}"/>
              </a:ext>
            </a:extLst>
          </p:cNvPr>
          <p:cNvGrpSpPr/>
          <p:nvPr/>
        </p:nvGrpSpPr>
        <p:grpSpPr>
          <a:xfrm>
            <a:off x="6096000" y="954674"/>
            <a:ext cx="5181601" cy="4709636"/>
            <a:chOff x="6096000" y="954674"/>
            <a:chExt cx="5181601" cy="4709636"/>
          </a:xfrm>
        </p:grpSpPr>
        <p:grpSp>
          <p:nvGrpSpPr>
            <p:cNvPr id="26" name="Group 7">
              <a:extLst>
                <a:ext uri="{FF2B5EF4-FFF2-40B4-BE49-F238E27FC236}">
                  <a16:creationId xmlns:a16="http://schemas.microsoft.com/office/drawing/2014/main" id="{214095B9-0B74-1879-9DC8-4E8C078D31EB}"/>
                </a:ext>
              </a:extLst>
            </p:cNvPr>
            <p:cNvGrpSpPr/>
            <p:nvPr/>
          </p:nvGrpSpPr>
          <p:grpSpPr>
            <a:xfrm>
              <a:off x="6096000" y="954674"/>
              <a:ext cx="5181601" cy="1982664"/>
              <a:chOff x="6172200" y="1495842"/>
              <a:chExt cx="5181601" cy="1982664"/>
            </a:xfrm>
          </p:grpSpPr>
          <p:graphicFrame>
            <p:nvGraphicFramePr>
              <p:cNvPr id="27" name="Content Placeholder 14">
                <a:extLst>
                  <a:ext uri="{FF2B5EF4-FFF2-40B4-BE49-F238E27FC236}">
                    <a16:creationId xmlns:a16="http://schemas.microsoft.com/office/drawing/2014/main" id="{BB652105-6211-A873-7709-46F45266E2CE}"/>
                  </a:ext>
                </a:extLst>
              </p:cNvPr>
              <p:cNvGraphicFramePr>
                <a:graphicFrameLocks/>
              </p:cNvGraphicFramePr>
              <p:nvPr>
                <p:extLst>
                  <p:ext uri="{D42A27DB-BD31-4B8C-83A1-F6EECF244321}">
                    <p14:modId xmlns:p14="http://schemas.microsoft.com/office/powerpoint/2010/main" val="1292968404"/>
                  </p:ext>
                </p:extLst>
              </p:nvPr>
            </p:nvGraphicFramePr>
            <p:xfrm>
              <a:off x="6172200" y="1882651"/>
              <a:ext cx="5181601" cy="1595855"/>
            </p:xfrm>
            <a:graphic>
              <a:graphicData uri="http://schemas.openxmlformats.org/drawingml/2006/chart">
                <c:chart xmlns:c="http://schemas.openxmlformats.org/drawingml/2006/chart" xmlns:r="http://schemas.openxmlformats.org/officeDocument/2006/relationships" r:id="rId3"/>
              </a:graphicData>
            </a:graphic>
          </p:graphicFrame>
          <p:cxnSp>
            <p:nvCxnSpPr>
              <p:cNvPr id="28" name="Straight Arrow Connector 28">
                <a:extLst>
                  <a:ext uri="{FF2B5EF4-FFF2-40B4-BE49-F238E27FC236}">
                    <a16:creationId xmlns:a16="http://schemas.microsoft.com/office/drawing/2014/main" id="{B2BBB766-5090-CC69-BA6E-68439CBCB4F3}"/>
                  </a:ext>
                </a:extLst>
              </p:cNvPr>
              <p:cNvCxnSpPr>
                <a:cxnSpLocks noChangeShapeType="1"/>
              </p:cNvCxnSpPr>
              <p:nvPr/>
            </p:nvCxnSpPr>
            <p:spPr bwMode="auto">
              <a:xfrm flipV="1">
                <a:off x="8081595" y="2186064"/>
                <a:ext cx="0" cy="433273"/>
              </a:xfrm>
              <a:prstGeom prst="straightConnector1">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cxnSp>
          <p:cxnSp>
            <p:nvCxnSpPr>
              <p:cNvPr id="29" name="Straight Connector 30">
                <a:extLst>
                  <a:ext uri="{FF2B5EF4-FFF2-40B4-BE49-F238E27FC236}">
                    <a16:creationId xmlns:a16="http://schemas.microsoft.com/office/drawing/2014/main" id="{5AD4FE39-CA63-7A16-D06C-95DD57F02C6A}"/>
                  </a:ext>
                </a:extLst>
              </p:cNvPr>
              <p:cNvCxnSpPr>
                <a:cxnSpLocks noChangeShapeType="1"/>
              </p:cNvCxnSpPr>
              <p:nvPr/>
            </p:nvCxnSpPr>
            <p:spPr bwMode="auto">
              <a:xfrm flipH="1">
                <a:off x="7624359" y="2177788"/>
                <a:ext cx="914472" cy="0"/>
              </a:xfrm>
              <a:prstGeom prst="lin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cxnSp>
          <p:sp>
            <p:nvSpPr>
              <p:cNvPr id="30" name="TextBox 31">
                <a:extLst>
                  <a:ext uri="{FF2B5EF4-FFF2-40B4-BE49-F238E27FC236}">
                    <a16:creationId xmlns:a16="http://schemas.microsoft.com/office/drawing/2014/main" id="{2A97C179-8148-29B4-F0E3-F0CC9074C9D2}"/>
                  </a:ext>
                </a:extLst>
              </p:cNvPr>
              <p:cNvSpPr txBox="1"/>
              <p:nvPr/>
            </p:nvSpPr>
            <p:spPr>
              <a:xfrm>
                <a:off x="7146455" y="2027626"/>
                <a:ext cx="914472" cy="312786"/>
              </a:xfrm>
              <a:prstGeom prst="round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NL"/>
                </a:defPPr>
                <a:lvl1pPr algn="ctr">
                  <a:defRPr sz="1050" b="1">
                    <a:solidFill>
                      <a:schemeClr val="lt1"/>
                    </a:solidFill>
                    <a:latin typeface="BI Sans" pitchFamily="2"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15.3%</a:t>
                </a:r>
              </a:p>
              <a:p>
                <a:r>
                  <a:rPr lang="en-GB" dirty="0"/>
                  <a:t>P≤0.001</a:t>
                </a:r>
              </a:p>
            </p:txBody>
          </p:sp>
          <p:sp>
            <p:nvSpPr>
              <p:cNvPr id="31" name="TextBox 28">
                <a:extLst>
                  <a:ext uri="{FF2B5EF4-FFF2-40B4-BE49-F238E27FC236}">
                    <a16:creationId xmlns:a16="http://schemas.microsoft.com/office/drawing/2014/main" id="{178A5CE6-B670-306F-AE5E-7DEA867071F3}"/>
                  </a:ext>
                </a:extLst>
              </p:cNvPr>
              <p:cNvSpPr txBox="1"/>
              <p:nvPr/>
            </p:nvSpPr>
            <p:spPr>
              <a:xfrm>
                <a:off x="6172200" y="1495842"/>
                <a:ext cx="5181600" cy="306467"/>
              </a:xfrm>
              <a:prstGeom prst="round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NL"/>
                </a:defPPr>
                <a:lvl1pPr algn="ctr">
                  <a:defRPr sz="1050" b="1">
                    <a:solidFill>
                      <a:schemeClr val="lt1"/>
                    </a:solidFill>
                    <a:latin typeface="BI Sans" pitchFamily="2"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Pirfenidone (ASCEND)</a:t>
                </a:r>
                <a:r>
                  <a:rPr lang="en-GB" baseline="30000" dirty="0"/>
                  <a:t>3</a:t>
                </a:r>
              </a:p>
            </p:txBody>
          </p:sp>
        </p:grpSp>
        <p:grpSp>
          <p:nvGrpSpPr>
            <p:cNvPr id="32" name="Group 12">
              <a:extLst>
                <a:ext uri="{FF2B5EF4-FFF2-40B4-BE49-F238E27FC236}">
                  <a16:creationId xmlns:a16="http://schemas.microsoft.com/office/drawing/2014/main" id="{29E320DC-00CE-1D82-94D4-607579305712}"/>
                </a:ext>
              </a:extLst>
            </p:cNvPr>
            <p:cNvGrpSpPr/>
            <p:nvPr/>
          </p:nvGrpSpPr>
          <p:grpSpPr>
            <a:xfrm>
              <a:off x="6165211" y="3407581"/>
              <a:ext cx="5112388" cy="2042594"/>
              <a:chOff x="177106" y="1399151"/>
              <a:chExt cx="8324343" cy="3669356"/>
            </a:xfrm>
          </p:grpSpPr>
          <p:graphicFrame>
            <p:nvGraphicFramePr>
              <p:cNvPr id="33" name="Content Placeholder 14">
                <a:extLst>
                  <a:ext uri="{FF2B5EF4-FFF2-40B4-BE49-F238E27FC236}">
                    <a16:creationId xmlns:a16="http://schemas.microsoft.com/office/drawing/2014/main" id="{678AAEC8-0A73-A8B1-6575-AB1699A43D16}"/>
                  </a:ext>
                </a:extLst>
              </p:cNvPr>
              <p:cNvGraphicFramePr>
                <a:graphicFrameLocks/>
              </p:cNvGraphicFramePr>
              <p:nvPr>
                <p:extLst>
                  <p:ext uri="{D42A27DB-BD31-4B8C-83A1-F6EECF244321}">
                    <p14:modId xmlns:p14="http://schemas.microsoft.com/office/powerpoint/2010/main" val="1092615875"/>
                  </p:ext>
                </p:extLst>
              </p:nvPr>
            </p:nvGraphicFramePr>
            <p:xfrm>
              <a:off x="778476" y="1696504"/>
              <a:ext cx="7722973" cy="3291159"/>
            </p:xfrm>
            <a:graphic>
              <a:graphicData uri="http://schemas.openxmlformats.org/drawingml/2006/chart">
                <c:chart xmlns:c="http://schemas.openxmlformats.org/drawingml/2006/chart" xmlns:r="http://schemas.openxmlformats.org/officeDocument/2006/relationships" r:id="rId4"/>
              </a:graphicData>
            </a:graphic>
          </p:graphicFrame>
          <p:sp>
            <p:nvSpPr>
              <p:cNvPr id="35" name="TextBox 15">
                <a:extLst>
                  <a:ext uri="{FF2B5EF4-FFF2-40B4-BE49-F238E27FC236}">
                    <a16:creationId xmlns:a16="http://schemas.microsoft.com/office/drawing/2014/main" id="{6706275E-8B9B-0E93-06D5-F6254643C1A7}"/>
                  </a:ext>
                </a:extLst>
              </p:cNvPr>
              <p:cNvSpPr txBox="1"/>
              <p:nvPr/>
            </p:nvSpPr>
            <p:spPr>
              <a:xfrm>
                <a:off x="1479422" y="1399153"/>
                <a:ext cx="3212412" cy="414671"/>
              </a:xfrm>
              <a:prstGeom prst="rect">
                <a:avLst/>
              </a:prstGeom>
              <a:noFill/>
            </p:spPr>
            <p:txBody>
              <a:bodyPr wrap="square">
                <a:spAutoFit/>
              </a:bodyPr>
              <a:lstStyle/>
              <a:p>
                <a:pPr algn="ctr" defTabSz="914400" fontAlgn="auto">
                  <a:spcBef>
                    <a:spcPts val="0"/>
                  </a:spcBef>
                  <a:spcAft>
                    <a:spcPts val="0"/>
                  </a:spcAft>
                  <a:defRPr/>
                </a:pPr>
                <a:r>
                  <a:rPr lang="en-GB" sz="900" b="1" kern="0" dirty="0">
                    <a:solidFill>
                      <a:srgbClr val="001E55"/>
                    </a:solidFill>
                    <a:latin typeface="BI Sans" pitchFamily="2" charset="77"/>
                    <a:cs typeface="Arial" pitchFamily="34" charset="0"/>
                  </a:rPr>
                  <a:t>CAPACITY 1 (006)</a:t>
                </a:r>
              </a:p>
            </p:txBody>
          </p:sp>
          <p:sp>
            <p:nvSpPr>
              <p:cNvPr id="36" name="TextBox 16">
                <a:extLst>
                  <a:ext uri="{FF2B5EF4-FFF2-40B4-BE49-F238E27FC236}">
                    <a16:creationId xmlns:a16="http://schemas.microsoft.com/office/drawing/2014/main" id="{FEC8C00E-DFF2-E41F-590E-036AA34A9ED9}"/>
                  </a:ext>
                </a:extLst>
              </p:cNvPr>
              <p:cNvSpPr txBox="1"/>
              <p:nvPr/>
            </p:nvSpPr>
            <p:spPr>
              <a:xfrm>
                <a:off x="5079163" y="1399151"/>
                <a:ext cx="3159032" cy="414671"/>
              </a:xfrm>
              <a:prstGeom prst="rect">
                <a:avLst/>
              </a:prstGeom>
              <a:noFill/>
            </p:spPr>
            <p:txBody>
              <a:bodyPr wrap="square">
                <a:spAutoFit/>
              </a:bodyPr>
              <a:lstStyle/>
              <a:p>
                <a:pPr algn="ctr" defTabSz="914400" fontAlgn="auto">
                  <a:spcBef>
                    <a:spcPts val="0"/>
                  </a:spcBef>
                  <a:spcAft>
                    <a:spcPts val="0"/>
                  </a:spcAft>
                  <a:defRPr/>
                </a:pPr>
                <a:r>
                  <a:rPr lang="en-GB" sz="900" b="1" kern="0" dirty="0">
                    <a:solidFill>
                      <a:srgbClr val="001E55"/>
                    </a:solidFill>
                    <a:latin typeface="BI Sans" pitchFamily="2" charset="77"/>
                    <a:cs typeface="Arial" pitchFamily="34" charset="0"/>
                  </a:rPr>
                  <a:t>CAPACITY 2 (004)</a:t>
                </a:r>
              </a:p>
            </p:txBody>
          </p:sp>
          <p:sp>
            <p:nvSpPr>
              <p:cNvPr id="37" name="TextBox 17">
                <a:extLst>
                  <a:ext uri="{FF2B5EF4-FFF2-40B4-BE49-F238E27FC236}">
                    <a16:creationId xmlns:a16="http://schemas.microsoft.com/office/drawing/2014/main" id="{65083A17-3623-BE16-61E7-CF94320B624E}"/>
                  </a:ext>
                </a:extLst>
              </p:cNvPr>
              <p:cNvSpPr txBox="1"/>
              <p:nvPr/>
            </p:nvSpPr>
            <p:spPr>
              <a:xfrm rot="16200000">
                <a:off x="-1298225" y="2991805"/>
                <a:ext cx="3552033" cy="601372"/>
              </a:xfrm>
              <a:prstGeom prst="rect">
                <a:avLst/>
              </a:prstGeom>
              <a:noFill/>
            </p:spPr>
            <p:txBody>
              <a:bodyPr wrap="square" rtlCol="0">
                <a:spAutoFit/>
              </a:bodyPr>
              <a:lstStyle/>
              <a:p>
                <a:pPr algn="ctr"/>
                <a:r>
                  <a:rPr lang="en-GB" sz="900" dirty="0">
                    <a:solidFill>
                      <a:srgbClr val="001E55"/>
                    </a:solidFill>
                    <a:latin typeface="BI Sans" pitchFamily="2" charset="77"/>
                    <a:cs typeface="Arial" panose="020B0604020202020204" pitchFamily="34" charset="0"/>
                  </a:rPr>
                  <a:t>Mean change from baseline in </a:t>
                </a:r>
                <a:br>
                  <a:rPr lang="en-GB" sz="900" dirty="0">
                    <a:solidFill>
                      <a:srgbClr val="001E55"/>
                    </a:solidFill>
                    <a:latin typeface="BI Sans" pitchFamily="2" charset="77"/>
                    <a:cs typeface="Arial" panose="020B0604020202020204" pitchFamily="34" charset="0"/>
                  </a:rPr>
                </a:br>
                <a:r>
                  <a:rPr lang="en-GB" sz="900" dirty="0">
                    <a:solidFill>
                      <a:srgbClr val="001E55"/>
                    </a:solidFill>
                    <a:latin typeface="BI Sans" pitchFamily="2" charset="77"/>
                    <a:cs typeface="Arial" panose="020B0604020202020204" pitchFamily="34" charset="0"/>
                  </a:rPr>
                  <a:t>FVC % predicted at week 72</a:t>
                </a:r>
                <a:endParaRPr lang="en-US" sz="900" dirty="0">
                  <a:solidFill>
                    <a:srgbClr val="001E55"/>
                  </a:solidFill>
                  <a:latin typeface="BI Sans" pitchFamily="2" charset="77"/>
                  <a:cs typeface="Arial" panose="020B0604020202020204" pitchFamily="34" charset="0"/>
                </a:endParaRPr>
              </a:p>
            </p:txBody>
          </p:sp>
        </p:grpSp>
        <p:sp>
          <p:nvSpPr>
            <p:cNvPr id="38" name="TextBox 22">
              <a:extLst>
                <a:ext uri="{FF2B5EF4-FFF2-40B4-BE49-F238E27FC236}">
                  <a16:creationId xmlns:a16="http://schemas.microsoft.com/office/drawing/2014/main" id="{CE5E65C0-F0C2-745B-3AE1-460C41CAFB87}"/>
                </a:ext>
              </a:extLst>
            </p:cNvPr>
            <p:cNvSpPr txBox="1"/>
            <p:nvPr/>
          </p:nvSpPr>
          <p:spPr>
            <a:xfrm>
              <a:off x="6096000" y="3003967"/>
              <a:ext cx="5181600" cy="306467"/>
            </a:xfrm>
            <a:prstGeom prst="round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NL"/>
              </a:defPPr>
              <a:lvl1pPr algn="ctr">
                <a:defRPr sz="1050" b="1">
                  <a:solidFill>
                    <a:schemeClr val="lt1"/>
                  </a:solidFill>
                  <a:latin typeface="BI Sans" pitchFamily="2" charset="0"/>
                  <a:cs typeface="Arial" panose="020B060402020202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Pirfenidone (CAPACITY 1 and 2)</a:t>
              </a:r>
              <a:r>
                <a:rPr lang="en-GB" baseline="30000" dirty="0"/>
                <a:t>2</a:t>
              </a:r>
            </a:p>
          </p:txBody>
        </p:sp>
        <p:grpSp>
          <p:nvGrpSpPr>
            <p:cNvPr id="12" name="Group 11">
              <a:extLst>
                <a:ext uri="{FF2B5EF4-FFF2-40B4-BE49-F238E27FC236}">
                  <a16:creationId xmlns:a16="http://schemas.microsoft.com/office/drawing/2014/main" id="{C5F191F8-96CC-0283-B0C0-4533A0CFDA10}"/>
                </a:ext>
              </a:extLst>
            </p:cNvPr>
            <p:cNvGrpSpPr/>
            <p:nvPr/>
          </p:nvGrpSpPr>
          <p:grpSpPr>
            <a:xfrm>
              <a:off x="10207526" y="1799244"/>
              <a:ext cx="979055" cy="871110"/>
              <a:chOff x="6642258" y="4898175"/>
              <a:chExt cx="979055" cy="871110"/>
            </a:xfrm>
          </p:grpSpPr>
          <p:sp>
            <p:nvSpPr>
              <p:cNvPr id="13" name="Rectangle 12">
                <a:extLst>
                  <a:ext uri="{FF2B5EF4-FFF2-40B4-BE49-F238E27FC236}">
                    <a16:creationId xmlns:a16="http://schemas.microsoft.com/office/drawing/2014/main" id="{805E2DEF-EBA3-79C7-2A81-2EC9BECCCD56}"/>
                  </a:ext>
                </a:extLst>
              </p:cNvPr>
              <p:cNvSpPr/>
              <p:nvPr/>
            </p:nvSpPr>
            <p:spPr>
              <a:xfrm>
                <a:off x="6642258" y="4942933"/>
                <a:ext cx="141316" cy="1413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 name="Rectangle 13">
                <a:extLst>
                  <a:ext uri="{FF2B5EF4-FFF2-40B4-BE49-F238E27FC236}">
                    <a16:creationId xmlns:a16="http://schemas.microsoft.com/office/drawing/2014/main" id="{C697C884-F326-6417-D58B-A437B91DA191}"/>
                  </a:ext>
                </a:extLst>
              </p:cNvPr>
              <p:cNvSpPr/>
              <p:nvPr/>
            </p:nvSpPr>
            <p:spPr>
              <a:xfrm>
                <a:off x="6644604" y="5444711"/>
                <a:ext cx="141316" cy="1413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 name="TextBox 14">
                <a:extLst>
                  <a:ext uri="{FF2B5EF4-FFF2-40B4-BE49-F238E27FC236}">
                    <a16:creationId xmlns:a16="http://schemas.microsoft.com/office/drawing/2014/main" id="{105E45E0-9E00-E6E9-292A-E077BB3584F6}"/>
                  </a:ext>
                </a:extLst>
              </p:cNvPr>
              <p:cNvSpPr txBox="1"/>
              <p:nvPr/>
            </p:nvSpPr>
            <p:spPr>
              <a:xfrm>
                <a:off x="6777812" y="4898175"/>
                <a:ext cx="843501" cy="507831"/>
              </a:xfrm>
              <a:prstGeom prst="rect">
                <a:avLst/>
              </a:prstGeom>
              <a:noFill/>
            </p:spPr>
            <p:txBody>
              <a:bodyPr wrap="none" rtlCol="0">
                <a:spAutoFit/>
              </a:bodyPr>
              <a:lstStyle/>
              <a:p>
                <a:r>
                  <a:rPr lang="en-NL" sz="900" b="1" dirty="0">
                    <a:solidFill>
                      <a:srgbClr val="001E55"/>
                    </a:solidFill>
                    <a:latin typeface="BI Sans" pitchFamily="2" charset="77"/>
                  </a:rPr>
                  <a:t>Pirfenidone </a:t>
                </a:r>
              </a:p>
              <a:p>
                <a:r>
                  <a:rPr lang="en-NL" sz="900" b="1" dirty="0">
                    <a:solidFill>
                      <a:srgbClr val="001E55"/>
                    </a:solidFill>
                    <a:latin typeface="BI Sans" pitchFamily="2" charset="77"/>
                  </a:rPr>
                  <a:t>2403 mg/day</a:t>
                </a:r>
              </a:p>
              <a:p>
                <a:r>
                  <a:rPr lang="en-NL" sz="900" b="1" dirty="0">
                    <a:solidFill>
                      <a:srgbClr val="001E55"/>
                    </a:solidFill>
                    <a:latin typeface="BI Sans" pitchFamily="2" charset="77"/>
                  </a:rPr>
                  <a:t>(N=278)</a:t>
                </a:r>
              </a:p>
            </p:txBody>
          </p:sp>
          <p:sp>
            <p:nvSpPr>
              <p:cNvPr id="16" name="TextBox 15">
                <a:extLst>
                  <a:ext uri="{FF2B5EF4-FFF2-40B4-BE49-F238E27FC236}">
                    <a16:creationId xmlns:a16="http://schemas.microsoft.com/office/drawing/2014/main" id="{8CC04CE2-DFCA-4005-438C-1ECC358F1F5E}"/>
                  </a:ext>
                </a:extLst>
              </p:cNvPr>
              <p:cNvSpPr txBox="1"/>
              <p:nvPr/>
            </p:nvSpPr>
            <p:spPr>
              <a:xfrm>
                <a:off x="6790655" y="5399953"/>
                <a:ext cx="587020" cy="369332"/>
              </a:xfrm>
              <a:prstGeom prst="rect">
                <a:avLst/>
              </a:prstGeom>
              <a:noFill/>
            </p:spPr>
            <p:txBody>
              <a:bodyPr wrap="none" rtlCol="0">
                <a:spAutoFit/>
              </a:bodyPr>
              <a:lstStyle/>
              <a:p>
                <a:r>
                  <a:rPr lang="en-NL" sz="900" b="1" dirty="0">
                    <a:solidFill>
                      <a:srgbClr val="001E55"/>
                    </a:solidFill>
                    <a:latin typeface="BI Sans" pitchFamily="2" charset="77"/>
                  </a:rPr>
                  <a:t>Placebo</a:t>
                </a:r>
              </a:p>
              <a:p>
                <a:r>
                  <a:rPr lang="en-NL" sz="900" b="1" dirty="0">
                    <a:solidFill>
                      <a:srgbClr val="001E55"/>
                    </a:solidFill>
                    <a:latin typeface="BI Sans" pitchFamily="2" charset="77"/>
                  </a:rPr>
                  <a:t>(N=277)</a:t>
                </a:r>
              </a:p>
            </p:txBody>
          </p:sp>
        </p:grpSp>
        <p:grpSp>
          <p:nvGrpSpPr>
            <p:cNvPr id="17" name="Group 16">
              <a:extLst>
                <a:ext uri="{FF2B5EF4-FFF2-40B4-BE49-F238E27FC236}">
                  <a16:creationId xmlns:a16="http://schemas.microsoft.com/office/drawing/2014/main" id="{5A248528-9F1E-E1FD-6EF4-E2ECEF8100B2}"/>
                </a:ext>
              </a:extLst>
            </p:cNvPr>
            <p:cNvGrpSpPr/>
            <p:nvPr/>
          </p:nvGrpSpPr>
          <p:grpSpPr>
            <a:xfrm>
              <a:off x="6832187" y="5433478"/>
              <a:ext cx="2415198" cy="230832"/>
              <a:chOff x="6642258" y="4898175"/>
              <a:chExt cx="2415198" cy="230832"/>
            </a:xfrm>
          </p:grpSpPr>
          <p:sp>
            <p:nvSpPr>
              <p:cNvPr id="18" name="Rectangle 17">
                <a:extLst>
                  <a:ext uri="{FF2B5EF4-FFF2-40B4-BE49-F238E27FC236}">
                    <a16:creationId xmlns:a16="http://schemas.microsoft.com/office/drawing/2014/main" id="{2A68E9EF-09ED-D5C8-6A36-2CEB4CBC2A70}"/>
                  </a:ext>
                </a:extLst>
              </p:cNvPr>
              <p:cNvSpPr/>
              <p:nvPr/>
            </p:nvSpPr>
            <p:spPr>
              <a:xfrm>
                <a:off x="6642258" y="4942933"/>
                <a:ext cx="141316" cy="14131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9" name="Rectangle 18">
                <a:extLst>
                  <a:ext uri="{FF2B5EF4-FFF2-40B4-BE49-F238E27FC236}">
                    <a16:creationId xmlns:a16="http://schemas.microsoft.com/office/drawing/2014/main" id="{0BA5BA30-67D2-F9F5-8DEF-5050381F9899}"/>
                  </a:ext>
                </a:extLst>
              </p:cNvPr>
              <p:cNvSpPr/>
              <p:nvPr/>
            </p:nvSpPr>
            <p:spPr>
              <a:xfrm>
                <a:off x="8324385" y="4942933"/>
                <a:ext cx="141316" cy="1413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0" name="TextBox 19">
                <a:extLst>
                  <a:ext uri="{FF2B5EF4-FFF2-40B4-BE49-F238E27FC236}">
                    <a16:creationId xmlns:a16="http://schemas.microsoft.com/office/drawing/2014/main" id="{DABB4BF1-4469-D21D-CEC2-C3DAAF9CBB98}"/>
                  </a:ext>
                </a:extLst>
              </p:cNvPr>
              <p:cNvSpPr txBox="1"/>
              <p:nvPr/>
            </p:nvSpPr>
            <p:spPr>
              <a:xfrm>
                <a:off x="6775098" y="4898175"/>
                <a:ext cx="1462260" cy="230832"/>
              </a:xfrm>
              <a:prstGeom prst="rect">
                <a:avLst/>
              </a:prstGeom>
              <a:noFill/>
            </p:spPr>
            <p:txBody>
              <a:bodyPr wrap="none" rtlCol="0">
                <a:spAutoFit/>
              </a:bodyPr>
              <a:lstStyle/>
              <a:p>
                <a:r>
                  <a:rPr lang="en-NL" sz="900" b="1" dirty="0">
                    <a:solidFill>
                      <a:srgbClr val="001E55"/>
                    </a:solidFill>
                    <a:latin typeface="BI Sans" pitchFamily="2" charset="77"/>
                  </a:rPr>
                  <a:t>Pirfenidone 2403 mg/day</a:t>
                </a:r>
              </a:p>
            </p:txBody>
          </p:sp>
          <p:sp>
            <p:nvSpPr>
              <p:cNvPr id="21" name="TextBox 20">
                <a:extLst>
                  <a:ext uri="{FF2B5EF4-FFF2-40B4-BE49-F238E27FC236}">
                    <a16:creationId xmlns:a16="http://schemas.microsoft.com/office/drawing/2014/main" id="{81B2FC4C-9B0F-B3CB-6F37-D2F441950CCB}"/>
                  </a:ext>
                </a:extLst>
              </p:cNvPr>
              <p:cNvSpPr txBox="1"/>
              <p:nvPr/>
            </p:nvSpPr>
            <p:spPr>
              <a:xfrm>
                <a:off x="8470436" y="4898175"/>
                <a:ext cx="587020" cy="230832"/>
              </a:xfrm>
              <a:prstGeom prst="rect">
                <a:avLst/>
              </a:prstGeom>
              <a:noFill/>
            </p:spPr>
            <p:txBody>
              <a:bodyPr wrap="none" rtlCol="0">
                <a:spAutoFit/>
              </a:bodyPr>
              <a:lstStyle/>
              <a:p>
                <a:r>
                  <a:rPr lang="en-NL" sz="900" b="1" dirty="0">
                    <a:solidFill>
                      <a:srgbClr val="001E55"/>
                    </a:solidFill>
                    <a:latin typeface="BI Sans" pitchFamily="2" charset="77"/>
                  </a:rPr>
                  <a:t>Placebo</a:t>
                </a:r>
              </a:p>
            </p:txBody>
          </p:sp>
        </p:grpSp>
        <p:cxnSp>
          <p:nvCxnSpPr>
            <p:cNvPr id="7" name="Rechte verbindingslijn met pijl 6">
              <a:extLst>
                <a:ext uri="{FF2B5EF4-FFF2-40B4-BE49-F238E27FC236}">
                  <a16:creationId xmlns:a16="http://schemas.microsoft.com/office/drawing/2014/main" id="{083833AC-230A-2B1A-B180-77778B266541}"/>
                </a:ext>
              </a:extLst>
            </p:cNvPr>
            <p:cNvCxnSpPr>
              <a:cxnSpLocks/>
            </p:cNvCxnSpPr>
            <p:nvPr/>
          </p:nvCxnSpPr>
          <p:spPr>
            <a:xfrm>
              <a:off x="8139378" y="1658334"/>
              <a:ext cx="0" cy="406442"/>
            </a:xfrm>
            <a:prstGeom prst="straightConnector1">
              <a:avLst/>
            </a:prstGeom>
            <a:ln>
              <a:solidFill>
                <a:srgbClr val="001E55"/>
              </a:solidFill>
              <a:tailEnd type="triangle"/>
            </a:ln>
          </p:spPr>
          <p:style>
            <a:lnRef idx="1">
              <a:schemeClr val="accent1"/>
            </a:lnRef>
            <a:fillRef idx="0">
              <a:schemeClr val="accent1"/>
            </a:fillRef>
            <a:effectRef idx="0">
              <a:schemeClr val="accent1"/>
            </a:effectRef>
            <a:fontRef idx="minor">
              <a:schemeClr val="tx1"/>
            </a:fontRef>
          </p:style>
        </p:cxnSp>
        <p:cxnSp>
          <p:nvCxnSpPr>
            <p:cNvPr id="10" name="Rechte verbindingslijn 9">
              <a:extLst>
                <a:ext uri="{FF2B5EF4-FFF2-40B4-BE49-F238E27FC236}">
                  <a16:creationId xmlns:a16="http://schemas.microsoft.com/office/drawing/2014/main" id="{F33D2487-0D73-9E25-D0E6-DC24EF708C91}"/>
                </a:ext>
              </a:extLst>
            </p:cNvPr>
            <p:cNvCxnSpPr>
              <a:cxnSpLocks/>
            </p:cNvCxnSpPr>
            <p:nvPr/>
          </p:nvCxnSpPr>
          <p:spPr>
            <a:xfrm flipH="1">
              <a:off x="7972790" y="1658334"/>
              <a:ext cx="489841" cy="0"/>
            </a:xfrm>
            <a:prstGeom prst="line">
              <a:avLst/>
            </a:prstGeom>
            <a:ln>
              <a:solidFill>
                <a:srgbClr val="001E55"/>
              </a:solidFill>
              <a:prstDash val="dash"/>
            </a:ln>
          </p:spPr>
          <p:style>
            <a:lnRef idx="1">
              <a:schemeClr val="accent1"/>
            </a:lnRef>
            <a:fillRef idx="0">
              <a:schemeClr val="accent1"/>
            </a:fillRef>
            <a:effectRef idx="0">
              <a:schemeClr val="accent1"/>
            </a:effectRef>
            <a:fontRef idx="minor">
              <a:schemeClr val="tx1"/>
            </a:fontRef>
          </p:style>
        </p:cxnSp>
      </p:grpSp>
      <p:pic>
        <p:nvPicPr>
          <p:cNvPr id="6" name="Picture 5">
            <a:extLst>
              <a:ext uri="{FF2B5EF4-FFF2-40B4-BE49-F238E27FC236}">
                <a16:creationId xmlns:a16="http://schemas.microsoft.com/office/drawing/2014/main" id="{B86ADBCF-257C-4C3A-F035-A4FB4E73CB73}"/>
              </a:ext>
            </a:extLst>
          </p:cNvPr>
          <p:cNvPicPr>
            <a:picLocks noChangeAspect="1"/>
          </p:cNvPicPr>
          <p:nvPr/>
        </p:nvPicPr>
        <p:blipFill>
          <a:blip r:embed="rId5"/>
          <a:stretch>
            <a:fillRect/>
          </a:stretch>
        </p:blipFill>
        <p:spPr>
          <a:xfrm>
            <a:off x="10863790" y="6257995"/>
            <a:ext cx="1487553" cy="231668"/>
          </a:xfrm>
          <a:prstGeom prst="rect">
            <a:avLst/>
          </a:prstGeom>
        </p:spPr>
      </p:pic>
    </p:spTree>
    <p:extLst>
      <p:ext uri="{BB962C8B-B14F-4D97-AF65-F5344CB8AC3E}">
        <p14:creationId xmlns:p14="http://schemas.microsoft.com/office/powerpoint/2010/main" val="3884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0"/>
                                  </p:stCondLst>
                                  <p:childTnLst>
                                    <p:set>
                                      <p:cBhvr>
                                        <p:cTn id="9"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Rectangle 166">
            <a:extLst>
              <a:ext uri="{FF2B5EF4-FFF2-40B4-BE49-F238E27FC236}">
                <a16:creationId xmlns:a16="http://schemas.microsoft.com/office/drawing/2014/main" id="{017E2F91-6476-89C7-A44E-9688ACBE1E34}"/>
              </a:ext>
            </a:extLst>
          </p:cNvPr>
          <p:cNvSpPr/>
          <p:nvPr/>
        </p:nvSpPr>
        <p:spPr>
          <a:xfrm>
            <a:off x="-5294" y="2394889"/>
            <a:ext cx="12197294" cy="331254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2" name="Titel 1">
            <a:extLst>
              <a:ext uri="{FF2B5EF4-FFF2-40B4-BE49-F238E27FC236}">
                <a16:creationId xmlns:a16="http://schemas.microsoft.com/office/drawing/2014/main" id="{277A1DBE-2C1E-4F8B-9846-F4AF37ABDC36}"/>
              </a:ext>
            </a:extLst>
          </p:cNvPr>
          <p:cNvSpPr>
            <a:spLocks noGrp="1"/>
          </p:cNvSpPr>
          <p:nvPr>
            <p:ph type="title"/>
          </p:nvPr>
        </p:nvSpPr>
        <p:spPr/>
        <p:txBody>
          <a:bodyPr/>
          <a:lstStyle/>
          <a:p>
            <a:r>
              <a:rPr lang="en-US" dirty="0"/>
              <a:t>Pirfenidone is not licensed for use in </a:t>
            </a:r>
            <a:r>
              <a:rPr lang="en-US" dirty="0" err="1"/>
              <a:t>SSc</a:t>
            </a:r>
            <a:r>
              <a:rPr lang="en-US" dirty="0"/>
              <a:t>-ILD and other CTD-ILDs but it has been studied in unclassifiable progressive fibrosing ILDs</a:t>
            </a:r>
            <a:r>
              <a:rPr lang="en-US" baseline="30000" dirty="0"/>
              <a:t>1,2</a:t>
            </a:r>
            <a:endParaRPr lang="nl-NL" dirty="0"/>
          </a:p>
        </p:txBody>
      </p:sp>
      <p:sp>
        <p:nvSpPr>
          <p:cNvPr id="5" name="Tijdelijke aanduiding voor inhoud 4">
            <a:extLst>
              <a:ext uri="{FF2B5EF4-FFF2-40B4-BE49-F238E27FC236}">
                <a16:creationId xmlns:a16="http://schemas.microsoft.com/office/drawing/2014/main" id="{8689F82C-C518-2693-F034-434E201E7376}"/>
              </a:ext>
            </a:extLst>
          </p:cNvPr>
          <p:cNvSpPr>
            <a:spLocks noGrp="1"/>
          </p:cNvSpPr>
          <p:nvPr>
            <p:ph idx="1"/>
          </p:nvPr>
        </p:nvSpPr>
        <p:spPr>
          <a:xfrm>
            <a:off x="833562" y="1123200"/>
            <a:ext cx="5040000" cy="1174096"/>
          </a:xfrm>
        </p:spPr>
        <p:txBody>
          <a:bodyPr>
            <a:normAutofit/>
          </a:bodyPr>
          <a:lstStyle/>
          <a:p>
            <a:pPr marL="0" indent="0">
              <a:buNone/>
            </a:pPr>
            <a:r>
              <a:rPr lang="en-US" dirty="0"/>
              <a:t>In the </a:t>
            </a:r>
            <a:r>
              <a:rPr lang="en-US" b="1" dirty="0" err="1"/>
              <a:t>uILD</a:t>
            </a:r>
            <a:r>
              <a:rPr lang="en-US" b="1" dirty="0"/>
              <a:t> trial </a:t>
            </a:r>
            <a:r>
              <a:rPr lang="en-US" dirty="0"/>
              <a:t>the predicted mean change from baseline in FVC to week 24 was significantly lower with pirfenidone than with placebo*</a:t>
            </a:r>
            <a:r>
              <a:rPr lang="en-US" baseline="30000" dirty="0"/>
              <a:t>1</a:t>
            </a:r>
            <a:endParaRPr lang="nl-NL" dirty="0"/>
          </a:p>
        </p:txBody>
      </p:sp>
      <p:sp>
        <p:nvSpPr>
          <p:cNvPr id="11" name="Text Placeholder 10">
            <a:extLst>
              <a:ext uri="{FF2B5EF4-FFF2-40B4-BE49-F238E27FC236}">
                <a16:creationId xmlns:a16="http://schemas.microsoft.com/office/drawing/2014/main" id="{DE67A02C-B07E-C340-A260-82FF9E0B2EC2}"/>
              </a:ext>
            </a:extLst>
          </p:cNvPr>
          <p:cNvSpPr>
            <a:spLocks noGrp="1"/>
          </p:cNvSpPr>
          <p:nvPr>
            <p:ph type="body" sz="quarter" idx="13"/>
          </p:nvPr>
        </p:nvSpPr>
        <p:spPr>
          <a:xfrm>
            <a:off x="180000" y="5858890"/>
            <a:ext cx="11178438" cy="619932"/>
          </a:xfrm>
        </p:spPr>
        <p:txBody>
          <a:bodyPr/>
          <a:lstStyle/>
          <a:p>
            <a:r>
              <a:rPr lang="en-US" b="0" i="0" u="none" strike="noStrike" dirty="0">
                <a:solidFill>
                  <a:srgbClr val="323232"/>
                </a:solidFill>
                <a:effectLst/>
                <a:latin typeface="BISansNEXT" panose="02000503040000020004" pitchFamily="50" charset="0"/>
              </a:rPr>
              <a:t>*In the </a:t>
            </a:r>
            <a:r>
              <a:rPr lang="en-US" b="0" i="0" u="none" strike="noStrike" dirty="0" err="1">
                <a:solidFill>
                  <a:srgbClr val="323232"/>
                </a:solidFill>
                <a:effectLst/>
                <a:latin typeface="BISansNEXT" panose="02000503040000020004" pitchFamily="50" charset="0"/>
              </a:rPr>
              <a:t>uILD</a:t>
            </a:r>
            <a:r>
              <a:rPr lang="en-US" b="0" i="0" u="none" strike="noStrike" dirty="0">
                <a:solidFill>
                  <a:srgbClr val="323232"/>
                </a:solidFill>
                <a:effectLst/>
                <a:latin typeface="BISansNEXT" panose="02000503040000020004" pitchFamily="50" charset="0"/>
              </a:rPr>
              <a:t> trial, variability and unreliability of home spirometry prevented full statistical analysis of the primary endpoint; </a:t>
            </a:r>
            <a:r>
              <a:rPr lang="en-GB" b="0" i="0" u="none" strike="noStrike" dirty="0">
                <a:solidFill>
                  <a:srgbClr val="323232"/>
                </a:solidFill>
                <a:effectLst/>
                <a:latin typeface="BISansNEXT" panose="02000503040000020004" pitchFamily="50" charset="0"/>
              </a:rPr>
              <a:t>†</a:t>
            </a:r>
            <a:r>
              <a:rPr lang="nl-NL" b="0" i="0" u="none" strike="noStrike" dirty="0" err="1">
                <a:solidFill>
                  <a:srgbClr val="323232"/>
                </a:solidFill>
                <a:effectLst/>
                <a:latin typeface="BISansNEXT" panose="02000503040000020004" pitchFamily="50" charset="0"/>
              </a:rPr>
              <a:t>Smallest</a:t>
            </a:r>
            <a:r>
              <a:rPr lang="nl-NL" b="0" i="0" u="none" strike="noStrike" dirty="0">
                <a:solidFill>
                  <a:srgbClr val="323232"/>
                </a:solidFill>
                <a:effectLst/>
                <a:latin typeface="BISansNEXT" panose="02000503040000020004" pitchFamily="50" charset="0"/>
              </a:rPr>
              <a:t> </a:t>
            </a:r>
            <a:r>
              <a:rPr lang="nl-NL" b="0" i="0" u="none" strike="noStrike" dirty="0" err="1">
                <a:solidFill>
                  <a:srgbClr val="323232"/>
                </a:solidFill>
                <a:effectLst/>
                <a:latin typeface="BISansNEXT" panose="02000503040000020004" pitchFamily="50" charset="0"/>
              </a:rPr>
              <a:t>sum</a:t>
            </a:r>
            <a:r>
              <a:rPr lang="nl-NL" b="0" i="0" u="none" strike="noStrike" dirty="0">
                <a:solidFill>
                  <a:srgbClr val="323232"/>
                </a:solidFill>
                <a:effectLst/>
                <a:latin typeface="BISansNEXT" panose="02000503040000020004" pitchFamily="50" charset="0"/>
              </a:rPr>
              <a:t> of </a:t>
            </a:r>
            <a:r>
              <a:rPr lang="nl-NL" b="0" i="0" u="none" strike="noStrike" dirty="0" err="1">
                <a:solidFill>
                  <a:srgbClr val="323232"/>
                </a:solidFill>
                <a:effectLst/>
                <a:latin typeface="BISansNEXT" panose="02000503040000020004" pitchFamily="50" charset="0"/>
              </a:rPr>
              <a:t>squared</a:t>
            </a:r>
            <a:r>
              <a:rPr lang="nl-NL" b="0" i="0" u="none" strike="noStrike" dirty="0">
                <a:solidFill>
                  <a:srgbClr val="323232"/>
                </a:solidFill>
                <a:effectLst/>
                <a:latin typeface="BISansNEXT" panose="02000503040000020004" pitchFamily="50" charset="0"/>
              </a:rPr>
              <a:t> </a:t>
            </a:r>
            <a:r>
              <a:rPr lang="nl-NL" b="0" i="0" u="none" strike="noStrike" dirty="0" err="1">
                <a:solidFill>
                  <a:srgbClr val="323232"/>
                </a:solidFill>
                <a:effectLst/>
                <a:latin typeface="BISansNEXT" panose="02000503040000020004" pitchFamily="50" charset="0"/>
              </a:rPr>
              <a:t>differences</a:t>
            </a:r>
            <a:r>
              <a:rPr lang="nl-NL" b="0" i="0" u="none" strike="noStrike" dirty="0">
                <a:solidFill>
                  <a:srgbClr val="323232"/>
                </a:solidFill>
                <a:effectLst/>
                <a:latin typeface="BISansNEXT" panose="02000503040000020004" pitchFamily="50" charset="0"/>
              </a:rPr>
              <a:t> </a:t>
            </a:r>
            <a:r>
              <a:rPr lang="nl-NL" b="0" i="0" u="none" strike="noStrike" dirty="0" err="1">
                <a:solidFill>
                  <a:srgbClr val="323232"/>
                </a:solidFill>
                <a:effectLst/>
                <a:latin typeface="BISansNEXT" panose="02000503040000020004" pitchFamily="50" charset="0"/>
              </a:rPr>
              <a:t>imputation</a:t>
            </a:r>
            <a:r>
              <a:rPr lang="nl-NL" b="0" i="0" u="none" strike="noStrike" dirty="0">
                <a:solidFill>
                  <a:srgbClr val="323232"/>
                </a:solidFill>
                <a:effectLst/>
                <a:latin typeface="BISansNEXT" panose="02000503040000020004" pitchFamily="50" charset="0"/>
              </a:rPr>
              <a:t> </a:t>
            </a:r>
            <a:r>
              <a:rPr lang="nl-NL" b="0" i="0" u="none" strike="noStrike" dirty="0" err="1">
                <a:solidFill>
                  <a:srgbClr val="323232"/>
                </a:solidFill>
                <a:effectLst/>
                <a:latin typeface="BISansNEXT" panose="02000503040000020004" pitchFamily="50" charset="0"/>
              </a:rPr>
              <a:t>method</a:t>
            </a:r>
            <a:r>
              <a:rPr lang="nl-NL" b="0" i="0" u="none" strike="noStrike" dirty="0">
                <a:solidFill>
                  <a:srgbClr val="323232"/>
                </a:solidFill>
                <a:effectLst/>
                <a:latin typeface="BISansNEXT" panose="02000503040000020004" pitchFamily="50" charset="0"/>
              </a:rPr>
              <a:t>; ‡</a:t>
            </a:r>
            <a:r>
              <a:rPr lang="nl-NL" b="0" i="0" u="none" strike="noStrike" dirty="0" err="1">
                <a:solidFill>
                  <a:srgbClr val="323232"/>
                </a:solidFill>
                <a:effectLst/>
                <a:latin typeface="BISansNEXT" panose="02000503040000020004" pitchFamily="50" charset="0"/>
              </a:rPr>
              <a:t>Dashed</a:t>
            </a:r>
            <a:r>
              <a:rPr lang="nl-NL" b="0" i="0" u="none" strike="noStrike" dirty="0">
                <a:solidFill>
                  <a:srgbClr val="323232"/>
                </a:solidFill>
                <a:effectLst/>
                <a:latin typeface="BISansNEXT" panose="02000503040000020004" pitchFamily="50" charset="0"/>
              </a:rPr>
              <a:t> </a:t>
            </a:r>
            <a:r>
              <a:rPr lang="nl-NL" b="0" i="0" u="none" strike="noStrike" dirty="0" err="1">
                <a:solidFill>
                  <a:srgbClr val="323232"/>
                </a:solidFill>
                <a:effectLst/>
                <a:latin typeface="BISansNEXT" panose="02000503040000020004" pitchFamily="50" charset="0"/>
              </a:rPr>
              <a:t>lines</a:t>
            </a:r>
            <a:r>
              <a:rPr lang="nl-NL" b="0" i="0" u="none" strike="noStrike" dirty="0">
                <a:solidFill>
                  <a:srgbClr val="323232"/>
                </a:solidFill>
                <a:effectLst/>
                <a:latin typeface="BISansNEXT" panose="02000503040000020004" pitchFamily="50" charset="0"/>
              </a:rPr>
              <a:t> </a:t>
            </a:r>
            <a:r>
              <a:rPr lang="nl-NL" b="0" i="0" u="none" strike="noStrike" dirty="0" err="1">
                <a:solidFill>
                  <a:srgbClr val="323232"/>
                </a:solidFill>
                <a:effectLst/>
                <a:latin typeface="BISansNEXT" panose="02000503040000020004" pitchFamily="50" charset="0"/>
              </a:rPr>
              <a:t>indicate</a:t>
            </a:r>
            <a:r>
              <a:rPr lang="nl-NL" b="0" i="0" u="none" strike="noStrike" dirty="0">
                <a:solidFill>
                  <a:srgbClr val="323232"/>
                </a:solidFill>
                <a:effectLst/>
                <a:latin typeface="BISansNEXT" panose="02000503040000020004" pitchFamily="50" charset="0"/>
              </a:rPr>
              <a:t> trend </a:t>
            </a:r>
            <a:r>
              <a:rPr lang="nl-NL" b="0" i="0" u="none" strike="noStrike" dirty="0" err="1">
                <a:solidFill>
                  <a:srgbClr val="323232"/>
                </a:solidFill>
                <a:effectLst/>
                <a:latin typeface="BISansNEXT" panose="02000503040000020004" pitchFamily="50" charset="0"/>
              </a:rPr>
              <a:t>for</a:t>
            </a:r>
            <a:r>
              <a:rPr lang="nl-NL" b="0" i="0" u="none" strike="noStrike" dirty="0">
                <a:solidFill>
                  <a:srgbClr val="323232"/>
                </a:solidFill>
                <a:effectLst/>
                <a:latin typeface="BISansNEXT" panose="02000503040000020004" pitchFamily="50" charset="0"/>
              </a:rPr>
              <a:t> </a:t>
            </a:r>
            <a:r>
              <a:rPr lang="nl-NL" b="0" i="0" u="none" strike="noStrike" dirty="0" err="1">
                <a:solidFill>
                  <a:srgbClr val="323232"/>
                </a:solidFill>
                <a:effectLst/>
                <a:latin typeface="BISansNEXT" panose="02000503040000020004" pitchFamily="50" charset="0"/>
              </a:rPr>
              <a:t>decline</a:t>
            </a:r>
            <a:r>
              <a:rPr lang="nl-NL" b="0" i="0" u="none" strike="noStrike" dirty="0">
                <a:solidFill>
                  <a:srgbClr val="323232"/>
                </a:solidFill>
                <a:effectLst/>
                <a:latin typeface="BISansNEXT" panose="02000503040000020004" pitchFamily="50" charset="0"/>
              </a:rPr>
              <a:t> in FVC over time; </a:t>
            </a:r>
            <a:r>
              <a:rPr lang="nl-NL" b="0" i="0" u="none" strike="noStrike" dirty="0" err="1">
                <a:solidFill>
                  <a:srgbClr val="323232"/>
                </a:solidFill>
                <a:effectLst/>
                <a:latin typeface="BISansNEXT" panose="02000503040000020004" pitchFamily="50" charset="0"/>
              </a:rPr>
              <a:t>uILD</a:t>
            </a:r>
            <a:r>
              <a:rPr lang="nl-NL" b="0" i="0" u="none" strike="noStrike" dirty="0">
                <a:solidFill>
                  <a:srgbClr val="323232"/>
                </a:solidFill>
                <a:effectLst/>
                <a:latin typeface="BISansNEXT" panose="02000503040000020004" pitchFamily="50" charset="0"/>
              </a:rPr>
              <a:t>=</a:t>
            </a:r>
            <a:r>
              <a:rPr lang="nl-NL" b="0" i="0" u="none" strike="noStrike" dirty="0" err="1">
                <a:solidFill>
                  <a:srgbClr val="323232"/>
                </a:solidFill>
                <a:effectLst/>
                <a:latin typeface="BISansNEXT" panose="02000503040000020004" pitchFamily="50" charset="0"/>
              </a:rPr>
              <a:t>unclassifiable</a:t>
            </a:r>
            <a:r>
              <a:rPr lang="nl-NL" b="0" i="0" u="none" strike="noStrike" dirty="0">
                <a:solidFill>
                  <a:srgbClr val="323232"/>
                </a:solidFill>
                <a:effectLst/>
                <a:latin typeface="BISansNEXT" panose="02000503040000020004" pitchFamily="50" charset="0"/>
              </a:rPr>
              <a:t> ILD; </a:t>
            </a:r>
            <a:r>
              <a:rPr lang="nl-NL" dirty="0">
                <a:latin typeface="BISansNEXT" panose="02000503040000020004"/>
              </a:rPr>
              <a:t>1. Maher TM, Corte TJ, Fischer A, et al. </a:t>
            </a:r>
            <a:r>
              <a:rPr lang="nl-NL" dirty="0" err="1">
                <a:latin typeface="BISansNEXT" panose="02000503040000020004"/>
              </a:rPr>
              <a:t>Pirfenidone</a:t>
            </a:r>
            <a:r>
              <a:rPr lang="nl-NL" dirty="0">
                <a:latin typeface="BISansNEXT" panose="02000503040000020004"/>
              </a:rPr>
              <a:t> in </a:t>
            </a:r>
            <a:r>
              <a:rPr lang="nl-NL" dirty="0" err="1">
                <a:latin typeface="BISansNEXT" panose="02000503040000020004"/>
              </a:rPr>
              <a:t>patients</a:t>
            </a:r>
            <a:r>
              <a:rPr lang="nl-NL" dirty="0">
                <a:latin typeface="BISansNEXT" panose="02000503040000020004"/>
              </a:rPr>
              <a:t> </a:t>
            </a:r>
            <a:r>
              <a:rPr lang="nl-NL" dirty="0" err="1">
                <a:latin typeface="BISansNEXT" panose="02000503040000020004"/>
              </a:rPr>
              <a:t>with</a:t>
            </a:r>
            <a:r>
              <a:rPr lang="nl-NL" dirty="0">
                <a:latin typeface="BISansNEXT" panose="02000503040000020004"/>
              </a:rPr>
              <a:t> </a:t>
            </a:r>
            <a:r>
              <a:rPr lang="nl-NL" dirty="0" err="1">
                <a:latin typeface="BISansNEXT" panose="02000503040000020004"/>
              </a:rPr>
              <a:t>unclassifiable</a:t>
            </a:r>
            <a:r>
              <a:rPr lang="nl-NL" dirty="0">
                <a:latin typeface="BISansNEXT" panose="02000503040000020004"/>
              </a:rPr>
              <a:t> </a:t>
            </a:r>
            <a:r>
              <a:rPr lang="nl-NL" dirty="0" err="1">
                <a:latin typeface="BISansNEXT" panose="02000503040000020004"/>
              </a:rPr>
              <a:t>progressive</a:t>
            </a:r>
            <a:r>
              <a:rPr lang="nl-NL" dirty="0">
                <a:latin typeface="BISansNEXT" panose="02000503040000020004"/>
              </a:rPr>
              <a:t> </a:t>
            </a:r>
            <a:r>
              <a:rPr lang="nl-NL" dirty="0" err="1">
                <a:latin typeface="BISansNEXT" panose="02000503040000020004"/>
              </a:rPr>
              <a:t>fibrosing</a:t>
            </a:r>
            <a:r>
              <a:rPr lang="nl-NL" dirty="0">
                <a:latin typeface="BISansNEXT" panose="02000503040000020004"/>
              </a:rPr>
              <a:t> </a:t>
            </a:r>
            <a:r>
              <a:rPr lang="nl-NL" dirty="0" err="1">
                <a:latin typeface="BISansNEXT" panose="02000503040000020004"/>
              </a:rPr>
              <a:t>interstitial</a:t>
            </a:r>
            <a:r>
              <a:rPr lang="nl-NL" dirty="0">
                <a:latin typeface="BISansNEXT" panose="02000503040000020004"/>
              </a:rPr>
              <a:t> </a:t>
            </a:r>
            <a:r>
              <a:rPr lang="nl-NL" dirty="0" err="1">
                <a:latin typeface="BISansNEXT" panose="02000503040000020004"/>
              </a:rPr>
              <a:t>lung</a:t>
            </a:r>
            <a:r>
              <a:rPr lang="nl-NL" dirty="0">
                <a:latin typeface="BISansNEXT" panose="02000503040000020004"/>
              </a:rPr>
              <a:t> </a:t>
            </a:r>
            <a:r>
              <a:rPr lang="nl-NL" dirty="0" err="1">
                <a:latin typeface="BISansNEXT" panose="02000503040000020004"/>
              </a:rPr>
              <a:t>disease</a:t>
            </a:r>
            <a:r>
              <a:rPr lang="nl-NL" dirty="0">
                <a:latin typeface="BISansNEXT" panose="02000503040000020004"/>
              </a:rPr>
              <a:t>: a double-blind, </a:t>
            </a:r>
            <a:r>
              <a:rPr lang="nl-NL" dirty="0" err="1">
                <a:latin typeface="BISansNEXT" panose="02000503040000020004"/>
              </a:rPr>
              <a:t>randomised</a:t>
            </a:r>
            <a:r>
              <a:rPr lang="nl-NL" dirty="0">
                <a:latin typeface="BISansNEXT" panose="02000503040000020004"/>
              </a:rPr>
              <a:t>, placebo-</a:t>
            </a:r>
            <a:r>
              <a:rPr lang="nl-NL" dirty="0" err="1">
                <a:latin typeface="BISansNEXT" panose="02000503040000020004"/>
              </a:rPr>
              <a:t>controlled</a:t>
            </a:r>
            <a:r>
              <a:rPr lang="nl-NL" dirty="0">
                <a:latin typeface="BISansNEXT" panose="02000503040000020004"/>
              </a:rPr>
              <a:t>, </a:t>
            </a:r>
            <a:r>
              <a:rPr lang="nl-NL" dirty="0" err="1">
                <a:latin typeface="BISansNEXT" panose="02000503040000020004"/>
              </a:rPr>
              <a:t>phase</a:t>
            </a:r>
            <a:r>
              <a:rPr lang="nl-NL" dirty="0">
                <a:latin typeface="BISansNEXT" panose="02000503040000020004"/>
              </a:rPr>
              <a:t> 2 trial. Lancet </a:t>
            </a:r>
            <a:r>
              <a:rPr lang="nl-NL" dirty="0" err="1">
                <a:latin typeface="BISansNEXT" panose="02000503040000020004"/>
              </a:rPr>
              <a:t>Respir</a:t>
            </a:r>
            <a:r>
              <a:rPr lang="nl-NL" dirty="0">
                <a:latin typeface="BISansNEXT" panose="02000503040000020004"/>
              </a:rPr>
              <a:t> </a:t>
            </a:r>
            <a:r>
              <a:rPr lang="nl-NL" dirty="0" err="1">
                <a:latin typeface="BISansNEXT" panose="02000503040000020004"/>
              </a:rPr>
              <a:t>Med</a:t>
            </a:r>
            <a:r>
              <a:rPr lang="nl-NL" dirty="0">
                <a:latin typeface="BISansNEXT" panose="02000503040000020004"/>
              </a:rPr>
              <a:t>. 2020;8(2):147-57; 2. Behr J, </a:t>
            </a:r>
            <a:r>
              <a:rPr lang="nl-NL" dirty="0" err="1">
                <a:latin typeface="BISansNEXT" panose="02000503040000020004"/>
              </a:rPr>
              <a:t>Prasse</a:t>
            </a:r>
            <a:r>
              <a:rPr lang="nl-NL" dirty="0">
                <a:latin typeface="BISansNEXT" panose="02000503040000020004"/>
              </a:rPr>
              <a:t> A, </a:t>
            </a:r>
            <a:r>
              <a:rPr lang="nl-NL" dirty="0" err="1">
                <a:latin typeface="BISansNEXT" panose="02000503040000020004"/>
              </a:rPr>
              <a:t>Kreuter</a:t>
            </a:r>
            <a:r>
              <a:rPr lang="nl-NL" dirty="0">
                <a:latin typeface="BISansNEXT" panose="02000503040000020004"/>
              </a:rPr>
              <a:t> M, et al. </a:t>
            </a:r>
            <a:r>
              <a:rPr lang="nl-NL" dirty="0" err="1">
                <a:latin typeface="BISansNEXT" panose="02000503040000020004"/>
              </a:rPr>
              <a:t>Pirfenidone</a:t>
            </a:r>
            <a:r>
              <a:rPr lang="nl-NL" dirty="0">
                <a:latin typeface="BISansNEXT" panose="02000503040000020004"/>
              </a:rPr>
              <a:t> in </a:t>
            </a:r>
            <a:r>
              <a:rPr lang="nl-NL" dirty="0" err="1">
                <a:latin typeface="BISansNEXT" panose="02000503040000020004"/>
              </a:rPr>
              <a:t>patients</a:t>
            </a:r>
            <a:r>
              <a:rPr lang="nl-NL" dirty="0">
                <a:latin typeface="BISansNEXT" panose="02000503040000020004"/>
              </a:rPr>
              <a:t> </a:t>
            </a:r>
            <a:r>
              <a:rPr lang="nl-NL" dirty="0" err="1">
                <a:latin typeface="BISansNEXT" panose="02000503040000020004"/>
              </a:rPr>
              <a:t>with</a:t>
            </a:r>
            <a:r>
              <a:rPr lang="nl-NL" dirty="0">
                <a:latin typeface="BISansNEXT" panose="02000503040000020004"/>
              </a:rPr>
              <a:t> </a:t>
            </a:r>
            <a:r>
              <a:rPr lang="nl-NL" dirty="0" err="1">
                <a:latin typeface="BISansNEXT" panose="02000503040000020004"/>
              </a:rPr>
              <a:t>progressive</a:t>
            </a:r>
            <a:r>
              <a:rPr lang="nl-NL" dirty="0">
                <a:latin typeface="BISansNEXT" panose="02000503040000020004"/>
              </a:rPr>
              <a:t> </a:t>
            </a:r>
            <a:r>
              <a:rPr lang="nl-NL" dirty="0" err="1">
                <a:latin typeface="BISansNEXT" panose="02000503040000020004"/>
              </a:rPr>
              <a:t>fibrotic</a:t>
            </a:r>
            <a:r>
              <a:rPr lang="nl-NL" dirty="0">
                <a:latin typeface="BISansNEXT" panose="02000503040000020004"/>
              </a:rPr>
              <a:t> </a:t>
            </a:r>
            <a:r>
              <a:rPr lang="nl-NL" dirty="0" err="1">
                <a:latin typeface="BISansNEXT" panose="02000503040000020004"/>
              </a:rPr>
              <a:t>interstitial</a:t>
            </a:r>
            <a:r>
              <a:rPr lang="nl-NL" dirty="0">
                <a:latin typeface="BISansNEXT" panose="02000503040000020004"/>
              </a:rPr>
              <a:t> </a:t>
            </a:r>
            <a:r>
              <a:rPr lang="nl-NL" dirty="0" err="1">
                <a:latin typeface="BISansNEXT" panose="02000503040000020004"/>
              </a:rPr>
              <a:t>lung</a:t>
            </a:r>
            <a:r>
              <a:rPr lang="nl-NL" dirty="0">
                <a:latin typeface="BISansNEXT" panose="02000503040000020004"/>
              </a:rPr>
              <a:t> </a:t>
            </a:r>
            <a:r>
              <a:rPr lang="nl-NL" dirty="0" err="1">
                <a:latin typeface="BISansNEXT" panose="02000503040000020004"/>
              </a:rPr>
              <a:t>diseases</a:t>
            </a:r>
            <a:r>
              <a:rPr lang="nl-NL" dirty="0">
                <a:latin typeface="BISansNEXT" panose="02000503040000020004"/>
              </a:rPr>
              <a:t> </a:t>
            </a:r>
            <a:r>
              <a:rPr lang="nl-NL" dirty="0" err="1">
                <a:latin typeface="BISansNEXT" panose="02000503040000020004"/>
              </a:rPr>
              <a:t>other</a:t>
            </a:r>
            <a:r>
              <a:rPr lang="nl-NL" dirty="0">
                <a:latin typeface="BISansNEXT" panose="02000503040000020004"/>
              </a:rPr>
              <a:t> </a:t>
            </a:r>
            <a:r>
              <a:rPr lang="nl-NL" dirty="0" err="1">
                <a:latin typeface="BISansNEXT" panose="02000503040000020004"/>
              </a:rPr>
              <a:t>than</a:t>
            </a:r>
            <a:r>
              <a:rPr lang="nl-NL" dirty="0">
                <a:latin typeface="BISansNEXT" panose="02000503040000020004"/>
              </a:rPr>
              <a:t> </a:t>
            </a:r>
            <a:r>
              <a:rPr lang="nl-NL" dirty="0" err="1">
                <a:latin typeface="BISansNEXT" panose="02000503040000020004"/>
              </a:rPr>
              <a:t>idiopathic</a:t>
            </a:r>
            <a:r>
              <a:rPr lang="nl-NL" dirty="0">
                <a:latin typeface="BISansNEXT" panose="02000503040000020004"/>
              </a:rPr>
              <a:t> </a:t>
            </a:r>
            <a:r>
              <a:rPr lang="nl-NL" dirty="0" err="1">
                <a:latin typeface="BISansNEXT" panose="02000503040000020004"/>
              </a:rPr>
              <a:t>pulmonary</a:t>
            </a:r>
            <a:r>
              <a:rPr lang="nl-NL" dirty="0">
                <a:latin typeface="BISansNEXT" panose="02000503040000020004"/>
              </a:rPr>
              <a:t> fibrosis (RELIEF): a double-blind, </a:t>
            </a:r>
            <a:r>
              <a:rPr lang="nl-NL" dirty="0" err="1">
                <a:latin typeface="BISansNEXT" panose="02000503040000020004"/>
              </a:rPr>
              <a:t>randomised</a:t>
            </a:r>
            <a:r>
              <a:rPr lang="nl-NL" dirty="0">
                <a:latin typeface="BISansNEXT" panose="02000503040000020004"/>
              </a:rPr>
              <a:t>, placebo-</a:t>
            </a:r>
            <a:r>
              <a:rPr lang="nl-NL" dirty="0" err="1">
                <a:latin typeface="BISansNEXT" panose="02000503040000020004"/>
              </a:rPr>
              <a:t>controlled</a:t>
            </a:r>
            <a:r>
              <a:rPr lang="nl-NL" dirty="0">
                <a:latin typeface="BISansNEXT" panose="02000503040000020004"/>
              </a:rPr>
              <a:t>, </a:t>
            </a:r>
            <a:r>
              <a:rPr lang="nl-NL" dirty="0" err="1">
                <a:latin typeface="BISansNEXT" panose="02000503040000020004"/>
              </a:rPr>
              <a:t>phase</a:t>
            </a:r>
            <a:r>
              <a:rPr lang="nl-NL" dirty="0">
                <a:latin typeface="BISansNEXT" panose="02000503040000020004"/>
              </a:rPr>
              <a:t> 2b trial. Lancet </a:t>
            </a:r>
            <a:r>
              <a:rPr lang="nl-NL" dirty="0" err="1">
                <a:latin typeface="BISansNEXT" panose="02000503040000020004"/>
              </a:rPr>
              <a:t>Respir</a:t>
            </a:r>
            <a:r>
              <a:rPr lang="nl-NL" dirty="0">
                <a:latin typeface="BISansNEXT" panose="02000503040000020004"/>
              </a:rPr>
              <a:t> Med. 2021;9(5):476-86.</a:t>
            </a:r>
          </a:p>
        </p:txBody>
      </p:sp>
      <p:sp>
        <p:nvSpPr>
          <p:cNvPr id="10" name="Tijdelijke aanduiding voor tekst 9">
            <a:extLst>
              <a:ext uri="{FF2B5EF4-FFF2-40B4-BE49-F238E27FC236}">
                <a16:creationId xmlns:a16="http://schemas.microsoft.com/office/drawing/2014/main" id="{1C61E766-9C88-ABF4-D743-5217B6C9D5B6}"/>
              </a:ext>
            </a:extLst>
          </p:cNvPr>
          <p:cNvSpPr>
            <a:spLocks noGrp="1"/>
          </p:cNvSpPr>
          <p:nvPr>
            <p:ph type="body" sz="quarter" idx="17"/>
          </p:nvPr>
        </p:nvSpPr>
        <p:spPr/>
        <p:txBody>
          <a:bodyPr/>
          <a:lstStyle/>
          <a:p>
            <a:r>
              <a:rPr lang="nl-NL" dirty="0"/>
              <a:t>F8</a:t>
            </a:r>
          </a:p>
        </p:txBody>
      </p:sp>
      <p:sp>
        <p:nvSpPr>
          <p:cNvPr id="13" name="Tijdelijke aanduiding voor inhoud 12">
            <a:extLst>
              <a:ext uri="{FF2B5EF4-FFF2-40B4-BE49-F238E27FC236}">
                <a16:creationId xmlns:a16="http://schemas.microsoft.com/office/drawing/2014/main" id="{EAD3E896-4D0F-E5EC-A59D-006D53CBCC26}"/>
              </a:ext>
            </a:extLst>
          </p:cNvPr>
          <p:cNvSpPr>
            <a:spLocks noGrp="1"/>
          </p:cNvSpPr>
          <p:nvPr>
            <p:ph idx="18"/>
          </p:nvPr>
        </p:nvSpPr>
        <p:spPr>
          <a:xfrm>
            <a:off x="6318438" y="1123200"/>
            <a:ext cx="5040000" cy="1174096"/>
          </a:xfrm>
        </p:spPr>
        <p:txBody>
          <a:bodyPr>
            <a:normAutofit/>
          </a:bodyPr>
          <a:lstStyle/>
          <a:p>
            <a:r>
              <a:rPr lang="nl-NL" sz="1400" b="1" dirty="0"/>
              <a:t>The RELIEF-trial </a:t>
            </a:r>
            <a:r>
              <a:rPr lang="nl-NL" sz="1400" dirty="0" err="1"/>
              <a:t>showed</a:t>
            </a:r>
            <a:r>
              <a:rPr lang="nl-NL" sz="1400" dirty="0"/>
              <a:t> </a:t>
            </a:r>
            <a:r>
              <a:rPr lang="nl-NL" sz="1400" dirty="0" err="1"/>
              <a:t>that</a:t>
            </a:r>
            <a:r>
              <a:rPr lang="nl-NL" sz="1400" dirty="0"/>
              <a:t> </a:t>
            </a:r>
            <a:r>
              <a:rPr lang="nl-NL" sz="1400" dirty="0" err="1"/>
              <a:t>the</a:t>
            </a:r>
            <a:r>
              <a:rPr lang="nl-NL" sz="1400" dirty="0"/>
              <a:t> </a:t>
            </a:r>
            <a:r>
              <a:rPr lang="nl-NL" sz="1400" dirty="0" err="1"/>
              <a:t>mean</a:t>
            </a:r>
            <a:r>
              <a:rPr lang="nl-NL" sz="1400" dirty="0"/>
              <a:t> absolute change </a:t>
            </a:r>
            <a:r>
              <a:rPr lang="nl-NL" sz="1400" dirty="0" err="1"/>
              <a:t>from</a:t>
            </a:r>
            <a:r>
              <a:rPr lang="nl-NL" sz="1400" dirty="0"/>
              <a:t> baseline in FVC % </a:t>
            </a:r>
            <a:r>
              <a:rPr lang="nl-NL" sz="1400" dirty="0" err="1"/>
              <a:t>predicted</a:t>
            </a:r>
            <a:r>
              <a:rPr lang="nl-NL" sz="1400" dirty="0"/>
              <a:t> is </a:t>
            </a:r>
            <a:r>
              <a:rPr lang="nl-NL" sz="1400" dirty="0" err="1"/>
              <a:t>similar</a:t>
            </a:r>
            <a:r>
              <a:rPr lang="nl-NL" sz="1400" dirty="0"/>
              <a:t> </a:t>
            </a:r>
            <a:r>
              <a:rPr lang="nl-NL" sz="1400" dirty="0" err="1"/>
              <a:t>between</a:t>
            </a:r>
            <a:r>
              <a:rPr lang="nl-NL" sz="1400" dirty="0"/>
              <a:t> </a:t>
            </a:r>
            <a:r>
              <a:rPr lang="nl-NL" sz="1400" dirty="0" err="1"/>
              <a:t>pirfenidone</a:t>
            </a:r>
            <a:r>
              <a:rPr lang="nl-NL" sz="1400" dirty="0"/>
              <a:t> </a:t>
            </a:r>
            <a:r>
              <a:rPr lang="nl-NL" sz="1400" dirty="0" err="1"/>
              <a:t>and</a:t>
            </a:r>
            <a:r>
              <a:rPr lang="nl-NL" sz="1400" dirty="0"/>
              <a:t> placebo </a:t>
            </a:r>
            <a:r>
              <a:rPr lang="nl-NL" sz="1400" dirty="0" err="1"/>
              <a:t>from</a:t>
            </a:r>
            <a:r>
              <a:rPr lang="nl-NL" sz="1400" dirty="0"/>
              <a:t> week 12</a:t>
            </a:r>
            <a:r>
              <a:rPr lang="nl-NL" sz="1400" baseline="30000" dirty="0"/>
              <a:t>2</a:t>
            </a:r>
            <a:endParaRPr lang="nl-NL" sz="1400" dirty="0"/>
          </a:p>
        </p:txBody>
      </p:sp>
      <p:grpSp>
        <p:nvGrpSpPr>
          <p:cNvPr id="3" name="Group 2">
            <a:extLst>
              <a:ext uri="{FF2B5EF4-FFF2-40B4-BE49-F238E27FC236}">
                <a16:creationId xmlns:a16="http://schemas.microsoft.com/office/drawing/2014/main" id="{696ABC52-00C4-31D7-ACDE-C7E757BEBA2F}"/>
              </a:ext>
            </a:extLst>
          </p:cNvPr>
          <p:cNvGrpSpPr/>
          <p:nvPr/>
        </p:nvGrpSpPr>
        <p:grpSpPr>
          <a:xfrm>
            <a:off x="1370783" y="2727499"/>
            <a:ext cx="3965559" cy="2647323"/>
            <a:chOff x="68582" y="1277452"/>
            <a:chExt cx="8378734" cy="3680862"/>
          </a:xfrm>
        </p:grpSpPr>
        <p:graphicFrame>
          <p:nvGraphicFramePr>
            <p:cNvPr id="6" name="Content Placeholder 6">
              <a:extLst>
                <a:ext uri="{FF2B5EF4-FFF2-40B4-BE49-F238E27FC236}">
                  <a16:creationId xmlns:a16="http://schemas.microsoft.com/office/drawing/2014/main" id="{6DAEFFE9-9F98-DCF0-763F-F80BC9B8F6EC}"/>
                </a:ext>
              </a:extLst>
            </p:cNvPr>
            <p:cNvGraphicFramePr>
              <a:graphicFrameLocks noChangeAspect="1"/>
            </p:cNvGraphicFramePr>
            <p:nvPr>
              <p:extLst>
                <p:ext uri="{D42A27DB-BD31-4B8C-83A1-F6EECF244321}">
                  <p14:modId xmlns:p14="http://schemas.microsoft.com/office/powerpoint/2010/main" val="437406384"/>
                </p:ext>
              </p:extLst>
            </p:nvPr>
          </p:nvGraphicFramePr>
          <p:xfrm>
            <a:off x="1266206" y="1278674"/>
            <a:ext cx="7181110" cy="332254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8">
              <a:extLst>
                <a:ext uri="{FF2B5EF4-FFF2-40B4-BE49-F238E27FC236}">
                  <a16:creationId xmlns:a16="http://schemas.microsoft.com/office/drawing/2014/main" id="{9FFCF4CA-CDB8-F60A-6016-EE62EEB198B2}"/>
                </a:ext>
              </a:extLst>
            </p:cNvPr>
            <p:cNvSpPr txBox="1">
              <a:spLocks noChangeAspect="1"/>
            </p:cNvSpPr>
            <p:nvPr/>
          </p:nvSpPr>
          <p:spPr>
            <a:xfrm rot="16200000">
              <a:off x="-1170329" y="2516363"/>
              <a:ext cx="3680862" cy="1203040"/>
            </a:xfrm>
            <a:prstGeom prst="rect">
              <a:avLst/>
            </a:prstGeom>
            <a:noFill/>
          </p:spPr>
          <p:txBody>
            <a:bodyPr wrap="square" lIns="68579" tIns="34289" rIns="68579" bIns="34289">
              <a:spAutoFit/>
            </a:bodyPr>
            <a:ls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178"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355"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532"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709"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5886" algn="l" defTabSz="914355" rtl="0" eaLnBrk="1" latinLnBrk="0" hangingPunct="1">
                <a:defRPr kern="1200">
                  <a:solidFill>
                    <a:schemeClr val="tx1"/>
                  </a:solidFill>
                  <a:latin typeface="Arial" pitchFamily="34" charset="0"/>
                  <a:ea typeface="ＭＳ Ｐゴシック" pitchFamily="34" charset="-128"/>
                  <a:cs typeface="+mn-cs"/>
                </a:defRPr>
              </a:lvl6pPr>
              <a:lvl7pPr marL="2743064" algn="l" defTabSz="914355" rtl="0" eaLnBrk="1" latinLnBrk="0" hangingPunct="1">
                <a:defRPr kern="1200">
                  <a:solidFill>
                    <a:schemeClr val="tx1"/>
                  </a:solidFill>
                  <a:latin typeface="Arial" pitchFamily="34" charset="0"/>
                  <a:ea typeface="ＭＳ Ｐゴシック" pitchFamily="34" charset="-128"/>
                  <a:cs typeface="+mn-cs"/>
                </a:defRPr>
              </a:lvl7pPr>
              <a:lvl8pPr marL="3200240" algn="l" defTabSz="914355" rtl="0" eaLnBrk="1" latinLnBrk="0" hangingPunct="1">
                <a:defRPr kern="1200">
                  <a:solidFill>
                    <a:schemeClr val="tx1"/>
                  </a:solidFill>
                  <a:latin typeface="Arial" pitchFamily="34" charset="0"/>
                  <a:ea typeface="ＭＳ Ｐゴシック" pitchFamily="34" charset="-128"/>
                  <a:cs typeface="+mn-cs"/>
                </a:defRPr>
              </a:lvl8pPr>
              <a:lvl9pPr marL="3657418" algn="l" defTabSz="914355" rtl="0" eaLnBrk="1" latinLnBrk="0" hangingPunct="1">
                <a:defRPr kern="1200">
                  <a:solidFill>
                    <a:schemeClr val="tx1"/>
                  </a:solidFill>
                  <a:latin typeface="Arial" pitchFamily="34" charset="0"/>
                  <a:ea typeface="ＭＳ Ｐゴシック" pitchFamily="34" charset="-128"/>
                  <a:cs typeface="+mn-cs"/>
                </a:defRPr>
              </a:lvl9pPr>
            </a:lstStyle>
            <a:p>
              <a:pPr marL="0" marR="0" lvl="0" indent="0" algn="ctr" defTabSz="914310" rtl="0" eaLnBrk="1" fontAlgn="auto" latinLnBrk="0" hangingPunct="1">
                <a:lnSpc>
                  <a:spcPts val="1300"/>
                </a:lnSpc>
                <a:spcBef>
                  <a:spcPts val="0"/>
                </a:spcBef>
                <a:spcAft>
                  <a:spcPts val="0"/>
                </a:spcAft>
                <a:buClrTx/>
                <a:buSzTx/>
                <a:buFontTx/>
                <a:buNone/>
                <a:tabLst/>
                <a:defRPr/>
              </a:pPr>
              <a:r>
                <a:rPr kumimoji="0" lang="en-GB" sz="1200" b="0" i="0" u="none" strike="noStrike" kern="0" cap="none" spc="0" normalizeH="0" baseline="0" noProof="0" dirty="0">
                  <a:ln>
                    <a:noFill/>
                  </a:ln>
                  <a:effectLst/>
                  <a:uLnTx/>
                  <a:uFillTx/>
                  <a:latin typeface="BI Sans" pitchFamily="2" charset="0"/>
                  <a:cs typeface="Arial" panose="020B0604020202020204" pitchFamily="34" charset="0"/>
                </a:rPr>
                <a:t>Predicted mean (95% CI) change from baseline in FVC (mL) </a:t>
              </a:r>
              <a:br>
                <a:rPr kumimoji="0" lang="en-GB" sz="1200" b="0" i="0" u="none" strike="noStrike" kern="0" cap="none" spc="0" normalizeH="0" baseline="0" noProof="0" dirty="0">
                  <a:ln>
                    <a:noFill/>
                  </a:ln>
                  <a:effectLst/>
                  <a:uLnTx/>
                  <a:uFillTx/>
                  <a:latin typeface="BI Sans" pitchFamily="2" charset="0"/>
                  <a:cs typeface="Arial" panose="020B0604020202020204" pitchFamily="34" charset="0"/>
                </a:rPr>
              </a:br>
              <a:r>
                <a:rPr kumimoji="0" lang="en-GB" sz="1200" b="0" i="0" u="none" strike="noStrike" kern="0" cap="none" spc="0" normalizeH="0" baseline="0" noProof="0" dirty="0">
                  <a:ln>
                    <a:noFill/>
                  </a:ln>
                  <a:effectLst/>
                  <a:uLnTx/>
                  <a:uFillTx/>
                  <a:latin typeface="BI Sans" pitchFamily="2" charset="0"/>
                  <a:cs typeface="Arial" panose="020B0604020202020204" pitchFamily="34" charset="0"/>
                </a:rPr>
                <a:t>measured by site spirometry</a:t>
              </a:r>
            </a:p>
          </p:txBody>
        </p:sp>
      </p:grpSp>
      <p:grpSp>
        <p:nvGrpSpPr>
          <p:cNvPr id="91" name="Group 90">
            <a:extLst>
              <a:ext uri="{FF2B5EF4-FFF2-40B4-BE49-F238E27FC236}">
                <a16:creationId xmlns:a16="http://schemas.microsoft.com/office/drawing/2014/main" id="{11B3C2B1-69DB-8743-FB9E-9E1BF94378AD}"/>
              </a:ext>
            </a:extLst>
          </p:cNvPr>
          <p:cNvGrpSpPr/>
          <p:nvPr/>
        </p:nvGrpSpPr>
        <p:grpSpPr>
          <a:xfrm>
            <a:off x="6778684" y="2649641"/>
            <a:ext cx="4119509" cy="2803037"/>
            <a:chOff x="6862178" y="3287410"/>
            <a:chExt cx="4119509" cy="2803037"/>
          </a:xfrm>
        </p:grpSpPr>
        <p:sp>
          <p:nvSpPr>
            <p:cNvPr id="92" name="TextBox 91">
              <a:extLst>
                <a:ext uri="{FF2B5EF4-FFF2-40B4-BE49-F238E27FC236}">
                  <a16:creationId xmlns:a16="http://schemas.microsoft.com/office/drawing/2014/main" id="{8BEB52F7-0CA2-4621-BFF3-050F09FBA081}"/>
                </a:ext>
              </a:extLst>
            </p:cNvPr>
            <p:cNvSpPr txBox="1"/>
            <p:nvPr/>
          </p:nvSpPr>
          <p:spPr>
            <a:xfrm>
              <a:off x="8535201" y="5813448"/>
              <a:ext cx="1021892" cy="276999"/>
            </a:xfrm>
            <a:prstGeom prst="rect">
              <a:avLst/>
            </a:prstGeom>
            <a:noFill/>
          </p:spPr>
          <p:txBody>
            <a:bodyPr wrap="square" rtlCol="0">
              <a:spAutoFit/>
            </a:bodyPr>
            <a:lstStyle/>
            <a:p>
              <a:pPr marL="0" marR="0" lvl="0" indent="0" algn="ctr" defTabSz="1213688"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effectLst/>
                  <a:uLnTx/>
                  <a:uFillTx/>
                  <a:latin typeface="BI Sans" pitchFamily="2" charset="0"/>
                  <a:cs typeface="Arial" panose="020B0604020202020204" pitchFamily="34" charset="0"/>
                </a:rPr>
                <a:t>Week</a:t>
              </a:r>
            </a:p>
          </p:txBody>
        </p:sp>
        <p:grpSp>
          <p:nvGrpSpPr>
            <p:cNvPr id="93" name="Group 92">
              <a:extLst>
                <a:ext uri="{FF2B5EF4-FFF2-40B4-BE49-F238E27FC236}">
                  <a16:creationId xmlns:a16="http://schemas.microsoft.com/office/drawing/2014/main" id="{C7E0636F-3061-CCF3-39D4-D8A780476E9E}"/>
                </a:ext>
              </a:extLst>
            </p:cNvPr>
            <p:cNvGrpSpPr/>
            <p:nvPr/>
          </p:nvGrpSpPr>
          <p:grpSpPr>
            <a:xfrm>
              <a:off x="6862178" y="3287410"/>
              <a:ext cx="4119509" cy="2515305"/>
              <a:chOff x="6862178" y="3287410"/>
              <a:chExt cx="4119509" cy="2515305"/>
            </a:xfrm>
          </p:grpSpPr>
          <p:sp>
            <p:nvSpPr>
              <p:cNvPr id="95" name="Freeform 5">
                <a:extLst>
                  <a:ext uri="{FF2B5EF4-FFF2-40B4-BE49-F238E27FC236}">
                    <a16:creationId xmlns:a16="http://schemas.microsoft.com/office/drawing/2014/main" id="{C5BFE49E-2D66-4044-AAD4-AA51040B4389}"/>
                  </a:ext>
                </a:extLst>
              </p:cNvPr>
              <p:cNvSpPr>
                <a:spLocks/>
              </p:cNvSpPr>
              <p:nvPr/>
            </p:nvSpPr>
            <p:spPr bwMode="auto">
              <a:xfrm>
                <a:off x="7472143" y="4184969"/>
                <a:ext cx="3389312" cy="0"/>
              </a:xfrm>
              <a:custGeom>
                <a:avLst/>
                <a:gdLst>
                  <a:gd name="T0" fmla="*/ 0 w 2135"/>
                  <a:gd name="T1" fmla="*/ 24 w 2135"/>
                  <a:gd name="T2" fmla="*/ 2135 w 2135"/>
                </a:gdLst>
                <a:ahLst/>
                <a:cxnLst>
                  <a:cxn ang="0">
                    <a:pos x="T0" y="0"/>
                  </a:cxn>
                  <a:cxn ang="0">
                    <a:pos x="T1" y="0"/>
                  </a:cxn>
                  <a:cxn ang="0">
                    <a:pos x="T2" y="0"/>
                  </a:cxn>
                </a:cxnLst>
                <a:rect l="0" t="0" r="r" b="b"/>
                <a:pathLst>
                  <a:path w="2135">
                    <a:moveTo>
                      <a:pt x="0" y="0"/>
                    </a:moveTo>
                    <a:lnTo>
                      <a:pt x="24" y="0"/>
                    </a:lnTo>
                    <a:lnTo>
                      <a:pt x="2135" y="0"/>
                    </a:lnTo>
                  </a:path>
                </a:pathLst>
              </a:custGeom>
              <a:noFill/>
              <a:ln w="12700"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effectLst/>
                  <a:uLnTx/>
                  <a:uFillTx/>
                  <a:latin typeface="BI Sans" pitchFamily="2" charset="0"/>
                </a:endParaRPr>
              </a:p>
            </p:txBody>
          </p:sp>
          <p:sp>
            <p:nvSpPr>
              <p:cNvPr id="96" name="Freeform 6">
                <a:extLst>
                  <a:ext uri="{FF2B5EF4-FFF2-40B4-BE49-F238E27FC236}">
                    <a16:creationId xmlns:a16="http://schemas.microsoft.com/office/drawing/2014/main" id="{B9E15FE9-E43B-4C25-4EAE-3A8AA3F1B2CD}"/>
                  </a:ext>
                </a:extLst>
              </p:cNvPr>
              <p:cNvSpPr>
                <a:spLocks/>
              </p:cNvSpPr>
              <p:nvPr/>
            </p:nvSpPr>
            <p:spPr bwMode="auto">
              <a:xfrm>
                <a:off x="7472143" y="4150044"/>
                <a:ext cx="66675" cy="69850"/>
              </a:xfrm>
              <a:custGeom>
                <a:avLst/>
                <a:gdLst>
                  <a:gd name="T0" fmla="*/ 20 w 42"/>
                  <a:gd name="T1" fmla="*/ 44 h 44"/>
                  <a:gd name="T2" fmla="*/ 0 w 42"/>
                  <a:gd name="T3" fmla="*/ 22 h 44"/>
                  <a:gd name="T4" fmla="*/ 20 w 42"/>
                  <a:gd name="T5" fmla="*/ 0 h 44"/>
                  <a:gd name="T6" fmla="*/ 42 w 42"/>
                  <a:gd name="T7" fmla="*/ 22 h 44"/>
                  <a:gd name="T8" fmla="*/ 20 w 42"/>
                  <a:gd name="T9" fmla="*/ 44 h 44"/>
                </a:gdLst>
                <a:ahLst/>
                <a:cxnLst>
                  <a:cxn ang="0">
                    <a:pos x="T0" y="T1"/>
                  </a:cxn>
                  <a:cxn ang="0">
                    <a:pos x="T2" y="T3"/>
                  </a:cxn>
                  <a:cxn ang="0">
                    <a:pos x="T4" y="T5"/>
                  </a:cxn>
                  <a:cxn ang="0">
                    <a:pos x="T6" y="T7"/>
                  </a:cxn>
                  <a:cxn ang="0">
                    <a:pos x="T8" y="T9"/>
                  </a:cxn>
                </a:cxnLst>
                <a:rect l="0" t="0" r="r" b="b"/>
                <a:pathLst>
                  <a:path w="42" h="44">
                    <a:moveTo>
                      <a:pt x="20" y="44"/>
                    </a:moveTo>
                    <a:lnTo>
                      <a:pt x="0" y="22"/>
                    </a:lnTo>
                    <a:lnTo>
                      <a:pt x="20" y="0"/>
                    </a:lnTo>
                    <a:lnTo>
                      <a:pt x="42" y="22"/>
                    </a:lnTo>
                    <a:lnTo>
                      <a:pt x="20" y="44"/>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97" name="Freeform 7">
                <a:extLst>
                  <a:ext uri="{FF2B5EF4-FFF2-40B4-BE49-F238E27FC236}">
                    <a16:creationId xmlns:a16="http://schemas.microsoft.com/office/drawing/2014/main" id="{540610EE-E0A9-D28C-E0C6-5EDB700FFF2A}"/>
                  </a:ext>
                </a:extLst>
              </p:cNvPr>
              <p:cNvSpPr>
                <a:spLocks/>
              </p:cNvSpPr>
              <p:nvPr/>
            </p:nvSpPr>
            <p:spPr bwMode="auto">
              <a:xfrm>
                <a:off x="7503893" y="4184969"/>
                <a:ext cx="3363912" cy="1044575"/>
              </a:xfrm>
              <a:custGeom>
                <a:avLst/>
                <a:gdLst>
                  <a:gd name="T0" fmla="*/ 0 w 2119"/>
                  <a:gd name="T1" fmla="*/ 0 h 658"/>
                  <a:gd name="T2" fmla="*/ 544 w 2119"/>
                  <a:gd name="T3" fmla="*/ 107 h 658"/>
                  <a:gd name="T4" fmla="*/ 1074 w 2119"/>
                  <a:gd name="T5" fmla="*/ 473 h 658"/>
                  <a:gd name="T6" fmla="*/ 1593 w 2119"/>
                  <a:gd name="T7" fmla="*/ 489 h 658"/>
                  <a:gd name="T8" fmla="*/ 2119 w 2119"/>
                  <a:gd name="T9" fmla="*/ 658 h 658"/>
                </a:gdLst>
                <a:ahLst/>
                <a:cxnLst>
                  <a:cxn ang="0">
                    <a:pos x="T0" y="T1"/>
                  </a:cxn>
                  <a:cxn ang="0">
                    <a:pos x="T2" y="T3"/>
                  </a:cxn>
                  <a:cxn ang="0">
                    <a:pos x="T4" y="T5"/>
                  </a:cxn>
                  <a:cxn ang="0">
                    <a:pos x="T6" y="T7"/>
                  </a:cxn>
                  <a:cxn ang="0">
                    <a:pos x="T8" y="T9"/>
                  </a:cxn>
                </a:cxnLst>
                <a:rect l="0" t="0" r="r" b="b"/>
                <a:pathLst>
                  <a:path w="2119" h="658">
                    <a:moveTo>
                      <a:pt x="0" y="0"/>
                    </a:moveTo>
                    <a:lnTo>
                      <a:pt x="544" y="107"/>
                    </a:lnTo>
                    <a:lnTo>
                      <a:pt x="1074" y="473"/>
                    </a:lnTo>
                    <a:lnTo>
                      <a:pt x="1593" y="489"/>
                    </a:lnTo>
                    <a:lnTo>
                      <a:pt x="2119" y="658"/>
                    </a:lnTo>
                  </a:path>
                </a:pathLst>
              </a:custGeom>
              <a:noFill/>
              <a:ln w="190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98" name="Line 8">
                <a:extLst>
                  <a:ext uri="{FF2B5EF4-FFF2-40B4-BE49-F238E27FC236}">
                    <a16:creationId xmlns:a16="http://schemas.microsoft.com/office/drawing/2014/main" id="{5CFAA173-2F2C-E19A-6769-C596AD2A4AE2}"/>
                  </a:ext>
                </a:extLst>
              </p:cNvPr>
              <p:cNvSpPr>
                <a:spLocks noChangeShapeType="1"/>
              </p:cNvSpPr>
              <p:nvPr/>
            </p:nvSpPr>
            <p:spPr bwMode="auto">
              <a:xfrm>
                <a:off x="7503893" y="3480119"/>
                <a:ext cx="0" cy="2157412"/>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99" name="Line 9">
                <a:extLst>
                  <a:ext uri="{FF2B5EF4-FFF2-40B4-BE49-F238E27FC236}">
                    <a16:creationId xmlns:a16="http://schemas.microsoft.com/office/drawing/2014/main" id="{688B01F7-5ECF-6215-B667-D26154716AF7}"/>
                  </a:ext>
                </a:extLst>
              </p:cNvPr>
              <p:cNvSpPr>
                <a:spLocks noChangeShapeType="1"/>
              </p:cNvSpPr>
              <p:nvPr/>
            </p:nvSpPr>
            <p:spPr bwMode="auto">
              <a:xfrm flipH="1">
                <a:off x="7465793" y="5599431"/>
                <a:ext cx="3389312"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100" name="Line 10">
                <a:extLst>
                  <a:ext uri="{FF2B5EF4-FFF2-40B4-BE49-F238E27FC236}">
                    <a16:creationId xmlns:a16="http://schemas.microsoft.com/office/drawing/2014/main" id="{02CE776D-FAA2-E32F-BA8A-4DA3D1A7CB42}"/>
                  </a:ext>
                </a:extLst>
              </p:cNvPr>
              <p:cNvSpPr>
                <a:spLocks noChangeShapeType="1"/>
              </p:cNvSpPr>
              <p:nvPr/>
            </p:nvSpPr>
            <p:spPr bwMode="auto">
              <a:xfrm>
                <a:off x="9183468" y="5599431"/>
                <a:ext cx="0" cy="3810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101" name="Line 11">
                <a:extLst>
                  <a:ext uri="{FF2B5EF4-FFF2-40B4-BE49-F238E27FC236}">
                    <a16:creationId xmlns:a16="http://schemas.microsoft.com/office/drawing/2014/main" id="{DC9BCAE5-1F0C-B275-CC28-37E61144C285}"/>
                  </a:ext>
                </a:extLst>
              </p:cNvPr>
              <p:cNvSpPr>
                <a:spLocks noChangeShapeType="1"/>
              </p:cNvSpPr>
              <p:nvPr/>
            </p:nvSpPr>
            <p:spPr bwMode="auto">
              <a:xfrm>
                <a:off x="10861455" y="5599431"/>
                <a:ext cx="0" cy="3810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102" name="Line 12">
                <a:extLst>
                  <a:ext uri="{FF2B5EF4-FFF2-40B4-BE49-F238E27FC236}">
                    <a16:creationId xmlns:a16="http://schemas.microsoft.com/office/drawing/2014/main" id="{0C913A89-9FF9-51C3-3B3B-1C9C9EC58F48}"/>
                  </a:ext>
                </a:extLst>
              </p:cNvPr>
              <p:cNvSpPr>
                <a:spLocks noChangeShapeType="1"/>
              </p:cNvSpPr>
              <p:nvPr/>
            </p:nvSpPr>
            <p:spPr bwMode="auto">
              <a:xfrm>
                <a:off x="10023255" y="5599431"/>
                <a:ext cx="0" cy="3810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103" name="Line 13">
                <a:extLst>
                  <a:ext uri="{FF2B5EF4-FFF2-40B4-BE49-F238E27FC236}">
                    <a16:creationId xmlns:a16="http://schemas.microsoft.com/office/drawing/2014/main" id="{5A8BFB25-3AFF-F12E-C5BA-6FBE092B076F}"/>
                  </a:ext>
                </a:extLst>
              </p:cNvPr>
              <p:cNvSpPr>
                <a:spLocks noChangeShapeType="1"/>
              </p:cNvSpPr>
              <p:nvPr/>
            </p:nvSpPr>
            <p:spPr bwMode="auto">
              <a:xfrm>
                <a:off x="8345268" y="5599431"/>
                <a:ext cx="0" cy="3810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104" name="Line 14">
                <a:extLst>
                  <a:ext uri="{FF2B5EF4-FFF2-40B4-BE49-F238E27FC236}">
                    <a16:creationId xmlns:a16="http://schemas.microsoft.com/office/drawing/2014/main" id="{A5EA1CB7-E9B8-F287-079C-D0072D06B036}"/>
                  </a:ext>
                </a:extLst>
              </p:cNvPr>
              <p:cNvSpPr>
                <a:spLocks noChangeShapeType="1"/>
              </p:cNvSpPr>
              <p:nvPr/>
            </p:nvSpPr>
            <p:spPr bwMode="auto">
              <a:xfrm flipH="1">
                <a:off x="7465793" y="5248594"/>
                <a:ext cx="38100"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105" name="Line 15">
                <a:extLst>
                  <a:ext uri="{FF2B5EF4-FFF2-40B4-BE49-F238E27FC236}">
                    <a16:creationId xmlns:a16="http://schemas.microsoft.com/office/drawing/2014/main" id="{6040DEE4-56F1-7789-119A-9BD0E2E4AA68}"/>
                  </a:ext>
                </a:extLst>
              </p:cNvPr>
              <p:cNvSpPr>
                <a:spLocks noChangeShapeType="1"/>
              </p:cNvSpPr>
              <p:nvPr/>
            </p:nvSpPr>
            <p:spPr bwMode="auto">
              <a:xfrm flipH="1">
                <a:off x="7465793" y="3830956"/>
                <a:ext cx="38100"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106" name="Line 16">
                <a:extLst>
                  <a:ext uri="{FF2B5EF4-FFF2-40B4-BE49-F238E27FC236}">
                    <a16:creationId xmlns:a16="http://schemas.microsoft.com/office/drawing/2014/main" id="{71629FE3-98BA-278F-1229-BB4913227AE9}"/>
                  </a:ext>
                </a:extLst>
              </p:cNvPr>
              <p:cNvSpPr>
                <a:spLocks noChangeShapeType="1"/>
              </p:cNvSpPr>
              <p:nvPr/>
            </p:nvSpPr>
            <p:spPr bwMode="auto">
              <a:xfrm flipH="1">
                <a:off x="7465793" y="4538981"/>
                <a:ext cx="38100"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107" name="Line 17">
                <a:extLst>
                  <a:ext uri="{FF2B5EF4-FFF2-40B4-BE49-F238E27FC236}">
                    <a16:creationId xmlns:a16="http://schemas.microsoft.com/office/drawing/2014/main" id="{72238A8D-C9A5-8D50-9E12-2631854DBF11}"/>
                  </a:ext>
                </a:extLst>
              </p:cNvPr>
              <p:cNvSpPr>
                <a:spLocks noChangeShapeType="1"/>
              </p:cNvSpPr>
              <p:nvPr/>
            </p:nvSpPr>
            <p:spPr bwMode="auto">
              <a:xfrm flipH="1">
                <a:off x="7465793" y="4894581"/>
                <a:ext cx="38100"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108" name="Line 18">
                <a:extLst>
                  <a:ext uri="{FF2B5EF4-FFF2-40B4-BE49-F238E27FC236}">
                    <a16:creationId xmlns:a16="http://schemas.microsoft.com/office/drawing/2014/main" id="{150AA2BC-92FB-C7A0-6342-4D29070B4929}"/>
                  </a:ext>
                </a:extLst>
              </p:cNvPr>
              <p:cNvSpPr>
                <a:spLocks noChangeShapeType="1"/>
              </p:cNvSpPr>
              <p:nvPr/>
            </p:nvSpPr>
            <p:spPr bwMode="auto">
              <a:xfrm flipH="1">
                <a:off x="7465793" y="3480119"/>
                <a:ext cx="38100" cy="0"/>
              </a:xfrm>
              <a:prstGeom prst="line">
                <a:avLst/>
              </a:prstGeom>
              <a:noFill/>
              <a:ln w="12700" cap="flat">
                <a:solidFill>
                  <a:srgbClr val="00000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109" name="Line 19">
                <a:extLst>
                  <a:ext uri="{FF2B5EF4-FFF2-40B4-BE49-F238E27FC236}">
                    <a16:creationId xmlns:a16="http://schemas.microsoft.com/office/drawing/2014/main" id="{78F69C4D-692F-04D2-FB99-CC25F036022D}"/>
                  </a:ext>
                </a:extLst>
              </p:cNvPr>
              <p:cNvSpPr>
                <a:spLocks noChangeShapeType="1"/>
              </p:cNvSpPr>
              <p:nvPr/>
            </p:nvSpPr>
            <p:spPr bwMode="auto">
              <a:xfrm>
                <a:off x="7615018" y="5268435"/>
                <a:ext cx="220662" cy="0"/>
              </a:xfrm>
              <a:prstGeom prst="line">
                <a:avLst/>
              </a:prstGeom>
              <a:noFill/>
              <a:ln w="1270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110" name="Line 20">
                <a:extLst>
                  <a:ext uri="{FF2B5EF4-FFF2-40B4-BE49-F238E27FC236}">
                    <a16:creationId xmlns:a16="http://schemas.microsoft.com/office/drawing/2014/main" id="{7EA75374-CA4D-392E-0A07-5F0B05CB8533}"/>
                  </a:ext>
                </a:extLst>
              </p:cNvPr>
              <p:cNvSpPr>
                <a:spLocks noChangeShapeType="1"/>
              </p:cNvSpPr>
              <p:nvPr/>
            </p:nvSpPr>
            <p:spPr bwMode="auto">
              <a:xfrm>
                <a:off x="7615018" y="5449080"/>
                <a:ext cx="220662" cy="0"/>
              </a:xfrm>
              <a:prstGeom prst="line">
                <a:avLst/>
              </a:prstGeom>
              <a:noFill/>
              <a:ln w="12700" cap="flat">
                <a:solidFill>
                  <a:schemeClr val="accent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111" name="Freeform 30">
                <a:extLst>
                  <a:ext uri="{FF2B5EF4-FFF2-40B4-BE49-F238E27FC236}">
                    <a16:creationId xmlns:a16="http://schemas.microsoft.com/office/drawing/2014/main" id="{E8845795-A022-2462-C98E-EDF89A971A3A}"/>
                  </a:ext>
                </a:extLst>
              </p:cNvPr>
              <p:cNvSpPr>
                <a:spLocks/>
              </p:cNvSpPr>
              <p:nvPr/>
            </p:nvSpPr>
            <p:spPr bwMode="auto">
              <a:xfrm>
                <a:off x="7503893" y="3811906"/>
                <a:ext cx="3328987" cy="782637"/>
              </a:xfrm>
              <a:custGeom>
                <a:avLst/>
                <a:gdLst>
                  <a:gd name="T0" fmla="*/ 0 w 2097"/>
                  <a:gd name="T1" fmla="*/ 235 h 493"/>
                  <a:gd name="T2" fmla="*/ 522 w 2097"/>
                  <a:gd name="T3" fmla="*/ 0 h 493"/>
                  <a:gd name="T4" fmla="*/ 1056 w 2097"/>
                  <a:gd name="T5" fmla="*/ 302 h 493"/>
                  <a:gd name="T6" fmla="*/ 1579 w 2097"/>
                  <a:gd name="T7" fmla="*/ 257 h 493"/>
                  <a:gd name="T8" fmla="*/ 2097 w 2097"/>
                  <a:gd name="T9" fmla="*/ 493 h 493"/>
                </a:gdLst>
                <a:ahLst/>
                <a:cxnLst>
                  <a:cxn ang="0">
                    <a:pos x="T0" y="T1"/>
                  </a:cxn>
                  <a:cxn ang="0">
                    <a:pos x="T2" y="T3"/>
                  </a:cxn>
                  <a:cxn ang="0">
                    <a:pos x="T4" y="T5"/>
                  </a:cxn>
                  <a:cxn ang="0">
                    <a:pos x="T6" y="T7"/>
                  </a:cxn>
                  <a:cxn ang="0">
                    <a:pos x="T8" y="T9"/>
                  </a:cxn>
                </a:cxnLst>
                <a:rect l="0" t="0" r="r" b="b"/>
                <a:pathLst>
                  <a:path w="2097" h="493">
                    <a:moveTo>
                      <a:pt x="0" y="235"/>
                    </a:moveTo>
                    <a:lnTo>
                      <a:pt x="522" y="0"/>
                    </a:lnTo>
                    <a:lnTo>
                      <a:pt x="1056" y="302"/>
                    </a:lnTo>
                    <a:lnTo>
                      <a:pt x="1579" y="257"/>
                    </a:lnTo>
                    <a:lnTo>
                      <a:pt x="2097" y="493"/>
                    </a:lnTo>
                  </a:path>
                </a:pathLst>
              </a:custGeom>
              <a:noFill/>
              <a:ln w="12700"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effectLst/>
                  <a:uLnTx/>
                  <a:uFillTx/>
                  <a:latin typeface="BI Sans" pitchFamily="2" charset="0"/>
                </a:endParaRPr>
              </a:p>
            </p:txBody>
          </p:sp>
          <p:cxnSp>
            <p:nvCxnSpPr>
              <p:cNvPr id="112" name="Straight Arrow Connector 111">
                <a:extLst>
                  <a:ext uri="{FF2B5EF4-FFF2-40B4-BE49-F238E27FC236}">
                    <a16:creationId xmlns:a16="http://schemas.microsoft.com/office/drawing/2014/main" id="{31C63AAC-5720-4CC3-765C-3647BA29C1D8}"/>
                  </a:ext>
                </a:extLst>
              </p:cNvPr>
              <p:cNvCxnSpPr>
                <a:cxnSpLocks/>
              </p:cNvCxnSpPr>
              <p:nvPr/>
            </p:nvCxnSpPr>
            <p:spPr>
              <a:xfrm>
                <a:off x="8352526" y="4354290"/>
                <a:ext cx="2521544" cy="882842"/>
              </a:xfrm>
              <a:prstGeom prst="straightConnector1">
                <a:avLst/>
              </a:prstGeom>
              <a:ln w="12700">
                <a:solidFill>
                  <a:schemeClr val="accent1"/>
                </a:solidFill>
                <a:prstDash val="sysDash"/>
              </a:ln>
            </p:spPr>
            <p:style>
              <a:lnRef idx="3">
                <a:schemeClr val="dk1"/>
              </a:lnRef>
              <a:fillRef idx="0">
                <a:schemeClr val="dk1"/>
              </a:fillRef>
              <a:effectRef idx="2">
                <a:schemeClr val="dk1"/>
              </a:effectRef>
              <a:fontRef idx="minor">
                <a:schemeClr val="tx1"/>
              </a:fontRef>
            </p:style>
          </p:cxnSp>
          <p:grpSp>
            <p:nvGrpSpPr>
              <p:cNvPr id="113" name="Group 112">
                <a:extLst>
                  <a:ext uri="{FF2B5EF4-FFF2-40B4-BE49-F238E27FC236}">
                    <a16:creationId xmlns:a16="http://schemas.microsoft.com/office/drawing/2014/main" id="{9E04A83B-2F4B-9FEF-E19F-AF69B51A887B}"/>
                  </a:ext>
                </a:extLst>
              </p:cNvPr>
              <p:cNvGrpSpPr/>
              <p:nvPr/>
            </p:nvGrpSpPr>
            <p:grpSpPr>
              <a:xfrm>
                <a:off x="8294468" y="3603944"/>
                <a:ext cx="2576512" cy="1309687"/>
                <a:chOff x="1700213" y="2092855"/>
                <a:chExt cx="2576512" cy="1309687"/>
              </a:xfrm>
            </p:grpSpPr>
            <p:sp>
              <p:nvSpPr>
                <p:cNvPr id="155" name="Line 32">
                  <a:extLst>
                    <a:ext uri="{FF2B5EF4-FFF2-40B4-BE49-F238E27FC236}">
                      <a16:creationId xmlns:a16="http://schemas.microsoft.com/office/drawing/2014/main" id="{545C75ED-8C86-0676-B04A-CCFAB3DD2609}"/>
                    </a:ext>
                  </a:extLst>
                </p:cNvPr>
                <p:cNvSpPr>
                  <a:spLocks noChangeShapeType="1"/>
                </p:cNvSpPr>
                <p:nvPr/>
              </p:nvSpPr>
              <p:spPr bwMode="auto">
                <a:xfrm>
                  <a:off x="1700213" y="2092855"/>
                  <a:ext cx="76200"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156" name="Line 33">
                  <a:extLst>
                    <a:ext uri="{FF2B5EF4-FFF2-40B4-BE49-F238E27FC236}">
                      <a16:creationId xmlns:a16="http://schemas.microsoft.com/office/drawing/2014/main" id="{21EEB18A-7BDF-52B0-9087-9F0B8E7253CF}"/>
                    </a:ext>
                  </a:extLst>
                </p:cNvPr>
                <p:cNvSpPr>
                  <a:spLocks noChangeShapeType="1"/>
                </p:cNvSpPr>
                <p:nvPr/>
              </p:nvSpPr>
              <p:spPr bwMode="auto">
                <a:xfrm>
                  <a:off x="1700213" y="2502430"/>
                  <a:ext cx="76200"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157" name="Line 36">
                  <a:extLst>
                    <a:ext uri="{FF2B5EF4-FFF2-40B4-BE49-F238E27FC236}">
                      <a16:creationId xmlns:a16="http://schemas.microsoft.com/office/drawing/2014/main" id="{681E592A-466D-0954-7DF8-EB79A46D55CE}"/>
                    </a:ext>
                  </a:extLst>
                </p:cNvPr>
                <p:cNvSpPr>
                  <a:spLocks noChangeShapeType="1"/>
                </p:cNvSpPr>
                <p:nvPr/>
              </p:nvSpPr>
              <p:spPr bwMode="auto">
                <a:xfrm>
                  <a:off x="2543175" y="3027892"/>
                  <a:ext cx="80962" cy="0"/>
                </a:xfrm>
                <a:prstGeom prst="line">
                  <a:avLst/>
                </a:prstGeom>
                <a:solidFill>
                  <a:srgbClr val="5EC8DA"/>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158" name="Line 39">
                  <a:extLst>
                    <a:ext uri="{FF2B5EF4-FFF2-40B4-BE49-F238E27FC236}">
                      <a16:creationId xmlns:a16="http://schemas.microsoft.com/office/drawing/2014/main" id="{F49CA0BB-6F2C-E788-30BD-9314BBB190D6}"/>
                    </a:ext>
                  </a:extLst>
                </p:cNvPr>
                <p:cNvSpPr>
                  <a:spLocks noChangeShapeType="1"/>
                </p:cNvSpPr>
                <p:nvPr/>
              </p:nvSpPr>
              <p:spPr bwMode="auto">
                <a:xfrm>
                  <a:off x="3378200" y="2999317"/>
                  <a:ext cx="76200" cy="0"/>
                </a:xfrm>
                <a:prstGeom prst="line">
                  <a:avLst/>
                </a:prstGeom>
                <a:solidFill>
                  <a:srgbClr val="5EC8DA"/>
                </a:solidFill>
                <a:ln w="127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159" name="Line 34">
                  <a:extLst>
                    <a:ext uri="{FF2B5EF4-FFF2-40B4-BE49-F238E27FC236}">
                      <a16:creationId xmlns:a16="http://schemas.microsoft.com/office/drawing/2014/main" id="{41C1A7E1-16F4-4495-A1BF-A4433C28D116}"/>
                    </a:ext>
                  </a:extLst>
                </p:cNvPr>
                <p:cNvSpPr>
                  <a:spLocks noChangeShapeType="1"/>
                </p:cNvSpPr>
                <p:nvPr/>
              </p:nvSpPr>
              <p:spPr bwMode="auto">
                <a:xfrm>
                  <a:off x="2586038" y="2546880"/>
                  <a:ext cx="0" cy="481012"/>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160" name="Line 35">
                  <a:extLst>
                    <a:ext uri="{FF2B5EF4-FFF2-40B4-BE49-F238E27FC236}">
                      <a16:creationId xmlns:a16="http://schemas.microsoft.com/office/drawing/2014/main" id="{C3CDA84A-9161-E630-BCBF-C638A234FFB0}"/>
                    </a:ext>
                  </a:extLst>
                </p:cNvPr>
                <p:cNvSpPr>
                  <a:spLocks noChangeShapeType="1"/>
                </p:cNvSpPr>
                <p:nvPr/>
              </p:nvSpPr>
              <p:spPr bwMode="auto">
                <a:xfrm>
                  <a:off x="2543175" y="2546880"/>
                  <a:ext cx="80962"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161" name="Line 37">
                  <a:extLst>
                    <a:ext uri="{FF2B5EF4-FFF2-40B4-BE49-F238E27FC236}">
                      <a16:creationId xmlns:a16="http://schemas.microsoft.com/office/drawing/2014/main" id="{380685EB-822A-AE6A-EF46-91C19AFF2EBF}"/>
                    </a:ext>
                  </a:extLst>
                </p:cNvPr>
                <p:cNvSpPr>
                  <a:spLocks noChangeShapeType="1"/>
                </p:cNvSpPr>
                <p:nvPr/>
              </p:nvSpPr>
              <p:spPr bwMode="auto">
                <a:xfrm>
                  <a:off x="3416300" y="2432580"/>
                  <a:ext cx="0" cy="566737"/>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162" name="Line 38">
                  <a:extLst>
                    <a:ext uri="{FF2B5EF4-FFF2-40B4-BE49-F238E27FC236}">
                      <a16:creationId xmlns:a16="http://schemas.microsoft.com/office/drawing/2014/main" id="{413A722F-C747-CD60-5C2B-A311C4871BD4}"/>
                    </a:ext>
                  </a:extLst>
                </p:cNvPr>
                <p:cNvSpPr>
                  <a:spLocks noChangeShapeType="1"/>
                </p:cNvSpPr>
                <p:nvPr/>
              </p:nvSpPr>
              <p:spPr bwMode="auto">
                <a:xfrm>
                  <a:off x="3378200" y="2432580"/>
                  <a:ext cx="76200"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163" name="Line 40">
                  <a:extLst>
                    <a:ext uri="{FF2B5EF4-FFF2-40B4-BE49-F238E27FC236}">
                      <a16:creationId xmlns:a16="http://schemas.microsoft.com/office/drawing/2014/main" id="{186F3A1A-B594-C4FE-DFD6-D717883F9952}"/>
                    </a:ext>
                  </a:extLst>
                </p:cNvPr>
                <p:cNvSpPr>
                  <a:spLocks noChangeShapeType="1"/>
                </p:cNvSpPr>
                <p:nvPr/>
              </p:nvSpPr>
              <p:spPr bwMode="auto">
                <a:xfrm>
                  <a:off x="4238625" y="2780242"/>
                  <a:ext cx="0" cy="6223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164" name="Line 41">
                  <a:extLst>
                    <a:ext uri="{FF2B5EF4-FFF2-40B4-BE49-F238E27FC236}">
                      <a16:creationId xmlns:a16="http://schemas.microsoft.com/office/drawing/2014/main" id="{757EDD65-F963-5E82-0D70-4B7F05D53C87}"/>
                    </a:ext>
                  </a:extLst>
                </p:cNvPr>
                <p:cNvSpPr>
                  <a:spLocks noChangeShapeType="1"/>
                </p:cNvSpPr>
                <p:nvPr/>
              </p:nvSpPr>
              <p:spPr bwMode="auto">
                <a:xfrm>
                  <a:off x="4200525" y="2780242"/>
                  <a:ext cx="76200"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165" name="Line 42">
                  <a:extLst>
                    <a:ext uri="{FF2B5EF4-FFF2-40B4-BE49-F238E27FC236}">
                      <a16:creationId xmlns:a16="http://schemas.microsoft.com/office/drawing/2014/main" id="{CC8ABBD8-84BD-778F-6193-6E45CC24E058}"/>
                    </a:ext>
                  </a:extLst>
                </p:cNvPr>
                <p:cNvSpPr>
                  <a:spLocks noChangeShapeType="1"/>
                </p:cNvSpPr>
                <p:nvPr/>
              </p:nvSpPr>
              <p:spPr bwMode="auto">
                <a:xfrm>
                  <a:off x="4200525" y="3402542"/>
                  <a:ext cx="76200"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166" name="Line 31">
                  <a:extLst>
                    <a:ext uri="{FF2B5EF4-FFF2-40B4-BE49-F238E27FC236}">
                      <a16:creationId xmlns:a16="http://schemas.microsoft.com/office/drawing/2014/main" id="{E70D250C-E1F7-1190-5E08-87AD2E5ABD47}"/>
                    </a:ext>
                  </a:extLst>
                </p:cNvPr>
                <p:cNvSpPr>
                  <a:spLocks noChangeShapeType="1"/>
                </p:cNvSpPr>
                <p:nvPr/>
              </p:nvSpPr>
              <p:spPr bwMode="auto">
                <a:xfrm>
                  <a:off x="1738313" y="2092855"/>
                  <a:ext cx="0" cy="40957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effectLst/>
                    <a:uLnTx/>
                    <a:uFillTx/>
                    <a:latin typeface="BI Sans" pitchFamily="2" charset="0"/>
                  </a:endParaRPr>
                </a:p>
              </p:txBody>
            </p:sp>
          </p:grpSp>
          <p:grpSp>
            <p:nvGrpSpPr>
              <p:cNvPr id="114" name="Group 113">
                <a:extLst>
                  <a:ext uri="{FF2B5EF4-FFF2-40B4-BE49-F238E27FC236}">
                    <a16:creationId xmlns:a16="http://schemas.microsoft.com/office/drawing/2014/main" id="{58D8D8B4-0111-0A50-082B-E53F1C2B08C8}"/>
                  </a:ext>
                </a:extLst>
              </p:cNvPr>
              <p:cNvGrpSpPr/>
              <p:nvPr/>
            </p:nvGrpSpPr>
            <p:grpSpPr>
              <a:xfrm>
                <a:off x="8332568" y="4140519"/>
                <a:ext cx="2573337" cy="1363662"/>
                <a:chOff x="1738313" y="2629430"/>
                <a:chExt cx="2573337" cy="1363662"/>
              </a:xfrm>
            </p:grpSpPr>
            <p:sp>
              <p:nvSpPr>
                <p:cNvPr id="143" name="Line 43">
                  <a:extLst>
                    <a:ext uri="{FF2B5EF4-FFF2-40B4-BE49-F238E27FC236}">
                      <a16:creationId xmlns:a16="http://schemas.microsoft.com/office/drawing/2014/main" id="{630BA241-9833-BB0D-B224-2F60B77AEF32}"/>
                    </a:ext>
                  </a:extLst>
                </p:cNvPr>
                <p:cNvSpPr>
                  <a:spLocks noChangeShapeType="1"/>
                </p:cNvSpPr>
                <p:nvPr/>
              </p:nvSpPr>
              <p:spPr bwMode="auto">
                <a:xfrm>
                  <a:off x="1776413" y="2629430"/>
                  <a:ext cx="0" cy="43815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144" name="Line 44">
                  <a:extLst>
                    <a:ext uri="{FF2B5EF4-FFF2-40B4-BE49-F238E27FC236}">
                      <a16:creationId xmlns:a16="http://schemas.microsoft.com/office/drawing/2014/main" id="{7EC4B670-32B8-05AA-9ADC-596FD4121070}"/>
                    </a:ext>
                  </a:extLst>
                </p:cNvPr>
                <p:cNvSpPr>
                  <a:spLocks noChangeShapeType="1"/>
                </p:cNvSpPr>
                <p:nvPr/>
              </p:nvSpPr>
              <p:spPr bwMode="auto">
                <a:xfrm>
                  <a:off x="1738313" y="2629430"/>
                  <a:ext cx="76200"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145" name="Line 45">
                  <a:extLst>
                    <a:ext uri="{FF2B5EF4-FFF2-40B4-BE49-F238E27FC236}">
                      <a16:creationId xmlns:a16="http://schemas.microsoft.com/office/drawing/2014/main" id="{C1A6B814-F681-8F1D-6B5D-494BC5095AE8}"/>
                    </a:ext>
                  </a:extLst>
                </p:cNvPr>
                <p:cNvSpPr>
                  <a:spLocks noChangeShapeType="1"/>
                </p:cNvSpPr>
                <p:nvPr/>
              </p:nvSpPr>
              <p:spPr bwMode="auto">
                <a:xfrm>
                  <a:off x="1738313" y="3067580"/>
                  <a:ext cx="76200"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146" name="Line 46">
                  <a:extLst>
                    <a:ext uri="{FF2B5EF4-FFF2-40B4-BE49-F238E27FC236}">
                      <a16:creationId xmlns:a16="http://schemas.microsoft.com/office/drawing/2014/main" id="{971265CC-31CD-6BAC-CF64-E0CBF226CE9E}"/>
                    </a:ext>
                  </a:extLst>
                </p:cNvPr>
                <p:cNvSpPr>
                  <a:spLocks noChangeShapeType="1"/>
                </p:cNvSpPr>
                <p:nvPr/>
              </p:nvSpPr>
              <p:spPr bwMode="auto">
                <a:xfrm>
                  <a:off x="2614613" y="3140605"/>
                  <a:ext cx="0" cy="55880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147" name="Line 47">
                  <a:extLst>
                    <a:ext uri="{FF2B5EF4-FFF2-40B4-BE49-F238E27FC236}">
                      <a16:creationId xmlns:a16="http://schemas.microsoft.com/office/drawing/2014/main" id="{79AAE044-D9EC-076D-3482-F458177498BF}"/>
                    </a:ext>
                  </a:extLst>
                </p:cNvPr>
                <p:cNvSpPr>
                  <a:spLocks noChangeShapeType="1"/>
                </p:cNvSpPr>
                <p:nvPr/>
              </p:nvSpPr>
              <p:spPr bwMode="auto">
                <a:xfrm>
                  <a:off x="2576513" y="3140605"/>
                  <a:ext cx="76200"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148" name="Line 48">
                  <a:extLst>
                    <a:ext uri="{FF2B5EF4-FFF2-40B4-BE49-F238E27FC236}">
                      <a16:creationId xmlns:a16="http://schemas.microsoft.com/office/drawing/2014/main" id="{24961B96-A17E-02DF-ED26-FC4CF6A60E23}"/>
                    </a:ext>
                  </a:extLst>
                </p:cNvPr>
                <p:cNvSpPr>
                  <a:spLocks noChangeShapeType="1"/>
                </p:cNvSpPr>
                <p:nvPr/>
              </p:nvSpPr>
              <p:spPr bwMode="auto">
                <a:xfrm>
                  <a:off x="2576513" y="3699405"/>
                  <a:ext cx="76200"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149" name="Line 49">
                  <a:extLst>
                    <a:ext uri="{FF2B5EF4-FFF2-40B4-BE49-F238E27FC236}">
                      <a16:creationId xmlns:a16="http://schemas.microsoft.com/office/drawing/2014/main" id="{44C4AF0D-0FC9-81D0-E1DB-7F8ACB08E629}"/>
                    </a:ext>
                  </a:extLst>
                </p:cNvPr>
                <p:cNvSpPr>
                  <a:spLocks noChangeShapeType="1"/>
                </p:cNvSpPr>
                <p:nvPr/>
              </p:nvSpPr>
              <p:spPr bwMode="auto">
                <a:xfrm>
                  <a:off x="3437357" y="3159655"/>
                  <a:ext cx="0" cy="57785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150" name="Line 50">
                  <a:extLst>
                    <a:ext uri="{FF2B5EF4-FFF2-40B4-BE49-F238E27FC236}">
                      <a16:creationId xmlns:a16="http://schemas.microsoft.com/office/drawing/2014/main" id="{60751EE5-AB91-8926-5DCC-32D7C497120C}"/>
                    </a:ext>
                  </a:extLst>
                </p:cNvPr>
                <p:cNvSpPr>
                  <a:spLocks noChangeShapeType="1"/>
                </p:cNvSpPr>
                <p:nvPr/>
              </p:nvSpPr>
              <p:spPr bwMode="auto">
                <a:xfrm>
                  <a:off x="3399257" y="3159655"/>
                  <a:ext cx="76200"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151" name="Line 51">
                  <a:extLst>
                    <a:ext uri="{FF2B5EF4-FFF2-40B4-BE49-F238E27FC236}">
                      <a16:creationId xmlns:a16="http://schemas.microsoft.com/office/drawing/2014/main" id="{7AE1B022-9C23-8C37-A864-FBB7E70E275B}"/>
                    </a:ext>
                  </a:extLst>
                </p:cNvPr>
                <p:cNvSpPr>
                  <a:spLocks noChangeShapeType="1"/>
                </p:cNvSpPr>
                <p:nvPr/>
              </p:nvSpPr>
              <p:spPr bwMode="auto">
                <a:xfrm>
                  <a:off x="3400425" y="3737505"/>
                  <a:ext cx="76200"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152" name="Line 52">
                  <a:extLst>
                    <a:ext uri="{FF2B5EF4-FFF2-40B4-BE49-F238E27FC236}">
                      <a16:creationId xmlns:a16="http://schemas.microsoft.com/office/drawing/2014/main" id="{B5A81FBB-890B-3E86-AC0E-1E289BE05AB4}"/>
                    </a:ext>
                  </a:extLst>
                </p:cNvPr>
                <p:cNvSpPr>
                  <a:spLocks noChangeShapeType="1"/>
                </p:cNvSpPr>
                <p:nvPr/>
              </p:nvSpPr>
              <p:spPr bwMode="auto">
                <a:xfrm>
                  <a:off x="4273550" y="3437467"/>
                  <a:ext cx="0" cy="555625"/>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153" name="Line 53">
                  <a:extLst>
                    <a:ext uri="{FF2B5EF4-FFF2-40B4-BE49-F238E27FC236}">
                      <a16:creationId xmlns:a16="http://schemas.microsoft.com/office/drawing/2014/main" id="{D21A2385-C01D-4D9E-74D0-D72F40377356}"/>
                    </a:ext>
                  </a:extLst>
                </p:cNvPr>
                <p:cNvSpPr>
                  <a:spLocks noChangeShapeType="1"/>
                </p:cNvSpPr>
                <p:nvPr/>
              </p:nvSpPr>
              <p:spPr bwMode="auto">
                <a:xfrm>
                  <a:off x="4235450" y="3437467"/>
                  <a:ext cx="76200"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154" name="Line 54">
                  <a:extLst>
                    <a:ext uri="{FF2B5EF4-FFF2-40B4-BE49-F238E27FC236}">
                      <a16:creationId xmlns:a16="http://schemas.microsoft.com/office/drawing/2014/main" id="{5EBDD16E-814F-F1F1-5258-9F0E699E7005}"/>
                    </a:ext>
                  </a:extLst>
                </p:cNvPr>
                <p:cNvSpPr>
                  <a:spLocks noChangeShapeType="1"/>
                </p:cNvSpPr>
                <p:nvPr/>
              </p:nvSpPr>
              <p:spPr bwMode="auto">
                <a:xfrm>
                  <a:off x="4235450" y="3993092"/>
                  <a:ext cx="76200"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grpSp>
          <p:sp>
            <p:nvSpPr>
              <p:cNvPr id="115" name="TextBox 27">
                <a:extLst>
                  <a:ext uri="{FF2B5EF4-FFF2-40B4-BE49-F238E27FC236}">
                    <a16:creationId xmlns:a16="http://schemas.microsoft.com/office/drawing/2014/main" id="{88AE38A4-214D-641A-3363-4F1E25AAF18B}"/>
                  </a:ext>
                </a:extLst>
              </p:cNvPr>
              <p:cNvSpPr txBox="1">
                <a:spLocks noChangeArrowheads="1"/>
              </p:cNvSpPr>
              <p:nvPr/>
            </p:nvSpPr>
            <p:spPr bwMode="auto">
              <a:xfrm rot="16200000">
                <a:off x="5863448" y="4286140"/>
                <a:ext cx="2459123" cy="46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9" tIns="45719" rIns="91439" bIns="45719">
                <a:spAutoFit/>
              </a:bodyPr>
              <a:lstStyle>
                <a:lvl1pPr eaLnBrk="0" hangingPunct="0">
                  <a:lnSpc>
                    <a:spcPts val="2400"/>
                  </a:lnSpc>
                  <a:spcBef>
                    <a:spcPts val="200"/>
                  </a:spcBef>
                  <a:spcAft>
                    <a:spcPts val="600"/>
                  </a:spcAft>
                  <a:buFont typeface="Arial" pitchFamily="34" charset="0"/>
                  <a:buChar char="•"/>
                  <a:defRPr sz="2000">
                    <a:solidFill>
                      <a:schemeClr val="tx1"/>
                    </a:solidFill>
                    <a:latin typeface="Helvetica 75 Bold" charset="0"/>
                    <a:ea typeface="ＭＳ Ｐゴシック" pitchFamily="34" charset="-128"/>
                  </a:defRPr>
                </a:lvl1pPr>
                <a:lvl2pPr marL="742950" indent="-285750" eaLnBrk="0" hangingPunct="0">
                  <a:lnSpc>
                    <a:spcPts val="2200"/>
                  </a:lnSpc>
                  <a:spcBef>
                    <a:spcPts val="200"/>
                  </a:spcBef>
                  <a:spcAft>
                    <a:spcPts val="600"/>
                  </a:spcAft>
                  <a:buFont typeface="Lucida Grande" charset="0"/>
                  <a:buChar char="–"/>
                  <a:defRPr>
                    <a:solidFill>
                      <a:schemeClr val="tx1"/>
                    </a:solidFill>
                    <a:latin typeface="Helvetica 75 Bold" charset="0"/>
                    <a:ea typeface="ＭＳ Ｐゴシック" pitchFamily="34" charset="-128"/>
                  </a:defRPr>
                </a:lvl2pPr>
                <a:lvl3pPr marL="1143000" indent="-228600" eaLnBrk="0" hangingPunct="0">
                  <a:lnSpc>
                    <a:spcPts val="2000"/>
                  </a:lnSpc>
                  <a:spcBef>
                    <a:spcPts val="200"/>
                  </a:spcBef>
                  <a:spcAft>
                    <a:spcPts val="600"/>
                  </a:spcAft>
                  <a:buFont typeface="Lucida Grande" charset="0"/>
                  <a:buChar char="›"/>
                  <a:defRPr sz="1600">
                    <a:solidFill>
                      <a:schemeClr val="tx1"/>
                    </a:solidFill>
                    <a:latin typeface="Helvetica 75 Bold" charset="0"/>
                    <a:ea typeface="ＭＳ Ｐゴシック" pitchFamily="34" charset="-128"/>
                  </a:defRPr>
                </a:lvl3pPr>
                <a:lvl4pPr marL="1600200" indent="-228600" eaLnBrk="0" hangingPunct="0">
                  <a:lnSpc>
                    <a:spcPts val="1800"/>
                  </a:lnSpc>
                  <a:spcBef>
                    <a:spcPts val="200"/>
                  </a:spcBef>
                  <a:spcAft>
                    <a:spcPts val="600"/>
                  </a:spcAft>
                  <a:buFont typeface="Lucida Grande" charset="0"/>
                  <a:buChar char="»"/>
                  <a:defRPr sz="1400">
                    <a:solidFill>
                      <a:schemeClr val="tx1"/>
                    </a:solidFill>
                    <a:latin typeface="Helvetica 75 Bold" charset="0"/>
                    <a:ea typeface="ＭＳ Ｐゴシック" pitchFamily="34" charset="-128"/>
                  </a:defRPr>
                </a:lvl4pPr>
                <a:lvl5pPr marL="2057400" indent="-228600" eaLnBrk="0" hangingPunct="0">
                  <a:lnSpc>
                    <a:spcPts val="1600"/>
                  </a:lnSpc>
                  <a:spcBef>
                    <a:spcPts val="200"/>
                  </a:spcBef>
                  <a:spcAft>
                    <a:spcPts val="600"/>
                  </a:spcAft>
                  <a:buFont typeface="Arial" pitchFamily="34" charset="0"/>
                  <a:buChar char="•"/>
                  <a:defRPr sz="1200">
                    <a:solidFill>
                      <a:schemeClr val="tx1"/>
                    </a:solidFill>
                    <a:latin typeface="Helvetica 75 Bold" charset="0"/>
                    <a:ea typeface="ＭＳ Ｐゴシック" pitchFamily="34" charset="-128"/>
                  </a:defRPr>
                </a:lvl5pPr>
                <a:lvl6pPr marL="2514600" indent="-228600" eaLnBrk="0" fontAlgn="base" hangingPunct="0">
                  <a:lnSpc>
                    <a:spcPts val="1600"/>
                  </a:lnSpc>
                  <a:spcBef>
                    <a:spcPts val="200"/>
                  </a:spcBef>
                  <a:spcAft>
                    <a:spcPts val="600"/>
                  </a:spcAft>
                  <a:buFont typeface="Arial" pitchFamily="34" charset="0"/>
                  <a:buChar char="•"/>
                  <a:defRPr sz="1200">
                    <a:solidFill>
                      <a:schemeClr val="tx1"/>
                    </a:solidFill>
                    <a:latin typeface="Helvetica 75 Bold" charset="0"/>
                    <a:ea typeface="ＭＳ Ｐゴシック" pitchFamily="34" charset="-128"/>
                  </a:defRPr>
                </a:lvl6pPr>
                <a:lvl7pPr marL="2971800" indent="-228600" eaLnBrk="0" fontAlgn="base" hangingPunct="0">
                  <a:lnSpc>
                    <a:spcPts val="1600"/>
                  </a:lnSpc>
                  <a:spcBef>
                    <a:spcPts val="200"/>
                  </a:spcBef>
                  <a:spcAft>
                    <a:spcPts val="600"/>
                  </a:spcAft>
                  <a:buFont typeface="Arial" pitchFamily="34" charset="0"/>
                  <a:buChar char="•"/>
                  <a:defRPr sz="1200">
                    <a:solidFill>
                      <a:schemeClr val="tx1"/>
                    </a:solidFill>
                    <a:latin typeface="Helvetica 75 Bold" charset="0"/>
                    <a:ea typeface="ＭＳ Ｐゴシック" pitchFamily="34" charset="-128"/>
                  </a:defRPr>
                </a:lvl7pPr>
                <a:lvl8pPr marL="3429000" indent="-228600" eaLnBrk="0" fontAlgn="base" hangingPunct="0">
                  <a:lnSpc>
                    <a:spcPts val="1600"/>
                  </a:lnSpc>
                  <a:spcBef>
                    <a:spcPts val="200"/>
                  </a:spcBef>
                  <a:spcAft>
                    <a:spcPts val="600"/>
                  </a:spcAft>
                  <a:buFont typeface="Arial" pitchFamily="34" charset="0"/>
                  <a:buChar char="•"/>
                  <a:defRPr sz="1200">
                    <a:solidFill>
                      <a:schemeClr val="tx1"/>
                    </a:solidFill>
                    <a:latin typeface="Helvetica 75 Bold" charset="0"/>
                    <a:ea typeface="ＭＳ Ｐゴシック" pitchFamily="34" charset="-128"/>
                  </a:defRPr>
                </a:lvl8pPr>
                <a:lvl9pPr marL="3886200" indent="-228600" eaLnBrk="0" fontAlgn="base" hangingPunct="0">
                  <a:lnSpc>
                    <a:spcPts val="1600"/>
                  </a:lnSpc>
                  <a:spcBef>
                    <a:spcPts val="200"/>
                  </a:spcBef>
                  <a:spcAft>
                    <a:spcPts val="600"/>
                  </a:spcAft>
                  <a:buFont typeface="Arial" pitchFamily="34" charset="0"/>
                  <a:buChar char="•"/>
                  <a:defRPr sz="1200">
                    <a:solidFill>
                      <a:schemeClr val="tx1"/>
                    </a:solidFill>
                    <a:latin typeface="Helvetica 75 Bold" charset="0"/>
                    <a:ea typeface="ＭＳ Ｐゴシック" pitchFamily="34" charset="-128"/>
                  </a:defRPr>
                </a:lvl9pPr>
              </a:lstStyle>
              <a:p>
                <a:pPr marL="0" marR="0" lvl="0" indent="0" algn="ctr" defTabSz="1219080" rtl="0" eaLnBrk="1" fontAlgn="auto" latinLnBrk="0" hangingPunct="1">
                  <a:lnSpc>
                    <a:spcPct val="100000"/>
                  </a:lnSpc>
                  <a:spcBef>
                    <a:spcPct val="0"/>
                  </a:spcBef>
                  <a:spcAft>
                    <a:spcPct val="0"/>
                  </a:spcAft>
                  <a:buClrTx/>
                  <a:buSzTx/>
                  <a:buFont typeface="Arial" pitchFamily="34" charset="0"/>
                  <a:buNone/>
                  <a:tabLst/>
                  <a:defRPr/>
                </a:pPr>
                <a:r>
                  <a:rPr kumimoji="0" lang="en-US" altLang="en-US" sz="1200" b="0" i="0" u="none" strike="noStrike" kern="1200" cap="none" spc="0" normalizeH="0" baseline="0" noProof="0" dirty="0">
                    <a:ln>
                      <a:noFill/>
                    </a:ln>
                    <a:effectLst/>
                    <a:uLnTx/>
                    <a:uFillTx/>
                    <a:latin typeface="BI Sans" pitchFamily="2" charset="0"/>
                    <a:cs typeface="Arial" panose="020B0604020202020204" pitchFamily="34" charset="0"/>
                  </a:rPr>
                  <a:t>Mean (SE) absolute change </a:t>
                </a:r>
                <a:r>
                  <a:rPr kumimoji="0" lang="en-US" altLang="en-US" sz="1200" b="0" i="0" u="none" strike="noStrike" kern="1200" cap="none" spc="0" normalizeH="0" noProof="0" dirty="0">
                    <a:ln>
                      <a:noFill/>
                    </a:ln>
                    <a:effectLst/>
                    <a:uLnTx/>
                    <a:uFillTx/>
                    <a:latin typeface="BI Sans" pitchFamily="2" charset="0"/>
                    <a:cs typeface="Arial" panose="020B0604020202020204" pitchFamily="34" charset="0"/>
                  </a:rPr>
                  <a:t>from baseline in FVC % predicted</a:t>
                </a:r>
                <a:r>
                  <a:rPr kumimoji="0" lang="en-US" altLang="en-US" sz="1200" b="0" i="0" u="none" strike="noStrike" kern="1200" cap="none" spc="0" normalizeH="0" baseline="30000" noProof="0" dirty="0">
                    <a:ln>
                      <a:noFill/>
                    </a:ln>
                    <a:effectLst/>
                    <a:uLnTx/>
                    <a:uFillTx/>
                    <a:latin typeface="BI Sans" pitchFamily="2" charset="0"/>
                    <a:cs typeface="Arial" panose="020B0604020202020204" pitchFamily="34" charset="0"/>
                  </a:rPr>
                  <a:t>†</a:t>
                </a:r>
              </a:p>
            </p:txBody>
          </p:sp>
          <p:sp>
            <p:nvSpPr>
              <p:cNvPr id="116" name="TextBox 115">
                <a:extLst>
                  <a:ext uri="{FF2B5EF4-FFF2-40B4-BE49-F238E27FC236}">
                    <a16:creationId xmlns:a16="http://schemas.microsoft.com/office/drawing/2014/main" id="{8DD2D508-743E-F6D8-73B2-EB812575533A}"/>
                  </a:ext>
                </a:extLst>
              </p:cNvPr>
              <p:cNvSpPr txBox="1"/>
              <p:nvPr/>
            </p:nvSpPr>
            <p:spPr>
              <a:xfrm>
                <a:off x="7778620" y="5160713"/>
                <a:ext cx="1344945" cy="246221"/>
              </a:xfrm>
              <a:prstGeom prst="rect">
                <a:avLst/>
              </a:prstGeom>
              <a:noFill/>
            </p:spPr>
            <p:txBody>
              <a:bodyPr wrap="square" rtlCol="0">
                <a:spAutoFit/>
              </a:bodyPr>
              <a:lstStyle/>
              <a:p>
                <a:pPr marL="0" marR="0" lvl="0" indent="0" algn="l" defTabSz="1213688"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effectLst/>
                    <a:uLnTx/>
                    <a:uFillTx/>
                    <a:latin typeface="BI Sans" pitchFamily="2" charset="0"/>
                    <a:cs typeface="Arial" panose="020B0604020202020204" pitchFamily="34" charset="0"/>
                  </a:rPr>
                  <a:t>Pirfenidone (N=64)</a:t>
                </a:r>
                <a:r>
                  <a:rPr kumimoji="0" lang="en-GB" sz="1000" b="0" i="0" u="none" strike="noStrike" kern="1200" cap="none" spc="0" normalizeH="0" baseline="30000" noProof="0" dirty="0">
                    <a:ln>
                      <a:noFill/>
                    </a:ln>
                    <a:effectLst/>
                    <a:uLnTx/>
                    <a:uFillTx/>
                    <a:latin typeface="BI Sans" pitchFamily="2" charset="0"/>
                    <a:cs typeface="Arial" panose="020B0604020202020204" pitchFamily="34" charset="0"/>
                  </a:rPr>
                  <a:t>‡</a:t>
                </a:r>
              </a:p>
            </p:txBody>
          </p:sp>
          <p:sp>
            <p:nvSpPr>
              <p:cNvPr id="117" name="TextBox 116">
                <a:extLst>
                  <a:ext uri="{FF2B5EF4-FFF2-40B4-BE49-F238E27FC236}">
                    <a16:creationId xmlns:a16="http://schemas.microsoft.com/office/drawing/2014/main" id="{74FB14A1-1B81-B6FF-BAF4-B55AE9EFBB92}"/>
                  </a:ext>
                </a:extLst>
              </p:cNvPr>
              <p:cNvSpPr txBox="1"/>
              <p:nvPr/>
            </p:nvSpPr>
            <p:spPr>
              <a:xfrm>
                <a:off x="7778621" y="5341358"/>
                <a:ext cx="1289460" cy="246221"/>
              </a:xfrm>
              <a:prstGeom prst="rect">
                <a:avLst/>
              </a:prstGeom>
              <a:noFill/>
            </p:spPr>
            <p:txBody>
              <a:bodyPr wrap="square" rtlCol="0">
                <a:spAutoFit/>
              </a:bodyPr>
              <a:lstStyle/>
              <a:p>
                <a:pPr marL="0" marR="0" lvl="0" indent="0" algn="l" defTabSz="1213688"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effectLst/>
                    <a:uLnTx/>
                    <a:uFillTx/>
                    <a:latin typeface="BI Sans" pitchFamily="2" charset="0"/>
                    <a:cs typeface="Arial" panose="020B0604020202020204" pitchFamily="34" charset="0"/>
                  </a:rPr>
                  <a:t>Placebo (N=63)</a:t>
                </a:r>
                <a:r>
                  <a:rPr lang="en-GB" sz="1000" baseline="30000" dirty="0">
                    <a:latin typeface="BI Sans" pitchFamily="2" charset="0"/>
                    <a:cs typeface="Arial" panose="020B0604020202020204" pitchFamily="34" charset="0"/>
                  </a:rPr>
                  <a:t>‡</a:t>
                </a:r>
                <a:endParaRPr kumimoji="0" lang="en-GB" sz="1000" b="0" i="0" u="none" strike="noStrike" kern="1200" cap="none" spc="0" normalizeH="0" baseline="30000" noProof="0" dirty="0">
                  <a:ln>
                    <a:noFill/>
                  </a:ln>
                  <a:effectLst/>
                  <a:uLnTx/>
                  <a:uFillTx/>
                  <a:latin typeface="BI Sans" pitchFamily="2" charset="0"/>
                  <a:cs typeface="Arial" panose="020B0604020202020204" pitchFamily="34" charset="0"/>
                </a:endParaRPr>
              </a:p>
            </p:txBody>
          </p:sp>
          <p:sp>
            <p:nvSpPr>
              <p:cNvPr id="118" name="TextBox 117">
                <a:extLst>
                  <a:ext uri="{FF2B5EF4-FFF2-40B4-BE49-F238E27FC236}">
                    <a16:creationId xmlns:a16="http://schemas.microsoft.com/office/drawing/2014/main" id="{9F50A332-9AC0-FA2A-7E44-6C6892E982CD}"/>
                  </a:ext>
                </a:extLst>
              </p:cNvPr>
              <p:cNvSpPr txBox="1"/>
              <p:nvPr/>
            </p:nvSpPr>
            <p:spPr>
              <a:xfrm>
                <a:off x="7383188" y="5648827"/>
                <a:ext cx="241409" cy="153888"/>
              </a:xfrm>
              <a:prstGeom prst="rect">
                <a:avLst/>
              </a:prstGeom>
              <a:noFill/>
            </p:spPr>
            <p:txBody>
              <a:bodyPr wrap="square" lIns="0" tIns="0" rIns="0" bIns="0" rtlCol="0">
                <a:spAutoFit/>
              </a:bodyPr>
              <a:lstStyle/>
              <a:p>
                <a:pPr marL="0" marR="0" lvl="0" indent="0" algn="ctr" defTabSz="1213688"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effectLst/>
                    <a:uLnTx/>
                    <a:uFillTx/>
                    <a:latin typeface="BI Sans" pitchFamily="2" charset="0"/>
                    <a:cs typeface="Arial" panose="020B0604020202020204" pitchFamily="34" charset="0"/>
                  </a:rPr>
                  <a:t>0</a:t>
                </a:r>
                <a:endParaRPr kumimoji="0" lang="en-GB" sz="800" b="0" i="0" u="none" strike="noStrike" kern="1200" cap="none" spc="0" normalizeH="0" baseline="0" noProof="0" dirty="0">
                  <a:ln>
                    <a:noFill/>
                  </a:ln>
                  <a:effectLst/>
                  <a:uLnTx/>
                  <a:uFillTx/>
                  <a:latin typeface="BI Sans" pitchFamily="2" charset="0"/>
                  <a:cs typeface="Arial" panose="020B0604020202020204" pitchFamily="34" charset="0"/>
                </a:endParaRPr>
              </a:p>
            </p:txBody>
          </p:sp>
          <p:sp>
            <p:nvSpPr>
              <p:cNvPr id="119" name="TextBox 118">
                <a:extLst>
                  <a:ext uri="{FF2B5EF4-FFF2-40B4-BE49-F238E27FC236}">
                    <a16:creationId xmlns:a16="http://schemas.microsoft.com/office/drawing/2014/main" id="{FB7CB854-7995-30BF-7851-5B01583BC7D2}"/>
                  </a:ext>
                </a:extLst>
              </p:cNvPr>
              <p:cNvSpPr txBox="1"/>
              <p:nvPr/>
            </p:nvSpPr>
            <p:spPr>
              <a:xfrm>
                <a:off x="8222460" y="5648827"/>
                <a:ext cx="241409" cy="153888"/>
              </a:xfrm>
              <a:prstGeom prst="rect">
                <a:avLst/>
              </a:prstGeom>
              <a:noFill/>
            </p:spPr>
            <p:txBody>
              <a:bodyPr wrap="square" lIns="0" tIns="0" rIns="0" bIns="0" rtlCol="0">
                <a:spAutoFit/>
              </a:bodyPr>
              <a:lstStyle/>
              <a:p>
                <a:pPr marL="0" marR="0" lvl="0" indent="0" algn="ctr" defTabSz="1213688"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effectLst/>
                    <a:uLnTx/>
                    <a:uFillTx/>
                    <a:latin typeface="BI Sans" pitchFamily="2" charset="0"/>
                    <a:cs typeface="Arial" panose="020B0604020202020204" pitchFamily="34" charset="0"/>
                  </a:rPr>
                  <a:t>12</a:t>
                </a:r>
                <a:endParaRPr kumimoji="0" lang="en-GB" sz="800" b="0" i="0" u="none" strike="noStrike" kern="1200" cap="none" spc="0" normalizeH="0" baseline="0" noProof="0" dirty="0">
                  <a:ln>
                    <a:noFill/>
                  </a:ln>
                  <a:effectLst/>
                  <a:uLnTx/>
                  <a:uFillTx/>
                  <a:latin typeface="BI Sans" pitchFamily="2" charset="0"/>
                  <a:cs typeface="Arial" panose="020B0604020202020204" pitchFamily="34" charset="0"/>
                </a:endParaRPr>
              </a:p>
            </p:txBody>
          </p:sp>
          <p:sp>
            <p:nvSpPr>
              <p:cNvPr id="120" name="TextBox 119">
                <a:extLst>
                  <a:ext uri="{FF2B5EF4-FFF2-40B4-BE49-F238E27FC236}">
                    <a16:creationId xmlns:a16="http://schemas.microsoft.com/office/drawing/2014/main" id="{D150346C-0DE2-45E0-E45A-BD0C8F71E48D}"/>
                  </a:ext>
                </a:extLst>
              </p:cNvPr>
              <p:cNvSpPr txBox="1"/>
              <p:nvPr/>
            </p:nvSpPr>
            <p:spPr>
              <a:xfrm>
                <a:off x="9061733" y="5648827"/>
                <a:ext cx="241409" cy="153888"/>
              </a:xfrm>
              <a:prstGeom prst="rect">
                <a:avLst/>
              </a:prstGeom>
              <a:noFill/>
            </p:spPr>
            <p:txBody>
              <a:bodyPr wrap="square" lIns="0" tIns="0" rIns="0" bIns="0" rtlCol="0">
                <a:spAutoFit/>
              </a:bodyPr>
              <a:lstStyle/>
              <a:p>
                <a:pPr marL="0" marR="0" lvl="0" indent="0" algn="ctr" defTabSz="1213688"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effectLst/>
                    <a:uLnTx/>
                    <a:uFillTx/>
                    <a:latin typeface="BI Sans" pitchFamily="2" charset="0"/>
                    <a:cs typeface="Arial" panose="020B0604020202020204" pitchFamily="34" charset="0"/>
                  </a:rPr>
                  <a:t>24</a:t>
                </a:r>
                <a:endParaRPr kumimoji="0" lang="en-GB" sz="800" b="0" i="0" u="none" strike="noStrike" kern="1200" cap="none" spc="0" normalizeH="0" baseline="0" noProof="0">
                  <a:ln>
                    <a:noFill/>
                  </a:ln>
                  <a:effectLst/>
                  <a:uLnTx/>
                  <a:uFillTx/>
                  <a:latin typeface="BI Sans" pitchFamily="2" charset="0"/>
                  <a:cs typeface="Arial" panose="020B0604020202020204" pitchFamily="34" charset="0"/>
                </a:endParaRPr>
              </a:p>
            </p:txBody>
          </p:sp>
          <p:sp>
            <p:nvSpPr>
              <p:cNvPr id="121" name="TextBox 120">
                <a:extLst>
                  <a:ext uri="{FF2B5EF4-FFF2-40B4-BE49-F238E27FC236}">
                    <a16:creationId xmlns:a16="http://schemas.microsoft.com/office/drawing/2014/main" id="{4699C516-6081-90E2-E880-602A9944141C}"/>
                  </a:ext>
                </a:extLst>
              </p:cNvPr>
              <p:cNvSpPr txBox="1"/>
              <p:nvPr/>
            </p:nvSpPr>
            <p:spPr>
              <a:xfrm>
                <a:off x="9901006" y="5648827"/>
                <a:ext cx="241409" cy="153888"/>
              </a:xfrm>
              <a:prstGeom prst="rect">
                <a:avLst/>
              </a:prstGeom>
              <a:noFill/>
            </p:spPr>
            <p:txBody>
              <a:bodyPr wrap="square" lIns="0" tIns="0" rIns="0" bIns="0" rtlCol="0">
                <a:spAutoFit/>
              </a:bodyPr>
              <a:lstStyle/>
              <a:p>
                <a:pPr marL="0" marR="0" lvl="0" indent="0" algn="ctr" defTabSz="1213688"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effectLst/>
                    <a:uLnTx/>
                    <a:uFillTx/>
                    <a:latin typeface="BI Sans" pitchFamily="2" charset="0"/>
                    <a:cs typeface="Arial" panose="020B0604020202020204" pitchFamily="34" charset="0"/>
                  </a:rPr>
                  <a:t>36</a:t>
                </a:r>
                <a:endParaRPr kumimoji="0" lang="en-GB" sz="800" b="0" i="0" u="none" strike="noStrike" kern="1200" cap="none" spc="0" normalizeH="0" baseline="0" noProof="0">
                  <a:ln>
                    <a:noFill/>
                  </a:ln>
                  <a:effectLst/>
                  <a:uLnTx/>
                  <a:uFillTx/>
                  <a:latin typeface="BI Sans" pitchFamily="2" charset="0"/>
                  <a:cs typeface="Arial" panose="020B0604020202020204" pitchFamily="34" charset="0"/>
                </a:endParaRPr>
              </a:p>
            </p:txBody>
          </p:sp>
          <p:sp>
            <p:nvSpPr>
              <p:cNvPr id="122" name="TextBox 121">
                <a:extLst>
                  <a:ext uri="{FF2B5EF4-FFF2-40B4-BE49-F238E27FC236}">
                    <a16:creationId xmlns:a16="http://schemas.microsoft.com/office/drawing/2014/main" id="{B06C2037-0B85-6234-0433-4099D14C1861}"/>
                  </a:ext>
                </a:extLst>
              </p:cNvPr>
              <p:cNvSpPr txBox="1"/>
              <p:nvPr/>
            </p:nvSpPr>
            <p:spPr>
              <a:xfrm>
                <a:off x="10740278" y="5648827"/>
                <a:ext cx="241409" cy="153888"/>
              </a:xfrm>
              <a:prstGeom prst="rect">
                <a:avLst/>
              </a:prstGeom>
              <a:noFill/>
            </p:spPr>
            <p:txBody>
              <a:bodyPr wrap="square" lIns="0" tIns="0" rIns="0" bIns="0" rtlCol="0">
                <a:spAutoFit/>
              </a:bodyPr>
              <a:lstStyle/>
              <a:p>
                <a:pPr marL="0" marR="0" lvl="0" indent="0" algn="ctr" defTabSz="1213688"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effectLst/>
                    <a:uLnTx/>
                    <a:uFillTx/>
                    <a:latin typeface="BI Sans" pitchFamily="2" charset="0"/>
                    <a:cs typeface="Arial" panose="020B0604020202020204" pitchFamily="34" charset="0"/>
                  </a:rPr>
                  <a:t>48</a:t>
                </a:r>
                <a:endParaRPr kumimoji="0" lang="en-GB" sz="800" b="0" i="0" u="none" strike="noStrike" kern="1200" cap="none" spc="0" normalizeH="0" baseline="0" noProof="0">
                  <a:ln>
                    <a:noFill/>
                  </a:ln>
                  <a:effectLst/>
                  <a:uLnTx/>
                  <a:uFillTx/>
                  <a:latin typeface="BI Sans" pitchFamily="2" charset="0"/>
                  <a:cs typeface="Arial" panose="020B0604020202020204" pitchFamily="34" charset="0"/>
                </a:endParaRPr>
              </a:p>
            </p:txBody>
          </p:sp>
          <p:sp>
            <p:nvSpPr>
              <p:cNvPr id="123" name="TextBox 122">
                <a:extLst>
                  <a:ext uri="{FF2B5EF4-FFF2-40B4-BE49-F238E27FC236}">
                    <a16:creationId xmlns:a16="http://schemas.microsoft.com/office/drawing/2014/main" id="{D7D93B37-2A2B-C0A1-8FFD-849B7816AB93}"/>
                  </a:ext>
                </a:extLst>
              </p:cNvPr>
              <p:cNvSpPr txBox="1"/>
              <p:nvPr/>
            </p:nvSpPr>
            <p:spPr>
              <a:xfrm>
                <a:off x="7183901" y="5538508"/>
                <a:ext cx="241409" cy="153888"/>
              </a:xfrm>
              <a:prstGeom prst="rect">
                <a:avLst/>
              </a:prstGeom>
              <a:noFill/>
            </p:spPr>
            <p:txBody>
              <a:bodyPr wrap="square" lIns="0" tIns="0" rIns="0" bIns="0" rtlCol="0">
                <a:spAutoFit/>
              </a:bodyPr>
              <a:lstStyle/>
              <a:p>
                <a:pPr marL="0" marR="0" lvl="0" indent="0" algn="r" defTabSz="1213688"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effectLst/>
                    <a:uLnTx/>
                    <a:uFillTx/>
                    <a:latin typeface="BI Sans" pitchFamily="2" charset="0"/>
                    <a:cs typeface="Arial" panose="020B0604020202020204" pitchFamily="34" charset="0"/>
                  </a:rPr>
                  <a:t>-4</a:t>
                </a:r>
              </a:p>
            </p:txBody>
          </p:sp>
          <p:sp>
            <p:nvSpPr>
              <p:cNvPr id="124" name="TextBox 123">
                <a:extLst>
                  <a:ext uri="{FF2B5EF4-FFF2-40B4-BE49-F238E27FC236}">
                    <a16:creationId xmlns:a16="http://schemas.microsoft.com/office/drawing/2014/main" id="{AB248C75-FC9B-35A4-C786-D7C628DFC84C}"/>
                  </a:ext>
                </a:extLst>
              </p:cNvPr>
              <p:cNvSpPr txBox="1"/>
              <p:nvPr/>
            </p:nvSpPr>
            <p:spPr>
              <a:xfrm>
                <a:off x="7183901" y="3774097"/>
                <a:ext cx="241409" cy="153888"/>
              </a:xfrm>
              <a:prstGeom prst="rect">
                <a:avLst/>
              </a:prstGeom>
              <a:noFill/>
            </p:spPr>
            <p:txBody>
              <a:bodyPr wrap="square" lIns="0" tIns="0" rIns="0" bIns="0" rtlCol="0">
                <a:spAutoFit/>
              </a:bodyPr>
              <a:lstStyle/>
              <a:p>
                <a:pPr marL="0" marR="0" lvl="0" indent="0" algn="r" defTabSz="1213688"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effectLst/>
                    <a:uLnTx/>
                    <a:uFillTx/>
                    <a:latin typeface="BI Sans" pitchFamily="2" charset="0"/>
                    <a:cs typeface="Arial" panose="020B0604020202020204" pitchFamily="34" charset="0"/>
                  </a:rPr>
                  <a:t>1</a:t>
                </a:r>
              </a:p>
            </p:txBody>
          </p:sp>
          <p:sp>
            <p:nvSpPr>
              <p:cNvPr id="125" name="TextBox 124">
                <a:extLst>
                  <a:ext uri="{FF2B5EF4-FFF2-40B4-BE49-F238E27FC236}">
                    <a16:creationId xmlns:a16="http://schemas.microsoft.com/office/drawing/2014/main" id="{4131F719-21A5-B8FB-1B0A-3170D320D03D}"/>
                  </a:ext>
                </a:extLst>
              </p:cNvPr>
              <p:cNvSpPr txBox="1"/>
              <p:nvPr/>
            </p:nvSpPr>
            <p:spPr>
              <a:xfrm>
                <a:off x="7183901" y="4126979"/>
                <a:ext cx="241409" cy="153888"/>
              </a:xfrm>
              <a:prstGeom prst="rect">
                <a:avLst/>
              </a:prstGeom>
              <a:noFill/>
            </p:spPr>
            <p:txBody>
              <a:bodyPr wrap="square" lIns="0" tIns="0" rIns="0" bIns="0" rtlCol="0">
                <a:spAutoFit/>
              </a:bodyPr>
              <a:lstStyle/>
              <a:p>
                <a:pPr marL="0" marR="0" lvl="0" indent="0" algn="r" defTabSz="1213688"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effectLst/>
                    <a:uLnTx/>
                    <a:uFillTx/>
                    <a:latin typeface="BI Sans" pitchFamily="2" charset="0"/>
                    <a:cs typeface="Arial" panose="020B0604020202020204" pitchFamily="34" charset="0"/>
                  </a:rPr>
                  <a:t>0</a:t>
                </a:r>
              </a:p>
            </p:txBody>
          </p:sp>
          <p:sp>
            <p:nvSpPr>
              <p:cNvPr id="126" name="TextBox 125">
                <a:extLst>
                  <a:ext uri="{FF2B5EF4-FFF2-40B4-BE49-F238E27FC236}">
                    <a16:creationId xmlns:a16="http://schemas.microsoft.com/office/drawing/2014/main" id="{8892C72D-A09B-F22A-5C5C-5AEC6A183EE3}"/>
                  </a:ext>
                </a:extLst>
              </p:cNvPr>
              <p:cNvSpPr txBox="1"/>
              <p:nvPr/>
            </p:nvSpPr>
            <p:spPr>
              <a:xfrm>
                <a:off x="7183901" y="4479861"/>
                <a:ext cx="241409" cy="153888"/>
              </a:xfrm>
              <a:prstGeom prst="rect">
                <a:avLst/>
              </a:prstGeom>
              <a:noFill/>
            </p:spPr>
            <p:txBody>
              <a:bodyPr wrap="square" lIns="0" tIns="0" rIns="0" bIns="0" rtlCol="0">
                <a:spAutoFit/>
              </a:bodyPr>
              <a:lstStyle/>
              <a:p>
                <a:pPr marL="0" marR="0" lvl="0" indent="0" algn="r" defTabSz="1213688"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effectLst/>
                    <a:uLnTx/>
                    <a:uFillTx/>
                    <a:latin typeface="BI Sans" pitchFamily="2" charset="0"/>
                    <a:cs typeface="Arial" panose="020B0604020202020204" pitchFamily="34" charset="0"/>
                  </a:rPr>
                  <a:t>-1</a:t>
                </a:r>
              </a:p>
            </p:txBody>
          </p:sp>
          <p:sp>
            <p:nvSpPr>
              <p:cNvPr id="127" name="TextBox 126">
                <a:extLst>
                  <a:ext uri="{FF2B5EF4-FFF2-40B4-BE49-F238E27FC236}">
                    <a16:creationId xmlns:a16="http://schemas.microsoft.com/office/drawing/2014/main" id="{690CDDF8-6A69-5069-5AA8-D1373320B189}"/>
                  </a:ext>
                </a:extLst>
              </p:cNvPr>
              <p:cNvSpPr txBox="1"/>
              <p:nvPr/>
            </p:nvSpPr>
            <p:spPr>
              <a:xfrm>
                <a:off x="7183901" y="4832743"/>
                <a:ext cx="241409" cy="153888"/>
              </a:xfrm>
              <a:prstGeom prst="rect">
                <a:avLst/>
              </a:prstGeom>
              <a:noFill/>
            </p:spPr>
            <p:txBody>
              <a:bodyPr wrap="square" lIns="0" tIns="0" rIns="0" bIns="0" rtlCol="0">
                <a:spAutoFit/>
              </a:bodyPr>
              <a:lstStyle/>
              <a:p>
                <a:pPr marL="0" marR="0" lvl="0" indent="0" algn="r" defTabSz="1213688"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effectLst/>
                    <a:uLnTx/>
                    <a:uFillTx/>
                    <a:latin typeface="BI Sans" pitchFamily="2" charset="0"/>
                    <a:cs typeface="Arial" panose="020B0604020202020204" pitchFamily="34" charset="0"/>
                  </a:rPr>
                  <a:t>-2</a:t>
                </a:r>
              </a:p>
            </p:txBody>
          </p:sp>
          <p:sp>
            <p:nvSpPr>
              <p:cNvPr id="128" name="TextBox 127">
                <a:extLst>
                  <a:ext uri="{FF2B5EF4-FFF2-40B4-BE49-F238E27FC236}">
                    <a16:creationId xmlns:a16="http://schemas.microsoft.com/office/drawing/2014/main" id="{169FCC3F-0D07-9CCE-D7E4-17A9DC057601}"/>
                  </a:ext>
                </a:extLst>
              </p:cNvPr>
              <p:cNvSpPr txBox="1"/>
              <p:nvPr/>
            </p:nvSpPr>
            <p:spPr>
              <a:xfrm>
                <a:off x="7183901" y="5185625"/>
                <a:ext cx="241409" cy="153888"/>
              </a:xfrm>
              <a:prstGeom prst="rect">
                <a:avLst/>
              </a:prstGeom>
              <a:noFill/>
            </p:spPr>
            <p:txBody>
              <a:bodyPr wrap="square" lIns="0" tIns="0" rIns="0" bIns="0" rtlCol="0">
                <a:spAutoFit/>
              </a:bodyPr>
              <a:lstStyle/>
              <a:p>
                <a:pPr marL="0" marR="0" lvl="0" indent="0" algn="r" defTabSz="1213688"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effectLst/>
                    <a:uLnTx/>
                    <a:uFillTx/>
                    <a:latin typeface="BI Sans" pitchFamily="2" charset="0"/>
                    <a:cs typeface="Arial" panose="020B0604020202020204" pitchFamily="34" charset="0"/>
                  </a:rPr>
                  <a:t>-3</a:t>
                </a:r>
              </a:p>
            </p:txBody>
          </p:sp>
          <p:sp>
            <p:nvSpPr>
              <p:cNvPr id="129" name="TextBox 128">
                <a:extLst>
                  <a:ext uri="{FF2B5EF4-FFF2-40B4-BE49-F238E27FC236}">
                    <a16:creationId xmlns:a16="http://schemas.microsoft.com/office/drawing/2014/main" id="{DF07C2E2-BF7D-F668-5EED-04A6B01FCA66}"/>
                  </a:ext>
                </a:extLst>
              </p:cNvPr>
              <p:cNvSpPr txBox="1"/>
              <p:nvPr/>
            </p:nvSpPr>
            <p:spPr>
              <a:xfrm>
                <a:off x="7183901" y="3421215"/>
                <a:ext cx="241409" cy="153888"/>
              </a:xfrm>
              <a:prstGeom prst="rect">
                <a:avLst/>
              </a:prstGeom>
              <a:noFill/>
            </p:spPr>
            <p:txBody>
              <a:bodyPr wrap="square" lIns="0" tIns="0" rIns="0" bIns="0" rtlCol="0">
                <a:spAutoFit/>
              </a:bodyPr>
              <a:lstStyle/>
              <a:p>
                <a:pPr marL="0" marR="0" lvl="0" indent="0" algn="r" defTabSz="1213688"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effectLst/>
                    <a:uLnTx/>
                    <a:uFillTx/>
                    <a:latin typeface="BI Sans" pitchFamily="2" charset="0"/>
                    <a:cs typeface="Arial" panose="020B0604020202020204" pitchFamily="34" charset="0"/>
                  </a:rPr>
                  <a:t>2</a:t>
                </a:r>
              </a:p>
            </p:txBody>
          </p:sp>
          <p:cxnSp>
            <p:nvCxnSpPr>
              <p:cNvPr id="130" name="Straight Arrow Connector 129">
                <a:extLst>
                  <a:ext uri="{FF2B5EF4-FFF2-40B4-BE49-F238E27FC236}">
                    <a16:creationId xmlns:a16="http://schemas.microsoft.com/office/drawing/2014/main" id="{2B20B6F1-9820-0034-BEF8-CBB35093D4C6}"/>
                  </a:ext>
                </a:extLst>
              </p:cNvPr>
              <p:cNvCxnSpPr>
                <a:cxnSpLocks/>
              </p:cNvCxnSpPr>
              <p:nvPr/>
            </p:nvCxnSpPr>
            <p:spPr>
              <a:xfrm>
                <a:off x="8331438" y="3806448"/>
                <a:ext cx="2503410" cy="783314"/>
              </a:xfrm>
              <a:prstGeom prst="straightConnector1">
                <a:avLst/>
              </a:prstGeom>
              <a:ln w="12700">
                <a:solidFill>
                  <a:schemeClr val="bg2"/>
                </a:solidFill>
                <a:prstDash val="sysDash"/>
              </a:ln>
            </p:spPr>
            <p:style>
              <a:lnRef idx="3">
                <a:schemeClr val="dk1"/>
              </a:lnRef>
              <a:fillRef idx="0">
                <a:schemeClr val="dk1"/>
              </a:fillRef>
              <a:effectRef idx="2">
                <a:schemeClr val="dk1"/>
              </a:effectRef>
              <a:fontRef idx="minor">
                <a:schemeClr val="tx1"/>
              </a:fontRef>
            </p:style>
          </p:cxnSp>
          <p:sp>
            <p:nvSpPr>
              <p:cNvPr id="131" name="Oval 24">
                <a:extLst>
                  <a:ext uri="{FF2B5EF4-FFF2-40B4-BE49-F238E27FC236}">
                    <a16:creationId xmlns:a16="http://schemas.microsoft.com/office/drawing/2014/main" id="{BF49360C-1218-B557-EF67-1BD443DD5527}"/>
                  </a:ext>
                </a:extLst>
              </p:cNvPr>
              <p:cNvSpPr>
                <a:spLocks noChangeArrowheads="1"/>
              </p:cNvSpPr>
              <p:nvPr/>
            </p:nvSpPr>
            <p:spPr bwMode="auto">
              <a:xfrm>
                <a:off x="7699265" y="5238405"/>
                <a:ext cx="60325" cy="60325"/>
              </a:xfrm>
              <a:prstGeom prst="ellipse">
                <a:avLst/>
              </a:pr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132" name="Oval 25">
                <a:extLst>
                  <a:ext uri="{FF2B5EF4-FFF2-40B4-BE49-F238E27FC236}">
                    <a16:creationId xmlns:a16="http://schemas.microsoft.com/office/drawing/2014/main" id="{A0011FBB-C36E-1118-64E6-339F06089FEF}"/>
                  </a:ext>
                </a:extLst>
              </p:cNvPr>
              <p:cNvSpPr>
                <a:spLocks noChangeArrowheads="1"/>
              </p:cNvSpPr>
              <p:nvPr/>
            </p:nvSpPr>
            <p:spPr bwMode="auto">
              <a:xfrm>
                <a:off x="10804305" y="4562794"/>
                <a:ext cx="57150" cy="60325"/>
              </a:xfrm>
              <a:prstGeom prst="ellipse">
                <a:avLst/>
              </a:pr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133" name="Oval 24">
                <a:extLst>
                  <a:ext uri="{FF2B5EF4-FFF2-40B4-BE49-F238E27FC236}">
                    <a16:creationId xmlns:a16="http://schemas.microsoft.com/office/drawing/2014/main" id="{52EEA56A-DC4C-84E5-ED2C-8B2B52A6E283}"/>
                  </a:ext>
                </a:extLst>
              </p:cNvPr>
              <p:cNvSpPr>
                <a:spLocks noChangeArrowheads="1"/>
              </p:cNvSpPr>
              <p:nvPr/>
            </p:nvSpPr>
            <p:spPr bwMode="auto">
              <a:xfrm>
                <a:off x="7475318" y="4156394"/>
                <a:ext cx="60325" cy="60325"/>
              </a:xfrm>
              <a:prstGeom prst="ellipse">
                <a:avLst/>
              </a:pr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effectLst/>
                  <a:uLnTx/>
                  <a:uFillTx/>
                  <a:latin typeface="BI Sans" pitchFamily="2" charset="0"/>
                </a:endParaRPr>
              </a:p>
            </p:txBody>
          </p:sp>
          <p:grpSp>
            <p:nvGrpSpPr>
              <p:cNvPr id="134" name="Group 133">
                <a:extLst>
                  <a:ext uri="{FF2B5EF4-FFF2-40B4-BE49-F238E27FC236}">
                    <a16:creationId xmlns:a16="http://schemas.microsoft.com/office/drawing/2014/main" id="{8C6379B0-7D2D-3881-3B83-E70B44876BAB}"/>
                  </a:ext>
                </a:extLst>
              </p:cNvPr>
              <p:cNvGrpSpPr/>
              <p:nvPr/>
            </p:nvGrpSpPr>
            <p:grpSpPr>
              <a:xfrm>
                <a:off x="8332568" y="4323081"/>
                <a:ext cx="2570162" cy="941388"/>
                <a:chOff x="1738313" y="2811992"/>
                <a:chExt cx="2570162" cy="941388"/>
              </a:xfrm>
              <a:solidFill>
                <a:schemeClr val="accent4">
                  <a:lumMod val="75000"/>
                </a:schemeClr>
              </a:solidFill>
            </p:grpSpPr>
            <p:sp>
              <p:nvSpPr>
                <p:cNvPr id="139" name="Freeform 26">
                  <a:extLst>
                    <a:ext uri="{FF2B5EF4-FFF2-40B4-BE49-F238E27FC236}">
                      <a16:creationId xmlns:a16="http://schemas.microsoft.com/office/drawing/2014/main" id="{3B6CA125-A8E4-EBA5-71C6-59508E67D69C}"/>
                    </a:ext>
                  </a:extLst>
                </p:cNvPr>
                <p:cNvSpPr>
                  <a:spLocks/>
                </p:cNvSpPr>
                <p:nvPr/>
              </p:nvSpPr>
              <p:spPr bwMode="auto">
                <a:xfrm>
                  <a:off x="1738313" y="2811992"/>
                  <a:ext cx="69850" cy="66675"/>
                </a:xfrm>
                <a:custGeom>
                  <a:avLst/>
                  <a:gdLst>
                    <a:gd name="T0" fmla="*/ 22 w 44"/>
                    <a:gd name="T1" fmla="*/ 42 h 42"/>
                    <a:gd name="T2" fmla="*/ 0 w 44"/>
                    <a:gd name="T3" fmla="*/ 20 h 42"/>
                    <a:gd name="T4" fmla="*/ 22 w 44"/>
                    <a:gd name="T5" fmla="*/ 0 h 42"/>
                    <a:gd name="T6" fmla="*/ 44 w 44"/>
                    <a:gd name="T7" fmla="*/ 20 h 42"/>
                    <a:gd name="T8" fmla="*/ 22 w 44"/>
                    <a:gd name="T9" fmla="*/ 42 h 42"/>
                  </a:gdLst>
                  <a:ahLst/>
                  <a:cxnLst>
                    <a:cxn ang="0">
                      <a:pos x="T0" y="T1"/>
                    </a:cxn>
                    <a:cxn ang="0">
                      <a:pos x="T2" y="T3"/>
                    </a:cxn>
                    <a:cxn ang="0">
                      <a:pos x="T4" y="T5"/>
                    </a:cxn>
                    <a:cxn ang="0">
                      <a:pos x="T6" y="T7"/>
                    </a:cxn>
                    <a:cxn ang="0">
                      <a:pos x="T8" y="T9"/>
                    </a:cxn>
                  </a:cxnLst>
                  <a:rect l="0" t="0" r="r" b="b"/>
                  <a:pathLst>
                    <a:path w="44" h="42">
                      <a:moveTo>
                        <a:pt x="22" y="42"/>
                      </a:moveTo>
                      <a:lnTo>
                        <a:pt x="0" y="20"/>
                      </a:lnTo>
                      <a:lnTo>
                        <a:pt x="22" y="0"/>
                      </a:lnTo>
                      <a:lnTo>
                        <a:pt x="44" y="20"/>
                      </a:lnTo>
                      <a:lnTo>
                        <a:pt x="22" y="4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140" name="Freeform 27">
                  <a:extLst>
                    <a:ext uri="{FF2B5EF4-FFF2-40B4-BE49-F238E27FC236}">
                      <a16:creationId xmlns:a16="http://schemas.microsoft.com/office/drawing/2014/main" id="{28376A17-BE55-5EBB-3EE8-95DF0205D6ED}"/>
                    </a:ext>
                  </a:extLst>
                </p:cNvPr>
                <p:cNvSpPr>
                  <a:spLocks/>
                </p:cNvSpPr>
                <p:nvPr/>
              </p:nvSpPr>
              <p:spPr bwMode="auto">
                <a:xfrm>
                  <a:off x="2579688" y="3389842"/>
                  <a:ext cx="69850" cy="69850"/>
                </a:xfrm>
                <a:custGeom>
                  <a:avLst/>
                  <a:gdLst>
                    <a:gd name="T0" fmla="*/ 22 w 44"/>
                    <a:gd name="T1" fmla="*/ 44 h 44"/>
                    <a:gd name="T2" fmla="*/ 0 w 44"/>
                    <a:gd name="T3" fmla="*/ 22 h 44"/>
                    <a:gd name="T4" fmla="*/ 22 w 44"/>
                    <a:gd name="T5" fmla="*/ 0 h 44"/>
                    <a:gd name="T6" fmla="*/ 44 w 44"/>
                    <a:gd name="T7" fmla="*/ 22 h 44"/>
                    <a:gd name="T8" fmla="*/ 22 w 44"/>
                    <a:gd name="T9" fmla="*/ 44 h 44"/>
                  </a:gdLst>
                  <a:ahLst/>
                  <a:cxnLst>
                    <a:cxn ang="0">
                      <a:pos x="T0" y="T1"/>
                    </a:cxn>
                    <a:cxn ang="0">
                      <a:pos x="T2" y="T3"/>
                    </a:cxn>
                    <a:cxn ang="0">
                      <a:pos x="T4" y="T5"/>
                    </a:cxn>
                    <a:cxn ang="0">
                      <a:pos x="T6" y="T7"/>
                    </a:cxn>
                    <a:cxn ang="0">
                      <a:pos x="T8" y="T9"/>
                    </a:cxn>
                  </a:cxnLst>
                  <a:rect l="0" t="0" r="r" b="b"/>
                  <a:pathLst>
                    <a:path w="44" h="44">
                      <a:moveTo>
                        <a:pt x="22" y="44"/>
                      </a:moveTo>
                      <a:lnTo>
                        <a:pt x="0" y="22"/>
                      </a:lnTo>
                      <a:lnTo>
                        <a:pt x="22" y="0"/>
                      </a:lnTo>
                      <a:lnTo>
                        <a:pt x="44" y="22"/>
                      </a:lnTo>
                      <a:lnTo>
                        <a:pt x="22" y="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141" name="Freeform 28">
                  <a:extLst>
                    <a:ext uri="{FF2B5EF4-FFF2-40B4-BE49-F238E27FC236}">
                      <a16:creationId xmlns:a16="http://schemas.microsoft.com/office/drawing/2014/main" id="{3828039A-50B8-8704-E021-02B0C3236FC7}"/>
                    </a:ext>
                  </a:extLst>
                </p:cNvPr>
                <p:cNvSpPr>
                  <a:spLocks/>
                </p:cNvSpPr>
                <p:nvPr/>
              </p:nvSpPr>
              <p:spPr bwMode="auto">
                <a:xfrm>
                  <a:off x="3403600" y="3415242"/>
                  <a:ext cx="69850" cy="69850"/>
                </a:xfrm>
                <a:custGeom>
                  <a:avLst/>
                  <a:gdLst>
                    <a:gd name="T0" fmla="*/ 22 w 44"/>
                    <a:gd name="T1" fmla="*/ 44 h 44"/>
                    <a:gd name="T2" fmla="*/ 0 w 44"/>
                    <a:gd name="T3" fmla="*/ 22 h 44"/>
                    <a:gd name="T4" fmla="*/ 22 w 44"/>
                    <a:gd name="T5" fmla="*/ 0 h 44"/>
                    <a:gd name="T6" fmla="*/ 44 w 44"/>
                    <a:gd name="T7" fmla="*/ 22 h 44"/>
                    <a:gd name="T8" fmla="*/ 22 w 44"/>
                    <a:gd name="T9" fmla="*/ 44 h 44"/>
                  </a:gdLst>
                  <a:ahLst/>
                  <a:cxnLst>
                    <a:cxn ang="0">
                      <a:pos x="T0" y="T1"/>
                    </a:cxn>
                    <a:cxn ang="0">
                      <a:pos x="T2" y="T3"/>
                    </a:cxn>
                    <a:cxn ang="0">
                      <a:pos x="T4" y="T5"/>
                    </a:cxn>
                    <a:cxn ang="0">
                      <a:pos x="T6" y="T7"/>
                    </a:cxn>
                    <a:cxn ang="0">
                      <a:pos x="T8" y="T9"/>
                    </a:cxn>
                  </a:cxnLst>
                  <a:rect l="0" t="0" r="r" b="b"/>
                  <a:pathLst>
                    <a:path w="44" h="44">
                      <a:moveTo>
                        <a:pt x="22" y="44"/>
                      </a:moveTo>
                      <a:lnTo>
                        <a:pt x="0" y="22"/>
                      </a:lnTo>
                      <a:lnTo>
                        <a:pt x="22" y="0"/>
                      </a:lnTo>
                      <a:lnTo>
                        <a:pt x="44" y="22"/>
                      </a:lnTo>
                      <a:lnTo>
                        <a:pt x="22" y="4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effectLst/>
                    <a:uLnTx/>
                    <a:uFillTx/>
                    <a:latin typeface="BI Sans" pitchFamily="2" charset="0"/>
                  </a:endParaRPr>
                </a:p>
              </p:txBody>
            </p:sp>
            <p:sp>
              <p:nvSpPr>
                <p:cNvPr id="142" name="Freeform 29">
                  <a:extLst>
                    <a:ext uri="{FF2B5EF4-FFF2-40B4-BE49-F238E27FC236}">
                      <a16:creationId xmlns:a16="http://schemas.microsoft.com/office/drawing/2014/main" id="{1F4FF00C-49D0-79DE-3015-3D257890FDF6}"/>
                    </a:ext>
                  </a:extLst>
                </p:cNvPr>
                <p:cNvSpPr>
                  <a:spLocks/>
                </p:cNvSpPr>
                <p:nvPr/>
              </p:nvSpPr>
              <p:spPr bwMode="auto">
                <a:xfrm>
                  <a:off x="4238625" y="3686705"/>
                  <a:ext cx="69850" cy="66675"/>
                </a:xfrm>
                <a:custGeom>
                  <a:avLst/>
                  <a:gdLst>
                    <a:gd name="T0" fmla="*/ 22 w 44"/>
                    <a:gd name="T1" fmla="*/ 42 h 42"/>
                    <a:gd name="T2" fmla="*/ 0 w 44"/>
                    <a:gd name="T3" fmla="*/ 20 h 42"/>
                    <a:gd name="T4" fmla="*/ 22 w 44"/>
                    <a:gd name="T5" fmla="*/ 0 h 42"/>
                    <a:gd name="T6" fmla="*/ 44 w 44"/>
                    <a:gd name="T7" fmla="*/ 20 h 42"/>
                    <a:gd name="T8" fmla="*/ 22 w 44"/>
                    <a:gd name="T9" fmla="*/ 42 h 42"/>
                  </a:gdLst>
                  <a:ahLst/>
                  <a:cxnLst>
                    <a:cxn ang="0">
                      <a:pos x="T0" y="T1"/>
                    </a:cxn>
                    <a:cxn ang="0">
                      <a:pos x="T2" y="T3"/>
                    </a:cxn>
                    <a:cxn ang="0">
                      <a:pos x="T4" y="T5"/>
                    </a:cxn>
                    <a:cxn ang="0">
                      <a:pos x="T6" y="T7"/>
                    </a:cxn>
                    <a:cxn ang="0">
                      <a:pos x="T8" y="T9"/>
                    </a:cxn>
                  </a:cxnLst>
                  <a:rect l="0" t="0" r="r" b="b"/>
                  <a:pathLst>
                    <a:path w="44" h="42">
                      <a:moveTo>
                        <a:pt x="22" y="42"/>
                      </a:moveTo>
                      <a:lnTo>
                        <a:pt x="0" y="20"/>
                      </a:lnTo>
                      <a:lnTo>
                        <a:pt x="22" y="0"/>
                      </a:lnTo>
                      <a:lnTo>
                        <a:pt x="44" y="20"/>
                      </a:lnTo>
                      <a:lnTo>
                        <a:pt x="22" y="4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grpSp>
          <p:sp>
            <p:nvSpPr>
              <p:cNvPr id="135" name="Oval 21">
                <a:extLst>
                  <a:ext uri="{FF2B5EF4-FFF2-40B4-BE49-F238E27FC236}">
                    <a16:creationId xmlns:a16="http://schemas.microsoft.com/office/drawing/2014/main" id="{8598F97E-A514-B354-7963-860E7BB1FCF8}"/>
                  </a:ext>
                </a:extLst>
              </p:cNvPr>
              <p:cNvSpPr>
                <a:spLocks noChangeArrowheads="1"/>
              </p:cNvSpPr>
              <p:nvPr/>
            </p:nvSpPr>
            <p:spPr bwMode="auto">
              <a:xfrm>
                <a:off x="8303993" y="3780156"/>
                <a:ext cx="57150" cy="60325"/>
              </a:xfrm>
              <a:prstGeom prst="ellipse">
                <a:avLst/>
              </a:pr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136" name="Oval 22">
                <a:extLst>
                  <a:ext uri="{FF2B5EF4-FFF2-40B4-BE49-F238E27FC236}">
                    <a16:creationId xmlns:a16="http://schemas.microsoft.com/office/drawing/2014/main" id="{7DCF095B-B941-74A1-FC93-37DADB2BB552}"/>
                  </a:ext>
                </a:extLst>
              </p:cNvPr>
              <p:cNvSpPr>
                <a:spLocks noChangeArrowheads="1"/>
              </p:cNvSpPr>
              <p:nvPr/>
            </p:nvSpPr>
            <p:spPr bwMode="auto">
              <a:xfrm>
                <a:off x="9148543" y="4262756"/>
                <a:ext cx="60325" cy="60325"/>
              </a:xfrm>
              <a:prstGeom prst="ellipse">
                <a:avLst/>
              </a:pr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137" name="Oval 23">
                <a:extLst>
                  <a:ext uri="{FF2B5EF4-FFF2-40B4-BE49-F238E27FC236}">
                    <a16:creationId xmlns:a16="http://schemas.microsoft.com/office/drawing/2014/main" id="{8D369EF8-A669-9E58-4BB6-F63EF15F9153}"/>
                  </a:ext>
                </a:extLst>
              </p:cNvPr>
              <p:cNvSpPr>
                <a:spLocks noChangeArrowheads="1"/>
              </p:cNvSpPr>
              <p:nvPr/>
            </p:nvSpPr>
            <p:spPr bwMode="auto">
              <a:xfrm>
                <a:off x="9981980" y="4191319"/>
                <a:ext cx="57150" cy="61912"/>
              </a:xfrm>
              <a:prstGeom prst="ellipse">
                <a:avLst/>
              </a:prstGeom>
              <a:solidFill>
                <a:schemeClr val="bg2"/>
              </a:solidFill>
              <a:ln>
                <a:noFill/>
              </a:ln>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sp>
            <p:nvSpPr>
              <p:cNvPr id="138" name="Freeform 26">
                <a:extLst>
                  <a:ext uri="{FF2B5EF4-FFF2-40B4-BE49-F238E27FC236}">
                    <a16:creationId xmlns:a16="http://schemas.microsoft.com/office/drawing/2014/main" id="{AE52B52E-2D70-20C9-6DA3-FF4658EB202E}"/>
                  </a:ext>
                </a:extLst>
              </p:cNvPr>
              <p:cNvSpPr>
                <a:spLocks/>
              </p:cNvSpPr>
              <p:nvPr/>
            </p:nvSpPr>
            <p:spPr bwMode="auto">
              <a:xfrm>
                <a:off x="7697186" y="5418521"/>
                <a:ext cx="69850" cy="66675"/>
              </a:xfrm>
              <a:custGeom>
                <a:avLst/>
                <a:gdLst>
                  <a:gd name="T0" fmla="*/ 22 w 44"/>
                  <a:gd name="T1" fmla="*/ 42 h 42"/>
                  <a:gd name="T2" fmla="*/ 0 w 44"/>
                  <a:gd name="T3" fmla="*/ 20 h 42"/>
                  <a:gd name="T4" fmla="*/ 22 w 44"/>
                  <a:gd name="T5" fmla="*/ 0 h 42"/>
                  <a:gd name="T6" fmla="*/ 44 w 44"/>
                  <a:gd name="T7" fmla="*/ 20 h 42"/>
                  <a:gd name="T8" fmla="*/ 22 w 44"/>
                  <a:gd name="T9" fmla="*/ 42 h 42"/>
                </a:gdLst>
                <a:ahLst/>
                <a:cxnLst>
                  <a:cxn ang="0">
                    <a:pos x="T0" y="T1"/>
                  </a:cxn>
                  <a:cxn ang="0">
                    <a:pos x="T2" y="T3"/>
                  </a:cxn>
                  <a:cxn ang="0">
                    <a:pos x="T4" y="T5"/>
                  </a:cxn>
                  <a:cxn ang="0">
                    <a:pos x="T6" y="T7"/>
                  </a:cxn>
                  <a:cxn ang="0">
                    <a:pos x="T8" y="T9"/>
                  </a:cxn>
                </a:cxnLst>
                <a:rect l="0" t="0" r="r" b="b"/>
                <a:pathLst>
                  <a:path w="44" h="42">
                    <a:moveTo>
                      <a:pt x="22" y="42"/>
                    </a:moveTo>
                    <a:lnTo>
                      <a:pt x="0" y="20"/>
                    </a:lnTo>
                    <a:lnTo>
                      <a:pt x="22" y="0"/>
                    </a:lnTo>
                    <a:lnTo>
                      <a:pt x="44" y="20"/>
                    </a:lnTo>
                    <a:lnTo>
                      <a:pt x="22" y="4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15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effectLst/>
                  <a:uLnTx/>
                  <a:uFillTx/>
                  <a:latin typeface="BI Sans" pitchFamily="2" charset="0"/>
                </a:endParaRPr>
              </a:p>
            </p:txBody>
          </p:sp>
        </p:grpSp>
      </p:grpSp>
      <p:grpSp>
        <p:nvGrpSpPr>
          <p:cNvPr id="14" name="Group 13">
            <a:extLst>
              <a:ext uri="{FF2B5EF4-FFF2-40B4-BE49-F238E27FC236}">
                <a16:creationId xmlns:a16="http://schemas.microsoft.com/office/drawing/2014/main" id="{B7E0608E-EECD-0D94-1C82-AAE3E5E2366A}"/>
              </a:ext>
            </a:extLst>
          </p:cNvPr>
          <p:cNvGrpSpPr/>
          <p:nvPr/>
        </p:nvGrpSpPr>
        <p:grpSpPr>
          <a:xfrm>
            <a:off x="9399137" y="2391947"/>
            <a:ext cx="1940565" cy="879630"/>
            <a:chOff x="12603678" y="2837827"/>
            <a:chExt cx="1940565" cy="879630"/>
          </a:xfrm>
        </p:grpSpPr>
        <p:sp>
          <p:nvSpPr>
            <p:cNvPr id="4" name="Rectangle: Top Corners Rounded 3">
              <a:extLst>
                <a:ext uri="{FF2B5EF4-FFF2-40B4-BE49-F238E27FC236}">
                  <a16:creationId xmlns:a16="http://schemas.microsoft.com/office/drawing/2014/main" id="{935BD4F5-FFA0-1724-8FDC-FA8D8370AFA7}"/>
                </a:ext>
              </a:extLst>
            </p:cNvPr>
            <p:cNvSpPr/>
            <p:nvPr/>
          </p:nvSpPr>
          <p:spPr>
            <a:xfrm rot="10800000">
              <a:off x="12603678" y="2837827"/>
              <a:ext cx="1940564" cy="879630"/>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Graphic 8" descr="Warning with solid fill">
              <a:extLst>
                <a:ext uri="{FF2B5EF4-FFF2-40B4-BE49-F238E27FC236}">
                  <a16:creationId xmlns:a16="http://schemas.microsoft.com/office/drawing/2014/main" id="{C520FC8F-615A-8AFB-B285-1A13DFF256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685817" y="3118433"/>
              <a:ext cx="318416" cy="318416"/>
            </a:xfrm>
            <a:prstGeom prst="rect">
              <a:avLst/>
            </a:prstGeom>
          </p:spPr>
        </p:pic>
        <p:sp>
          <p:nvSpPr>
            <p:cNvPr id="12" name="TextBox 11">
              <a:extLst>
                <a:ext uri="{FF2B5EF4-FFF2-40B4-BE49-F238E27FC236}">
                  <a16:creationId xmlns:a16="http://schemas.microsoft.com/office/drawing/2014/main" id="{582346D9-4C62-C590-BB61-3B5A0F485F68}"/>
                </a:ext>
              </a:extLst>
            </p:cNvPr>
            <p:cNvSpPr txBox="1"/>
            <p:nvPr/>
          </p:nvSpPr>
          <p:spPr>
            <a:xfrm>
              <a:off x="13040630" y="2862143"/>
              <a:ext cx="1503613" cy="830997"/>
            </a:xfrm>
            <a:prstGeom prst="rect">
              <a:avLst/>
            </a:prstGeom>
            <a:noFill/>
          </p:spPr>
          <p:txBody>
            <a:bodyPr wrap="square" rtlCol="0">
              <a:spAutoFit/>
            </a:bodyPr>
            <a:lstStyle/>
            <a:p>
              <a:r>
                <a:rPr lang="en-GB" sz="1200" dirty="0">
                  <a:solidFill>
                    <a:schemeClr val="bg1"/>
                  </a:solidFill>
                </a:rPr>
                <a:t>Trial prematurely halted due to futility.</a:t>
              </a:r>
              <a:br>
                <a:rPr lang="en-GB" sz="1200" dirty="0">
                  <a:solidFill>
                    <a:schemeClr val="bg1"/>
                  </a:solidFill>
                </a:rPr>
              </a:br>
              <a:r>
                <a:rPr lang="en-GB" sz="1200" dirty="0">
                  <a:solidFill>
                    <a:schemeClr val="bg1"/>
                  </a:solidFill>
                </a:rPr>
                <a:t>~50% of patients had imputed values</a:t>
              </a:r>
              <a:endParaRPr lang="nl-NL" sz="1200" dirty="0">
                <a:solidFill>
                  <a:schemeClr val="bg1"/>
                </a:solidFill>
              </a:endParaRPr>
            </a:p>
          </p:txBody>
        </p:sp>
      </p:grpSp>
      <p:grpSp>
        <p:nvGrpSpPr>
          <p:cNvPr id="15" name="Group 14">
            <a:extLst>
              <a:ext uri="{FF2B5EF4-FFF2-40B4-BE49-F238E27FC236}">
                <a16:creationId xmlns:a16="http://schemas.microsoft.com/office/drawing/2014/main" id="{BFC167D2-1DC6-DA40-03EB-704AFE8AD08A}"/>
              </a:ext>
            </a:extLst>
          </p:cNvPr>
          <p:cNvGrpSpPr/>
          <p:nvPr/>
        </p:nvGrpSpPr>
        <p:grpSpPr>
          <a:xfrm>
            <a:off x="2018752" y="4826699"/>
            <a:ext cx="2507387" cy="879630"/>
            <a:chOff x="12603677" y="2837827"/>
            <a:chExt cx="2507387" cy="879630"/>
          </a:xfrm>
        </p:grpSpPr>
        <p:sp>
          <p:nvSpPr>
            <p:cNvPr id="16" name="Rectangle: Top Corners Rounded 15">
              <a:extLst>
                <a:ext uri="{FF2B5EF4-FFF2-40B4-BE49-F238E27FC236}">
                  <a16:creationId xmlns:a16="http://schemas.microsoft.com/office/drawing/2014/main" id="{8008B3EC-F988-3FC2-00FA-5CDB7A4E1826}"/>
                </a:ext>
              </a:extLst>
            </p:cNvPr>
            <p:cNvSpPr/>
            <p:nvPr/>
          </p:nvSpPr>
          <p:spPr>
            <a:xfrm>
              <a:off x="12603677" y="2837827"/>
              <a:ext cx="2260558" cy="879630"/>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Graphic 16" descr="Warning with solid fill">
              <a:extLst>
                <a:ext uri="{FF2B5EF4-FFF2-40B4-BE49-F238E27FC236}">
                  <a16:creationId xmlns:a16="http://schemas.microsoft.com/office/drawing/2014/main" id="{D60BC63A-8B42-D055-1A31-4643FB8844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685817" y="3118433"/>
              <a:ext cx="318416" cy="318416"/>
            </a:xfrm>
            <a:prstGeom prst="rect">
              <a:avLst/>
            </a:prstGeom>
          </p:spPr>
        </p:pic>
        <p:sp>
          <p:nvSpPr>
            <p:cNvPr id="18" name="TextBox 17">
              <a:extLst>
                <a:ext uri="{FF2B5EF4-FFF2-40B4-BE49-F238E27FC236}">
                  <a16:creationId xmlns:a16="http://schemas.microsoft.com/office/drawing/2014/main" id="{AD4264C2-AAAB-524D-D1F5-94F237FB1F05}"/>
                </a:ext>
              </a:extLst>
            </p:cNvPr>
            <p:cNvSpPr txBox="1"/>
            <p:nvPr/>
          </p:nvSpPr>
          <p:spPr>
            <a:xfrm>
              <a:off x="13040630" y="2862143"/>
              <a:ext cx="2070434" cy="830997"/>
            </a:xfrm>
            <a:prstGeom prst="rect">
              <a:avLst/>
            </a:prstGeom>
            <a:noFill/>
          </p:spPr>
          <p:txBody>
            <a:bodyPr wrap="square" rtlCol="0">
              <a:spAutoFit/>
            </a:bodyPr>
            <a:lstStyle/>
            <a:p>
              <a:r>
                <a:rPr lang="en-GB" sz="1200" dirty="0" err="1">
                  <a:solidFill>
                    <a:schemeClr val="bg1"/>
                  </a:solidFill>
                </a:rPr>
                <a:t>Unreliablility</a:t>
              </a:r>
              <a:r>
                <a:rPr lang="en-GB" sz="1200" dirty="0">
                  <a:solidFill>
                    <a:schemeClr val="bg1"/>
                  </a:solidFill>
                </a:rPr>
                <a:t> of home spirometry prevented full statistical analysis of 1 endpoint</a:t>
              </a:r>
              <a:endParaRPr lang="nl-NL" sz="1200" dirty="0">
                <a:solidFill>
                  <a:schemeClr val="bg1"/>
                </a:solidFill>
              </a:endParaRPr>
            </a:p>
          </p:txBody>
        </p:sp>
      </p:grpSp>
      <p:pic>
        <p:nvPicPr>
          <p:cNvPr id="8" name="Picture 7">
            <a:extLst>
              <a:ext uri="{FF2B5EF4-FFF2-40B4-BE49-F238E27FC236}">
                <a16:creationId xmlns:a16="http://schemas.microsoft.com/office/drawing/2014/main" id="{4FFF0E4E-2DDD-FF04-53BC-73D7AC548B7F}"/>
              </a:ext>
            </a:extLst>
          </p:cNvPr>
          <p:cNvPicPr>
            <a:picLocks noChangeAspect="1"/>
          </p:cNvPicPr>
          <p:nvPr/>
        </p:nvPicPr>
        <p:blipFill>
          <a:blip r:embed="rId6"/>
          <a:stretch>
            <a:fillRect/>
          </a:stretch>
        </p:blipFill>
        <p:spPr>
          <a:xfrm>
            <a:off x="10819236" y="6249225"/>
            <a:ext cx="1487553" cy="231668"/>
          </a:xfrm>
          <a:prstGeom prst="rect">
            <a:avLst/>
          </a:prstGeom>
        </p:spPr>
      </p:pic>
    </p:spTree>
    <p:extLst>
      <p:ext uri="{BB962C8B-B14F-4D97-AF65-F5344CB8AC3E}">
        <p14:creationId xmlns:p14="http://schemas.microsoft.com/office/powerpoint/2010/main" val="149300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9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7D1CC6-008C-4BCF-AC28-3200454D3E15}"/>
              </a:ext>
            </a:extLst>
          </p:cNvPr>
          <p:cNvSpPr>
            <a:spLocks noGrp="1"/>
          </p:cNvSpPr>
          <p:nvPr>
            <p:ph type="title"/>
          </p:nvPr>
        </p:nvSpPr>
        <p:spPr/>
        <p:txBody>
          <a:bodyPr/>
          <a:lstStyle/>
          <a:p>
            <a:r>
              <a:rPr lang="en-GB" dirty="0"/>
              <a:t>Non-pharmacological interventions are effective in the management of fibrosing ILDs</a:t>
            </a:r>
            <a:r>
              <a:rPr lang="en-GB" baseline="30000" dirty="0"/>
              <a:t>1</a:t>
            </a:r>
          </a:p>
        </p:txBody>
      </p:sp>
      <p:sp>
        <p:nvSpPr>
          <p:cNvPr id="6" name="Text Placeholder 5">
            <a:extLst>
              <a:ext uri="{FF2B5EF4-FFF2-40B4-BE49-F238E27FC236}">
                <a16:creationId xmlns:a16="http://schemas.microsoft.com/office/drawing/2014/main" id="{53142F33-38C7-EA4B-88B1-2665909FC0ED}"/>
              </a:ext>
            </a:extLst>
          </p:cNvPr>
          <p:cNvSpPr>
            <a:spLocks noGrp="1"/>
          </p:cNvSpPr>
          <p:nvPr>
            <p:ph type="body" sz="quarter" idx="13"/>
          </p:nvPr>
        </p:nvSpPr>
        <p:spPr/>
        <p:txBody>
          <a:bodyPr/>
          <a:lstStyle/>
          <a:p>
            <a:r>
              <a:rPr lang="nl-NL" dirty="0">
                <a:latin typeface="BISansNEXT" panose="02000503040000020004"/>
              </a:rPr>
              <a:t>1. </a:t>
            </a:r>
            <a:r>
              <a:rPr lang="nl-NL" dirty="0" err="1">
                <a:latin typeface="BISansNEXT" panose="02000503040000020004"/>
              </a:rPr>
              <a:t>Nambiar</a:t>
            </a:r>
            <a:r>
              <a:rPr lang="nl-NL" dirty="0">
                <a:latin typeface="BISansNEXT" panose="02000503040000020004"/>
              </a:rPr>
              <a:t> AM, Walker CM, Sparks JA. Monitoring </a:t>
            </a:r>
            <a:r>
              <a:rPr lang="nl-NL" dirty="0" err="1">
                <a:latin typeface="BISansNEXT" panose="02000503040000020004"/>
              </a:rPr>
              <a:t>and</a:t>
            </a:r>
            <a:r>
              <a:rPr lang="nl-NL" dirty="0">
                <a:latin typeface="BISansNEXT" panose="02000503040000020004"/>
              </a:rPr>
              <a:t> management of </a:t>
            </a:r>
            <a:r>
              <a:rPr lang="nl-NL" dirty="0" err="1">
                <a:latin typeface="BISansNEXT" panose="02000503040000020004"/>
              </a:rPr>
              <a:t>fibrosing</a:t>
            </a:r>
            <a:r>
              <a:rPr lang="nl-NL" dirty="0">
                <a:latin typeface="BISansNEXT" panose="02000503040000020004"/>
              </a:rPr>
              <a:t> </a:t>
            </a:r>
            <a:r>
              <a:rPr lang="nl-NL" dirty="0" err="1">
                <a:latin typeface="BISansNEXT" panose="02000503040000020004"/>
              </a:rPr>
              <a:t>interstitial</a:t>
            </a:r>
            <a:r>
              <a:rPr lang="nl-NL" dirty="0">
                <a:latin typeface="BISansNEXT" panose="02000503040000020004"/>
              </a:rPr>
              <a:t> </a:t>
            </a:r>
            <a:r>
              <a:rPr lang="nl-NL" dirty="0" err="1">
                <a:latin typeface="BISansNEXT" panose="02000503040000020004"/>
              </a:rPr>
              <a:t>lung</a:t>
            </a:r>
            <a:r>
              <a:rPr lang="nl-NL" dirty="0">
                <a:latin typeface="BISansNEXT" panose="02000503040000020004"/>
              </a:rPr>
              <a:t> </a:t>
            </a:r>
            <a:r>
              <a:rPr lang="nl-NL" dirty="0" err="1">
                <a:latin typeface="BISansNEXT" panose="02000503040000020004"/>
              </a:rPr>
              <a:t>diseases</a:t>
            </a:r>
            <a:r>
              <a:rPr lang="nl-NL" dirty="0">
                <a:latin typeface="BISansNEXT" panose="02000503040000020004"/>
              </a:rPr>
              <a:t>: a </a:t>
            </a:r>
            <a:r>
              <a:rPr lang="nl-NL" dirty="0" err="1">
                <a:latin typeface="BISansNEXT" panose="02000503040000020004"/>
              </a:rPr>
              <a:t>narrative</a:t>
            </a:r>
            <a:r>
              <a:rPr lang="nl-NL" dirty="0">
                <a:latin typeface="BISansNEXT" panose="02000503040000020004"/>
              </a:rPr>
              <a:t> review </a:t>
            </a:r>
            <a:r>
              <a:rPr lang="nl-NL" dirty="0" err="1">
                <a:latin typeface="BISansNEXT" panose="02000503040000020004"/>
              </a:rPr>
              <a:t>for</a:t>
            </a:r>
            <a:r>
              <a:rPr lang="nl-NL" dirty="0">
                <a:latin typeface="BISansNEXT" panose="02000503040000020004"/>
              </a:rPr>
              <a:t> </a:t>
            </a:r>
            <a:r>
              <a:rPr lang="nl-NL" dirty="0" err="1">
                <a:latin typeface="BISansNEXT" panose="02000503040000020004"/>
              </a:rPr>
              <a:t>practicing</a:t>
            </a:r>
            <a:r>
              <a:rPr lang="nl-NL" dirty="0">
                <a:latin typeface="BISansNEXT" panose="02000503040000020004"/>
              </a:rPr>
              <a:t> </a:t>
            </a:r>
            <a:r>
              <a:rPr lang="nl-NL" dirty="0" err="1">
                <a:latin typeface="BISansNEXT" panose="02000503040000020004"/>
              </a:rPr>
              <a:t>clinicians</a:t>
            </a:r>
            <a:r>
              <a:rPr lang="nl-NL" dirty="0">
                <a:latin typeface="BISansNEXT" panose="02000503040000020004"/>
              </a:rPr>
              <a:t>. </a:t>
            </a:r>
            <a:r>
              <a:rPr lang="nl-NL" dirty="0" err="1">
                <a:latin typeface="BISansNEXT" panose="02000503040000020004"/>
              </a:rPr>
              <a:t>Ther</a:t>
            </a:r>
            <a:r>
              <a:rPr lang="nl-NL" dirty="0">
                <a:latin typeface="BISansNEXT" panose="02000503040000020004"/>
              </a:rPr>
              <a:t> Adv </a:t>
            </a:r>
            <a:r>
              <a:rPr lang="nl-NL" dirty="0" err="1">
                <a:latin typeface="BISansNEXT" panose="02000503040000020004"/>
              </a:rPr>
              <a:t>Respir</a:t>
            </a:r>
            <a:r>
              <a:rPr lang="nl-NL" dirty="0">
                <a:latin typeface="BISansNEXT" panose="02000503040000020004"/>
              </a:rPr>
              <a:t> Dis. 2021;15:17534666211039771; 2. </a:t>
            </a:r>
            <a:r>
              <a:rPr lang="nl-NL" dirty="0" err="1">
                <a:latin typeface="BISansNEXT" panose="02000503040000020004"/>
              </a:rPr>
              <a:t>Cottin</a:t>
            </a:r>
            <a:r>
              <a:rPr lang="nl-NL" dirty="0">
                <a:latin typeface="BISansNEXT" panose="02000503040000020004"/>
              </a:rPr>
              <a:t> V, </a:t>
            </a:r>
            <a:r>
              <a:rPr lang="nl-NL" dirty="0" err="1">
                <a:latin typeface="BISansNEXT" panose="02000503040000020004"/>
              </a:rPr>
              <a:t>Crestani</a:t>
            </a:r>
            <a:r>
              <a:rPr lang="nl-NL" dirty="0">
                <a:latin typeface="BISansNEXT" panose="02000503040000020004"/>
              </a:rPr>
              <a:t> B, </a:t>
            </a:r>
            <a:r>
              <a:rPr lang="nl-NL" dirty="0" err="1">
                <a:latin typeface="BISansNEXT" panose="02000503040000020004"/>
              </a:rPr>
              <a:t>Valeyre</a:t>
            </a:r>
            <a:r>
              <a:rPr lang="nl-NL" dirty="0">
                <a:latin typeface="BISansNEXT" panose="02000503040000020004"/>
              </a:rPr>
              <a:t> D, et al. Diagnosis </a:t>
            </a:r>
            <a:r>
              <a:rPr lang="nl-NL" dirty="0" err="1">
                <a:latin typeface="BISansNEXT" panose="02000503040000020004"/>
              </a:rPr>
              <a:t>and</a:t>
            </a:r>
            <a:r>
              <a:rPr lang="nl-NL" dirty="0">
                <a:latin typeface="BISansNEXT" panose="02000503040000020004"/>
              </a:rPr>
              <a:t> management of </a:t>
            </a:r>
            <a:r>
              <a:rPr lang="nl-NL" dirty="0" err="1">
                <a:latin typeface="BISansNEXT" panose="02000503040000020004"/>
              </a:rPr>
              <a:t>idiopathic</a:t>
            </a:r>
            <a:r>
              <a:rPr lang="nl-NL" dirty="0">
                <a:latin typeface="BISansNEXT" panose="02000503040000020004"/>
              </a:rPr>
              <a:t> </a:t>
            </a:r>
            <a:r>
              <a:rPr lang="nl-NL" dirty="0" err="1">
                <a:latin typeface="BISansNEXT" panose="02000503040000020004"/>
              </a:rPr>
              <a:t>pulmonary</a:t>
            </a:r>
            <a:r>
              <a:rPr lang="nl-NL" dirty="0">
                <a:latin typeface="BISansNEXT" panose="02000503040000020004"/>
              </a:rPr>
              <a:t> fibrosis: French practical </a:t>
            </a:r>
            <a:r>
              <a:rPr lang="nl-NL" dirty="0" err="1">
                <a:latin typeface="BISansNEXT" panose="02000503040000020004"/>
              </a:rPr>
              <a:t>guidelines</a:t>
            </a:r>
            <a:r>
              <a:rPr lang="nl-NL" dirty="0">
                <a:latin typeface="BISansNEXT" panose="02000503040000020004"/>
              </a:rPr>
              <a:t>. </a:t>
            </a:r>
            <a:r>
              <a:rPr lang="nl-NL" dirty="0" err="1">
                <a:latin typeface="BISansNEXT" panose="02000503040000020004"/>
              </a:rPr>
              <a:t>Eur</a:t>
            </a:r>
            <a:r>
              <a:rPr lang="nl-NL" dirty="0">
                <a:latin typeface="BISansNEXT" panose="02000503040000020004"/>
              </a:rPr>
              <a:t> </a:t>
            </a:r>
            <a:r>
              <a:rPr lang="nl-NL" dirty="0" err="1">
                <a:latin typeface="BISansNEXT" panose="02000503040000020004"/>
              </a:rPr>
              <a:t>Respir</a:t>
            </a:r>
            <a:r>
              <a:rPr lang="nl-NL" dirty="0">
                <a:latin typeface="BISansNEXT" panose="02000503040000020004"/>
              </a:rPr>
              <a:t> </a:t>
            </a:r>
            <a:r>
              <a:rPr lang="nl-NL" dirty="0" err="1">
                <a:latin typeface="BISansNEXT" panose="02000503040000020004"/>
              </a:rPr>
              <a:t>Rev</a:t>
            </a:r>
            <a:r>
              <a:rPr lang="nl-NL" dirty="0">
                <a:latin typeface="BISansNEXT" panose="02000503040000020004"/>
              </a:rPr>
              <a:t>. 2014;23:193-214.</a:t>
            </a:r>
          </a:p>
        </p:txBody>
      </p:sp>
      <p:sp>
        <p:nvSpPr>
          <p:cNvPr id="21" name="Text Placeholder 20">
            <a:extLst>
              <a:ext uri="{FF2B5EF4-FFF2-40B4-BE49-F238E27FC236}">
                <a16:creationId xmlns:a16="http://schemas.microsoft.com/office/drawing/2014/main" id="{D7237858-1341-9042-A06F-2FAB97350AA6}"/>
              </a:ext>
            </a:extLst>
          </p:cNvPr>
          <p:cNvSpPr>
            <a:spLocks noGrp="1"/>
          </p:cNvSpPr>
          <p:nvPr>
            <p:ph type="body" sz="quarter" idx="17"/>
          </p:nvPr>
        </p:nvSpPr>
        <p:spPr/>
        <p:txBody>
          <a:bodyPr/>
          <a:lstStyle/>
          <a:p>
            <a:r>
              <a:rPr lang="nl-NL" dirty="0"/>
              <a:t>F9</a:t>
            </a:r>
            <a:endParaRPr lang="en-NL" dirty="0"/>
          </a:p>
        </p:txBody>
      </p:sp>
      <p:grpSp>
        <p:nvGrpSpPr>
          <p:cNvPr id="54" name="Groep 53">
            <a:extLst>
              <a:ext uri="{FF2B5EF4-FFF2-40B4-BE49-F238E27FC236}">
                <a16:creationId xmlns:a16="http://schemas.microsoft.com/office/drawing/2014/main" id="{3DB806C6-0C75-4686-835A-5D9F1EBCD087}"/>
              </a:ext>
            </a:extLst>
          </p:cNvPr>
          <p:cNvGrpSpPr/>
          <p:nvPr/>
        </p:nvGrpSpPr>
        <p:grpSpPr>
          <a:xfrm>
            <a:off x="2421983" y="1110248"/>
            <a:ext cx="7348035" cy="4717313"/>
            <a:chOff x="1934483" y="1110248"/>
            <a:chExt cx="7348035" cy="4717313"/>
          </a:xfrm>
        </p:grpSpPr>
        <p:sp>
          <p:nvSpPr>
            <p:cNvPr id="31" name="Rechthoek: afgeronde hoeken 14">
              <a:extLst>
                <a:ext uri="{FF2B5EF4-FFF2-40B4-BE49-F238E27FC236}">
                  <a16:creationId xmlns:a16="http://schemas.microsoft.com/office/drawing/2014/main" id="{E2192FF2-5127-4D82-96D2-CC7835AC59FE}"/>
                </a:ext>
              </a:extLst>
            </p:cNvPr>
            <p:cNvSpPr/>
            <p:nvPr/>
          </p:nvSpPr>
          <p:spPr>
            <a:xfrm>
              <a:off x="1934483" y="4351561"/>
              <a:ext cx="7348034" cy="1476000"/>
            </a:xfrm>
            <a:prstGeom prst="roundRect">
              <a:avLst>
                <a:gd name="adj" fmla="val 7067"/>
              </a:avLst>
            </a:prstGeom>
            <a:blipFill>
              <a:blip r:embed="rId3"/>
              <a:stretch>
                <a:fillRect l="-256286" t="-207573" r="-171510" b="-426709"/>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0000" rIns="180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chemeClr val="tx2"/>
                  </a:solidFill>
                  <a:effectLst/>
                  <a:uLnTx/>
                  <a:uFillTx/>
                  <a:latin typeface="BISansNEXT" panose="02000503040000020004" pitchFamily="50" charset="0"/>
                </a:rPr>
                <a:t>Advance care planning/</a:t>
              </a:r>
              <a:r>
                <a:rPr kumimoji="0" lang="nl-NL" sz="1400" b="1" i="0" u="none" strike="noStrike" kern="1200" cap="none" spc="0" normalizeH="0" baseline="0" noProof="0" dirty="0" err="1">
                  <a:ln>
                    <a:noFill/>
                  </a:ln>
                  <a:solidFill>
                    <a:schemeClr val="tx2"/>
                  </a:solidFill>
                  <a:effectLst/>
                  <a:uLnTx/>
                  <a:uFillTx/>
                  <a:latin typeface="BISansNEXT" panose="02000503040000020004" pitchFamily="50" charset="0"/>
                </a:rPr>
                <a:t>palliative</a:t>
              </a:r>
              <a:r>
                <a:rPr kumimoji="0" lang="nl-NL" sz="1400" b="1" i="0" u="none" strike="noStrike" kern="1200" cap="none" spc="0" normalizeH="0" baseline="0" noProof="0" dirty="0">
                  <a:ln>
                    <a:noFill/>
                  </a:ln>
                  <a:solidFill>
                    <a:schemeClr val="tx2"/>
                  </a:solidFill>
                  <a:effectLst/>
                  <a:uLnTx/>
                  <a:uFillTx/>
                  <a:latin typeface="BISansNEXT" panose="02000503040000020004" pitchFamily="50" charset="0"/>
                </a:rPr>
                <a:t> care</a:t>
              </a:r>
              <a:r>
                <a:rPr kumimoji="0" lang="nl-NL" sz="1400" b="1" i="0" u="none" strike="noStrike" kern="1200" cap="none" spc="0" normalizeH="0" baseline="30000" noProof="0" dirty="0">
                  <a:ln>
                    <a:noFill/>
                  </a:ln>
                  <a:solidFill>
                    <a:schemeClr val="tx2"/>
                  </a:solidFill>
                  <a:effectLst/>
                  <a:uLnTx/>
                  <a:uFillTx/>
                  <a:latin typeface="BISansNEXT" panose="02000503040000020004" pitchFamily="50" charset="0"/>
                </a:rPr>
                <a:t>1</a:t>
              </a:r>
              <a:r>
                <a:rPr kumimoji="0" lang="nl-NL" sz="1400" b="1" i="0" u="none" strike="noStrike" kern="1200" cap="none" spc="0" normalizeH="0" baseline="0" noProof="0" dirty="0">
                  <a:ln>
                    <a:noFill/>
                  </a:ln>
                  <a:solidFill>
                    <a:schemeClr val="tx2"/>
                  </a:solidFill>
                  <a:effectLst/>
                  <a:uLnTx/>
                  <a:uFillTx/>
                  <a:latin typeface="BISansNEXT" panose="02000503040000020004" pitchFamily="50" charset="0"/>
                </a:rPr>
                <a:t> </a:t>
              </a:r>
            </a:p>
          </p:txBody>
        </p:sp>
        <p:pic>
          <p:nvPicPr>
            <p:cNvPr id="11" name="Graphic 10" descr="Zorg met effen opvulling">
              <a:extLst>
                <a:ext uri="{FF2B5EF4-FFF2-40B4-BE49-F238E27FC236}">
                  <a16:creationId xmlns:a16="http://schemas.microsoft.com/office/drawing/2014/main" id="{6C1B7E30-C61B-4F2D-8B45-DB906A7611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10660" y="4756018"/>
              <a:ext cx="645819" cy="645819"/>
            </a:xfrm>
            <a:prstGeom prst="rect">
              <a:avLst/>
            </a:prstGeom>
          </p:spPr>
        </p:pic>
        <p:sp>
          <p:nvSpPr>
            <p:cNvPr id="30" name="Rechthoek: afgeronde hoeken 14">
              <a:extLst>
                <a:ext uri="{FF2B5EF4-FFF2-40B4-BE49-F238E27FC236}">
                  <a16:creationId xmlns:a16="http://schemas.microsoft.com/office/drawing/2014/main" id="{5A285F2B-E6F5-488F-AA96-C305B3782F46}"/>
                </a:ext>
              </a:extLst>
            </p:cNvPr>
            <p:cNvSpPr/>
            <p:nvPr/>
          </p:nvSpPr>
          <p:spPr>
            <a:xfrm>
              <a:off x="5682518" y="1110248"/>
              <a:ext cx="3600000" cy="1476000"/>
            </a:xfrm>
            <a:prstGeom prst="roundRect">
              <a:avLst>
                <a:gd name="adj" fmla="val 7067"/>
              </a:avLst>
            </a:prstGeom>
            <a:blipFill>
              <a:blip r:embed="rId3"/>
              <a:stretch>
                <a:fillRect l="-256286" t="-207573" r="-171510" b="-426709"/>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err="1">
                  <a:ln>
                    <a:noFill/>
                  </a:ln>
                  <a:solidFill>
                    <a:schemeClr val="tx2"/>
                  </a:solidFill>
                  <a:effectLst/>
                  <a:uLnTx/>
                  <a:uFillTx/>
                  <a:latin typeface="BISansNEXT" panose="02000503040000020004" pitchFamily="50" charset="0"/>
                </a:rPr>
                <a:t>Lung</a:t>
              </a:r>
              <a:r>
                <a:rPr kumimoji="0" lang="nl-NL" sz="1400" b="1" i="0" u="none" strike="noStrike" kern="1200" cap="none" spc="0" normalizeH="0" baseline="0" noProof="0" dirty="0">
                  <a:ln>
                    <a:noFill/>
                  </a:ln>
                  <a:solidFill>
                    <a:schemeClr val="tx2"/>
                  </a:solidFill>
                  <a:effectLst/>
                  <a:uLnTx/>
                  <a:uFillTx/>
                  <a:latin typeface="BISansNEXT" panose="02000503040000020004" pitchFamily="50" charset="0"/>
                </a:rPr>
                <a:t> transplant</a:t>
              </a:r>
              <a:r>
                <a:rPr kumimoji="0" lang="nl-NL" sz="1400" b="1" i="0" u="none" strike="noStrike" kern="1200" cap="none" spc="0" normalizeH="0" baseline="30000" noProof="0" dirty="0">
                  <a:ln>
                    <a:noFill/>
                  </a:ln>
                  <a:solidFill>
                    <a:schemeClr val="tx2"/>
                  </a:solidFill>
                  <a:effectLst/>
                  <a:uLnTx/>
                  <a:uFillTx/>
                  <a:latin typeface="BISansNEXT" panose="02000503040000020004" pitchFamily="50" charset="0"/>
                </a:rPr>
                <a:t>2</a:t>
              </a:r>
              <a:r>
                <a:rPr kumimoji="0" lang="nl-NL" sz="1400" b="1" i="0" u="none" strike="noStrike" kern="1200" cap="none" spc="0" normalizeH="0" baseline="0" noProof="0" dirty="0">
                  <a:ln>
                    <a:noFill/>
                  </a:ln>
                  <a:solidFill>
                    <a:schemeClr val="tx2"/>
                  </a:solidFill>
                  <a:effectLst/>
                  <a:uLnTx/>
                  <a:uFillTx/>
                  <a:latin typeface="BISansNEXT" panose="02000503040000020004" pitchFamily="50"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4546A"/>
                  </a:solidFill>
                  <a:effectLst/>
                  <a:uLnTx/>
                  <a:uFillTx/>
                  <a:latin typeface="BISansNEXT" panose="02000503040000020004" pitchFamily="50" charset="0"/>
                </a:rPr>
                <a:t>May be an option to patients younger than 65 years without relevant comorbidities</a:t>
              </a:r>
              <a:endParaRPr kumimoji="0" lang="nl-NL" sz="1200" b="0" i="0" u="none" strike="noStrike" kern="1200" cap="none" spc="0" normalizeH="0" baseline="0" noProof="0" dirty="0">
                <a:ln>
                  <a:noFill/>
                </a:ln>
                <a:solidFill>
                  <a:srgbClr val="44546A"/>
                </a:solidFill>
                <a:effectLst/>
                <a:uLnTx/>
                <a:uFillTx/>
                <a:latin typeface="BISansNEXT" panose="02000503040000020004" pitchFamily="50" charset="0"/>
              </a:endParaRPr>
            </a:p>
          </p:txBody>
        </p:sp>
        <p:pic>
          <p:nvPicPr>
            <p:cNvPr id="32" name="Graphic 31" descr="Lungs">
              <a:extLst>
                <a:ext uri="{FF2B5EF4-FFF2-40B4-BE49-F238E27FC236}">
                  <a16:creationId xmlns:a16="http://schemas.microsoft.com/office/drawing/2014/main" id="{132A6CC4-9E04-49EB-822B-F059E109CA0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10566" y="1523880"/>
              <a:ext cx="648736" cy="648736"/>
            </a:xfrm>
            <a:prstGeom prst="rect">
              <a:avLst/>
            </a:prstGeom>
          </p:spPr>
        </p:pic>
        <p:sp>
          <p:nvSpPr>
            <p:cNvPr id="24" name="Rechthoek: afgeronde hoeken 14">
              <a:extLst>
                <a:ext uri="{FF2B5EF4-FFF2-40B4-BE49-F238E27FC236}">
                  <a16:creationId xmlns:a16="http://schemas.microsoft.com/office/drawing/2014/main" id="{596E7993-EDD6-4605-859F-5F8F1599E143}"/>
                </a:ext>
              </a:extLst>
            </p:cNvPr>
            <p:cNvSpPr/>
            <p:nvPr/>
          </p:nvSpPr>
          <p:spPr>
            <a:xfrm>
              <a:off x="1947576" y="1123214"/>
              <a:ext cx="3600000" cy="1476000"/>
            </a:xfrm>
            <a:prstGeom prst="roundRect">
              <a:avLst>
                <a:gd name="adj" fmla="val 7067"/>
              </a:avLst>
            </a:prstGeom>
            <a:blipFill>
              <a:blip r:embed="rId3"/>
              <a:stretch>
                <a:fillRect l="-256286" t="-207573" r="-171510" b="-426709"/>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err="1">
                  <a:ln>
                    <a:noFill/>
                  </a:ln>
                  <a:solidFill>
                    <a:schemeClr val="tx2"/>
                  </a:solidFill>
                  <a:effectLst/>
                  <a:uLnTx/>
                  <a:uFillTx/>
                  <a:latin typeface="BISansNEXT" panose="02000503040000020004" pitchFamily="50" charset="0"/>
                </a:rPr>
                <a:t>Avoid</a:t>
              </a:r>
              <a:r>
                <a:rPr kumimoji="0" lang="nl-NL" sz="1400" b="1" i="0" u="none" strike="noStrike" kern="1200" cap="none" spc="0" normalizeH="0" baseline="0" noProof="0" dirty="0">
                  <a:ln>
                    <a:noFill/>
                  </a:ln>
                  <a:solidFill>
                    <a:schemeClr val="tx2"/>
                  </a:solidFill>
                  <a:effectLst/>
                  <a:uLnTx/>
                  <a:uFillTx/>
                  <a:latin typeface="BISansNEXT" panose="02000503040000020004" pitchFamily="50" charset="0"/>
                </a:rPr>
                <a:t> exposure</a:t>
              </a:r>
              <a:r>
                <a:rPr kumimoji="0" lang="nl-NL" sz="1400" b="1" i="0" u="none" strike="noStrike" kern="1200" cap="none" spc="0" normalizeH="0" baseline="30000" noProof="0" dirty="0">
                  <a:ln>
                    <a:noFill/>
                  </a:ln>
                  <a:solidFill>
                    <a:schemeClr val="tx2"/>
                  </a:solidFill>
                  <a:effectLst/>
                  <a:uLnTx/>
                  <a:uFillTx/>
                  <a:latin typeface="BISansNEXT" panose="02000503040000020004" pitchFamily="50" charset="0"/>
                </a:rPr>
                <a:t>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srgbClr val="44546A"/>
                  </a:solidFill>
                  <a:effectLst/>
                  <a:uLnTx/>
                  <a:uFillTx/>
                  <a:latin typeface="BISansNEXT" panose="02000503040000020004" pitchFamily="50" charset="0"/>
                </a:rPr>
                <a:t>Smoking </a:t>
              </a:r>
              <a:r>
                <a:rPr kumimoji="0" lang="nl-NL" sz="1200" b="0" i="0" u="none" strike="noStrike" kern="1200" cap="none" spc="0" normalizeH="0" baseline="0" noProof="0" dirty="0" err="1">
                  <a:ln>
                    <a:noFill/>
                  </a:ln>
                  <a:solidFill>
                    <a:srgbClr val="44546A"/>
                  </a:solidFill>
                  <a:effectLst/>
                  <a:uLnTx/>
                  <a:uFillTx/>
                  <a:latin typeface="BISansNEXT" panose="02000503040000020004" pitchFamily="50" charset="0"/>
                </a:rPr>
                <a:t>cessation</a:t>
              </a:r>
              <a:endParaRPr lang="nl-NL" sz="1200" dirty="0">
                <a:solidFill>
                  <a:srgbClr val="44546A"/>
                </a:solidFill>
                <a:latin typeface="BISansNEXT" panose="02000503040000020004" pitchFamily="50"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err="1">
                  <a:ln>
                    <a:noFill/>
                  </a:ln>
                  <a:solidFill>
                    <a:srgbClr val="44546A"/>
                  </a:solidFill>
                  <a:effectLst/>
                  <a:uLnTx/>
                  <a:uFillTx/>
                  <a:latin typeface="BISansNEXT" panose="02000503040000020004" pitchFamily="50" charset="0"/>
                </a:rPr>
                <a:t>Avoid</a:t>
              </a:r>
              <a:r>
                <a:rPr kumimoji="0" lang="nl-NL" sz="1200" b="0" i="0" u="none" strike="noStrike" kern="1200" cap="none" spc="0" normalizeH="0" baseline="0" noProof="0" dirty="0">
                  <a:ln>
                    <a:noFill/>
                  </a:ln>
                  <a:solidFill>
                    <a:srgbClr val="44546A"/>
                  </a:solidFill>
                  <a:effectLst/>
                  <a:uLnTx/>
                  <a:uFillTx/>
                  <a:latin typeface="BISansNEXT" panose="02000503040000020004" pitchFamily="50" charset="0"/>
                </a:rPr>
                <a:t> triggers, e.g. </a:t>
              </a:r>
              <a:r>
                <a:rPr kumimoji="0" lang="nl-NL" sz="1200" b="0" i="0" u="none" strike="noStrike" kern="1200" cap="none" spc="0" normalizeH="0" baseline="0" noProof="0" dirty="0" err="1">
                  <a:ln>
                    <a:noFill/>
                  </a:ln>
                  <a:solidFill>
                    <a:srgbClr val="44546A"/>
                  </a:solidFill>
                  <a:effectLst/>
                  <a:uLnTx/>
                  <a:uFillTx/>
                  <a:latin typeface="BISansNEXT" panose="02000503040000020004" pitchFamily="50" charset="0"/>
                </a:rPr>
                <a:t>pollutants</a:t>
              </a:r>
              <a:endParaRPr kumimoji="0" lang="nl-NL" sz="1200" b="0" i="0" u="none" strike="noStrike" kern="1200" cap="none" spc="0" normalizeH="0" baseline="0" noProof="0" dirty="0">
                <a:ln>
                  <a:noFill/>
                </a:ln>
                <a:solidFill>
                  <a:srgbClr val="44546A"/>
                </a:solidFill>
                <a:effectLst/>
                <a:uLnTx/>
                <a:uFillTx/>
                <a:latin typeface="BISansNEXT" panose="02000503040000020004" pitchFamily="50"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1200" b="0" i="0" u="none" strike="noStrike" kern="1200" cap="none" spc="0" normalizeH="0" baseline="0" noProof="0" dirty="0">
                  <a:ln>
                    <a:noFill/>
                  </a:ln>
                  <a:solidFill>
                    <a:srgbClr val="44546A"/>
                  </a:solidFill>
                  <a:effectLst/>
                  <a:uLnTx/>
                  <a:uFillTx/>
                  <a:latin typeface="BISansNEXT" panose="02000503040000020004" pitchFamily="50" charset="0"/>
                </a:rPr>
                <a:t>Stop </a:t>
              </a:r>
              <a:r>
                <a:rPr kumimoji="0" lang="nl-NL" sz="1200" b="0" i="0" u="none" strike="noStrike" kern="1200" cap="none" spc="0" normalizeH="0" baseline="0" noProof="0" dirty="0" err="1">
                  <a:ln>
                    <a:noFill/>
                  </a:ln>
                  <a:solidFill>
                    <a:srgbClr val="44546A"/>
                  </a:solidFill>
                  <a:effectLst/>
                  <a:uLnTx/>
                  <a:uFillTx/>
                  <a:latin typeface="BISansNEXT" panose="02000503040000020004" pitchFamily="50" charset="0"/>
                </a:rPr>
                <a:t>medication</a:t>
              </a:r>
              <a:r>
                <a:rPr kumimoji="0" lang="nl-NL" sz="1200" b="0" i="0" u="none" strike="noStrike" kern="1200" cap="none" spc="0" normalizeH="0" baseline="0" noProof="0" dirty="0">
                  <a:ln>
                    <a:noFill/>
                  </a:ln>
                  <a:solidFill>
                    <a:srgbClr val="44546A"/>
                  </a:solidFill>
                  <a:effectLst/>
                  <a:uLnTx/>
                  <a:uFillTx/>
                  <a:latin typeface="BISansNEXT" panose="02000503040000020004" pitchFamily="50" charset="0"/>
                </a:rPr>
                <a:t> </a:t>
              </a:r>
              <a:r>
                <a:rPr kumimoji="0" lang="nl-NL" sz="1200" b="0" i="0" u="none" strike="noStrike" kern="1200" cap="none" spc="0" normalizeH="0" baseline="0" noProof="0" dirty="0" err="1">
                  <a:ln>
                    <a:noFill/>
                  </a:ln>
                  <a:solidFill>
                    <a:srgbClr val="44546A"/>
                  </a:solidFill>
                  <a:effectLst/>
                  <a:uLnTx/>
                  <a:uFillTx/>
                  <a:latin typeface="BISansNEXT" panose="02000503040000020004" pitchFamily="50" charset="0"/>
                </a:rPr>
                <a:t>that</a:t>
              </a:r>
              <a:r>
                <a:rPr kumimoji="0" lang="nl-NL" sz="1200" b="0" i="0" u="none" strike="noStrike" kern="1200" cap="none" spc="0" normalizeH="0" baseline="0" noProof="0" dirty="0">
                  <a:ln>
                    <a:noFill/>
                  </a:ln>
                  <a:solidFill>
                    <a:srgbClr val="44546A"/>
                  </a:solidFill>
                  <a:effectLst/>
                  <a:uLnTx/>
                  <a:uFillTx/>
                  <a:latin typeface="BISansNEXT" panose="02000503040000020004" pitchFamily="50" charset="0"/>
                </a:rPr>
                <a:t> </a:t>
              </a:r>
              <a:r>
                <a:rPr kumimoji="0" lang="nl-NL" sz="1200" b="0" i="0" u="none" strike="noStrike" kern="1200" cap="none" spc="0" normalizeH="0" baseline="0" noProof="0" dirty="0" err="1">
                  <a:ln>
                    <a:noFill/>
                  </a:ln>
                  <a:solidFill>
                    <a:srgbClr val="44546A"/>
                  </a:solidFill>
                  <a:effectLst/>
                  <a:uLnTx/>
                  <a:uFillTx/>
                  <a:latin typeface="BISansNEXT" panose="02000503040000020004" pitchFamily="50" charset="0"/>
                </a:rPr>
                <a:t>cause</a:t>
              </a:r>
              <a:r>
                <a:rPr kumimoji="0" lang="nl-NL" sz="1200" b="0" i="0" u="none" strike="noStrike" kern="1200" cap="none" spc="0" normalizeH="0" baseline="0" noProof="0" dirty="0">
                  <a:ln>
                    <a:noFill/>
                  </a:ln>
                  <a:solidFill>
                    <a:srgbClr val="44546A"/>
                  </a:solidFill>
                  <a:effectLst/>
                  <a:uLnTx/>
                  <a:uFillTx/>
                  <a:latin typeface="BISansNEXT" panose="02000503040000020004" pitchFamily="50" charset="0"/>
                </a:rPr>
                <a:t> ILD</a:t>
              </a:r>
            </a:p>
          </p:txBody>
        </p:sp>
        <p:pic>
          <p:nvPicPr>
            <p:cNvPr id="35" name="Graphic 34" descr="Verboden te roken met effen opvulling">
              <a:extLst>
                <a:ext uri="{FF2B5EF4-FFF2-40B4-BE49-F238E27FC236}">
                  <a16:creationId xmlns:a16="http://schemas.microsoft.com/office/drawing/2014/main" id="{6DD0DC84-6C20-41BB-A9B4-52E0BE9D789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10156" y="1541341"/>
              <a:ext cx="659392" cy="659392"/>
            </a:xfrm>
            <a:prstGeom prst="rect">
              <a:avLst/>
            </a:prstGeom>
          </p:spPr>
        </p:pic>
        <p:sp>
          <p:nvSpPr>
            <p:cNvPr id="26" name="Rechthoek: afgeronde hoeken 14">
              <a:extLst>
                <a:ext uri="{FF2B5EF4-FFF2-40B4-BE49-F238E27FC236}">
                  <a16:creationId xmlns:a16="http://schemas.microsoft.com/office/drawing/2014/main" id="{08DC7C58-C149-4F63-B97F-C5C923F8FD38}"/>
                </a:ext>
              </a:extLst>
            </p:cNvPr>
            <p:cNvSpPr/>
            <p:nvPr/>
          </p:nvSpPr>
          <p:spPr>
            <a:xfrm>
              <a:off x="1934483" y="2739426"/>
              <a:ext cx="3600000" cy="1476000"/>
            </a:xfrm>
            <a:prstGeom prst="roundRect">
              <a:avLst>
                <a:gd name="adj" fmla="val 7067"/>
              </a:avLst>
            </a:prstGeom>
            <a:blipFill>
              <a:blip r:embed="rId3"/>
              <a:stretch>
                <a:fillRect l="-256286" t="-207573" r="-171510" b="-426709"/>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a:ln>
                    <a:noFill/>
                  </a:ln>
                  <a:solidFill>
                    <a:schemeClr val="tx2"/>
                  </a:solidFill>
                  <a:effectLst/>
                  <a:uLnTx/>
                  <a:uFillTx/>
                  <a:latin typeface="BISansNEXT" panose="02000503040000020004" pitchFamily="50" charset="0"/>
                </a:rPr>
                <a:t>Vaccination</a:t>
              </a:r>
              <a:r>
                <a:rPr kumimoji="0" lang="nl-NL" sz="1400" b="1" i="0" u="none" strike="noStrike" kern="1200" cap="none" spc="0" normalizeH="0" baseline="30000" noProof="0" dirty="0">
                  <a:ln>
                    <a:noFill/>
                  </a:ln>
                  <a:solidFill>
                    <a:schemeClr val="tx2"/>
                  </a:solidFill>
                  <a:effectLst/>
                  <a:uLnTx/>
                  <a:uFillTx/>
                  <a:latin typeface="BISansNEXT" panose="02000503040000020004" pitchFamily="50" charset="0"/>
                </a:rPr>
                <a:t>2</a:t>
              </a:r>
              <a:r>
                <a:rPr kumimoji="0" lang="nl-NL" sz="1400" b="1" i="0" u="none" strike="noStrike" kern="1200" cap="none" spc="0" normalizeH="0" baseline="0" noProof="0" dirty="0">
                  <a:ln>
                    <a:noFill/>
                  </a:ln>
                  <a:solidFill>
                    <a:schemeClr val="tx2"/>
                  </a:solidFill>
                  <a:effectLst/>
                  <a:uLnTx/>
                  <a:uFillTx/>
                  <a:latin typeface="BISansNEXT" panose="02000503040000020004" pitchFamily="50"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44546A"/>
                  </a:solidFill>
                  <a:effectLst/>
                  <a:uLnTx/>
                  <a:uFillTx/>
                  <a:latin typeface="BISansNEXT" panose="02000503040000020004" pitchFamily="50" charset="0"/>
                </a:rPr>
                <a:t>To avoid infections that may worsen pulmonary fibrosis </a:t>
              </a:r>
              <a:endParaRPr kumimoji="0" lang="nl-NL" sz="1200" b="0" i="0" u="none" strike="noStrike" kern="1200" cap="none" spc="0" normalizeH="0" baseline="0" noProof="0" dirty="0">
                <a:ln>
                  <a:noFill/>
                </a:ln>
                <a:solidFill>
                  <a:srgbClr val="44546A"/>
                </a:solidFill>
                <a:effectLst/>
                <a:uLnTx/>
                <a:uFillTx/>
                <a:latin typeface="BISansNEXT" panose="02000503040000020004" pitchFamily="50" charset="0"/>
              </a:endParaRPr>
            </a:p>
          </p:txBody>
        </p:sp>
        <p:pic>
          <p:nvPicPr>
            <p:cNvPr id="37" name="Graphic 36" descr="Naald met effen opvulling">
              <a:extLst>
                <a:ext uri="{FF2B5EF4-FFF2-40B4-BE49-F238E27FC236}">
                  <a16:creationId xmlns:a16="http://schemas.microsoft.com/office/drawing/2014/main" id="{C5F1F443-3B9C-45F7-954D-2D7ADA1DD63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210156" y="3129800"/>
              <a:ext cx="682363" cy="682363"/>
            </a:xfrm>
            <a:prstGeom prst="rect">
              <a:avLst/>
            </a:prstGeom>
          </p:spPr>
        </p:pic>
        <p:sp>
          <p:nvSpPr>
            <p:cNvPr id="28" name="Rechthoek: afgeronde hoeken 14">
              <a:extLst>
                <a:ext uri="{FF2B5EF4-FFF2-40B4-BE49-F238E27FC236}">
                  <a16:creationId xmlns:a16="http://schemas.microsoft.com/office/drawing/2014/main" id="{48A54275-4AF4-44ED-A6FE-FFC81A7AF6CA}"/>
                </a:ext>
              </a:extLst>
            </p:cNvPr>
            <p:cNvSpPr/>
            <p:nvPr/>
          </p:nvSpPr>
          <p:spPr>
            <a:xfrm>
              <a:off x="5682517" y="2725000"/>
              <a:ext cx="3600000" cy="1476000"/>
            </a:xfrm>
            <a:prstGeom prst="roundRect">
              <a:avLst>
                <a:gd name="adj" fmla="val 7067"/>
              </a:avLst>
            </a:prstGeom>
            <a:blipFill>
              <a:blip r:embed="rId3"/>
              <a:stretch>
                <a:fillRect l="-256286" t="-207573" r="-171510" b="-426709"/>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0000" rIns="180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err="1">
                  <a:ln>
                    <a:noFill/>
                  </a:ln>
                  <a:solidFill>
                    <a:schemeClr val="tx2"/>
                  </a:solidFill>
                  <a:effectLst/>
                  <a:uLnTx/>
                  <a:uFillTx/>
                  <a:latin typeface="BISansNEXT" panose="02000503040000020004" pitchFamily="50" charset="0"/>
                </a:rPr>
                <a:t>Supporting</a:t>
              </a:r>
              <a:r>
                <a:rPr kumimoji="0" lang="nl-NL" sz="1400" b="1" i="0" u="none" strike="noStrike" kern="1200" cap="none" spc="0" normalizeH="0" baseline="0" noProof="0" dirty="0">
                  <a:ln>
                    <a:noFill/>
                  </a:ln>
                  <a:solidFill>
                    <a:schemeClr val="tx2"/>
                  </a:solidFill>
                  <a:effectLst/>
                  <a:uLnTx/>
                  <a:uFillTx/>
                  <a:latin typeface="BISansNEXT" panose="02000503040000020004" pitchFamily="50" charset="0"/>
                </a:rPr>
                <a:t> therapies</a:t>
              </a:r>
              <a:r>
                <a:rPr kumimoji="0" lang="nl-NL" sz="1400" b="1" i="0" u="none" strike="noStrike" kern="1200" cap="none" spc="0" normalizeH="0" baseline="30000" noProof="0" dirty="0">
                  <a:ln>
                    <a:noFill/>
                  </a:ln>
                  <a:solidFill>
                    <a:schemeClr val="tx2"/>
                  </a:solidFill>
                  <a:effectLst/>
                  <a:uLnTx/>
                  <a:uFillTx/>
                  <a:latin typeface="BISansNEXT" panose="02000503040000020004" pitchFamily="50" charset="0"/>
                </a:rPr>
                <a:t>1,2</a:t>
              </a:r>
              <a:r>
                <a:rPr kumimoji="0" lang="nl-NL" sz="1400" b="1" i="0" u="none" strike="noStrike" kern="1200" cap="none" spc="0" normalizeH="0" baseline="0" noProof="0" dirty="0">
                  <a:ln>
                    <a:noFill/>
                  </a:ln>
                  <a:solidFill>
                    <a:schemeClr val="tx2"/>
                  </a:solidFill>
                  <a:effectLst/>
                  <a:uLnTx/>
                  <a:uFillTx/>
                  <a:latin typeface="BISansNEXT" panose="02000503040000020004" pitchFamily="50"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44546A"/>
                  </a:solidFill>
                  <a:effectLst/>
                  <a:uLnTx/>
                  <a:uFillTx/>
                  <a:latin typeface="BISansNEXT" panose="02000503040000020004" pitchFamily="50" charset="0"/>
                </a:rPr>
                <a:t>Oxygen therapy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44546A"/>
                  </a:solidFill>
                  <a:effectLst/>
                  <a:uLnTx/>
                  <a:uFillTx/>
                  <a:latin typeface="BISansNEXT" panose="02000503040000020004" pitchFamily="50" charset="0"/>
                </a:rPr>
                <a:t>Physiotherapy</a:t>
              </a:r>
              <a:endParaRPr lang="en-GB" sz="1200" dirty="0">
                <a:solidFill>
                  <a:srgbClr val="44546A"/>
                </a:solidFill>
                <a:latin typeface="BISansNEXT" panose="02000503040000020004" pitchFamily="50"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44546A"/>
                  </a:solidFill>
                  <a:effectLst/>
                  <a:uLnTx/>
                  <a:uFillTx/>
                  <a:latin typeface="BISansNEXT" panose="02000503040000020004" pitchFamily="50" charset="0"/>
                </a:rPr>
                <a:t>Pulmonary rehabilitation</a:t>
              </a:r>
              <a:endParaRPr kumimoji="0" lang="nl-NL" sz="1200" b="0" i="0" u="none" strike="noStrike" kern="1200" cap="none" spc="0" normalizeH="0" baseline="0" noProof="0" dirty="0">
                <a:ln>
                  <a:noFill/>
                </a:ln>
                <a:solidFill>
                  <a:srgbClr val="44546A"/>
                </a:solidFill>
                <a:effectLst/>
                <a:uLnTx/>
                <a:uFillTx/>
                <a:latin typeface="BISansNEXT" panose="02000503040000020004" pitchFamily="50" charset="0"/>
              </a:endParaRPr>
            </a:p>
          </p:txBody>
        </p:sp>
        <p:grpSp>
          <p:nvGrpSpPr>
            <p:cNvPr id="48" name="Groep 47">
              <a:extLst>
                <a:ext uri="{FF2B5EF4-FFF2-40B4-BE49-F238E27FC236}">
                  <a16:creationId xmlns:a16="http://schemas.microsoft.com/office/drawing/2014/main" id="{EEBBA8BF-679E-4F8B-B482-9A43C0FE6613}"/>
                </a:ext>
              </a:extLst>
            </p:cNvPr>
            <p:cNvGrpSpPr/>
            <p:nvPr/>
          </p:nvGrpSpPr>
          <p:grpSpPr>
            <a:xfrm>
              <a:off x="6072769" y="3139569"/>
              <a:ext cx="378119" cy="619931"/>
              <a:chOff x="1100780" y="4815947"/>
              <a:chExt cx="462031" cy="757503"/>
            </a:xfrm>
          </p:grpSpPr>
          <p:grpSp>
            <p:nvGrpSpPr>
              <p:cNvPr id="38" name="Groep 37">
                <a:extLst>
                  <a:ext uri="{FF2B5EF4-FFF2-40B4-BE49-F238E27FC236}">
                    <a16:creationId xmlns:a16="http://schemas.microsoft.com/office/drawing/2014/main" id="{3F19AF74-AE46-4A04-B8ED-4861215B7F86}"/>
                  </a:ext>
                </a:extLst>
              </p:cNvPr>
              <p:cNvGrpSpPr/>
              <p:nvPr/>
            </p:nvGrpSpPr>
            <p:grpSpPr>
              <a:xfrm>
                <a:off x="1100780" y="4815947"/>
                <a:ext cx="462031" cy="757503"/>
                <a:chOff x="269683" y="3807430"/>
                <a:chExt cx="1011099" cy="1657705"/>
              </a:xfrm>
            </p:grpSpPr>
            <p:sp>
              <p:nvSpPr>
                <p:cNvPr id="39" name="Rechthoek: afgeronde bovenhoeken 38">
                  <a:extLst>
                    <a:ext uri="{FF2B5EF4-FFF2-40B4-BE49-F238E27FC236}">
                      <a16:creationId xmlns:a16="http://schemas.microsoft.com/office/drawing/2014/main" id="{1EDF61BD-7018-404B-ACA4-A9314FC949EB}"/>
                    </a:ext>
                  </a:extLst>
                </p:cNvPr>
                <p:cNvSpPr/>
                <p:nvPr/>
              </p:nvSpPr>
              <p:spPr>
                <a:xfrm>
                  <a:off x="399926" y="4104329"/>
                  <a:ext cx="438274" cy="1360806"/>
                </a:xfrm>
                <a:prstGeom prst="round2SameRect">
                  <a:avLst>
                    <a:gd name="adj1" fmla="val 50000"/>
                    <a:gd name="adj2" fmla="val 0"/>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0" name="Groep 39">
                  <a:extLst>
                    <a:ext uri="{FF2B5EF4-FFF2-40B4-BE49-F238E27FC236}">
                      <a16:creationId xmlns:a16="http://schemas.microsoft.com/office/drawing/2014/main" id="{0011A2F4-7EE8-4D92-8098-D7EE1902E67E}"/>
                    </a:ext>
                  </a:extLst>
                </p:cNvPr>
                <p:cNvGrpSpPr/>
                <p:nvPr/>
              </p:nvGrpSpPr>
              <p:grpSpPr>
                <a:xfrm>
                  <a:off x="594477" y="3807430"/>
                  <a:ext cx="686305" cy="1212997"/>
                  <a:chOff x="594477" y="3807430"/>
                  <a:chExt cx="686305" cy="1212997"/>
                </a:xfrm>
              </p:grpSpPr>
              <p:sp>
                <p:nvSpPr>
                  <p:cNvPr id="44" name="Boog 43">
                    <a:extLst>
                      <a:ext uri="{FF2B5EF4-FFF2-40B4-BE49-F238E27FC236}">
                        <a16:creationId xmlns:a16="http://schemas.microsoft.com/office/drawing/2014/main" id="{CBB49AF6-8268-47F6-AB7F-CF5A4F08533C}"/>
                      </a:ext>
                    </a:extLst>
                  </p:cNvPr>
                  <p:cNvSpPr/>
                  <p:nvPr/>
                </p:nvSpPr>
                <p:spPr>
                  <a:xfrm>
                    <a:off x="594477" y="3807430"/>
                    <a:ext cx="444787" cy="1212997"/>
                  </a:xfrm>
                  <a:prstGeom prst="arc">
                    <a:avLst>
                      <a:gd name="adj1" fmla="val 14617333"/>
                      <a:gd name="adj2" fmla="val 0"/>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Boog 44">
                    <a:extLst>
                      <a:ext uri="{FF2B5EF4-FFF2-40B4-BE49-F238E27FC236}">
                        <a16:creationId xmlns:a16="http://schemas.microsoft.com/office/drawing/2014/main" id="{E582F7C0-62D9-4791-B76A-23BDBAD491C0}"/>
                      </a:ext>
                    </a:extLst>
                  </p:cNvPr>
                  <p:cNvSpPr/>
                  <p:nvPr/>
                </p:nvSpPr>
                <p:spPr>
                  <a:xfrm rot="10800000">
                    <a:off x="1042612" y="3818270"/>
                    <a:ext cx="238170" cy="1124391"/>
                  </a:xfrm>
                  <a:prstGeom prst="arc">
                    <a:avLst>
                      <a:gd name="adj1" fmla="val 14617333"/>
                      <a:gd name="adj2" fmla="val 0"/>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 name="Rechthoek: afgeronde hoeken 40">
                  <a:extLst>
                    <a:ext uri="{FF2B5EF4-FFF2-40B4-BE49-F238E27FC236}">
                      <a16:creationId xmlns:a16="http://schemas.microsoft.com/office/drawing/2014/main" id="{846A8F23-790E-45FC-9B61-EFF0031F4FBD}"/>
                    </a:ext>
                  </a:extLst>
                </p:cNvPr>
                <p:cNvSpPr/>
                <p:nvPr/>
              </p:nvSpPr>
              <p:spPr>
                <a:xfrm>
                  <a:off x="269683" y="3957366"/>
                  <a:ext cx="77504" cy="256925"/>
                </a:xfrm>
                <a:prstGeom prst="roundRect">
                  <a:avLst>
                    <a:gd name="adj" fmla="val 50000"/>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hthoek: afgeronde hoeken 41">
                  <a:extLst>
                    <a:ext uri="{FF2B5EF4-FFF2-40B4-BE49-F238E27FC236}">
                      <a16:creationId xmlns:a16="http://schemas.microsoft.com/office/drawing/2014/main" id="{468E1420-F176-4CC1-9D0E-24172FEFCCD5}"/>
                    </a:ext>
                  </a:extLst>
                </p:cNvPr>
                <p:cNvSpPr/>
                <p:nvPr/>
              </p:nvSpPr>
              <p:spPr>
                <a:xfrm rot="5400000">
                  <a:off x="437435" y="3952558"/>
                  <a:ext cx="67887" cy="256925"/>
                </a:xfrm>
                <a:prstGeom prst="roundRect">
                  <a:avLst>
                    <a:gd name="adj" fmla="val 50000"/>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echthoek: afgeronde bovenhoeken 42">
                  <a:extLst>
                    <a:ext uri="{FF2B5EF4-FFF2-40B4-BE49-F238E27FC236}">
                      <a16:creationId xmlns:a16="http://schemas.microsoft.com/office/drawing/2014/main" id="{876EF27E-9936-49AB-B959-DFA95DD0A183}"/>
                    </a:ext>
                  </a:extLst>
                </p:cNvPr>
                <p:cNvSpPr/>
                <p:nvPr/>
              </p:nvSpPr>
              <p:spPr>
                <a:xfrm>
                  <a:off x="518446" y="4013008"/>
                  <a:ext cx="214275" cy="133853"/>
                </a:xfrm>
                <a:prstGeom prst="round2Same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47" name="Rechte verbindingslijn 46">
                <a:extLst>
                  <a:ext uri="{FF2B5EF4-FFF2-40B4-BE49-F238E27FC236}">
                    <a16:creationId xmlns:a16="http://schemas.microsoft.com/office/drawing/2014/main" id="{91B0473A-50BE-4E9C-A2D9-BE742FE8EDF0}"/>
                  </a:ext>
                </a:extLst>
              </p:cNvPr>
              <p:cNvCxnSpPr/>
              <p:nvPr/>
            </p:nvCxnSpPr>
            <p:spPr>
              <a:xfrm>
                <a:off x="1160296" y="5487526"/>
                <a:ext cx="200273"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grpSp>
      <p:pic>
        <p:nvPicPr>
          <p:cNvPr id="3" name="Picture 2">
            <a:extLst>
              <a:ext uri="{FF2B5EF4-FFF2-40B4-BE49-F238E27FC236}">
                <a16:creationId xmlns:a16="http://schemas.microsoft.com/office/drawing/2014/main" id="{B6FF9B60-5FC4-4A80-EBB1-2C695172D923}"/>
              </a:ext>
            </a:extLst>
          </p:cNvPr>
          <p:cNvPicPr>
            <a:picLocks noChangeAspect="1"/>
          </p:cNvPicPr>
          <p:nvPr/>
        </p:nvPicPr>
        <p:blipFill>
          <a:blip r:embed="rId12"/>
          <a:stretch>
            <a:fillRect/>
          </a:stretch>
        </p:blipFill>
        <p:spPr>
          <a:xfrm>
            <a:off x="10905612" y="6278483"/>
            <a:ext cx="1286388" cy="200339"/>
          </a:xfrm>
          <a:prstGeom prst="rect">
            <a:avLst/>
          </a:prstGeom>
        </p:spPr>
      </p:pic>
    </p:spTree>
    <p:extLst>
      <p:ext uri="{BB962C8B-B14F-4D97-AF65-F5344CB8AC3E}">
        <p14:creationId xmlns:p14="http://schemas.microsoft.com/office/powerpoint/2010/main" val="3365552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AD0643-AFFD-4A9C-A5BE-B5A372537696}"/>
              </a:ext>
            </a:extLst>
          </p:cNvPr>
          <p:cNvSpPr>
            <a:spLocks noGrp="1"/>
          </p:cNvSpPr>
          <p:nvPr>
            <p:ph type="title"/>
          </p:nvPr>
        </p:nvSpPr>
        <p:spPr/>
        <p:txBody>
          <a:bodyPr/>
          <a:lstStyle/>
          <a:p>
            <a:r>
              <a:rPr lang="en-US" dirty="0"/>
              <a:t>Patients with certain types of fibrosing ILDs have the potential to develop </a:t>
            </a:r>
            <a:br>
              <a:rPr lang="en-US" dirty="0"/>
            </a:br>
            <a:r>
              <a:rPr lang="en-US" dirty="0"/>
              <a:t>a progressive phenotype</a:t>
            </a:r>
            <a:r>
              <a:rPr lang="en-US" baseline="30000" dirty="0"/>
              <a:t>1,2</a:t>
            </a:r>
            <a:r>
              <a:rPr lang="en-US" dirty="0"/>
              <a:t> </a:t>
            </a:r>
            <a:endParaRPr lang="en-GB" dirty="0"/>
          </a:p>
        </p:txBody>
      </p:sp>
      <p:sp>
        <p:nvSpPr>
          <p:cNvPr id="5" name="Text Placeholder 4">
            <a:extLst>
              <a:ext uri="{FF2B5EF4-FFF2-40B4-BE49-F238E27FC236}">
                <a16:creationId xmlns:a16="http://schemas.microsoft.com/office/drawing/2014/main" id="{EC069807-13A9-412A-8A58-5EF826D9D7DF}"/>
              </a:ext>
            </a:extLst>
          </p:cNvPr>
          <p:cNvSpPr>
            <a:spLocks noGrp="1"/>
          </p:cNvSpPr>
          <p:nvPr>
            <p:ph type="body" sz="quarter" idx="13"/>
          </p:nvPr>
        </p:nvSpPr>
        <p:spPr>
          <a:xfrm>
            <a:off x="180000" y="5720598"/>
            <a:ext cx="11173800" cy="619932"/>
          </a:xfrm>
        </p:spPr>
        <p:txBody>
          <a:bodyPr/>
          <a:lstStyle/>
          <a:p>
            <a:r>
              <a:rPr lang="fr-FR" dirty="0"/>
              <a:t>ILD=Interstitial Lung Disease; HP=Hypersensitivity Pneumonitis; iNSIP=Idiopathic Non-Specific Interstitial Pneumonia; 1.</a:t>
            </a:r>
            <a:r>
              <a:rPr lang="nl-NL" dirty="0"/>
              <a:t> </a:t>
            </a:r>
            <a:r>
              <a:rPr lang="nl-NL" dirty="0" err="1"/>
              <a:t>Cottin</a:t>
            </a:r>
            <a:r>
              <a:rPr lang="nl-NL" dirty="0"/>
              <a:t> V, </a:t>
            </a:r>
            <a:r>
              <a:rPr lang="nl-NL" dirty="0" err="1"/>
              <a:t>Hirani</a:t>
            </a:r>
            <a:r>
              <a:rPr lang="nl-NL" dirty="0"/>
              <a:t> NA, </a:t>
            </a:r>
            <a:r>
              <a:rPr lang="nl-NL" dirty="0" err="1"/>
              <a:t>Hotchkin</a:t>
            </a:r>
            <a:r>
              <a:rPr lang="nl-NL" dirty="0"/>
              <a:t> DL, et al. Presentation, diagnosis </a:t>
            </a:r>
            <a:r>
              <a:rPr lang="nl-NL" dirty="0" err="1"/>
              <a:t>and</a:t>
            </a:r>
            <a:r>
              <a:rPr lang="nl-NL" dirty="0"/>
              <a:t> </a:t>
            </a:r>
            <a:r>
              <a:rPr lang="nl-NL" dirty="0" err="1"/>
              <a:t>clinical</a:t>
            </a:r>
            <a:r>
              <a:rPr lang="nl-NL" dirty="0"/>
              <a:t> course of </a:t>
            </a:r>
            <a:r>
              <a:rPr lang="nl-NL" dirty="0" err="1"/>
              <a:t>the</a:t>
            </a:r>
            <a:r>
              <a:rPr lang="nl-NL" dirty="0"/>
              <a:t> spectrum of </a:t>
            </a:r>
            <a:r>
              <a:rPr lang="nl-NL" dirty="0" err="1"/>
              <a:t>progressive-fibrosing</a:t>
            </a:r>
            <a:r>
              <a:rPr lang="nl-NL" dirty="0"/>
              <a:t> </a:t>
            </a:r>
            <a:r>
              <a:rPr lang="nl-NL" dirty="0" err="1"/>
              <a:t>interstitial</a:t>
            </a:r>
            <a:r>
              <a:rPr lang="nl-NL" dirty="0"/>
              <a:t> </a:t>
            </a:r>
            <a:r>
              <a:rPr lang="nl-NL" dirty="0" err="1"/>
              <a:t>lung</a:t>
            </a:r>
            <a:r>
              <a:rPr lang="nl-NL" dirty="0"/>
              <a:t> </a:t>
            </a:r>
            <a:r>
              <a:rPr lang="nl-NL" dirty="0" err="1"/>
              <a:t>diseases</a:t>
            </a:r>
            <a:r>
              <a:rPr lang="nl-NL" dirty="0"/>
              <a:t>. </a:t>
            </a:r>
            <a:r>
              <a:rPr lang="nl-NL" dirty="0" err="1"/>
              <a:t>Eur</a:t>
            </a:r>
            <a:r>
              <a:rPr lang="nl-NL" dirty="0"/>
              <a:t> </a:t>
            </a:r>
            <a:r>
              <a:rPr lang="nl-NL" dirty="0" err="1"/>
              <a:t>Respir</a:t>
            </a:r>
            <a:r>
              <a:rPr lang="nl-NL" dirty="0"/>
              <a:t> </a:t>
            </a:r>
            <a:r>
              <a:rPr lang="nl-NL" dirty="0" err="1"/>
              <a:t>Rev</a:t>
            </a:r>
            <a:r>
              <a:rPr lang="nl-NL" dirty="0"/>
              <a:t> 2018;27(150):180076</a:t>
            </a:r>
            <a:r>
              <a:rPr lang="fr-FR" dirty="0"/>
              <a:t>; 2. </a:t>
            </a:r>
            <a:r>
              <a:rPr lang="nl-NL" dirty="0" err="1"/>
              <a:t>Cottin</a:t>
            </a:r>
            <a:r>
              <a:rPr lang="nl-NL" dirty="0"/>
              <a:t> V, </a:t>
            </a:r>
            <a:r>
              <a:rPr lang="nl-NL" dirty="0" err="1"/>
              <a:t>Wollin</a:t>
            </a:r>
            <a:r>
              <a:rPr lang="nl-NL" dirty="0"/>
              <a:t> L, Fischer A, et al. </a:t>
            </a:r>
            <a:r>
              <a:rPr lang="nl-NL" dirty="0" err="1"/>
              <a:t>Fibrosing</a:t>
            </a:r>
            <a:r>
              <a:rPr lang="nl-NL" dirty="0"/>
              <a:t> </a:t>
            </a:r>
            <a:r>
              <a:rPr lang="nl-NL" dirty="0" err="1"/>
              <a:t>interstitial</a:t>
            </a:r>
            <a:r>
              <a:rPr lang="nl-NL" dirty="0"/>
              <a:t> </a:t>
            </a:r>
            <a:r>
              <a:rPr lang="nl-NL" dirty="0" err="1"/>
              <a:t>lung</a:t>
            </a:r>
            <a:r>
              <a:rPr lang="nl-NL" dirty="0"/>
              <a:t> </a:t>
            </a:r>
            <a:r>
              <a:rPr lang="nl-NL" dirty="0" err="1"/>
              <a:t>diseases</a:t>
            </a:r>
            <a:r>
              <a:rPr lang="nl-NL" dirty="0"/>
              <a:t>: </a:t>
            </a:r>
            <a:r>
              <a:rPr lang="nl-NL" dirty="0" err="1"/>
              <a:t>knowns</a:t>
            </a:r>
            <a:r>
              <a:rPr lang="nl-NL" dirty="0"/>
              <a:t> </a:t>
            </a:r>
            <a:r>
              <a:rPr lang="nl-NL" dirty="0" err="1"/>
              <a:t>and</a:t>
            </a:r>
            <a:r>
              <a:rPr lang="nl-NL" dirty="0"/>
              <a:t> </a:t>
            </a:r>
            <a:r>
              <a:rPr lang="nl-NL" dirty="0" err="1"/>
              <a:t>unknowns</a:t>
            </a:r>
            <a:r>
              <a:rPr lang="nl-NL" dirty="0"/>
              <a:t>. </a:t>
            </a:r>
            <a:r>
              <a:rPr lang="nl-NL" dirty="0" err="1"/>
              <a:t>Eur</a:t>
            </a:r>
            <a:r>
              <a:rPr lang="nl-NL" dirty="0"/>
              <a:t> </a:t>
            </a:r>
            <a:r>
              <a:rPr lang="nl-NL" dirty="0" err="1"/>
              <a:t>Respir</a:t>
            </a:r>
            <a:r>
              <a:rPr lang="nl-NL" dirty="0"/>
              <a:t> </a:t>
            </a:r>
            <a:r>
              <a:rPr lang="nl-NL" dirty="0" err="1"/>
              <a:t>Rev</a:t>
            </a:r>
            <a:r>
              <a:rPr lang="nl-NL" dirty="0"/>
              <a:t>. 2019;28(151):180100.</a:t>
            </a:r>
            <a:endParaRPr lang="en-GB" dirty="0"/>
          </a:p>
        </p:txBody>
      </p:sp>
      <p:sp>
        <p:nvSpPr>
          <p:cNvPr id="11" name="Text Placeholder 10">
            <a:extLst>
              <a:ext uri="{FF2B5EF4-FFF2-40B4-BE49-F238E27FC236}">
                <a16:creationId xmlns:a16="http://schemas.microsoft.com/office/drawing/2014/main" id="{8B1318EA-1C46-4022-ADA6-AA7921BE9FC1}"/>
              </a:ext>
            </a:extLst>
          </p:cNvPr>
          <p:cNvSpPr>
            <a:spLocks noGrp="1"/>
          </p:cNvSpPr>
          <p:nvPr>
            <p:ph type="body" sz="quarter" idx="17"/>
          </p:nvPr>
        </p:nvSpPr>
        <p:spPr/>
        <p:txBody>
          <a:bodyPr/>
          <a:lstStyle/>
          <a:p>
            <a:r>
              <a:rPr lang="nl-NL" dirty="0"/>
              <a:t>A1</a:t>
            </a:r>
          </a:p>
        </p:txBody>
      </p:sp>
      <p:sp>
        <p:nvSpPr>
          <p:cNvPr id="4" name="Slide Number Placeholder 3">
            <a:extLst>
              <a:ext uri="{FF2B5EF4-FFF2-40B4-BE49-F238E27FC236}">
                <a16:creationId xmlns:a16="http://schemas.microsoft.com/office/drawing/2014/main" id="{CB7CAAC6-95BB-439D-9AEB-296C4A0A5CBD}"/>
              </a:ext>
            </a:extLst>
          </p:cNvPr>
          <p:cNvSpPr>
            <a:spLocks noGrp="1"/>
          </p:cNvSpPr>
          <p:nvPr>
            <p:ph type="sldNum" sz="quarter" idx="4294967295"/>
          </p:nvPr>
        </p:nvSpPr>
        <p:spPr>
          <a:xfrm>
            <a:off x="11671300" y="6264275"/>
            <a:ext cx="520700" cy="365125"/>
          </a:xfrm>
          <a:prstGeom prst="rect">
            <a:avLst/>
          </a:prstGeom>
        </p:spPr>
        <p:txBody>
          <a:bodyPr/>
          <a:lstStyle/>
          <a:p>
            <a:pPr defTabSz="609585"/>
            <a:fld id="{DBB4437E-C8DB-4717-A182-F56AECCDC169}" type="slidenum">
              <a:rPr lang="en-GB">
                <a:solidFill>
                  <a:srgbClr val="003366"/>
                </a:solidFill>
                <a:latin typeface="Arial" panose="020B0604020202020204"/>
              </a:rPr>
              <a:pPr defTabSz="609585"/>
              <a:t>4</a:t>
            </a:fld>
            <a:endParaRPr lang="en-GB">
              <a:solidFill>
                <a:srgbClr val="003366"/>
              </a:solidFill>
              <a:latin typeface="Arial" panose="020B0604020202020204"/>
            </a:endParaRPr>
          </a:p>
        </p:txBody>
      </p:sp>
      <p:cxnSp>
        <p:nvCxnSpPr>
          <p:cNvPr id="7" name="Rechte verbindingslijn 6">
            <a:extLst>
              <a:ext uri="{FF2B5EF4-FFF2-40B4-BE49-F238E27FC236}">
                <a16:creationId xmlns:a16="http://schemas.microsoft.com/office/drawing/2014/main" id="{441969B3-2A93-46DA-908F-1C7AE290C86D}"/>
              </a:ext>
            </a:extLst>
          </p:cNvPr>
          <p:cNvCxnSpPr>
            <a:cxnSpLocks/>
          </p:cNvCxnSpPr>
          <p:nvPr/>
        </p:nvCxnSpPr>
        <p:spPr>
          <a:xfrm>
            <a:off x="2416175" y="1685925"/>
            <a:ext cx="526" cy="363088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8" name="Rechte verbindingslijn 57">
            <a:extLst>
              <a:ext uri="{FF2B5EF4-FFF2-40B4-BE49-F238E27FC236}">
                <a16:creationId xmlns:a16="http://schemas.microsoft.com/office/drawing/2014/main" id="{4FDC5FE6-FA7B-48E8-AD9F-20A96D048F23}"/>
              </a:ext>
            </a:extLst>
          </p:cNvPr>
          <p:cNvCxnSpPr>
            <a:cxnSpLocks/>
          </p:cNvCxnSpPr>
          <p:nvPr/>
        </p:nvCxnSpPr>
        <p:spPr>
          <a:xfrm>
            <a:off x="2478327" y="1959660"/>
            <a:ext cx="0" cy="3114742"/>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59" name="Rechte verbindingslijn 58">
            <a:extLst>
              <a:ext uri="{FF2B5EF4-FFF2-40B4-BE49-F238E27FC236}">
                <a16:creationId xmlns:a16="http://schemas.microsoft.com/office/drawing/2014/main" id="{C4D31A03-F1F4-4D89-ACCC-A3A606CC0AFF}"/>
              </a:ext>
            </a:extLst>
          </p:cNvPr>
          <p:cNvCxnSpPr>
            <a:cxnSpLocks/>
          </p:cNvCxnSpPr>
          <p:nvPr/>
        </p:nvCxnSpPr>
        <p:spPr>
          <a:xfrm flipH="1">
            <a:off x="4362693" y="1692275"/>
            <a:ext cx="6773" cy="365532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9965C1DD-EF31-4008-BFCB-03555F94FEC4}"/>
              </a:ext>
            </a:extLst>
          </p:cNvPr>
          <p:cNvCxnSpPr>
            <a:cxnSpLocks/>
          </p:cNvCxnSpPr>
          <p:nvPr/>
        </p:nvCxnSpPr>
        <p:spPr>
          <a:xfrm>
            <a:off x="6336225" y="1601314"/>
            <a:ext cx="0" cy="25200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F812590B-0282-4FEF-ABF2-316E1BCF23D9}"/>
              </a:ext>
            </a:extLst>
          </p:cNvPr>
          <p:cNvCxnSpPr>
            <a:cxnSpLocks/>
          </p:cNvCxnSpPr>
          <p:nvPr/>
        </p:nvCxnSpPr>
        <p:spPr>
          <a:xfrm>
            <a:off x="8076972" y="1707660"/>
            <a:ext cx="0" cy="25200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3" name="Rechte verbindingslijn 62">
            <a:extLst>
              <a:ext uri="{FF2B5EF4-FFF2-40B4-BE49-F238E27FC236}">
                <a16:creationId xmlns:a16="http://schemas.microsoft.com/office/drawing/2014/main" id="{DA4CE8BE-8674-4D05-91E9-5A4300E3324A}"/>
              </a:ext>
            </a:extLst>
          </p:cNvPr>
          <p:cNvCxnSpPr>
            <a:cxnSpLocks/>
          </p:cNvCxnSpPr>
          <p:nvPr/>
        </p:nvCxnSpPr>
        <p:spPr>
          <a:xfrm>
            <a:off x="10169932" y="1705537"/>
            <a:ext cx="0" cy="170676"/>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64" name="Rechte verbindingslijn 63">
            <a:extLst>
              <a:ext uri="{FF2B5EF4-FFF2-40B4-BE49-F238E27FC236}">
                <a16:creationId xmlns:a16="http://schemas.microsoft.com/office/drawing/2014/main" id="{1EB4226E-9668-4D23-85EE-CCC5DACCA559}"/>
              </a:ext>
            </a:extLst>
          </p:cNvPr>
          <p:cNvCxnSpPr>
            <a:cxnSpLocks/>
          </p:cNvCxnSpPr>
          <p:nvPr/>
        </p:nvCxnSpPr>
        <p:spPr>
          <a:xfrm flipH="1" flipV="1">
            <a:off x="2416701" y="1697150"/>
            <a:ext cx="7753231" cy="16775"/>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2" name="Rechte verbindingslijn 71">
            <a:extLst>
              <a:ext uri="{FF2B5EF4-FFF2-40B4-BE49-F238E27FC236}">
                <a16:creationId xmlns:a16="http://schemas.microsoft.com/office/drawing/2014/main" id="{AA63846D-1FC8-4D68-AE93-D53F098F3387}"/>
              </a:ext>
            </a:extLst>
          </p:cNvPr>
          <p:cNvCxnSpPr>
            <a:cxnSpLocks/>
          </p:cNvCxnSpPr>
          <p:nvPr/>
        </p:nvCxnSpPr>
        <p:spPr>
          <a:xfrm flipH="1">
            <a:off x="4369466" y="2553467"/>
            <a:ext cx="224376" cy="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6" name="Rechte verbindingslijn 75">
            <a:extLst>
              <a:ext uri="{FF2B5EF4-FFF2-40B4-BE49-F238E27FC236}">
                <a16:creationId xmlns:a16="http://schemas.microsoft.com/office/drawing/2014/main" id="{1CCD183D-4A00-4883-A915-E0448C62A24A}"/>
              </a:ext>
            </a:extLst>
          </p:cNvPr>
          <p:cNvCxnSpPr>
            <a:cxnSpLocks/>
          </p:cNvCxnSpPr>
          <p:nvPr/>
        </p:nvCxnSpPr>
        <p:spPr>
          <a:xfrm flipH="1">
            <a:off x="4369466" y="3019155"/>
            <a:ext cx="224376" cy="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a:extLst>
              <a:ext uri="{FF2B5EF4-FFF2-40B4-BE49-F238E27FC236}">
                <a16:creationId xmlns:a16="http://schemas.microsoft.com/office/drawing/2014/main" id="{FAF32E94-3889-491D-9EF5-DD87B26D56EF}"/>
              </a:ext>
            </a:extLst>
          </p:cNvPr>
          <p:cNvCxnSpPr>
            <a:cxnSpLocks/>
          </p:cNvCxnSpPr>
          <p:nvPr/>
        </p:nvCxnSpPr>
        <p:spPr>
          <a:xfrm flipH="1">
            <a:off x="4369466" y="3484843"/>
            <a:ext cx="224376" cy="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8" name="Rechte verbindingslijn 77">
            <a:extLst>
              <a:ext uri="{FF2B5EF4-FFF2-40B4-BE49-F238E27FC236}">
                <a16:creationId xmlns:a16="http://schemas.microsoft.com/office/drawing/2014/main" id="{F54AA6F5-AA75-4CA8-9944-6D07AA392146}"/>
              </a:ext>
            </a:extLst>
          </p:cNvPr>
          <p:cNvCxnSpPr>
            <a:cxnSpLocks/>
          </p:cNvCxnSpPr>
          <p:nvPr/>
        </p:nvCxnSpPr>
        <p:spPr>
          <a:xfrm flipH="1">
            <a:off x="4369466" y="3950531"/>
            <a:ext cx="224376" cy="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9" name="Rechte verbindingslijn 78">
            <a:extLst>
              <a:ext uri="{FF2B5EF4-FFF2-40B4-BE49-F238E27FC236}">
                <a16:creationId xmlns:a16="http://schemas.microsoft.com/office/drawing/2014/main" id="{CF5E336C-A31F-4D74-81AC-E04A9AEF8C9F}"/>
              </a:ext>
            </a:extLst>
          </p:cNvPr>
          <p:cNvCxnSpPr>
            <a:cxnSpLocks/>
          </p:cNvCxnSpPr>
          <p:nvPr/>
        </p:nvCxnSpPr>
        <p:spPr>
          <a:xfrm flipH="1">
            <a:off x="4369466" y="4416219"/>
            <a:ext cx="224376" cy="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0" name="Rechte verbindingslijn 79">
            <a:extLst>
              <a:ext uri="{FF2B5EF4-FFF2-40B4-BE49-F238E27FC236}">
                <a16:creationId xmlns:a16="http://schemas.microsoft.com/office/drawing/2014/main" id="{4AA894D2-60DB-4F43-A32B-3C781397264F}"/>
              </a:ext>
            </a:extLst>
          </p:cNvPr>
          <p:cNvCxnSpPr>
            <a:cxnSpLocks/>
          </p:cNvCxnSpPr>
          <p:nvPr/>
        </p:nvCxnSpPr>
        <p:spPr>
          <a:xfrm flipH="1">
            <a:off x="4369466" y="4881907"/>
            <a:ext cx="224376" cy="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1" name="Rechte verbindingslijn 80">
            <a:extLst>
              <a:ext uri="{FF2B5EF4-FFF2-40B4-BE49-F238E27FC236}">
                <a16:creationId xmlns:a16="http://schemas.microsoft.com/office/drawing/2014/main" id="{70AFB718-BF67-40C1-922A-78BB2E4E58A1}"/>
              </a:ext>
            </a:extLst>
          </p:cNvPr>
          <p:cNvCxnSpPr>
            <a:cxnSpLocks/>
          </p:cNvCxnSpPr>
          <p:nvPr/>
        </p:nvCxnSpPr>
        <p:spPr>
          <a:xfrm flipH="1">
            <a:off x="4353205" y="5347596"/>
            <a:ext cx="253299"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4" name="Rechte verbindingslijn 83">
            <a:extLst>
              <a:ext uri="{FF2B5EF4-FFF2-40B4-BE49-F238E27FC236}">
                <a16:creationId xmlns:a16="http://schemas.microsoft.com/office/drawing/2014/main" id="{7B72A108-1938-40AC-B245-B0599799E48E}"/>
              </a:ext>
            </a:extLst>
          </p:cNvPr>
          <p:cNvCxnSpPr>
            <a:cxnSpLocks/>
          </p:cNvCxnSpPr>
          <p:nvPr/>
        </p:nvCxnSpPr>
        <p:spPr>
          <a:xfrm flipH="1">
            <a:off x="4135361" y="2792389"/>
            <a:ext cx="224376" cy="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5" name="Rechte verbindingslijn 84">
            <a:extLst>
              <a:ext uri="{FF2B5EF4-FFF2-40B4-BE49-F238E27FC236}">
                <a16:creationId xmlns:a16="http://schemas.microsoft.com/office/drawing/2014/main" id="{89B1D22C-2C86-4831-B951-D28997A2A79B}"/>
              </a:ext>
            </a:extLst>
          </p:cNvPr>
          <p:cNvCxnSpPr>
            <a:cxnSpLocks/>
          </p:cNvCxnSpPr>
          <p:nvPr/>
        </p:nvCxnSpPr>
        <p:spPr>
          <a:xfrm flipH="1">
            <a:off x="2187403" y="2533883"/>
            <a:ext cx="224376" cy="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6" name="Rechte verbindingslijn 85">
            <a:extLst>
              <a:ext uri="{FF2B5EF4-FFF2-40B4-BE49-F238E27FC236}">
                <a16:creationId xmlns:a16="http://schemas.microsoft.com/office/drawing/2014/main" id="{58C50EA3-F28C-4588-94D3-0B8645B27AF0}"/>
              </a:ext>
            </a:extLst>
          </p:cNvPr>
          <p:cNvCxnSpPr>
            <a:cxnSpLocks/>
          </p:cNvCxnSpPr>
          <p:nvPr/>
        </p:nvCxnSpPr>
        <p:spPr>
          <a:xfrm flipH="1">
            <a:off x="2187403" y="3099265"/>
            <a:ext cx="224376" cy="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7" name="Rechte verbindingslijn 86">
            <a:extLst>
              <a:ext uri="{FF2B5EF4-FFF2-40B4-BE49-F238E27FC236}">
                <a16:creationId xmlns:a16="http://schemas.microsoft.com/office/drawing/2014/main" id="{D6824363-CB41-48C7-9542-63A23160DA4C}"/>
              </a:ext>
            </a:extLst>
          </p:cNvPr>
          <p:cNvCxnSpPr>
            <a:cxnSpLocks/>
          </p:cNvCxnSpPr>
          <p:nvPr/>
        </p:nvCxnSpPr>
        <p:spPr>
          <a:xfrm flipH="1">
            <a:off x="2187403" y="3660956"/>
            <a:ext cx="224376" cy="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8" name="Rechte verbindingslijn 87">
            <a:extLst>
              <a:ext uri="{FF2B5EF4-FFF2-40B4-BE49-F238E27FC236}">
                <a16:creationId xmlns:a16="http://schemas.microsoft.com/office/drawing/2014/main" id="{009FA8C3-4EDD-438D-8FFE-129C5BE558F6}"/>
              </a:ext>
            </a:extLst>
          </p:cNvPr>
          <p:cNvCxnSpPr>
            <a:cxnSpLocks/>
          </p:cNvCxnSpPr>
          <p:nvPr/>
        </p:nvCxnSpPr>
        <p:spPr>
          <a:xfrm flipH="1">
            <a:off x="2187403" y="4202742"/>
            <a:ext cx="224376" cy="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9" name="Rechte verbindingslijn 88">
            <a:extLst>
              <a:ext uri="{FF2B5EF4-FFF2-40B4-BE49-F238E27FC236}">
                <a16:creationId xmlns:a16="http://schemas.microsoft.com/office/drawing/2014/main" id="{D2D8598A-F605-4708-B55E-3D8F2047AEF0}"/>
              </a:ext>
            </a:extLst>
          </p:cNvPr>
          <p:cNvCxnSpPr>
            <a:cxnSpLocks/>
          </p:cNvCxnSpPr>
          <p:nvPr/>
        </p:nvCxnSpPr>
        <p:spPr>
          <a:xfrm flipH="1">
            <a:off x="2187403" y="4771488"/>
            <a:ext cx="224376" cy="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0" name="Rechte verbindingslijn 89">
            <a:extLst>
              <a:ext uri="{FF2B5EF4-FFF2-40B4-BE49-F238E27FC236}">
                <a16:creationId xmlns:a16="http://schemas.microsoft.com/office/drawing/2014/main" id="{F2CB5023-BB52-476C-A876-96A32043B25F}"/>
              </a:ext>
            </a:extLst>
          </p:cNvPr>
          <p:cNvCxnSpPr>
            <a:cxnSpLocks/>
          </p:cNvCxnSpPr>
          <p:nvPr/>
        </p:nvCxnSpPr>
        <p:spPr>
          <a:xfrm flipH="1">
            <a:off x="2200467" y="5322126"/>
            <a:ext cx="224376" cy="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1" name="Rechte verbindingslijn 90">
            <a:extLst>
              <a:ext uri="{FF2B5EF4-FFF2-40B4-BE49-F238E27FC236}">
                <a16:creationId xmlns:a16="http://schemas.microsoft.com/office/drawing/2014/main" id="{FFE362E1-BAE5-4249-B9EB-8B1D2616FB90}"/>
              </a:ext>
            </a:extLst>
          </p:cNvPr>
          <p:cNvCxnSpPr>
            <a:cxnSpLocks/>
          </p:cNvCxnSpPr>
          <p:nvPr/>
        </p:nvCxnSpPr>
        <p:spPr>
          <a:xfrm flipH="1">
            <a:off x="2481754" y="3871838"/>
            <a:ext cx="224376" cy="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2" name="Rechte verbindingslijn 91">
            <a:extLst>
              <a:ext uri="{FF2B5EF4-FFF2-40B4-BE49-F238E27FC236}">
                <a16:creationId xmlns:a16="http://schemas.microsoft.com/office/drawing/2014/main" id="{ACD774EE-8E7D-41F8-9D5D-CBDFA050D8D2}"/>
              </a:ext>
            </a:extLst>
          </p:cNvPr>
          <p:cNvCxnSpPr>
            <a:cxnSpLocks/>
          </p:cNvCxnSpPr>
          <p:nvPr/>
        </p:nvCxnSpPr>
        <p:spPr>
          <a:xfrm flipH="1">
            <a:off x="2481754" y="4456031"/>
            <a:ext cx="224376" cy="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3" name="Rechte verbindingslijn 92">
            <a:extLst>
              <a:ext uri="{FF2B5EF4-FFF2-40B4-BE49-F238E27FC236}">
                <a16:creationId xmlns:a16="http://schemas.microsoft.com/office/drawing/2014/main" id="{DB637BA8-2AB9-4898-9759-B79A4E8DF13F}"/>
              </a:ext>
            </a:extLst>
          </p:cNvPr>
          <p:cNvCxnSpPr>
            <a:cxnSpLocks/>
          </p:cNvCxnSpPr>
          <p:nvPr/>
        </p:nvCxnSpPr>
        <p:spPr>
          <a:xfrm flipH="1">
            <a:off x="2468690" y="5074208"/>
            <a:ext cx="224376" cy="1"/>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Rechthoek: afgeronde hoeken 1">
            <a:extLst>
              <a:ext uri="{FF2B5EF4-FFF2-40B4-BE49-F238E27FC236}">
                <a16:creationId xmlns:a16="http://schemas.microsoft.com/office/drawing/2014/main" id="{5F1A4411-9D9C-447F-A64B-590A5760C5EE}"/>
              </a:ext>
            </a:extLst>
          </p:cNvPr>
          <p:cNvSpPr/>
          <p:nvPr/>
        </p:nvSpPr>
        <p:spPr>
          <a:xfrm>
            <a:off x="1697013" y="1760265"/>
            <a:ext cx="1578932" cy="42552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hthoek: afgeronde hoeken 37">
            <a:extLst>
              <a:ext uri="{FF2B5EF4-FFF2-40B4-BE49-F238E27FC236}">
                <a16:creationId xmlns:a16="http://schemas.microsoft.com/office/drawing/2014/main" id="{0CF14423-843A-4E5F-8254-DDB301747D3E}"/>
              </a:ext>
            </a:extLst>
          </p:cNvPr>
          <p:cNvSpPr/>
          <p:nvPr/>
        </p:nvSpPr>
        <p:spPr>
          <a:xfrm>
            <a:off x="9454696" y="1780868"/>
            <a:ext cx="1578932" cy="42552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hthoek: afgeronde hoeken 40">
            <a:extLst>
              <a:ext uri="{FF2B5EF4-FFF2-40B4-BE49-F238E27FC236}">
                <a16:creationId xmlns:a16="http://schemas.microsoft.com/office/drawing/2014/main" id="{1F904062-6B6E-4B59-9979-B5540B990D25}"/>
              </a:ext>
            </a:extLst>
          </p:cNvPr>
          <p:cNvSpPr/>
          <p:nvPr/>
        </p:nvSpPr>
        <p:spPr>
          <a:xfrm>
            <a:off x="788831" y="3426969"/>
            <a:ext cx="1578932" cy="42552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hthoek: afgeronde hoeken 41">
            <a:extLst>
              <a:ext uri="{FF2B5EF4-FFF2-40B4-BE49-F238E27FC236}">
                <a16:creationId xmlns:a16="http://schemas.microsoft.com/office/drawing/2014/main" id="{A9272908-312E-43A7-91D9-196F84F589D0}"/>
              </a:ext>
            </a:extLst>
          </p:cNvPr>
          <p:cNvSpPr/>
          <p:nvPr/>
        </p:nvSpPr>
        <p:spPr>
          <a:xfrm>
            <a:off x="788831" y="3988112"/>
            <a:ext cx="1578932" cy="42552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hthoek: afgeronde hoeken 42">
            <a:extLst>
              <a:ext uri="{FF2B5EF4-FFF2-40B4-BE49-F238E27FC236}">
                <a16:creationId xmlns:a16="http://schemas.microsoft.com/office/drawing/2014/main" id="{AA39A5CB-D4D5-4FB0-86DE-B3CF552BB650}"/>
              </a:ext>
            </a:extLst>
          </p:cNvPr>
          <p:cNvSpPr/>
          <p:nvPr/>
        </p:nvSpPr>
        <p:spPr>
          <a:xfrm>
            <a:off x="788831" y="4549255"/>
            <a:ext cx="1578932" cy="42552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hthoek: afgeronde hoeken 43">
            <a:extLst>
              <a:ext uri="{FF2B5EF4-FFF2-40B4-BE49-F238E27FC236}">
                <a16:creationId xmlns:a16="http://schemas.microsoft.com/office/drawing/2014/main" id="{FFA68BE5-909E-4C42-88A0-A8CE1F38BF73}"/>
              </a:ext>
            </a:extLst>
          </p:cNvPr>
          <p:cNvSpPr/>
          <p:nvPr/>
        </p:nvSpPr>
        <p:spPr>
          <a:xfrm>
            <a:off x="788831" y="5110397"/>
            <a:ext cx="1578932" cy="42552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hthoek: afgeronde hoeken 45">
            <a:extLst>
              <a:ext uri="{FF2B5EF4-FFF2-40B4-BE49-F238E27FC236}">
                <a16:creationId xmlns:a16="http://schemas.microsoft.com/office/drawing/2014/main" id="{52833F42-D46B-4552-89A1-A75EDEBD85E8}"/>
              </a:ext>
            </a:extLst>
          </p:cNvPr>
          <p:cNvSpPr/>
          <p:nvPr/>
        </p:nvSpPr>
        <p:spPr>
          <a:xfrm>
            <a:off x="2600795" y="3633588"/>
            <a:ext cx="1578932" cy="42552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hthoek: afgeronde hoeken 46">
            <a:extLst>
              <a:ext uri="{FF2B5EF4-FFF2-40B4-BE49-F238E27FC236}">
                <a16:creationId xmlns:a16="http://schemas.microsoft.com/office/drawing/2014/main" id="{8D123D86-0B7C-46FA-8C38-EE5A39FB86D8}"/>
              </a:ext>
            </a:extLst>
          </p:cNvPr>
          <p:cNvSpPr/>
          <p:nvPr/>
        </p:nvSpPr>
        <p:spPr>
          <a:xfrm>
            <a:off x="2594022" y="4212131"/>
            <a:ext cx="1578932" cy="504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hthoek: afgeronde hoeken 34">
            <a:extLst>
              <a:ext uri="{FF2B5EF4-FFF2-40B4-BE49-F238E27FC236}">
                <a16:creationId xmlns:a16="http://schemas.microsoft.com/office/drawing/2014/main" id="{12C54AA5-1D08-4CD2-9E31-0CCF72F39476}"/>
              </a:ext>
            </a:extLst>
          </p:cNvPr>
          <p:cNvSpPr/>
          <p:nvPr/>
        </p:nvSpPr>
        <p:spPr>
          <a:xfrm>
            <a:off x="3634283" y="1771649"/>
            <a:ext cx="1578932" cy="42552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hthoek: afgeronde hoeken 35">
            <a:extLst>
              <a:ext uri="{FF2B5EF4-FFF2-40B4-BE49-F238E27FC236}">
                <a16:creationId xmlns:a16="http://schemas.microsoft.com/office/drawing/2014/main" id="{FF9CE352-3391-4AC6-B737-7CD6B995673F}"/>
              </a:ext>
            </a:extLst>
          </p:cNvPr>
          <p:cNvSpPr/>
          <p:nvPr/>
        </p:nvSpPr>
        <p:spPr>
          <a:xfrm>
            <a:off x="5591353" y="1765149"/>
            <a:ext cx="1578932" cy="42552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hthoek: afgeronde hoeken 36">
            <a:extLst>
              <a:ext uri="{FF2B5EF4-FFF2-40B4-BE49-F238E27FC236}">
                <a16:creationId xmlns:a16="http://schemas.microsoft.com/office/drawing/2014/main" id="{8C3A91ED-D261-4D77-9FEA-568E12677522}"/>
              </a:ext>
            </a:extLst>
          </p:cNvPr>
          <p:cNvSpPr/>
          <p:nvPr/>
        </p:nvSpPr>
        <p:spPr>
          <a:xfrm>
            <a:off x="7497626" y="1771649"/>
            <a:ext cx="1578932" cy="42552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hthoek: afgeronde hoeken 38">
            <a:extLst>
              <a:ext uri="{FF2B5EF4-FFF2-40B4-BE49-F238E27FC236}">
                <a16:creationId xmlns:a16="http://schemas.microsoft.com/office/drawing/2014/main" id="{F0DB4558-7F2F-416D-BB87-54F3DA9C2C7D}"/>
              </a:ext>
            </a:extLst>
          </p:cNvPr>
          <p:cNvSpPr/>
          <p:nvPr/>
        </p:nvSpPr>
        <p:spPr>
          <a:xfrm>
            <a:off x="788831" y="2304683"/>
            <a:ext cx="1578932" cy="42552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hthoek: afgeronde hoeken 39">
            <a:extLst>
              <a:ext uri="{FF2B5EF4-FFF2-40B4-BE49-F238E27FC236}">
                <a16:creationId xmlns:a16="http://schemas.microsoft.com/office/drawing/2014/main" id="{D2AD8807-2982-4A60-94AB-5F89244023B1}"/>
              </a:ext>
            </a:extLst>
          </p:cNvPr>
          <p:cNvSpPr/>
          <p:nvPr/>
        </p:nvSpPr>
        <p:spPr>
          <a:xfrm>
            <a:off x="788831" y="2865826"/>
            <a:ext cx="1578932" cy="42552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hthoek: afgeronde hoeken 44">
            <a:extLst>
              <a:ext uri="{FF2B5EF4-FFF2-40B4-BE49-F238E27FC236}">
                <a16:creationId xmlns:a16="http://schemas.microsoft.com/office/drawing/2014/main" id="{0A7FB0AA-58B4-46BB-B7A8-4990E8FDF0FB}"/>
              </a:ext>
            </a:extLst>
          </p:cNvPr>
          <p:cNvSpPr/>
          <p:nvPr/>
        </p:nvSpPr>
        <p:spPr>
          <a:xfrm>
            <a:off x="2641524" y="2558969"/>
            <a:ext cx="1578932" cy="504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hthoek: afgeronde hoeken 47">
            <a:extLst>
              <a:ext uri="{FF2B5EF4-FFF2-40B4-BE49-F238E27FC236}">
                <a16:creationId xmlns:a16="http://schemas.microsoft.com/office/drawing/2014/main" id="{1C3D54A7-C438-4AA9-96FA-B8EB37833D99}"/>
              </a:ext>
            </a:extLst>
          </p:cNvPr>
          <p:cNvSpPr/>
          <p:nvPr/>
        </p:nvSpPr>
        <p:spPr>
          <a:xfrm>
            <a:off x="2595147" y="4826168"/>
            <a:ext cx="1578932" cy="42552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hthoek: afgeronde hoeken 48">
            <a:extLst>
              <a:ext uri="{FF2B5EF4-FFF2-40B4-BE49-F238E27FC236}">
                <a16:creationId xmlns:a16="http://schemas.microsoft.com/office/drawing/2014/main" id="{B3A002E6-D3C0-4A50-8223-4E6BEE3C296A}"/>
              </a:ext>
            </a:extLst>
          </p:cNvPr>
          <p:cNvSpPr/>
          <p:nvPr/>
        </p:nvSpPr>
        <p:spPr>
          <a:xfrm>
            <a:off x="4510607" y="2312820"/>
            <a:ext cx="1578932" cy="42552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hthoek: afgeronde hoeken 49">
            <a:extLst>
              <a:ext uri="{FF2B5EF4-FFF2-40B4-BE49-F238E27FC236}">
                <a16:creationId xmlns:a16="http://schemas.microsoft.com/office/drawing/2014/main" id="{96F397A9-2D10-47E3-A501-339FE193E325}"/>
              </a:ext>
            </a:extLst>
          </p:cNvPr>
          <p:cNvSpPr/>
          <p:nvPr/>
        </p:nvSpPr>
        <p:spPr>
          <a:xfrm>
            <a:off x="4502104" y="2780031"/>
            <a:ext cx="1578932" cy="42552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hthoek: afgeronde hoeken 50">
            <a:extLst>
              <a:ext uri="{FF2B5EF4-FFF2-40B4-BE49-F238E27FC236}">
                <a16:creationId xmlns:a16="http://schemas.microsoft.com/office/drawing/2014/main" id="{4AD958F2-83F5-439D-9B35-F8B27420528D}"/>
              </a:ext>
            </a:extLst>
          </p:cNvPr>
          <p:cNvSpPr/>
          <p:nvPr/>
        </p:nvSpPr>
        <p:spPr>
          <a:xfrm>
            <a:off x="4515469" y="3247242"/>
            <a:ext cx="1578932" cy="42552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hthoek: afgeronde hoeken 51">
            <a:extLst>
              <a:ext uri="{FF2B5EF4-FFF2-40B4-BE49-F238E27FC236}">
                <a16:creationId xmlns:a16="http://schemas.microsoft.com/office/drawing/2014/main" id="{5446B52F-3E80-42BF-BE6F-973F03A2EC84}"/>
              </a:ext>
            </a:extLst>
          </p:cNvPr>
          <p:cNvSpPr/>
          <p:nvPr/>
        </p:nvSpPr>
        <p:spPr>
          <a:xfrm>
            <a:off x="4509439" y="3714453"/>
            <a:ext cx="1578932" cy="42552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hthoek: afgeronde hoeken 52">
            <a:extLst>
              <a:ext uri="{FF2B5EF4-FFF2-40B4-BE49-F238E27FC236}">
                <a16:creationId xmlns:a16="http://schemas.microsoft.com/office/drawing/2014/main" id="{BB4FB75E-771C-4A89-9645-C6BCBE7F58C4}"/>
              </a:ext>
            </a:extLst>
          </p:cNvPr>
          <p:cNvSpPr/>
          <p:nvPr/>
        </p:nvSpPr>
        <p:spPr>
          <a:xfrm>
            <a:off x="4517068" y="4181664"/>
            <a:ext cx="1578932" cy="42552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hthoek: afgeronde hoeken 53">
            <a:extLst>
              <a:ext uri="{FF2B5EF4-FFF2-40B4-BE49-F238E27FC236}">
                <a16:creationId xmlns:a16="http://schemas.microsoft.com/office/drawing/2014/main" id="{2D37E049-9930-42F5-8864-62C5176EFEB7}"/>
              </a:ext>
            </a:extLst>
          </p:cNvPr>
          <p:cNvSpPr/>
          <p:nvPr/>
        </p:nvSpPr>
        <p:spPr>
          <a:xfrm>
            <a:off x="4509439" y="4648874"/>
            <a:ext cx="1578932" cy="42552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hthoek: afgeronde hoeken 54">
            <a:extLst>
              <a:ext uri="{FF2B5EF4-FFF2-40B4-BE49-F238E27FC236}">
                <a16:creationId xmlns:a16="http://schemas.microsoft.com/office/drawing/2014/main" id="{260DF7FB-6FA7-4E3D-95A3-0F4C73EA17DF}"/>
              </a:ext>
            </a:extLst>
          </p:cNvPr>
          <p:cNvSpPr/>
          <p:nvPr/>
        </p:nvSpPr>
        <p:spPr>
          <a:xfrm>
            <a:off x="4496537" y="5116083"/>
            <a:ext cx="1578932" cy="42552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4" name="Group 133">
            <a:extLst>
              <a:ext uri="{FF2B5EF4-FFF2-40B4-BE49-F238E27FC236}">
                <a16:creationId xmlns:a16="http://schemas.microsoft.com/office/drawing/2014/main" id="{7FC3EDC7-6490-422C-973B-78BC0D818BF5}"/>
              </a:ext>
            </a:extLst>
          </p:cNvPr>
          <p:cNvGrpSpPr/>
          <p:nvPr/>
        </p:nvGrpSpPr>
        <p:grpSpPr>
          <a:xfrm>
            <a:off x="783970" y="1219051"/>
            <a:ext cx="10619199" cy="4343694"/>
            <a:chOff x="1052102" y="1659681"/>
            <a:chExt cx="10082896" cy="4124325"/>
          </a:xfrm>
        </p:grpSpPr>
        <p:pic>
          <p:nvPicPr>
            <p:cNvPr id="135" name="Picture 134" hidden="1">
              <a:extLst>
                <a:ext uri="{FF2B5EF4-FFF2-40B4-BE49-F238E27FC236}">
                  <a16:creationId xmlns:a16="http://schemas.microsoft.com/office/drawing/2014/main" id="{AE3923DF-7747-4D92-A6AD-E4A1D2DDB3A5}"/>
                </a:ext>
              </a:extLst>
            </p:cNvPr>
            <p:cNvPicPr>
              <a:picLocks noChangeAspect="1"/>
            </p:cNvPicPr>
            <p:nvPr/>
          </p:nvPicPr>
          <p:blipFill>
            <a:blip r:embed="rId3"/>
            <a:srcRect/>
            <a:stretch/>
          </p:blipFill>
          <p:spPr>
            <a:xfrm>
              <a:off x="1058095" y="1659681"/>
              <a:ext cx="9673967" cy="4124325"/>
            </a:xfrm>
            <a:prstGeom prst="rect">
              <a:avLst/>
            </a:prstGeom>
            <a:noFill/>
            <a:ln>
              <a:noFill/>
            </a:ln>
          </p:spPr>
        </p:pic>
        <p:sp>
          <p:nvSpPr>
            <p:cNvPr id="136" name="Rectangle 135">
              <a:extLst>
                <a:ext uri="{FF2B5EF4-FFF2-40B4-BE49-F238E27FC236}">
                  <a16:creationId xmlns:a16="http://schemas.microsoft.com/office/drawing/2014/main" id="{0DFA9CC9-FB8A-403F-973C-3F0461E51CB3}"/>
                </a:ext>
              </a:extLst>
            </p:cNvPr>
            <p:cNvSpPr/>
            <p:nvPr/>
          </p:nvSpPr>
          <p:spPr>
            <a:xfrm>
              <a:off x="3774552" y="2179675"/>
              <a:ext cx="1499191"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050" dirty="0">
                  <a:latin typeface="BI Sans" pitchFamily="2" charset="77"/>
                </a:rPr>
                <a:t>Autoimmune ILDs</a:t>
              </a:r>
            </a:p>
          </p:txBody>
        </p:sp>
        <p:sp>
          <p:nvSpPr>
            <p:cNvPr id="137" name="Rectangle 136">
              <a:extLst>
                <a:ext uri="{FF2B5EF4-FFF2-40B4-BE49-F238E27FC236}">
                  <a16:creationId xmlns:a16="http://schemas.microsoft.com/office/drawing/2014/main" id="{3A6CBFEB-8CCF-4C3B-A21E-9F548B6BA019}"/>
                </a:ext>
              </a:extLst>
            </p:cNvPr>
            <p:cNvSpPr/>
            <p:nvPr/>
          </p:nvSpPr>
          <p:spPr>
            <a:xfrm>
              <a:off x="1945752" y="2179675"/>
              <a:ext cx="1499191"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050" dirty="0">
                  <a:latin typeface="BI Sans" pitchFamily="2" charset="77"/>
                </a:rPr>
                <a:t>Idiopathic interstitial pneumonias</a:t>
              </a:r>
            </a:p>
          </p:txBody>
        </p:sp>
        <p:sp>
          <p:nvSpPr>
            <p:cNvPr id="138" name="Rectangle 137">
              <a:extLst>
                <a:ext uri="{FF2B5EF4-FFF2-40B4-BE49-F238E27FC236}">
                  <a16:creationId xmlns:a16="http://schemas.microsoft.com/office/drawing/2014/main" id="{B680F948-22FA-4742-935B-C94FC00EB14B}"/>
                </a:ext>
              </a:extLst>
            </p:cNvPr>
            <p:cNvSpPr/>
            <p:nvPr/>
          </p:nvSpPr>
          <p:spPr>
            <a:xfrm>
              <a:off x="5613984" y="2179675"/>
              <a:ext cx="1499191"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050" dirty="0">
                  <a:latin typeface="BI Sans" pitchFamily="2" charset="77"/>
                </a:rPr>
                <a:t>Hypersensitivity pneumonitis</a:t>
              </a:r>
            </a:p>
          </p:txBody>
        </p:sp>
        <p:sp>
          <p:nvSpPr>
            <p:cNvPr id="139" name="Rectangle 138">
              <a:extLst>
                <a:ext uri="{FF2B5EF4-FFF2-40B4-BE49-F238E27FC236}">
                  <a16:creationId xmlns:a16="http://schemas.microsoft.com/office/drawing/2014/main" id="{2AD26029-1122-4E14-835D-DEE773FAEAF3}"/>
                </a:ext>
              </a:extLst>
            </p:cNvPr>
            <p:cNvSpPr/>
            <p:nvPr/>
          </p:nvSpPr>
          <p:spPr>
            <a:xfrm>
              <a:off x="7442784" y="2179675"/>
              <a:ext cx="1499191"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050">
                  <a:latin typeface="BI Sans" pitchFamily="2" charset="77"/>
                </a:rPr>
                <a:t>Sarcoidosis</a:t>
              </a:r>
            </a:p>
          </p:txBody>
        </p:sp>
        <p:sp>
          <p:nvSpPr>
            <p:cNvPr id="140" name="Rectangle 139">
              <a:extLst>
                <a:ext uri="{FF2B5EF4-FFF2-40B4-BE49-F238E27FC236}">
                  <a16:creationId xmlns:a16="http://schemas.microsoft.com/office/drawing/2014/main" id="{7B6CD124-728F-42D9-AAF6-6D30F6CD9491}"/>
                </a:ext>
              </a:extLst>
            </p:cNvPr>
            <p:cNvSpPr/>
            <p:nvPr/>
          </p:nvSpPr>
          <p:spPr>
            <a:xfrm>
              <a:off x="9282216" y="2179675"/>
              <a:ext cx="1499191"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050" dirty="0">
                  <a:latin typeface="BI Sans" pitchFamily="2" charset="77"/>
                </a:rPr>
                <a:t>Other ILDs</a:t>
              </a:r>
            </a:p>
          </p:txBody>
        </p:sp>
        <p:sp>
          <p:nvSpPr>
            <p:cNvPr id="141" name="Rectangle 140">
              <a:extLst>
                <a:ext uri="{FF2B5EF4-FFF2-40B4-BE49-F238E27FC236}">
                  <a16:creationId xmlns:a16="http://schemas.microsoft.com/office/drawing/2014/main" id="{8A0E819A-CE03-4A91-B5A6-6EC8F40B0030}"/>
                </a:ext>
              </a:extLst>
            </p:cNvPr>
            <p:cNvSpPr/>
            <p:nvPr/>
          </p:nvSpPr>
          <p:spPr>
            <a:xfrm>
              <a:off x="1052102" y="2711303"/>
              <a:ext cx="1499191" cy="3807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050" dirty="0">
                  <a:latin typeface="BI Sans" pitchFamily="2" charset="77"/>
                </a:rPr>
                <a:t>Idiopathic pu</a:t>
              </a:r>
              <a:r>
                <a:rPr lang="nl-NL" sz="1050" dirty="0">
                  <a:latin typeface="BI Sans" pitchFamily="2" charset="77"/>
                </a:rPr>
                <a:t>l</a:t>
              </a:r>
              <a:r>
                <a:rPr lang="en-NL" sz="1050" dirty="0">
                  <a:latin typeface="BI Sans" pitchFamily="2" charset="77"/>
                </a:rPr>
                <a:t>monary fibrosis</a:t>
              </a:r>
            </a:p>
          </p:txBody>
        </p:sp>
        <p:sp>
          <p:nvSpPr>
            <p:cNvPr id="142" name="Rectangle 141">
              <a:extLst>
                <a:ext uri="{FF2B5EF4-FFF2-40B4-BE49-F238E27FC236}">
                  <a16:creationId xmlns:a16="http://schemas.microsoft.com/office/drawing/2014/main" id="{9AFE5BB9-45A0-43D6-B216-7DB1B3A8FA12}"/>
                </a:ext>
              </a:extLst>
            </p:cNvPr>
            <p:cNvSpPr/>
            <p:nvPr/>
          </p:nvSpPr>
          <p:spPr>
            <a:xfrm>
              <a:off x="1052102" y="3242931"/>
              <a:ext cx="1499191"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r>
                <a:rPr lang="en-NL" sz="1050" dirty="0">
                  <a:latin typeface="BI Sans" pitchFamily="2" charset="77"/>
                </a:rPr>
                <a:t>Idiopat</a:t>
              </a:r>
              <a:r>
                <a:rPr lang="nl-NL" sz="1050" dirty="0">
                  <a:latin typeface="BI Sans" pitchFamily="2" charset="77"/>
                </a:rPr>
                <a:t>h</a:t>
              </a:r>
              <a:r>
                <a:rPr lang="en-NL" sz="1050" dirty="0">
                  <a:latin typeface="BI Sans" pitchFamily="2" charset="77"/>
                </a:rPr>
                <a:t>ic non-specific interstital pneumonia</a:t>
              </a:r>
            </a:p>
          </p:txBody>
        </p:sp>
        <p:sp>
          <p:nvSpPr>
            <p:cNvPr id="143" name="Rectangle 142">
              <a:extLst>
                <a:ext uri="{FF2B5EF4-FFF2-40B4-BE49-F238E27FC236}">
                  <a16:creationId xmlns:a16="http://schemas.microsoft.com/office/drawing/2014/main" id="{355DBF1D-E768-4126-A45F-4BC9EC5594E3}"/>
                </a:ext>
              </a:extLst>
            </p:cNvPr>
            <p:cNvSpPr/>
            <p:nvPr/>
          </p:nvSpPr>
          <p:spPr>
            <a:xfrm>
              <a:off x="1052102" y="3774559"/>
              <a:ext cx="1499191"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NL" sz="1050" dirty="0">
                  <a:latin typeface="BI Sans" pitchFamily="2" charset="77"/>
                </a:rPr>
                <a:t>Respiratory bronchiolitis-interstitial lung disease</a:t>
              </a:r>
            </a:p>
          </p:txBody>
        </p:sp>
        <p:sp>
          <p:nvSpPr>
            <p:cNvPr id="144" name="Rectangle 143">
              <a:extLst>
                <a:ext uri="{FF2B5EF4-FFF2-40B4-BE49-F238E27FC236}">
                  <a16:creationId xmlns:a16="http://schemas.microsoft.com/office/drawing/2014/main" id="{3E8C4742-9765-4E1B-89BB-BCAB9B1A99BE}"/>
                </a:ext>
              </a:extLst>
            </p:cNvPr>
            <p:cNvSpPr/>
            <p:nvPr/>
          </p:nvSpPr>
          <p:spPr>
            <a:xfrm>
              <a:off x="1052102" y="4295554"/>
              <a:ext cx="1499191"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050" dirty="0">
                  <a:latin typeface="BI Sans" pitchFamily="2" charset="77"/>
                </a:rPr>
                <a:t>Desquamative inters</a:t>
              </a:r>
              <a:r>
                <a:rPr lang="nl-NL" sz="1050" dirty="0">
                  <a:latin typeface="BI Sans" pitchFamily="2" charset="77"/>
                </a:rPr>
                <a:t>t</a:t>
              </a:r>
              <a:r>
                <a:rPr lang="en-NL" sz="1050" dirty="0">
                  <a:latin typeface="BI Sans" pitchFamily="2" charset="77"/>
                </a:rPr>
                <a:t>itial pneumonia</a:t>
              </a:r>
            </a:p>
          </p:txBody>
        </p:sp>
        <p:sp>
          <p:nvSpPr>
            <p:cNvPr id="145" name="Rectangle 144">
              <a:extLst>
                <a:ext uri="{FF2B5EF4-FFF2-40B4-BE49-F238E27FC236}">
                  <a16:creationId xmlns:a16="http://schemas.microsoft.com/office/drawing/2014/main" id="{3EADFEC8-FDA2-4E07-926B-99D1ABFF2A28}"/>
                </a:ext>
              </a:extLst>
            </p:cNvPr>
            <p:cNvSpPr/>
            <p:nvPr/>
          </p:nvSpPr>
          <p:spPr>
            <a:xfrm>
              <a:off x="1052102" y="4837815"/>
              <a:ext cx="1499191"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NL" sz="1050">
                  <a:latin typeface="BI Sans" pitchFamily="2" charset="77"/>
                </a:rPr>
                <a:t>Cryptogenic organizing pneumonia</a:t>
              </a:r>
            </a:p>
          </p:txBody>
        </p:sp>
        <p:sp>
          <p:nvSpPr>
            <p:cNvPr id="146" name="Rectangle 145">
              <a:extLst>
                <a:ext uri="{FF2B5EF4-FFF2-40B4-BE49-F238E27FC236}">
                  <a16:creationId xmlns:a16="http://schemas.microsoft.com/office/drawing/2014/main" id="{A12E82EF-E2F8-4B02-A49C-4499A83DCBCB}"/>
                </a:ext>
              </a:extLst>
            </p:cNvPr>
            <p:cNvSpPr/>
            <p:nvPr/>
          </p:nvSpPr>
          <p:spPr>
            <a:xfrm>
              <a:off x="1052102" y="5369442"/>
              <a:ext cx="1499191"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050">
                  <a:latin typeface="BI Sans" pitchFamily="2" charset="77"/>
                </a:rPr>
                <a:t>Acute inters</a:t>
              </a:r>
              <a:r>
                <a:rPr lang="nl-NL" sz="1050">
                  <a:latin typeface="BI Sans" pitchFamily="2" charset="77"/>
                </a:rPr>
                <a:t>t</a:t>
              </a:r>
              <a:r>
                <a:rPr lang="en-NL" sz="1050">
                  <a:latin typeface="BI Sans" pitchFamily="2" charset="77"/>
                </a:rPr>
                <a:t>itial pneumonia</a:t>
              </a:r>
            </a:p>
          </p:txBody>
        </p:sp>
        <p:sp>
          <p:nvSpPr>
            <p:cNvPr id="147" name="Rectangle 146">
              <a:extLst>
                <a:ext uri="{FF2B5EF4-FFF2-40B4-BE49-F238E27FC236}">
                  <a16:creationId xmlns:a16="http://schemas.microsoft.com/office/drawing/2014/main" id="{37BCFDE0-1C19-4EF0-ABFF-0B0F613A9FCC}"/>
                </a:ext>
              </a:extLst>
            </p:cNvPr>
            <p:cNvSpPr/>
            <p:nvPr/>
          </p:nvSpPr>
          <p:spPr>
            <a:xfrm>
              <a:off x="2775091" y="3955309"/>
              <a:ext cx="1499191"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050" dirty="0">
                  <a:latin typeface="BI Sans" pitchFamily="2" charset="77"/>
                </a:rPr>
                <a:t>Idiopat</a:t>
              </a:r>
              <a:r>
                <a:rPr lang="nl-NL" sz="1050" dirty="0">
                  <a:latin typeface="BI Sans" pitchFamily="2" charset="77"/>
                </a:rPr>
                <a:t>h</a:t>
              </a:r>
              <a:r>
                <a:rPr lang="en-NL" sz="1050" dirty="0">
                  <a:latin typeface="BI Sans" pitchFamily="2" charset="77"/>
                </a:rPr>
                <a:t>ic lymphoid inters</a:t>
              </a:r>
              <a:r>
                <a:rPr lang="nl-NL" sz="1050" dirty="0">
                  <a:latin typeface="BI Sans" pitchFamily="2" charset="77"/>
                </a:rPr>
                <a:t>t</a:t>
              </a:r>
              <a:r>
                <a:rPr lang="en-NL" sz="1050" dirty="0">
                  <a:latin typeface="BI Sans" pitchFamily="2" charset="77"/>
                </a:rPr>
                <a:t>itial pneumonia</a:t>
              </a:r>
            </a:p>
          </p:txBody>
        </p:sp>
        <p:sp>
          <p:nvSpPr>
            <p:cNvPr id="148" name="Rectangle 147">
              <a:extLst>
                <a:ext uri="{FF2B5EF4-FFF2-40B4-BE49-F238E27FC236}">
                  <a16:creationId xmlns:a16="http://schemas.microsoft.com/office/drawing/2014/main" id="{4035EDEF-4B3E-4B49-AD59-3DA8AAF36D31}"/>
                </a:ext>
              </a:extLst>
            </p:cNvPr>
            <p:cNvSpPr/>
            <p:nvPr/>
          </p:nvSpPr>
          <p:spPr>
            <a:xfrm>
              <a:off x="2775091" y="4548762"/>
              <a:ext cx="1499191"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NL" sz="1050" dirty="0">
                  <a:latin typeface="BI Sans" pitchFamily="2" charset="77"/>
                </a:rPr>
                <a:t>Idiopathic pleuroparenchymal fibroelastosis</a:t>
              </a:r>
            </a:p>
          </p:txBody>
        </p:sp>
        <p:sp>
          <p:nvSpPr>
            <p:cNvPr id="149" name="Rectangle 148">
              <a:extLst>
                <a:ext uri="{FF2B5EF4-FFF2-40B4-BE49-F238E27FC236}">
                  <a16:creationId xmlns:a16="http://schemas.microsoft.com/office/drawing/2014/main" id="{0A62EA85-CD1B-4E6F-B7EF-E84A104DB4D7}"/>
                </a:ext>
              </a:extLst>
            </p:cNvPr>
            <p:cNvSpPr/>
            <p:nvPr/>
          </p:nvSpPr>
          <p:spPr>
            <a:xfrm>
              <a:off x="2775091" y="5103628"/>
              <a:ext cx="1499191"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050" dirty="0">
                  <a:latin typeface="BI Sans" pitchFamily="2" charset="77"/>
                </a:rPr>
                <a:t>Unclassifiable IIPs</a:t>
              </a:r>
            </a:p>
          </p:txBody>
        </p:sp>
        <p:sp>
          <p:nvSpPr>
            <p:cNvPr id="150" name="Rectangle 149">
              <a:extLst>
                <a:ext uri="{FF2B5EF4-FFF2-40B4-BE49-F238E27FC236}">
                  <a16:creationId xmlns:a16="http://schemas.microsoft.com/office/drawing/2014/main" id="{A60CB875-0EBD-4093-9ACA-759C204DE4EE}"/>
                </a:ext>
              </a:extLst>
            </p:cNvPr>
            <p:cNvSpPr/>
            <p:nvPr/>
          </p:nvSpPr>
          <p:spPr>
            <a:xfrm>
              <a:off x="2809957" y="2967989"/>
              <a:ext cx="1499191"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050" dirty="0">
                  <a:latin typeface="BI Sans" pitchFamily="2" charset="77"/>
                </a:rPr>
                <a:t>Interstitial pneumonia with autoimmune features</a:t>
              </a:r>
            </a:p>
          </p:txBody>
        </p:sp>
        <p:sp>
          <p:nvSpPr>
            <p:cNvPr id="151" name="Rectangle 150">
              <a:extLst>
                <a:ext uri="{FF2B5EF4-FFF2-40B4-BE49-F238E27FC236}">
                  <a16:creationId xmlns:a16="http://schemas.microsoft.com/office/drawing/2014/main" id="{075C9B42-58A7-4330-9720-EC43448AAE13}"/>
                </a:ext>
              </a:extLst>
            </p:cNvPr>
            <p:cNvSpPr/>
            <p:nvPr/>
          </p:nvSpPr>
          <p:spPr>
            <a:xfrm>
              <a:off x="4603890" y="2711303"/>
              <a:ext cx="1484722"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050" dirty="0">
                  <a:latin typeface="BI Sans" pitchFamily="2" charset="77"/>
                </a:rPr>
                <a:t>Systemic sclerosis ILD</a:t>
              </a:r>
            </a:p>
          </p:txBody>
        </p:sp>
        <p:sp>
          <p:nvSpPr>
            <p:cNvPr id="152" name="Rectangle 151">
              <a:extLst>
                <a:ext uri="{FF2B5EF4-FFF2-40B4-BE49-F238E27FC236}">
                  <a16:creationId xmlns:a16="http://schemas.microsoft.com/office/drawing/2014/main" id="{775A57E0-1CAF-4A83-B869-564763944EED}"/>
                </a:ext>
              </a:extLst>
            </p:cNvPr>
            <p:cNvSpPr/>
            <p:nvPr/>
          </p:nvSpPr>
          <p:spPr>
            <a:xfrm>
              <a:off x="4603891" y="3157871"/>
              <a:ext cx="1499191"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050" dirty="0">
                  <a:latin typeface="BI Sans" pitchFamily="2" charset="77"/>
                </a:rPr>
                <a:t>Rheumatoid arthritis ILD</a:t>
              </a:r>
            </a:p>
          </p:txBody>
        </p:sp>
        <p:sp>
          <p:nvSpPr>
            <p:cNvPr id="153" name="Rectangle 152">
              <a:extLst>
                <a:ext uri="{FF2B5EF4-FFF2-40B4-BE49-F238E27FC236}">
                  <a16:creationId xmlns:a16="http://schemas.microsoft.com/office/drawing/2014/main" id="{4F17FDA8-30FA-415B-870A-70EE486BE87B}"/>
                </a:ext>
              </a:extLst>
            </p:cNvPr>
            <p:cNvSpPr/>
            <p:nvPr/>
          </p:nvSpPr>
          <p:spPr>
            <a:xfrm>
              <a:off x="4603891" y="3593806"/>
              <a:ext cx="1499191"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050" dirty="0">
                  <a:latin typeface="BI Sans" pitchFamily="2" charset="77"/>
                </a:rPr>
                <a:t>Polymyositis and dermatomyositis ILD</a:t>
              </a:r>
            </a:p>
          </p:txBody>
        </p:sp>
        <p:sp>
          <p:nvSpPr>
            <p:cNvPr id="154" name="Rectangle 153">
              <a:extLst>
                <a:ext uri="{FF2B5EF4-FFF2-40B4-BE49-F238E27FC236}">
                  <a16:creationId xmlns:a16="http://schemas.microsoft.com/office/drawing/2014/main" id="{6D61B468-CD39-4BFD-8D2C-406DE05E2D9D}"/>
                </a:ext>
              </a:extLst>
            </p:cNvPr>
            <p:cNvSpPr/>
            <p:nvPr/>
          </p:nvSpPr>
          <p:spPr>
            <a:xfrm>
              <a:off x="4603891" y="4040374"/>
              <a:ext cx="1499191"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050" dirty="0">
                  <a:latin typeface="BI Sans" pitchFamily="2" charset="77"/>
                </a:rPr>
                <a:t>Mixed connective tissue disease ILD</a:t>
              </a:r>
            </a:p>
          </p:txBody>
        </p:sp>
        <p:sp>
          <p:nvSpPr>
            <p:cNvPr id="155" name="Rectangle 154">
              <a:extLst>
                <a:ext uri="{FF2B5EF4-FFF2-40B4-BE49-F238E27FC236}">
                  <a16:creationId xmlns:a16="http://schemas.microsoft.com/office/drawing/2014/main" id="{1945A700-A279-4ED6-8156-67EC57E1583E}"/>
                </a:ext>
              </a:extLst>
            </p:cNvPr>
            <p:cNvSpPr/>
            <p:nvPr/>
          </p:nvSpPr>
          <p:spPr>
            <a:xfrm>
              <a:off x="4603891" y="4476308"/>
              <a:ext cx="1499191"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050">
                  <a:latin typeface="BI Sans" pitchFamily="2" charset="77"/>
                </a:rPr>
                <a:t>Sjörgen’s syndrome ILD </a:t>
              </a:r>
            </a:p>
          </p:txBody>
        </p:sp>
        <p:sp>
          <p:nvSpPr>
            <p:cNvPr id="156" name="Rectangle 155">
              <a:extLst>
                <a:ext uri="{FF2B5EF4-FFF2-40B4-BE49-F238E27FC236}">
                  <a16:creationId xmlns:a16="http://schemas.microsoft.com/office/drawing/2014/main" id="{28F86039-D54A-4BA6-83CC-B5EF35E435AE}"/>
                </a:ext>
              </a:extLst>
            </p:cNvPr>
            <p:cNvSpPr/>
            <p:nvPr/>
          </p:nvSpPr>
          <p:spPr>
            <a:xfrm>
              <a:off x="4603891" y="4922876"/>
              <a:ext cx="1499191"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050" dirty="0">
                  <a:latin typeface="BI Sans" pitchFamily="2" charset="77"/>
                </a:rPr>
                <a:t>Systemic lupus erythematosus ILD</a:t>
              </a:r>
            </a:p>
          </p:txBody>
        </p:sp>
        <p:sp>
          <p:nvSpPr>
            <p:cNvPr id="157" name="Rectangle 156">
              <a:extLst>
                <a:ext uri="{FF2B5EF4-FFF2-40B4-BE49-F238E27FC236}">
                  <a16:creationId xmlns:a16="http://schemas.microsoft.com/office/drawing/2014/main" id="{C7901046-5577-4BC9-B488-5AD01D537EB1}"/>
                </a:ext>
              </a:extLst>
            </p:cNvPr>
            <p:cNvSpPr/>
            <p:nvPr/>
          </p:nvSpPr>
          <p:spPr>
            <a:xfrm>
              <a:off x="4603891" y="5369443"/>
              <a:ext cx="1499191" cy="3934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1050" dirty="0">
                  <a:latin typeface="BI Sans" pitchFamily="2" charset="77"/>
                </a:rPr>
                <a:t>Other connective tissue disease ILDs</a:t>
              </a:r>
            </a:p>
          </p:txBody>
        </p:sp>
        <p:sp>
          <p:nvSpPr>
            <p:cNvPr id="158" name="Rectangle 157">
              <a:extLst>
                <a:ext uri="{FF2B5EF4-FFF2-40B4-BE49-F238E27FC236}">
                  <a16:creationId xmlns:a16="http://schemas.microsoft.com/office/drawing/2014/main" id="{13E78F86-7322-4224-9BB2-D5EEAA170B1B}"/>
                </a:ext>
              </a:extLst>
            </p:cNvPr>
            <p:cNvSpPr/>
            <p:nvPr/>
          </p:nvSpPr>
          <p:spPr>
            <a:xfrm>
              <a:off x="9174553" y="2711300"/>
              <a:ext cx="1960445" cy="20733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95250" indent="-95250">
                <a:buFont typeface="Arial" panose="020B0604020202020204" pitchFamily="34" charset="0"/>
                <a:buChar char="•"/>
              </a:pPr>
              <a:r>
                <a:rPr lang="en-NL" sz="1050" dirty="0">
                  <a:solidFill>
                    <a:srgbClr val="2B333A"/>
                  </a:solidFill>
                  <a:latin typeface="BI Sans" pitchFamily="2" charset="77"/>
                </a:rPr>
                <a:t>Lymphangioleiomyomatosis</a:t>
              </a:r>
            </a:p>
            <a:p>
              <a:pPr marL="95250" indent="-95250">
                <a:buFont typeface="Arial" panose="020B0604020202020204" pitchFamily="34" charset="0"/>
                <a:buChar char="•"/>
              </a:pPr>
              <a:r>
                <a:rPr lang="en-NL" sz="1050" dirty="0">
                  <a:solidFill>
                    <a:srgbClr val="2B333A"/>
                  </a:solidFill>
                  <a:latin typeface="BI Sans" pitchFamily="2" charset="77"/>
                </a:rPr>
                <a:t>Langerhans cell histiocytosis</a:t>
              </a:r>
            </a:p>
            <a:p>
              <a:pPr marL="95250" indent="-95250">
                <a:buFont typeface="Arial" panose="020B0604020202020204" pitchFamily="34" charset="0"/>
                <a:buChar char="•"/>
              </a:pPr>
              <a:r>
                <a:rPr lang="en-NL" sz="1050" dirty="0">
                  <a:solidFill>
                    <a:srgbClr val="2B333A"/>
                  </a:solidFill>
                  <a:latin typeface="BI Sans" pitchFamily="2" charset="77"/>
                </a:rPr>
                <a:t>Drug-associated ILD</a:t>
              </a:r>
            </a:p>
            <a:p>
              <a:pPr marL="95250" indent="-95250">
                <a:buFont typeface="Arial" panose="020B0604020202020204" pitchFamily="34" charset="0"/>
                <a:buChar char="•"/>
              </a:pPr>
              <a:r>
                <a:rPr lang="en-NL" sz="1050" b="1" dirty="0">
                  <a:solidFill>
                    <a:schemeClr val="accent1"/>
                  </a:solidFill>
                  <a:latin typeface="BI Sans" pitchFamily="2" charset="77"/>
                </a:rPr>
                <a:t>Other exposure ILD</a:t>
              </a:r>
              <a:r>
                <a:rPr lang="nl-NL" sz="1050" b="1" dirty="0">
                  <a:solidFill>
                    <a:schemeClr val="accent1"/>
                  </a:solidFill>
                  <a:latin typeface="BI Sans" pitchFamily="2" charset="77"/>
                </a:rPr>
                <a:t>s</a:t>
              </a:r>
              <a:endParaRPr lang="en-NL" sz="1050" b="1" dirty="0">
                <a:solidFill>
                  <a:schemeClr val="accent1"/>
                </a:solidFill>
                <a:latin typeface="BI Sans" pitchFamily="2" charset="77"/>
              </a:endParaRPr>
            </a:p>
            <a:p>
              <a:pPr marL="95250" indent="-95250">
                <a:buFont typeface="Arial" panose="020B0604020202020204" pitchFamily="34" charset="0"/>
                <a:buChar char="•"/>
              </a:pPr>
              <a:r>
                <a:rPr lang="en-NL" sz="1050" dirty="0">
                  <a:solidFill>
                    <a:srgbClr val="2B333A"/>
                  </a:solidFill>
                  <a:latin typeface="BI Sans" pitchFamily="2" charset="77"/>
                </a:rPr>
                <a:t>Vasculitis/granulomatosis ILDs</a:t>
              </a:r>
            </a:p>
            <a:p>
              <a:pPr marL="95250" indent="-95250">
                <a:buFont typeface="Arial" panose="020B0604020202020204" pitchFamily="34" charset="0"/>
                <a:buChar char="•"/>
              </a:pPr>
              <a:r>
                <a:rPr lang="en-NL" sz="1050" b="1" dirty="0">
                  <a:solidFill>
                    <a:schemeClr val="accent1"/>
                  </a:solidFill>
                  <a:latin typeface="BI Sans" pitchFamily="2" charset="77"/>
                </a:rPr>
                <a:t>Other rare ILDs</a:t>
              </a:r>
            </a:p>
          </p:txBody>
        </p:sp>
        <p:sp>
          <p:nvSpPr>
            <p:cNvPr id="159" name="TextBox 158">
              <a:extLst>
                <a:ext uri="{FF2B5EF4-FFF2-40B4-BE49-F238E27FC236}">
                  <a16:creationId xmlns:a16="http://schemas.microsoft.com/office/drawing/2014/main" id="{B0C7B704-9573-432C-AD50-D3AFA8BDEDFC}"/>
                </a:ext>
              </a:extLst>
            </p:cNvPr>
            <p:cNvSpPr txBox="1"/>
            <p:nvPr/>
          </p:nvSpPr>
          <p:spPr>
            <a:xfrm>
              <a:off x="6069321" y="1722584"/>
              <a:ext cx="537327" cy="307777"/>
            </a:xfrm>
            <a:prstGeom prst="rect">
              <a:avLst/>
            </a:prstGeom>
            <a:noFill/>
          </p:spPr>
          <p:txBody>
            <a:bodyPr wrap="none" rtlCol="0">
              <a:spAutoFit/>
            </a:bodyPr>
            <a:lstStyle/>
            <a:p>
              <a:pPr algn="ctr"/>
              <a:r>
                <a:rPr lang="en-NL" sz="1400" b="1" dirty="0">
                  <a:latin typeface="BISansNEXT" panose="02000503040000020004" pitchFamily="2" charset="0"/>
                </a:rPr>
                <a:t>ILDs</a:t>
              </a:r>
              <a:endParaRPr lang="en-NL" b="1" dirty="0">
                <a:latin typeface="BISansNEXT" panose="02000503040000020004" pitchFamily="2" charset="0"/>
              </a:endParaRPr>
            </a:p>
          </p:txBody>
        </p:sp>
      </p:grpSp>
      <p:sp>
        <p:nvSpPr>
          <p:cNvPr id="22" name="Tekstvak 21" hidden="1">
            <a:extLst>
              <a:ext uri="{FF2B5EF4-FFF2-40B4-BE49-F238E27FC236}">
                <a16:creationId xmlns:a16="http://schemas.microsoft.com/office/drawing/2014/main" id="{9CF3AE6F-ED8B-4BE8-9C64-4EF45CFD6E3D}"/>
              </a:ext>
            </a:extLst>
          </p:cNvPr>
          <p:cNvSpPr txBox="1"/>
          <p:nvPr/>
        </p:nvSpPr>
        <p:spPr>
          <a:xfrm>
            <a:off x="6131108" y="1259146"/>
            <a:ext cx="1340231" cy="369332"/>
          </a:xfrm>
          <a:prstGeom prst="rect">
            <a:avLst/>
          </a:prstGeom>
          <a:noFill/>
        </p:spPr>
        <p:txBody>
          <a:bodyPr wrap="square" rtlCol="0">
            <a:spAutoFit/>
          </a:bodyPr>
          <a:lstStyle/>
          <a:p>
            <a:r>
              <a:rPr lang="nl-NL" dirty="0" err="1"/>
              <a:t>ILDs</a:t>
            </a:r>
            <a:endParaRPr lang="en-US" dirty="0"/>
          </a:p>
        </p:txBody>
      </p:sp>
      <p:pic>
        <p:nvPicPr>
          <p:cNvPr id="6" name="Picture 5">
            <a:extLst>
              <a:ext uri="{FF2B5EF4-FFF2-40B4-BE49-F238E27FC236}">
                <a16:creationId xmlns:a16="http://schemas.microsoft.com/office/drawing/2014/main" id="{3BD5CB16-508D-587D-CA7B-56B54F450FEB}"/>
              </a:ext>
            </a:extLst>
          </p:cNvPr>
          <p:cNvPicPr>
            <a:picLocks noChangeAspect="1"/>
          </p:cNvPicPr>
          <p:nvPr/>
        </p:nvPicPr>
        <p:blipFill>
          <a:blip r:embed="rId4"/>
          <a:stretch>
            <a:fillRect/>
          </a:stretch>
        </p:blipFill>
        <p:spPr>
          <a:xfrm>
            <a:off x="10714908" y="6287895"/>
            <a:ext cx="1297092" cy="202006"/>
          </a:xfrm>
          <a:prstGeom prst="rect">
            <a:avLst/>
          </a:prstGeom>
        </p:spPr>
      </p:pic>
    </p:spTree>
    <p:extLst>
      <p:ext uri="{BB962C8B-B14F-4D97-AF65-F5344CB8AC3E}">
        <p14:creationId xmlns:p14="http://schemas.microsoft.com/office/powerpoint/2010/main" val="1167270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afterEffect">
                                  <p:stCondLst>
                                    <p:cond delay="750"/>
                                  </p:stCondLst>
                                  <p:childTnLst>
                                    <p:animClr clrSpc="rgb" dir="cw">
                                      <p:cBhvr>
                                        <p:cTn id="6" dur="2000" fill="hold"/>
                                        <p:tgtEl>
                                          <p:spTgt spid="35"/>
                                        </p:tgtEl>
                                        <p:attrNameLst>
                                          <p:attrName>fillcolor</p:attrName>
                                        </p:attrNameLst>
                                      </p:cBhvr>
                                      <p:to>
                                        <a:schemeClr val="accent2"/>
                                      </p:to>
                                    </p:animClr>
                                    <p:set>
                                      <p:cBhvr>
                                        <p:cTn id="7" dur="2000" fill="hold"/>
                                        <p:tgtEl>
                                          <p:spTgt spid="35"/>
                                        </p:tgtEl>
                                        <p:attrNameLst>
                                          <p:attrName>fill.type</p:attrName>
                                        </p:attrNameLst>
                                      </p:cBhvr>
                                      <p:to>
                                        <p:strVal val="solid"/>
                                      </p:to>
                                    </p:set>
                                    <p:set>
                                      <p:cBhvr>
                                        <p:cTn id="8" dur="2000" fill="hold"/>
                                        <p:tgtEl>
                                          <p:spTgt spid="35"/>
                                        </p:tgtEl>
                                        <p:attrNameLst>
                                          <p:attrName>fill.on</p:attrName>
                                        </p:attrNameLst>
                                      </p:cBhvr>
                                      <p:to>
                                        <p:strVal val="true"/>
                                      </p:to>
                                    </p:set>
                                  </p:childTnLst>
                                </p:cTn>
                              </p:par>
                              <p:par>
                                <p:cTn id="9" presetID="1" presetClass="emph" presetSubtype="2" fill="hold" nodeType="withEffect">
                                  <p:stCondLst>
                                    <p:cond delay="750"/>
                                  </p:stCondLst>
                                  <p:childTnLst>
                                    <p:animClr clrSpc="rgb" dir="cw">
                                      <p:cBhvr>
                                        <p:cTn id="10" dur="2000" fill="hold"/>
                                        <p:tgtEl>
                                          <p:spTgt spid="39"/>
                                        </p:tgtEl>
                                        <p:attrNameLst>
                                          <p:attrName>fillcolor</p:attrName>
                                        </p:attrNameLst>
                                      </p:cBhvr>
                                      <p:to>
                                        <a:schemeClr val="accent2"/>
                                      </p:to>
                                    </p:animClr>
                                    <p:set>
                                      <p:cBhvr>
                                        <p:cTn id="11" dur="2000" fill="hold"/>
                                        <p:tgtEl>
                                          <p:spTgt spid="39"/>
                                        </p:tgtEl>
                                        <p:attrNameLst>
                                          <p:attrName>fill.type</p:attrName>
                                        </p:attrNameLst>
                                      </p:cBhvr>
                                      <p:to>
                                        <p:strVal val="solid"/>
                                      </p:to>
                                    </p:set>
                                    <p:set>
                                      <p:cBhvr>
                                        <p:cTn id="12" dur="2000" fill="hold"/>
                                        <p:tgtEl>
                                          <p:spTgt spid="39"/>
                                        </p:tgtEl>
                                        <p:attrNameLst>
                                          <p:attrName>fill.on</p:attrName>
                                        </p:attrNameLst>
                                      </p:cBhvr>
                                      <p:to>
                                        <p:strVal val="true"/>
                                      </p:to>
                                    </p:set>
                                  </p:childTnLst>
                                </p:cTn>
                              </p:par>
                              <p:par>
                                <p:cTn id="13" presetID="1" presetClass="emph" presetSubtype="2" fill="hold" nodeType="withEffect">
                                  <p:stCondLst>
                                    <p:cond delay="750"/>
                                  </p:stCondLst>
                                  <p:childTnLst>
                                    <p:animClr clrSpc="rgb" dir="cw">
                                      <p:cBhvr>
                                        <p:cTn id="14" dur="2000" fill="hold"/>
                                        <p:tgtEl>
                                          <p:spTgt spid="40"/>
                                        </p:tgtEl>
                                        <p:attrNameLst>
                                          <p:attrName>fillcolor</p:attrName>
                                        </p:attrNameLst>
                                      </p:cBhvr>
                                      <p:to>
                                        <a:schemeClr val="accent2"/>
                                      </p:to>
                                    </p:animClr>
                                    <p:set>
                                      <p:cBhvr>
                                        <p:cTn id="15" dur="2000" fill="hold"/>
                                        <p:tgtEl>
                                          <p:spTgt spid="40"/>
                                        </p:tgtEl>
                                        <p:attrNameLst>
                                          <p:attrName>fill.type</p:attrName>
                                        </p:attrNameLst>
                                      </p:cBhvr>
                                      <p:to>
                                        <p:strVal val="solid"/>
                                      </p:to>
                                    </p:set>
                                    <p:set>
                                      <p:cBhvr>
                                        <p:cTn id="16" dur="2000" fill="hold"/>
                                        <p:tgtEl>
                                          <p:spTgt spid="40"/>
                                        </p:tgtEl>
                                        <p:attrNameLst>
                                          <p:attrName>fill.on</p:attrName>
                                        </p:attrNameLst>
                                      </p:cBhvr>
                                      <p:to>
                                        <p:strVal val="true"/>
                                      </p:to>
                                    </p:set>
                                  </p:childTnLst>
                                </p:cTn>
                              </p:par>
                              <p:par>
                                <p:cTn id="17" presetID="1" presetClass="emph" presetSubtype="2" fill="hold" nodeType="withEffect">
                                  <p:stCondLst>
                                    <p:cond delay="750"/>
                                  </p:stCondLst>
                                  <p:childTnLst>
                                    <p:animClr clrSpc="rgb" dir="cw">
                                      <p:cBhvr>
                                        <p:cTn id="18" dur="2000" fill="hold"/>
                                        <p:tgtEl>
                                          <p:spTgt spid="45"/>
                                        </p:tgtEl>
                                        <p:attrNameLst>
                                          <p:attrName>fillcolor</p:attrName>
                                        </p:attrNameLst>
                                      </p:cBhvr>
                                      <p:to>
                                        <a:schemeClr val="accent2"/>
                                      </p:to>
                                    </p:animClr>
                                    <p:set>
                                      <p:cBhvr>
                                        <p:cTn id="19" dur="2000" fill="hold"/>
                                        <p:tgtEl>
                                          <p:spTgt spid="45"/>
                                        </p:tgtEl>
                                        <p:attrNameLst>
                                          <p:attrName>fill.type</p:attrName>
                                        </p:attrNameLst>
                                      </p:cBhvr>
                                      <p:to>
                                        <p:strVal val="solid"/>
                                      </p:to>
                                    </p:set>
                                    <p:set>
                                      <p:cBhvr>
                                        <p:cTn id="20" dur="2000" fill="hold"/>
                                        <p:tgtEl>
                                          <p:spTgt spid="45"/>
                                        </p:tgtEl>
                                        <p:attrNameLst>
                                          <p:attrName>fill.on</p:attrName>
                                        </p:attrNameLst>
                                      </p:cBhvr>
                                      <p:to>
                                        <p:strVal val="true"/>
                                      </p:to>
                                    </p:set>
                                  </p:childTnLst>
                                </p:cTn>
                              </p:par>
                              <p:par>
                                <p:cTn id="21" presetID="1" presetClass="emph" presetSubtype="2" fill="hold" nodeType="withEffect">
                                  <p:stCondLst>
                                    <p:cond delay="750"/>
                                  </p:stCondLst>
                                  <p:childTnLst>
                                    <p:animClr clrSpc="rgb" dir="cw">
                                      <p:cBhvr>
                                        <p:cTn id="22" dur="2000" fill="hold"/>
                                        <p:tgtEl>
                                          <p:spTgt spid="48"/>
                                        </p:tgtEl>
                                        <p:attrNameLst>
                                          <p:attrName>fillcolor</p:attrName>
                                        </p:attrNameLst>
                                      </p:cBhvr>
                                      <p:to>
                                        <a:schemeClr val="accent2"/>
                                      </p:to>
                                    </p:animClr>
                                    <p:set>
                                      <p:cBhvr>
                                        <p:cTn id="23" dur="2000" fill="hold"/>
                                        <p:tgtEl>
                                          <p:spTgt spid="48"/>
                                        </p:tgtEl>
                                        <p:attrNameLst>
                                          <p:attrName>fill.type</p:attrName>
                                        </p:attrNameLst>
                                      </p:cBhvr>
                                      <p:to>
                                        <p:strVal val="solid"/>
                                      </p:to>
                                    </p:set>
                                    <p:set>
                                      <p:cBhvr>
                                        <p:cTn id="24" dur="2000" fill="hold"/>
                                        <p:tgtEl>
                                          <p:spTgt spid="48"/>
                                        </p:tgtEl>
                                        <p:attrNameLst>
                                          <p:attrName>fill.on</p:attrName>
                                        </p:attrNameLst>
                                      </p:cBhvr>
                                      <p:to>
                                        <p:strVal val="true"/>
                                      </p:to>
                                    </p:set>
                                  </p:childTnLst>
                                </p:cTn>
                              </p:par>
                              <p:par>
                                <p:cTn id="25" presetID="1" presetClass="emph" presetSubtype="2" fill="hold" nodeType="withEffect">
                                  <p:stCondLst>
                                    <p:cond delay="750"/>
                                  </p:stCondLst>
                                  <p:childTnLst>
                                    <p:animClr clrSpc="rgb" dir="cw">
                                      <p:cBhvr>
                                        <p:cTn id="26" dur="2000" fill="hold"/>
                                        <p:tgtEl>
                                          <p:spTgt spid="49"/>
                                        </p:tgtEl>
                                        <p:attrNameLst>
                                          <p:attrName>fillcolor</p:attrName>
                                        </p:attrNameLst>
                                      </p:cBhvr>
                                      <p:to>
                                        <a:schemeClr val="accent2"/>
                                      </p:to>
                                    </p:animClr>
                                    <p:set>
                                      <p:cBhvr>
                                        <p:cTn id="27" dur="2000" fill="hold"/>
                                        <p:tgtEl>
                                          <p:spTgt spid="49"/>
                                        </p:tgtEl>
                                        <p:attrNameLst>
                                          <p:attrName>fill.type</p:attrName>
                                        </p:attrNameLst>
                                      </p:cBhvr>
                                      <p:to>
                                        <p:strVal val="solid"/>
                                      </p:to>
                                    </p:set>
                                    <p:set>
                                      <p:cBhvr>
                                        <p:cTn id="28" dur="2000" fill="hold"/>
                                        <p:tgtEl>
                                          <p:spTgt spid="49"/>
                                        </p:tgtEl>
                                        <p:attrNameLst>
                                          <p:attrName>fill.on</p:attrName>
                                        </p:attrNameLst>
                                      </p:cBhvr>
                                      <p:to>
                                        <p:strVal val="true"/>
                                      </p:to>
                                    </p:set>
                                  </p:childTnLst>
                                </p:cTn>
                              </p:par>
                              <p:par>
                                <p:cTn id="29" presetID="1" presetClass="emph" presetSubtype="2" fill="hold" nodeType="withEffect">
                                  <p:stCondLst>
                                    <p:cond delay="750"/>
                                  </p:stCondLst>
                                  <p:childTnLst>
                                    <p:animClr clrSpc="rgb" dir="cw">
                                      <p:cBhvr>
                                        <p:cTn id="30" dur="2000" fill="hold"/>
                                        <p:tgtEl>
                                          <p:spTgt spid="50"/>
                                        </p:tgtEl>
                                        <p:attrNameLst>
                                          <p:attrName>fillcolor</p:attrName>
                                        </p:attrNameLst>
                                      </p:cBhvr>
                                      <p:to>
                                        <a:schemeClr val="accent2"/>
                                      </p:to>
                                    </p:animClr>
                                    <p:set>
                                      <p:cBhvr>
                                        <p:cTn id="31" dur="2000" fill="hold"/>
                                        <p:tgtEl>
                                          <p:spTgt spid="50"/>
                                        </p:tgtEl>
                                        <p:attrNameLst>
                                          <p:attrName>fill.type</p:attrName>
                                        </p:attrNameLst>
                                      </p:cBhvr>
                                      <p:to>
                                        <p:strVal val="solid"/>
                                      </p:to>
                                    </p:set>
                                    <p:set>
                                      <p:cBhvr>
                                        <p:cTn id="32" dur="2000" fill="hold"/>
                                        <p:tgtEl>
                                          <p:spTgt spid="50"/>
                                        </p:tgtEl>
                                        <p:attrNameLst>
                                          <p:attrName>fill.on</p:attrName>
                                        </p:attrNameLst>
                                      </p:cBhvr>
                                      <p:to>
                                        <p:strVal val="true"/>
                                      </p:to>
                                    </p:set>
                                  </p:childTnLst>
                                </p:cTn>
                              </p:par>
                              <p:par>
                                <p:cTn id="33" presetID="1" presetClass="emph" presetSubtype="2" fill="hold" nodeType="withEffect">
                                  <p:stCondLst>
                                    <p:cond delay="750"/>
                                  </p:stCondLst>
                                  <p:childTnLst>
                                    <p:animClr clrSpc="rgb" dir="cw">
                                      <p:cBhvr>
                                        <p:cTn id="34" dur="2000" fill="hold"/>
                                        <p:tgtEl>
                                          <p:spTgt spid="51"/>
                                        </p:tgtEl>
                                        <p:attrNameLst>
                                          <p:attrName>fillcolor</p:attrName>
                                        </p:attrNameLst>
                                      </p:cBhvr>
                                      <p:to>
                                        <a:schemeClr val="accent2"/>
                                      </p:to>
                                    </p:animClr>
                                    <p:set>
                                      <p:cBhvr>
                                        <p:cTn id="35" dur="2000" fill="hold"/>
                                        <p:tgtEl>
                                          <p:spTgt spid="51"/>
                                        </p:tgtEl>
                                        <p:attrNameLst>
                                          <p:attrName>fill.type</p:attrName>
                                        </p:attrNameLst>
                                      </p:cBhvr>
                                      <p:to>
                                        <p:strVal val="solid"/>
                                      </p:to>
                                    </p:set>
                                    <p:set>
                                      <p:cBhvr>
                                        <p:cTn id="36" dur="2000" fill="hold"/>
                                        <p:tgtEl>
                                          <p:spTgt spid="51"/>
                                        </p:tgtEl>
                                        <p:attrNameLst>
                                          <p:attrName>fill.on</p:attrName>
                                        </p:attrNameLst>
                                      </p:cBhvr>
                                      <p:to>
                                        <p:strVal val="true"/>
                                      </p:to>
                                    </p:set>
                                  </p:childTnLst>
                                </p:cTn>
                              </p:par>
                              <p:par>
                                <p:cTn id="37" presetID="1" presetClass="emph" presetSubtype="2" fill="hold" nodeType="withEffect">
                                  <p:stCondLst>
                                    <p:cond delay="750"/>
                                  </p:stCondLst>
                                  <p:childTnLst>
                                    <p:animClr clrSpc="rgb" dir="cw">
                                      <p:cBhvr>
                                        <p:cTn id="38" dur="2000" fill="hold"/>
                                        <p:tgtEl>
                                          <p:spTgt spid="52"/>
                                        </p:tgtEl>
                                        <p:attrNameLst>
                                          <p:attrName>fillcolor</p:attrName>
                                        </p:attrNameLst>
                                      </p:cBhvr>
                                      <p:to>
                                        <a:schemeClr val="accent2"/>
                                      </p:to>
                                    </p:animClr>
                                    <p:set>
                                      <p:cBhvr>
                                        <p:cTn id="39" dur="2000" fill="hold"/>
                                        <p:tgtEl>
                                          <p:spTgt spid="52"/>
                                        </p:tgtEl>
                                        <p:attrNameLst>
                                          <p:attrName>fill.type</p:attrName>
                                        </p:attrNameLst>
                                      </p:cBhvr>
                                      <p:to>
                                        <p:strVal val="solid"/>
                                      </p:to>
                                    </p:set>
                                    <p:set>
                                      <p:cBhvr>
                                        <p:cTn id="40" dur="2000" fill="hold"/>
                                        <p:tgtEl>
                                          <p:spTgt spid="52"/>
                                        </p:tgtEl>
                                        <p:attrNameLst>
                                          <p:attrName>fill.on</p:attrName>
                                        </p:attrNameLst>
                                      </p:cBhvr>
                                      <p:to>
                                        <p:strVal val="true"/>
                                      </p:to>
                                    </p:set>
                                  </p:childTnLst>
                                </p:cTn>
                              </p:par>
                              <p:par>
                                <p:cTn id="41" presetID="1" presetClass="emph" presetSubtype="2" fill="hold" nodeType="withEffect">
                                  <p:stCondLst>
                                    <p:cond delay="750"/>
                                  </p:stCondLst>
                                  <p:childTnLst>
                                    <p:animClr clrSpc="rgb" dir="cw">
                                      <p:cBhvr>
                                        <p:cTn id="42" dur="2000" fill="hold"/>
                                        <p:tgtEl>
                                          <p:spTgt spid="53"/>
                                        </p:tgtEl>
                                        <p:attrNameLst>
                                          <p:attrName>fillcolor</p:attrName>
                                        </p:attrNameLst>
                                      </p:cBhvr>
                                      <p:to>
                                        <a:schemeClr val="accent2"/>
                                      </p:to>
                                    </p:animClr>
                                    <p:set>
                                      <p:cBhvr>
                                        <p:cTn id="43" dur="2000" fill="hold"/>
                                        <p:tgtEl>
                                          <p:spTgt spid="53"/>
                                        </p:tgtEl>
                                        <p:attrNameLst>
                                          <p:attrName>fill.type</p:attrName>
                                        </p:attrNameLst>
                                      </p:cBhvr>
                                      <p:to>
                                        <p:strVal val="solid"/>
                                      </p:to>
                                    </p:set>
                                    <p:set>
                                      <p:cBhvr>
                                        <p:cTn id="44" dur="2000" fill="hold"/>
                                        <p:tgtEl>
                                          <p:spTgt spid="53"/>
                                        </p:tgtEl>
                                        <p:attrNameLst>
                                          <p:attrName>fill.on</p:attrName>
                                        </p:attrNameLst>
                                      </p:cBhvr>
                                      <p:to>
                                        <p:strVal val="true"/>
                                      </p:to>
                                    </p:set>
                                  </p:childTnLst>
                                </p:cTn>
                              </p:par>
                              <p:par>
                                <p:cTn id="45" presetID="1" presetClass="emph" presetSubtype="2" fill="hold" nodeType="withEffect">
                                  <p:stCondLst>
                                    <p:cond delay="750"/>
                                  </p:stCondLst>
                                  <p:childTnLst>
                                    <p:animClr clrSpc="rgb" dir="cw">
                                      <p:cBhvr>
                                        <p:cTn id="46" dur="2000" fill="hold"/>
                                        <p:tgtEl>
                                          <p:spTgt spid="54"/>
                                        </p:tgtEl>
                                        <p:attrNameLst>
                                          <p:attrName>fillcolor</p:attrName>
                                        </p:attrNameLst>
                                      </p:cBhvr>
                                      <p:to>
                                        <a:schemeClr val="accent2"/>
                                      </p:to>
                                    </p:animClr>
                                    <p:set>
                                      <p:cBhvr>
                                        <p:cTn id="47" dur="2000" fill="hold"/>
                                        <p:tgtEl>
                                          <p:spTgt spid="54"/>
                                        </p:tgtEl>
                                        <p:attrNameLst>
                                          <p:attrName>fill.type</p:attrName>
                                        </p:attrNameLst>
                                      </p:cBhvr>
                                      <p:to>
                                        <p:strVal val="solid"/>
                                      </p:to>
                                    </p:set>
                                    <p:set>
                                      <p:cBhvr>
                                        <p:cTn id="48" dur="2000" fill="hold"/>
                                        <p:tgtEl>
                                          <p:spTgt spid="54"/>
                                        </p:tgtEl>
                                        <p:attrNameLst>
                                          <p:attrName>fill.on</p:attrName>
                                        </p:attrNameLst>
                                      </p:cBhvr>
                                      <p:to>
                                        <p:strVal val="true"/>
                                      </p:to>
                                    </p:set>
                                  </p:childTnLst>
                                </p:cTn>
                              </p:par>
                              <p:par>
                                <p:cTn id="49" presetID="1" presetClass="emph" presetSubtype="2" fill="hold" nodeType="withEffect">
                                  <p:stCondLst>
                                    <p:cond delay="750"/>
                                  </p:stCondLst>
                                  <p:childTnLst>
                                    <p:animClr clrSpc="rgb" dir="cw">
                                      <p:cBhvr>
                                        <p:cTn id="50" dur="2000" fill="hold"/>
                                        <p:tgtEl>
                                          <p:spTgt spid="55"/>
                                        </p:tgtEl>
                                        <p:attrNameLst>
                                          <p:attrName>fillcolor</p:attrName>
                                        </p:attrNameLst>
                                      </p:cBhvr>
                                      <p:to>
                                        <a:schemeClr val="accent2"/>
                                      </p:to>
                                    </p:animClr>
                                    <p:set>
                                      <p:cBhvr>
                                        <p:cTn id="51" dur="2000" fill="hold"/>
                                        <p:tgtEl>
                                          <p:spTgt spid="55"/>
                                        </p:tgtEl>
                                        <p:attrNameLst>
                                          <p:attrName>fill.type</p:attrName>
                                        </p:attrNameLst>
                                      </p:cBhvr>
                                      <p:to>
                                        <p:strVal val="solid"/>
                                      </p:to>
                                    </p:set>
                                    <p:set>
                                      <p:cBhvr>
                                        <p:cTn id="52" dur="2000" fill="hold"/>
                                        <p:tgtEl>
                                          <p:spTgt spid="55"/>
                                        </p:tgtEl>
                                        <p:attrNameLst>
                                          <p:attrName>fill.on</p:attrName>
                                        </p:attrNameLst>
                                      </p:cBhvr>
                                      <p:to>
                                        <p:strVal val="true"/>
                                      </p:to>
                                    </p:set>
                                  </p:childTnLst>
                                </p:cTn>
                              </p:par>
                              <p:par>
                                <p:cTn id="53" presetID="1" presetClass="emph" presetSubtype="2" fill="hold" nodeType="withEffect">
                                  <p:stCondLst>
                                    <p:cond delay="750"/>
                                  </p:stCondLst>
                                  <p:childTnLst>
                                    <p:animClr clrSpc="rgb" dir="cw">
                                      <p:cBhvr>
                                        <p:cTn id="54" dur="2000" fill="hold"/>
                                        <p:tgtEl>
                                          <p:spTgt spid="36"/>
                                        </p:tgtEl>
                                        <p:attrNameLst>
                                          <p:attrName>fillcolor</p:attrName>
                                        </p:attrNameLst>
                                      </p:cBhvr>
                                      <p:to>
                                        <a:schemeClr val="accent2"/>
                                      </p:to>
                                    </p:animClr>
                                    <p:set>
                                      <p:cBhvr>
                                        <p:cTn id="55" dur="2000" fill="hold"/>
                                        <p:tgtEl>
                                          <p:spTgt spid="36"/>
                                        </p:tgtEl>
                                        <p:attrNameLst>
                                          <p:attrName>fill.type</p:attrName>
                                        </p:attrNameLst>
                                      </p:cBhvr>
                                      <p:to>
                                        <p:strVal val="solid"/>
                                      </p:to>
                                    </p:set>
                                    <p:set>
                                      <p:cBhvr>
                                        <p:cTn id="56" dur="2000" fill="hold"/>
                                        <p:tgtEl>
                                          <p:spTgt spid="36"/>
                                        </p:tgtEl>
                                        <p:attrNameLst>
                                          <p:attrName>fill.on</p:attrName>
                                        </p:attrNameLst>
                                      </p:cBhvr>
                                      <p:to>
                                        <p:strVal val="true"/>
                                      </p:to>
                                    </p:set>
                                  </p:childTnLst>
                                </p:cTn>
                              </p:par>
                              <p:par>
                                <p:cTn id="57" presetID="1" presetClass="emph" presetSubtype="2" fill="hold" nodeType="withEffect">
                                  <p:stCondLst>
                                    <p:cond delay="750"/>
                                  </p:stCondLst>
                                  <p:childTnLst>
                                    <p:animClr clrSpc="rgb" dir="cw">
                                      <p:cBhvr>
                                        <p:cTn id="58" dur="2000" fill="hold"/>
                                        <p:tgtEl>
                                          <p:spTgt spid="37"/>
                                        </p:tgtEl>
                                        <p:attrNameLst>
                                          <p:attrName>fillcolor</p:attrName>
                                        </p:attrNameLst>
                                      </p:cBhvr>
                                      <p:to>
                                        <a:schemeClr val="accent2"/>
                                      </p:to>
                                    </p:animClr>
                                    <p:set>
                                      <p:cBhvr>
                                        <p:cTn id="59" dur="2000" fill="hold"/>
                                        <p:tgtEl>
                                          <p:spTgt spid="37"/>
                                        </p:tgtEl>
                                        <p:attrNameLst>
                                          <p:attrName>fill.type</p:attrName>
                                        </p:attrNameLst>
                                      </p:cBhvr>
                                      <p:to>
                                        <p:strVal val="solid"/>
                                      </p:to>
                                    </p:set>
                                    <p:set>
                                      <p:cBhvr>
                                        <p:cTn id="60" dur="2000" fill="hold"/>
                                        <p:tgtEl>
                                          <p:spTgt spid="3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0BC095B-67C1-4DB0-A434-A13C155CEDC9}"/>
              </a:ext>
            </a:extLst>
          </p:cNvPr>
          <p:cNvSpPr>
            <a:spLocks noGrp="1"/>
          </p:cNvSpPr>
          <p:nvPr>
            <p:ph type="subTitle" idx="1"/>
          </p:nvPr>
        </p:nvSpPr>
        <p:spPr/>
        <p:txBody>
          <a:bodyPr/>
          <a:lstStyle/>
          <a:p>
            <a:r>
              <a:rPr lang="nl-NL" dirty="0"/>
              <a:t>Summary</a:t>
            </a:r>
          </a:p>
        </p:txBody>
      </p:sp>
      <p:sp>
        <p:nvSpPr>
          <p:cNvPr id="4" name="Title 3">
            <a:extLst>
              <a:ext uri="{FF2B5EF4-FFF2-40B4-BE49-F238E27FC236}">
                <a16:creationId xmlns:a16="http://schemas.microsoft.com/office/drawing/2014/main" id="{CD1C0CF4-2424-4CBD-B287-9AD6C458B3B5}"/>
              </a:ext>
            </a:extLst>
          </p:cNvPr>
          <p:cNvSpPr>
            <a:spLocks noGrp="1"/>
          </p:cNvSpPr>
          <p:nvPr>
            <p:ph type="ctrTitle"/>
          </p:nvPr>
        </p:nvSpPr>
        <p:spPr/>
        <p:txBody>
          <a:bodyPr/>
          <a:lstStyle/>
          <a:p>
            <a:endParaRPr lang="nl-NL"/>
          </a:p>
        </p:txBody>
      </p:sp>
      <p:pic>
        <p:nvPicPr>
          <p:cNvPr id="3" name="Picture 2">
            <a:extLst>
              <a:ext uri="{FF2B5EF4-FFF2-40B4-BE49-F238E27FC236}">
                <a16:creationId xmlns:a16="http://schemas.microsoft.com/office/drawing/2014/main" id="{FB114CC7-F3DF-3053-B5D7-027B5FB7B810}"/>
              </a:ext>
            </a:extLst>
          </p:cNvPr>
          <p:cNvPicPr>
            <a:picLocks noChangeAspect="1"/>
          </p:cNvPicPr>
          <p:nvPr/>
        </p:nvPicPr>
        <p:blipFill>
          <a:blip r:embed="rId2"/>
          <a:stretch>
            <a:fillRect/>
          </a:stretch>
        </p:blipFill>
        <p:spPr>
          <a:xfrm>
            <a:off x="10788289" y="6529615"/>
            <a:ext cx="1487553" cy="231668"/>
          </a:xfrm>
          <a:prstGeom prst="rect">
            <a:avLst/>
          </a:prstGeom>
        </p:spPr>
      </p:pic>
    </p:spTree>
    <p:extLst>
      <p:ext uri="{BB962C8B-B14F-4D97-AF65-F5344CB8AC3E}">
        <p14:creationId xmlns:p14="http://schemas.microsoft.com/office/powerpoint/2010/main" val="38964887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6" descr="Shape, square&#10;&#10;Description automatically generated">
            <a:extLst>
              <a:ext uri="{FF2B5EF4-FFF2-40B4-BE49-F238E27FC236}">
                <a16:creationId xmlns:a16="http://schemas.microsoft.com/office/drawing/2014/main" id="{AEC2FBF0-BC48-45DF-A02B-C46691F7BAEA}"/>
              </a:ext>
            </a:extLst>
          </p:cNvPr>
          <p:cNvPicPr>
            <a:picLocks noChangeAspect="1"/>
          </p:cNvPicPr>
          <p:nvPr/>
        </p:nvPicPr>
        <p:blipFill rotWithShape="1">
          <a:blip r:embed="rId3">
            <a:extLst>
              <a:ext uri="{28A0092B-C50C-407E-A947-70E740481C1C}">
                <a14:useLocalDpi xmlns:a14="http://schemas.microsoft.com/office/drawing/2010/main" val="0"/>
              </a:ext>
            </a:extLst>
          </a:blip>
          <a:srcRect b="58357"/>
          <a:stretch/>
        </p:blipFill>
        <p:spPr>
          <a:xfrm>
            <a:off x="1964479" y="3181502"/>
            <a:ext cx="3702130" cy="1939824"/>
          </a:xfrm>
          <a:prstGeom prst="rect">
            <a:avLst/>
          </a:prstGeom>
          <a:effectLst>
            <a:outerShdw blurRad="292100" dist="38100" dir="8700000" algn="br" rotWithShape="0">
              <a:prstClr val="black">
                <a:alpha val="13000"/>
              </a:prstClr>
            </a:outerShdw>
          </a:effectLst>
        </p:spPr>
      </p:pic>
      <p:sp>
        <p:nvSpPr>
          <p:cNvPr id="40" name="Tekstvak 39">
            <a:extLst>
              <a:ext uri="{FF2B5EF4-FFF2-40B4-BE49-F238E27FC236}">
                <a16:creationId xmlns:a16="http://schemas.microsoft.com/office/drawing/2014/main" id="{32006FF2-5501-48BD-A0F7-B76A99A90911}"/>
              </a:ext>
            </a:extLst>
          </p:cNvPr>
          <p:cNvSpPr txBox="1"/>
          <p:nvPr/>
        </p:nvSpPr>
        <p:spPr>
          <a:xfrm>
            <a:off x="2375485" y="3739712"/>
            <a:ext cx="3060069" cy="830997"/>
          </a:xfrm>
          <a:prstGeom prst="rect">
            <a:avLst/>
          </a:prstGeom>
          <a:noFill/>
        </p:spPr>
        <p:txBody>
          <a:bodyPr wrap="square">
            <a:spAutoFit/>
          </a:bodyPr>
          <a:lstStyle/>
          <a:p>
            <a:r>
              <a:rPr lang="en-US" sz="1600" dirty="0">
                <a:latin typeface="BISansNEXT" panose="02000503040000020004" pitchFamily="50" charset="0"/>
              </a:rPr>
              <a:t>Early and regular monitoring of ILD progression facilitates early detection of PPF</a:t>
            </a:r>
            <a:r>
              <a:rPr lang="en-US" sz="1600" baseline="30000" dirty="0">
                <a:latin typeface="BISansNEXT" panose="02000503040000020004" pitchFamily="50" charset="0"/>
              </a:rPr>
              <a:t>4,5</a:t>
            </a:r>
          </a:p>
        </p:txBody>
      </p:sp>
      <p:pic>
        <p:nvPicPr>
          <p:cNvPr id="41" name="Picture 6" descr="Shape, square&#10;&#10;Description automatically generated">
            <a:extLst>
              <a:ext uri="{FF2B5EF4-FFF2-40B4-BE49-F238E27FC236}">
                <a16:creationId xmlns:a16="http://schemas.microsoft.com/office/drawing/2014/main" id="{EC83AA38-080E-48BA-979E-75472B8101F3}"/>
              </a:ext>
            </a:extLst>
          </p:cNvPr>
          <p:cNvPicPr>
            <a:picLocks noChangeAspect="1"/>
          </p:cNvPicPr>
          <p:nvPr/>
        </p:nvPicPr>
        <p:blipFill rotWithShape="1">
          <a:blip r:embed="rId3">
            <a:extLst>
              <a:ext uri="{28A0092B-C50C-407E-A947-70E740481C1C}">
                <a14:useLocalDpi xmlns:a14="http://schemas.microsoft.com/office/drawing/2010/main" val="0"/>
              </a:ext>
            </a:extLst>
          </a:blip>
          <a:srcRect b="58357"/>
          <a:stretch/>
        </p:blipFill>
        <p:spPr>
          <a:xfrm rot="156288">
            <a:off x="292629" y="1003003"/>
            <a:ext cx="3702130" cy="1939824"/>
          </a:xfrm>
          <a:prstGeom prst="rect">
            <a:avLst/>
          </a:prstGeom>
          <a:effectLst>
            <a:outerShdw blurRad="292100" dist="38100" dir="8700000" algn="br" rotWithShape="0">
              <a:prstClr val="black">
                <a:alpha val="13000"/>
              </a:prstClr>
            </a:outerShdw>
          </a:effectLst>
        </p:spPr>
      </p:pic>
      <p:pic>
        <p:nvPicPr>
          <p:cNvPr id="42" name="Picture 6" descr="Shape, square&#10;&#10;Description automatically generated">
            <a:extLst>
              <a:ext uri="{FF2B5EF4-FFF2-40B4-BE49-F238E27FC236}">
                <a16:creationId xmlns:a16="http://schemas.microsoft.com/office/drawing/2014/main" id="{20C2EDD3-6149-4B0E-A2AF-AD7D0FB6033C}"/>
              </a:ext>
            </a:extLst>
          </p:cNvPr>
          <p:cNvPicPr>
            <a:picLocks noChangeAspect="1"/>
          </p:cNvPicPr>
          <p:nvPr/>
        </p:nvPicPr>
        <p:blipFill rotWithShape="1">
          <a:blip r:embed="rId3">
            <a:extLst>
              <a:ext uri="{28A0092B-C50C-407E-A947-70E740481C1C}">
                <a14:useLocalDpi xmlns:a14="http://schemas.microsoft.com/office/drawing/2010/main" val="0"/>
              </a:ext>
            </a:extLst>
          </a:blip>
          <a:srcRect b="58357"/>
          <a:stretch/>
        </p:blipFill>
        <p:spPr>
          <a:xfrm>
            <a:off x="4383099" y="1066291"/>
            <a:ext cx="3702130" cy="1939824"/>
          </a:xfrm>
          <a:prstGeom prst="rect">
            <a:avLst/>
          </a:prstGeom>
          <a:effectLst>
            <a:outerShdw blurRad="292100" dist="38100" dir="8700000" algn="br" rotWithShape="0">
              <a:prstClr val="black">
                <a:alpha val="13000"/>
              </a:prstClr>
            </a:outerShdw>
          </a:effectLst>
        </p:spPr>
      </p:pic>
      <p:pic>
        <p:nvPicPr>
          <p:cNvPr id="43" name="Picture 6" descr="Shape, square&#10;&#10;Description automatically generated">
            <a:extLst>
              <a:ext uri="{FF2B5EF4-FFF2-40B4-BE49-F238E27FC236}">
                <a16:creationId xmlns:a16="http://schemas.microsoft.com/office/drawing/2014/main" id="{C9850D94-776A-4AF3-9884-95C8891EE763}"/>
              </a:ext>
            </a:extLst>
          </p:cNvPr>
          <p:cNvPicPr>
            <a:picLocks noChangeAspect="1"/>
          </p:cNvPicPr>
          <p:nvPr/>
        </p:nvPicPr>
        <p:blipFill rotWithShape="1">
          <a:blip r:embed="rId3">
            <a:extLst>
              <a:ext uri="{28A0092B-C50C-407E-A947-70E740481C1C}">
                <a14:useLocalDpi xmlns:a14="http://schemas.microsoft.com/office/drawing/2010/main" val="0"/>
              </a:ext>
            </a:extLst>
          </a:blip>
          <a:srcRect b="58357"/>
          <a:stretch/>
        </p:blipFill>
        <p:spPr>
          <a:xfrm>
            <a:off x="8335764" y="1073116"/>
            <a:ext cx="3702130" cy="1939824"/>
          </a:xfrm>
          <a:prstGeom prst="rect">
            <a:avLst/>
          </a:prstGeom>
          <a:effectLst>
            <a:outerShdw blurRad="292100" dist="38100" dir="8700000" algn="br" rotWithShape="0">
              <a:prstClr val="black">
                <a:alpha val="13000"/>
              </a:prstClr>
            </a:outerShdw>
          </a:effectLst>
        </p:spPr>
      </p:pic>
      <p:pic>
        <p:nvPicPr>
          <p:cNvPr id="44" name="Picture 6" descr="Shape, square&#10;&#10;Description automatically generated">
            <a:extLst>
              <a:ext uri="{FF2B5EF4-FFF2-40B4-BE49-F238E27FC236}">
                <a16:creationId xmlns:a16="http://schemas.microsoft.com/office/drawing/2014/main" id="{743AEB67-9647-4307-8CF9-81832A5A346B}"/>
              </a:ext>
            </a:extLst>
          </p:cNvPr>
          <p:cNvPicPr>
            <a:picLocks noChangeAspect="1"/>
          </p:cNvPicPr>
          <p:nvPr/>
        </p:nvPicPr>
        <p:blipFill rotWithShape="1">
          <a:blip r:embed="rId3">
            <a:extLst>
              <a:ext uri="{28A0092B-C50C-407E-A947-70E740481C1C}">
                <a14:useLocalDpi xmlns:a14="http://schemas.microsoft.com/office/drawing/2010/main" val="0"/>
              </a:ext>
            </a:extLst>
          </a:blip>
          <a:srcRect b="58357"/>
          <a:stretch/>
        </p:blipFill>
        <p:spPr>
          <a:xfrm rot="21415030">
            <a:off x="5953106" y="3155107"/>
            <a:ext cx="3702130" cy="1939824"/>
          </a:xfrm>
          <a:prstGeom prst="rect">
            <a:avLst/>
          </a:prstGeom>
          <a:effectLst>
            <a:outerShdw blurRad="292100" dist="38100" dir="8700000" algn="br" rotWithShape="0">
              <a:prstClr val="black">
                <a:alpha val="13000"/>
              </a:prstClr>
            </a:outerShdw>
          </a:effectLst>
        </p:spPr>
      </p:pic>
      <p:sp>
        <p:nvSpPr>
          <p:cNvPr id="46" name="Tekstvak 45">
            <a:extLst>
              <a:ext uri="{FF2B5EF4-FFF2-40B4-BE49-F238E27FC236}">
                <a16:creationId xmlns:a16="http://schemas.microsoft.com/office/drawing/2014/main" id="{B183B0DD-7E83-4E08-AAA4-F344D93DE528}"/>
              </a:ext>
            </a:extLst>
          </p:cNvPr>
          <p:cNvSpPr txBox="1"/>
          <p:nvPr/>
        </p:nvSpPr>
        <p:spPr>
          <a:xfrm>
            <a:off x="745802" y="1403103"/>
            <a:ext cx="2837226" cy="1077218"/>
          </a:xfrm>
          <a:prstGeom prst="rect">
            <a:avLst/>
          </a:prstGeom>
          <a:noFill/>
        </p:spPr>
        <p:txBody>
          <a:bodyPr wrap="square">
            <a:spAutoFit/>
          </a:bodyPr>
          <a:lstStyle/>
          <a:p>
            <a:r>
              <a:rPr lang="en-US" sz="1600" dirty="0">
                <a:latin typeface="BISansNEXT" panose="02000503040000020004" pitchFamily="50" charset="0"/>
              </a:rPr>
              <a:t>Patients with progressive fibrosis have poor survival and face a high burden of disease</a:t>
            </a:r>
            <a:r>
              <a:rPr lang="en-US" sz="1600" baseline="30000" dirty="0">
                <a:latin typeface="BISansNEXT" panose="02000503040000020004" pitchFamily="50" charset="0"/>
              </a:rPr>
              <a:t>1,2</a:t>
            </a:r>
            <a:endParaRPr lang="en-US" sz="1600" dirty="0">
              <a:latin typeface="BISansNEXT" panose="02000503040000020004" pitchFamily="50" charset="0"/>
            </a:endParaRPr>
          </a:p>
        </p:txBody>
      </p:sp>
      <p:sp>
        <p:nvSpPr>
          <p:cNvPr id="47" name="Tekstvak 46">
            <a:extLst>
              <a:ext uri="{FF2B5EF4-FFF2-40B4-BE49-F238E27FC236}">
                <a16:creationId xmlns:a16="http://schemas.microsoft.com/office/drawing/2014/main" id="{3C1683C3-3335-4C6D-9B6B-F2C01B24A742}"/>
              </a:ext>
            </a:extLst>
          </p:cNvPr>
          <p:cNvSpPr txBox="1"/>
          <p:nvPr/>
        </p:nvSpPr>
        <p:spPr>
          <a:xfrm>
            <a:off x="4669196" y="1403103"/>
            <a:ext cx="2919417" cy="830997"/>
          </a:xfrm>
          <a:prstGeom prst="rect">
            <a:avLst/>
          </a:prstGeom>
          <a:noFill/>
        </p:spPr>
        <p:txBody>
          <a:bodyPr wrap="square">
            <a:spAutoFit/>
          </a:bodyPr>
          <a:lstStyle/>
          <a:p>
            <a:r>
              <a:rPr lang="en-US" sz="1600" dirty="0">
                <a:latin typeface="BISansNEXT" panose="02000503040000020004" pitchFamily="50" charset="0"/>
              </a:rPr>
              <a:t>The decline in FVC is similar between IPF and other types of PPF</a:t>
            </a:r>
            <a:r>
              <a:rPr lang="en-US" sz="1600" baseline="30000" dirty="0">
                <a:latin typeface="BISansNEXT" panose="02000503040000020004" pitchFamily="50" charset="0"/>
              </a:rPr>
              <a:t>3</a:t>
            </a:r>
            <a:endParaRPr lang="en-US" sz="1600" dirty="0">
              <a:latin typeface="BISansNEXT" panose="02000503040000020004" pitchFamily="50" charset="0"/>
            </a:endParaRPr>
          </a:p>
        </p:txBody>
      </p:sp>
      <p:sp>
        <p:nvSpPr>
          <p:cNvPr id="48" name="Tekstvak 47">
            <a:extLst>
              <a:ext uri="{FF2B5EF4-FFF2-40B4-BE49-F238E27FC236}">
                <a16:creationId xmlns:a16="http://schemas.microsoft.com/office/drawing/2014/main" id="{4853E2E8-129C-40A4-89A2-E946C5C2D1F1}"/>
              </a:ext>
            </a:extLst>
          </p:cNvPr>
          <p:cNvSpPr txBox="1"/>
          <p:nvPr/>
        </p:nvSpPr>
        <p:spPr>
          <a:xfrm>
            <a:off x="8772572" y="1513201"/>
            <a:ext cx="2646207" cy="1323439"/>
          </a:xfrm>
          <a:prstGeom prst="rect">
            <a:avLst/>
          </a:prstGeom>
          <a:noFill/>
        </p:spPr>
        <p:txBody>
          <a:bodyPr wrap="square">
            <a:spAutoFit/>
          </a:bodyPr>
          <a:lstStyle/>
          <a:p>
            <a:r>
              <a:rPr lang="en-US" sz="1600" dirty="0">
                <a:latin typeface="BISansNEXT" panose="02000503040000020004" pitchFamily="50" charset="0"/>
              </a:rPr>
              <a:t>N</a:t>
            </a:r>
            <a:r>
              <a:rPr lang="en-US" sz="1600" dirty="0">
                <a:effectLst/>
                <a:latin typeface="BISansNEXT" panose="02000503040000020004" pitchFamily="50" charset="0"/>
              </a:rPr>
              <a:t>ew guidelines have recently been published, which build on the criteria used in the landmark INBUILD® trial</a:t>
            </a:r>
            <a:endParaRPr lang="en-US" sz="1600" dirty="0">
              <a:latin typeface="BISansNEXT" panose="02000503040000020004" pitchFamily="50" charset="0"/>
            </a:endParaRPr>
          </a:p>
        </p:txBody>
      </p:sp>
      <p:sp>
        <p:nvSpPr>
          <p:cNvPr id="49" name="Tekstvak 48">
            <a:extLst>
              <a:ext uri="{FF2B5EF4-FFF2-40B4-BE49-F238E27FC236}">
                <a16:creationId xmlns:a16="http://schemas.microsoft.com/office/drawing/2014/main" id="{304C6834-37F9-4729-8760-0110E80E59F0}"/>
              </a:ext>
            </a:extLst>
          </p:cNvPr>
          <p:cNvSpPr txBox="1"/>
          <p:nvPr/>
        </p:nvSpPr>
        <p:spPr>
          <a:xfrm>
            <a:off x="6327454" y="3682562"/>
            <a:ext cx="3004715" cy="1077218"/>
          </a:xfrm>
          <a:prstGeom prst="rect">
            <a:avLst/>
          </a:prstGeom>
          <a:noFill/>
        </p:spPr>
        <p:txBody>
          <a:bodyPr wrap="square">
            <a:spAutoFit/>
          </a:bodyPr>
          <a:lstStyle/>
          <a:p>
            <a:r>
              <a:rPr lang="en-US" sz="1600" dirty="0">
                <a:latin typeface="BISansNEXT" panose="02000503040000020004" pitchFamily="50" charset="0"/>
              </a:rPr>
              <a:t>Antifibrotic treatment can slow down lung function decline in patients suffering from ILDs when PPF is detected</a:t>
            </a:r>
            <a:r>
              <a:rPr lang="en-US" sz="1600" baseline="30000" dirty="0">
                <a:latin typeface="BISansNEXT" panose="02000503040000020004" pitchFamily="50" charset="0"/>
              </a:rPr>
              <a:t>6-9</a:t>
            </a:r>
            <a:endParaRPr lang="en-US" sz="1600" dirty="0">
              <a:latin typeface="BISansNEXT" panose="02000503040000020004" pitchFamily="50" charset="0"/>
            </a:endParaRPr>
          </a:p>
        </p:txBody>
      </p:sp>
      <p:grpSp>
        <p:nvGrpSpPr>
          <p:cNvPr id="56" name="Groep 55">
            <a:extLst>
              <a:ext uri="{FF2B5EF4-FFF2-40B4-BE49-F238E27FC236}">
                <a16:creationId xmlns:a16="http://schemas.microsoft.com/office/drawing/2014/main" id="{25D0267F-4636-460A-BA67-CFB76E669FCC}"/>
              </a:ext>
            </a:extLst>
          </p:cNvPr>
          <p:cNvGrpSpPr/>
          <p:nvPr/>
        </p:nvGrpSpPr>
        <p:grpSpPr>
          <a:xfrm rot="21417887">
            <a:off x="1994791" y="3254603"/>
            <a:ext cx="3711048" cy="1946904"/>
            <a:chOff x="208341" y="3686048"/>
            <a:chExt cx="3711048" cy="1946904"/>
          </a:xfrm>
        </p:grpSpPr>
        <p:sp>
          <p:nvSpPr>
            <p:cNvPr id="57" name="Rechthoek: afgeronde hoeken 14">
              <a:extLst>
                <a:ext uri="{FF2B5EF4-FFF2-40B4-BE49-F238E27FC236}">
                  <a16:creationId xmlns:a16="http://schemas.microsoft.com/office/drawing/2014/main" id="{178D2CEA-AEC4-419A-98A4-391C9D04ED64}"/>
                </a:ext>
              </a:extLst>
            </p:cNvPr>
            <p:cNvSpPr/>
            <p:nvPr/>
          </p:nvSpPr>
          <p:spPr>
            <a:xfrm>
              <a:off x="208341" y="3686048"/>
              <a:ext cx="3690477" cy="1896573"/>
            </a:xfrm>
            <a:prstGeom prst="roundRect">
              <a:avLst>
                <a:gd name="adj" fmla="val 2467"/>
              </a:avLst>
            </a:prstGeom>
            <a:blipFill>
              <a:blip r:embed="rId4"/>
              <a:stretch>
                <a:fillRect l="-61378" t="-193182" r="-9734" b="1186"/>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rIns="720000" rtlCol="0" anchor="ctr"/>
            <a:lstStyle/>
            <a:p>
              <a:endParaRPr lang="nl-NL" sz="1200" b="1">
                <a:solidFill>
                  <a:srgbClr val="2B333A"/>
                </a:solidFill>
                <a:latin typeface="BISansNEXT" panose="02000503040000020004" pitchFamily="50" charset="0"/>
              </a:endParaRPr>
            </a:p>
          </p:txBody>
        </p:sp>
        <p:grpSp>
          <p:nvGrpSpPr>
            <p:cNvPr id="58" name="Groep 57">
              <a:extLst>
                <a:ext uri="{FF2B5EF4-FFF2-40B4-BE49-F238E27FC236}">
                  <a16:creationId xmlns:a16="http://schemas.microsoft.com/office/drawing/2014/main" id="{4F15AF6E-8B3D-4C60-90A4-6A815F859329}"/>
                </a:ext>
              </a:extLst>
            </p:cNvPr>
            <p:cNvGrpSpPr/>
            <p:nvPr/>
          </p:nvGrpSpPr>
          <p:grpSpPr>
            <a:xfrm>
              <a:off x="268335" y="3727641"/>
              <a:ext cx="3651054" cy="1905311"/>
              <a:chOff x="211748" y="3478655"/>
              <a:chExt cx="3651054" cy="1905311"/>
            </a:xfrm>
            <a:effectLst/>
          </p:grpSpPr>
          <p:sp>
            <p:nvSpPr>
              <p:cNvPr id="59" name="Rechthoek 58">
                <a:extLst>
                  <a:ext uri="{FF2B5EF4-FFF2-40B4-BE49-F238E27FC236}">
                    <a16:creationId xmlns:a16="http://schemas.microsoft.com/office/drawing/2014/main" id="{61C501F1-622F-4869-933E-FDC7C57163AE}"/>
                  </a:ext>
                </a:extLst>
              </p:cNvPr>
              <p:cNvSpPr/>
              <p:nvPr/>
            </p:nvSpPr>
            <p:spPr>
              <a:xfrm>
                <a:off x="211748" y="3478655"/>
                <a:ext cx="3651054" cy="1905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600" b="1" dirty="0">
                  <a:solidFill>
                    <a:schemeClr val="tx1">
                      <a:lumMod val="90000"/>
                      <a:lumOff val="10000"/>
                    </a:schemeClr>
                  </a:solidFill>
                  <a:latin typeface="BISansNEXT" panose="02000503040000020004" pitchFamily="50" charset="0"/>
                </a:endParaRPr>
              </a:p>
              <a:p>
                <a:pPr algn="ctr"/>
                <a:r>
                  <a:rPr lang="nl-NL" sz="1600" b="1" dirty="0" err="1">
                    <a:solidFill>
                      <a:schemeClr val="tx1">
                        <a:lumMod val="90000"/>
                        <a:lumOff val="10000"/>
                      </a:schemeClr>
                    </a:solidFill>
                    <a:latin typeface="BISansNEXT" panose="02000503040000020004" pitchFamily="50" charset="0"/>
                  </a:rPr>
                  <a:t>Early</a:t>
                </a:r>
                <a:r>
                  <a:rPr lang="nl-NL" sz="1600" b="1" dirty="0">
                    <a:solidFill>
                      <a:schemeClr val="tx1">
                        <a:lumMod val="90000"/>
                        <a:lumOff val="10000"/>
                      </a:schemeClr>
                    </a:solidFill>
                    <a:latin typeface="BISansNEXT" panose="02000503040000020004" pitchFamily="50" charset="0"/>
                  </a:rPr>
                  <a:t> </a:t>
                </a:r>
                <a:r>
                  <a:rPr lang="nl-NL" sz="1600" b="1" dirty="0" err="1">
                    <a:solidFill>
                      <a:schemeClr val="tx1">
                        <a:lumMod val="90000"/>
                        <a:lumOff val="10000"/>
                      </a:schemeClr>
                    </a:solidFill>
                    <a:latin typeface="BISansNEXT" panose="02000503040000020004" pitchFamily="50" charset="0"/>
                  </a:rPr>
                  <a:t>and</a:t>
                </a:r>
                <a:r>
                  <a:rPr lang="nl-NL" sz="1600" b="1" dirty="0">
                    <a:solidFill>
                      <a:schemeClr val="tx1">
                        <a:lumMod val="90000"/>
                        <a:lumOff val="10000"/>
                      </a:schemeClr>
                    </a:solidFill>
                    <a:latin typeface="BISansNEXT" panose="02000503040000020004" pitchFamily="50" charset="0"/>
                  </a:rPr>
                  <a:t> </a:t>
                </a:r>
                <a:r>
                  <a:rPr lang="nl-NL" sz="1600" b="1" dirty="0" err="1">
                    <a:solidFill>
                      <a:schemeClr val="tx1">
                        <a:lumMod val="90000"/>
                        <a:lumOff val="10000"/>
                      </a:schemeClr>
                    </a:solidFill>
                    <a:latin typeface="BISansNEXT" panose="02000503040000020004" pitchFamily="50" charset="0"/>
                  </a:rPr>
                  <a:t>regular</a:t>
                </a:r>
                <a:r>
                  <a:rPr lang="nl-NL" sz="1600" b="1" dirty="0">
                    <a:solidFill>
                      <a:schemeClr val="tx1">
                        <a:lumMod val="90000"/>
                        <a:lumOff val="10000"/>
                      </a:schemeClr>
                    </a:solidFill>
                    <a:latin typeface="BISansNEXT" panose="02000503040000020004" pitchFamily="50" charset="0"/>
                  </a:rPr>
                  <a:t> monitoring of </a:t>
                </a:r>
                <a:r>
                  <a:rPr lang="nl-NL" sz="1600" b="1" dirty="0" err="1">
                    <a:solidFill>
                      <a:schemeClr val="tx1">
                        <a:lumMod val="90000"/>
                        <a:lumOff val="10000"/>
                      </a:schemeClr>
                    </a:solidFill>
                    <a:latin typeface="BISansNEXT" panose="02000503040000020004" pitchFamily="50" charset="0"/>
                  </a:rPr>
                  <a:t>progression</a:t>
                </a:r>
                <a:endParaRPr lang="en-US" sz="1600" b="1" dirty="0">
                  <a:solidFill>
                    <a:schemeClr val="tx1">
                      <a:lumMod val="90000"/>
                      <a:lumOff val="10000"/>
                    </a:schemeClr>
                  </a:solidFill>
                  <a:latin typeface="BISansNEXT" panose="02000503040000020004" pitchFamily="50" charset="0"/>
                </a:endParaRPr>
              </a:p>
            </p:txBody>
          </p:sp>
          <p:pic>
            <p:nvPicPr>
              <p:cNvPr id="60" name="Graphic 59" descr="Stopwatch with solid fill">
                <a:extLst>
                  <a:ext uri="{FF2B5EF4-FFF2-40B4-BE49-F238E27FC236}">
                    <a16:creationId xmlns:a16="http://schemas.microsoft.com/office/drawing/2014/main" id="{C946A272-2C31-4189-B385-BA8522504DA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82446" y="3796872"/>
                <a:ext cx="491452" cy="483953"/>
              </a:xfrm>
              <a:prstGeom prst="rect">
                <a:avLst/>
              </a:prstGeom>
            </p:spPr>
          </p:pic>
        </p:grpSp>
      </p:grpSp>
      <p:grpSp>
        <p:nvGrpSpPr>
          <p:cNvPr id="61" name="Groep 60">
            <a:extLst>
              <a:ext uri="{FF2B5EF4-FFF2-40B4-BE49-F238E27FC236}">
                <a16:creationId xmlns:a16="http://schemas.microsoft.com/office/drawing/2014/main" id="{0BAF1A9D-A794-4675-8131-15217E12E7EC}"/>
              </a:ext>
            </a:extLst>
          </p:cNvPr>
          <p:cNvGrpSpPr/>
          <p:nvPr/>
        </p:nvGrpSpPr>
        <p:grpSpPr>
          <a:xfrm>
            <a:off x="266656" y="995109"/>
            <a:ext cx="3754076" cy="1905311"/>
            <a:chOff x="258361" y="1473864"/>
            <a:chExt cx="3754076" cy="1905311"/>
          </a:xfrm>
        </p:grpSpPr>
        <p:sp>
          <p:nvSpPr>
            <p:cNvPr id="62" name="Rechthoek: afgeronde hoeken 14">
              <a:extLst>
                <a:ext uri="{FF2B5EF4-FFF2-40B4-BE49-F238E27FC236}">
                  <a16:creationId xmlns:a16="http://schemas.microsoft.com/office/drawing/2014/main" id="{1AE15E3A-F5C3-46A0-BAEA-F12F5589B6FD}"/>
                </a:ext>
              </a:extLst>
            </p:cNvPr>
            <p:cNvSpPr/>
            <p:nvPr/>
          </p:nvSpPr>
          <p:spPr>
            <a:xfrm>
              <a:off x="258361" y="1482602"/>
              <a:ext cx="3690477" cy="1896573"/>
            </a:xfrm>
            <a:prstGeom prst="roundRect">
              <a:avLst>
                <a:gd name="adj" fmla="val 2467"/>
              </a:avLst>
            </a:prstGeom>
            <a:blipFill>
              <a:blip r:embed="rId4"/>
              <a:stretch>
                <a:fillRect l="-6844" t="-28482" r="-9098" b="-69368"/>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rIns="720000" rtlCol="0" anchor="ctr"/>
            <a:lstStyle/>
            <a:p>
              <a:endParaRPr lang="nl-NL" sz="1200" b="1">
                <a:solidFill>
                  <a:srgbClr val="2B333A"/>
                </a:solidFill>
                <a:latin typeface="BISansNEXT" panose="02000503040000020004" pitchFamily="50" charset="0"/>
              </a:endParaRPr>
            </a:p>
          </p:txBody>
        </p:sp>
        <p:grpSp>
          <p:nvGrpSpPr>
            <p:cNvPr id="63" name="Groep 62">
              <a:extLst>
                <a:ext uri="{FF2B5EF4-FFF2-40B4-BE49-F238E27FC236}">
                  <a16:creationId xmlns:a16="http://schemas.microsoft.com/office/drawing/2014/main" id="{4F73B8AD-FCF6-43B2-AC16-074D97FCA5AE}"/>
                </a:ext>
              </a:extLst>
            </p:cNvPr>
            <p:cNvGrpSpPr/>
            <p:nvPr/>
          </p:nvGrpSpPr>
          <p:grpSpPr>
            <a:xfrm>
              <a:off x="361383" y="1473864"/>
              <a:ext cx="3651054" cy="1905311"/>
              <a:chOff x="304264" y="1234421"/>
              <a:chExt cx="3651054" cy="1905311"/>
            </a:xfrm>
            <a:effectLst/>
          </p:grpSpPr>
          <p:sp>
            <p:nvSpPr>
              <p:cNvPr id="64" name="Rechthoek 63">
                <a:extLst>
                  <a:ext uri="{FF2B5EF4-FFF2-40B4-BE49-F238E27FC236}">
                    <a16:creationId xmlns:a16="http://schemas.microsoft.com/office/drawing/2014/main" id="{0EFFFFA0-1316-47BA-BCA3-4644EB568178}"/>
                  </a:ext>
                </a:extLst>
              </p:cNvPr>
              <p:cNvSpPr/>
              <p:nvPr/>
            </p:nvSpPr>
            <p:spPr>
              <a:xfrm>
                <a:off x="304264" y="1234421"/>
                <a:ext cx="3651054" cy="1905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600" b="1" dirty="0">
                  <a:solidFill>
                    <a:schemeClr val="tx1">
                      <a:lumMod val="90000"/>
                      <a:lumOff val="10000"/>
                    </a:schemeClr>
                  </a:solidFill>
                  <a:latin typeface="BISansNEXT" panose="02000503040000020004" pitchFamily="50" charset="0"/>
                </a:endParaRPr>
              </a:p>
              <a:p>
                <a:pPr algn="ctr"/>
                <a:r>
                  <a:rPr lang="nl-NL" sz="1600" b="1" dirty="0" err="1">
                    <a:solidFill>
                      <a:schemeClr val="tx1">
                        <a:lumMod val="90000"/>
                        <a:lumOff val="10000"/>
                      </a:schemeClr>
                    </a:solidFill>
                    <a:latin typeface="BISansNEXT" panose="02000503040000020004" pitchFamily="50" charset="0"/>
                  </a:rPr>
                  <a:t>Poor</a:t>
                </a:r>
                <a:r>
                  <a:rPr lang="nl-NL" sz="1600" b="1" dirty="0">
                    <a:solidFill>
                      <a:schemeClr val="tx1">
                        <a:lumMod val="90000"/>
                        <a:lumOff val="10000"/>
                      </a:schemeClr>
                    </a:solidFill>
                    <a:latin typeface="BISansNEXT" panose="02000503040000020004" pitchFamily="50" charset="0"/>
                  </a:rPr>
                  <a:t> </a:t>
                </a:r>
                <a:r>
                  <a:rPr lang="nl-NL" sz="1600" b="1" dirty="0" err="1">
                    <a:solidFill>
                      <a:schemeClr val="tx1">
                        <a:lumMod val="90000"/>
                        <a:lumOff val="10000"/>
                      </a:schemeClr>
                    </a:solidFill>
                    <a:latin typeface="BISansNEXT" panose="02000503040000020004" pitchFamily="50" charset="0"/>
                  </a:rPr>
                  <a:t>outcomes</a:t>
                </a:r>
                <a:r>
                  <a:rPr lang="nl-NL" sz="1600" b="1" dirty="0">
                    <a:solidFill>
                      <a:schemeClr val="tx1">
                        <a:lumMod val="90000"/>
                        <a:lumOff val="10000"/>
                      </a:schemeClr>
                    </a:solidFill>
                    <a:latin typeface="BISansNEXT" panose="02000503040000020004" pitchFamily="50" charset="0"/>
                  </a:rPr>
                  <a:t> </a:t>
                </a:r>
              </a:p>
              <a:p>
                <a:pPr algn="ctr"/>
                <a:r>
                  <a:rPr lang="nl-NL" sz="1600" b="1" dirty="0" err="1">
                    <a:solidFill>
                      <a:schemeClr val="tx1">
                        <a:lumMod val="90000"/>
                        <a:lumOff val="10000"/>
                      </a:schemeClr>
                    </a:solidFill>
                    <a:latin typeface="BISansNEXT" panose="02000503040000020004" pitchFamily="50" charset="0"/>
                  </a:rPr>
                  <a:t>for</a:t>
                </a:r>
                <a:r>
                  <a:rPr lang="nl-NL" sz="1600" b="1" dirty="0">
                    <a:solidFill>
                      <a:schemeClr val="tx1">
                        <a:lumMod val="90000"/>
                        <a:lumOff val="10000"/>
                      </a:schemeClr>
                    </a:solidFill>
                    <a:latin typeface="BISansNEXT" panose="02000503040000020004" pitchFamily="50" charset="0"/>
                  </a:rPr>
                  <a:t> PPF</a:t>
                </a:r>
                <a:r>
                  <a:rPr lang="nl-NL" sz="1600" b="1" baseline="30000" dirty="0">
                    <a:solidFill>
                      <a:schemeClr val="tx1">
                        <a:lumMod val="90000"/>
                        <a:lumOff val="10000"/>
                      </a:schemeClr>
                    </a:solidFill>
                    <a:latin typeface="BISansNEXT" panose="02000503040000020004" pitchFamily="50" charset="0"/>
                  </a:rPr>
                  <a:t>1</a:t>
                </a:r>
                <a:endParaRPr lang="en-US" sz="1600" b="1" dirty="0">
                  <a:solidFill>
                    <a:schemeClr val="tx1">
                      <a:lumMod val="90000"/>
                      <a:lumOff val="10000"/>
                    </a:schemeClr>
                  </a:solidFill>
                  <a:latin typeface="BISansNEXT" panose="02000503040000020004" pitchFamily="50" charset="0"/>
                </a:endParaRPr>
              </a:p>
            </p:txBody>
          </p:sp>
          <p:pic>
            <p:nvPicPr>
              <p:cNvPr id="65" name="Graphic 64">
                <a:extLst>
                  <a:ext uri="{FF2B5EF4-FFF2-40B4-BE49-F238E27FC236}">
                    <a16:creationId xmlns:a16="http://schemas.microsoft.com/office/drawing/2014/main" id="{7DC89332-4AD4-4A8B-AEA8-45F79F96D1C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927640" y="1658205"/>
                <a:ext cx="387721" cy="355410"/>
              </a:xfrm>
              <a:prstGeom prst="rect">
                <a:avLst/>
              </a:prstGeom>
            </p:spPr>
          </p:pic>
        </p:grpSp>
      </p:grpSp>
      <p:sp>
        <p:nvSpPr>
          <p:cNvPr id="2" name="Title 1">
            <a:extLst>
              <a:ext uri="{FF2B5EF4-FFF2-40B4-BE49-F238E27FC236}">
                <a16:creationId xmlns:a16="http://schemas.microsoft.com/office/drawing/2014/main" id="{323773BD-9DF4-7645-BB55-0E8D0B6348AE}"/>
              </a:ext>
            </a:extLst>
          </p:cNvPr>
          <p:cNvSpPr>
            <a:spLocks noGrp="1"/>
          </p:cNvSpPr>
          <p:nvPr>
            <p:ph type="title"/>
          </p:nvPr>
        </p:nvSpPr>
        <p:spPr/>
        <p:txBody>
          <a:bodyPr/>
          <a:lstStyle/>
          <a:p>
            <a:r>
              <a:rPr lang="en-NL" dirty="0"/>
              <a:t>Key messages</a:t>
            </a:r>
          </a:p>
        </p:txBody>
      </p:sp>
      <p:sp>
        <p:nvSpPr>
          <p:cNvPr id="11" name="Text Placeholder 10">
            <a:extLst>
              <a:ext uri="{FF2B5EF4-FFF2-40B4-BE49-F238E27FC236}">
                <a16:creationId xmlns:a16="http://schemas.microsoft.com/office/drawing/2014/main" id="{EE4BADC0-098E-4AE0-AD15-BF26490766FA}"/>
              </a:ext>
            </a:extLst>
          </p:cNvPr>
          <p:cNvSpPr>
            <a:spLocks noGrp="1"/>
          </p:cNvSpPr>
          <p:nvPr>
            <p:ph type="body" sz="quarter" idx="17"/>
          </p:nvPr>
        </p:nvSpPr>
        <p:spPr/>
        <p:txBody>
          <a:bodyPr/>
          <a:lstStyle/>
          <a:p>
            <a:endParaRPr lang="nl-NL"/>
          </a:p>
        </p:txBody>
      </p:sp>
      <p:sp>
        <p:nvSpPr>
          <p:cNvPr id="9" name="Rectangle 8">
            <a:extLst>
              <a:ext uri="{FF2B5EF4-FFF2-40B4-BE49-F238E27FC236}">
                <a16:creationId xmlns:a16="http://schemas.microsoft.com/office/drawing/2014/main" id="{C15A20BE-F570-4E54-BC8C-92EA81A06967}"/>
              </a:ext>
            </a:extLst>
          </p:cNvPr>
          <p:cNvSpPr/>
          <p:nvPr/>
        </p:nvSpPr>
        <p:spPr>
          <a:xfrm>
            <a:off x="0" y="6492874"/>
            <a:ext cx="12192000" cy="365126"/>
          </a:xfrm>
          <a:prstGeom prst="rect">
            <a:avLst/>
          </a:prstGeom>
          <a:solidFill>
            <a:srgbClr val="001E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rgbClr val="CC3333"/>
              </a:solidFill>
            </a:endParaRPr>
          </a:p>
        </p:txBody>
      </p:sp>
      <p:pic>
        <p:nvPicPr>
          <p:cNvPr id="12" name="Picture 11" descr="Text&#10;&#10;Description automatically generated with medium confidence">
            <a:extLst>
              <a:ext uri="{FF2B5EF4-FFF2-40B4-BE49-F238E27FC236}">
                <a16:creationId xmlns:a16="http://schemas.microsoft.com/office/drawing/2014/main" id="{E17DEF7A-4467-4510-8904-299CC71EC78D}"/>
              </a:ext>
            </a:extLst>
          </p:cNvPr>
          <p:cNvPicPr>
            <a:picLocks noChangeAspect="1"/>
          </p:cNvPicPr>
          <p:nvPr/>
        </p:nvPicPr>
        <p:blipFill>
          <a:blip r:embed="rId9"/>
          <a:stretch>
            <a:fillRect/>
          </a:stretch>
        </p:blipFill>
        <p:spPr>
          <a:xfrm>
            <a:off x="838200" y="6578404"/>
            <a:ext cx="640093" cy="194065"/>
          </a:xfrm>
          <a:prstGeom prst="rect">
            <a:avLst/>
          </a:prstGeom>
        </p:spPr>
      </p:pic>
      <p:sp>
        <p:nvSpPr>
          <p:cNvPr id="24" name="Tijdelijke aanduiding voor tekst 5">
            <a:extLst>
              <a:ext uri="{FF2B5EF4-FFF2-40B4-BE49-F238E27FC236}">
                <a16:creationId xmlns:a16="http://schemas.microsoft.com/office/drawing/2014/main" id="{E443142E-62BC-40EF-BDD0-9989B2569E5D}"/>
              </a:ext>
            </a:extLst>
          </p:cNvPr>
          <p:cNvSpPr txBox="1">
            <a:spLocks/>
          </p:cNvSpPr>
          <p:nvPr/>
        </p:nvSpPr>
        <p:spPr>
          <a:xfrm>
            <a:off x="1097950" y="5872937"/>
            <a:ext cx="10120509" cy="6199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grpSp>
        <p:nvGrpSpPr>
          <p:cNvPr id="5" name="Groep 4">
            <a:extLst>
              <a:ext uri="{FF2B5EF4-FFF2-40B4-BE49-F238E27FC236}">
                <a16:creationId xmlns:a16="http://schemas.microsoft.com/office/drawing/2014/main" id="{7DA849CA-37AE-418A-87C0-081D5F81B01B}"/>
              </a:ext>
            </a:extLst>
          </p:cNvPr>
          <p:cNvGrpSpPr/>
          <p:nvPr/>
        </p:nvGrpSpPr>
        <p:grpSpPr>
          <a:xfrm>
            <a:off x="5929540" y="3217401"/>
            <a:ext cx="3704862" cy="1998666"/>
            <a:chOff x="4293526" y="3441451"/>
            <a:chExt cx="3704862" cy="1998666"/>
          </a:xfrm>
        </p:grpSpPr>
        <p:grpSp>
          <p:nvGrpSpPr>
            <p:cNvPr id="76" name="Groep 75">
              <a:extLst>
                <a:ext uri="{FF2B5EF4-FFF2-40B4-BE49-F238E27FC236}">
                  <a16:creationId xmlns:a16="http://schemas.microsoft.com/office/drawing/2014/main" id="{B8885F5E-32E3-45ED-B658-5A9C71639913}"/>
                </a:ext>
              </a:extLst>
            </p:cNvPr>
            <p:cNvGrpSpPr/>
            <p:nvPr/>
          </p:nvGrpSpPr>
          <p:grpSpPr>
            <a:xfrm>
              <a:off x="4293526" y="3441451"/>
              <a:ext cx="3704862" cy="1998666"/>
              <a:chOff x="4236376" y="3690780"/>
              <a:chExt cx="3704862" cy="1998666"/>
            </a:xfrm>
          </p:grpSpPr>
          <p:sp>
            <p:nvSpPr>
              <p:cNvPr id="77" name="Rechthoek: afgeronde hoeken 14">
                <a:extLst>
                  <a:ext uri="{FF2B5EF4-FFF2-40B4-BE49-F238E27FC236}">
                    <a16:creationId xmlns:a16="http://schemas.microsoft.com/office/drawing/2014/main" id="{803A1798-2965-492B-A80C-9802097981D6}"/>
                  </a:ext>
                </a:extLst>
              </p:cNvPr>
              <p:cNvSpPr/>
              <p:nvPr/>
            </p:nvSpPr>
            <p:spPr>
              <a:xfrm rot="169819">
                <a:off x="4250761" y="3792873"/>
                <a:ext cx="3690477" cy="1896573"/>
              </a:xfrm>
              <a:prstGeom prst="roundRect">
                <a:avLst>
                  <a:gd name="adj" fmla="val 2467"/>
                </a:avLst>
              </a:prstGeom>
              <a:blipFill>
                <a:blip r:embed="rId4"/>
                <a:stretch>
                  <a:fillRect l="-9322" t="-89783" r="-6620" b="-8067"/>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rIns="720000" rtlCol="0" anchor="ctr"/>
              <a:lstStyle/>
              <a:p>
                <a:endParaRPr lang="nl-NL" sz="1200" b="1">
                  <a:solidFill>
                    <a:srgbClr val="2B333A"/>
                  </a:solidFill>
                  <a:latin typeface="BISansNEXT" panose="02000503040000020004" pitchFamily="50" charset="0"/>
                </a:endParaRPr>
              </a:p>
            </p:txBody>
          </p:sp>
          <p:sp>
            <p:nvSpPr>
              <p:cNvPr id="79" name="Rechthoek 78">
                <a:extLst>
                  <a:ext uri="{FF2B5EF4-FFF2-40B4-BE49-F238E27FC236}">
                    <a16:creationId xmlns:a16="http://schemas.microsoft.com/office/drawing/2014/main" id="{D9E651D8-EB20-4B2B-9793-34B983A8DA68}"/>
                  </a:ext>
                </a:extLst>
              </p:cNvPr>
              <p:cNvSpPr/>
              <p:nvPr/>
            </p:nvSpPr>
            <p:spPr>
              <a:xfrm>
                <a:off x="4236376" y="3690780"/>
                <a:ext cx="3651054" cy="1905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600" b="1" dirty="0">
                  <a:solidFill>
                    <a:schemeClr val="tx1">
                      <a:lumMod val="90000"/>
                      <a:lumOff val="10000"/>
                    </a:schemeClr>
                  </a:solidFill>
                  <a:latin typeface="BISansNEXT" panose="02000503040000020004" pitchFamily="50" charset="0"/>
                </a:endParaRPr>
              </a:p>
              <a:p>
                <a:pPr algn="ctr"/>
                <a:br>
                  <a:rPr lang="nl-NL" sz="1600" b="1" dirty="0">
                    <a:solidFill>
                      <a:schemeClr val="tx1">
                        <a:lumMod val="90000"/>
                        <a:lumOff val="10000"/>
                      </a:schemeClr>
                    </a:solidFill>
                    <a:latin typeface="BISansNEXT" panose="02000503040000020004" pitchFamily="50" charset="0"/>
                  </a:rPr>
                </a:br>
                <a:r>
                  <a:rPr lang="nl-NL" sz="1600" b="1" dirty="0" err="1">
                    <a:solidFill>
                      <a:schemeClr val="tx1">
                        <a:lumMod val="90000"/>
                        <a:lumOff val="10000"/>
                      </a:schemeClr>
                    </a:solidFill>
                    <a:latin typeface="BISansNEXT" panose="02000503040000020004" pitchFamily="50" charset="0"/>
                  </a:rPr>
                  <a:t>Antifibrotic</a:t>
                </a:r>
                <a:r>
                  <a:rPr lang="nl-NL" sz="1600" b="1" dirty="0">
                    <a:solidFill>
                      <a:schemeClr val="tx1">
                        <a:lumMod val="90000"/>
                        <a:lumOff val="10000"/>
                      </a:schemeClr>
                    </a:solidFill>
                    <a:latin typeface="BISansNEXT" panose="02000503040000020004" pitchFamily="50" charset="0"/>
                  </a:rPr>
                  <a:t> treatment</a:t>
                </a:r>
                <a:endParaRPr lang="en-US" sz="1600" b="1" dirty="0">
                  <a:solidFill>
                    <a:schemeClr val="tx1">
                      <a:lumMod val="90000"/>
                      <a:lumOff val="10000"/>
                    </a:schemeClr>
                  </a:solidFill>
                  <a:latin typeface="BISansNEXT" panose="02000503040000020004" pitchFamily="50" charset="0"/>
                </a:endParaRPr>
              </a:p>
            </p:txBody>
          </p:sp>
        </p:grpSp>
        <p:pic>
          <p:nvPicPr>
            <p:cNvPr id="70" name="Graphic 69" descr="Medicijnen met effen opvulling">
              <a:extLst>
                <a:ext uri="{FF2B5EF4-FFF2-40B4-BE49-F238E27FC236}">
                  <a16:creationId xmlns:a16="http://schemas.microsoft.com/office/drawing/2014/main" id="{A6129581-8951-42E1-8DD1-C9211112434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821151" y="3922100"/>
              <a:ext cx="549697" cy="549697"/>
            </a:xfrm>
            <a:prstGeom prst="rect">
              <a:avLst/>
            </a:prstGeom>
          </p:spPr>
        </p:pic>
      </p:grpSp>
      <p:grpSp>
        <p:nvGrpSpPr>
          <p:cNvPr id="3" name="Groep 2">
            <a:extLst>
              <a:ext uri="{FF2B5EF4-FFF2-40B4-BE49-F238E27FC236}">
                <a16:creationId xmlns:a16="http://schemas.microsoft.com/office/drawing/2014/main" id="{58D453B1-413B-4679-9ED1-71453D6AD1C6}"/>
              </a:ext>
            </a:extLst>
          </p:cNvPr>
          <p:cNvGrpSpPr/>
          <p:nvPr/>
        </p:nvGrpSpPr>
        <p:grpSpPr>
          <a:xfrm>
            <a:off x="4413050" y="1058164"/>
            <a:ext cx="3690477" cy="1947953"/>
            <a:chOff x="4269604" y="1221192"/>
            <a:chExt cx="3690477" cy="1947953"/>
          </a:xfrm>
        </p:grpSpPr>
        <p:grpSp>
          <p:nvGrpSpPr>
            <p:cNvPr id="71" name="Groep 70">
              <a:extLst>
                <a:ext uri="{FF2B5EF4-FFF2-40B4-BE49-F238E27FC236}">
                  <a16:creationId xmlns:a16="http://schemas.microsoft.com/office/drawing/2014/main" id="{DDDC803C-7FBE-429E-896A-E2FB26B07CC2}"/>
                </a:ext>
              </a:extLst>
            </p:cNvPr>
            <p:cNvGrpSpPr/>
            <p:nvPr/>
          </p:nvGrpSpPr>
          <p:grpSpPr>
            <a:xfrm>
              <a:off x="4269604" y="1221192"/>
              <a:ext cx="3690477" cy="1947953"/>
              <a:chOff x="4212454" y="1470521"/>
              <a:chExt cx="3690477" cy="1947953"/>
            </a:xfrm>
          </p:grpSpPr>
          <p:sp>
            <p:nvSpPr>
              <p:cNvPr id="72" name="Rechthoek: afgeronde hoeken 14">
                <a:extLst>
                  <a:ext uri="{FF2B5EF4-FFF2-40B4-BE49-F238E27FC236}">
                    <a16:creationId xmlns:a16="http://schemas.microsoft.com/office/drawing/2014/main" id="{A54C4322-C852-4085-8580-E6FA2BD50C7A}"/>
                  </a:ext>
                </a:extLst>
              </p:cNvPr>
              <p:cNvSpPr/>
              <p:nvPr/>
            </p:nvSpPr>
            <p:spPr>
              <a:xfrm rot="254986">
                <a:off x="4212454" y="1470521"/>
                <a:ext cx="3690477" cy="1896573"/>
              </a:xfrm>
              <a:prstGeom prst="roundRect">
                <a:avLst>
                  <a:gd name="adj" fmla="val 2467"/>
                </a:avLst>
              </a:prstGeom>
              <a:blipFill>
                <a:blip r:embed="rId4"/>
                <a:stretch>
                  <a:fillRect l="-79630" t="-74548" r="-10947" b="-98378"/>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rIns="720000" rtlCol="0" anchor="ctr"/>
              <a:lstStyle/>
              <a:p>
                <a:endParaRPr lang="nl-NL" sz="1200" b="1">
                  <a:solidFill>
                    <a:srgbClr val="2B333A"/>
                  </a:solidFill>
                  <a:latin typeface="BISansNEXT" panose="02000503040000020004" pitchFamily="50" charset="0"/>
                </a:endParaRPr>
              </a:p>
            </p:txBody>
          </p:sp>
          <p:sp>
            <p:nvSpPr>
              <p:cNvPr id="74" name="Rechthoek 73">
                <a:extLst>
                  <a:ext uri="{FF2B5EF4-FFF2-40B4-BE49-F238E27FC236}">
                    <a16:creationId xmlns:a16="http://schemas.microsoft.com/office/drawing/2014/main" id="{06A7A244-B060-4AA0-A134-4DC2E0605AF7}"/>
                  </a:ext>
                </a:extLst>
              </p:cNvPr>
              <p:cNvSpPr/>
              <p:nvPr/>
            </p:nvSpPr>
            <p:spPr>
              <a:xfrm rot="159209">
                <a:off x="4236376" y="1513163"/>
                <a:ext cx="3651054" cy="1905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600" b="1" dirty="0">
                  <a:solidFill>
                    <a:schemeClr val="tx1">
                      <a:lumMod val="90000"/>
                      <a:lumOff val="10000"/>
                    </a:schemeClr>
                  </a:solidFill>
                  <a:latin typeface="BISansNEXT" panose="02000503040000020004" pitchFamily="50" charset="0"/>
                </a:endParaRPr>
              </a:p>
              <a:p>
                <a:pPr algn="ctr"/>
                <a:r>
                  <a:rPr lang="nl-NL" sz="1600" b="1" dirty="0" err="1">
                    <a:solidFill>
                      <a:schemeClr val="tx1">
                        <a:lumMod val="90000"/>
                        <a:lumOff val="10000"/>
                      </a:schemeClr>
                    </a:solidFill>
                    <a:latin typeface="BISansNEXT" panose="02000503040000020004" pitchFamily="50" charset="0"/>
                  </a:rPr>
                  <a:t>Similar</a:t>
                </a:r>
                <a:r>
                  <a:rPr lang="nl-NL" sz="1600" b="1" dirty="0">
                    <a:solidFill>
                      <a:schemeClr val="tx1">
                        <a:lumMod val="90000"/>
                        <a:lumOff val="10000"/>
                      </a:schemeClr>
                    </a:solidFill>
                    <a:latin typeface="BISansNEXT" panose="02000503040000020004" pitchFamily="50" charset="0"/>
                  </a:rPr>
                  <a:t> </a:t>
                </a:r>
                <a:r>
                  <a:rPr lang="nl-NL" sz="1600" b="1" dirty="0" err="1">
                    <a:solidFill>
                      <a:schemeClr val="tx1">
                        <a:lumMod val="90000"/>
                        <a:lumOff val="10000"/>
                      </a:schemeClr>
                    </a:solidFill>
                    <a:latin typeface="BISansNEXT" panose="02000503040000020004" pitchFamily="50" charset="0"/>
                  </a:rPr>
                  <a:t>decline</a:t>
                </a:r>
                <a:r>
                  <a:rPr lang="nl-NL" sz="1600" b="1" dirty="0">
                    <a:solidFill>
                      <a:schemeClr val="tx1">
                        <a:lumMod val="90000"/>
                        <a:lumOff val="10000"/>
                      </a:schemeClr>
                    </a:solidFill>
                    <a:latin typeface="BISansNEXT" panose="02000503040000020004" pitchFamily="50" charset="0"/>
                  </a:rPr>
                  <a:t> in FVC</a:t>
                </a:r>
                <a:endParaRPr lang="en-US" sz="1600" b="1" dirty="0">
                  <a:solidFill>
                    <a:schemeClr val="tx1">
                      <a:lumMod val="90000"/>
                      <a:lumOff val="10000"/>
                    </a:schemeClr>
                  </a:solidFill>
                  <a:latin typeface="BISansNEXT" panose="02000503040000020004" pitchFamily="50" charset="0"/>
                </a:endParaRPr>
              </a:p>
            </p:txBody>
          </p:sp>
        </p:grpSp>
        <p:pic>
          <p:nvPicPr>
            <p:cNvPr id="84" name="Graphic 83">
              <a:extLst>
                <a:ext uri="{FF2B5EF4-FFF2-40B4-BE49-F238E27FC236}">
                  <a16:creationId xmlns:a16="http://schemas.microsoft.com/office/drawing/2014/main" id="{1EE23C1C-F52E-4D5B-A55F-FA2CF8BACE2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98873" y="1690576"/>
              <a:ext cx="387721" cy="355410"/>
            </a:xfrm>
            <a:prstGeom prst="rect">
              <a:avLst/>
            </a:prstGeom>
          </p:spPr>
        </p:pic>
      </p:grpSp>
      <p:grpSp>
        <p:nvGrpSpPr>
          <p:cNvPr id="4" name="Groep 3">
            <a:extLst>
              <a:ext uri="{FF2B5EF4-FFF2-40B4-BE49-F238E27FC236}">
                <a16:creationId xmlns:a16="http://schemas.microsoft.com/office/drawing/2014/main" id="{8B5359AB-C420-4F08-B7C2-2920EF8D39BD}"/>
              </a:ext>
            </a:extLst>
          </p:cNvPr>
          <p:cNvGrpSpPr/>
          <p:nvPr/>
        </p:nvGrpSpPr>
        <p:grpSpPr>
          <a:xfrm>
            <a:off x="8308567" y="1103883"/>
            <a:ext cx="3690477" cy="1942823"/>
            <a:chOff x="8219446" y="1152386"/>
            <a:chExt cx="3690477" cy="1942823"/>
          </a:xfrm>
        </p:grpSpPr>
        <p:grpSp>
          <p:nvGrpSpPr>
            <p:cNvPr id="51" name="Groep 50">
              <a:extLst>
                <a:ext uri="{FF2B5EF4-FFF2-40B4-BE49-F238E27FC236}">
                  <a16:creationId xmlns:a16="http://schemas.microsoft.com/office/drawing/2014/main" id="{54EA7397-E60E-4E7E-A807-1EEFE7A4A3B0}"/>
                </a:ext>
              </a:extLst>
            </p:cNvPr>
            <p:cNvGrpSpPr/>
            <p:nvPr/>
          </p:nvGrpSpPr>
          <p:grpSpPr>
            <a:xfrm>
              <a:off x="8219446" y="1152386"/>
              <a:ext cx="3690477" cy="1942823"/>
              <a:chOff x="8162296" y="1401715"/>
              <a:chExt cx="3690477" cy="1942823"/>
            </a:xfrm>
          </p:grpSpPr>
          <p:sp>
            <p:nvSpPr>
              <p:cNvPr id="52" name="Rechthoek: afgeronde hoeken 14">
                <a:extLst>
                  <a:ext uri="{FF2B5EF4-FFF2-40B4-BE49-F238E27FC236}">
                    <a16:creationId xmlns:a16="http://schemas.microsoft.com/office/drawing/2014/main" id="{F94B4765-B6C1-4641-9FCB-B9A4907FA207}"/>
                  </a:ext>
                </a:extLst>
              </p:cNvPr>
              <p:cNvSpPr/>
              <p:nvPr/>
            </p:nvSpPr>
            <p:spPr>
              <a:xfrm rot="21430276">
                <a:off x="8162296" y="1401715"/>
                <a:ext cx="3690477" cy="1896573"/>
              </a:xfrm>
              <a:prstGeom prst="roundRect">
                <a:avLst>
                  <a:gd name="adj" fmla="val 2467"/>
                </a:avLst>
              </a:prstGeom>
              <a:blipFill>
                <a:blip r:embed="rId4"/>
                <a:stretch>
                  <a:fillRect l="-80781" t="-66995" r="-7971" b="-30855"/>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16000" rIns="720000" rtlCol="0" anchor="ctr"/>
              <a:lstStyle/>
              <a:p>
                <a:endParaRPr lang="nl-NL" sz="1200" b="1">
                  <a:solidFill>
                    <a:srgbClr val="2B333A"/>
                  </a:solidFill>
                  <a:latin typeface="BISansNEXT" panose="02000503040000020004" pitchFamily="50" charset="0"/>
                </a:endParaRPr>
              </a:p>
            </p:txBody>
          </p:sp>
          <p:sp>
            <p:nvSpPr>
              <p:cNvPr id="54" name="Rechthoek 53">
                <a:extLst>
                  <a:ext uri="{FF2B5EF4-FFF2-40B4-BE49-F238E27FC236}">
                    <a16:creationId xmlns:a16="http://schemas.microsoft.com/office/drawing/2014/main" id="{8E4DDDA7-EEED-4A98-AFB6-74F7CAFFCBCB}"/>
                  </a:ext>
                </a:extLst>
              </p:cNvPr>
              <p:cNvSpPr/>
              <p:nvPr/>
            </p:nvSpPr>
            <p:spPr>
              <a:xfrm>
                <a:off x="8189387" y="1439227"/>
                <a:ext cx="3651054" cy="19053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600" b="1" dirty="0">
                  <a:solidFill>
                    <a:schemeClr val="tx1">
                      <a:lumMod val="90000"/>
                      <a:lumOff val="10000"/>
                    </a:schemeClr>
                  </a:solidFill>
                  <a:latin typeface="BISansNEXT" panose="02000503040000020004" pitchFamily="50" charset="0"/>
                </a:endParaRPr>
              </a:p>
              <a:p>
                <a:pPr algn="ctr"/>
                <a:br>
                  <a:rPr lang="nl-NL" sz="1600" b="1" dirty="0">
                    <a:solidFill>
                      <a:schemeClr val="tx1">
                        <a:lumMod val="90000"/>
                        <a:lumOff val="10000"/>
                      </a:schemeClr>
                    </a:solidFill>
                    <a:latin typeface="BISansNEXT" panose="02000503040000020004" pitchFamily="50" charset="0"/>
                  </a:rPr>
                </a:br>
                <a:r>
                  <a:rPr lang="nl-NL" sz="1600" b="1" dirty="0">
                    <a:solidFill>
                      <a:schemeClr val="tx1">
                        <a:lumMod val="90000"/>
                        <a:lumOff val="10000"/>
                      </a:schemeClr>
                    </a:solidFill>
                    <a:latin typeface="BISansNEXT" panose="02000503040000020004" pitchFamily="50" charset="0"/>
                  </a:rPr>
                  <a:t>INBUILD® criteria </a:t>
                </a:r>
                <a:r>
                  <a:rPr lang="nl-NL" sz="1600" b="1" dirty="0" err="1">
                    <a:solidFill>
                      <a:schemeClr val="tx1">
                        <a:lumMod val="90000"/>
                        <a:lumOff val="10000"/>
                      </a:schemeClr>
                    </a:solidFill>
                    <a:latin typeface="BISansNEXT" panose="02000503040000020004" pitchFamily="50" charset="0"/>
                  </a:rPr>
                  <a:t>and</a:t>
                </a:r>
                <a:r>
                  <a:rPr lang="nl-NL" sz="1600" b="1" dirty="0">
                    <a:solidFill>
                      <a:schemeClr val="tx1">
                        <a:lumMod val="90000"/>
                        <a:lumOff val="10000"/>
                      </a:schemeClr>
                    </a:solidFill>
                    <a:latin typeface="BISansNEXT" panose="02000503040000020004" pitchFamily="50" charset="0"/>
                  </a:rPr>
                  <a:t> </a:t>
                </a:r>
                <a:br>
                  <a:rPr lang="nl-NL" sz="1600" b="1" dirty="0">
                    <a:solidFill>
                      <a:schemeClr val="tx1">
                        <a:lumMod val="90000"/>
                        <a:lumOff val="10000"/>
                      </a:schemeClr>
                    </a:solidFill>
                    <a:latin typeface="BISansNEXT" panose="02000503040000020004" pitchFamily="50" charset="0"/>
                  </a:rPr>
                </a:br>
                <a:r>
                  <a:rPr lang="nl-NL" sz="1600" b="1" dirty="0">
                    <a:solidFill>
                      <a:schemeClr val="tx1">
                        <a:lumMod val="90000"/>
                        <a:lumOff val="10000"/>
                      </a:schemeClr>
                    </a:solidFill>
                    <a:latin typeface="BISansNEXT" panose="02000503040000020004" pitchFamily="50" charset="0"/>
                  </a:rPr>
                  <a:t>new PPF </a:t>
                </a:r>
                <a:r>
                  <a:rPr lang="nl-NL" sz="1600" b="1" dirty="0" err="1">
                    <a:solidFill>
                      <a:schemeClr val="tx1">
                        <a:lumMod val="90000"/>
                        <a:lumOff val="10000"/>
                      </a:schemeClr>
                    </a:solidFill>
                    <a:latin typeface="BISansNEXT" panose="02000503040000020004" pitchFamily="50" charset="0"/>
                  </a:rPr>
                  <a:t>guidelines</a:t>
                </a:r>
                <a:endParaRPr lang="en-US" sz="1600" b="1" dirty="0">
                  <a:solidFill>
                    <a:schemeClr val="tx1">
                      <a:lumMod val="90000"/>
                      <a:lumOff val="10000"/>
                    </a:schemeClr>
                  </a:solidFill>
                  <a:latin typeface="BISansNEXT" panose="02000503040000020004" pitchFamily="50" charset="0"/>
                </a:endParaRPr>
              </a:p>
            </p:txBody>
          </p:sp>
        </p:grpSp>
        <p:pic>
          <p:nvPicPr>
            <p:cNvPr id="87" name="Graphic 86" descr="Downward trend graph outline">
              <a:extLst>
                <a:ext uri="{FF2B5EF4-FFF2-40B4-BE49-F238E27FC236}">
                  <a16:creationId xmlns:a16="http://schemas.microsoft.com/office/drawing/2014/main" id="{51E19C4E-2CA8-434F-A6C9-173AC2E47B9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flipH="1">
              <a:off x="9259279" y="1640589"/>
              <a:ext cx="496604" cy="496604"/>
            </a:xfrm>
            <a:prstGeom prst="rect">
              <a:avLst/>
            </a:prstGeom>
          </p:spPr>
        </p:pic>
        <p:pic>
          <p:nvPicPr>
            <p:cNvPr id="88" name="Graphic 87">
              <a:extLst>
                <a:ext uri="{FF2B5EF4-FFF2-40B4-BE49-F238E27FC236}">
                  <a16:creationId xmlns:a16="http://schemas.microsoft.com/office/drawing/2014/main" id="{FD1AD8BA-4CCE-497A-939F-1B3AF48C1BF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495609" y="1663716"/>
              <a:ext cx="417591" cy="469790"/>
            </a:xfrm>
            <a:prstGeom prst="rect">
              <a:avLst/>
            </a:prstGeom>
          </p:spPr>
        </p:pic>
        <p:pic>
          <p:nvPicPr>
            <p:cNvPr id="89" name="Graphic 88">
              <a:extLst>
                <a:ext uri="{FF2B5EF4-FFF2-40B4-BE49-F238E27FC236}">
                  <a16:creationId xmlns:a16="http://schemas.microsoft.com/office/drawing/2014/main" id="{65000342-50E1-46AC-A69F-5076541E12A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928403" y="1692041"/>
              <a:ext cx="417591" cy="403696"/>
            </a:xfrm>
            <a:prstGeom prst="rect">
              <a:avLst/>
            </a:prstGeom>
          </p:spPr>
        </p:pic>
      </p:grpSp>
      <p:sp>
        <p:nvSpPr>
          <p:cNvPr id="50" name="Text Placeholder 4">
            <a:extLst>
              <a:ext uri="{FF2B5EF4-FFF2-40B4-BE49-F238E27FC236}">
                <a16:creationId xmlns:a16="http://schemas.microsoft.com/office/drawing/2014/main" id="{D192CFE9-940F-CB44-AA81-2B2E3F86962B}"/>
              </a:ext>
            </a:extLst>
          </p:cNvPr>
          <p:cNvSpPr txBox="1">
            <a:spLocks/>
          </p:cNvSpPr>
          <p:nvPr/>
        </p:nvSpPr>
        <p:spPr>
          <a:xfrm>
            <a:off x="194638" y="5869807"/>
            <a:ext cx="11792073" cy="619932"/>
          </a:xfrm>
          <a:prstGeom prst="rect">
            <a:avLst/>
          </a:prstGeom>
        </p:spPr>
        <p:txBody>
          <a:bodyPr vert="horz" lIns="91440" tIns="0" rIns="91440" bIns="45720" rtlCol="0" anchor="b">
            <a:noAutofit/>
          </a:bodyPr>
          <a:lstStyle>
            <a:lvl1pPr marL="0" indent="0" algn="l" defTabSz="914400" rtl="0" eaLnBrk="1" latinLnBrk="0" hangingPunct="1">
              <a:lnSpc>
                <a:spcPct val="100000"/>
              </a:lnSpc>
              <a:spcBef>
                <a:spcPts val="0"/>
              </a:spcBef>
              <a:buFont typeface="Arial" panose="020B0604020202020204" pitchFamily="34" charset="0"/>
              <a:buNone/>
              <a:defRPr sz="9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BISansNEXT" panose="02000503040000020004"/>
              </a:rPr>
              <a:t>1. </a:t>
            </a:r>
            <a:r>
              <a:rPr lang="nl-NL" dirty="0" err="1">
                <a:latin typeface="BISansNEXT" panose="02000503040000020004"/>
              </a:rPr>
              <a:t>Kolb</a:t>
            </a:r>
            <a:r>
              <a:rPr lang="nl-NL" dirty="0">
                <a:latin typeface="BISansNEXT" panose="02000503040000020004"/>
              </a:rPr>
              <a:t> M, </a:t>
            </a:r>
            <a:r>
              <a:rPr lang="nl-NL" dirty="0" err="1">
                <a:latin typeface="BISansNEXT" panose="02000503040000020004"/>
              </a:rPr>
              <a:t>Vašáková</a:t>
            </a:r>
            <a:r>
              <a:rPr lang="nl-NL" dirty="0">
                <a:latin typeface="BISansNEXT" panose="02000503040000020004"/>
              </a:rPr>
              <a:t> M. The </a:t>
            </a:r>
            <a:r>
              <a:rPr lang="nl-NL" dirty="0" err="1">
                <a:latin typeface="BISansNEXT" panose="02000503040000020004"/>
              </a:rPr>
              <a:t>natural</a:t>
            </a:r>
            <a:r>
              <a:rPr lang="nl-NL" dirty="0">
                <a:latin typeface="BISansNEXT" panose="02000503040000020004"/>
              </a:rPr>
              <a:t> </a:t>
            </a:r>
            <a:r>
              <a:rPr lang="nl-NL" dirty="0" err="1">
                <a:latin typeface="BISansNEXT" panose="02000503040000020004"/>
              </a:rPr>
              <a:t>history</a:t>
            </a:r>
            <a:r>
              <a:rPr lang="nl-NL" dirty="0">
                <a:latin typeface="BISansNEXT" panose="02000503040000020004"/>
              </a:rPr>
              <a:t> of </a:t>
            </a:r>
            <a:r>
              <a:rPr lang="nl-NL" dirty="0" err="1">
                <a:latin typeface="BISansNEXT" panose="02000503040000020004"/>
              </a:rPr>
              <a:t>progressive</a:t>
            </a:r>
            <a:r>
              <a:rPr lang="nl-NL" dirty="0">
                <a:latin typeface="BISansNEXT" panose="02000503040000020004"/>
              </a:rPr>
              <a:t> </a:t>
            </a:r>
            <a:r>
              <a:rPr lang="nl-NL" dirty="0" err="1">
                <a:latin typeface="BISansNEXT" panose="02000503040000020004"/>
              </a:rPr>
              <a:t>fibrosing</a:t>
            </a:r>
            <a:r>
              <a:rPr lang="nl-NL" dirty="0">
                <a:latin typeface="BISansNEXT" panose="02000503040000020004"/>
              </a:rPr>
              <a:t> </a:t>
            </a:r>
            <a:r>
              <a:rPr lang="nl-NL" dirty="0" err="1">
                <a:latin typeface="BISansNEXT" panose="02000503040000020004"/>
              </a:rPr>
              <a:t>interstitial</a:t>
            </a:r>
            <a:r>
              <a:rPr lang="nl-NL" dirty="0">
                <a:latin typeface="BISansNEXT" panose="02000503040000020004"/>
              </a:rPr>
              <a:t> </a:t>
            </a:r>
            <a:r>
              <a:rPr lang="nl-NL" dirty="0" err="1">
                <a:latin typeface="BISansNEXT" panose="02000503040000020004"/>
              </a:rPr>
              <a:t>lung</a:t>
            </a:r>
            <a:r>
              <a:rPr lang="nl-NL" dirty="0">
                <a:latin typeface="BISansNEXT" panose="02000503040000020004"/>
              </a:rPr>
              <a:t> </a:t>
            </a:r>
            <a:r>
              <a:rPr lang="nl-NL" dirty="0" err="1">
                <a:latin typeface="BISansNEXT" panose="02000503040000020004"/>
              </a:rPr>
              <a:t>diseases</a:t>
            </a:r>
            <a:r>
              <a:rPr lang="nl-NL" dirty="0">
                <a:latin typeface="BISansNEXT" panose="02000503040000020004"/>
              </a:rPr>
              <a:t>. </a:t>
            </a:r>
            <a:r>
              <a:rPr lang="nl-NL" dirty="0" err="1">
                <a:latin typeface="BISansNEXT" panose="02000503040000020004"/>
              </a:rPr>
              <a:t>Respir</a:t>
            </a:r>
            <a:r>
              <a:rPr lang="nl-NL" dirty="0">
                <a:latin typeface="BISansNEXT" panose="02000503040000020004"/>
              </a:rPr>
              <a:t> </a:t>
            </a:r>
            <a:r>
              <a:rPr lang="nl-NL" dirty="0" err="1">
                <a:latin typeface="BISansNEXT" panose="02000503040000020004"/>
              </a:rPr>
              <a:t>Res</a:t>
            </a:r>
            <a:r>
              <a:rPr lang="nl-NL" dirty="0">
                <a:latin typeface="BISansNEXT" panose="02000503040000020004"/>
              </a:rPr>
              <a:t>. 2019;20(1):57; 2. </a:t>
            </a:r>
            <a:r>
              <a:rPr lang="nl-NL" dirty="0" err="1">
                <a:latin typeface="BISansNEXT" panose="02000503040000020004"/>
              </a:rPr>
              <a:t>Wijsenbeek</a:t>
            </a:r>
            <a:r>
              <a:rPr lang="nl-NL" dirty="0">
                <a:latin typeface="BISansNEXT" panose="02000503040000020004"/>
              </a:rPr>
              <a:t> M, </a:t>
            </a:r>
            <a:r>
              <a:rPr lang="nl-NL" dirty="0" err="1">
                <a:latin typeface="BISansNEXT" panose="02000503040000020004"/>
              </a:rPr>
              <a:t>Kreuter</a:t>
            </a:r>
            <a:r>
              <a:rPr lang="nl-NL" dirty="0">
                <a:latin typeface="BISansNEXT" panose="02000503040000020004"/>
              </a:rPr>
              <a:t> M, </a:t>
            </a:r>
            <a:r>
              <a:rPr lang="nl-NL" dirty="0" err="1">
                <a:latin typeface="BISansNEXT" panose="02000503040000020004"/>
              </a:rPr>
              <a:t>Olson</a:t>
            </a:r>
            <a:r>
              <a:rPr lang="nl-NL" dirty="0">
                <a:latin typeface="BISansNEXT" panose="02000503040000020004"/>
              </a:rPr>
              <a:t> A, et al. </a:t>
            </a:r>
            <a:r>
              <a:rPr lang="nl-NL" dirty="0" err="1">
                <a:latin typeface="BISansNEXT" panose="02000503040000020004"/>
              </a:rPr>
              <a:t>Progressive</a:t>
            </a:r>
            <a:r>
              <a:rPr lang="nl-NL" dirty="0">
                <a:latin typeface="BISansNEXT" panose="02000503040000020004"/>
              </a:rPr>
              <a:t> </a:t>
            </a:r>
            <a:r>
              <a:rPr lang="nl-NL" dirty="0" err="1">
                <a:latin typeface="BISansNEXT" panose="02000503040000020004"/>
              </a:rPr>
              <a:t>fibrosing</a:t>
            </a:r>
            <a:r>
              <a:rPr lang="nl-NL" dirty="0">
                <a:latin typeface="BISansNEXT" panose="02000503040000020004"/>
              </a:rPr>
              <a:t> </a:t>
            </a:r>
            <a:r>
              <a:rPr lang="nl-NL" dirty="0" err="1">
                <a:latin typeface="BISansNEXT" panose="02000503040000020004"/>
              </a:rPr>
              <a:t>interstitial</a:t>
            </a:r>
            <a:r>
              <a:rPr lang="nl-NL" dirty="0">
                <a:latin typeface="BISansNEXT" panose="02000503040000020004"/>
              </a:rPr>
              <a:t> </a:t>
            </a:r>
            <a:r>
              <a:rPr lang="nl-NL" dirty="0" err="1">
                <a:latin typeface="BISansNEXT" panose="02000503040000020004"/>
              </a:rPr>
              <a:t>lung</a:t>
            </a:r>
            <a:r>
              <a:rPr lang="nl-NL" dirty="0">
                <a:latin typeface="BISansNEXT" panose="02000503040000020004"/>
              </a:rPr>
              <a:t> </a:t>
            </a:r>
            <a:r>
              <a:rPr lang="nl-NL" dirty="0" err="1">
                <a:latin typeface="BISansNEXT" panose="02000503040000020004"/>
              </a:rPr>
              <a:t>diseases</a:t>
            </a:r>
            <a:r>
              <a:rPr lang="nl-NL" dirty="0">
                <a:latin typeface="BISansNEXT" panose="02000503040000020004"/>
              </a:rPr>
              <a:t>: </a:t>
            </a:r>
            <a:r>
              <a:rPr lang="nl-NL" dirty="0" err="1">
                <a:latin typeface="BISansNEXT" panose="02000503040000020004"/>
              </a:rPr>
              <a:t>current</a:t>
            </a:r>
            <a:r>
              <a:rPr lang="nl-NL" dirty="0">
                <a:latin typeface="BISansNEXT" panose="02000503040000020004"/>
              </a:rPr>
              <a:t> </a:t>
            </a:r>
            <a:r>
              <a:rPr lang="nl-NL" dirty="0" err="1">
                <a:latin typeface="BISansNEXT" panose="02000503040000020004"/>
              </a:rPr>
              <a:t>practice</a:t>
            </a:r>
            <a:r>
              <a:rPr lang="nl-NL" dirty="0">
                <a:latin typeface="BISansNEXT" panose="02000503040000020004"/>
              </a:rPr>
              <a:t> in diagnosis </a:t>
            </a:r>
            <a:r>
              <a:rPr lang="nl-NL" dirty="0" err="1">
                <a:latin typeface="BISansNEXT" panose="02000503040000020004"/>
              </a:rPr>
              <a:t>and</a:t>
            </a:r>
            <a:r>
              <a:rPr lang="nl-NL" dirty="0">
                <a:latin typeface="BISansNEXT" panose="02000503040000020004"/>
              </a:rPr>
              <a:t> management. </a:t>
            </a:r>
            <a:r>
              <a:rPr lang="nl-NL" dirty="0" err="1">
                <a:latin typeface="BISansNEXT" panose="02000503040000020004"/>
              </a:rPr>
              <a:t>Curr</a:t>
            </a:r>
            <a:r>
              <a:rPr lang="nl-NL" dirty="0">
                <a:latin typeface="BISansNEXT" panose="02000503040000020004"/>
              </a:rPr>
              <a:t> </a:t>
            </a:r>
            <a:r>
              <a:rPr lang="nl-NL" dirty="0" err="1">
                <a:latin typeface="BISansNEXT" panose="02000503040000020004"/>
              </a:rPr>
              <a:t>Med</a:t>
            </a:r>
            <a:r>
              <a:rPr lang="nl-NL" dirty="0">
                <a:latin typeface="BISansNEXT" panose="02000503040000020004"/>
              </a:rPr>
              <a:t> </a:t>
            </a:r>
            <a:r>
              <a:rPr lang="nl-NL" dirty="0" err="1">
                <a:latin typeface="BISansNEXT" panose="02000503040000020004"/>
              </a:rPr>
              <a:t>Res</a:t>
            </a:r>
            <a:r>
              <a:rPr lang="nl-NL" dirty="0">
                <a:latin typeface="BISansNEXT" panose="02000503040000020004"/>
              </a:rPr>
              <a:t> </a:t>
            </a:r>
            <a:r>
              <a:rPr lang="nl-NL" dirty="0" err="1">
                <a:latin typeface="BISansNEXT" panose="02000503040000020004"/>
              </a:rPr>
              <a:t>Opin</a:t>
            </a:r>
            <a:r>
              <a:rPr lang="nl-NL" dirty="0">
                <a:latin typeface="BISansNEXT" panose="02000503040000020004"/>
              </a:rPr>
              <a:t>. 2019;35(11):2015-24; 3. Nasser M, </a:t>
            </a:r>
            <a:r>
              <a:rPr lang="nl-NL" dirty="0" err="1">
                <a:latin typeface="BISansNEXT" panose="02000503040000020004"/>
              </a:rPr>
              <a:t>Larrieu</a:t>
            </a:r>
            <a:r>
              <a:rPr lang="nl-NL" dirty="0">
                <a:latin typeface="BISansNEXT" panose="02000503040000020004"/>
              </a:rPr>
              <a:t> S, </a:t>
            </a:r>
            <a:r>
              <a:rPr lang="nl-NL" dirty="0" err="1">
                <a:latin typeface="BISansNEXT" panose="02000503040000020004"/>
              </a:rPr>
              <a:t>Boussel</a:t>
            </a:r>
            <a:r>
              <a:rPr lang="nl-NL" dirty="0">
                <a:latin typeface="BISansNEXT" panose="02000503040000020004"/>
              </a:rPr>
              <a:t> L, et al. </a:t>
            </a:r>
            <a:r>
              <a:rPr lang="nl-NL" dirty="0" err="1">
                <a:latin typeface="BISansNEXT" panose="02000503040000020004"/>
              </a:rPr>
              <a:t>Estimates</a:t>
            </a:r>
            <a:r>
              <a:rPr lang="nl-NL" dirty="0">
                <a:latin typeface="BISansNEXT" panose="02000503040000020004"/>
              </a:rPr>
              <a:t> of </a:t>
            </a:r>
            <a:r>
              <a:rPr lang="nl-NL" dirty="0" err="1">
                <a:latin typeface="BISansNEXT" panose="02000503040000020004"/>
              </a:rPr>
              <a:t>epidemiology</a:t>
            </a:r>
            <a:r>
              <a:rPr lang="nl-NL" dirty="0">
                <a:latin typeface="BISansNEXT" panose="02000503040000020004"/>
              </a:rPr>
              <a:t>, </a:t>
            </a:r>
            <a:r>
              <a:rPr lang="nl-NL" dirty="0" err="1">
                <a:latin typeface="BISansNEXT" panose="02000503040000020004"/>
              </a:rPr>
              <a:t>mortality</a:t>
            </a:r>
            <a:r>
              <a:rPr lang="nl-NL" dirty="0">
                <a:latin typeface="BISansNEXT" panose="02000503040000020004"/>
              </a:rPr>
              <a:t> </a:t>
            </a:r>
            <a:r>
              <a:rPr lang="nl-NL" dirty="0" err="1">
                <a:latin typeface="BISansNEXT" panose="02000503040000020004"/>
              </a:rPr>
              <a:t>and</a:t>
            </a:r>
            <a:r>
              <a:rPr lang="nl-NL" dirty="0">
                <a:latin typeface="BISansNEXT" panose="02000503040000020004"/>
              </a:rPr>
              <a:t> </a:t>
            </a:r>
            <a:r>
              <a:rPr lang="nl-NL" dirty="0" err="1">
                <a:latin typeface="BISansNEXT" panose="02000503040000020004"/>
              </a:rPr>
              <a:t>disease</a:t>
            </a:r>
            <a:r>
              <a:rPr lang="nl-NL" dirty="0">
                <a:latin typeface="BISansNEXT" panose="02000503040000020004"/>
              </a:rPr>
              <a:t> </a:t>
            </a:r>
            <a:r>
              <a:rPr lang="nl-NL" dirty="0" err="1">
                <a:latin typeface="BISansNEXT" panose="02000503040000020004"/>
              </a:rPr>
              <a:t>burden</a:t>
            </a:r>
            <a:r>
              <a:rPr lang="nl-NL" dirty="0">
                <a:latin typeface="BISansNEXT" panose="02000503040000020004"/>
              </a:rPr>
              <a:t> </a:t>
            </a:r>
            <a:r>
              <a:rPr lang="nl-NL" dirty="0" err="1">
                <a:latin typeface="BISansNEXT" panose="02000503040000020004"/>
              </a:rPr>
              <a:t>associated</a:t>
            </a:r>
            <a:r>
              <a:rPr lang="nl-NL" dirty="0">
                <a:latin typeface="BISansNEXT" panose="02000503040000020004"/>
              </a:rPr>
              <a:t> </a:t>
            </a:r>
            <a:r>
              <a:rPr lang="nl-NL" dirty="0" err="1">
                <a:latin typeface="BISansNEXT" panose="02000503040000020004"/>
              </a:rPr>
              <a:t>with</a:t>
            </a:r>
            <a:r>
              <a:rPr lang="nl-NL" dirty="0">
                <a:latin typeface="BISansNEXT" panose="02000503040000020004"/>
              </a:rPr>
              <a:t> </a:t>
            </a:r>
            <a:r>
              <a:rPr lang="nl-NL" dirty="0" err="1">
                <a:latin typeface="BISansNEXT" panose="02000503040000020004"/>
              </a:rPr>
              <a:t>progressive</a:t>
            </a:r>
            <a:r>
              <a:rPr lang="nl-NL" dirty="0">
                <a:latin typeface="BISansNEXT" panose="02000503040000020004"/>
              </a:rPr>
              <a:t> </a:t>
            </a:r>
            <a:r>
              <a:rPr lang="nl-NL" dirty="0" err="1">
                <a:latin typeface="BISansNEXT" panose="02000503040000020004"/>
              </a:rPr>
              <a:t>fibrosing</a:t>
            </a:r>
            <a:r>
              <a:rPr lang="nl-NL" dirty="0">
                <a:latin typeface="BISansNEXT" panose="02000503040000020004"/>
              </a:rPr>
              <a:t> </a:t>
            </a:r>
            <a:r>
              <a:rPr lang="nl-NL" dirty="0" err="1">
                <a:latin typeface="BISansNEXT" panose="02000503040000020004"/>
              </a:rPr>
              <a:t>interstitial</a:t>
            </a:r>
            <a:r>
              <a:rPr lang="nl-NL" dirty="0">
                <a:latin typeface="BISansNEXT" panose="02000503040000020004"/>
              </a:rPr>
              <a:t> </a:t>
            </a:r>
            <a:r>
              <a:rPr lang="nl-NL" dirty="0" err="1">
                <a:latin typeface="BISansNEXT" panose="02000503040000020004"/>
              </a:rPr>
              <a:t>lung</a:t>
            </a:r>
            <a:r>
              <a:rPr lang="nl-NL" dirty="0">
                <a:latin typeface="BISansNEXT" panose="02000503040000020004"/>
              </a:rPr>
              <a:t> </a:t>
            </a:r>
            <a:r>
              <a:rPr lang="nl-NL" dirty="0" err="1">
                <a:latin typeface="BISansNEXT" panose="02000503040000020004"/>
              </a:rPr>
              <a:t>disease</a:t>
            </a:r>
            <a:r>
              <a:rPr lang="nl-NL" dirty="0">
                <a:latin typeface="BISansNEXT" panose="02000503040000020004"/>
              </a:rPr>
              <a:t> in France (</a:t>
            </a:r>
            <a:r>
              <a:rPr lang="nl-NL" dirty="0" err="1">
                <a:latin typeface="BISansNEXT" panose="02000503040000020004"/>
              </a:rPr>
              <a:t>the</a:t>
            </a:r>
            <a:r>
              <a:rPr lang="nl-NL" dirty="0">
                <a:latin typeface="BISansNEXT" panose="02000503040000020004"/>
              </a:rPr>
              <a:t> PROGRESS </a:t>
            </a:r>
            <a:r>
              <a:rPr lang="nl-NL" dirty="0" err="1">
                <a:latin typeface="BISansNEXT" panose="02000503040000020004"/>
              </a:rPr>
              <a:t>study</a:t>
            </a:r>
            <a:r>
              <a:rPr lang="nl-NL" dirty="0">
                <a:latin typeface="BISansNEXT" panose="02000503040000020004"/>
              </a:rPr>
              <a:t>). </a:t>
            </a:r>
            <a:r>
              <a:rPr lang="nl-NL" dirty="0" err="1">
                <a:latin typeface="BISansNEXT" panose="02000503040000020004"/>
              </a:rPr>
              <a:t>Respir</a:t>
            </a:r>
            <a:r>
              <a:rPr lang="nl-NL" dirty="0">
                <a:latin typeface="BISansNEXT" panose="02000503040000020004"/>
              </a:rPr>
              <a:t> </a:t>
            </a:r>
            <a:r>
              <a:rPr lang="nl-NL" dirty="0" err="1">
                <a:latin typeface="BISansNEXT" panose="02000503040000020004"/>
              </a:rPr>
              <a:t>Res</a:t>
            </a:r>
            <a:r>
              <a:rPr lang="nl-NL" dirty="0">
                <a:latin typeface="BISansNEXT" panose="02000503040000020004"/>
              </a:rPr>
              <a:t>. 2021;22(1):162; 4. </a:t>
            </a:r>
            <a:r>
              <a:rPr lang="nl-NL" dirty="0" err="1">
                <a:latin typeface="BISansNEXT" panose="02000503040000020004"/>
              </a:rPr>
              <a:t>Nambiar</a:t>
            </a:r>
            <a:r>
              <a:rPr lang="nl-NL" dirty="0">
                <a:latin typeface="BISansNEXT" panose="02000503040000020004"/>
              </a:rPr>
              <a:t> AM, Walker CM, Sparks JA. Monitoring </a:t>
            </a:r>
            <a:r>
              <a:rPr lang="nl-NL" dirty="0" err="1">
                <a:latin typeface="BISansNEXT" panose="02000503040000020004"/>
              </a:rPr>
              <a:t>and</a:t>
            </a:r>
            <a:r>
              <a:rPr lang="nl-NL" dirty="0">
                <a:latin typeface="BISansNEXT" panose="02000503040000020004"/>
              </a:rPr>
              <a:t> management of </a:t>
            </a:r>
            <a:r>
              <a:rPr lang="nl-NL" dirty="0" err="1">
                <a:latin typeface="BISansNEXT" panose="02000503040000020004"/>
              </a:rPr>
              <a:t>fibrosing</a:t>
            </a:r>
            <a:r>
              <a:rPr lang="nl-NL" dirty="0">
                <a:latin typeface="BISansNEXT" panose="02000503040000020004"/>
              </a:rPr>
              <a:t> </a:t>
            </a:r>
            <a:r>
              <a:rPr lang="nl-NL" dirty="0" err="1">
                <a:latin typeface="BISansNEXT" panose="02000503040000020004"/>
              </a:rPr>
              <a:t>interstitial</a:t>
            </a:r>
            <a:r>
              <a:rPr lang="nl-NL" dirty="0">
                <a:latin typeface="BISansNEXT" panose="02000503040000020004"/>
              </a:rPr>
              <a:t> </a:t>
            </a:r>
            <a:r>
              <a:rPr lang="nl-NL" dirty="0" err="1">
                <a:latin typeface="BISansNEXT" panose="02000503040000020004"/>
              </a:rPr>
              <a:t>lung</a:t>
            </a:r>
            <a:r>
              <a:rPr lang="nl-NL" dirty="0">
                <a:latin typeface="BISansNEXT" panose="02000503040000020004"/>
              </a:rPr>
              <a:t> </a:t>
            </a:r>
            <a:r>
              <a:rPr lang="nl-NL" dirty="0" err="1">
                <a:latin typeface="BISansNEXT" panose="02000503040000020004"/>
              </a:rPr>
              <a:t>diseases</a:t>
            </a:r>
            <a:r>
              <a:rPr lang="nl-NL" dirty="0">
                <a:latin typeface="BISansNEXT" panose="02000503040000020004"/>
              </a:rPr>
              <a:t>: a </a:t>
            </a:r>
            <a:r>
              <a:rPr lang="nl-NL" dirty="0" err="1">
                <a:latin typeface="BISansNEXT" panose="02000503040000020004"/>
              </a:rPr>
              <a:t>narrative</a:t>
            </a:r>
            <a:r>
              <a:rPr lang="nl-NL" dirty="0">
                <a:latin typeface="BISansNEXT" panose="02000503040000020004"/>
              </a:rPr>
              <a:t> review </a:t>
            </a:r>
            <a:r>
              <a:rPr lang="nl-NL" dirty="0" err="1">
                <a:latin typeface="BISansNEXT" panose="02000503040000020004"/>
              </a:rPr>
              <a:t>for</a:t>
            </a:r>
            <a:r>
              <a:rPr lang="nl-NL" dirty="0">
                <a:latin typeface="BISansNEXT" panose="02000503040000020004"/>
              </a:rPr>
              <a:t> </a:t>
            </a:r>
            <a:r>
              <a:rPr lang="nl-NL" dirty="0" err="1">
                <a:latin typeface="BISansNEXT" panose="02000503040000020004"/>
              </a:rPr>
              <a:t>practicing</a:t>
            </a:r>
            <a:r>
              <a:rPr lang="nl-NL" dirty="0">
                <a:latin typeface="BISansNEXT" panose="02000503040000020004"/>
              </a:rPr>
              <a:t> </a:t>
            </a:r>
            <a:r>
              <a:rPr lang="nl-NL" dirty="0" err="1">
                <a:latin typeface="BISansNEXT" panose="02000503040000020004"/>
              </a:rPr>
              <a:t>clinicians</a:t>
            </a:r>
            <a:r>
              <a:rPr lang="nl-NL" dirty="0">
                <a:latin typeface="BISansNEXT" panose="02000503040000020004"/>
              </a:rPr>
              <a:t>. </a:t>
            </a:r>
            <a:r>
              <a:rPr lang="nl-NL" dirty="0" err="1">
                <a:latin typeface="BISansNEXT" panose="02000503040000020004"/>
              </a:rPr>
              <a:t>Ther</a:t>
            </a:r>
            <a:r>
              <a:rPr lang="nl-NL" dirty="0">
                <a:latin typeface="BISansNEXT" panose="02000503040000020004"/>
              </a:rPr>
              <a:t> Adv </a:t>
            </a:r>
            <a:r>
              <a:rPr lang="nl-NL" dirty="0" err="1">
                <a:latin typeface="BISansNEXT" panose="02000503040000020004"/>
              </a:rPr>
              <a:t>Respir</a:t>
            </a:r>
            <a:r>
              <a:rPr lang="nl-NL" dirty="0">
                <a:latin typeface="BISansNEXT" panose="02000503040000020004"/>
              </a:rPr>
              <a:t> Dis. 2021;15:17534666211039771; 5. </a:t>
            </a:r>
            <a:r>
              <a:rPr lang="nl-NL" dirty="0" err="1">
                <a:latin typeface="BISansNEXT" panose="02000503040000020004"/>
              </a:rPr>
              <a:t>Molina-Molina</a:t>
            </a:r>
            <a:r>
              <a:rPr lang="nl-NL" dirty="0">
                <a:latin typeface="BISansNEXT" panose="02000503040000020004"/>
              </a:rPr>
              <a:t> M, </a:t>
            </a:r>
            <a:r>
              <a:rPr lang="nl-NL" dirty="0" err="1">
                <a:latin typeface="BISansNEXT" panose="02000503040000020004"/>
              </a:rPr>
              <a:t>Aburto</a:t>
            </a:r>
            <a:r>
              <a:rPr lang="nl-NL" dirty="0">
                <a:latin typeface="BISansNEXT" panose="02000503040000020004"/>
              </a:rPr>
              <a:t> M, </a:t>
            </a:r>
            <a:r>
              <a:rPr lang="nl-NL" dirty="0" err="1">
                <a:latin typeface="BISansNEXT" panose="02000503040000020004"/>
              </a:rPr>
              <a:t>Acosta</a:t>
            </a:r>
            <a:r>
              <a:rPr lang="nl-NL" dirty="0">
                <a:latin typeface="BISansNEXT" panose="02000503040000020004"/>
              </a:rPr>
              <a:t> O, et al. </a:t>
            </a:r>
            <a:r>
              <a:rPr lang="nl-NL" dirty="0" err="1">
                <a:latin typeface="BISansNEXT" panose="02000503040000020004"/>
              </a:rPr>
              <a:t>Importance</a:t>
            </a:r>
            <a:r>
              <a:rPr lang="nl-NL" dirty="0">
                <a:latin typeface="BISansNEXT" panose="02000503040000020004"/>
              </a:rPr>
              <a:t> of </a:t>
            </a:r>
            <a:r>
              <a:rPr lang="nl-NL" dirty="0" err="1">
                <a:latin typeface="BISansNEXT" panose="02000503040000020004"/>
              </a:rPr>
              <a:t>early</a:t>
            </a:r>
            <a:r>
              <a:rPr lang="nl-NL" dirty="0">
                <a:latin typeface="BISansNEXT" panose="02000503040000020004"/>
              </a:rPr>
              <a:t> diagnosis </a:t>
            </a:r>
            <a:r>
              <a:rPr lang="nl-NL" dirty="0" err="1">
                <a:latin typeface="BISansNEXT" panose="02000503040000020004"/>
              </a:rPr>
              <a:t>and</a:t>
            </a:r>
            <a:r>
              <a:rPr lang="nl-NL" dirty="0">
                <a:latin typeface="BISansNEXT" panose="02000503040000020004"/>
              </a:rPr>
              <a:t> treatment in </a:t>
            </a:r>
            <a:r>
              <a:rPr lang="nl-NL" dirty="0" err="1">
                <a:latin typeface="BISansNEXT" panose="02000503040000020004"/>
              </a:rPr>
              <a:t>idiopathic</a:t>
            </a:r>
            <a:r>
              <a:rPr lang="nl-NL" dirty="0">
                <a:latin typeface="BISansNEXT" panose="02000503040000020004"/>
              </a:rPr>
              <a:t> </a:t>
            </a:r>
            <a:r>
              <a:rPr lang="nl-NL" dirty="0" err="1">
                <a:latin typeface="BISansNEXT" panose="02000503040000020004"/>
              </a:rPr>
              <a:t>pulmonary</a:t>
            </a:r>
            <a:r>
              <a:rPr lang="nl-NL" dirty="0">
                <a:latin typeface="BISansNEXT" panose="02000503040000020004"/>
              </a:rPr>
              <a:t> fibrosis. Expert </a:t>
            </a:r>
            <a:r>
              <a:rPr lang="nl-NL" dirty="0" err="1">
                <a:latin typeface="BISansNEXT" panose="02000503040000020004"/>
              </a:rPr>
              <a:t>Rev</a:t>
            </a:r>
            <a:r>
              <a:rPr lang="nl-NL" dirty="0">
                <a:latin typeface="BISansNEXT" panose="02000503040000020004"/>
              </a:rPr>
              <a:t> </a:t>
            </a:r>
            <a:r>
              <a:rPr lang="nl-NL" dirty="0" err="1">
                <a:latin typeface="BISansNEXT" panose="02000503040000020004"/>
              </a:rPr>
              <a:t>Respir</a:t>
            </a:r>
            <a:r>
              <a:rPr lang="nl-NL" dirty="0">
                <a:latin typeface="BISansNEXT" panose="02000503040000020004"/>
              </a:rPr>
              <a:t> </a:t>
            </a:r>
            <a:r>
              <a:rPr lang="nl-NL" dirty="0" err="1">
                <a:latin typeface="BISansNEXT" panose="02000503040000020004"/>
              </a:rPr>
              <a:t>Med</a:t>
            </a:r>
            <a:r>
              <a:rPr lang="nl-NL" dirty="0">
                <a:latin typeface="BISansNEXT" panose="02000503040000020004"/>
              </a:rPr>
              <a:t>. 2018;12(7):537-9; 6. </a:t>
            </a:r>
            <a:r>
              <a:rPr lang="nl-NL" dirty="0" err="1">
                <a:latin typeface="BISansNEXT" panose="02000503040000020004"/>
              </a:rPr>
              <a:t>Flaherty</a:t>
            </a:r>
            <a:r>
              <a:rPr lang="nl-NL" dirty="0">
                <a:latin typeface="BISansNEXT" panose="02000503040000020004"/>
              </a:rPr>
              <a:t> KR, Wells AU, </a:t>
            </a:r>
            <a:r>
              <a:rPr lang="nl-NL" dirty="0" err="1">
                <a:latin typeface="BISansNEXT" panose="02000503040000020004"/>
              </a:rPr>
              <a:t>Cottin</a:t>
            </a:r>
            <a:r>
              <a:rPr lang="nl-NL" dirty="0">
                <a:latin typeface="BISansNEXT" panose="02000503040000020004"/>
              </a:rPr>
              <a:t> V, et al. </a:t>
            </a:r>
            <a:r>
              <a:rPr lang="nl-NL" dirty="0" err="1">
                <a:latin typeface="BISansNEXT" panose="02000503040000020004"/>
              </a:rPr>
              <a:t>Nintedanib</a:t>
            </a:r>
            <a:r>
              <a:rPr lang="nl-NL" dirty="0">
                <a:latin typeface="BISansNEXT" panose="02000503040000020004"/>
              </a:rPr>
              <a:t> in </a:t>
            </a:r>
            <a:r>
              <a:rPr lang="nl-NL" dirty="0" err="1">
                <a:latin typeface="BISansNEXT" panose="02000503040000020004"/>
              </a:rPr>
              <a:t>progressive</a:t>
            </a:r>
            <a:r>
              <a:rPr lang="nl-NL" dirty="0">
                <a:latin typeface="BISansNEXT" panose="02000503040000020004"/>
              </a:rPr>
              <a:t> </a:t>
            </a:r>
            <a:r>
              <a:rPr lang="nl-NL" dirty="0" err="1">
                <a:latin typeface="BISansNEXT" panose="02000503040000020004"/>
              </a:rPr>
              <a:t>fibrosing</a:t>
            </a:r>
            <a:r>
              <a:rPr lang="nl-NL" dirty="0">
                <a:latin typeface="BISansNEXT" panose="02000503040000020004"/>
              </a:rPr>
              <a:t> </a:t>
            </a:r>
            <a:r>
              <a:rPr lang="nl-NL" dirty="0" err="1">
                <a:latin typeface="BISansNEXT" panose="02000503040000020004"/>
              </a:rPr>
              <a:t>interstitial</a:t>
            </a:r>
            <a:r>
              <a:rPr lang="nl-NL" dirty="0">
                <a:latin typeface="BISansNEXT" panose="02000503040000020004"/>
              </a:rPr>
              <a:t> </a:t>
            </a:r>
            <a:r>
              <a:rPr lang="nl-NL" dirty="0" err="1">
                <a:latin typeface="BISansNEXT" panose="02000503040000020004"/>
              </a:rPr>
              <a:t>lung</a:t>
            </a:r>
            <a:r>
              <a:rPr lang="nl-NL" dirty="0">
                <a:latin typeface="BISansNEXT" panose="02000503040000020004"/>
              </a:rPr>
              <a:t> </a:t>
            </a:r>
            <a:r>
              <a:rPr lang="nl-NL" dirty="0" err="1">
                <a:latin typeface="BISansNEXT" panose="02000503040000020004"/>
              </a:rPr>
              <a:t>diseases</a:t>
            </a:r>
            <a:r>
              <a:rPr lang="nl-NL" dirty="0">
                <a:latin typeface="BISansNEXT" panose="02000503040000020004"/>
              </a:rPr>
              <a:t>. N </a:t>
            </a:r>
            <a:r>
              <a:rPr lang="nl-NL" dirty="0" err="1">
                <a:latin typeface="BISansNEXT" panose="02000503040000020004"/>
              </a:rPr>
              <a:t>Engl</a:t>
            </a:r>
            <a:r>
              <a:rPr lang="nl-NL" dirty="0">
                <a:latin typeface="BISansNEXT" panose="02000503040000020004"/>
              </a:rPr>
              <a:t> J </a:t>
            </a:r>
            <a:r>
              <a:rPr lang="nl-NL" dirty="0" err="1">
                <a:latin typeface="BISansNEXT" panose="02000503040000020004"/>
              </a:rPr>
              <a:t>Med</a:t>
            </a:r>
            <a:r>
              <a:rPr lang="nl-NL" dirty="0">
                <a:latin typeface="BISansNEXT" panose="02000503040000020004"/>
              </a:rPr>
              <a:t> 2019;381(18):1718-27; 7. </a:t>
            </a:r>
            <a:r>
              <a:rPr lang="nl-NL" dirty="0" err="1">
                <a:latin typeface="BISansNEXT" panose="02000503040000020004"/>
              </a:rPr>
              <a:t>Richeldi</a:t>
            </a:r>
            <a:r>
              <a:rPr lang="nl-NL" dirty="0">
                <a:latin typeface="BISansNEXT" panose="02000503040000020004"/>
              </a:rPr>
              <a:t> L, du Bois RM, </a:t>
            </a:r>
            <a:r>
              <a:rPr lang="nl-NL" dirty="0" err="1">
                <a:latin typeface="BISansNEXT" panose="02000503040000020004"/>
              </a:rPr>
              <a:t>Raghu</a:t>
            </a:r>
            <a:r>
              <a:rPr lang="nl-NL" dirty="0">
                <a:latin typeface="BISansNEXT" panose="02000503040000020004"/>
              </a:rPr>
              <a:t> G, et al. </a:t>
            </a:r>
            <a:r>
              <a:rPr lang="nl-NL" dirty="0" err="1">
                <a:latin typeface="BISansNEXT" panose="02000503040000020004"/>
              </a:rPr>
              <a:t>Efficacy</a:t>
            </a:r>
            <a:r>
              <a:rPr lang="nl-NL" dirty="0">
                <a:latin typeface="BISansNEXT" panose="02000503040000020004"/>
              </a:rPr>
              <a:t> </a:t>
            </a:r>
            <a:r>
              <a:rPr lang="nl-NL" dirty="0" err="1">
                <a:latin typeface="BISansNEXT" panose="02000503040000020004"/>
              </a:rPr>
              <a:t>and</a:t>
            </a:r>
            <a:r>
              <a:rPr lang="nl-NL" dirty="0">
                <a:latin typeface="BISansNEXT" panose="02000503040000020004"/>
              </a:rPr>
              <a:t> </a:t>
            </a:r>
            <a:r>
              <a:rPr lang="nl-NL" dirty="0" err="1">
                <a:latin typeface="BISansNEXT" panose="02000503040000020004"/>
              </a:rPr>
              <a:t>safety</a:t>
            </a:r>
            <a:r>
              <a:rPr lang="nl-NL" dirty="0">
                <a:latin typeface="BISansNEXT" panose="02000503040000020004"/>
              </a:rPr>
              <a:t> of </a:t>
            </a:r>
            <a:r>
              <a:rPr lang="nl-NL" dirty="0" err="1">
                <a:latin typeface="BISansNEXT" panose="02000503040000020004"/>
              </a:rPr>
              <a:t>nintedanib</a:t>
            </a:r>
            <a:r>
              <a:rPr lang="nl-NL" dirty="0">
                <a:latin typeface="BISansNEXT" panose="02000503040000020004"/>
              </a:rPr>
              <a:t> in </a:t>
            </a:r>
            <a:r>
              <a:rPr lang="nl-NL" dirty="0" err="1">
                <a:latin typeface="BISansNEXT" panose="02000503040000020004"/>
              </a:rPr>
              <a:t>idiopathic</a:t>
            </a:r>
            <a:r>
              <a:rPr lang="nl-NL" dirty="0">
                <a:latin typeface="BISansNEXT" panose="02000503040000020004"/>
              </a:rPr>
              <a:t> </a:t>
            </a:r>
            <a:r>
              <a:rPr lang="nl-NL" dirty="0" err="1">
                <a:latin typeface="BISansNEXT" panose="02000503040000020004"/>
              </a:rPr>
              <a:t>pulmonary</a:t>
            </a:r>
            <a:r>
              <a:rPr lang="nl-NL" dirty="0">
                <a:latin typeface="BISansNEXT" panose="02000503040000020004"/>
              </a:rPr>
              <a:t> fibrosis. N </a:t>
            </a:r>
            <a:r>
              <a:rPr lang="nl-NL" dirty="0" err="1">
                <a:latin typeface="BISansNEXT" panose="02000503040000020004"/>
              </a:rPr>
              <a:t>Engl</a:t>
            </a:r>
            <a:r>
              <a:rPr lang="nl-NL" dirty="0">
                <a:latin typeface="BISansNEXT" panose="02000503040000020004"/>
              </a:rPr>
              <a:t> J </a:t>
            </a:r>
            <a:r>
              <a:rPr lang="nl-NL" dirty="0" err="1">
                <a:latin typeface="BISansNEXT" panose="02000503040000020004"/>
              </a:rPr>
              <a:t>Med</a:t>
            </a:r>
            <a:r>
              <a:rPr lang="nl-NL" dirty="0">
                <a:latin typeface="BISansNEXT" panose="02000503040000020004"/>
              </a:rPr>
              <a:t> 2014;370(22):2071-82; 8. </a:t>
            </a:r>
            <a:r>
              <a:rPr lang="nl-NL" dirty="0" err="1">
                <a:latin typeface="BISansNEXT" panose="02000503040000020004"/>
              </a:rPr>
              <a:t>Richeldi</a:t>
            </a:r>
            <a:r>
              <a:rPr lang="nl-NL" dirty="0">
                <a:latin typeface="BISansNEXT" panose="02000503040000020004"/>
              </a:rPr>
              <a:t> L, du Bois RM, </a:t>
            </a:r>
            <a:r>
              <a:rPr lang="nl-NL" dirty="0" err="1">
                <a:latin typeface="BISansNEXT" panose="02000503040000020004"/>
              </a:rPr>
              <a:t>Raghu</a:t>
            </a:r>
            <a:r>
              <a:rPr lang="nl-NL" dirty="0">
                <a:latin typeface="BISansNEXT" panose="02000503040000020004"/>
              </a:rPr>
              <a:t> G, et al. </a:t>
            </a:r>
            <a:r>
              <a:rPr lang="nl-NL" dirty="0" err="1">
                <a:latin typeface="BISansNEXT" panose="02000503040000020004"/>
              </a:rPr>
              <a:t>Efficacy</a:t>
            </a:r>
            <a:r>
              <a:rPr lang="nl-NL" dirty="0">
                <a:latin typeface="BISansNEXT" panose="02000503040000020004"/>
              </a:rPr>
              <a:t> of a </a:t>
            </a:r>
            <a:r>
              <a:rPr lang="nl-NL" dirty="0" err="1">
                <a:latin typeface="BISansNEXT" panose="02000503040000020004"/>
              </a:rPr>
              <a:t>tyrosine</a:t>
            </a:r>
            <a:r>
              <a:rPr lang="nl-NL" dirty="0">
                <a:latin typeface="BISansNEXT" panose="02000503040000020004"/>
              </a:rPr>
              <a:t> kinase inhibitor in </a:t>
            </a:r>
            <a:r>
              <a:rPr lang="nl-NL" dirty="0" err="1">
                <a:latin typeface="BISansNEXT" panose="02000503040000020004"/>
              </a:rPr>
              <a:t>idiopathic</a:t>
            </a:r>
            <a:r>
              <a:rPr lang="nl-NL" dirty="0">
                <a:latin typeface="BISansNEXT" panose="02000503040000020004"/>
              </a:rPr>
              <a:t> </a:t>
            </a:r>
            <a:r>
              <a:rPr lang="nl-NL" dirty="0" err="1">
                <a:latin typeface="BISansNEXT" panose="02000503040000020004"/>
              </a:rPr>
              <a:t>pulmonary</a:t>
            </a:r>
            <a:r>
              <a:rPr lang="nl-NL" dirty="0">
                <a:latin typeface="BISansNEXT" panose="02000503040000020004"/>
              </a:rPr>
              <a:t> fibrosis. N </a:t>
            </a:r>
            <a:r>
              <a:rPr lang="nl-NL" dirty="0" err="1">
                <a:latin typeface="BISansNEXT" panose="02000503040000020004"/>
              </a:rPr>
              <a:t>Engl</a:t>
            </a:r>
            <a:r>
              <a:rPr lang="nl-NL" dirty="0">
                <a:latin typeface="BISansNEXT" panose="02000503040000020004"/>
              </a:rPr>
              <a:t> J </a:t>
            </a:r>
            <a:r>
              <a:rPr lang="nl-NL" dirty="0" err="1">
                <a:latin typeface="BISansNEXT" panose="02000503040000020004"/>
              </a:rPr>
              <a:t>Med</a:t>
            </a:r>
            <a:r>
              <a:rPr lang="nl-NL" dirty="0">
                <a:latin typeface="BISansNEXT" panose="02000503040000020004"/>
              </a:rPr>
              <a:t> 2011;365(12):1079-87; 9. </a:t>
            </a:r>
            <a:r>
              <a:rPr lang="nl-NL" dirty="0" err="1">
                <a:latin typeface="BISansNEXT" panose="02000503040000020004"/>
              </a:rPr>
              <a:t>Distler</a:t>
            </a:r>
            <a:r>
              <a:rPr lang="nl-NL" dirty="0">
                <a:latin typeface="BISansNEXT" panose="02000503040000020004"/>
              </a:rPr>
              <a:t> O, Highland KB, </a:t>
            </a:r>
            <a:r>
              <a:rPr lang="nl-NL" dirty="0" err="1">
                <a:latin typeface="BISansNEXT" panose="02000503040000020004"/>
              </a:rPr>
              <a:t>Gahlemann</a:t>
            </a:r>
            <a:r>
              <a:rPr lang="nl-NL" dirty="0">
                <a:latin typeface="BISansNEXT" panose="02000503040000020004"/>
              </a:rPr>
              <a:t> M, et al. </a:t>
            </a:r>
            <a:r>
              <a:rPr lang="nl-NL" dirty="0" err="1">
                <a:latin typeface="BISansNEXT" panose="02000503040000020004"/>
              </a:rPr>
              <a:t>Nintedanib</a:t>
            </a:r>
            <a:r>
              <a:rPr lang="nl-NL" dirty="0">
                <a:latin typeface="BISansNEXT" panose="02000503040000020004"/>
              </a:rPr>
              <a:t> </a:t>
            </a:r>
            <a:r>
              <a:rPr lang="nl-NL" dirty="0" err="1">
                <a:latin typeface="BISansNEXT" panose="02000503040000020004"/>
              </a:rPr>
              <a:t>for</a:t>
            </a:r>
            <a:r>
              <a:rPr lang="nl-NL" dirty="0">
                <a:latin typeface="BISansNEXT" panose="02000503040000020004"/>
              </a:rPr>
              <a:t> </a:t>
            </a:r>
            <a:r>
              <a:rPr lang="nl-NL" dirty="0" err="1">
                <a:latin typeface="BISansNEXT" panose="02000503040000020004"/>
              </a:rPr>
              <a:t>systemic</a:t>
            </a:r>
            <a:r>
              <a:rPr lang="nl-NL" dirty="0">
                <a:latin typeface="BISansNEXT" panose="02000503040000020004"/>
              </a:rPr>
              <a:t> sclerosis-</a:t>
            </a:r>
            <a:r>
              <a:rPr lang="nl-NL" dirty="0" err="1">
                <a:latin typeface="BISansNEXT" panose="02000503040000020004"/>
              </a:rPr>
              <a:t>associated</a:t>
            </a:r>
            <a:r>
              <a:rPr lang="nl-NL" dirty="0">
                <a:latin typeface="BISansNEXT" panose="02000503040000020004"/>
              </a:rPr>
              <a:t> </a:t>
            </a:r>
            <a:r>
              <a:rPr lang="nl-NL" dirty="0" err="1">
                <a:latin typeface="BISansNEXT" panose="02000503040000020004"/>
              </a:rPr>
              <a:t>lung</a:t>
            </a:r>
            <a:r>
              <a:rPr lang="nl-NL" dirty="0">
                <a:latin typeface="BISansNEXT" panose="02000503040000020004"/>
              </a:rPr>
              <a:t> </a:t>
            </a:r>
            <a:r>
              <a:rPr lang="nl-NL" dirty="0" err="1">
                <a:latin typeface="BISansNEXT" panose="02000503040000020004"/>
              </a:rPr>
              <a:t>disease</a:t>
            </a:r>
            <a:r>
              <a:rPr lang="nl-NL" dirty="0">
                <a:latin typeface="BISansNEXT" panose="02000503040000020004"/>
              </a:rPr>
              <a:t>. N </a:t>
            </a:r>
            <a:r>
              <a:rPr lang="nl-NL" dirty="0" err="1">
                <a:latin typeface="BISansNEXT" panose="02000503040000020004"/>
              </a:rPr>
              <a:t>Engl</a:t>
            </a:r>
            <a:r>
              <a:rPr lang="nl-NL" dirty="0">
                <a:latin typeface="BISansNEXT" panose="02000503040000020004"/>
              </a:rPr>
              <a:t> J </a:t>
            </a:r>
            <a:r>
              <a:rPr lang="nl-NL" dirty="0" err="1">
                <a:latin typeface="BISansNEXT" panose="02000503040000020004"/>
              </a:rPr>
              <a:t>Med</a:t>
            </a:r>
            <a:r>
              <a:rPr lang="nl-NL" dirty="0">
                <a:latin typeface="BISansNEXT" panose="02000503040000020004"/>
              </a:rPr>
              <a:t> 2019;380(26):2518-28.</a:t>
            </a:r>
          </a:p>
        </p:txBody>
      </p:sp>
      <p:pic>
        <p:nvPicPr>
          <p:cNvPr id="7" name="Picture 6">
            <a:extLst>
              <a:ext uri="{FF2B5EF4-FFF2-40B4-BE49-F238E27FC236}">
                <a16:creationId xmlns:a16="http://schemas.microsoft.com/office/drawing/2014/main" id="{9F29A8CE-E91A-94EE-8727-FF3C3197B3E8}"/>
              </a:ext>
            </a:extLst>
          </p:cNvPr>
          <p:cNvPicPr>
            <a:picLocks noChangeAspect="1"/>
          </p:cNvPicPr>
          <p:nvPr/>
        </p:nvPicPr>
        <p:blipFill>
          <a:blip r:embed="rId18"/>
          <a:stretch>
            <a:fillRect/>
          </a:stretch>
        </p:blipFill>
        <p:spPr>
          <a:xfrm>
            <a:off x="10997945" y="6298113"/>
            <a:ext cx="1286367" cy="201185"/>
          </a:xfrm>
          <a:prstGeom prst="rect">
            <a:avLst/>
          </a:prstGeom>
        </p:spPr>
      </p:pic>
    </p:spTree>
    <p:extLst>
      <p:ext uri="{BB962C8B-B14F-4D97-AF65-F5344CB8AC3E}">
        <p14:creationId xmlns:p14="http://schemas.microsoft.com/office/powerpoint/2010/main" val="258767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1"/>
                                        </p:tgtEl>
                                      </p:cBhvr>
                                    </p:animEffect>
                                    <p:set>
                                      <p:cBhvr>
                                        <p:cTn id="7" dur="1" fill="hold">
                                          <p:stCondLst>
                                            <p:cond delay="499"/>
                                          </p:stCondLst>
                                        </p:cTn>
                                        <p:tgtEl>
                                          <p:spTgt spid="6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6"/>
                                        </p:tgtEl>
                                      </p:cBhvr>
                                    </p:animEffect>
                                    <p:set>
                                      <p:cBhvr>
                                        <p:cTn id="22" dur="1" fill="hold">
                                          <p:stCondLst>
                                            <p:cond delay="499"/>
                                          </p:stCondLst>
                                        </p:cTn>
                                        <p:tgtEl>
                                          <p:spTgt spid="5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9CEA45-FC7A-20D1-66D9-DF3AFE0B7B45}"/>
              </a:ext>
            </a:extLst>
          </p:cNvPr>
          <p:cNvSpPr>
            <a:spLocks noGrp="1"/>
          </p:cNvSpPr>
          <p:nvPr>
            <p:ph idx="1"/>
          </p:nvPr>
        </p:nvSpPr>
        <p:spPr>
          <a:xfrm>
            <a:off x="838200" y="581515"/>
            <a:ext cx="10515600" cy="4123278"/>
          </a:xfrm>
        </p:spPr>
        <p:txBody>
          <a:bodyPr/>
          <a:lstStyle/>
          <a:p>
            <a:pPr marL="0" indent="0">
              <a:buNone/>
            </a:pPr>
            <a:r>
              <a:rPr lang="sv-SE" sz="1800" b="1" dirty="0" err="1">
                <a:effectLst/>
                <a:latin typeface="BISans" panose="02000503040000020004" pitchFamily="2" charset="0"/>
                <a:ea typeface="SimSun" panose="02010600030101010101" pitchFamily="2" charset="-122"/>
                <a:cs typeface="Calibri" panose="020F0502020204030204" pitchFamily="34" charset="0"/>
              </a:rPr>
              <a:t>Ofev</a:t>
            </a:r>
            <a:r>
              <a:rPr lang="sv-SE" sz="1800" b="1" dirty="0">
                <a:effectLst/>
                <a:latin typeface="BISans" panose="02000503040000020004" pitchFamily="2" charset="0"/>
                <a:ea typeface="SimSun" panose="02010600030101010101" pitchFamily="2" charset="-122"/>
                <a:cs typeface="Calibri" panose="020F0502020204030204" pitchFamily="34" charset="0"/>
              </a:rPr>
              <a:t>®</a:t>
            </a:r>
            <a:r>
              <a:rPr lang="sv-SE" sz="1800" dirty="0">
                <a:effectLst/>
                <a:latin typeface="BISans" panose="02000503040000020004" pitchFamily="2" charset="0"/>
                <a:ea typeface="SimSun" panose="02010600030101010101" pitchFamily="2" charset="-122"/>
                <a:cs typeface="Calibri" panose="020F0502020204030204" pitchFamily="34" charset="0"/>
              </a:rPr>
              <a:t> (</a:t>
            </a:r>
            <a:r>
              <a:rPr lang="sv-SE" sz="1800" dirty="0" err="1">
                <a:effectLst/>
                <a:latin typeface="BISans" panose="02000503040000020004" pitchFamily="2" charset="0"/>
                <a:ea typeface="SimSun" panose="02010600030101010101" pitchFamily="2" charset="-122"/>
                <a:cs typeface="Calibri" panose="020F0502020204030204" pitchFamily="34" charset="0"/>
              </a:rPr>
              <a:t>nintedanib</a:t>
            </a:r>
            <a:r>
              <a:rPr lang="sv-SE" sz="1800" dirty="0">
                <a:effectLst/>
                <a:latin typeface="BISans" panose="02000503040000020004" pitchFamily="2" charset="0"/>
                <a:ea typeface="SimSun" panose="02010600030101010101" pitchFamily="2" charset="-122"/>
                <a:cs typeface="Calibri" panose="020F0502020204030204" pitchFamily="34" charset="0"/>
              </a:rPr>
              <a:t>) mjuk kapsel 100 mg och 150 mg, </a:t>
            </a:r>
            <a:r>
              <a:rPr lang="sv-SE" sz="1800" dirty="0" err="1">
                <a:effectLst/>
                <a:latin typeface="BISans" panose="02000503040000020004" pitchFamily="2" charset="0"/>
                <a:ea typeface="SimSun" panose="02010600030101010101" pitchFamily="2" charset="-122"/>
                <a:cs typeface="Calibri" panose="020F0502020204030204" pitchFamily="34" charset="0"/>
              </a:rPr>
              <a:t>Rx</a:t>
            </a:r>
            <a:r>
              <a:rPr lang="sv-SE" sz="1800" dirty="0">
                <a:effectLst/>
                <a:latin typeface="BISans" panose="02000503040000020004" pitchFamily="2" charset="0"/>
                <a:ea typeface="SimSun" panose="02010600030101010101" pitchFamily="2" charset="-122"/>
                <a:cs typeface="Calibri" panose="020F0502020204030204" pitchFamily="34" charset="0"/>
              </a:rPr>
              <a:t>, F. Proteinkinashämmare. </a:t>
            </a:r>
            <a:r>
              <a:rPr lang="sv-SE" sz="1800" b="1" dirty="0">
                <a:effectLst/>
                <a:latin typeface="BISans" panose="02000503040000020004" pitchFamily="2" charset="0"/>
                <a:ea typeface="SimSun" panose="02010600030101010101" pitchFamily="2" charset="-122"/>
                <a:cs typeface="Calibri" panose="020F0502020204030204" pitchFamily="34" charset="0"/>
              </a:rPr>
              <a:t>Indikationer:</a:t>
            </a:r>
            <a:r>
              <a:rPr lang="sv-SE" sz="1800" dirty="0">
                <a:effectLst/>
                <a:latin typeface="BISans" panose="02000503040000020004" pitchFamily="2" charset="0"/>
                <a:ea typeface="SimSun" panose="02010600030101010101" pitchFamily="2" charset="-122"/>
                <a:cs typeface="Calibri" panose="020F0502020204030204" pitchFamily="34" charset="0"/>
              </a:rPr>
              <a:t> Avsett för behandling av idiopatisk lungfibros (IPF), andra kroniska </a:t>
            </a:r>
            <a:r>
              <a:rPr lang="sv-SE" sz="1800" dirty="0" err="1">
                <a:effectLst/>
                <a:latin typeface="BISans" panose="02000503040000020004" pitchFamily="2" charset="0"/>
                <a:ea typeface="SimSun" panose="02010600030101010101" pitchFamily="2" charset="-122"/>
                <a:cs typeface="Calibri" panose="020F0502020204030204" pitchFamily="34" charset="0"/>
              </a:rPr>
              <a:t>fibrotiserande</a:t>
            </a:r>
            <a:r>
              <a:rPr lang="sv-SE" sz="1800" dirty="0">
                <a:effectLst/>
                <a:latin typeface="BISans" panose="02000503040000020004" pitchFamily="2" charset="0"/>
                <a:ea typeface="SimSun" panose="02010600030101010101" pitchFamily="2" charset="-122"/>
                <a:cs typeface="Calibri" panose="020F0502020204030204" pitchFamily="34" charset="0"/>
              </a:rPr>
              <a:t> </a:t>
            </a:r>
            <a:r>
              <a:rPr lang="sv-SE" sz="1800" dirty="0" err="1">
                <a:effectLst/>
                <a:latin typeface="BISans" panose="02000503040000020004" pitchFamily="2" charset="0"/>
                <a:ea typeface="SimSun" panose="02010600030101010101" pitchFamily="2" charset="-122"/>
                <a:cs typeface="Calibri" panose="020F0502020204030204" pitchFamily="34" charset="0"/>
              </a:rPr>
              <a:t>interstitiella</a:t>
            </a:r>
            <a:r>
              <a:rPr lang="sv-SE" sz="1800" dirty="0">
                <a:effectLst/>
                <a:latin typeface="BISans" panose="02000503040000020004" pitchFamily="2" charset="0"/>
                <a:ea typeface="SimSun" panose="02010600030101010101" pitchFamily="2" charset="-122"/>
                <a:cs typeface="Calibri" panose="020F0502020204030204" pitchFamily="34" charset="0"/>
              </a:rPr>
              <a:t> lungsjukdomar (ILD-sjukdomar) med en progressiv fenotyp och systemisk sklerosassocierad </a:t>
            </a:r>
            <a:r>
              <a:rPr lang="sv-SE" sz="1800" dirty="0" err="1">
                <a:effectLst/>
                <a:latin typeface="BISans" panose="02000503040000020004" pitchFamily="2" charset="0"/>
                <a:ea typeface="SimSun" panose="02010600030101010101" pitchFamily="2" charset="-122"/>
                <a:cs typeface="Calibri" panose="020F0502020204030204" pitchFamily="34" charset="0"/>
              </a:rPr>
              <a:t>interstitiell</a:t>
            </a:r>
            <a:r>
              <a:rPr lang="sv-SE" sz="1800" dirty="0">
                <a:effectLst/>
                <a:latin typeface="BISans" panose="02000503040000020004" pitchFamily="2" charset="0"/>
                <a:ea typeface="SimSun" panose="02010600030101010101" pitchFamily="2" charset="-122"/>
                <a:cs typeface="Calibri" panose="020F0502020204030204" pitchFamily="34" charset="0"/>
              </a:rPr>
              <a:t> lungsjukdom (</a:t>
            </a:r>
            <a:r>
              <a:rPr lang="sv-SE" sz="1800" dirty="0" err="1">
                <a:effectLst/>
                <a:latin typeface="BISans" panose="02000503040000020004" pitchFamily="2" charset="0"/>
                <a:ea typeface="SimSun" panose="02010600030101010101" pitchFamily="2" charset="-122"/>
                <a:cs typeface="Calibri" panose="020F0502020204030204" pitchFamily="34" charset="0"/>
              </a:rPr>
              <a:t>SSc</a:t>
            </a:r>
            <a:r>
              <a:rPr lang="sv-SE" sz="1800" dirty="0">
                <a:effectLst/>
                <a:latin typeface="BISans" panose="02000503040000020004" pitchFamily="2" charset="0"/>
                <a:ea typeface="SimSun" panose="02010600030101010101" pitchFamily="2" charset="-122"/>
                <a:cs typeface="Calibri" panose="020F0502020204030204" pitchFamily="34" charset="0"/>
              </a:rPr>
              <a:t>-ILD) hos vuxna. </a:t>
            </a:r>
            <a:r>
              <a:rPr lang="sv-SE" sz="1800" b="1" dirty="0">
                <a:effectLst/>
                <a:latin typeface="BISans" panose="02000503040000020004" pitchFamily="2" charset="0"/>
                <a:ea typeface="SimSun" panose="02010600030101010101" pitchFamily="2" charset="-122"/>
                <a:cs typeface="Calibri" panose="020F0502020204030204" pitchFamily="34" charset="0"/>
              </a:rPr>
              <a:t>Kontraindikationer: </a:t>
            </a:r>
            <a:r>
              <a:rPr lang="sv-SE" sz="1800" dirty="0">
                <a:effectLst/>
                <a:latin typeface="BISans" panose="02000503040000020004" pitchFamily="2" charset="0"/>
                <a:ea typeface="SimSun" panose="02010600030101010101" pitchFamily="2" charset="-122"/>
                <a:cs typeface="Calibri" panose="020F0502020204030204" pitchFamily="34" charset="0"/>
              </a:rPr>
              <a:t>Graviditet. Överkänslighet mot </a:t>
            </a:r>
            <a:r>
              <a:rPr lang="sv-SE" sz="1800" dirty="0" err="1">
                <a:effectLst/>
                <a:latin typeface="BISans" panose="02000503040000020004" pitchFamily="2" charset="0"/>
                <a:ea typeface="SimSun" panose="02010600030101010101" pitchFamily="2" charset="-122"/>
                <a:cs typeface="Calibri" panose="020F0502020204030204" pitchFamily="34" charset="0"/>
              </a:rPr>
              <a:t>nintedanib</a:t>
            </a:r>
            <a:r>
              <a:rPr lang="sv-SE" sz="1800" dirty="0">
                <a:effectLst/>
                <a:latin typeface="BISans" panose="02000503040000020004" pitchFamily="2" charset="0"/>
                <a:ea typeface="SimSun" panose="02010600030101010101" pitchFamily="2" charset="-122"/>
                <a:cs typeface="Calibri" panose="020F0502020204030204" pitchFamily="34" charset="0"/>
              </a:rPr>
              <a:t>, jordnötter eller soja. </a:t>
            </a:r>
            <a:r>
              <a:rPr lang="sv-SE" sz="1800" b="1" dirty="0">
                <a:effectLst/>
                <a:latin typeface="BISans" panose="02000503040000020004" pitchFamily="2" charset="0"/>
                <a:ea typeface="SimSun" panose="02010600030101010101" pitchFamily="2" charset="-122"/>
                <a:cs typeface="Calibri" panose="020F0502020204030204" pitchFamily="34" charset="0"/>
              </a:rPr>
              <a:t>Varningar och försiktighet:</a:t>
            </a:r>
            <a:r>
              <a:rPr lang="sv-SE" sz="1800" dirty="0">
                <a:effectLst/>
                <a:latin typeface="BISans" panose="02000503040000020004" pitchFamily="2" charset="0"/>
                <a:ea typeface="SimSun" panose="02010600030101010101" pitchFamily="2" charset="-122"/>
                <a:cs typeface="Calibri" panose="020F0502020204030204" pitchFamily="34" charset="0"/>
              </a:rPr>
              <a:t>  Diarré kan förekomma och ska behandlas vid första tecken. Kontrollera leverfunktionen före insättning och under behandling, med täta kontroller under de första tre månaderna. Blödning och </a:t>
            </a:r>
            <a:r>
              <a:rPr lang="sv-SE" sz="1800" dirty="0" err="1">
                <a:effectLst/>
                <a:latin typeface="BISans" panose="02000503040000020004" pitchFamily="2" charset="0"/>
                <a:ea typeface="SimSun" panose="02010600030101010101" pitchFamily="2" charset="-122"/>
                <a:cs typeface="Calibri" panose="020F0502020204030204" pitchFamily="34" charset="0"/>
              </a:rPr>
              <a:t>tromboemboliska</a:t>
            </a:r>
            <a:r>
              <a:rPr lang="sv-SE" sz="1800" dirty="0">
                <a:effectLst/>
                <a:latin typeface="BISans" panose="02000503040000020004" pitchFamily="2" charset="0"/>
                <a:ea typeface="SimSun" panose="02010600030101010101" pitchFamily="2" charset="-122"/>
                <a:cs typeface="Calibri" panose="020F0502020204030204" pitchFamily="34" charset="0"/>
              </a:rPr>
              <a:t> händelser. Amning ska avbrytas. </a:t>
            </a:r>
            <a:r>
              <a:rPr lang="sv-SE" sz="1800" dirty="0" err="1">
                <a:effectLst/>
                <a:latin typeface="BISans" panose="02000503040000020004" pitchFamily="2" charset="0"/>
                <a:ea typeface="SimSun" panose="02010600030101010101" pitchFamily="2" charset="-122"/>
                <a:cs typeface="Calibri" panose="020F0502020204030204" pitchFamily="34" charset="0"/>
              </a:rPr>
              <a:t>Boehringer</a:t>
            </a:r>
            <a:r>
              <a:rPr lang="sv-SE" sz="1800" dirty="0">
                <a:effectLst/>
                <a:latin typeface="BISans" panose="02000503040000020004" pitchFamily="2" charset="0"/>
                <a:ea typeface="SimSun" panose="02010600030101010101" pitchFamily="2" charset="-122"/>
                <a:cs typeface="Calibri" panose="020F0502020204030204" pitchFamily="34" charset="0"/>
              </a:rPr>
              <a:t> </a:t>
            </a:r>
            <a:r>
              <a:rPr lang="sv-SE" sz="1800" dirty="0" err="1">
                <a:effectLst/>
                <a:latin typeface="BISans" panose="02000503040000020004" pitchFamily="2" charset="0"/>
                <a:ea typeface="SimSun" panose="02010600030101010101" pitchFamily="2" charset="-122"/>
                <a:cs typeface="Calibri" panose="020F0502020204030204" pitchFamily="34" charset="0"/>
              </a:rPr>
              <a:t>Ingelheim</a:t>
            </a:r>
            <a:r>
              <a:rPr lang="sv-SE" sz="1800" dirty="0">
                <a:effectLst/>
                <a:latin typeface="BISans" panose="02000503040000020004" pitchFamily="2" charset="0"/>
                <a:ea typeface="SimSun" panose="02010600030101010101" pitchFamily="2" charset="-122"/>
                <a:cs typeface="Calibri" panose="020F0502020204030204" pitchFamily="34" charset="0"/>
              </a:rPr>
              <a:t> AB, </a:t>
            </a:r>
            <a:r>
              <a:rPr lang="sv-SE" sz="1800" dirty="0" err="1">
                <a:effectLst/>
                <a:latin typeface="BISans" panose="02000503040000020004" pitchFamily="2" charset="0"/>
                <a:ea typeface="SimSun" panose="02010600030101010101" pitchFamily="2" charset="-122"/>
                <a:cs typeface="Calibri" panose="020F0502020204030204" pitchFamily="34" charset="0"/>
              </a:rPr>
              <a:t>tel</a:t>
            </a:r>
            <a:r>
              <a:rPr lang="sv-SE" sz="1800" dirty="0">
                <a:effectLst/>
                <a:latin typeface="BISans" panose="02000503040000020004" pitchFamily="2" charset="0"/>
                <a:ea typeface="SimSun" panose="02010600030101010101" pitchFamily="2" charset="-122"/>
                <a:cs typeface="Calibri" panose="020F0502020204030204" pitchFamily="34" charset="0"/>
              </a:rPr>
              <a:t>: 08-721 21 00. För ytterligare information samt pris se </a:t>
            </a:r>
            <a:r>
              <a:rPr lang="sv-SE" sz="1800" u="sng" dirty="0">
                <a:solidFill>
                  <a:srgbClr val="0000FF"/>
                </a:solidFill>
                <a:effectLst/>
                <a:latin typeface="BISans" panose="02000503040000020004" pitchFamily="2" charset="0"/>
                <a:ea typeface="SimSun" panose="02010600030101010101" pitchFamily="2" charset="-122"/>
                <a:cs typeface="Calibri" panose="020F0502020204030204" pitchFamily="34" charset="0"/>
                <a:hlinkClick r:id="rId2"/>
              </a:rPr>
              <a:t>www.fass.se</a:t>
            </a:r>
            <a:r>
              <a:rPr lang="sv-SE" sz="1800" dirty="0">
                <a:effectLst/>
                <a:latin typeface="BISans" panose="02000503040000020004" pitchFamily="2" charset="0"/>
                <a:ea typeface="SimSun" panose="02010600030101010101" pitchFamily="2" charset="-122"/>
                <a:cs typeface="Calibri" panose="020F0502020204030204" pitchFamily="34" charset="0"/>
              </a:rPr>
              <a:t>. Datum för översyn av produktresumén: 07/2023</a:t>
            </a:r>
            <a:endParaRPr lang="sv-SE" sz="1800" dirty="0">
              <a:effectLst/>
              <a:latin typeface="Calibri" panose="020F0502020204030204" pitchFamily="34" charset="0"/>
              <a:ea typeface="SimSun" panose="02010600030101010101" pitchFamily="2" charset="-122"/>
              <a:cs typeface="Cordia New" panose="020B0304020202020204" pitchFamily="34" charset="-34"/>
            </a:endParaRPr>
          </a:p>
          <a:p>
            <a:endParaRPr lang="sv-SE" dirty="0"/>
          </a:p>
        </p:txBody>
      </p:sp>
      <p:sp>
        <p:nvSpPr>
          <p:cNvPr id="4" name="Text Placeholder 3">
            <a:extLst>
              <a:ext uri="{FF2B5EF4-FFF2-40B4-BE49-F238E27FC236}">
                <a16:creationId xmlns:a16="http://schemas.microsoft.com/office/drawing/2014/main" id="{24DD18A0-A077-923D-AB4A-B2651C74802D}"/>
              </a:ext>
            </a:extLst>
          </p:cNvPr>
          <p:cNvSpPr>
            <a:spLocks noGrp="1"/>
          </p:cNvSpPr>
          <p:nvPr>
            <p:ph type="body" sz="quarter" idx="17"/>
          </p:nvPr>
        </p:nvSpPr>
        <p:spPr/>
        <p:txBody>
          <a:bodyPr/>
          <a:lstStyle/>
          <a:p>
            <a:endParaRPr lang="sv-SE"/>
          </a:p>
        </p:txBody>
      </p:sp>
      <p:sp>
        <p:nvSpPr>
          <p:cNvPr id="7" name="TextBox 6">
            <a:extLst>
              <a:ext uri="{FF2B5EF4-FFF2-40B4-BE49-F238E27FC236}">
                <a16:creationId xmlns:a16="http://schemas.microsoft.com/office/drawing/2014/main" id="{E15D1DC9-6437-3151-4269-17EBE4762960}"/>
              </a:ext>
            </a:extLst>
          </p:cNvPr>
          <p:cNvSpPr txBox="1"/>
          <p:nvPr/>
        </p:nvSpPr>
        <p:spPr>
          <a:xfrm>
            <a:off x="10513912" y="6573577"/>
            <a:ext cx="1489404" cy="215444"/>
          </a:xfrm>
          <a:prstGeom prst="rect">
            <a:avLst/>
          </a:prstGeom>
          <a:noFill/>
        </p:spPr>
        <p:txBody>
          <a:bodyPr wrap="square" rtlCol="0">
            <a:spAutoFit/>
          </a:bodyPr>
          <a:lstStyle/>
          <a:p>
            <a:r>
              <a:rPr lang="sv-SE" sz="800" b="0" i="0" dirty="0">
                <a:effectLst/>
                <a:latin typeface="Arial" panose="020B0604020202020204" pitchFamily="34" charset="0"/>
              </a:rPr>
              <a:t>PC-SE-103810 Oct.2023</a:t>
            </a:r>
            <a:endParaRPr lang="sv-SE" sz="800" dirty="0"/>
          </a:p>
        </p:txBody>
      </p:sp>
      <p:pic>
        <p:nvPicPr>
          <p:cNvPr id="8" name="Picture 7">
            <a:extLst>
              <a:ext uri="{FF2B5EF4-FFF2-40B4-BE49-F238E27FC236}">
                <a16:creationId xmlns:a16="http://schemas.microsoft.com/office/drawing/2014/main" id="{2D52B7C5-BDF1-94C3-2CEB-4C529C5BFA6A}"/>
              </a:ext>
            </a:extLst>
          </p:cNvPr>
          <p:cNvPicPr>
            <a:picLocks noChangeAspect="1"/>
          </p:cNvPicPr>
          <p:nvPr/>
        </p:nvPicPr>
        <p:blipFill>
          <a:blip r:embed="rId3"/>
          <a:stretch>
            <a:fillRect/>
          </a:stretch>
        </p:blipFill>
        <p:spPr>
          <a:xfrm>
            <a:off x="930479" y="4704793"/>
            <a:ext cx="8301248" cy="1363776"/>
          </a:xfrm>
          <a:prstGeom prst="rect">
            <a:avLst/>
          </a:prstGeom>
        </p:spPr>
      </p:pic>
    </p:spTree>
    <p:extLst>
      <p:ext uri="{BB962C8B-B14F-4D97-AF65-F5344CB8AC3E}">
        <p14:creationId xmlns:p14="http://schemas.microsoft.com/office/powerpoint/2010/main" val="3898241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71A8D-A071-4E1C-9C90-E1C446385924}"/>
              </a:ext>
            </a:extLst>
          </p:cNvPr>
          <p:cNvSpPr>
            <a:spLocks noGrp="1"/>
          </p:cNvSpPr>
          <p:nvPr>
            <p:ph type="title"/>
          </p:nvPr>
        </p:nvSpPr>
        <p:spPr/>
        <p:txBody>
          <a:bodyPr/>
          <a:lstStyle/>
          <a:p>
            <a:r>
              <a:rPr lang="en-US" dirty="0"/>
              <a:t>Accurate ILD diagnosis by a multidisciplinary team is crucial to inform prognosis and determine optimal management approaches</a:t>
            </a:r>
            <a:endParaRPr lang="nl-NL" dirty="0"/>
          </a:p>
        </p:txBody>
      </p:sp>
      <p:sp>
        <p:nvSpPr>
          <p:cNvPr id="4" name="Text Placeholder 3">
            <a:extLst>
              <a:ext uri="{FF2B5EF4-FFF2-40B4-BE49-F238E27FC236}">
                <a16:creationId xmlns:a16="http://schemas.microsoft.com/office/drawing/2014/main" id="{05ECEB28-C1DC-412B-882E-6860FAB7DF9D}"/>
              </a:ext>
            </a:extLst>
          </p:cNvPr>
          <p:cNvSpPr>
            <a:spLocks noGrp="1"/>
          </p:cNvSpPr>
          <p:nvPr>
            <p:ph type="body" sz="quarter" idx="13"/>
          </p:nvPr>
        </p:nvSpPr>
        <p:spPr/>
        <p:txBody>
          <a:bodyPr/>
          <a:lstStyle/>
          <a:p>
            <a:r>
              <a:rPr lang="nl-NL" dirty="0"/>
              <a:t>1. </a:t>
            </a:r>
            <a:r>
              <a:rPr lang="nl-NL" dirty="0" err="1"/>
              <a:t>Nambiar</a:t>
            </a:r>
            <a:r>
              <a:rPr lang="nl-NL" dirty="0"/>
              <a:t> AM, Walker CM, Sparks JA. Monitoring </a:t>
            </a:r>
            <a:r>
              <a:rPr lang="nl-NL" dirty="0" err="1"/>
              <a:t>and</a:t>
            </a:r>
            <a:r>
              <a:rPr lang="nl-NL" dirty="0"/>
              <a:t> management of </a:t>
            </a:r>
            <a:r>
              <a:rPr lang="nl-NL" dirty="0" err="1"/>
              <a:t>fibrosing</a:t>
            </a:r>
            <a:r>
              <a:rPr lang="nl-NL" dirty="0"/>
              <a:t> </a:t>
            </a:r>
            <a:r>
              <a:rPr lang="nl-NL" dirty="0" err="1"/>
              <a:t>interstitial</a:t>
            </a:r>
            <a:r>
              <a:rPr lang="nl-NL" dirty="0"/>
              <a:t> </a:t>
            </a:r>
            <a:r>
              <a:rPr lang="nl-NL" dirty="0" err="1"/>
              <a:t>lung</a:t>
            </a:r>
            <a:r>
              <a:rPr lang="nl-NL" dirty="0"/>
              <a:t> </a:t>
            </a:r>
            <a:r>
              <a:rPr lang="nl-NL" dirty="0" err="1"/>
              <a:t>diseases</a:t>
            </a:r>
            <a:r>
              <a:rPr lang="nl-NL" dirty="0"/>
              <a:t>: a </a:t>
            </a:r>
            <a:r>
              <a:rPr lang="nl-NL" dirty="0" err="1"/>
              <a:t>narrative</a:t>
            </a:r>
            <a:r>
              <a:rPr lang="nl-NL" dirty="0"/>
              <a:t> review </a:t>
            </a:r>
            <a:r>
              <a:rPr lang="nl-NL" dirty="0" err="1"/>
              <a:t>for</a:t>
            </a:r>
            <a:r>
              <a:rPr lang="nl-NL" dirty="0"/>
              <a:t> </a:t>
            </a:r>
            <a:r>
              <a:rPr lang="nl-NL" dirty="0" err="1"/>
              <a:t>practicing</a:t>
            </a:r>
            <a:r>
              <a:rPr lang="nl-NL" dirty="0"/>
              <a:t> </a:t>
            </a:r>
            <a:r>
              <a:rPr lang="nl-NL" dirty="0" err="1"/>
              <a:t>clinicians</a:t>
            </a:r>
            <a:r>
              <a:rPr lang="nl-NL" dirty="0"/>
              <a:t>. </a:t>
            </a:r>
            <a:r>
              <a:rPr lang="nl-NL" dirty="0" err="1"/>
              <a:t>Ther</a:t>
            </a:r>
            <a:r>
              <a:rPr lang="nl-NL" dirty="0"/>
              <a:t> Adv </a:t>
            </a:r>
            <a:r>
              <a:rPr lang="nl-NL" dirty="0" err="1"/>
              <a:t>Respir</a:t>
            </a:r>
            <a:r>
              <a:rPr lang="nl-NL" dirty="0"/>
              <a:t> Dis. 2021;15:17534666211039771; 2. Wells AU, </a:t>
            </a:r>
            <a:r>
              <a:rPr lang="nl-NL" dirty="0" err="1"/>
              <a:t>Denton</a:t>
            </a:r>
            <a:r>
              <a:rPr lang="nl-NL" dirty="0"/>
              <a:t> CP. </a:t>
            </a:r>
            <a:r>
              <a:rPr lang="nl-NL" dirty="0" err="1"/>
              <a:t>Interstitial</a:t>
            </a:r>
            <a:r>
              <a:rPr lang="nl-NL" dirty="0"/>
              <a:t> </a:t>
            </a:r>
            <a:r>
              <a:rPr lang="nl-NL" dirty="0" err="1"/>
              <a:t>lung</a:t>
            </a:r>
            <a:r>
              <a:rPr lang="nl-NL" dirty="0"/>
              <a:t> </a:t>
            </a:r>
            <a:r>
              <a:rPr lang="nl-NL" dirty="0" err="1"/>
              <a:t>disease</a:t>
            </a:r>
            <a:r>
              <a:rPr lang="nl-NL" dirty="0"/>
              <a:t> in </a:t>
            </a:r>
            <a:r>
              <a:rPr lang="nl-NL" dirty="0" err="1"/>
              <a:t>connective</a:t>
            </a:r>
            <a:r>
              <a:rPr lang="nl-NL" dirty="0"/>
              <a:t> tissue </a:t>
            </a:r>
            <a:r>
              <a:rPr lang="nl-NL" dirty="0" err="1"/>
              <a:t>disease</a:t>
            </a:r>
            <a:r>
              <a:rPr lang="nl-NL" dirty="0"/>
              <a:t>--</a:t>
            </a:r>
            <a:r>
              <a:rPr lang="nl-NL" dirty="0" err="1"/>
              <a:t>mechanisms</a:t>
            </a:r>
            <a:r>
              <a:rPr lang="nl-NL" dirty="0"/>
              <a:t> </a:t>
            </a:r>
            <a:r>
              <a:rPr lang="nl-NL" dirty="0" err="1"/>
              <a:t>and</a:t>
            </a:r>
            <a:r>
              <a:rPr lang="nl-NL" dirty="0"/>
              <a:t> management. Nat </a:t>
            </a:r>
            <a:r>
              <a:rPr lang="nl-NL" dirty="0" err="1"/>
              <a:t>Rev</a:t>
            </a:r>
            <a:r>
              <a:rPr lang="nl-NL" dirty="0"/>
              <a:t> </a:t>
            </a:r>
            <a:r>
              <a:rPr lang="nl-NL" dirty="0" err="1"/>
              <a:t>Rheumatol</a:t>
            </a:r>
            <a:r>
              <a:rPr lang="nl-NL" dirty="0"/>
              <a:t>. 2014;10(12):728-39; 3. Wells AU, </a:t>
            </a:r>
            <a:r>
              <a:rPr lang="nl-NL" dirty="0" err="1"/>
              <a:t>Flaherty</a:t>
            </a:r>
            <a:r>
              <a:rPr lang="nl-NL" dirty="0"/>
              <a:t> KR, Brown KK, et al. </a:t>
            </a:r>
            <a:r>
              <a:rPr lang="nl-NL" dirty="0" err="1"/>
              <a:t>Nintedanib</a:t>
            </a:r>
            <a:r>
              <a:rPr lang="nl-NL" dirty="0"/>
              <a:t> in </a:t>
            </a:r>
            <a:r>
              <a:rPr lang="nl-NL" dirty="0" err="1"/>
              <a:t>patients</a:t>
            </a:r>
            <a:r>
              <a:rPr lang="nl-NL" dirty="0"/>
              <a:t> </a:t>
            </a:r>
            <a:r>
              <a:rPr lang="nl-NL" dirty="0" err="1"/>
              <a:t>with</a:t>
            </a:r>
            <a:r>
              <a:rPr lang="nl-NL" dirty="0"/>
              <a:t> </a:t>
            </a:r>
            <a:r>
              <a:rPr lang="nl-NL" dirty="0" err="1"/>
              <a:t>progressive</a:t>
            </a:r>
            <a:r>
              <a:rPr lang="nl-NL" dirty="0"/>
              <a:t> </a:t>
            </a:r>
            <a:r>
              <a:rPr lang="nl-NL" dirty="0" err="1"/>
              <a:t>fibrosing</a:t>
            </a:r>
            <a:r>
              <a:rPr lang="nl-NL" dirty="0"/>
              <a:t> </a:t>
            </a:r>
            <a:r>
              <a:rPr lang="nl-NL" dirty="0" err="1"/>
              <a:t>interstitial</a:t>
            </a:r>
            <a:r>
              <a:rPr lang="nl-NL" dirty="0"/>
              <a:t> </a:t>
            </a:r>
            <a:r>
              <a:rPr lang="nl-NL" dirty="0" err="1"/>
              <a:t>lung</a:t>
            </a:r>
            <a:r>
              <a:rPr lang="nl-NL" dirty="0"/>
              <a:t> </a:t>
            </a:r>
            <a:r>
              <a:rPr lang="nl-NL" dirty="0" err="1"/>
              <a:t>diseases</a:t>
            </a:r>
            <a:r>
              <a:rPr lang="nl-NL" dirty="0"/>
              <a:t>—</a:t>
            </a:r>
            <a:r>
              <a:rPr lang="nl-NL" dirty="0" err="1"/>
              <a:t>subgroup</a:t>
            </a:r>
            <a:r>
              <a:rPr lang="nl-NL" dirty="0"/>
              <a:t> analyses </a:t>
            </a:r>
            <a:r>
              <a:rPr lang="nl-NL" dirty="0" err="1"/>
              <a:t>by</a:t>
            </a:r>
            <a:r>
              <a:rPr lang="nl-NL" dirty="0"/>
              <a:t> </a:t>
            </a:r>
            <a:r>
              <a:rPr lang="nl-NL" dirty="0" err="1"/>
              <a:t>interstitial</a:t>
            </a:r>
            <a:r>
              <a:rPr lang="nl-NL" dirty="0"/>
              <a:t> </a:t>
            </a:r>
            <a:r>
              <a:rPr lang="nl-NL" dirty="0" err="1"/>
              <a:t>lung</a:t>
            </a:r>
            <a:r>
              <a:rPr lang="nl-NL" dirty="0"/>
              <a:t> </a:t>
            </a:r>
            <a:r>
              <a:rPr lang="nl-NL" dirty="0" err="1"/>
              <a:t>disease</a:t>
            </a:r>
            <a:r>
              <a:rPr lang="nl-NL" dirty="0"/>
              <a:t> diagnosis in </a:t>
            </a:r>
            <a:r>
              <a:rPr lang="nl-NL" dirty="0" err="1"/>
              <a:t>the</a:t>
            </a:r>
            <a:r>
              <a:rPr lang="nl-NL" dirty="0"/>
              <a:t> INBUILD trial: a </a:t>
            </a:r>
            <a:r>
              <a:rPr lang="nl-NL" dirty="0" err="1"/>
              <a:t>randomised</a:t>
            </a:r>
            <a:r>
              <a:rPr lang="nl-NL" dirty="0"/>
              <a:t>, double-blind, placebo-</a:t>
            </a:r>
            <a:r>
              <a:rPr lang="nl-NL" dirty="0" err="1"/>
              <a:t>controlled</a:t>
            </a:r>
            <a:r>
              <a:rPr lang="nl-NL" dirty="0"/>
              <a:t>, parallel-</a:t>
            </a:r>
            <a:r>
              <a:rPr lang="nl-NL" dirty="0" err="1"/>
              <a:t>group</a:t>
            </a:r>
            <a:r>
              <a:rPr lang="nl-NL" dirty="0"/>
              <a:t> trial. Lancet </a:t>
            </a:r>
            <a:r>
              <a:rPr lang="nl-NL" dirty="0" err="1"/>
              <a:t>Respir</a:t>
            </a:r>
            <a:r>
              <a:rPr lang="nl-NL" dirty="0"/>
              <a:t> </a:t>
            </a:r>
            <a:r>
              <a:rPr lang="nl-NL" dirty="0" err="1"/>
              <a:t>Med</a:t>
            </a:r>
            <a:r>
              <a:rPr lang="nl-NL" dirty="0"/>
              <a:t>. 2020;8(5):453-60; 4. </a:t>
            </a:r>
            <a:r>
              <a:rPr lang="nl-NL" dirty="0" err="1"/>
              <a:t>Wongkarnjana</a:t>
            </a:r>
            <a:r>
              <a:rPr lang="nl-NL" dirty="0"/>
              <a:t> A, </a:t>
            </a:r>
            <a:r>
              <a:rPr lang="nl-NL" dirty="0" err="1"/>
              <a:t>Scallan</a:t>
            </a:r>
            <a:r>
              <a:rPr lang="nl-NL" dirty="0"/>
              <a:t> C, </a:t>
            </a:r>
            <a:r>
              <a:rPr lang="nl-NL" dirty="0" err="1"/>
              <a:t>Kolb</a:t>
            </a:r>
            <a:r>
              <a:rPr lang="nl-NL" dirty="0"/>
              <a:t> MRJ. </a:t>
            </a:r>
            <a:r>
              <a:rPr lang="nl-NL" dirty="0" err="1"/>
              <a:t>Progressive</a:t>
            </a:r>
            <a:r>
              <a:rPr lang="nl-NL" dirty="0"/>
              <a:t> </a:t>
            </a:r>
            <a:r>
              <a:rPr lang="nl-NL" dirty="0" err="1"/>
              <a:t>fibrosing</a:t>
            </a:r>
            <a:r>
              <a:rPr lang="nl-NL" dirty="0"/>
              <a:t> </a:t>
            </a:r>
            <a:r>
              <a:rPr lang="nl-NL" dirty="0" err="1"/>
              <a:t>interstitial</a:t>
            </a:r>
            <a:r>
              <a:rPr lang="nl-NL" dirty="0"/>
              <a:t> </a:t>
            </a:r>
            <a:r>
              <a:rPr lang="nl-NL" dirty="0" err="1"/>
              <a:t>lung</a:t>
            </a:r>
            <a:r>
              <a:rPr lang="nl-NL" dirty="0"/>
              <a:t> </a:t>
            </a:r>
            <a:r>
              <a:rPr lang="nl-NL" dirty="0" err="1"/>
              <a:t>disease</a:t>
            </a:r>
            <a:r>
              <a:rPr lang="nl-NL" dirty="0"/>
              <a:t>: </a:t>
            </a:r>
            <a:r>
              <a:rPr lang="nl-NL" dirty="0" err="1"/>
              <a:t>treatable</a:t>
            </a:r>
            <a:r>
              <a:rPr lang="nl-NL" dirty="0"/>
              <a:t> </a:t>
            </a:r>
            <a:r>
              <a:rPr lang="nl-NL" dirty="0" err="1"/>
              <a:t>traits</a:t>
            </a:r>
            <a:r>
              <a:rPr lang="nl-NL" dirty="0"/>
              <a:t> </a:t>
            </a:r>
            <a:r>
              <a:rPr lang="nl-NL" dirty="0" err="1"/>
              <a:t>and</a:t>
            </a:r>
            <a:r>
              <a:rPr lang="nl-NL" dirty="0"/>
              <a:t> </a:t>
            </a:r>
            <a:r>
              <a:rPr lang="nl-NL" dirty="0" err="1"/>
              <a:t>therapeutic</a:t>
            </a:r>
            <a:r>
              <a:rPr lang="nl-NL" dirty="0"/>
              <a:t> </a:t>
            </a:r>
            <a:r>
              <a:rPr lang="nl-NL" dirty="0" err="1"/>
              <a:t>strategies</a:t>
            </a:r>
            <a:r>
              <a:rPr lang="nl-NL" dirty="0"/>
              <a:t>. </a:t>
            </a:r>
            <a:r>
              <a:rPr lang="nl-NL" dirty="0" err="1"/>
              <a:t>Curr</a:t>
            </a:r>
            <a:r>
              <a:rPr lang="nl-NL" dirty="0"/>
              <a:t> </a:t>
            </a:r>
            <a:r>
              <a:rPr lang="nl-NL" dirty="0" err="1"/>
              <a:t>Opin</a:t>
            </a:r>
            <a:r>
              <a:rPr lang="nl-NL" dirty="0"/>
              <a:t> </a:t>
            </a:r>
            <a:r>
              <a:rPr lang="nl-NL" dirty="0" err="1"/>
              <a:t>Pulm</a:t>
            </a:r>
            <a:r>
              <a:rPr lang="nl-NL" dirty="0"/>
              <a:t> </a:t>
            </a:r>
            <a:r>
              <a:rPr lang="nl-NL" dirty="0" err="1"/>
              <a:t>Med</a:t>
            </a:r>
            <a:r>
              <a:rPr lang="nl-NL" dirty="0"/>
              <a:t>. 2020;26(5):436-42.</a:t>
            </a:r>
          </a:p>
        </p:txBody>
      </p:sp>
      <p:sp>
        <p:nvSpPr>
          <p:cNvPr id="5" name="Text Placeholder 4">
            <a:extLst>
              <a:ext uri="{FF2B5EF4-FFF2-40B4-BE49-F238E27FC236}">
                <a16:creationId xmlns:a16="http://schemas.microsoft.com/office/drawing/2014/main" id="{8AFDDCE7-D772-4642-AC2B-489AE0C2077B}"/>
              </a:ext>
            </a:extLst>
          </p:cNvPr>
          <p:cNvSpPr>
            <a:spLocks noGrp="1"/>
          </p:cNvSpPr>
          <p:nvPr>
            <p:ph type="body" sz="quarter" idx="17"/>
          </p:nvPr>
        </p:nvSpPr>
        <p:spPr/>
        <p:txBody>
          <a:bodyPr/>
          <a:lstStyle/>
          <a:p>
            <a:r>
              <a:rPr lang="nl-NL" dirty="0"/>
              <a:t>G3</a:t>
            </a:r>
          </a:p>
        </p:txBody>
      </p:sp>
      <p:sp>
        <p:nvSpPr>
          <p:cNvPr id="6" name="Text Placeholder 5">
            <a:extLst>
              <a:ext uri="{FF2B5EF4-FFF2-40B4-BE49-F238E27FC236}">
                <a16:creationId xmlns:a16="http://schemas.microsoft.com/office/drawing/2014/main" id="{750C4FAA-A753-4F55-82E1-C9D634106F8F}"/>
              </a:ext>
            </a:extLst>
          </p:cNvPr>
          <p:cNvSpPr>
            <a:spLocks noGrp="1"/>
          </p:cNvSpPr>
          <p:nvPr>
            <p:ph type="body" sz="quarter" idx="18"/>
          </p:nvPr>
        </p:nvSpPr>
        <p:spPr/>
        <p:txBody>
          <a:bodyPr/>
          <a:lstStyle/>
          <a:p>
            <a:r>
              <a:rPr lang="en-US" dirty="0"/>
              <a:t>The management of patients with fibrosing ILDs requires a multidisciplinary and individualized approach</a:t>
            </a:r>
            <a:r>
              <a:rPr lang="en-US" baseline="30000" dirty="0"/>
              <a:t>1</a:t>
            </a:r>
          </a:p>
        </p:txBody>
      </p:sp>
      <p:grpSp>
        <p:nvGrpSpPr>
          <p:cNvPr id="28" name="Group 27">
            <a:extLst>
              <a:ext uri="{FF2B5EF4-FFF2-40B4-BE49-F238E27FC236}">
                <a16:creationId xmlns:a16="http://schemas.microsoft.com/office/drawing/2014/main" id="{1D58EE02-4079-4C9F-BB7F-75E99427A71F}"/>
              </a:ext>
            </a:extLst>
          </p:cNvPr>
          <p:cNvGrpSpPr/>
          <p:nvPr/>
        </p:nvGrpSpPr>
        <p:grpSpPr>
          <a:xfrm>
            <a:off x="838201" y="1845386"/>
            <a:ext cx="10515600" cy="3289274"/>
            <a:chOff x="439712" y="2251239"/>
            <a:chExt cx="11780361" cy="3684891"/>
          </a:xfrm>
        </p:grpSpPr>
        <p:sp>
          <p:nvSpPr>
            <p:cNvPr id="7" name="Rectangle 6">
              <a:extLst>
                <a:ext uri="{FF2B5EF4-FFF2-40B4-BE49-F238E27FC236}">
                  <a16:creationId xmlns:a16="http://schemas.microsoft.com/office/drawing/2014/main" id="{0C2620F6-7B5B-4424-B7B2-AD8D2AD2291E}"/>
                </a:ext>
              </a:extLst>
            </p:cNvPr>
            <p:cNvSpPr/>
            <p:nvPr/>
          </p:nvSpPr>
          <p:spPr>
            <a:xfrm>
              <a:off x="593118" y="4691000"/>
              <a:ext cx="8685749" cy="429931"/>
            </a:xfrm>
            <a:prstGeom prst="rect">
              <a:avLst/>
            </a:prstGeom>
            <a:gradFill flip="none" rotWithShape="1">
              <a:gsLst>
                <a:gs pos="17000">
                  <a:schemeClr val="accent6"/>
                </a:gs>
                <a:gs pos="80000">
                  <a:schemeClr val="accent2"/>
                </a:gs>
              </a:gsLst>
              <a:lin ang="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latin typeface="BI Sans" pitchFamily="2" charset="0"/>
                </a:rPr>
                <a:t>CTD-ILD</a:t>
              </a:r>
            </a:p>
          </p:txBody>
        </p:sp>
        <p:sp>
          <p:nvSpPr>
            <p:cNvPr id="8" name="Rectangle 7">
              <a:extLst>
                <a:ext uri="{FF2B5EF4-FFF2-40B4-BE49-F238E27FC236}">
                  <a16:creationId xmlns:a16="http://schemas.microsoft.com/office/drawing/2014/main" id="{ACF71CC0-9E3D-45E1-BDF2-DE349E73258C}"/>
                </a:ext>
              </a:extLst>
            </p:cNvPr>
            <p:cNvSpPr/>
            <p:nvPr/>
          </p:nvSpPr>
          <p:spPr>
            <a:xfrm>
              <a:off x="593118" y="5263836"/>
              <a:ext cx="8685749" cy="429931"/>
            </a:xfrm>
            <a:prstGeom prst="rect">
              <a:avLst/>
            </a:prstGeom>
            <a:gradFill flip="none" rotWithShape="1">
              <a:gsLst>
                <a:gs pos="39000">
                  <a:schemeClr val="accent6"/>
                </a:gs>
                <a:gs pos="80000">
                  <a:schemeClr val="accent2"/>
                </a:gs>
              </a:gsLst>
              <a:lin ang="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a:solidFill>
                    <a:schemeClr val="bg1"/>
                  </a:solidFill>
                  <a:latin typeface="BI Sans" pitchFamily="2" charset="0"/>
                </a:rPr>
                <a:t>HP</a:t>
              </a:r>
              <a:endParaRPr lang="en-GB" sz="1050" b="1">
                <a:solidFill>
                  <a:schemeClr val="bg1"/>
                </a:solidFill>
                <a:latin typeface="BI Sans" pitchFamily="2" charset="0"/>
              </a:endParaRPr>
            </a:p>
          </p:txBody>
        </p:sp>
        <p:sp>
          <p:nvSpPr>
            <p:cNvPr id="9" name="Rectangle 8">
              <a:extLst>
                <a:ext uri="{FF2B5EF4-FFF2-40B4-BE49-F238E27FC236}">
                  <a16:creationId xmlns:a16="http://schemas.microsoft.com/office/drawing/2014/main" id="{28FDD3FE-5863-43E3-8826-9C495FC144A1}"/>
                </a:ext>
              </a:extLst>
            </p:cNvPr>
            <p:cNvSpPr/>
            <p:nvPr/>
          </p:nvSpPr>
          <p:spPr>
            <a:xfrm>
              <a:off x="593118" y="3255365"/>
              <a:ext cx="8685749" cy="429931"/>
            </a:xfrm>
            <a:prstGeom prst="rect">
              <a:avLst/>
            </a:prstGeom>
            <a:gradFill flip="none" rotWithShape="1">
              <a:gsLst>
                <a:gs pos="17000">
                  <a:schemeClr val="accent6"/>
                </a:gs>
                <a:gs pos="80000">
                  <a:schemeClr val="accent2"/>
                </a:gs>
              </a:gsLst>
              <a:lin ang="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2"/>
                </a:solidFill>
                <a:latin typeface="BI Sans" pitchFamily="2" charset="0"/>
              </a:endParaRPr>
            </a:p>
          </p:txBody>
        </p:sp>
        <p:sp>
          <p:nvSpPr>
            <p:cNvPr id="10" name="Rectangle 9">
              <a:extLst>
                <a:ext uri="{FF2B5EF4-FFF2-40B4-BE49-F238E27FC236}">
                  <a16:creationId xmlns:a16="http://schemas.microsoft.com/office/drawing/2014/main" id="{8ABFC8A7-7B59-495C-A014-04651250047B}"/>
                </a:ext>
              </a:extLst>
            </p:cNvPr>
            <p:cNvSpPr/>
            <p:nvPr/>
          </p:nvSpPr>
          <p:spPr>
            <a:xfrm>
              <a:off x="586622" y="5263836"/>
              <a:ext cx="1090612" cy="429931"/>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2"/>
                </a:solidFill>
                <a:latin typeface="BI Sans" pitchFamily="2" charset="0"/>
              </a:endParaRPr>
            </a:p>
          </p:txBody>
        </p:sp>
        <p:sp>
          <p:nvSpPr>
            <p:cNvPr id="11" name="Rectangle 10">
              <a:extLst>
                <a:ext uri="{FF2B5EF4-FFF2-40B4-BE49-F238E27FC236}">
                  <a16:creationId xmlns:a16="http://schemas.microsoft.com/office/drawing/2014/main" id="{CAD2E96D-55E5-4DB6-90A5-BA26DF9F0A3C}"/>
                </a:ext>
              </a:extLst>
            </p:cNvPr>
            <p:cNvSpPr/>
            <p:nvPr/>
          </p:nvSpPr>
          <p:spPr>
            <a:xfrm>
              <a:off x="586621" y="3255367"/>
              <a:ext cx="1600014" cy="431530"/>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8000" rIns="48000" rtlCol="0" anchor="ctr"/>
            <a:lstStyle/>
            <a:p>
              <a:pPr algn="ctr"/>
              <a:r>
                <a:rPr lang="en-GB" sz="1050" b="1" dirty="0">
                  <a:solidFill>
                    <a:schemeClr val="bg1"/>
                  </a:solidFill>
                  <a:latin typeface="BI Sans" pitchFamily="2" charset="0"/>
                </a:rPr>
                <a:t>EXPOSURE</a:t>
              </a:r>
            </a:p>
          </p:txBody>
        </p:sp>
        <p:sp>
          <p:nvSpPr>
            <p:cNvPr id="12" name="TextBox 11">
              <a:extLst>
                <a:ext uri="{FF2B5EF4-FFF2-40B4-BE49-F238E27FC236}">
                  <a16:creationId xmlns:a16="http://schemas.microsoft.com/office/drawing/2014/main" id="{3C3B9F42-33D1-49B9-B870-D67806C4AE1A}"/>
                </a:ext>
              </a:extLst>
            </p:cNvPr>
            <p:cNvSpPr txBox="1"/>
            <p:nvPr/>
          </p:nvSpPr>
          <p:spPr>
            <a:xfrm>
              <a:off x="2264944" y="3337219"/>
              <a:ext cx="2276489" cy="287401"/>
            </a:xfrm>
            <a:prstGeom prst="rect">
              <a:avLst/>
            </a:prstGeom>
            <a:noFill/>
          </p:spPr>
          <p:txBody>
            <a:bodyPr wrap="square" rtlCol="0">
              <a:spAutoFit/>
            </a:bodyPr>
            <a:lstStyle/>
            <a:p>
              <a:pPr algn="l"/>
              <a:r>
                <a:rPr lang="en-GB" sz="1050" b="1" dirty="0">
                  <a:solidFill>
                    <a:schemeClr val="bg1"/>
                  </a:solidFill>
                  <a:latin typeface="BI Sans" pitchFamily="2" charset="0"/>
                </a:rPr>
                <a:t>INFLAMMATION</a:t>
              </a:r>
            </a:p>
          </p:txBody>
        </p:sp>
        <p:sp>
          <p:nvSpPr>
            <p:cNvPr id="13" name="TextBox 12">
              <a:extLst>
                <a:ext uri="{FF2B5EF4-FFF2-40B4-BE49-F238E27FC236}">
                  <a16:creationId xmlns:a16="http://schemas.microsoft.com/office/drawing/2014/main" id="{E64A0707-E1B0-4743-BD89-CC1784089004}"/>
                </a:ext>
              </a:extLst>
            </p:cNvPr>
            <p:cNvSpPr txBox="1"/>
            <p:nvPr/>
          </p:nvSpPr>
          <p:spPr>
            <a:xfrm>
              <a:off x="7303447" y="3329243"/>
              <a:ext cx="1961507" cy="287401"/>
            </a:xfrm>
            <a:prstGeom prst="rect">
              <a:avLst/>
            </a:prstGeom>
            <a:noFill/>
          </p:spPr>
          <p:txBody>
            <a:bodyPr wrap="square" rtlCol="0">
              <a:spAutoFit/>
            </a:bodyPr>
            <a:lstStyle/>
            <a:p>
              <a:pPr algn="l"/>
              <a:r>
                <a:rPr lang="en-GB" sz="1050" b="1" dirty="0">
                  <a:solidFill>
                    <a:schemeClr val="bg1"/>
                  </a:solidFill>
                  <a:latin typeface="BI Sans" pitchFamily="2" charset="0"/>
                </a:rPr>
                <a:t>FIBROSIS</a:t>
              </a:r>
            </a:p>
          </p:txBody>
        </p:sp>
        <p:sp>
          <p:nvSpPr>
            <p:cNvPr id="14" name="TextBox 13">
              <a:extLst>
                <a:ext uri="{FF2B5EF4-FFF2-40B4-BE49-F238E27FC236}">
                  <a16:creationId xmlns:a16="http://schemas.microsoft.com/office/drawing/2014/main" id="{BB0E1EC0-0F99-484F-AB95-5451C659DD31}"/>
                </a:ext>
              </a:extLst>
            </p:cNvPr>
            <p:cNvSpPr txBox="1"/>
            <p:nvPr/>
          </p:nvSpPr>
          <p:spPr>
            <a:xfrm>
              <a:off x="781959" y="2609813"/>
              <a:ext cx="1211772" cy="293075"/>
            </a:xfrm>
            <a:prstGeom prst="rect">
              <a:avLst/>
            </a:prstGeom>
            <a:noFill/>
          </p:spPr>
          <p:txBody>
            <a:bodyPr wrap="square" rtlCol="0">
              <a:spAutoFit/>
            </a:bodyPr>
            <a:lstStyle/>
            <a:p>
              <a:pPr algn="ctr"/>
              <a:r>
                <a:rPr lang="en-GB" sz="1100" dirty="0">
                  <a:solidFill>
                    <a:schemeClr val="tx2"/>
                  </a:solidFill>
                  <a:latin typeface="BI Sans" pitchFamily="2" charset="0"/>
                </a:rPr>
                <a:t>Identify/avoid</a:t>
              </a:r>
            </a:p>
          </p:txBody>
        </p:sp>
        <p:sp>
          <p:nvSpPr>
            <p:cNvPr id="15" name="Right Brace 14">
              <a:extLst>
                <a:ext uri="{FF2B5EF4-FFF2-40B4-BE49-F238E27FC236}">
                  <a16:creationId xmlns:a16="http://schemas.microsoft.com/office/drawing/2014/main" id="{57BBA27E-43C7-4D1F-AF65-DD505D91C494}"/>
                </a:ext>
              </a:extLst>
            </p:cNvPr>
            <p:cNvSpPr/>
            <p:nvPr/>
          </p:nvSpPr>
          <p:spPr>
            <a:xfrm rot="16200000">
              <a:off x="1249376" y="2239177"/>
              <a:ext cx="281000" cy="1593516"/>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000">
                <a:latin typeface="BI Sans" pitchFamily="2" charset="0"/>
              </a:endParaRPr>
            </a:p>
          </p:txBody>
        </p:sp>
        <p:sp>
          <p:nvSpPr>
            <p:cNvPr id="16" name="Right Brace 15">
              <a:extLst>
                <a:ext uri="{FF2B5EF4-FFF2-40B4-BE49-F238E27FC236}">
                  <a16:creationId xmlns:a16="http://schemas.microsoft.com/office/drawing/2014/main" id="{D7CF8795-D815-4C0A-80CF-761ADD8BA03A}"/>
                </a:ext>
              </a:extLst>
            </p:cNvPr>
            <p:cNvSpPr/>
            <p:nvPr/>
          </p:nvSpPr>
          <p:spPr>
            <a:xfrm rot="16200000">
              <a:off x="6971590" y="863204"/>
              <a:ext cx="256409" cy="4320864"/>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000">
                <a:latin typeface="BI Sans" pitchFamily="2" charset="0"/>
              </a:endParaRPr>
            </a:p>
          </p:txBody>
        </p:sp>
        <p:sp>
          <p:nvSpPr>
            <p:cNvPr id="17" name="TextBox 16">
              <a:extLst>
                <a:ext uri="{FF2B5EF4-FFF2-40B4-BE49-F238E27FC236}">
                  <a16:creationId xmlns:a16="http://schemas.microsoft.com/office/drawing/2014/main" id="{799F9089-8857-41BA-BDF7-DAA10F01D3D0}"/>
                </a:ext>
              </a:extLst>
            </p:cNvPr>
            <p:cNvSpPr txBox="1"/>
            <p:nvPr/>
          </p:nvSpPr>
          <p:spPr>
            <a:xfrm>
              <a:off x="6337144" y="2630612"/>
              <a:ext cx="1555656" cy="293075"/>
            </a:xfrm>
            <a:prstGeom prst="rect">
              <a:avLst/>
            </a:prstGeom>
            <a:noFill/>
          </p:spPr>
          <p:txBody>
            <a:bodyPr wrap="square" rtlCol="0">
              <a:spAutoFit/>
            </a:bodyPr>
            <a:lstStyle/>
            <a:p>
              <a:pPr algn="ctr"/>
              <a:r>
                <a:rPr lang="en-GB" sz="1100" dirty="0">
                  <a:solidFill>
                    <a:schemeClr val="tx2"/>
                  </a:solidFill>
                  <a:latin typeface="BI Sans" pitchFamily="2" charset="0"/>
                </a:rPr>
                <a:t>Manage fibrosis</a:t>
              </a:r>
            </a:p>
          </p:txBody>
        </p:sp>
        <p:sp>
          <p:nvSpPr>
            <p:cNvPr id="18" name="Right Brace 17">
              <a:extLst>
                <a:ext uri="{FF2B5EF4-FFF2-40B4-BE49-F238E27FC236}">
                  <a16:creationId xmlns:a16="http://schemas.microsoft.com/office/drawing/2014/main" id="{3E930C81-103D-4ABF-BFF1-C1444CACB8CA}"/>
                </a:ext>
              </a:extLst>
            </p:cNvPr>
            <p:cNvSpPr/>
            <p:nvPr/>
          </p:nvSpPr>
          <p:spPr>
            <a:xfrm rot="16200000">
              <a:off x="3784429" y="915173"/>
              <a:ext cx="281000" cy="3861332"/>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2000">
                <a:latin typeface="BI Sans" pitchFamily="2" charset="0"/>
              </a:endParaRPr>
            </a:p>
          </p:txBody>
        </p:sp>
        <p:sp>
          <p:nvSpPr>
            <p:cNvPr id="19" name="TextBox 18">
              <a:extLst>
                <a:ext uri="{FF2B5EF4-FFF2-40B4-BE49-F238E27FC236}">
                  <a16:creationId xmlns:a16="http://schemas.microsoft.com/office/drawing/2014/main" id="{DB2C4C26-483F-428E-A59D-F92846CE61BA}"/>
                </a:ext>
              </a:extLst>
            </p:cNvPr>
            <p:cNvSpPr txBox="1"/>
            <p:nvPr/>
          </p:nvSpPr>
          <p:spPr>
            <a:xfrm>
              <a:off x="2955298" y="2407292"/>
              <a:ext cx="1949360" cy="293075"/>
            </a:xfrm>
            <a:prstGeom prst="rect">
              <a:avLst/>
            </a:prstGeom>
            <a:noFill/>
          </p:spPr>
          <p:txBody>
            <a:bodyPr wrap="square" rtlCol="0">
              <a:spAutoFit/>
            </a:bodyPr>
            <a:lstStyle/>
            <a:p>
              <a:pPr algn="ctr"/>
              <a:r>
                <a:rPr lang="en-GB" sz="1100" dirty="0">
                  <a:solidFill>
                    <a:schemeClr val="tx2"/>
                  </a:solidFill>
                  <a:latin typeface="BI Sans" pitchFamily="2" charset="0"/>
                </a:rPr>
                <a:t>Manage inflammation</a:t>
              </a:r>
            </a:p>
          </p:txBody>
        </p:sp>
        <p:cxnSp>
          <p:nvCxnSpPr>
            <p:cNvPr id="20" name="Straight Connector 19">
              <a:extLst>
                <a:ext uri="{FF2B5EF4-FFF2-40B4-BE49-F238E27FC236}">
                  <a16:creationId xmlns:a16="http://schemas.microsoft.com/office/drawing/2014/main" id="{D5B6C711-7F84-418A-871F-EF41D1528D37}"/>
                </a:ext>
              </a:extLst>
            </p:cNvPr>
            <p:cNvCxnSpPr>
              <a:cxnSpLocks/>
            </p:cNvCxnSpPr>
            <p:nvPr/>
          </p:nvCxnSpPr>
          <p:spPr>
            <a:xfrm>
              <a:off x="4819763" y="2845836"/>
              <a:ext cx="1012332" cy="0"/>
            </a:xfrm>
            <a:prstGeom prst="line">
              <a:avLst/>
            </a:prstGeom>
            <a:ln w="12700">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81000E1-2E6E-4482-B679-20531503051A}"/>
                </a:ext>
              </a:extLst>
            </p:cNvPr>
            <p:cNvCxnSpPr>
              <a:cxnSpLocks/>
            </p:cNvCxnSpPr>
            <p:nvPr/>
          </p:nvCxnSpPr>
          <p:spPr>
            <a:xfrm>
              <a:off x="4819762" y="2849196"/>
              <a:ext cx="1012332" cy="0"/>
            </a:xfrm>
            <a:prstGeom prst="line">
              <a:avLst/>
            </a:prstGeom>
            <a:ln w="6350">
              <a:solidFill>
                <a:schemeClr val="tx2"/>
              </a:solidFill>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BE06C27-BD53-4A9E-B596-B474C8D9420D}"/>
                </a:ext>
              </a:extLst>
            </p:cNvPr>
            <p:cNvSpPr txBox="1"/>
            <p:nvPr/>
          </p:nvSpPr>
          <p:spPr>
            <a:xfrm>
              <a:off x="9246502" y="4639226"/>
              <a:ext cx="2934709" cy="517192"/>
            </a:xfrm>
            <a:prstGeom prst="rect">
              <a:avLst/>
            </a:prstGeom>
            <a:noFill/>
          </p:spPr>
          <p:txBody>
            <a:bodyPr wrap="square" rtlCol="0">
              <a:spAutoFit/>
            </a:bodyPr>
            <a:lstStyle/>
            <a:p>
              <a:r>
                <a:rPr lang="en-US" sz="1200" b="1">
                  <a:solidFill>
                    <a:schemeClr val="tx2"/>
                  </a:solidFill>
                  <a:latin typeface="BI Sans" pitchFamily="2" charset="0"/>
                </a:rPr>
                <a:t>Diagnosis enables management of non-ILD manifestations</a:t>
              </a:r>
              <a:r>
                <a:rPr lang="en-US" sz="1200" b="1" baseline="30000">
                  <a:solidFill>
                    <a:schemeClr val="tx2"/>
                  </a:solidFill>
                  <a:latin typeface="BI Sans" pitchFamily="2" charset="0"/>
                </a:rPr>
                <a:t>3</a:t>
              </a:r>
              <a:endParaRPr lang="en-US" sz="1200" b="1" baseline="30000">
                <a:solidFill>
                  <a:srgbClr val="002060"/>
                </a:solidFill>
                <a:latin typeface="BI Sans" pitchFamily="2" charset="0"/>
              </a:endParaRPr>
            </a:p>
          </p:txBody>
        </p:sp>
        <p:sp>
          <p:nvSpPr>
            <p:cNvPr id="23" name="TextBox 22">
              <a:extLst>
                <a:ext uri="{FF2B5EF4-FFF2-40B4-BE49-F238E27FC236}">
                  <a16:creationId xmlns:a16="http://schemas.microsoft.com/office/drawing/2014/main" id="{95962E30-402C-4211-8BBE-990CE64C6440}"/>
                </a:ext>
              </a:extLst>
            </p:cNvPr>
            <p:cNvSpPr txBox="1"/>
            <p:nvPr/>
          </p:nvSpPr>
          <p:spPr>
            <a:xfrm>
              <a:off x="9246502" y="5212062"/>
              <a:ext cx="2934709" cy="724068"/>
            </a:xfrm>
            <a:prstGeom prst="rect">
              <a:avLst/>
            </a:prstGeom>
            <a:noFill/>
          </p:spPr>
          <p:txBody>
            <a:bodyPr wrap="square" rtlCol="0">
              <a:spAutoFit/>
            </a:bodyPr>
            <a:lstStyle/>
            <a:p>
              <a:r>
                <a:rPr lang="en-US" sz="1200" b="1">
                  <a:solidFill>
                    <a:schemeClr val="tx2"/>
                  </a:solidFill>
                  <a:latin typeface="BI Sans" pitchFamily="2" charset="0"/>
                </a:rPr>
                <a:t>Diagnosis enables identification and removal of the suspected inciting antigen</a:t>
              </a:r>
              <a:r>
                <a:rPr lang="en-US" sz="1200" b="1" baseline="30000">
                  <a:solidFill>
                    <a:schemeClr val="tx2"/>
                  </a:solidFill>
                  <a:latin typeface="BI Sans" pitchFamily="2" charset="0"/>
                </a:rPr>
                <a:t>3,4</a:t>
              </a:r>
              <a:endParaRPr lang="en-US" sz="1200" b="1" baseline="30000">
                <a:solidFill>
                  <a:srgbClr val="002060"/>
                </a:solidFill>
                <a:latin typeface="BI Sans" pitchFamily="2" charset="0"/>
              </a:endParaRPr>
            </a:p>
          </p:txBody>
        </p:sp>
        <p:sp>
          <p:nvSpPr>
            <p:cNvPr id="24" name="Rectangle 23">
              <a:extLst>
                <a:ext uri="{FF2B5EF4-FFF2-40B4-BE49-F238E27FC236}">
                  <a16:creationId xmlns:a16="http://schemas.microsoft.com/office/drawing/2014/main" id="{63CB4FE9-E42A-4CF2-996C-51E18C466084}"/>
                </a:ext>
              </a:extLst>
            </p:cNvPr>
            <p:cNvSpPr/>
            <p:nvPr/>
          </p:nvSpPr>
          <p:spPr>
            <a:xfrm>
              <a:off x="586620" y="4118164"/>
              <a:ext cx="8685749" cy="429931"/>
            </a:xfrm>
            <a:prstGeom prst="rect">
              <a:avLst/>
            </a:prstGeom>
            <a:gradFill flip="none" rotWithShape="1">
              <a:gsLst>
                <a:gs pos="0">
                  <a:schemeClr val="accent6"/>
                </a:gs>
                <a:gs pos="7000">
                  <a:schemeClr val="accent2"/>
                </a:gs>
              </a:gsLst>
              <a:lin ang="0" scaled="1"/>
              <a:tileRect/>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latin typeface="BI Sans" pitchFamily="2" charset="0"/>
                </a:rPr>
                <a:t>IPF</a:t>
              </a:r>
              <a:endParaRPr lang="en-GB" sz="1050" b="1" dirty="0">
                <a:solidFill>
                  <a:schemeClr val="bg1"/>
                </a:solidFill>
                <a:latin typeface="BI Sans" pitchFamily="2" charset="0"/>
              </a:endParaRPr>
            </a:p>
          </p:txBody>
        </p:sp>
        <p:sp>
          <p:nvSpPr>
            <p:cNvPr id="25" name="TextBox 24">
              <a:extLst>
                <a:ext uri="{FF2B5EF4-FFF2-40B4-BE49-F238E27FC236}">
                  <a16:creationId xmlns:a16="http://schemas.microsoft.com/office/drawing/2014/main" id="{78973C3B-CDED-41AC-B9DE-D9031B72E066}"/>
                </a:ext>
              </a:extLst>
            </p:cNvPr>
            <p:cNvSpPr txBox="1"/>
            <p:nvPr/>
          </p:nvSpPr>
          <p:spPr>
            <a:xfrm>
              <a:off x="439712" y="2251239"/>
              <a:ext cx="2934709" cy="310315"/>
            </a:xfrm>
            <a:prstGeom prst="rect">
              <a:avLst/>
            </a:prstGeom>
            <a:noFill/>
          </p:spPr>
          <p:txBody>
            <a:bodyPr wrap="square" rtlCol="0">
              <a:spAutoFit/>
            </a:bodyPr>
            <a:lstStyle/>
            <a:p>
              <a:r>
                <a:rPr lang="en-US" sz="1200" b="1">
                  <a:solidFill>
                    <a:schemeClr val="tx2"/>
                  </a:solidFill>
                  <a:latin typeface="BI Sans" pitchFamily="2" charset="0"/>
                </a:rPr>
                <a:t>Key</a:t>
              </a:r>
              <a:endParaRPr lang="en-US" sz="1200" b="1" baseline="30000">
                <a:solidFill>
                  <a:srgbClr val="002060"/>
                </a:solidFill>
                <a:latin typeface="BI Sans" pitchFamily="2" charset="0"/>
              </a:endParaRPr>
            </a:p>
          </p:txBody>
        </p:sp>
        <p:sp>
          <p:nvSpPr>
            <p:cNvPr id="26" name="TextBox 25">
              <a:extLst>
                <a:ext uri="{FF2B5EF4-FFF2-40B4-BE49-F238E27FC236}">
                  <a16:creationId xmlns:a16="http://schemas.microsoft.com/office/drawing/2014/main" id="{3ED46C72-4722-4229-9C62-B8054105C01B}"/>
                </a:ext>
              </a:extLst>
            </p:cNvPr>
            <p:cNvSpPr txBox="1"/>
            <p:nvPr/>
          </p:nvSpPr>
          <p:spPr>
            <a:xfrm>
              <a:off x="468476" y="3767089"/>
              <a:ext cx="5363617" cy="310315"/>
            </a:xfrm>
            <a:prstGeom prst="rect">
              <a:avLst/>
            </a:prstGeom>
            <a:noFill/>
          </p:spPr>
          <p:txBody>
            <a:bodyPr wrap="square" rtlCol="0">
              <a:spAutoFit/>
            </a:bodyPr>
            <a:lstStyle/>
            <a:p>
              <a:r>
                <a:rPr lang="en-US" sz="1200" b="1">
                  <a:solidFill>
                    <a:schemeClr val="tx2"/>
                  </a:solidFill>
                  <a:latin typeface="BI Sans" pitchFamily="2" charset="0"/>
                </a:rPr>
                <a:t>Exposure, inflammation and fibrosis profiles in fibrosing ILDs</a:t>
              </a:r>
              <a:endParaRPr lang="en-US" sz="1200" b="1" baseline="30000">
                <a:solidFill>
                  <a:srgbClr val="002060"/>
                </a:solidFill>
                <a:latin typeface="BI Sans" pitchFamily="2" charset="0"/>
              </a:endParaRPr>
            </a:p>
          </p:txBody>
        </p:sp>
        <p:sp>
          <p:nvSpPr>
            <p:cNvPr id="27" name="TextBox 26">
              <a:extLst>
                <a:ext uri="{FF2B5EF4-FFF2-40B4-BE49-F238E27FC236}">
                  <a16:creationId xmlns:a16="http://schemas.microsoft.com/office/drawing/2014/main" id="{C3485B67-E7F7-400F-B086-966874196B0D}"/>
                </a:ext>
              </a:extLst>
            </p:cNvPr>
            <p:cNvSpPr txBox="1"/>
            <p:nvPr/>
          </p:nvSpPr>
          <p:spPr>
            <a:xfrm>
              <a:off x="9285364" y="3197748"/>
              <a:ext cx="2934709" cy="517192"/>
            </a:xfrm>
            <a:prstGeom prst="rect">
              <a:avLst/>
            </a:prstGeom>
            <a:noFill/>
          </p:spPr>
          <p:txBody>
            <a:bodyPr wrap="square" rtlCol="0">
              <a:spAutoFit/>
            </a:bodyPr>
            <a:lstStyle/>
            <a:p>
              <a:r>
                <a:rPr lang="en-US" sz="1200">
                  <a:solidFill>
                    <a:schemeClr val="tx2"/>
                  </a:solidFill>
                  <a:latin typeface="BI Sans" pitchFamily="2" charset="0"/>
                </a:rPr>
                <a:t>Inflammation and fibrosis </a:t>
              </a:r>
              <a:br>
                <a:rPr lang="en-US" sz="1200">
                  <a:solidFill>
                    <a:schemeClr val="tx2"/>
                  </a:solidFill>
                  <a:latin typeface="BI Sans" pitchFamily="2" charset="0"/>
                </a:rPr>
              </a:br>
              <a:r>
                <a:rPr lang="en-US" sz="1200">
                  <a:solidFill>
                    <a:schemeClr val="tx2"/>
                  </a:solidFill>
                  <a:latin typeface="BI Sans" pitchFamily="2" charset="0"/>
                </a:rPr>
                <a:t>can also co-exist</a:t>
              </a:r>
              <a:r>
                <a:rPr lang="en-US" sz="1200" baseline="30000">
                  <a:solidFill>
                    <a:schemeClr val="tx2"/>
                  </a:solidFill>
                  <a:latin typeface="BI Sans" pitchFamily="2" charset="0"/>
                </a:rPr>
                <a:t>2</a:t>
              </a:r>
              <a:endParaRPr lang="en-US" sz="1200" baseline="30000">
                <a:solidFill>
                  <a:srgbClr val="002060"/>
                </a:solidFill>
                <a:latin typeface="BI Sans" pitchFamily="2" charset="0"/>
              </a:endParaRPr>
            </a:p>
          </p:txBody>
        </p:sp>
      </p:grpSp>
      <p:sp>
        <p:nvSpPr>
          <p:cNvPr id="29" name="Rectangle 2">
            <a:extLst>
              <a:ext uri="{FF2B5EF4-FFF2-40B4-BE49-F238E27FC236}">
                <a16:creationId xmlns:a16="http://schemas.microsoft.com/office/drawing/2014/main" id="{3ABACD24-09C4-443A-8CE5-014F926A51D7}"/>
              </a:ext>
            </a:extLst>
          </p:cNvPr>
          <p:cNvSpPr/>
          <p:nvPr/>
        </p:nvSpPr>
        <p:spPr>
          <a:xfrm>
            <a:off x="10986603" y="244029"/>
            <a:ext cx="1037204" cy="475272"/>
          </a:xfrm>
          <a:prstGeom prst="roundRect">
            <a:avLst/>
          </a:prstGeom>
          <a:solidFill>
            <a:srgbClr val="F2650F"/>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nl-NL" sz="1400">
                <a:solidFill>
                  <a:schemeClr val="bg1"/>
                </a:solidFill>
                <a:latin typeface="BI Sans" pitchFamily="2" charset="0"/>
              </a:rPr>
              <a:t>F-ILD</a:t>
            </a:r>
            <a:endParaRPr lang="en-NL" sz="1400">
              <a:solidFill>
                <a:schemeClr val="bg1"/>
              </a:solidFill>
              <a:latin typeface="BI Sans" pitchFamily="2" charset="0"/>
            </a:endParaRPr>
          </a:p>
        </p:txBody>
      </p:sp>
      <p:sp>
        <p:nvSpPr>
          <p:cNvPr id="30" name="Rectangle 2">
            <a:extLst>
              <a:ext uri="{FF2B5EF4-FFF2-40B4-BE49-F238E27FC236}">
                <a16:creationId xmlns:a16="http://schemas.microsoft.com/office/drawing/2014/main" id="{C71615B4-2910-4705-AA8B-4BA4EEB2411D}"/>
              </a:ext>
            </a:extLst>
          </p:cNvPr>
          <p:cNvSpPr/>
          <p:nvPr/>
        </p:nvSpPr>
        <p:spPr>
          <a:xfrm>
            <a:off x="10986603" y="-98350"/>
            <a:ext cx="1037204" cy="475272"/>
          </a:xfrm>
          <a:prstGeom prst="roundRect">
            <a:avLst/>
          </a:prstGeom>
          <a:solidFill>
            <a:srgbClr val="F2C7AB"/>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nl-NL" sz="1400">
                <a:solidFill>
                  <a:srgbClr val="000000"/>
                </a:solidFill>
                <a:latin typeface="BI Sans" pitchFamily="2" charset="0"/>
              </a:rPr>
              <a:t>ILD</a:t>
            </a:r>
            <a:endParaRPr lang="en-NL" sz="1400">
              <a:solidFill>
                <a:srgbClr val="000000"/>
              </a:solidFill>
              <a:latin typeface="BI Sans" pitchFamily="2" charset="0"/>
            </a:endParaRPr>
          </a:p>
        </p:txBody>
      </p:sp>
      <p:pic>
        <p:nvPicPr>
          <p:cNvPr id="3" name="Picture 2">
            <a:extLst>
              <a:ext uri="{FF2B5EF4-FFF2-40B4-BE49-F238E27FC236}">
                <a16:creationId xmlns:a16="http://schemas.microsoft.com/office/drawing/2014/main" id="{D21C91B6-051E-714F-47BD-F90AB2FD3439}"/>
              </a:ext>
            </a:extLst>
          </p:cNvPr>
          <p:cNvPicPr>
            <a:picLocks noChangeAspect="1"/>
          </p:cNvPicPr>
          <p:nvPr/>
        </p:nvPicPr>
        <p:blipFill>
          <a:blip r:embed="rId2"/>
          <a:stretch>
            <a:fillRect/>
          </a:stretch>
        </p:blipFill>
        <p:spPr>
          <a:xfrm>
            <a:off x="10761428" y="6247154"/>
            <a:ext cx="1487553" cy="231668"/>
          </a:xfrm>
          <a:prstGeom prst="rect">
            <a:avLst/>
          </a:prstGeom>
        </p:spPr>
      </p:pic>
    </p:spTree>
    <p:extLst>
      <p:ext uri="{BB962C8B-B14F-4D97-AF65-F5344CB8AC3E}">
        <p14:creationId xmlns:p14="http://schemas.microsoft.com/office/powerpoint/2010/main" val="11033722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F1FBDED-25DF-4AF8-8C4B-7447FBD4D267}"/>
              </a:ext>
            </a:extLst>
          </p:cNvPr>
          <p:cNvSpPr>
            <a:spLocks noGrp="1"/>
          </p:cNvSpPr>
          <p:nvPr>
            <p:ph type="title"/>
          </p:nvPr>
        </p:nvSpPr>
        <p:spPr/>
        <p:txBody>
          <a:bodyPr>
            <a:normAutofit/>
          </a:bodyPr>
          <a:lstStyle/>
          <a:p>
            <a:r>
              <a:rPr lang="nl-NL" dirty="0">
                <a:latin typeface="BISansNEXT" panose="02000503040000020004"/>
              </a:rPr>
              <a:t>ILDs have shared pathology and clinical features</a:t>
            </a:r>
            <a:r>
              <a:rPr lang="nl-NL" baseline="30000" dirty="0">
                <a:latin typeface="BISansNEXT" panose="02000503040000020004"/>
              </a:rPr>
              <a:t>1</a:t>
            </a:r>
            <a:endParaRPr lang="nl-NL" dirty="0">
              <a:latin typeface="BISansNEXT" panose="02000503040000020004"/>
            </a:endParaRPr>
          </a:p>
        </p:txBody>
      </p:sp>
      <p:sp>
        <p:nvSpPr>
          <p:cNvPr id="2" name="Content Placeholder 1">
            <a:extLst>
              <a:ext uri="{FF2B5EF4-FFF2-40B4-BE49-F238E27FC236}">
                <a16:creationId xmlns:a16="http://schemas.microsoft.com/office/drawing/2014/main" id="{8FDC09CA-B383-4532-9170-B3B2E496A1BB}"/>
              </a:ext>
            </a:extLst>
          </p:cNvPr>
          <p:cNvSpPr>
            <a:spLocks noGrp="1"/>
          </p:cNvSpPr>
          <p:nvPr>
            <p:ph idx="1"/>
          </p:nvPr>
        </p:nvSpPr>
        <p:spPr/>
        <p:txBody>
          <a:bodyPr anchor="ctr"/>
          <a:lstStyle/>
          <a:p>
            <a:pPr marL="0" indent="0">
              <a:buNone/>
            </a:pPr>
            <a:r>
              <a:rPr lang="en-NL" sz="1400" dirty="0">
                <a:latin typeface="BISansNEXT" panose="02000503040000020004"/>
                <a:ea typeface="Helvetica Neue" panose="02000503000000020004" pitchFamily="2" charset="0"/>
                <a:cs typeface="Helvetica Neue" panose="02000503000000020004" pitchFamily="2" charset="0"/>
              </a:rPr>
              <a:t>In 2018, the IPF Consensus Working Group suggested that </a:t>
            </a:r>
            <a:r>
              <a:rPr lang="en-NL" sz="1400" b="1" dirty="0">
                <a:latin typeface="BISansNEXT" panose="02000503040000020004"/>
                <a:ea typeface="Helvetica Neue" panose="02000503000000020004" pitchFamily="2" charset="0"/>
                <a:cs typeface="Helvetica Neue" panose="02000503000000020004" pitchFamily="2" charset="0"/>
              </a:rPr>
              <a:t>IPF and non-IPF ILDs with a progressive phenotype </a:t>
            </a:r>
            <a:r>
              <a:rPr lang="en-NL" sz="1400" dirty="0">
                <a:latin typeface="BISansNEXT" panose="02000503040000020004"/>
                <a:ea typeface="Helvetica Neue" panose="02000503000000020004" pitchFamily="2" charset="0"/>
                <a:cs typeface="Helvetica Neue" panose="02000503000000020004" pitchFamily="2" charset="0"/>
              </a:rPr>
              <a:t>should be considered together as a single patient cohort, due to the shared pathology and clinical features</a:t>
            </a:r>
            <a:r>
              <a:rPr lang="nl-NL" sz="1400" baseline="30000" dirty="0">
                <a:latin typeface="BISansNEXT" panose="02000503040000020004"/>
                <a:ea typeface="Helvetica Neue" panose="02000503000000020004" pitchFamily="2" charset="0"/>
                <a:cs typeface="Helvetica Neue" panose="02000503000000020004" pitchFamily="2" charset="0"/>
              </a:rPr>
              <a:t>1</a:t>
            </a:r>
            <a:endParaRPr lang="en-NL" sz="1400" baseline="30000" dirty="0">
              <a:latin typeface="BISansNEXT" panose="02000503040000020004"/>
              <a:ea typeface="Helvetica Neue" panose="02000503000000020004" pitchFamily="2" charset="0"/>
              <a:cs typeface="Helvetica Neue" panose="02000503000000020004" pitchFamily="2" charset="0"/>
            </a:endParaRPr>
          </a:p>
        </p:txBody>
      </p:sp>
      <p:sp>
        <p:nvSpPr>
          <p:cNvPr id="8" name="Text Placeholder 7">
            <a:extLst>
              <a:ext uri="{FF2B5EF4-FFF2-40B4-BE49-F238E27FC236}">
                <a16:creationId xmlns:a16="http://schemas.microsoft.com/office/drawing/2014/main" id="{48356915-079E-46FB-9ECD-8CFB0FD7861B}"/>
              </a:ext>
            </a:extLst>
          </p:cNvPr>
          <p:cNvSpPr>
            <a:spLocks noGrp="1"/>
          </p:cNvSpPr>
          <p:nvPr>
            <p:ph type="body" sz="quarter" idx="17"/>
          </p:nvPr>
        </p:nvSpPr>
        <p:spPr/>
        <p:txBody>
          <a:bodyPr/>
          <a:lstStyle/>
          <a:p>
            <a:r>
              <a:rPr lang="nl-NL" dirty="0"/>
              <a:t>A2</a:t>
            </a:r>
          </a:p>
        </p:txBody>
      </p:sp>
      <p:grpSp>
        <p:nvGrpSpPr>
          <p:cNvPr id="53" name="Group 52">
            <a:extLst>
              <a:ext uri="{FF2B5EF4-FFF2-40B4-BE49-F238E27FC236}">
                <a16:creationId xmlns:a16="http://schemas.microsoft.com/office/drawing/2014/main" id="{864FE0A2-946C-4642-AD83-E53E039A8BD6}"/>
              </a:ext>
            </a:extLst>
          </p:cNvPr>
          <p:cNvGrpSpPr/>
          <p:nvPr/>
        </p:nvGrpSpPr>
        <p:grpSpPr>
          <a:xfrm>
            <a:off x="6464597" y="886077"/>
            <a:ext cx="4652414" cy="4851455"/>
            <a:chOff x="6572305" y="1006025"/>
            <a:chExt cx="4652414" cy="4851455"/>
          </a:xfrm>
        </p:grpSpPr>
        <p:grpSp>
          <p:nvGrpSpPr>
            <p:cNvPr id="54" name="Group 10">
              <a:extLst>
                <a:ext uri="{FF2B5EF4-FFF2-40B4-BE49-F238E27FC236}">
                  <a16:creationId xmlns:a16="http://schemas.microsoft.com/office/drawing/2014/main" id="{C546E539-5FF7-49B5-95E4-E5E0D83A7CD2}"/>
                </a:ext>
              </a:extLst>
            </p:cNvPr>
            <p:cNvGrpSpPr/>
            <p:nvPr/>
          </p:nvGrpSpPr>
          <p:grpSpPr>
            <a:xfrm>
              <a:off x="6572305" y="1006025"/>
              <a:ext cx="4652414" cy="4544846"/>
              <a:chOff x="-2700502" y="1741350"/>
              <a:chExt cx="3918316" cy="3827721"/>
            </a:xfrm>
          </p:grpSpPr>
          <p:sp>
            <p:nvSpPr>
              <p:cNvPr id="56" name="Oval 1">
                <a:extLst>
                  <a:ext uri="{FF2B5EF4-FFF2-40B4-BE49-F238E27FC236}">
                    <a16:creationId xmlns:a16="http://schemas.microsoft.com/office/drawing/2014/main" id="{BAECE5C0-65E5-4B9D-B0DE-6A61EA014CE6}"/>
                  </a:ext>
                </a:extLst>
              </p:cNvPr>
              <p:cNvSpPr/>
              <p:nvPr/>
            </p:nvSpPr>
            <p:spPr>
              <a:xfrm>
                <a:off x="-2700502" y="1741350"/>
                <a:ext cx="3827721" cy="3827721"/>
              </a:xfrm>
              <a:prstGeom prst="ellipse">
                <a:avLst/>
              </a:prstGeom>
              <a:solidFill>
                <a:srgbClr val="A1B9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7" name="Oval 25">
                <a:extLst>
                  <a:ext uri="{FF2B5EF4-FFF2-40B4-BE49-F238E27FC236}">
                    <a16:creationId xmlns:a16="http://schemas.microsoft.com/office/drawing/2014/main" id="{341C70A8-77A2-44F1-A493-E1AD1344EE16}"/>
                  </a:ext>
                </a:extLst>
              </p:cNvPr>
              <p:cNvSpPr>
                <a:spLocks noChangeAspect="1"/>
              </p:cNvSpPr>
              <p:nvPr/>
            </p:nvSpPr>
            <p:spPr>
              <a:xfrm>
                <a:off x="-2370642" y="2051111"/>
                <a:ext cx="3168000" cy="31680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8" name="Oval 14">
                <a:extLst>
                  <a:ext uri="{FF2B5EF4-FFF2-40B4-BE49-F238E27FC236}">
                    <a16:creationId xmlns:a16="http://schemas.microsoft.com/office/drawing/2014/main" id="{712C3F5B-5BE6-4BE4-9A6A-306C5603A6E8}"/>
                  </a:ext>
                </a:extLst>
              </p:cNvPr>
              <p:cNvSpPr/>
              <p:nvPr/>
            </p:nvSpPr>
            <p:spPr>
              <a:xfrm>
                <a:off x="-2031946" y="2389498"/>
                <a:ext cx="2490607" cy="2490607"/>
              </a:xfrm>
              <a:prstGeom prst="ellipse">
                <a:avLst/>
              </a:prstGeom>
              <a:solidFill>
                <a:srgbClr val="7293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9" name="TextBox 2">
                <a:extLst>
                  <a:ext uri="{FF2B5EF4-FFF2-40B4-BE49-F238E27FC236}">
                    <a16:creationId xmlns:a16="http://schemas.microsoft.com/office/drawing/2014/main" id="{F3A62181-D31E-420C-A493-AB6151CD8519}"/>
                  </a:ext>
                </a:extLst>
              </p:cNvPr>
              <p:cNvSpPr txBox="1"/>
              <p:nvPr/>
            </p:nvSpPr>
            <p:spPr>
              <a:xfrm>
                <a:off x="-2268904" y="2559669"/>
                <a:ext cx="935665" cy="389513"/>
              </a:xfrm>
              <a:prstGeom prst="roundRect">
                <a:avLst>
                  <a:gd name="adj" fmla="val 50000"/>
                </a:avLst>
              </a:prstGeom>
              <a:solidFill>
                <a:schemeClr val="bg1"/>
              </a:solidFill>
              <a:ln>
                <a:solidFill>
                  <a:srgbClr val="F2650F"/>
                </a:solidFill>
              </a:ln>
            </p:spPr>
            <p:txBody>
              <a:bodyPr wrap="square" rtlCol="0" anchor="ctr">
                <a:spAutoFit/>
              </a:bodyPr>
              <a:lstStyle/>
              <a:p>
                <a:pPr algn="ctr"/>
                <a:r>
                  <a:rPr lang="en-NL" sz="1200" dirty="0">
                    <a:solidFill>
                      <a:srgbClr val="001E55"/>
                    </a:solidFill>
                    <a:latin typeface="BI Sans" pitchFamily="2" charset="77"/>
                  </a:rPr>
                  <a:t>CTD-ILDs</a:t>
                </a:r>
              </a:p>
            </p:txBody>
          </p:sp>
          <p:sp>
            <p:nvSpPr>
              <p:cNvPr id="60" name="TextBox 16">
                <a:extLst>
                  <a:ext uri="{FF2B5EF4-FFF2-40B4-BE49-F238E27FC236}">
                    <a16:creationId xmlns:a16="http://schemas.microsoft.com/office/drawing/2014/main" id="{475D8CB7-5DE5-4E5C-A8FB-7C79C54B5BAF}"/>
                  </a:ext>
                </a:extLst>
              </p:cNvPr>
              <p:cNvSpPr txBox="1"/>
              <p:nvPr/>
            </p:nvSpPr>
            <p:spPr>
              <a:xfrm>
                <a:off x="-2488499" y="3231877"/>
                <a:ext cx="668119" cy="389513"/>
              </a:xfrm>
              <a:prstGeom prst="roundRect">
                <a:avLst>
                  <a:gd name="adj" fmla="val 50000"/>
                </a:avLst>
              </a:prstGeom>
              <a:solidFill>
                <a:schemeClr val="bg1"/>
              </a:solidFill>
              <a:ln>
                <a:solidFill>
                  <a:srgbClr val="F2650F"/>
                </a:solidFill>
              </a:ln>
            </p:spPr>
            <p:txBody>
              <a:bodyPr wrap="square" rtlCol="0" anchor="ctr">
                <a:spAutoFit/>
              </a:bodyPr>
              <a:lstStyle/>
              <a:p>
                <a:pPr algn="ctr"/>
                <a:r>
                  <a:rPr lang="en-NL" sz="1200" dirty="0">
                    <a:solidFill>
                      <a:srgbClr val="001E55"/>
                    </a:solidFill>
                    <a:latin typeface="BI Sans" pitchFamily="2" charset="77"/>
                  </a:rPr>
                  <a:t>HP</a:t>
                </a:r>
              </a:p>
            </p:txBody>
          </p:sp>
          <p:sp>
            <p:nvSpPr>
              <p:cNvPr id="61" name="TextBox 17">
                <a:extLst>
                  <a:ext uri="{FF2B5EF4-FFF2-40B4-BE49-F238E27FC236}">
                    <a16:creationId xmlns:a16="http://schemas.microsoft.com/office/drawing/2014/main" id="{7C111A71-22E3-4472-953D-14431CF2459F}"/>
                  </a:ext>
                </a:extLst>
              </p:cNvPr>
              <p:cNvSpPr txBox="1"/>
              <p:nvPr/>
            </p:nvSpPr>
            <p:spPr>
              <a:xfrm>
                <a:off x="-2577248" y="3989343"/>
                <a:ext cx="1244009" cy="328052"/>
              </a:xfrm>
              <a:prstGeom prst="roundRect">
                <a:avLst>
                  <a:gd name="adj" fmla="val 50000"/>
                </a:avLst>
              </a:prstGeom>
              <a:solidFill>
                <a:schemeClr val="bg1"/>
              </a:solidFill>
              <a:ln>
                <a:solidFill>
                  <a:srgbClr val="F2650F"/>
                </a:solidFill>
              </a:ln>
            </p:spPr>
            <p:txBody>
              <a:bodyPr wrap="square" rtlCol="0" anchor="ctr">
                <a:spAutoFit/>
              </a:bodyPr>
              <a:lstStyle/>
              <a:p>
                <a:pPr algn="ctr"/>
                <a:r>
                  <a:rPr lang="en-NL" sz="1200">
                    <a:solidFill>
                      <a:srgbClr val="001E55"/>
                    </a:solidFill>
                    <a:latin typeface="BI Sans" pitchFamily="2" charset="77"/>
                  </a:rPr>
                  <a:t>Non-IPF I</a:t>
                </a:r>
                <a:r>
                  <a:rPr lang="nl-NL" sz="1200">
                    <a:solidFill>
                      <a:srgbClr val="001E55"/>
                    </a:solidFill>
                    <a:latin typeface="BI Sans" pitchFamily="2" charset="77"/>
                  </a:rPr>
                  <a:t>I</a:t>
                </a:r>
                <a:r>
                  <a:rPr lang="en-NL" sz="1200">
                    <a:solidFill>
                      <a:srgbClr val="001E55"/>
                    </a:solidFill>
                    <a:latin typeface="BI Sans" pitchFamily="2" charset="77"/>
                  </a:rPr>
                  <a:t>Ps</a:t>
                </a:r>
              </a:p>
            </p:txBody>
          </p:sp>
          <p:sp>
            <p:nvSpPr>
              <p:cNvPr id="62" name="TextBox 18">
                <a:extLst>
                  <a:ext uri="{FF2B5EF4-FFF2-40B4-BE49-F238E27FC236}">
                    <a16:creationId xmlns:a16="http://schemas.microsoft.com/office/drawing/2014/main" id="{6F476CD2-9984-4CBC-A24B-9E80649931F6}"/>
                  </a:ext>
                </a:extLst>
              </p:cNvPr>
              <p:cNvSpPr txBox="1"/>
              <p:nvPr/>
            </p:nvSpPr>
            <p:spPr>
              <a:xfrm>
                <a:off x="-1202597" y="4308706"/>
                <a:ext cx="823627" cy="389513"/>
              </a:xfrm>
              <a:prstGeom prst="roundRect">
                <a:avLst>
                  <a:gd name="adj" fmla="val 50000"/>
                </a:avLst>
              </a:prstGeom>
              <a:solidFill>
                <a:schemeClr val="bg1"/>
              </a:solidFill>
              <a:ln>
                <a:solidFill>
                  <a:srgbClr val="F2650F"/>
                </a:solidFill>
              </a:ln>
            </p:spPr>
            <p:txBody>
              <a:bodyPr wrap="square" rtlCol="0" anchor="ctr">
                <a:spAutoFit/>
              </a:bodyPr>
              <a:lstStyle/>
              <a:p>
                <a:pPr algn="ctr"/>
                <a:r>
                  <a:rPr lang="en-NL" sz="1200">
                    <a:solidFill>
                      <a:srgbClr val="001E55"/>
                    </a:solidFill>
                    <a:latin typeface="BI Sans" pitchFamily="2" charset="77"/>
                  </a:rPr>
                  <a:t>IPF</a:t>
                </a:r>
              </a:p>
            </p:txBody>
          </p:sp>
          <p:sp>
            <p:nvSpPr>
              <p:cNvPr id="63" name="TextBox 19">
                <a:extLst>
                  <a:ext uri="{FF2B5EF4-FFF2-40B4-BE49-F238E27FC236}">
                    <a16:creationId xmlns:a16="http://schemas.microsoft.com/office/drawing/2014/main" id="{64034006-4E87-4FE5-BFB8-8D70C26BD2C9}"/>
                  </a:ext>
                </a:extLst>
              </p:cNvPr>
              <p:cNvSpPr txBox="1"/>
              <p:nvPr/>
            </p:nvSpPr>
            <p:spPr>
              <a:xfrm>
                <a:off x="-217580" y="3958613"/>
                <a:ext cx="1244009" cy="389513"/>
              </a:xfrm>
              <a:prstGeom prst="roundRect">
                <a:avLst>
                  <a:gd name="adj" fmla="val 50000"/>
                </a:avLst>
              </a:prstGeom>
              <a:solidFill>
                <a:schemeClr val="bg1"/>
              </a:solidFill>
              <a:ln>
                <a:solidFill>
                  <a:srgbClr val="F2650F"/>
                </a:solidFill>
              </a:ln>
            </p:spPr>
            <p:txBody>
              <a:bodyPr wrap="square" rtlCol="0" anchor="ctr">
                <a:spAutoFit/>
              </a:bodyPr>
              <a:lstStyle/>
              <a:p>
                <a:pPr algn="ctr"/>
                <a:r>
                  <a:rPr lang="en-NL" sz="1200">
                    <a:solidFill>
                      <a:srgbClr val="001E55"/>
                    </a:solidFill>
                    <a:latin typeface="BI Sans" pitchFamily="2" charset="77"/>
                  </a:rPr>
                  <a:t>Other ILDs</a:t>
                </a:r>
              </a:p>
            </p:txBody>
          </p:sp>
          <p:sp>
            <p:nvSpPr>
              <p:cNvPr id="64" name="TextBox 20">
                <a:extLst>
                  <a:ext uri="{FF2B5EF4-FFF2-40B4-BE49-F238E27FC236}">
                    <a16:creationId xmlns:a16="http://schemas.microsoft.com/office/drawing/2014/main" id="{6BD3CFD1-0824-466B-802E-4D08C8A522F2}"/>
                  </a:ext>
                </a:extLst>
              </p:cNvPr>
              <p:cNvSpPr txBox="1"/>
              <p:nvPr/>
            </p:nvSpPr>
            <p:spPr>
              <a:xfrm>
                <a:off x="-26195" y="3231877"/>
                <a:ext cx="1244009" cy="389513"/>
              </a:xfrm>
              <a:prstGeom prst="roundRect">
                <a:avLst>
                  <a:gd name="adj" fmla="val 50000"/>
                </a:avLst>
              </a:prstGeom>
              <a:solidFill>
                <a:schemeClr val="bg1"/>
              </a:solidFill>
              <a:ln>
                <a:solidFill>
                  <a:srgbClr val="F2650F"/>
                </a:solidFill>
              </a:ln>
            </p:spPr>
            <p:txBody>
              <a:bodyPr wrap="square" rtlCol="0" anchor="ctr">
                <a:spAutoFit/>
              </a:bodyPr>
              <a:lstStyle/>
              <a:p>
                <a:pPr algn="ctr"/>
                <a:r>
                  <a:rPr lang="en-NL" sz="1200">
                    <a:solidFill>
                      <a:srgbClr val="001E55"/>
                    </a:solidFill>
                    <a:latin typeface="BI Sans" pitchFamily="2" charset="77"/>
                  </a:rPr>
                  <a:t>Sarcoidosis</a:t>
                </a:r>
              </a:p>
            </p:txBody>
          </p:sp>
          <p:sp>
            <p:nvSpPr>
              <p:cNvPr id="65" name="TextBox 23">
                <a:extLst>
                  <a:ext uri="{FF2B5EF4-FFF2-40B4-BE49-F238E27FC236}">
                    <a16:creationId xmlns:a16="http://schemas.microsoft.com/office/drawing/2014/main" id="{8FC39E08-40E3-4259-BBDF-89FC59D6F073}"/>
                  </a:ext>
                </a:extLst>
              </p:cNvPr>
              <p:cNvSpPr txBox="1"/>
              <p:nvPr/>
            </p:nvSpPr>
            <p:spPr>
              <a:xfrm>
                <a:off x="-1047172" y="2590398"/>
                <a:ext cx="1840112" cy="328052"/>
              </a:xfrm>
              <a:prstGeom prst="roundRect">
                <a:avLst>
                  <a:gd name="adj" fmla="val 50000"/>
                </a:avLst>
              </a:prstGeom>
              <a:solidFill>
                <a:schemeClr val="bg1"/>
              </a:solidFill>
              <a:ln>
                <a:solidFill>
                  <a:srgbClr val="F2650F"/>
                </a:solidFill>
              </a:ln>
            </p:spPr>
            <p:txBody>
              <a:bodyPr wrap="square" rtlCol="0" anchor="ctr">
                <a:spAutoFit/>
              </a:bodyPr>
              <a:lstStyle/>
              <a:p>
                <a:pPr algn="ctr"/>
                <a:r>
                  <a:rPr lang="en-NL" sz="1200">
                    <a:solidFill>
                      <a:srgbClr val="001E55"/>
                    </a:solidFill>
                    <a:latin typeface="BI Sans" pitchFamily="2" charset="77"/>
                  </a:rPr>
                  <a:t>Exposure related ILD</a:t>
                </a:r>
                <a:r>
                  <a:rPr lang="nl-NL" sz="1200">
                    <a:solidFill>
                      <a:srgbClr val="001E55"/>
                    </a:solidFill>
                    <a:latin typeface="BI Sans" pitchFamily="2" charset="77"/>
                  </a:rPr>
                  <a:t>s</a:t>
                </a:r>
                <a:endParaRPr lang="en-NL" sz="1200">
                  <a:solidFill>
                    <a:srgbClr val="001E55"/>
                  </a:solidFill>
                  <a:latin typeface="BI Sans" pitchFamily="2" charset="77"/>
                </a:endParaRPr>
              </a:p>
            </p:txBody>
          </p:sp>
          <p:sp>
            <p:nvSpPr>
              <p:cNvPr id="66" name="TextBox 24">
                <a:extLst>
                  <a:ext uri="{FF2B5EF4-FFF2-40B4-BE49-F238E27FC236}">
                    <a16:creationId xmlns:a16="http://schemas.microsoft.com/office/drawing/2014/main" id="{6F814F5E-5D58-42A9-B07B-B61DF36CCA7D}"/>
                  </a:ext>
                </a:extLst>
              </p:cNvPr>
              <p:cNvSpPr txBox="1"/>
              <p:nvPr/>
            </p:nvSpPr>
            <p:spPr>
              <a:xfrm>
                <a:off x="-1254474" y="1857174"/>
                <a:ext cx="935665" cy="476071"/>
              </a:xfrm>
              <a:prstGeom prst="roundRect">
                <a:avLst>
                  <a:gd name="adj" fmla="val 50000"/>
                </a:avLst>
              </a:prstGeom>
              <a:solidFill>
                <a:srgbClr val="A1B9C2"/>
              </a:solidFill>
              <a:ln>
                <a:noFill/>
              </a:ln>
            </p:spPr>
            <p:txBody>
              <a:bodyPr wrap="square" rtlCol="0" anchor="ctr">
                <a:spAutoFit/>
              </a:bodyPr>
              <a:lstStyle/>
              <a:p>
                <a:pPr algn="ctr"/>
                <a:r>
                  <a:rPr lang="en-NL" sz="1600" b="1" dirty="0">
                    <a:solidFill>
                      <a:schemeClr val="bg1"/>
                    </a:solidFill>
                    <a:latin typeface="BI Sans" pitchFamily="2" charset="77"/>
                  </a:rPr>
                  <a:t>ILDs</a:t>
                </a:r>
                <a:endParaRPr lang="en-NL" sz="1400" b="1" dirty="0">
                  <a:solidFill>
                    <a:schemeClr val="bg1"/>
                  </a:solidFill>
                  <a:latin typeface="BI Sans" pitchFamily="2" charset="77"/>
                </a:endParaRPr>
              </a:p>
            </p:txBody>
          </p:sp>
          <p:sp>
            <p:nvSpPr>
              <p:cNvPr id="67" name="TextBox 26">
                <a:extLst>
                  <a:ext uri="{FF2B5EF4-FFF2-40B4-BE49-F238E27FC236}">
                    <a16:creationId xmlns:a16="http://schemas.microsoft.com/office/drawing/2014/main" id="{33846D85-9BEA-4DA0-89D9-9A03423F3EED}"/>
                  </a:ext>
                </a:extLst>
              </p:cNvPr>
              <p:cNvSpPr txBox="1"/>
              <p:nvPr/>
            </p:nvSpPr>
            <p:spPr>
              <a:xfrm>
                <a:off x="-1454819" y="3219303"/>
                <a:ext cx="1336353" cy="830997"/>
              </a:xfrm>
              <a:prstGeom prst="rect">
                <a:avLst/>
              </a:prstGeom>
              <a:noFill/>
              <a:ln>
                <a:noFill/>
              </a:ln>
            </p:spPr>
            <p:txBody>
              <a:bodyPr wrap="square" rtlCol="0" anchor="ctr">
                <a:spAutoFit/>
              </a:bodyPr>
              <a:lstStyle/>
              <a:p>
                <a:pPr algn="ctr"/>
                <a:r>
                  <a:rPr lang="en-NL" sz="1600" b="1">
                    <a:solidFill>
                      <a:schemeClr val="bg1"/>
                    </a:solidFill>
                    <a:latin typeface="BI Sans" pitchFamily="2" charset="77"/>
                  </a:rPr>
                  <a:t>Progressive fibrosing ILDs</a:t>
                </a:r>
                <a:endParaRPr lang="en-NL" sz="1400" b="1">
                  <a:solidFill>
                    <a:schemeClr val="bg1"/>
                  </a:solidFill>
                  <a:latin typeface="BI Sans" pitchFamily="2" charset="77"/>
                </a:endParaRPr>
              </a:p>
            </p:txBody>
          </p:sp>
        </p:grpSp>
        <p:sp>
          <p:nvSpPr>
            <p:cNvPr id="55" name="TextBox 20">
              <a:extLst>
                <a:ext uri="{FF2B5EF4-FFF2-40B4-BE49-F238E27FC236}">
                  <a16:creationId xmlns:a16="http://schemas.microsoft.com/office/drawing/2014/main" id="{DBA01AF5-F5AE-4238-BC20-CFF5B6F3D1E4}"/>
                </a:ext>
              </a:extLst>
            </p:cNvPr>
            <p:cNvSpPr txBox="1"/>
            <p:nvPr/>
          </p:nvSpPr>
          <p:spPr>
            <a:xfrm>
              <a:off x="6820332" y="5611259"/>
              <a:ext cx="4048793"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NL" sz="1000" dirty="0">
                  <a:latin typeface="BISansNEXT" panose="02000503040000020004" pitchFamily="50" charset="0"/>
                </a:rPr>
                <a:t>Figure adapted</a:t>
              </a:r>
              <a:r>
                <a:rPr lang="en-GB" sz="1000" dirty="0">
                  <a:latin typeface="BISansNEXT" panose="02000503040000020004" pitchFamily="50" charset="0"/>
                </a:rPr>
                <a:t> from Kolb and </a:t>
              </a:r>
              <a:r>
                <a:rPr lang="en-GB" sz="1000" dirty="0" err="1">
                  <a:latin typeface="BISansNEXT" panose="02000503040000020004" pitchFamily="50" charset="0"/>
                </a:rPr>
                <a:t>Va</a:t>
              </a:r>
              <a:r>
                <a:rPr lang="en-US" sz="1000" b="0" i="0" u="none" kern="1200" dirty="0" err="1">
                  <a:effectLst/>
                  <a:latin typeface="BISansNEXT" panose="02000503040000020004" pitchFamily="50" charset="0"/>
                </a:rPr>
                <a:t>šá</a:t>
              </a:r>
              <a:r>
                <a:rPr lang="en-GB" sz="1000" dirty="0" err="1">
                  <a:latin typeface="BISansNEXT" panose="02000503040000020004" pitchFamily="50" charset="0"/>
                </a:rPr>
                <a:t>ková</a:t>
              </a:r>
              <a:r>
                <a:rPr lang="en-GB" sz="1000" dirty="0">
                  <a:latin typeface="BISansNEXT" panose="02000503040000020004" pitchFamily="50" charset="0"/>
                </a:rPr>
                <a:t>. </a:t>
              </a:r>
              <a:r>
                <a:rPr lang="nl-NL" sz="1000" dirty="0" err="1">
                  <a:latin typeface="BISansNEXT" panose="02000503040000020004" pitchFamily="50" charset="0"/>
                </a:rPr>
                <a:t>Respir</a:t>
              </a:r>
              <a:r>
                <a:rPr lang="nl-NL" sz="1000" dirty="0">
                  <a:latin typeface="BISansNEXT" panose="02000503040000020004" pitchFamily="50" charset="0"/>
                </a:rPr>
                <a:t> </a:t>
              </a:r>
              <a:r>
                <a:rPr lang="nl-NL" sz="1000" dirty="0" err="1">
                  <a:latin typeface="BISansNEXT" panose="02000503040000020004" pitchFamily="50" charset="0"/>
                </a:rPr>
                <a:t>Res</a:t>
              </a:r>
              <a:r>
                <a:rPr lang="nl-NL" sz="1000" dirty="0">
                  <a:latin typeface="BISansNEXT" panose="02000503040000020004" pitchFamily="50" charset="0"/>
                </a:rPr>
                <a:t>.</a:t>
              </a:r>
              <a:r>
                <a:rPr lang="en-GB" sz="1000" dirty="0">
                  <a:latin typeface="BISansNEXT" panose="02000503040000020004" pitchFamily="50" charset="0"/>
                </a:rPr>
                <a:t> 2019;20(1):57</a:t>
              </a:r>
              <a:r>
                <a:rPr lang="en-US" sz="1000" b="0" i="0" u="none" kern="1200" dirty="0">
                  <a:effectLst/>
                  <a:latin typeface="BISansNEXT" panose="02000503040000020004" pitchFamily="50" charset="0"/>
                </a:rPr>
                <a:t>.</a:t>
              </a:r>
              <a:r>
                <a:rPr lang="en-US" sz="1000" b="0" i="0" u="none" kern="1200" baseline="30000" dirty="0">
                  <a:effectLst/>
                  <a:latin typeface="BISansNEXT" panose="02000503040000020004" pitchFamily="50" charset="0"/>
                </a:rPr>
                <a:t>3</a:t>
              </a:r>
              <a:r>
                <a:rPr lang="en-US" sz="1000" b="0" i="0" u="none" kern="1200" dirty="0">
                  <a:effectLst/>
                  <a:latin typeface="BISansNEXT" panose="02000503040000020004" pitchFamily="50" charset="0"/>
                </a:rPr>
                <a:t> </a:t>
              </a:r>
              <a:endParaRPr lang="en-NL" sz="1000" dirty="0">
                <a:latin typeface="BISansNEXT" panose="02000503040000020004" pitchFamily="50" charset="0"/>
              </a:endParaRPr>
            </a:p>
          </p:txBody>
        </p:sp>
      </p:grpSp>
      <p:sp>
        <p:nvSpPr>
          <p:cNvPr id="21" name="Text Placeholder 4">
            <a:extLst>
              <a:ext uri="{FF2B5EF4-FFF2-40B4-BE49-F238E27FC236}">
                <a16:creationId xmlns:a16="http://schemas.microsoft.com/office/drawing/2014/main" id="{E31D2746-5AFD-9D46-89F4-6D727E3D8D44}"/>
              </a:ext>
            </a:extLst>
          </p:cNvPr>
          <p:cNvSpPr txBox="1">
            <a:spLocks/>
          </p:cNvSpPr>
          <p:nvPr/>
        </p:nvSpPr>
        <p:spPr>
          <a:xfrm>
            <a:off x="194639" y="5871600"/>
            <a:ext cx="11173800" cy="619932"/>
          </a:xfrm>
          <a:prstGeom prst="rect">
            <a:avLst/>
          </a:prstGeom>
        </p:spPr>
        <p:txBody>
          <a:bodyPr vert="horz" lIns="91440" tIns="0" rIns="91440" bIns="45720" rtlCol="0" anchor="b">
            <a:noAutofit/>
          </a:bodyPr>
          <a:lstStyle>
            <a:lvl1pPr marL="0" indent="0" algn="l" defTabSz="914400" rtl="0" eaLnBrk="1" latinLnBrk="0" hangingPunct="1">
              <a:lnSpc>
                <a:spcPct val="100000"/>
              </a:lnSpc>
              <a:spcBef>
                <a:spcPts val="0"/>
              </a:spcBef>
              <a:buFont typeface="Arial" panose="020B0604020202020204" pitchFamily="34" charset="0"/>
              <a:buNone/>
              <a:defRPr sz="900" b="0" i="0" kern="1200">
                <a:solidFill>
                  <a:srgbClr val="2B333A"/>
                </a:solidFill>
                <a:latin typeface="BISansNEXT" panose="0200050304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2B333A"/>
                </a:solidFill>
                <a:latin typeface="BISansNEXT" panose="02000503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latin typeface="BISansNEXT" panose="02000503040000020004"/>
              </a:rPr>
              <a:t>CTD=</a:t>
            </a:r>
            <a:r>
              <a:rPr lang="nl-NL" dirty="0" err="1">
                <a:latin typeface="BISansNEXT" panose="02000503040000020004"/>
              </a:rPr>
              <a:t>Connective</a:t>
            </a:r>
            <a:r>
              <a:rPr lang="nl-NL" dirty="0">
                <a:latin typeface="BISansNEXT" panose="02000503040000020004"/>
              </a:rPr>
              <a:t> Tissue </a:t>
            </a:r>
            <a:r>
              <a:rPr lang="nl-NL" dirty="0" err="1">
                <a:latin typeface="BISansNEXT" panose="02000503040000020004"/>
              </a:rPr>
              <a:t>Disease</a:t>
            </a:r>
            <a:r>
              <a:rPr lang="nl-NL" dirty="0">
                <a:latin typeface="BISansNEXT" panose="02000503040000020004"/>
              </a:rPr>
              <a:t>; 1. Wells AU, </a:t>
            </a:r>
            <a:r>
              <a:rPr lang="nl-NL" dirty="0" err="1">
                <a:latin typeface="BISansNEXT" panose="02000503040000020004"/>
              </a:rPr>
              <a:t>Flaherty</a:t>
            </a:r>
            <a:r>
              <a:rPr lang="nl-NL" dirty="0">
                <a:latin typeface="BISansNEXT" panose="02000503040000020004"/>
              </a:rPr>
              <a:t> KR, Brown KK, et al. </a:t>
            </a:r>
            <a:r>
              <a:rPr lang="nl-NL" dirty="0" err="1">
                <a:latin typeface="BISansNEXT" panose="02000503040000020004"/>
              </a:rPr>
              <a:t>Nintedanib</a:t>
            </a:r>
            <a:r>
              <a:rPr lang="nl-NL" dirty="0">
                <a:latin typeface="BISansNEXT" panose="02000503040000020004"/>
              </a:rPr>
              <a:t> in </a:t>
            </a:r>
            <a:r>
              <a:rPr lang="nl-NL" dirty="0" err="1">
                <a:latin typeface="BISansNEXT" panose="02000503040000020004"/>
              </a:rPr>
              <a:t>patients</a:t>
            </a:r>
            <a:r>
              <a:rPr lang="nl-NL" dirty="0">
                <a:latin typeface="BISansNEXT" panose="02000503040000020004"/>
              </a:rPr>
              <a:t> </a:t>
            </a:r>
            <a:r>
              <a:rPr lang="nl-NL" dirty="0" err="1">
                <a:latin typeface="BISansNEXT" panose="02000503040000020004"/>
              </a:rPr>
              <a:t>with</a:t>
            </a:r>
            <a:r>
              <a:rPr lang="nl-NL" dirty="0">
                <a:latin typeface="BISansNEXT" panose="02000503040000020004"/>
              </a:rPr>
              <a:t> </a:t>
            </a:r>
            <a:r>
              <a:rPr lang="nl-NL" dirty="0" err="1">
                <a:latin typeface="BISansNEXT" panose="02000503040000020004"/>
              </a:rPr>
              <a:t>progressive</a:t>
            </a:r>
            <a:r>
              <a:rPr lang="nl-NL" dirty="0">
                <a:latin typeface="BISansNEXT" panose="02000503040000020004"/>
              </a:rPr>
              <a:t> </a:t>
            </a:r>
            <a:r>
              <a:rPr lang="nl-NL" dirty="0" err="1">
                <a:latin typeface="BISansNEXT" panose="02000503040000020004"/>
              </a:rPr>
              <a:t>fibrosing</a:t>
            </a:r>
            <a:r>
              <a:rPr lang="nl-NL" dirty="0">
                <a:latin typeface="BISansNEXT" panose="02000503040000020004"/>
              </a:rPr>
              <a:t> </a:t>
            </a:r>
            <a:r>
              <a:rPr lang="nl-NL" dirty="0" err="1">
                <a:latin typeface="BISansNEXT" panose="02000503040000020004"/>
              </a:rPr>
              <a:t>interstitial</a:t>
            </a:r>
            <a:r>
              <a:rPr lang="nl-NL" dirty="0">
                <a:latin typeface="BISansNEXT" panose="02000503040000020004"/>
              </a:rPr>
              <a:t> </a:t>
            </a:r>
            <a:r>
              <a:rPr lang="nl-NL" dirty="0" err="1">
                <a:latin typeface="BISansNEXT" panose="02000503040000020004"/>
              </a:rPr>
              <a:t>lung</a:t>
            </a:r>
            <a:r>
              <a:rPr lang="nl-NL" dirty="0">
                <a:latin typeface="BISansNEXT" panose="02000503040000020004"/>
              </a:rPr>
              <a:t> </a:t>
            </a:r>
            <a:r>
              <a:rPr lang="nl-NL" dirty="0" err="1">
                <a:latin typeface="BISansNEXT" panose="02000503040000020004"/>
              </a:rPr>
              <a:t>diseases</a:t>
            </a:r>
            <a:r>
              <a:rPr lang="nl-NL" dirty="0">
                <a:latin typeface="BISansNEXT" panose="02000503040000020004"/>
              </a:rPr>
              <a:t>—</a:t>
            </a:r>
            <a:r>
              <a:rPr lang="nl-NL" dirty="0" err="1">
                <a:latin typeface="BISansNEXT" panose="02000503040000020004"/>
              </a:rPr>
              <a:t>subgroup</a:t>
            </a:r>
            <a:r>
              <a:rPr lang="nl-NL" dirty="0">
                <a:latin typeface="BISansNEXT" panose="02000503040000020004"/>
              </a:rPr>
              <a:t> analyses </a:t>
            </a:r>
            <a:r>
              <a:rPr lang="nl-NL" dirty="0" err="1">
                <a:latin typeface="BISansNEXT" panose="02000503040000020004"/>
              </a:rPr>
              <a:t>by</a:t>
            </a:r>
            <a:r>
              <a:rPr lang="nl-NL" dirty="0">
                <a:latin typeface="BISansNEXT" panose="02000503040000020004"/>
              </a:rPr>
              <a:t> </a:t>
            </a:r>
            <a:r>
              <a:rPr lang="nl-NL" dirty="0" err="1">
                <a:latin typeface="BISansNEXT" panose="02000503040000020004"/>
              </a:rPr>
              <a:t>interstitial</a:t>
            </a:r>
            <a:r>
              <a:rPr lang="nl-NL" dirty="0">
                <a:latin typeface="BISansNEXT" panose="02000503040000020004"/>
              </a:rPr>
              <a:t> </a:t>
            </a:r>
            <a:r>
              <a:rPr lang="nl-NL" dirty="0" err="1">
                <a:latin typeface="BISansNEXT" panose="02000503040000020004"/>
              </a:rPr>
              <a:t>lung</a:t>
            </a:r>
            <a:r>
              <a:rPr lang="nl-NL" dirty="0">
                <a:latin typeface="BISansNEXT" panose="02000503040000020004"/>
              </a:rPr>
              <a:t> </a:t>
            </a:r>
            <a:r>
              <a:rPr lang="nl-NL" dirty="0" err="1">
                <a:latin typeface="BISansNEXT" panose="02000503040000020004"/>
              </a:rPr>
              <a:t>disease</a:t>
            </a:r>
            <a:r>
              <a:rPr lang="nl-NL" dirty="0">
                <a:latin typeface="BISansNEXT" panose="02000503040000020004"/>
              </a:rPr>
              <a:t> diagnosis in </a:t>
            </a:r>
            <a:r>
              <a:rPr lang="nl-NL" dirty="0" err="1">
                <a:latin typeface="BISansNEXT" panose="02000503040000020004"/>
              </a:rPr>
              <a:t>the</a:t>
            </a:r>
            <a:r>
              <a:rPr lang="nl-NL" dirty="0">
                <a:latin typeface="BISansNEXT" panose="02000503040000020004"/>
              </a:rPr>
              <a:t> INBUILD trial: a </a:t>
            </a:r>
            <a:r>
              <a:rPr lang="nl-NL" dirty="0" err="1">
                <a:latin typeface="BISansNEXT" panose="02000503040000020004"/>
              </a:rPr>
              <a:t>randomised</a:t>
            </a:r>
            <a:r>
              <a:rPr lang="nl-NL" dirty="0">
                <a:latin typeface="BISansNEXT" panose="02000503040000020004"/>
              </a:rPr>
              <a:t>, double-blind, placebo-</a:t>
            </a:r>
            <a:r>
              <a:rPr lang="nl-NL" dirty="0" err="1">
                <a:latin typeface="BISansNEXT" panose="02000503040000020004"/>
              </a:rPr>
              <a:t>controlled</a:t>
            </a:r>
            <a:r>
              <a:rPr lang="nl-NL" dirty="0">
                <a:latin typeface="BISansNEXT" panose="02000503040000020004"/>
              </a:rPr>
              <a:t>, parallel-</a:t>
            </a:r>
            <a:r>
              <a:rPr lang="nl-NL" dirty="0" err="1">
                <a:latin typeface="BISansNEXT" panose="02000503040000020004"/>
              </a:rPr>
              <a:t>group</a:t>
            </a:r>
            <a:r>
              <a:rPr lang="nl-NL" dirty="0">
                <a:latin typeface="BISansNEXT" panose="02000503040000020004"/>
              </a:rPr>
              <a:t> trial. Lancet </a:t>
            </a:r>
            <a:r>
              <a:rPr lang="nl-NL" dirty="0" err="1">
                <a:latin typeface="BISansNEXT" panose="02000503040000020004"/>
              </a:rPr>
              <a:t>Respir</a:t>
            </a:r>
            <a:r>
              <a:rPr lang="nl-NL" dirty="0">
                <a:latin typeface="BISansNEXT" panose="02000503040000020004"/>
              </a:rPr>
              <a:t> </a:t>
            </a:r>
            <a:r>
              <a:rPr lang="nl-NL" dirty="0" err="1">
                <a:latin typeface="BISansNEXT" panose="02000503040000020004"/>
              </a:rPr>
              <a:t>Med</a:t>
            </a:r>
            <a:r>
              <a:rPr lang="nl-NL" dirty="0">
                <a:latin typeface="BISansNEXT" panose="02000503040000020004"/>
              </a:rPr>
              <a:t>. 2020;8(5):453-60; 2. </a:t>
            </a:r>
            <a:r>
              <a:rPr lang="nl-NL" dirty="0" err="1">
                <a:latin typeface="BISansNEXT" panose="02000503040000020004"/>
              </a:rPr>
              <a:t>Raghu</a:t>
            </a:r>
            <a:r>
              <a:rPr lang="nl-NL" dirty="0">
                <a:latin typeface="BISansNEXT" panose="02000503040000020004"/>
              </a:rPr>
              <a:t> G, Remy-</a:t>
            </a:r>
            <a:r>
              <a:rPr lang="nl-NL" dirty="0" err="1">
                <a:latin typeface="BISansNEXT" panose="02000503040000020004"/>
              </a:rPr>
              <a:t>Jardin</a:t>
            </a:r>
            <a:r>
              <a:rPr lang="nl-NL" dirty="0">
                <a:latin typeface="BISansNEXT" panose="02000503040000020004"/>
              </a:rPr>
              <a:t> M, </a:t>
            </a:r>
            <a:r>
              <a:rPr lang="nl-NL" dirty="0" err="1">
                <a:latin typeface="BISansNEXT" panose="02000503040000020004"/>
              </a:rPr>
              <a:t>Richeldi</a:t>
            </a:r>
            <a:r>
              <a:rPr lang="nl-NL" dirty="0">
                <a:latin typeface="BISansNEXT" panose="02000503040000020004"/>
              </a:rPr>
              <a:t> L, et al. </a:t>
            </a:r>
            <a:r>
              <a:rPr lang="nl-NL" dirty="0" err="1">
                <a:latin typeface="BISansNEXT" panose="02000503040000020004"/>
              </a:rPr>
              <a:t>Idiopathic</a:t>
            </a:r>
            <a:r>
              <a:rPr lang="nl-NL" dirty="0">
                <a:latin typeface="BISansNEXT" panose="02000503040000020004"/>
              </a:rPr>
              <a:t> </a:t>
            </a:r>
            <a:r>
              <a:rPr lang="nl-NL" dirty="0" err="1">
                <a:latin typeface="BISansNEXT" panose="02000503040000020004"/>
              </a:rPr>
              <a:t>Pulmonary</a:t>
            </a:r>
            <a:r>
              <a:rPr lang="nl-NL" dirty="0">
                <a:latin typeface="BISansNEXT" panose="02000503040000020004"/>
              </a:rPr>
              <a:t> Fibrosis (</a:t>
            </a:r>
            <a:r>
              <a:rPr lang="nl-NL" dirty="0" err="1">
                <a:latin typeface="BISansNEXT" panose="02000503040000020004"/>
              </a:rPr>
              <a:t>an</a:t>
            </a:r>
            <a:r>
              <a:rPr lang="nl-NL" dirty="0">
                <a:latin typeface="BISansNEXT" panose="02000503040000020004"/>
              </a:rPr>
              <a:t> Update) </a:t>
            </a:r>
            <a:r>
              <a:rPr lang="nl-NL" dirty="0" err="1">
                <a:latin typeface="BISansNEXT" panose="02000503040000020004"/>
              </a:rPr>
              <a:t>and</a:t>
            </a:r>
            <a:r>
              <a:rPr lang="nl-NL" dirty="0">
                <a:latin typeface="BISansNEXT" panose="02000503040000020004"/>
              </a:rPr>
              <a:t> </a:t>
            </a:r>
            <a:r>
              <a:rPr lang="nl-NL" dirty="0" err="1">
                <a:latin typeface="BISansNEXT" panose="02000503040000020004"/>
              </a:rPr>
              <a:t>Progressive</a:t>
            </a:r>
            <a:r>
              <a:rPr lang="nl-NL" dirty="0">
                <a:latin typeface="BISansNEXT" panose="02000503040000020004"/>
              </a:rPr>
              <a:t> </a:t>
            </a:r>
            <a:r>
              <a:rPr lang="nl-NL" dirty="0" err="1">
                <a:latin typeface="BISansNEXT" panose="02000503040000020004"/>
              </a:rPr>
              <a:t>Pulmonary</a:t>
            </a:r>
            <a:r>
              <a:rPr lang="nl-NL" dirty="0">
                <a:latin typeface="BISansNEXT" panose="02000503040000020004"/>
              </a:rPr>
              <a:t> Fibrosis in </a:t>
            </a:r>
            <a:r>
              <a:rPr lang="nl-NL" dirty="0" err="1">
                <a:latin typeface="BISansNEXT" panose="02000503040000020004"/>
              </a:rPr>
              <a:t>Adults</a:t>
            </a:r>
            <a:r>
              <a:rPr lang="nl-NL" dirty="0">
                <a:latin typeface="BISansNEXT" panose="02000503040000020004"/>
              </a:rPr>
              <a:t>: An Official ATS/ERS/JRS/ALAT </a:t>
            </a:r>
            <a:r>
              <a:rPr lang="nl-NL" dirty="0" err="1">
                <a:latin typeface="BISansNEXT" panose="02000503040000020004"/>
              </a:rPr>
              <a:t>Clinical</a:t>
            </a:r>
            <a:r>
              <a:rPr lang="nl-NL" dirty="0">
                <a:latin typeface="BISansNEXT" panose="02000503040000020004"/>
              </a:rPr>
              <a:t> </a:t>
            </a:r>
            <a:r>
              <a:rPr lang="nl-NL" dirty="0" err="1">
                <a:latin typeface="BISansNEXT" panose="02000503040000020004"/>
              </a:rPr>
              <a:t>Practice</a:t>
            </a:r>
            <a:r>
              <a:rPr lang="nl-NL" dirty="0">
                <a:latin typeface="BISansNEXT" panose="02000503040000020004"/>
              </a:rPr>
              <a:t> Guideline. Am J </a:t>
            </a:r>
            <a:r>
              <a:rPr lang="nl-NL" dirty="0" err="1">
                <a:latin typeface="BISansNEXT" panose="02000503040000020004"/>
              </a:rPr>
              <a:t>Respir</a:t>
            </a:r>
            <a:r>
              <a:rPr lang="nl-NL" dirty="0">
                <a:latin typeface="BISansNEXT" panose="02000503040000020004"/>
              </a:rPr>
              <a:t> </a:t>
            </a:r>
            <a:r>
              <a:rPr lang="nl-NL" dirty="0" err="1">
                <a:latin typeface="BISansNEXT" panose="02000503040000020004"/>
              </a:rPr>
              <a:t>Crit</a:t>
            </a:r>
            <a:r>
              <a:rPr lang="nl-NL" dirty="0">
                <a:latin typeface="BISansNEXT" panose="02000503040000020004"/>
              </a:rPr>
              <a:t> Care Med. 2022;205(9):e18-e47; 3. </a:t>
            </a:r>
            <a:r>
              <a:rPr lang="en-US" dirty="0"/>
              <a:t>Kolb M, </a:t>
            </a:r>
            <a:r>
              <a:rPr lang="en-US" dirty="0" err="1"/>
              <a:t>Vašáková</a:t>
            </a:r>
            <a:r>
              <a:rPr lang="en-US" dirty="0"/>
              <a:t> M. The natural history of progressive fibrosing interstitial lung diseases. Respir Res. 2019;20(1):57. </a:t>
            </a:r>
            <a:endParaRPr lang="nl-NL" dirty="0">
              <a:latin typeface="BISansNEXT" panose="02000503040000020004"/>
            </a:endParaRPr>
          </a:p>
        </p:txBody>
      </p:sp>
      <p:grpSp>
        <p:nvGrpSpPr>
          <p:cNvPr id="6" name="Group 5">
            <a:extLst>
              <a:ext uri="{FF2B5EF4-FFF2-40B4-BE49-F238E27FC236}">
                <a16:creationId xmlns:a16="http://schemas.microsoft.com/office/drawing/2014/main" id="{18648E69-77F1-235D-620D-E65DB0516A31}"/>
              </a:ext>
            </a:extLst>
          </p:cNvPr>
          <p:cNvGrpSpPr/>
          <p:nvPr/>
        </p:nvGrpSpPr>
        <p:grpSpPr>
          <a:xfrm>
            <a:off x="729913" y="1411585"/>
            <a:ext cx="5327497" cy="4073113"/>
            <a:chOff x="729913" y="1411585"/>
            <a:chExt cx="5327497" cy="4073113"/>
          </a:xfrm>
        </p:grpSpPr>
        <p:grpSp>
          <p:nvGrpSpPr>
            <p:cNvPr id="20" name="Groep 19">
              <a:extLst>
                <a:ext uri="{FF2B5EF4-FFF2-40B4-BE49-F238E27FC236}">
                  <a16:creationId xmlns:a16="http://schemas.microsoft.com/office/drawing/2014/main" id="{2B9B9189-DB09-4F64-2368-6AE207389DEA}"/>
                </a:ext>
              </a:extLst>
            </p:cNvPr>
            <p:cNvGrpSpPr/>
            <p:nvPr/>
          </p:nvGrpSpPr>
          <p:grpSpPr>
            <a:xfrm>
              <a:off x="729913" y="1411585"/>
              <a:ext cx="5327497" cy="4073113"/>
              <a:chOff x="6232827" y="1455226"/>
              <a:chExt cx="5327497" cy="4073113"/>
            </a:xfrm>
          </p:grpSpPr>
          <p:sp>
            <p:nvSpPr>
              <p:cNvPr id="22" name="Rounded Rectangle 47">
                <a:extLst>
                  <a:ext uri="{FF2B5EF4-FFF2-40B4-BE49-F238E27FC236}">
                    <a16:creationId xmlns:a16="http://schemas.microsoft.com/office/drawing/2014/main" id="{E1C880BF-D055-1E56-3123-860F0E244EAB}"/>
                  </a:ext>
                </a:extLst>
              </p:cNvPr>
              <p:cNvSpPr/>
              <p:nvPr/>
            </p:nvSpPr>
            <p:spPr>
              <a:xfrm>
                <a:off x="6324601" y="1455226"/>
                <a:ext cx="4806183" cy="4073113"/>
              </a:xfrm>
              <a:prstGeom prst="roundRect">
                <a:avLst>
                  <a:gd name="adj" fmla="val 4446"/>
                </a:avLst>
              </a:prstGeom>
              <a:solidFill>
                <a:schemeClr val="accent3">
                  <a:lumMod val="20000"/>
                  <a:lumOff val="80000"/>
                </a:schemeClr>
              </a:solidFill>
              <a:ln w="12700" cap="flat" cmpd="sng" algn="ctr">
                <a:noFill/>
                <a:prstDash val="solid"/>
                <a:miter lim="800000"/>
              </a:ln>
              <a:effectLst/>
            </p:spPr>
            <p:txBody>
              <a:bodyPr spcFirstLastPara="0" vert="horz" wrap="square" lIns="91440" tIns="91440" rIns="91440" bIns="91440" numCol="1" spcCol="1270" anchor="ctr" anchorCtr="0">
                <a:noAutofit/>
              </a:bodyPr>
              <a:lstStyle/>
              <a:p>
                <a:pPr marL="0" marR="0" lvl="0" indent="0" algn="ctr" defTabSz="1066773" eaLnBrk="1" fontAlgn="auto" latinLnBrk="0" hangingPunct="1">
                  <a:lnSpc>
                    <a:spcPct val="90000"/>
                  </a:lnSpc>
                  <a:spcBef>
                    <a:spcPct val="0"/>
                  </a:spcBef>
                  <a:spcAft>
                    <a:spcPct val="35000"/>
                  </a:spcAft>
                  <a:buClrTx/>
                  <a:buSzTx/>
                  <a:buFontTx/>
                  <a:buNone/>
                  <a:tabLst/>
                  <a:defRPr/>
                </a:pPr>
                <a:endParaRPr kumimoji="0" lang="en-US" sz="1200" b="0" i="0" u="none" strike="noStrike" kern="0" cap="none" spc="0" normalizeH="0" baseline="0" noProof="0" dirty="0">
                  <a:ln>
                    <a:noFill/>
                  </a:ln>
                  <a:solidFill>
                    <a:srgbClr val="2B333A"/>
                  </a:solidFill>
                  <a:effectLst/>
                  <a:uLnTx/>
                  <a:uFillTx/>
                  <a:latin typeface="BISansNEXT" panose="02000503040000020004"/>
                  <a:ea typeface="+mn-ea"/>
                  <a:cs typeface="+mn-cs"/>
                </a:endParaRPr>
              </a:p>
            </p:txBody>
          </p:sp>
          <p:sp>
            <p:nvSpPr>
              <p:cNvPr id="23" name="Tekstvak 4">
                <a:extLst>
                  <a:ext uri="{FF2B5EF4-FFF2-40B4-BE49-F238E27FC236}">
                    <a16:creationId xmlns:a16="http://schemas.microsoft.com/office/drawing/2014/main" id="{8F787F95-6328-7B2B-4114-DD3C2E8911C9}"/>
                  </a:ext>
                </a:extLst>
              </p:cNvPr>
              <p:cNvSpPr txBox="1"/>
              <p:nvPr/>
            </p:nvSpPr>
            <p:spPr>
              <a:xfrm>
                <a:off x="6542309" y="1669572"/>
                <a:ext cx="4111709" cy="461665"/>
              </a:xfrm>
              <a:prstGeom prst="rect">
                <a:avLst/>
              </a:prstGeom>
              <a:noFill/>
            </p:spPr>
            <p:txBody>
              <a:bodyPr wrap="square" rtlCol="0">
                <a:spAutoFit/>
              </a:bodyPr>
              <a:lstStyle/>
              <a:p>
                <a:pPr algn="l"/>
                <a:r>
                  <a:rPr lang="nl-NL" sz="1200" b="1" dirty="0">
                    <a:latin typeface="BISansNEXT" panose="02000503040000020004" pitchFamily="50" charset="0"/>
                  </a:rPr>
                  <a:t>In 2022, the ATS/ERS/JRS/ALAT guideline adopted the term PPF instead of PF-ILD because:</a:t>
                </a:r>
                <a:r>
                  <a:rPr lang="nl-NL" sz="1200" b="1" baseline="30000" dirty="0">
                    <a:latin typeface="BISansNEXT" panose="02000503040000020004" pitchFamily="50" charset="0"/>
                  </a:rPr>
                  <a:t>2</a:t>
                </a:r>
                <a:endParaRPr lang="nl-NL" sz="1200" dirty="0">
                  <a:latin typeface="BISansNEXT" panose="02000503040000020004" pitchFamily="50" charset="0"/>
                </a:endParaRPr>
              </a:p>
            </p:txBody>
          </p:sp>
          <p:cxnSp>
            <p:nvCxnSpPr>
              <p:cNvPr id="29" name="Rechte verbindingslijn 2">
                <a:extLst>
                  <a:ext uri="{FF2B5EF4-FFF2-40B4-BE49-F238E27FC236}">
                    <a16:creationId xmlns:a16="http://schemas.microsoft.com/office/drawing/2014/main" id="{D7A45391-A6EB-7FD0-21ED-BFF10AF59838}"/>
                  </a:ext>
                </a:extLst>
              </p:cNvPr>
              <p:cNvCxnSpPr>
                <a:cxnSpLocks/>
              </p:cNvCxnSpPr>
              <p:nvPr/>
            </p:nvCxnSpPr>
            <p:spPr>
              <a:xfrm>
                <a:off x="6324601" y="3053165"/>
                <a:ext cx="480618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Rechte verbindingslijn 52">
                <a:extLst>
                  <a:ext uri="{FF2B5EF4-FFF2-40B4-BE49-F238E27FC236}">
                    <a16:creationId xmlns:a16="http://schemas.microsoft.com/office/drawing/2014/main" id="{9D015847-8490-EDDB-EDF1-0BB8E7B08C48}"/>
                  </a:ext>
                </a:extLst>
              </p:cNvPr>
              <p:cNvCxnSpPr>
                <a:cxnSpLocks/>
              </p:cNvCxnSpPr>
              <p:nvPr/>
            </p:nvCxnSpPr>
            <p:spPr>
              <a:xfrm>
                <a:off x="6324601" y="4696760"/>
                <a:ext cx="523572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Rechte verbindingslijn 53">
                <a:extLst>
                  <a:ext uri="{FF2B5EF4-FFF2-40B4-BE49-F238E27FC236}">
                    <a16:creationId xmlns:a16="http://schemas.microsoft.com/office/drawing/2014/main" id="{C520A014-8F6B-0DEE-4F86-83B42A81EB4B}"/>
                  </a:ext>
                </a:extLst>
              </p:cNvPr>
              <p:cNvCxnSpPr>
                <a:cxnSpLocks/>
              </p:cNvCxnSpPr>
              <p:nvPr/>
            </p:nvCxnSpPr>
            <p:spPr>
              <a:xfrm>
                <a:off x="6232827" y="2336592"/>
                <a:ext cx="4897957"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Rechte verbindingslijn 52">
                <a:extLst>
                  <a:ext uri="{FF2B5EF4-FFF2-40B4-BE49-F238E27FC236}">
                    <a16:creationId xmlns:a16="http://schemas.microsoft.com/office/drawing/2014/main" id="{52BC8308-5C83-86D5-1A7D-582499EF8F7B}"/>
                  </a:ext>
                </a:extLst>
              </p:cNvPr>
              <p:cNvCxnSpPr>
                <a:cxnSpLocks/>
              </p:cNvCxnSpPr>
              <p:nvPr/>
            </p:nvCxnSpPr>
            <p:spPr>
              <a:xfrm>
                <a:off x="6324601" y="3686365"/>
                <a:ext cx="523572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 name="Tekstvak 3">
              <a:extLst>
                <a:ext uri="{FF2B5EF4-FFF2-40B4-BE49-F238E27FC236}">
                  <a16:creationId xmlns:a16="http://schemas.microsoft.com/office/drawing/2014/main" id="{2233CDB6-2858-2590-B205-6418D0DFEAB8}"/>
                </a:ext>
              </a:extLst>
            </p:cNvPr>
            <p:cNvSpPr txBox="1"/>
            <p:nvPr/>
          </p:nvSpPr>
          <p:spPr>
            <a:xfrm>
              <a:off x="1039395" y="2409092"/>
              <a:ext cx="4385459" cy="430887"/>
            </a:xfrm>
            <a:prstGeom prst="rect">
              <a:avLst/>
            </a:prstGeom>
            <a:noFill/>
          </p:spPr>
          <p:txBody>
            <a:bodyPr wrap="square" rtlCol="0">
              <a:spAutoFit/>
            </a:bodyPr>
            <a:lstStyle/>
            <a:p>
              <a:pPr algn="l"/>
              <a:r>
                <a:rPr lang="en-US" sz="1100" dirty="0">
                  <a:latin typeface="BISansNEXT" panose="02000503040000020004" pitchFamily="50" charset="0"/>
                </a:rPr>
                <a:t>1) D</a:t>
              </a:r>
              <a:r>
                <a:rPr lang="en-US" sz="1100" b="0" i="0" u="none" strike="noStrike" baseline="0" dirty="0">
                  <a:latin typeface="BISansNEXT" panose="02000503040000020004" pitchFamily="50" charset="0"/>
                </a:rPr>
                <a:t>isease progression is the result of PPF beyond the interstitial space in the lung </a:t>
              </a:r>
              <a:r>
                <a:rPr lang="nl-NL" sz="1100" b="0" i="0" u="none" strike="noStrike" baseline="0" dirty="0" err="1">
                  <a:latin typeface="BISansNEXT" panose="02000503040000020004" pitchFamily="50" charset="0"/>
                </a:rPr>
                <a:t>parenchyma</a:t>
              </a:r>
              <a:endParaRPr lang="nl-NL" sz="1100" dirty="0">
                <a:latin typeface="BISansNEXT" panose="02000503040000020004" pitchFamily="50" charset="0"/>
              </a:endParaRPr>
            </a:p>
          </p:txBody>
        </p:sp>
        <p:sp>
          <p:nvSpPr>
            <p:cNvPr id="9" name="Tekstvak 8">
              <a:extLst>
                <a:ext uri="{FF2B5EF4-FFF2-40B4-BE49-F238E27FC236}">
                  <a16:creationId xmlns:a16="http://schemas.microsoft.com/office/drawing/2014/main" id="{8BB179B4-5C7A-C084-EFA7-5B96445091D4}"/>
                </a:ext>
              </a:extLst>
            </p:cNvPr>
            <p:cNvSpPr txBox="1"/>
            <p:nvPr/>
          </p:nvSpPr>
          <p:spPr>
            <a:xfrm>
              <a:off x="1039395" y="3203645"/>
              <a:ext cx="4385459" cy="261610"/>
            </a:xfrm>
            <a:prstGeom prst="rect">
              <a:avLst/>
            </a:prstGeom>
            <a:noFill/>
          </p:spPr>
          <p:txBody>
            <a:bodyPr wrap="square" rtlCol="0">
              <a:spAutoFit/>
            </a:bodyPr>
            <a:lstStyle/>
            <a:p>
              <a:pPr algn="l"/>
              <a:r>
                <a:rPr lang="en-US" sz="1100" dirty="0">
                  <a:latin typeface="BISansNEXT" panose="02000503040000020004" pitchFamily="50" charset="0"/>
                </a:rPr>
                <a:t>2) Disease progression causes a clinical course similar to IPF</a:t>
              </a:r>
            </a:p>
          </p:txBody>
        </p:sp>
        <p:sp>
          <p:nvSpPr>
            <p:cNvPr id="11" name="Tekstvak 10">
              <a:extLst>
                <a:ext uri="{FF2B5EF4-FFF2-40B4-BE49-F238E27FC236}">
                  <a16:creationId xmlns:a16="http://schemas.microsoft.com/office/drawing/2014/main" id="{960DBC09-0881-764D-D0BF-C887027F44CD}"/>
                </a:ext>
              </a:extLst>
            </p:cNvPr>
            <p:cNvSpPr txBox="1"/>
            <p:nvPr/>
          </p:nvSpPr>
          <p:spPr>
            <a:xfrm>
              <a:off x="1039395" y="3828920"/>
              <a:ext cx="4385459" cy="600164"/>
            </a:xfrm>
            <a:prstGeom prst="rect">
              <a:avLst/>
            </a:prstGeom>
            <a:noFill/>
          </p:spPr>
          <p:txBody>
            <a:bodyPr wrap="square" rtlCol="0">
              <a:spAutoFit/>
            </a:bodyPr>
            <a:lstStyle/>
            <a:p>
              <a:pPr algn="l"/>
              <a:r>
                <a:rPr lang="en-US" sz="1100" dirty="0">
                  <a:latin typeface="BISansNEXT" panose="02000503040000020004" pitchFamily="50" charset="0"/>
                </a:rPr>
                <a:t>3) PPF is simple and compatible with the broadly used</a:t>
              </a:r>
            </a:p>
            <a:p>
              <a:pPr algn="l"/>
              <a:r>
                <a:rPr lang="en-US" sz="1100" dirty="0">
                  <a:latin typeface="BISansNEXT" panose="02000503040000020004" pitchFamily="50" charset="0"/>
                </a:rPr>
                <a:t>term “pulmonary fibrosis” that is well known and currently used by both clinicians and patients</a:t>
              </a:r>
              <a:endParaRPr lang="nl-NL" sz="1100" dirty="0">
                <a:latin typeface="BISansNEXT" panose="02000503040000020004" pitchFamily="50" charset="0"/>
              </a:endParaRPr>
            </a:p>
          </p:txBody>
        </p:sp>
        <p:sp>
          <p:nvSpPr>
            <p:cNvPr id="12" name="Tekstvak 11">
              <a:extLst>
                <a:ext uri="{FF2B5EF4-FFF2-40B4-BE49-F238E27FC236}">
                  <a16:creationId xmlns:a16="http://schemas.microsoft.com/office/drawing/2014/main" id="{78DE76F0-0345-E50D-FD6C-8C27B1A61884}"/>
                </a:ext>
              </a:extLst>
            </p:cNvPr>
            <p:cNvSpPr txBox="1"/>
            <p:nvPr/>
          </p:nvSpPr>
          <p:spPr>
            <a:xfrm>
              <a:off x="1074989" y="4840853"/>
              <a:ext cx="4128156" cy="430887"/>
            </a:xfrm>
            <a:prstGeom prst="rect">
              <a:avLst/>
            </a:prstGeom>
            <a:noFill/>
          </p:spPr>
          <p:txBody>
            <a:bodyPr wrap="square" rtlCol="0">
              <a:spAutoFit/>
            </a:bodyPr>
            <a:lstStyle>
              <a:defPPr>
                <a:defRPr lang="en-NL"/>
              </a:defPPr>
              <a:lvl1pPr>
                <a:defRPr sz="1100">
                  <a:latin typeface="BISansNEXT" panose="02000503040000020004" pitchFamily="50" charset="0"/>
                </a:defRPr>
              </a:lvl1pPr>
            </a:lstStyle>
            <a:p>
              <a:pPr marL="171450" indent="-171450">
                <a:buFont typeface="Arial" panose="020B0604020202020204" pitchFamily="34" charset="0"/>
                <a:buChar char="•"/>
              </a:pPr>
              <a:r>
                <a:rPr lang="nl-NL" sz="1050" dirty="0" err="1">
                  <a:solidFill>
                    <a:schemeClr val="tx1">
                      <a:lumMod val="75000"/>
                      <a:lumOff val="25000"/>
                    </a:schemeClr>
                  </a:solidFill>
                </a:rPr>
                <a:t>Incorporating</a:t>
              </a:r>
              <a:r>
                <a:rPr lang="nl-NL" sz="1050" dirty="0">
                  <a:solidFill>
                    <a:schemeClr val="tx1">
                      <a:lumMod val="75000"/>
                      <a:lumOff val="25000"/>
                    </a:schemeClr>
                  </a:solidFill>
                </a:rPr>
                <a:t> </a:t>
              </a:r>
              <a:r>
                <a:rPr lang="nl-NL" sz="1050" dirty="0" err="1">
                  <a:solidFill>
                    <a:schemeClr val="tx1">
                      <a:lumMod val="75000"/>
                      <a:lumOff val="25000"/>
                    </a:schemeClr>
                  </a:solidFill>
                </a:rPr>
                <a:t>the</a:t>
              </a:r>
              <a:r>
                <a:rPr lang="nl-NL" sz="1050" dirty="0">
                  <a:solidFill>
                    <a:schemeClr val="tx1">
                      <a:lumMod val="75000"/>
                      <a:lumOff val="25000"/>
                    </a:schemeClr>
                  </a:solidFill>
                </a:rPr>
                <a:t> term “</a:t>
              </a:r>
              <a:r>
                <a:rPr lang="nl-NL" sz="1050" dirty="0" err="1">
                  <a:solidFill>
                    <a:schemeClr val="tx1">
                      <a:lumMod val="75000"/>
                      <a:lumOff val="25000"/>
                    </a:schemeClr>
                  </a:solidFill>
                </a:rPr>
                <a:t>phenotype</a:t>
              </a:r>
              <a:r>
                <a:rPr lang="nl-NL" sz="1050" dirty="0">
                  <a:solidFill>
                    <a:schemeClr val="tx1">
                      <a:lumMod val="75000"/>
                      <a:lumOff val="25000"/>
                    </a:schemeClr>
                  </a:solidFill>
                </a:rPr>
                <a:t>” was </a:t>
              </a:r>
              <a:r>
                <a:rPr lang="nl-NL" sz="1050" dirty="0" err="1">
                  <a:solidFill>
                    <a:schemeClr val="tx1">
                      <a:lumMod val="75000"/>
                      <a:lumOff val="25000"/>
                    </a:schemeClr>
                  </a:solidFill>
                </a:rPr>
                <a:t>considered</a:t>
              </a:r>
              <a:r>
                <a:rPr lang="nl-NL" sz="1050" dirty="0">
                  <a:solidFill>
                    <a:schemeClr val="tx1">
                      <a:lumMod val="75000"/>
                      <a:lumOff val="25000"/>
                    </a:schemeClr>
                  </a:solidFill>
                </a:rPr>
                <a:t> but </a:t>
              </a:r>
              <a:r>
                <a:rPr lang="nl-NL" sz="1050" dirty="0" err="1">
                  <a:solidFill>
                    <a:schemeClr val="tx1">
                      <a:lumMod val="75000"/>
                      <a:lumOff val="25000"/>
                    </a:schemeClr>
                  </a:solidFill>
                </a:rPr>
                <a:t>implies</a:t>
              </a:r>
              <a:r>
                <a:rPr lang="nl-NL" sz="1050" dirty="0">
                  <a:solidFill>
                    <a:schemeClr val="tx1">
                      <a:lumMod val="75000"/>
                      <a:lumOff val="25000"/>
                    </a:schemeClr>
                  </a:solidFill>
                </a:rPr>
                <a:t> </a:t>
              </a:r>
              <a:r>
                <a:rPr lang="nl-NL" sz="1050" dirty="0" err="1">
                  <a:solidFill>
                    <a:schemeClr val="tx1">
                      <a:lumMod val="75000"/>
                      <a:lumOff val="25000"/>
                    </a:schemeClr>
                  </a:solidFill>
                </a:rPr>
                <a:t>that</a:t>
              </a:r>
              <a:r>
                <a:rPr lang="nl-NL" sz="1050" dirty="0">
                  <a:solidFill>
                    <a:schemeClr val="tx1">
                      <a:lumMod val="75000"/>
                      <a:lumOff val="25000"/>
                    </a:schemeClr>
                  </a:solidFill>
                </a:rPr>
                <a:t> </a:t>
              </a:r>
              <a:r>
                <a:rPr lang="nl-NL" sz="1050" dirty="0" err="1">
                  <a:solidFill>
                    <a:schemeClr val="tx1">
                      <a:lumMod val="75000"/>
                      <a:lumOff val="25000"/>
                    </a:schemeClr>
                  </a:solidFill>
                </a:rPr>
                <a:t>there</a:t>
              </a:r>
              <a:r>
                <a:rPr lang="nl-NL" sz="1050" dirty="0">
                  <a:solidFill>
                    <a:schemeClr val="tx1">
                      <a:lumMod val="75000"/>
                      <a:lumOff val="25000"/>
                    </a:schemeClr>
                  </a:solidFill>
                </a:rPr>
                <a:t> is </a:t>
              </a:r>
              <a:r>
                <a:rPr lang="nl-NL" sz="1050" dirty="0" err="1">
                  <a:solidFill>
                    <a:schemeClr val="tx1">
                      <a:lumMod val="75000"/>
                      <a:lumOff val="25000"/>
                    </a:schemeClr>
                  </a:solidFill>
                </a:rPr>
                <a:t>an</a:t>
              </a:r>
              <a:r>
                <a:rPr lang="nl-NL" sz="1050" dirty="0">
                  <a:solidFill>
                    <a:schemeClr val="tx1">
                      <a:lumMod val="75000"/>
                      <a:lumOff val="25000"/>
                    </a:schemeClr>
                  </a:solidFill>
                </a:rPr>
                <a:t> </a:t>
              </a:r>
              <a:r>
                <a:rPr lang="nl-NL" sz="1050" dirty="0" err="1">
                  <a:solidFill>
                    <a:schemeClr val="tx1">
                      <a:lumMod val="75000"/>
                      <a:lumOff val="25000"/>
                    </a:schemeClr>
                  </a:solidFill>
                </a:rPr>
                <a:t>identified</a:t>
              </a:r>
              <a:r>
                <a:rPr lang="nl-NL" sz="1050">
                  <a:solidFill>
                    <a:schemeClr val="tx1">
                      <a:lumMod val="75000"/>
                      <a:lumOff val="25000"/>
                    </a:schemeClr>
                  </a:solidFill>
                </a:rPr>
                <a:t> genotype</a:t>
              </a:r>
              <a:endParaRPr lang="nl-NL" sz="1050" dirty="0">
                <a:solidFill>
                  <a:schemeClr val="tx1">
                    <a:lumMod val="75000"/>
                    <a:lumOff val="25000"/>
                  </a:schemeClr>
                </a:solidFill>
              </a:endParaRPr>
            </a:p>
          </p:txBody>
        </p:sp>
      </p:grpSp>
      <p:pic>
        <p:nvPicPr>
          <p:cNvPr id="7" name="Picture 6">
            <a:extLst>
              <a:ext uri="{FF2B5EF4-FFF2-40B4-BE49-F238E27FC236}">
                <a16:creationId xmlns:a16="http://schemas.microsoft.com/office/drawing/2014/main" id="{C867E0BE-0455-A607-F81F-553D8E416C94}"/>
              </a:ext>
            </a:extLst>
          </p:cNvPr>
          <p:cNvPicPr>
            <a:picLocks noChangeAspect="1"/>
          </p:cNvPicPr>
          <p:nvPr/>
        </p:nvPicPr>
        <p:blipFill>
          <a:blip r:embed="rId3"/>
          <a:stretch>
            <a:fillRect/>
          </a:stretch>
        </p:blipFill>
        <p:spPr>
          <a:xfrm>
            <a:off x="10876933" y="6259864"/>
            <a:ext cx="1487553" cy="231668"/>
          </a:xfrm>
          <a:prstGeom prst="rect">
            <a:avLst/>
          </a:prstGeom>
        </p:spPr>
      </p:pic>
    </p:spTree>
    <p:extLst>
      <p:ext uri="{BB962C8B-B14F-4D97-AF65-F5344CB8AC3E}">
        <p14:creationId xmlns:p14="http://schemas.microsoft.com/office/powerpoint/2010/main" val="226238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27E626-7B87-483B-A30A-013AAF69E5D5}"/>
              </a:ext>
            </a:extLst>
          </p:cNvPr>
          <p:cNvSpPr>
            <a:spLocks noGrp="1"/>
          </p:cNvSpPr>
          <p:nvPr>
            <p:ph type="title"/>
          </p:nvPr>
        </p:nvSpPr>
        <p:spPr/>
        <p:txBody>
          <a:bodyPr>
            <a:normAutofit/>
          </a:bodyPr>
          <a:lstStyle/>
          <a:p>
            <a:r>
              <a:rPr lang="en-US" dirty="0"/>
              <a:t>Patients suffering from progressive pulmonary fibrosis continue to progress </a:t>
            </a:r>
            <a:br>
              <a:rPr lang="en-US" dirty="0"/>
            </a:br>
            <a:r>
              <a:rPr lang="en-US" dirty="0"/>
              <a:t>despite conventional treatment directed at the underlying diagnosis</a:t>
            </a:r>
            <a:r>
              <a:rPr lang="en-US" baseline="30000" dirty="0"/>
              <a:t>1,2</a:t>
            </a:r>
          </a:p>
        </p:txBody>
      </p:sp>
      <p:sp>
        <p:nvSpPr>
          <p:cNvPr id="85" name="Tijdelijke aanduiding voor tekst 84">
            <a:extLst>
              <a:ext uri="{FF2B5EF4-FFF2-40B4-BE49-F238E27FC236}">
                <a16:creationId xmlns:a16="http://schemas.microsoft.com/office/drawing/2014/main" id="{14DA389E-BA76-43C2-A698-E698A01B8767}"/>
              </a:ext>
            </a:extLst>
          </p:cNvPr>
          <p:cNvSpPr>
            <a:spLocks noGrp="1"/>
          </p:cNvSpPr>
          <p:nvPr>
            <p:ph type="body" sz="quarter" idx="13"/>
          </p:nvPr>
        </p:nvSpPr>
        <p:spPr>
          <a:xfrm>
            <a:off x="180000" y="5858890"/>
            <a:ext cx="10914720" cy="619932"/>
          </a:xfrm>
        </p:spPr>
        <p:txBody>
          <a:bodyPr/>
          <a:lstStyle/>
          <a:p>
            <a:r>
              <a:rPr lang="nl-NL" dirty="0">
                <a:latin typeface="BISansNEXT" panose="02000503040000020004"/>
              </a:rPr>
              <a:t>PPF=</a:t>
            </a:r>
            <a:r>
              <a:rPr lang="nl-NL" dirty="0" err="1">
                <a:latin typeface="BISansNEXT" panose="02000503040000020004"/>
              </a:rPr>
              <a:t>Pulmonary</a:t>
            </a:r>
            <a:r>
              <a:rPr lang="nl-NL" dirty="0">
                <a:latin typeface="BISansNEXT" panose="02000503040000020004"/>
              </a:rPr>
              <a:t> </a:t>
            </a:r>
            <a:r>
              <a:rPr lang="nl-NL" dirty="0" err="1">
                <a:latin typeface="BISansNEXT" panose="02000503040000020004"/>
              </a:rPr>
              <a:t>Progressive</a:t>
            </a:r>
            <a:r>
              <a:rPr lang="nl-NL" dirty="0">
                <a:latin typeface="BISansNEXT" panose="02000503040000020004"/>
              </a:rPr>
              <a:t> Fibrosis; 1. George PM, </a:t>
            </a:r>
            <a:r>
              <a:rPr lang="nl-NL" dirty="0" err="1">
                <a:latin typeface="BISansNEXT" panose="02000503040000020004"/>
              </a:rPr>
              <a:t>Spagnolo</a:t>
            </a:r>
            <a:r>
              <a:rPr lang="nl-NL" dirty="0">
                <a:latin typeface="BISansNEXT" panose="02000503040000020004"/>
              </a:rPr>
              <a:t> P, </a:t>
            </a:r>
            <a:r>
              <a:rPr lang="nl-NL" dirty="0" err="1">
                <a:latin typeface="BISansNEXT" panose="02000503040000020004"/>
              </a:rPr>
              <a:t>Kreuter</a:t>
            </a:r>
            <a:r>
              <a:rPr lang="nl-NL" dirty="0">
                <a:latin typeface="BISansNEXT" panose="02000503040000020004"/>
              </a:rPr>
              <a:t> M, et al. </a:t>
            </a:r>
            <a:r>
              <a:rPr lang="nl-NL" dirty="0" err="1">
                <a:latin typeface="BISansNEXT" panose="02000503040000020004"/>
              </a:rPr>
              <a:t>Progressive</a:t>
            </a:r>
            <a:r>
              <a:rPr lang="nl-NL" dirty="0">
                <a:latin typeface="BISansNEXT" panose="02000503040000020004"/>
              </a:rPr>
              <a:t> </a:t>
            </a:r>
            <a:r>
              <a:rPr lang="nl-NL" dirty="0" err="1">
                <a:latin typeface="BISansNEXT" panose="02000503040000020004"/>
              </a:rPr>
              <a:t>fibrosing</a:t>
            </a:r>
            <a:r>
              <a:rPr lang="nl-NL" dirty="0">
                <a:latin typeface="BISansNEXT" panose="02000503040000020004"/>
              </a:rPr>
              <a:t> </a:t>
            </a:r>
            <a:r>
              <a:rPr lang="nl-NL" dirty="0" err="1">
                <a:latin typeface="BISansNEXT" panose="02000503040000020004"/>
              </a:rPr>
              <a:t>interstitial</a:t>
            </a:r>
            <a:r>
              <a:rPr lang="nl-NL" dirty="0">
                <a:latin typeface="BISansNEXT" panose="02000503040000020004"/>
              </a:rPr>
              <a:t> </a:t>
            </a:r>
            <a:r>
              <a:rPr lang="nl-NL" dirty="0" err="1">
                <a:latin typeface="BISansNEXT" panose="02000503040000020004"/>
              </a:rPr>
              <a:t>lung</a:t>
            </a:r>
            <a:r>
              <a:rPr lang="nl-NL" dirty="0">
                <a:latin typeface="BISansNEXT" panose="02000503040000020004"/>
              </a:rPr>
              <a:t> </a:t>
            </a:r>
            <a:r>
              <a:rPr lang="nl-NL" dirty="0" err="1">
                <a:latin typeface="BISansNEXT" panose="02000503040000020004"/>
              </a:rPr>
              <a:t>disease</a:t>
            </a:r>
            <a:r>
              <a:rPr lang="nl-NL" dirty="0">
                <a:latin typeface="BISansNEXT" panose="02000503040000020004"/>
              </a:rPr>
              <a:t>: </a:t>
            </a:r>
            <a:r>
              <a:rPr lang="nl-NL" dirty="0" err="1">
                <a:latin typeface="BISansNEXT" panose="02000503040000020004"/>
              </a:rPr>
              <a:t>clinical</a:t>
            </a:r>
            <a:r>
              <a:rPr lang="nl-NL" dirty="0">
                <a:latin typeface="BISansNEXT" panose="02000503040000020004"/>
              </a:rPr>
              <a:t> </a:t>
            </a:r>
            <a:r>
              <a:rPr lang="nl-NL" dirty="0" err="1">
                <a:latin typeface="BISansNEXT" panose="02000503040000020004"/>
              </a:rPr>
              <a:t>uncertainties</a:t>
            </a:r>
            <a:r>
              <a:rPr lang="nl-NL" dirty="0">
                <a:latin typeface="BISansNEXT" panose="02000503040000020004"/>
              </a:rPr>
              <a:t>, consensus </a:t>
            </a:r>
            <a:r>
              <a:rPr lang="nl-NL" dirty="0" err="1">
                <a:latin typeface="BISansNEXT" panose="02000503040000020004"/>
              </a:rPr>
              <a:t>recommendations</a:t>
            </a:r>
            <a:r>
              <a:rPr lang="nl-NL" dirty="0">
                <a:latin typeface="BISansNEXT" panose="02000503040000020004"/>
              </a:rPr>
              <a:t>, </a:t>
            </a:r>
            <a:r>
              <a:rPr lang="nl-NL" dirty="0" err="1">
                <a:latin typeface="BISansNEXT" panose="02000503040000020004"/>
              </a:rPr>
              <a:t>and</a:t>
            </a:r>
            <a:r>
              <a:rPr lang="nl-NL" dirty="0">
                <a:latin typeface="BISansNEXT" panose="02000503040000020004"/>
              </a:rPr>
              <a:t> research </a:t>
            </a:r>
            <a:r>
              <a:rPr lang="nl-NL" dirty="0" err="1">
                <a:latin typeface="BISansNEXT" panose="02000503040000020004"/>
              </a:rPr>
              <a:t>priorities</a:t>
            </a:r>
            <a:r>
              <a:rPr lang="nl-NL" dirty="0">
                <a:latin typeface="BISansNEXT" panose="02000503040000020004"/>
              </a:rPr>
              <a:t>. Lancet </a:t>
            </a:r>
            <a:r>
              <a:rPr lang="nl-NL" dirty="0" err="1">
                <a:latin typeface="BISansNEXT" panose="02000503040000020004"/>
              </a:rPr>
              <a:t>Respir</a:t>
            </a:r>
            <a:r>
              <a:rPr lang="nl-NL" dirty="0">
                <a:latin typeface="BISansNEXT" panose="02000503040000020004"/>
              </a:rPr>
              <a:t> </a:t>
            </a:r>
            <a:r>
              <a:rPr lang="nl-NL" dirty="0" err="1">
                <a:latin typeface="BISansNEXT" panose="02000503040000020004"/>
              </a:rPr>
              <a:t>Med</a:t>
            </a:r>
            <a:r>
              <a:rPr lang="nl-NL" dirty="0">
                <a:latin typeface="BISansNEXT" panose="02000503040000020004"/>
              </a:rPr>
              <a:t>. 2020;8(9):925-34; 2. </a:t>
            </a:r>
            <a:r>
              <a:rPr lang="nl-NL" dirty="0" err="1">
                <a:latin typeface="BISansNEXT" panose="02000503040000020004"/>
              </a:rPr>
              <a:t>Raghu</a:t>
            </a:r>
            <a:r>
              <a:rPr lang="nl-NL" dirty="0">
                <a:latin typeface="BISansNEXT" panose="02000503040000020004"/>
              </a:rPr>
              <a:t> G, Remy-</a:t>
            </a:r>
            <a:r>
              <a:rPr lang="nl-NL" dirty="0" err="1">
                <a:latin typeface="BISansNEXT" panose="02000503040000020004"/>
              </a:rPr>
              <a:t>Jardin</a:t>
            </a:r>
            <a:r>
              <a:rPr lang="nl-NL" dirty="0">
                <a:latin typeface="BISansNEXT" panose="02000503040000020004"/>
              </a:rPr>
              <a:t> M, </a:t>
            </a:r>
            <a:r>
              <a:rPr lang="nl-NL" dirty="0" err="1">
                <a:latin typeface="BISansNEXT" panose="02000503040000020004"/>
              </a:rPr>
              <a:t>Richeldi</a:t>
            </a:r>
            <a:r>
              <a:rPr lang="nl-NL" dirty="0">
                <a:latin typeface="BISansNEXT" panose="02000503040000020004"/>
              </a:rPr>
              <a:t> L, et al. </a:t>
            </a:r>
            <a:r>
              <a:rPr lang="nl-NL" dirty="0" err="1">
                <a:latin typeface="BISansNEXT" panose="02000503040000020004"/>
              </a:rPr>
              <a:t>Idiopathic</a:t>
            </a:r>
            <a:r>
              <a:rPr lang="nl-NL" dirty="0">
                <a:latin typeface="BISansNEXT" panose="02000503040000020004"/>
              </a:rPr>
              <a:t> </a:t>
            </a:r>
            <a:r>
              <a:rPr lang="nl-NL" dirty="0" err="1">
                <a:latin typeface="BISansNEXT" panose="02000503040000020004"/>
              </a:rPr>
              <a:t>Pulmonary</a:t>
            </a:r>
            <a:r>
              <a:rPr lang="nl-NL" dirty="0">
                <a:latin typeface="BISansNEXT" panose="02000503040000020004"/>
              </a:rPr>
              <a:t> Fibrosis (</a:t>
            </a:r>
            <a:r>
              <a:rPr lang="nl-NL" dirty="0" err="1">
                <a:latin typeface="BISansNEXT" panose="02000503040000020004"/>
              </a:rPr>
              <a:t>an</a:t>
            </a:r>
            <a:r>
              <a:rPr lang="nl-NL" dirty="0">
                <a:latin typeface="BISansNEXT" panose="02000503040000020004"/>
              </a:rPr>
              <a:t> Update) </a:t>
            </a:r>
            <a:r>
              <a:rPr lang="nl-NL" dirty="0" err="1">
                <a:latin typeface="BISansNEXT" panose="02000503040000020004"/>
              </a:rPr>
              <a:t>and</a:t>
            </a:r>
            <a:r>
              <a:rPr lang="nl-NL" dirty="0">
                <a:latin typeface="BISansNEXT" panose="02000503040000020004"/>
              </a:rPr>
              <a:t> </a:t>
            </a:r>
            <a:r>
              <a:rPr lang="nl-NL" dirty="0" err="1">
                <a:latin typeface="BISansNEXT" panose="02000503040000020004"/>
              </a:rPr>
              <a:t>Progressive</a:t>
            </a:r>
            <a:r>
              <a:rPr lang="nl-NL" dirty="0">
                <a:latin typeface="BISansNEXT" panose="02000503040000020004"/>
              </a:rPr>
              <a:t> </a:t>
            </a:r>
            <a:r>
              <a:rPr lang="nl-NL" dirty="0" err="1">
                <a:latin typeface="BISansNEXT" panose="02000503040000020004"/>
              </a:rPr>
              <a:t>Pulmonary</a:t>
            </a:r>
            <a:r>
              <a:rPr lang="nl-NL" dirty="0">
                <a:latin typeface="BISansNEXT" panose="02000503040000020004"/>
              </a:rPr>
              <a:t> Fibrosis in </a:t>
            </a:r>
            <a:r>
              <a:rPr lang="nl-NL" dirty="0" err="1">
                <a:latin typeface="BISansNEXT" panose="02000503040000020004"/>
              </a:rPr>
              <a:t>Adults</a:t>
            </a:r>
            <a:r>
              <a:rPr lang="nl-NL" dirty="0">
                <a:latin typeface="BISansNEXT" panose="02000503040000020004"/>
              </a:rPr>
              <a:t>: An Official ATS/ERS/JRS/ALAT </a:t>
            </a:r>
            <a:r>
              <a:rPr lang="nl-NL" dirty="0" err="1">
                <a:latin typeface="BISansNEXT" panose="02000503040000020004"/>
              </a:rPr>
              <a:t>Clinical</a:t>
            </a:r>
            <a:r>
              <a:rPr lang="nl-NL" dirty="0">
                <a:latin typeface="BISansNEXT" panose="02000503040000020004"/>
              </a:rPr>
              <a:t> </a:t>
            </a:r>
            <a:r>
              <a:rPr lang="nl-NL" dirty="0" err="1">
                <a:latin typeface="BISansNEXT" panose="02000503040000020004"/>
              </a:rPr>
              <a:t>Practice</a:t>
            </a:r>
            <a:r>
              <a:rPr lang="nl-NL" dirty="0">
                <a:latin typeface="BISansNEXT" panose="02000503040000020004"/>
              </a:rPr>
              <a:t> Guideline. Am J </a:t>
            </a:r>
            <a:r>
              <a:rPr lang="nl-NL" dirty="0" err="1">
                <a:latin typeface="BISansNEXT" panose="02000503040000020004"/>
              </a:rPr>
              <a:t>Respir</a:t>
            </a:r>
            <a:r>
              <a:rPr lang="nl-NL" dirty="0">
                <a:latin typeface="BISansNEXT" panose="02000503040000020004"/>
              </a:rPr>
              <a:t> </a:t>
            </a:r>
            <a:r>
              <a:rPr lang="nl-NL" dirty="0" err="1">
                <a:latin typeface="BISansNEXT" panose="02000503040000020004"/>
              </a:rPr>
              <a:t>Crit</a:t>
            </a:r>
            <a:r>
              <a:rPr lang="nl-NL" dirty="0">
                <a:latin typeface="BISansNEXT" panose="02000503040000020004"/>
              </a:rPr>
              <a:t> Care Med. 2022;205(9):e18-e47; 3. </a:t>
            </a:r>
            <a:r>
              <a:rPr lang="nl-NL" dirty="0" err="1">
                <a:latin typeface="BISansNEXT" panose="02000503040000020004"/>
              </a:rPr>
              <a:t>Flaherty</a:t>
            </a:r>
            <a:r>
              <a:rPr lang="nl-NL" dirty="0">
                <a:latin typeface="BISansNEXT" panose="02000503040000020004"/>
              </a:rPr>
              <a:t> KR, Brown KK, Wells AU, et al. Design of </a:t>
            </a:r>
            <a:r>
              <a:rPr lang="nl-NL" dirty="0" err="1">
                <a:latin typeface="BISansNEXT" panose="02000503040000020004"/>
              </a:rPr>
              <a:t>the</a:t>
            </a:r>
            <a:r>
              <a:rPr lang="nl-NL" dirty="0">
                <a:latin typeface="BISansNEXT" panose="02000503040000020004"/>
              </a:rPr>
              <a:t> PF-ILD trial: a double-blind, </a:t>
            </a:r>
            <a:r>
              <a:rPr lang="nl-NL" dirty="0" err="1">
                <a:latin typeface="BISansNEXT" panose="02000503040000020004"/>
              </a:rPr>
              <a:t>randomised</a:t>
            </a:r>
            <a:r>
              <a:rPr lang="nl-NL" dirty="0">
                <a:latin typeface="BISansNEXT" panose="02000503040000020004"/>
              </a:rPr>
              <a:t>, placebo-</a:t>
            </a:r>
            <a:r>
              <a:rPr lang="nl-NL" dirty="0" err="1">
                <a:latin typeface="BISansNEXT" panose="02000503040000020004"/>
              </a:rPr>
              <a:t>controlled</a:t>
            </a:r>
            <a:r>
              <a:rPr lang="nl-NL" dirty="0">
                <a:latin typeface="BISansNEXT" panose="02000503040000020004"/>
              </a:rPr>
              <a:t> </a:t>
            </a:r>
            <a:r>
              <a:rPr lang="nl-NL" dirty="0" err="1">
                <a:latin typeface="BISansNEXT" panose="02000503040000020004"/>
              </a:rPr>
              <a:t>phase</a:t>
            </a:r>
            <a:r>
              <a:rPr lang="nl-NL" dirty="0">
                <a:latin typeface="BISansNEXT" panose="02000503040000020004"/>
              </a:rPr>
              <a:t> III trial of </a:t>
            </a:r>
            <a:r>
              <a:rPr lang="nl-NL" dirty="0" err="1">
                <a:latin typeface="BISansNEXT" panose="02000503040000020004"/>
              </a:rPr>
              <a:t>nintedanib</a:t>
            </a:r>
            <a:r>
              <a:rPr lang="nl-NL" dirty="0">
                <a:latin typeface="BISansNEXT" panose="02000503040000020004"/>
              </a:rPr>
              <a:t> in </a:t>
            </a:r>
            <a:r>
              <a:rPr lang="nl-NL" dirty="0" err="1">
                <a:latin typeface="BISansNEXT" panose="02000503040000020004"/>
              </a:rPr>
              <a:t>patients</a:t>
            </a:r>
            <a:r>
              <a:rPr lang="nl-NL" dirty="0">
                <a:latin typeface="BISansNEXT" panose="02000503040000020004"/>
              </a:rPr>
              <a:t> </a:t>
            </a:r>
            <a:r>
              <a:rPr lang="nl-NL" dirty="0" err="1">
                <a:latin typeface="BISansNEXT" panose="02000503040000020004"/>
              </a:rPr>
              <a:t>with</a:t>
            </a:r>
            <a:r>
              <a:rPr lang="nl-NL" dirty="0">
                <a:latin typeface="BISansNEXT" panose="02000503040000020004"/>
              </a:rPr>
              <a:t> </a:t>
            </a:r>
            <a:r>
              <a:rPr lang="nl-NL" dirty="0" err="1">
                <a:latin typeface="BISansNEXT" panose="02000503040000020004"/>
              </a:rPr>
              <a:t>progressive</a:t>
            </a:r>
            <a:r>
              <a:rPr lang="nl-NL" dirty="0">
                <a:latin typeface="BISansNEXT" panose="02000503040000020004"/>
              </a:rPr>
              <a:t> </a:t>
            </a:r>
            <a:r>
              <a:rPr lang="nl-NL" dirty="0" err="1">
                <a:latin typeface="BISansNEXT" panose="02000503040000020004"/>
              </a:rPr>
              <a:t>fibrosing</a:t>
            </a:r>
            <a:r>
              <a:rPr lang="nl-NL" dirty="0">
                <a:latin typeface="BISansNEXT" panose="02000503040000020004"/>
              </a:rPr>
              <a:t> </a:t>
            </a:r>
            <a:r>
              <a:rPr lang="nl-NL" dirty="0" err="1">
                <a:latin typeface="BISansNEXT" panose="02000503040000020004"/>
              </a:rPr>
              <a:t>interstitial</a:t>
            </a:r>
            <a:r>
              <a:rPr lang="nl-NL" dirty="0">
                <a:latin typeface="BISansNEXT" panose="02000503040000020004"/>
              </a:rPr>
              <a:t> </a:t>
            </a:r>
            <a:r>
              <a:rPr lang="nl-NL" dirty="0" err="1">
                <a:latin typeface="BISansNEXT" panose="02000503040000020004"/>
              </a:rPr>
              <a:t>lung</a:t>
            </a:r>
            <a:r>
              <a:rPr lang="nl-NL" dirty="0">
                <a:latin typeface="BISansNEXT" panose="02000503040000020004"/>
              </a:rPr>
              <a:t> </a:t>
            </a:r>
            <a:r>
              <a:rPr lang="nl-NL" dirty="0" err="1">
                <a:latin typeface="BISansNEXT" panose="02000503040000020004"/>
              </a:rPr>
              <a:t>disease</a:t>
            </a:r>
            <a:r>
              <a:rPr lang="nl-NL" dirty="0">
                <a:latin typeface="BISansNEXT" panose="02000503040000020004"/>
              </a:rPr>
              <a:t>. BMJ Open </a:t>
            </a:r>
            <a:r>
              <a:rPr lang="nl-NL" dirty="0" err="1">
                <a:latin typeface="BISansNEXT" panose="02000503040000020004"/>
              </a:rPr>
              <a:t>Respir</a:t>
            </a:r>
            <a:r>
              <a:rPr lang="nl-NL" dirty="0">
                <a:latin typeface="BISansNEXT" panose="02000503040000020004"/>
              </a:rPr>
              <a:t> </a:t>
            </a:r>
            <a:r>
              <a:rPr lang="nl-NL" dirty="0" err="1">
                <a:latin typeface="BISansNEXT" panose="02000503040000020004"/>
              </a:rPr>
              <a:t>Res</a:t>
            </a:r>
            <a:r>
              <a:rPr lang="nl-NL" dirty="0">
                <a:latin typeface="BISansNEXT" panose="02000503040000020004"/>
              </a:rPr>
              <a:t>. 2017;4(1):e000212 4.</a:t>
            </a:r>
            <a:r>
              <a:rPr lang="en-GB" dirty="0"/>
              <a:t> Nambiar AM, Walker CM, Sparks JA. Monitoring and management of fibrosing interstitial lung diseases: a narrative review for practicing clinicians. </a:t>
            </a:r>
            <a:r>
              <a:rPr lang="en-GB" dirty="0" err="1"/>
              <a:t>Ther</a:t>
            </a:r>
            <a:r>
              <a:rPr lang="en-GB" dirty="0"/>
              <a:t> Adv Respir Dis. 2021;15:17534666211039771;</a:t>
            </a:r>
            <a:r>
              <a:rPr lang="nl-NL" dirty="0">
                <a:latin typeface="BISansNEXT" panose="02000503040000020004"/>
              </a:rPr>
              <a:t> 5. </a:t>
            </a:r>
            <a:r>
              <a:rPr lang="nl-NL" dirty="0" err="1">
                <a:effectLst/>
                <a:latin typeface="BISansNEXT" panose="02000503040000020004"/>
                <a:ea typeface="Calibri" panose="020F0502020204030204" pitchFamily="34" charset="0"/>
                <a:cs typeface="Times New Roman" panose="02020603050405020304" pitchFamily="18" charset="0"/>
              </a:rPr>
              <a:t>Raghu</a:t>
            </a:r>
            <a:r>
              <a:rPr lang="nl-NL" dirty="0">
                <a:effectLst/>
                <a:latin typeface="BISansNEXT" panose="02000503040000020004"/>
                <a:ea typeface="Calibri" panose="020F0502020204030204" pitchFamily="34" charset="0"/>
                <a:cs typeface="Times New Roman" panose="02020603050405020304" pitchFamily="18" charset="0"/>
              </a:rPr>
              <a:t> G, Collard HR, </a:t>
            </a:r>
            <a:r>
              <a:rPr lang="nl-NL" dirty="0" err="1">
                <a:effectLst/>
                <a:latin typeface="BISansNEXT" panose="02000503040000020004"/>
                <a:ea typeface="Calibri" panose="020F0502020204030204" pitchFamily="34" charset="0"/>
                <a:cs typeface="Times New Roman" panose="02020603050405020304" pitchFamily="18" charset="0"/>
              </a:rPr>
              <a:t>Egan</a:t>
            </a:r>
            <a:r>
              <a:rPr lang="nl-NL" dirty="0">
                <a:effectLst/>
                <a:latin typeface="BISansNEXT" panose="02000503040000020004"/>
                <a:ea typeface="Calibri" panose="020F0502020204030204" pitchFamily="34" charset="0"/>
                <a:cs typeface="Times New Roman" panose="02020603050405020304" pitchFamily="18" charset="0"/>
              </a:rPr>
              <a:t> JJ, et al. An official ATS/ERS/JRS/ALAT statement: </a:t>
            </a:r>
            <a:r>
              <a:rPr lang="nl-NL" dirty="0" err="1">
                <a:effectLst/>
                <a:latin typeface="BISansNEXT" panose="02000503040000020004"/>
                <a:ea typeface="Calibri" panose="020F0502020204030204" pitchFamily="34" charset="0"/>
                <a:cs typeface="Times New Roman" panose="02020603050405020304" pitchFamily="18" charset="0"/>
              </a:rPr>
              <a:t>idiopathic</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pulmonary</a:t>
            </a:r>
            <a:r>
              <a:rPr lang="nl-NL" dirty="0">
                <a:effectLst/>
                <a:latin typeface="BISansNEXT" panose="02000503040000020004"/>
                <a:ea typeface="Calibri" panose="020F0502020204030204" pitchFamily="34" charset="0"/>
                <a:cs typeface="Times New Roman" panose="02020603050405020304" pitchFamily="18" charset="0"/>
              </a:rPr>
              <a:t> fibrosis: </a:t>
            </a:r>
            <a:r>
              <a:rPr lang="nl-NL" dirty="0" err="1">
                <a:effectLst/>
                <a:latin typeface="BISansNEXT" panose="02000503040000020004"/>
                <a:ea typeface="Calibri" panose="020F0502020204030204" pitchFamily="34" charset="0"/>
                <a:cs typeface="Times New Roman" panose="02020603050405020304" pitchFamily="18" charset="0"/>
              </a:rPr>
              <a:t>evidence-based</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guidelines</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for</a:t>
            </a:r>
            <a:r>
              <a:rPr lang="nl-NL" dirty="0">
                <a:effectLst/>
                <a:latin typeface="BISansNEXT" panose="02000503040000020004"/>
                <a:ea typeface="Calibri" panose="020F0502020204030204" pitchFamily="34" charset="0"/>
                <a:cs typeface="Times New Roman" panose="02020603050405020304" pitchFamily="18" charset="0"/>
              </a:rPr>
              <a:t> diagnosis </a:t>
            </a:r>
            <a:r>
              <a:rPr lang="nl-NL" dirty="0" err="1">
                <a:effectLst/>
                <a:latin typeface="BISansNEXT" panose="02000503040000020004"/>
                <a:ea typeface="Calibri" panose="020F0502020204030204" pitchFamily="34" charset="0"/>
                <a:cs typeface="Times New Roman" panose="02020603050405020304" pitchFamily="18" charset="0"/>
              </a:rPr>
              <a:t>and</a:t>
            </a:r>
            <a:r>
              <a:rPr lang="nl-NL" dirty="0">
                <a:effectLst/>
                <a:latin typeface="BISansNEXT" panose="02000503040000020004"/>
                <a:ea typeface="Calibri" panose="020F0502020204030204" pitchFamily="34" charset="0"/>
                <a:cs typeface="Times New Roman" panose="02020603050405020304" pitchFamily="18" charset="0"/>
              </a:rPr>
              <a:t> management. Am J </a:t>
            </a:r>
            <a:r>
              <a:rPr lang="nl-NL" dirty="0" err="1">
                <a:effectLst/>
                <a:latin typeface="BISansNEXT" panose="02000503040000020004"/>
                <a:ea typeface="Calibri" panose="020F0502020204030204" pitchFamily="34" charset="0"/>
                <a:cs typeface="Times New Roman" panose="02020603050405020304" pitchFamily="18" charset="0"/>
              </a:rPr>
              <a:t>Respir</a:t>
            </a:r>
            <a:r>
              <a:rPr lang="nl-NL" dirty="0">
                <a:effectLst/>
                <a:latin typeface="BISansNEXT" panose="02000503040000020004"/>
                <a:ea typeface="Calibri" panose="020F0502020204030204" pitchFamily="34" charset="0"/>
                <a:cs typeface="Times New Roman" panose="02020603050405020304" pitchFamily="18" charset="0"/>
              </a:rPr>
              <a:t> </a:t>
            </a:r>
            <a:r>
              <a:rPr lang="nl-NL" dirty="0" err="1">
                <a:effectLst/>
                <a:latin typeface="BISansNEXT" panose="02000503040000020004"/>
                <a:ea typeface="Calibri" panose="020F0502020204030204" pitchFamily="34" charset="0"/>
                <a:cs typeface="Times New Roman" panose="02020603050405020304" pitchFamily="18" charset="0"/>
              </a:rPr>
              <a:t>Crit</a:t>
            </a:r>
            <a:r>
              <a:rPr lang="nl-NL" dirty="0">
                <a:effectLst/>
                <a:latin typeface="BISansNEXT" panose="02000503040000020004"/>
                <a:ea typeface="Calibri" panose="020F0502020204030204" pitchFamily="34" charset="0"/>
                <a:cs typeface="Times New Roman" panose="02020603050405020304" pitchFamily="18" charset="0"/>
              </a:rPr>
              <a:t> Care </a:t>
            </a:r>
            <a:r>
              <a:rPr lang="nl-NL" dirty="0" err="1">
                <a:effectLst/>
                <a:latin typeface="BISansNEXT" panose="02000503040000020004"/>
                <a:ea typeface="Calibri" panose="020F0502020204030204" pitchFamily="34" charset="0"/>
                <a:cs typeface="Times New Roman" panose="02020603050405020304" pitchFamily="18" charset="0"/>
              </a:rPr>
              <a:t>Med</a:t>
            </a:r>
            <a:r>
              <a:rPr lang="nl-NL" dirty="0">
                <a:effectLst/>
                <a:latin typeface="BISansNEXT" panose="02000503040000020004"/>
                <a:ea typeface="Calibri" panose="020F0502020204030204" pitchFamily="34" charset="0"/>
                <a:cs typeface="Times New Roman" panose="02020603050405020304" pitchFamily="18" charset="0"/>
              </a:rPr>
              <a:t>. 2011;183(6):788-824;</a:t>
            </a:r>
            <a:r>
              <a:rPr lang="nl-NL" dirty="0">
                <a:latin typeface="BISansNEXT" panose="02000503040000020004"/>
              </a:rPr>
              <a:t> 6. </a:t>
            </a:r>
            <a:r>
              <a:rPr lang="nl-NL" dirty="0" err="1">
                <a:latin typeface="BISansNEXT" panose="02000503040000020004"/>
              </a:rPr>
              <a:t>Wynn</a:t>
            </a:r>
            <a:r>
              <a:rPr lang="nl-NL" dirty="0">
                <a:latin typeface="BISansNEXT" panose="02000503040000020004"/>
              </a:rPr>
              <a:t> TA. </a:t>
            </a:r>
            <a:r>
              <a:rPr lang="nl-NL" dirty="0" err="1">
                <a:latin typeface="BISansNEXT" panose="02000503040000020004"/>
              </a:rPr>
              <a:t>Integrating</a:t>
            </a:r>
            <a:r>
              <a:rPr lang="nl-NL" dirty="0">
                <a:latin typeface="BISansNEXT" panose="02000503040000020004"/>
              </a:rPr>
              <a:t> </a:t>
            </a:r>
            <a:r>
              <a:rPr lang="nl-NL" dirty="0" err="1">
                <a:latin typeface="BISansNEXT" panose="02000503040000020004"/>
              </a:rPr>
              <a:t>mechanisms</a:t>
            </a:r>
            <a:r>
              <a:rPr lang="nl-NL" dirty="0">
                <a:latin typeface="BISansNEXT" panose="02000503040000020004"/>
              </a:rPr>
              <a:t> of </a:t>
            </a:r>
            <a:r>
              <a:rPr lang="nl-NL" dirty="0" err="1">
                <a:latin typeface="BISansNEXT" panose="02000503040000020004"/>
              </a:rPr>
              <a:t>pulmonary</a:t>
            </a:r>
            <a:r>
              <a:rPr lang="nl-NL" dirty="0">
                <a:latin typeface="BISansNEXT" panose="02000503040000020004"/>
              </a:rPr>
              <a:t> fibrosis. J </a:t>
            </a:r>
            <a:r>
              <a:rPr lang="nl-NL" dirty="0" err="1">
                <a:latin typeface="BISansNEXT" panose="02000503040000020004"/>
              </a:rPr>
              <a:t>Exp</a:t>
            </a:r>
            <a:r>
              <a:rPr lang="nl-NL" dirty="0">
                <a:latin typeface="BISansNEXT" panose="02000503040000020004"/>
              </a:rPr>
              <a:t> </a:t>
            </a:r>
            <a:r>
              <a:rPr lang="nl-NL" dirty="0" err="1">
                <a:latin typeface="BISansNEXT" panose="02000503040000020004"/>
              </a:rPr>
              <a:t>Med</a:t>
            </a:r>
            <a:r>
              <a:rPr lang="nl-NL" dirty="0">
                <a:latin typeface="BISansNEXT" panose="02000503040000020004"/>
              </a:rPr>
              <a:t>. 2011;208(7):1339-50.</a:t>
            </a:r>
          </a:p>
        </p:txBody>
      </p:sp>
      <p:sp>
        <p:nvSpPr>
          <p:cNvPr id="101" name="Tijdelijke aanduiding voor tekst 100">
            <a:extLst>
              <a:ext uri="{FF2B5EF4-FFF2-40B4-BE49-F238E27FC236}">
                <a16:creationId xmlns:a16="http://schemas.microsoft.com/office/drawing/2014/main" id="{8A0A310B-7C92-4003-8483-0D34984E7361}"/>
              </a:ext>
            </a:extLst>
          </p:cNvPr>
          <p:cNvSpPr>
            <a:spLocks noGrp="1"/>
          </p:cNvSpPr>
          <p:nvPr>
            <p:ph type="body" sz="quarter" idx="17"/>
          </p:nvPr>
        </p:nvSpPr>
        <p:spPr/>
        <p:txBody>
          <a:bodyPr/>
          <a:lstStyle/>
          <a:p>
            <a:r>
              <a:rPr lang="nl-NL" dirty="0"/>
              <a:t>A3</a:t>
            </a:r>
          </a:p>
        </p:txBody>
      </p:sp>
      <p:sp>
        <p:nvSpPr>
          <p:cNvPr id="6" name="Tijdelijke aanduiding voor tekst 5">
            <a:extLst>
              <a:ext uri="{FF2B5EF4-FFF2-40B4-BE49-F238E27FC236}">
                <a16:creationId xmlns:a16="http://schemas.microsoft.com/office/drawing/2014/main" id="{E19BC54D-85F5-4316-825C-391FF7A60A31}"/>
              </a:ext>
            </a:extLst>
          </p:cNvPr>
          <p:cNvSpPr>
            <a:spLocks noGrp="1"/>
          </p:cNvSpPr>
          <p:nvPr>
            <p:ph type="body" sz="quarter" idx="19"/>
          </p:nvPr>
        </p:nvSpPr>
        <p:spPr>
          <a:xfrm>
            <a:off x="810121" y="1420467"/>
            <a:ext cx="10515600" cy="309458"/>
          </a:xfrm>
        </p:spPr>
        <p:txBody>
          <a:bodyPr/>
          <a:lstStyle/>
          <a:p>
            <a:r>
              <a:rPr lang="nl-NL" dirty="0">
                <a:latin typeface="BI Sans" pitchFamily="2" charset="0"/>
              </a:rPr>
              <a:t>PPF is: </a:t>
            </a:r>
          </a:p>
        </p:txBody>
      </p:sp>
      <p:sp>
        <p:nvSpPr>
          <p:cNvPr id="7" name="Tijdelijke aanduiding voor tekst 6">
            <a:extLst>
              <a:ext uri="{FF2B5EF4-FFF2-40B4-BE49-F238E27FC236}">
                <a16:creationId xmlns:a16="http://schemas.microsoft.com/office/drawing/2014/main" id="{8C0062F3-E514-40AA-80B9-B40A9EAE4982}"/>
              </a:ext>
            </a:extLst>
          </p:cNvPr>
          <p:cNvSpPr>
            <a:spLocks noGrp="1"/>
          </p:cNvSpPr>
          <p:nvPr>
            <p:ph type="body" sz="quarter" idx="20"/>
          </p:nvPr>
        </p:nvSpPr>
        <p:spPr>
          <a:xfrm>
            <a:off x="838200" y="3477029"/>
            <a:ext cx="1944000" cy="1869549"/>
          </a:xfrm>
        </p:spPr>
        <p:txBody>
          <a:bodyPr/>
          <a:lstStyle/>
          <a:p>
            <a:pPr algn="ctr"/>
            <a:r>
              <a:rPr lang="en-US" b="1" dirty="0"/>
              <a:t>... progressive, reflected by worsening of symptoms and lung function, and increasing fibrosis on chest images</a:t>
            </a:r>
            <a:r>
              <a:rPr lang="en-US" b="1" baseline="30000" dirty="0"/>
              <a:t>2,3</a:t>
            </a:r>
          </a:p>
          <a:p>
            <a:pPr algn="ctr"/>
            <a:endParaRPr lang="nl-NL" b="1" dirty="0"/>
          </a:p>
        </p:txBody>
      </p:sp>
      <p:sp>
        <p:nvSpPr>
          <p:cNvPr id="8" name="Tijdelijke aanduiding voor tekst 7">
            <a:extLst>
              <a:ext uri="{FF2B5EF4-FFF2-40B4-BE49-F238E27FC236}">
                <a16:creationId xmlns:a16="http://schemas.microsoft.com/office/drawing/2014/main" id="{EAB3E91A-E1A2-4D99-AF68-1FF92F82AD97}"/>
              </a:ext>
            </a:extLst>
          </p:cNvPr>
          <p:cNvSpPr>
            <a:spLocks noGrp="1"/>
          </p:cNvSpPr>
          <p:nvPr>
            <p:ph type="body" sz="quarter" idx="21"/>
          </p:nvPr>
        </p:nvSpPr>
        <p:spPr>
          <a:xfrm>
            <a:off x="2981100" y="3477029"/>
            <a:ext cx="1944000" cy="1869549"/>
          </a:xfrm>
        </p:spPr>
        <p:txBody>
          <a:bodyPr/>
          <a:lstStyle/>
          <a:p>
            <a:pPr algn="ctr"/>
            <a:r>
              <a:rPr lang="nl-NL" b="1" dirty="0"/>
              <a:t>... self-sustaining</a:t>
            </a:r>
            <a:r>
              <a:rPr lang="nl-NL" b="1" baseline="30000" dirty="0"/>
              <a:t>3,4</a:t>
            </a:r>
          </a:p>
          <a:p>
            <a:pPr algn="ctr"/>
            <a:endParaRPr lang="nl-NL" b="1" dirty="0"/>
          </a:p>
        </p:txBody>
      </p:sp>
      <p:sp>
        <p:nvSpPr>
          <p:cNvPr id="10" name="Tijdelijke aanduiding voor tekst 9">
            <a:extLst>
              <a:ext uri="{FF2B5EF4-FFF2-40B4-BE49-F238E27FC236}">
                <a16:creationId xmlns:a16="http://schemas.microsoft.com/office/drawing/2014/main" id="{7FE9C5E5-CB1A-4D96-B928-D619E216E896}"/>
              </a:ext>
            </a:extLst>
          </p:cNvPr>
          <p:cNvSpPr>
            <a:spLocks noGrp="1"/>
          </p:cNvSpPr>
          <p:nvPr>
            <p:ph type="body" sz="quarter" idx="22"/>
          </p:nvPr>
        </p:nvSpPr>
        <p:spPr>
          <a:xfrm>
            <a:off x="5124000" y="3477029"/>
            <a:ext cx="1944000" cy="1869549"/>
          </a:xfrm>
        </p:spPr>
        <p:txBody>
          <a:bodyPr/>
          <a:lstStyle/>
          <a:p>
            <a:pPr algn="ctr"/>
            <a:r>
              <a:rPr lang="en-US" b="1" dirty="0"/>
              <a:t>... independent of original clinical association or trigger</a:t>
            </a:r>
            <a:r>
              <a:rPr lang="en-US" b="1" baseline="30000" dirty="0"/>
              <a:t>3</a:t>
            </a:r>
          </a:p>
          <a:p>
            <a:pPr algn="ctr"/>
            <a:endParaRPr lang="nl-NL" b="1" dirty="0"/>
          </a:p>
        </p:txBody>
      </p:sp>
      <p:sp>
        <p:nvSpPr>
          <p:cNvPr id="11" name="Tijdelijke aanduiding voor tekst 10">
            <a:extLst>
              <a:ext uri="{FF2B5EF4-FFF2-40B4-BE49-F238E27FC236}">
                <a16:creationId xmlns:a16="http://schemas.microsoft.com/office/drawing/2014/main" id="{62D82BC0-6BBF-4096-9467-55CCB39C312F}"/>
              </a:ext>
            </a:extLst>
          </p:cNvPr>
          <p:cNvSpPr>
            <a:spLocks noGrp="1"/>
          </p:cNvSpPr>
          <p:nvPr>
            <p:ph type="body" sz="quarter" idx="23"/>
          </p:nvPr>
        </p:nvSpPr>
        <p:spPr>
          <a:xfrm>
            <a:off x="7266900" y="3477029"/>
            <a:ext cx="1944000" cy="1869549"/>
          </a:xfrm>
        </p:spPr>
        <p:txBody>
          <a:bodyPr/>
          <a:lstStyle/>
          <a:p>
            <a:pPr algn="ctr"/>
            <a:r>
              <a:rPr lang="en-US" b="1" dirty="0"/>
              <a:t>... variable and unpredictable in its disease course, ranging from stable to quickly progressing</a:t>
            </a:r>
            <a:r>
              <a:rPr lang="en-US" b="1" baseline="30000" dirty="0"/>
              <a:t>2,4-5</a:t>
            </a:r>
          </a:p>
          <a:p>
            <a:pPr algn="ctr"/>
            <a:endParaRPr lang="nl-NL" b="1" dirty="0"/>
          </a:p>
        </p:txBody>
      </p:sp>
      <p:sp>
        <p:nvSpPr>
          <p:cNvPr id="13" name="Tijdelijke aanduiding voor tekst 12">
            <a:extLst>
              <a:ext uri="{FF2B5EF4-FFF2-40B4-BE49-F238E27FC236}">
                <a16:creationId xmlns:a16="http://schemas.microsoft.com/office/drawing/2014/main" id="{BB88C2EE-2BBA-4C24-843C-9EA7C3E99BC5}"/>
              </a:ext>
            </a:extLst>
          </p:cNvPr>
          <p:cNvSpPr>
            <a:spLocks noGrp="1"/>
          </p:cNvSpPr>
          <p:nvPr>
            <p:ph type="body" sz="quarter" idx="24"/>
          </p:nvPr>
        </p:nvSpPr>
        <p:spPr>
          <a:xfrm>
            <a:off x="9409800" y="3477029"/>
            <a:ext cx="1944000" cy="1869549"/>
          </a:xfrm>
        </p:spPr>
        <p:txBody>
          <a:bodyPr/>
          <a:lstStyle/>
          <a:p>
            <a:pPr algn="ctr"/>
            <a:r>
              <a:rPr lang="en-US" b="1" dirty="0"/>
              <a:t>... may ultimately lead to organ malfunction, disruption of gas exchange and death from respiratory failure</a:t>
            </a:r>
            <a:r>
              <a:rPr lang="en-US" b="1" baseline="30000" dirty="0"/>
              <a:t>6</a:t>
            </a:r>
          </a:p>
          <a:p>
            <a:pPr algn="ctr"/>
            <a:endParaRPr lang="nl-NL" b="1" dirty="0"/>
          </a:p>
        </p:txBody>
      </p:sp>
      <p:pic>
        <p:nvPicPr>
          <p:cNvPr id="9" name="Graphic 8" descr="Uitroepteken met effen opvulling">
            <a:extLst>
              <a:ext uri="{FF2B5EF4-FFF2-40B4-BE49-F238E27FC236}">
                <a16:creationId xmlns:a16="http://schemas.microsoft.com/office/drawing/2014/main" id="{00E951E5-AE83-4C96-9EA5-1A515023A4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62464" y="2322560"/>
            <a:ext cx="782514" cy="782514"/>
          </a:xfrm>
          <a:prstGeom prst="rect">
            <a:avLst/>
          </a:prstGeom>
        </p:spPr>
      </p:pic>
      <p:pic>
        <p:nvPicPr>
          <p:cNvPr id="14" name="Graphic 13">
            <a:extLst>
              <a:ext uri="{FF2B5EF4-FFF2-40B4-BE49-F238E27FC236}">
                <a16:creationId xmlns:a16="http://schemas.microsoft.com/office/drawing/2014/main" id="{92DE22BC-2F56-F14A-9439-286A541560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81924" y="2360702"/>
            <a:ext cx="800395" cy="706231"/>
          </a:xfrm>
          <a:prstGeom prst="rect">
            <a:avLst/>
          </a:prstGeom>
        </p:spPr>
      </p:pic>
      <p:pic>
        <p:nvPicPr>
          <p:cNvPr id="23" name="Graphic 22">
            <a:extLst>
              <a:ext uri="{FF2B5EF4-FFF2-40B4-BE49-F238E27FC236}">
                <a16:creationId xmlns:a16="http://schemas.microsoft.com/office/drawing/2014/main" id="{220F980A-9F95-B544-A3B8-7F45B3540C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00349" y="2389145"/>
            <a:ext cx="649345" cy="649345"/>
          </a:xfrm>
          <a:prstGeom prst="rect">
            <a:avLst/>
          </a:prstGeom>
        </p:spPr>
      </p:pic>
      <p:pic>
        <p:nvPicPr>
          <p:cNvPr id="28" name="Graphic 27">
            <a:extLst>
              <a:ext uri="{FF2B5EF4-FFF2-40B4-BE49-F238E27FC236}">
                <a16:creationId xmlns:a16="http://schemas.microsoft.com/office/drawing/2014/main" id="{004B64E2-3D6B-B14E-BDB5-F201A2B762F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27922" y="2401543"/>
            <a:ext cx="1079999" cy="675000"/>
          </a:xfrm>
          <a:prstGeom prst="rect">
            <a:avLst/>
          </a:prstGeom>
        </p:spPr>
      </p:pic>
      <p:pic>
        <p:nvPicPr>
          <p:cNvPr id="30" name="Graphic 29">
            <a:extLst>
              <a:ext uri="{FF2B5EF4-FFF2-40B4-BE49-F238E27FC236}">
                <a16:creationId xmlns:a16="http://schemas.microsoft.com/office/drawing/2014/main" id="{175F447B-07AA-E24C-8904-5823B4BA075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894473" y="2423831"/>
            <a:ext cx="632698" cy="579973"/>
          </a:xfrm>
          <a:prstGeom prst="rect">
            <a:avLst/>
          </a:prstGeom>
        </p:spPr>
      </p:pic>
      <p:sp>
        <p:nvSpPr>
          <p:cNvPr id="20" name="TextBox 19">
            <a:extLst>
              <a:ext uri="{FF2B5EF4-FFF2-40B4-BE49-F238E27FC236}">
                <a16:creationId xmlns:a16="http://schemas.microsoft.com/office/drawing/2014/main" id="{8F9C9A7B-CCC2-F2C6-62D8-56BC5B8E9F7E}"/>
              </a:ext>
            </a:extLst>
          </p:cNvPr>
          <p:cNvSpPr txBox="1"/>
          <p:nvPr/>
        </p:nvSpPr>
        <p:spPr>
          <a:xfrm>
            <a:off x="10736771" y="1142631"/>
            <a:ext cx="615873" cy="215444"/>
          </a:xfrm>
          <a:prstGeom prst="rect">
            <a:avLst/>
          </a:prstGeom>
          <a:noFill/>
        </p:spPr>
        <p:txBody>
          <a:bodyPr wrap="none" rtlCol="0">
            <a:spAutoFit/>
          </a:bodyPr>
          <a:lstStyle/>
          <a:p>
            <a:pPr algn="r"/>
            <a:r>
              <a:rPr lang="nl-NL" sz="800" b="1" dirty="0" err="1">
                <a:latin typeface="BI Sans" pitchFamily="2" charset="77"/>
              </a:rPr>
              <a:t>Physician</a:t>
            </a:r>
            <a:endParaRPr lang="en-NL" sz="800" b="1" dirty="0">
              <a:latin typeface="BI Sans" pitchFamily="2" charset="77"/>
            </a:endParaRPr>
          </a:p>
        </p:txBody>
      </p:sp>
      <p:pic>
        <p:nvPicPr>
          <p:cNvPr id="24" name="Picture 23" descr="Icon&#10;&#10;Description automatically generated with medium confidence">
            <a:extLst>
              <a:ext uri="{FF2B5EF4-FFF2-40B4-BE49-F238E27FC236}">
                <a16:creationId xmlns:a16="http://schemas.microsoft.com/office/drawing/2014/main" id="{65891F20-ED72-9804-0405-CBDAAF620912}"/>
              </a:ext>
            </a:extLst>
          </p:cNvPr>
          <p:cNvPicPr>
            <a:picLocks noChangeAspect="1"/>
          </p:cNvPicPr>
          <p:nvPr/>
        </p:nvPicPr>
        <p:blipFill>
          <a:blip r:embed="rId13"/>
          <a:stretch>
            <a:fillRect/>
          </a:stretch>
        </p:blipFill>
        <p:spPr>
          <a:xfrm>
            <a:off x="10153659" y="98093"/>
            <a:ext cx="1110229" cy="1187782"/>
          </a:xfrm>
          <a:prstGeom prst="rect">
            <a:avLst/>
          </a:prstGeom>
        </p:spPr>
      </p:pic>
      <p:pic>
        <p:nvPicPr>
          <p:cNvPr id="3" name="Picture 2">
            <a:extLst>
              <a:ext uri="{FF2B5EF4-FFF2-40B4-BE49-F238E27FC236}">
                <a16:creationId xmlns:a16="http://schemas.microsoft.com/office/drawing/2014/main" id="{4B37BA62-6D71-2DFB-895C-DE091C51CF94}"/>
              </a:ext>
            </a:extLst>
          </p:cNvPr>
          <p:cNvPicPr>
            <a:picLocks noChangeAspect="1"/>
          </p:cNvPicPr>
          <p:nvPr/>
        </p:nvPicPr>
        <p:blipFill>
          <a:blip r:embed="rId14"/>
          <a:stretch>
            <a:fillRect/>
          </a:stretch>
        </p:blipFill>
        <p:spPr>
          <a:xfrm>
            <a:off x="10888957" y="6247154"/>
            <a:ext cx="1487553" cy="231668"/>
          </a:xfrm>
          <a:prstGeom prst="rect">
            <a:avLst/>
          </a:prstGeom>
        </p:spPr>
      </p:pic>
    </p:spTree>
    <p:extLst>
      <p:ext uri="{BB962C8B-B14F-4D97-AF65-F5344CB8AC3E}">
        <p14:creationId xmlns:p14="http://schemas.microsoft.com/office/powerpoint/2010/main" val="2474068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diagram leeg" descr="Chart, sunburst chart&#10;&#10;Description automatically generated">
            <a:extLst>
              <a:ext uri="{FF2B5EF4-FFF2-40B4-BE49-F238E27FC236}">
                <a16:creationId xmlns:a16="http://schemas.microsoft.com/office/drawing/2014/main" id="{70F16201-B46B-4228-8EE7-95DE0CEEED0B}"/>
              </a:ext>
            </a:extLst>
          </p:cNvPr>
          <p:cNvPicPr>
            <a:picLocks noChangeAspect="1"/>
          </p:cNvPicPr>
          <p:nvPr/>
        </p:nvPicPr>
        <p:blipFill>
          <a:blip r:embed="rId3"/>
          <a:stretch>
            <a:fillRect/>
          </a:stretch>
        </p:blipFill>
        <p:spPr>
          <a:xfrm rot="1842568">
            <a:off x="5455845" y="1267200"/>
            <a:ext cx="4528800" cy="4528800"/>
          </a:xfrm>
          <a:prstGeom prst="rect">
            <a:avLst/>
          </a:prstGeom>
        </p:spPr>
      </p:pic>
      <p:pic>
        <p:nvPicPr>
          <p:cNvPr id="42" name="diagram faded" descr="Chart&#10;&#10;Description automatically generated">
            <a:extLst>
              <a:ext uri="{FF2B5EF4-FFF2-40B4-BE49-F238E27FC236}">
                <a16:creationId xmlns:a16="http://schemas.microsoft.com/office/drawing/2014/main" id="{3E9DAADA-5C2F-4CBC-83D4-F353F2FAA08A}"/>
              </a:ext>
            </a:extLst>
          </p:cNvPr>
          <p:cNvPicPr>
            <a:picLocks noChangeAspect="1"/>
          </p:cNvPicPr>
          <p:nvPr/>
        </p:nvPicPr>
        <p:blipFill>
          <a:blip r:embed="rId4"/>
          <a:stretch>
            <a:fillRect/>
          </a:stretch>
        </p:blipFill>
        <p:spPr>
          <a:xfrm rot="1842568">
            <a:off x="5455845" y="1267200"/>
            <a:ext cx="4528800" cy="4528800"/>
          </a:xfrm>
          <a:prstGeom prst="rect">
            <a:avLst/>
          </a:prstGeom>
        </p:spPr>
      </p:pic>
      <p:pic>
        <p:nvPicPr>
          <p:cNvPr id="46" name="diagram compleet" descr="Chart&#10;&#10;Description automatically generated">
            <a:extLst>
              <a:ext uri="{FF2B5EF4-FFF2-40B4-BE49-F238E27FC236}">
                <a16:creationId xmlns:a16="http://schemas.microsoft.com/office/drawing/2014/main" id="{B91603F6-53D3-47A6-B39D-C9C0E8698024}"/>
              </a:ext>
            </a:extLst>
          </p:cNvPr>
          <p:cNvPicPr>
            <a:picLocks noChangeAspect="1"/>
          </p:cNvPicPr>
          <p:nvPr/>
        </p:nvPicPr>
        <p:blipFill>
          <a:blip r:embed="rId5"/>
          <a:stretch>
            <a:fillRect/>
          </a:stretch>
        </p:blipFill>
        <p:spPr>
          <a:xfrm rot="1842568">
            <a:off x="5455845" y="1267200"/>
            <a:ext cx="4528800" cy="4528800"/>
          </a:xfrm>
          <a:prstGeom prst="rect">
            <a:avLst/>
          </a:prstGeom>
        </p:spPr>
      </p:pic>
      <p:sp>
        <p:nvSpPr>
          <p:cNvPr id="2" name="Title 1">
            <a:extLst>
              <a:ext uri="{FF2B5EF4-FFF2-40B4-BE49-F238E27FC236}">
                <a16:creationId xmlns:a16="http://schemas.microsoft.com/office/drawing/2014/main" id="{B05614FC-36A1-4FA2-989C-A58256E10E2B}"/>
              </a:ext>
            </a:extLst>
          </p:cNvPr>
          <p:cNvSpPr>
            <a:spLocks noGrp="1"/>
          </p:cNvSpPr>
          <p:nvPr>
            <p:ph type="title"/>
          </p:nvPr>
        </p:nvSpPr>
        <p:spPr/>
        <p:txBody>
          <a:bodyPr/>
          <a:lstStyle/>
          <a:p>
            <a:r>
              <a:rPr lang="en-US" dirty="0"/>
              <a:t>Prevalence of progressive fibrosis in most common F-ILDs</a:t>
            </a:r>
            <a:r>
              <a:rPr lang="en-US" baseline="30000" dirty="0"/>
              <a:t>1,2</a:t>
            </a:r>
            <a:endParaRPr lang="nl-NL" dirty="0"/>
          </a:p>
        </p:txBody>
      </p:sp>
      <p:sp>
        <p:nvSpPr>
          <p:cNvPr id="4" name="Text Placeholder 3">
            <a:extLst>
              <a:ext uri="{FF2B5EF4-FFF2-40B4-BE49-F238E27FC236}">
                <a16:creationId xmlns:a16="http://schemas.microsoft.com/office/drawing/2014/main" id="{26980843-1777-4CB9-AB65-3DC77A101EF5}"/>
              </a:ext>
            </a:extLst>
          </p:cNvPr>
          <p:cNvSpPr>
            <a:spLocks noGrp="1"/>
          </p:cNvSpPr>
          <p:nvPr>
            <p:ph type="body" sz="quarter" idx="13"/>
          </p:nvPr>
        </p:nvSpPr>
        <p:spPr/>
        <p:txBody>
          <a:bodyPr/>
          <a:lstStyle/>
          <a:p>
            <a:r>
              <a:rPr lang="nl-NL" dirty="0">
                <a:latin typeface="BISansNEXT" panose="02000503040000020004"/>
              </a:rPr>
              <a:t>F-ILD=</a:t>
            </a:r>
            <a:r>
              <a:rPr lang="nl-NL" dirty="0" err="1">
                <a:latin typeface="BISansNEXT" panose="02000503040000020004"/>
              </a:rPr>
              <a:t>Fibrosing</a:t>
            </a:r>
            <a:r>
              <a:rPr lang="nl-NL" dirty="0">
                <a:latin typeface="BISansNEXT" panose="02000503040000020004"/>
              </a:rPr>
              <a:t> ILD; </a:t>
            </a:r>
            <a:r>
              <a:rPr lang="nl-NL" dirty="0" err="1">
                <a:latin typeface="BISansNEXT" panose="02000503040000020004"/>
              </a:rPr>
              <a:t>cHP</a:t>
            </a:r>
            <a:r>
              <a:rPr lang="nl-NL" dirty="0">
                <a:latin typeface="BISansNEXT" panose="02000503040000020004"/>
              </a:rPr>
              <a:t>=</a:t>
            </a:r>
            <a:r>
              <a:rPr lang="nl-NL" dirty="0" err="1">
                <a:latin typeface="BISansNEXT" panose="02000503040000020004"/>
              </a:rPr>
              <a:t>Chronic</a:t>
            </a:r>
            <a:r>
              <a:rPr lang="nl-NL" dirty="0">
                <a:latin typeface="BISansNEXT" panose="02000503040000020004"/>
              </a:rPr>
              <a:t> </a:t>
            </a:r>
            <a:r>
              <a:rPr lang="nl-NL" dirty="0" err="1">
                <a:latin typeface="BISansNEXT" panose="02000503040000020004"/>
              </a:rPr>
              <a:t>Hypersensitivity</a:t>
            </a:r>
            <a:r>
              <a:rPr lang="nl-NL" dirty="0">
                <a:latin typeface="BISansNEXT" panose="02000503040000020004"/>
              </a:rPr>
              <a:t> </a:t>
            </a:r>
            <a:r>
              <a:rPr lang="nl-NL" dirty="0" err="1">
                <a:latin typeface="BISansNEXT" panose="02000503040000020004"/>
              </a:rPr>
              <a:t>Pneumonitis</a:t>
            </a:r>
            <a:r>
              <a:rPr lang="nl-NL" dirty="0">
                <a:latin typeface="BISansNEXT" panose="02000503040000020004"/>
              </a:rPr>
              <a:t>; </a:t>
            </a:r>
            <a:r>
              <a:rPr lang="nl-NL" dirty="0" err="1"/>
              <a:t>Prgr</a:t>
            </a:r>
            <a:r>
              <a:rPr lang="nl-NL" dirty="0"/>
              <a:t>=</a:t>
            </a:r>
            <a:r>
              <a:rPr lang="nl-NL" dirty="0" err="1"/>
              <a:t>Progression</a:t>
            </a:r>
            <a:r>
              <a:rPr lang="nl-NL" dirty="0"/>
              <a:t>; </a:t>
            </a:r>
            <a:r>
              <a:rPr lang="nl-NL" dirty="0" err="1"/>
              <a:t>SSc</a:t>
            </a:r>
            <a:r>
              <a:rPr lang="nl-NL" dirty="0"/>
              <a:t>=</a:t>
            </a:r>
            <a:r>
              <a:rPr lang="nl-NL" dirty="0" err="1"/>
              <a:t>Systemic</a:t>
            </a:r>
            <a:r>
              <a:rPr lang="nl-NL" dirty="0"/>
              <a:t> Sclerosis; </a:t>
            </a:r>
            <a:r>
              <a:rPr lang="en-US" dirty="0">
                <a:latin typeface="BISansNEXT" panose="02000503040000020004" pitchFamily="50" charset="0"/>
              </a:rPr>
              <a:t>RA=Rheumatoid Arthritis;</a:t>
            </a:r>
            <a:r>
              <a:rPr lang="nl-NL" dirty="0">
                <a:latin typeface="BISansNEXT" panose="02000503040000020004" pitchFamily="50" charset="0"/>
              </a:rPr>
              <a:t> </a:t>
            </a:r>
            <a:r>
              <a:rPr lang="nl-NL" dirty="0"/>
              <a:t>1. </a:t>
            </a:r>
            <a:r>
              <a:rPr lang="nl-NL" dirty="0" err="1"/>
              <a:t>Wijsenbeek</a:t>
            </a:r>
            <a:r>
              <a:rPr lang="nl-NL" dirty="0"/>
              <a:t> M, </a:t>
            </a:r>
            <a:r>
              <a:rPr lang="nl-NL" dirty="0" err="1"/>
              <a:t>Cottin</a:t>
            </a:r>
            <a:r>
              <a:rPr lang="nl-NL" dirty="0"/>
              <a:t> V. Spectrum of </a:t>
            </a:r>
            <a:r>
              <a:rPr lang="nl-NL" dirty="0" err="1"/>
              <a:t>fibrotic</a:t>
            </a:r>
            <a:r>
              <a:rPr lang="nl-NL" dirty="0"/>
              <a:t> </a:t>
            </a:r>
            <a:r>
              <a:rPr lang="nl-NL" dirty="0" err="1"/>
              <a:t>lung</a:t>
            </a:r>
            <a:r>
              <a:rPr lang="nl-NL" dirty="0"/>
              <a:t> </a:t>
            </a:r>
            <a:r>
              <a:rPr lang="nl-NL" dirty="0" err="1"/>
              <a:t>diseases</a:t>
            </a:r>
            <a:r>
              <a:rPr lang="nl-NL" dirty="0"/>
              <a:t>. N </a:t>
            </a:r>
            <a:r>
              <a:rPr lang="nl-NL" dirty="0" err="1"/>
              <a:t>Engl</a:t>
            </a:r>
            <a:r>
              <a:rPr lang="nl-NL" dirty="0"/>
              <a:t> J </a:t>
            </a:r>
            <a:r>
              <a:rPr lang="nl-NL" dirty="0" err="1"/>
              <a:t>Med</a:t>
            </a:r>
            <a:r>
              <a:rPr lang="nl-NL" dirty="0"/>
              <a:t>. 2020;383(10):958-68; 2. </a:t>
            </a:r>
            <a:r>
              <a:rPr lang="nl-NL" dirty="0" err="1"/>
              <a:t>Hilberg</a:t>
            </a:r>
            <a:r>
              <a:rPr lang="nl-NL" dirty="0"/>
              <a:t> O, Hoffmann-</a:t>
            </a:r>
            <a:r>
              <a:rPr lang="nl-NL" dirty="0" err="1"/>
              <a:t>Vold</a:t>
            </a:r>
            <a:r>
              <a:rPr lang="nl-NL" dirty="0"/>
              <a:t> AM, Smith V, et al. </a:t>
            </a:r>
            <a:r>
              <a:rPr lang="nl-NL" dirty="0" err="1"/>
              <a:t>Epidemiology</a:t>
            </a:r>
            <a:r>
              <a:rPr lang="nl-NL" dirty="0"/>
              <a:t> of </a:t>
            </a:r>
            <a:r>
              <a:rPr lang="nl-NL" dirty="0" err="1"/>
              <a:t>ILDs</a:t>
            </a:r>
            <a:r>
              <a:rPr lang="nl-NL" dirty="0"/>
              <a:t> </a:t>
            </a:r>
            <a:r>
              <a:rPr lang="nl-NL" dirty="0" err="1"/>
              <a:t>and</a:t>
            </a:r>
            <a:r>
              <a:rPr lang="nl-NL" dirty="0"/>
              <a:t> </a:t>
            </a:r>
            <a:r>
              <a:rPr lang="nl-NL" dirty="0" err="1"/>
              <a:t>their</a:t>
            </a:r>
            <a:r>
              <a:rPr lang="nl-NL" dirty="0"/>
              <a:t> </a:t>
            </a:r>
            <a:r>
              <a:rPr lang="nl-NL" dirty="0" err="1"/>
              <a:t>progressive-fibrosing</a:t>
            </a:r>
            <a:r>
              <a:rPr lang="nl-NL" dirty="0"/>
              <a:t> </a:t>
            </a:r>
            <a:r>
              <a:rPr lang="nl-NL" dirty="0" err="1"/>
              <a:t>behaviour</a:t>
            </a:r>
            <a:r>
              <a:rPr lang="nl-NL" dirty="0"/>
              <a:t> in </a:t>
            </a:r>
            <a:r>
              <a:rPr lang="nl-NL" dirty="0" err="1"/>
              <a:t>six</a:t>
            </a:r>
            <a:r>
              <a:rPr lang="nl-NL" dirty="0"/>
              <a:t> European </a:t>
            </a:r>
            <a:r>
              <a:rPr lang="nl-NL" dirty="0" err="1"/>
              <a:t>countries</a:t>
            </a:r>
            <a:r>
              <a:rPr lang="nl-NL" dirty="0"/>
              <a:t>. ERJ Open </a:t>
            </a:r>
            <a:r>
              <a:rPr lang="nl-NL" dirty="0" err="1"/>
              <a:t>Res</a:t>
            </a:r>
            <a:r>
              <a:rPr lang="nl-NL" dirty="0"/>
              <a:t>. 2022;8:00597-2021; 3. </a:t>
            </a:r>
            <a:r>
              <a:rPr lang="nl-NL" dirty="0" err="1"/>
              <a:t>Duchemann</a:t>
            </a:r>
            <a:r>
              <a:rPr lang="nl-NL" dirty="0"/>
              <a:t> B, </a:t>
            </a:r>
            <a:r>
              <a:rPr lang="nl-NL" dirty="0" err="1"/>
              <a:t>Annesi-Maesano</a:t>
            </a:r>
            <a:r>
              <a:rPr lang="nl-NL" dirty="0"/>
              <a:t> I, </a:t>
            </a:r>
            <a:r>
              <a:rPr lang="nl-NL" dirty="0" err="1"/>
              <a:t>Jacobe</a:t>
            </a:r>
            <a:r>
              <a:rPr lang="nl-NL" dirty="0"/>
              <a:t> de </a:t>
            </a:r>
            <a:r>
              <a:rPr lang="nl-NL" dirty="0" err="1"/>
              <a:t>Naurois</a:t>
            </a:r>
            <a:r>
              <a:rPr lang="nl-NL" dirty="0"/>
              <a:t> C, et al. </a:t>
            </a:r>
            <a:r>
              <a:rPr lang="nl-NL" dirty="0" err="1"/>
              <a:t>Prevalence</a:t>
            </a:r>
            <a:r>
              <a:rPr lang="nl-NL" dirty="0"/>
              <a:t> </a:t>
            </a:r>
            <a:r>
              <a:rPr lang="nl-NL" dirty="0" err="1"/>
              <a:t>and</a:t>
            </a:r>
            <a:r>
              <a:rPr lang="nl-NL" dirty="0"/>
              <a:t> </a:t>
            </a:r>
            <a:r>
              <a:rPr lang="nl-NL" dirty="0" err="1"/>
              <a:t>incidence</a:t>
            </a:r>
            <a:r>
              <a:rPr lang="nl-NL" dirty="0"/>
              <a:t> of </a:t>
            </a:r>
            <a:r>
              <a:rPr lang="nl-NL" dirty="0" err="1"/>
              <a:t>interstitial</a:t>
            </a:r>
            <a:r>
              <a:rPr lang="nl-NL" dirty="0"/>
              <a:t> </a:t>
            </a:r>
            <a:r>
              <a:rPr lang="nl-NL" dirty="0" err="1"/>
              <a:t>lung</a:t>
            </a:r>
            <a:r>
              <a:rPr lang="nl-NL" dirty="0"/>
              <a:t> </a:t>
            </a:r>
            <a:r>
              <a:rPr lang="nl-NL" dirty="0" err="1"/>
              <a:t>diseases</a:t>
            </a:r>
            <a:r>
              <a:rPr lang="nl-NL" dirty="0"/>
              <a:t> in a </a:t>
            </a:r>
            <a:r>
              <a:rPr lang="nl-NL" dirty="0" err="1"/>
              <a:t>multi-ethnic</a:t>
            </a:r>
            <a:r>
              <a:rPr lang="nl-NL" dirty="0"/>
              <a:t> </a:t>
            </a:r>
            <a:r>
              <a:rPr lang="nl-NL" dirty="0" err="1"/>
              <a:t>county</a:t>
            </a:r>
            <a:r>
              <a:rPr lang="nl-NL" dirty="0"/>
              <a:t> of </a:t>
            </a:r>
            <a:r>
              <a:rPr lang="nl-NL" dirty="0" err="1"/>
              <a:t>Greater</a:t>
            </a:r>
            <a:r>
              <a:rPr lang="nl-NL" dirty="0"/>
              <a:t> Paris. </a:t>
            </a:r>
            <a:r>
              <a:rPr lang="nl-NL" dirty="0" err="1"/>
              <a:t>Eur</a:t>
            </a:r>
            <a:r>
              <a:rPr lang="nl-NL" dirty="0"/>
              <a:t> </a:t>
            </a:r>
            <a:r>
              <a:rPr lang="nl-NL" dirty="0" err="1"/>
              <a:t>Respir</a:t>
            </a:r>
            <a:r>
              <a:rPr lang="nl-NL" dirty="0"/>
              <a:t> J. 2017;50(2):1602419. </a:t>
            </a:r>
          </a:p>
        </p:txBody>
      </p:sp>
      <p:sp>
        <p:nvSpPr>
          <p:cNvPr id="5" name="Text Placeholder 4">
            <a:extLst>
              <a:ext uri="{FF2B5EF4-FFF2-40B4-BE49-F238E27FC236}">
                <a16:creationId xmlns:a16="http://schemas.microsoft.com/office/drawing/2014/main" id="{6FCF2BD4-7287-4771-BB21-8D5DCB157ADC}"/>
              </a:ext>
            </a:extLst>
          </p:cNvPr>
          <p:cNvSpPr>
            <a:spLocks noGrp="1"/>
          </p:cNvSpPr>
          <p:nvPr>
            <p:ph type="body" sz="quarter" idx="17"/>
          </p:nvPr>
        </p:nvSpPr>
        <p:spPr/>
        <p:txBody>
          <a:bodyPr/>
          <a:lstStyle/>
          <a:p>
            <a:r>
              <a:rPr lang="nl-NL" dirty="0"/>
              <a:t>A7</a:t>
            </a:r>
          </a:p>
        </p:txBody>
      </p:sp>
      <p:sp>
        <p:nvSpPr>
          <p:cNvPr id="6" name="Text Placeholder 5">
            <a:extLst>
              <a:ext uri="{FF2B5EF4-FFF2-40B4-BE49-F238E27FC236}">
                <a16:creationId xmlns:a16="http://schemas.microsoft.com/office/drawing/2014/main" id="{588CDD21-4E0D-4977-8C62-285CAD1AEA91}"/>
              </a:ext>
            </a:extLst>
          </p:cNvPr>
          <p:cNvSpPr>
            <a:spLocks noGrp="1"/>
          </p:cNvSpPr>
          <p:nvPr>
            <p:ph type="body" sz="quarter" idx="18"/>
          </p:nvPr>
        </p:nvSpPr>
        <p:spPr>
          <a:xfrm>
            <a:off x="838200" y="1123200"/>
            <a:ext cx="2228041" cy="4326900"/>
          </a:xfrm>
        </p:spPr>
        <p:txBody>
          <a:bodyPr anchor="t">
            <a:normAutofit/>
          </a:bodyPr>
          <a:lstStyle/>
          <a:p>
            <a:r>
              <a:rPr lang="en-US" dirty="0"/>
              <a:t>It is estimated that up to 30% of patients with ILD develop a progressive phenotype</a:t>
            </a:r>
            <a:r>
              <a:rPr lang="en-US" baseline="30000" dirty="0"/>
              <a:t>2,3</a:t>
            </a:r>
          </a:p>
          <a:p>
            <a:endParaRPr lang="en-US" dirty="0">
              <a:solidFill>
                <a:schemeClr val="accent1"/>
              </a:solidFill>
            </a:endParaRPr>
          </a:p>
        </p:txBody>
      </p:sp>
      <p:grpSp>
        <p:nvGrpSpPr>
          <p:cNvPr id="38" name="Group 37">
            <a:extLst>
              <a:ext uri="{FF2B5EF4-FFF2-40B4-BE49-F238E27FC236}">
                <a16:creationId xmlns:a16="http://schemas.microsoft.com/office/drawing/2014/main" id="{AFAE6834-B9E1-4025-B1C4-AD57ECBCFB0A}"/>
              </a:ext>
            </a:extLst>
          </p:cNvPr>
          <p:cNvGrpSpPr/>
          <p:nvPr/>
        </p:nvGrpSpPr>
        <p:grpSpPr>
          <a:xfrm>
            <a:off x="3227760" y="1196273"/>
            <a:ext cx="8863275" cy="4600259"/>
            <a:chOff x="3227760" y="1196273"/>
            <a:chExt cx="8863275" cy="4600259"/>
          </a:xfrm>
        </p:grpSpPr>
        <p:pic>
          <p:nvPicPr>
            <p:cNvPr id="10" name="Picture 9" descr="Chart, sunburst chart&#10;&#10;Description automatically generated">
              <a:extLst>
                <a:ext uri="{FF2B5EF4-FFF2-40B4-BE49-F238E27FC236}">
                  <a16:creationId xmlns:a16="http://schemas.microsoft.com/office/drawing/2014/main" id="{99D9F99A-ED7C-4476-830E-1CE918B5DB10}"/>
                </a:ext>
              </a:extLst>
            </p:cNvPr>
            <p:cNvPicPr>
              <a:picLocks noChangeAspect="1"/>
            </p:cNvPicPr>
            <p:nvPr/>
          </p:nvPicPr>
          <p:blipFill>
            <a:blip r:embed="rId3">
              <a:alphaModFix amt="0"/>
            </a:blip>
            <a:stretch>
              <a:fillRect/>
            </a:stretch>
          </p:blipFill>
          <p:spPr>
            <a:xfrm rot="214622">
              <a:off x="5569060" y="1267917"/>
              <a:ext cx="4528615" cy="4528615"/>
            </a:xfrm>
            <a:prstGeom prst="rect">
              <a:avLst/>
            </a:prstGeom>
          </p:spPr>
        </p:pic>
        <p:sp>
          <p:nvSpPr>
            <p:cNvPr id="11" name="TextBox 213">
              <a:extLst>
                <a:ext uri="{FF2B5EF4-FFF2-40B4-BE49-F238E27FC236}">
                  <a16:creationId xmlns:a16="http://schemas.microsoft.com/office/drawing/2014/main" id="{D5393A9F-3DC3-49DA-91B7-17C8AED89C52}"/>
                </a:ext>
              </a:extLst>
            </p:cNvPr>
            <p:cNvSpPr txBox="1"/>
            <p:nvPr/>
          </p:nvSpPr>
          <p:spPr>
            <a:xfrm>
              <a:off x="10866341" y="1217569"/>
              <a:ext cx="237244" cy="215444"/>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rgbClr val="001E55"/>
                  </a:solidFill>
                  <a:effectLst/>
                  <a:uLnTx/>
                  <a:uFillTx/>
                  <a:latin typeface="BISansNEXT" panose="02000503040000020004" pitchFamily="50" charset="0"/>
                  <a:ea typeface="+mn-ea"/>
                  <a:cs typeface="+mn-cs"/>
                </a:rPr>
                <a:t>IPF</a:t>
              </a:r>
            </a:p>
          </p:txBody>
        </p:sp>
        <p:sp>
          <p:nvSpPr>
            <p:cNvPr id="12" name="TextBox 222">
              <a:extLst>
                <a:ext uri="{FF2B5EF4-FFF2-40B4-BE49-F238E27FC236}">
                  <a16:creationId xmlns:a16="http://schemas.microsoft.com/office/drawing/2014/main" id="{09E501EB-8F4E-4DA6-8F4D-051EB68E595A}"/>
                </a:ext>
              </a:extLst>
            </p:cNvPr>
            <p:cNvSpPr txBox="1"/>
            <p:nvPr/>
          </p:nvSpPr>
          <p:spPr>
            <a:xfrm>
              <a:off x="3538611" y="4270535"/>
              <a:ext cx="899605" cy="215444"/>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rgbClr val="001E55"/>
                  </a:solidFill>
                  <a:effectLst/>
                  <a:uLnTx/>
                  <a:uFillTx/>
                  <a:latin typeface="BISansNEXT" panose="02000503040000020004" pitchFamily="50" charset="0"/>
                  <a:ea typeface="+mn-ea"/>
                  <a:cs typeface="+mn-cs"/>
                </a:rPr>
                <a:t>Sarcoidosis</a:t>
              </a:r>
            </a:p>
          </p:txBody>
        </p:sp>
        <p:sp>
          <p:nvSpPr>
            <p:cNvPr id="13" name="TextBox 223">
              <a:extLst>
                <a:ext uri="{FF2B5EF4-FFF2-40B4-BE49-F238E27FC236}">
                  <a16:creationId xmlns:a16="http://schemas.microsoft.com/office/drawing/2014/main" id="{D6C30533-F197-4886-9875-5BCBF31ADB72}"/>
                </a:ext>
              </a:extLst>
            </p:cNvPr>
            <p:cNvSpPr txBox="1"/>
            <p:nvPr/>
          </p:nvSpPr>
          <p:spPr>
            <a:xfrm>
              <a:off x="3309834" y="2155418"/>
              <a:ext cx="1296830" cy="215444"/>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rgbClr val="001E55"/>
                  </a:solidFill>
                  <a:effectLst/>
                  <a:uLnTx/>
                  <a:uFillTx/>
                  <a:latin typeface="BISansNEXT" panose="02000503040000020004" pitchFamily="50" charset="0"/>
                  <a:ea typeface="+mn-ea"/>
                  <a:cs typeface="+mn-cs"/>
                </a:rPr>
                <a:t>Pneumoconiosis</a:t>
              </a:r>
            </a:p>
          </p:txBody>
        </p:sp>
        <p:sp>
          <p:nvSpPr>
            <p:cNvPr id="14" name="TextBox 224">
              <a:extLst>
                <a:ext uri="{FF2B5EF4-FFF2-40B4-BE49-F238E27FC236}">
                  <a16:creationId xmlns:a16="http://schemas.microsoft.com/office/drawing/2014/main" id="{01688431-F3CF-42FD-BA20-7EFB39274887}"/>
                </a:ext>
              </a:extLst>
            </p:cNvPr>
            <p:cNvSpPr txBox="1"/>
            <p:nvPr/>
          </p:nvSpPr>
          <p:spPr>
            <a:xfrm>
              <a:off x="3227760" y="1579750"/>
              <a:ext cx="1378904" cy="215444"/>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rgbClr val="001E55"/>
                  </a:solidFill>
                  <a:effectLst/>
                  <a:uLnTx/>
                  <a:uFillTx/>
                  <a:latin typeface="BISansNEXT" panose="02000503040000020004" pitchFamily="50" charset="0"/>
                  <a:ea typeface="+mn-ea"/>
                  <a:cs typeface="+mn-cs"/>
                </a:rPr>
                <a:t>Drug-induced ILD</a:t>
              </a:r>
            </a:p>
          </p:txBody>
        </p:sp>
        <p:sp>
          <p:nvSpPr>
            <p:cNvPr id="15" name="TextBox 230">
              <a:extLst>
                <a:ext uri="{FF2B5EF4-FFF2-40B4-BE49-F238E27FC236}">
                  <a16:creationId xmlns:a16="http://schemas.microsoft.com/office/drawing/2014/main" id="{C476BD32-2441-4523-B522-C3C58B54870B}"/>
                </a:ext>
              </a:extLst>
            </p:cNvPr>
            <p:cNvSpPr txBox="1"/>
            <p:nvPr/>
          </p:nvSpPr>
          <p:spPr>
            <a:xfrm>
              <a:off x="3772077" y="1213540"/>
              <a:ext cx="834587" cy="215444"/>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rgbClr val="001E55"/>
                  </a:solidFill>
                  <a:effectLst/>
                  <a:uLnTx/>
                  <a:uFillTx/>
                  <a:latin typeface="BISansNEXT" panose="02000503040000020004" pitchFamily="50" charset="0"/>
                  <a:ea typeface="+mn-ea"/>
                  <a:cs typeface="+mn-cs"/>
                </a:rPr>
                <a:t>Other ILDs</a:t>
              </a:r>
            </a:p>
          </p:txBody>
        </p:sp>
        <p:cxnSp>
          <p:nvCxnSpPr>
            <p:cNvPr id="16" name="Straight Connector 218">
              <a:extLst>
                <a:ext uri="{FF2B5EF4-FFF2-40B4-BE49-F238E27FC236}">
                  <a16:creationId xmlns:a16="http://schemas.microsoft.com/office/drawing/2014/main" id="{7E22FC00-17D6-4FC8-AD46-F824DAC50A91}"/>
                </a:ext>
              </a:extLst>
            </p:cNvPr>
            <p:cNvCxnSpPr>
              <a:cxnSpLocks/>
            </p:cNvCxnSpPr>
            <p:nvPr/>
          </p:nvCxnSpPr>
          <p:spPr>
            <a:xfrm flipH="1">
              <a:off x="9044541" y="2415008"/>
              <a:ext cx="2994599" cy="0"/>
            </a:xfrm>
            <a:prstGeom prst="lin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7" name="Straight Connector 219">
              <a:extLst>
                <a:ext uri="{FF2B5EF4-FFF2-40B4-BE49-F238E27FC236}">
                  <a16:creationId xmlns:a16="http://schemas.microsoft.com/office/drawing/2014/main" id="{5BE4BC83-7EA6-4EC4-AECE-DB244E2EA50D}"/>
                </a:ext>
              </a:extLst>
            </p:cNvPr>
            <p:cNvCxnSpPr>
              <a:cxnSpLocks/>
            </p:cNvCxnSpPr>
            <p:nvPr/>
          </p:nvCxnSpPr>
          <p:spPr>
            <a:xfrm flipH="1">
              <a:off x="9271591" y="2991345"/>
              <a:ext cx="2682285" cy="0"/>
            </a:xfrm>
            <a:prstGeom prst="lin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18" name="Straight Connector 220">
              <a:extLst>
                <a:ext uri="{FF2B5EF4-FFF2-40B4-BE49-F238E27FC236}">
                  <a16:creationId xmlns:a16="http://schemas.microsoft.com/office/drawing/2014/main" id="{48E50435-710F-4888-BAC2-4344AFC11205}"/>
                </a:ext>
              </a:extLst>
            </p:cNvPr>
            <p:cNvCxnSpPr>
              <a:cxnSpLocks/>
            </p:cNvCxnSpPr>
            <p:nvPr/>
          </p:nvCxnSpPr>
          <p:spPr>
            <a:xfrm flipH="1">
              <a:off x="9252541" y="3901918"/>
              <a:ext cx="2264805" cy="0"/>
            </a:xfrm>
            <a:prstGeom prst="lin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19" name="Freeform: Shape 225">
              <a:extLst>
                <a:ext uri="{FF2B5EF4-FFF2-40B4-BE49-F238E27FC236}">
                  <a16:creationId xmlns:a16="http://schemas.microsoft.com/office/drawing/2014/main" id="{397C9966-81CB-40B7-A1DA-459E22267FCA}"/>
                </a:ext>
              </a:extLst>
            </p:cNvPr>
            <p:cNvSpPr/>
            <p:nvPr/>
          </p:nvSpPr>
          <p:spPr>
            <a:xfrm>
              <a:off x="3768137" y="1429873"/>
              <a:ext cx="3787239" cy="430590"/>
            </a:xfrm>
            <a:custGeom>
              <a:avLst/>
              <a:gdLst>
                <a:gd name="connsiteX0" fmla="*/ 1148443 w 1148443"/>
                <a:gd name="connsiteY0" fmla="*/ 244928 h 244928"/>
                <a:gd name="connsiteX1" fmla="*/ 1148443 w 1148443"/>
                <a:gd name="connsiteY1" fmla="*/ 0 h 244928"/>
                <a:gd name="connsiteX2" fmla="*/ 0 w 1148443"/>
                <a:gd name="connsiteY2" fmla="*/ 0 h 244928"/>
              </a:gdLst>
              <a:ahLst/>
              <a:cxnLst>
                <a:cxn ang="0">
                  <a:pos x="connsiteX0" y="connsiteY0"/>
                </a:cxn>
                <a:cxn ang="0">
                  <a:pos x="connsiteX1" y="connsiteY1"/>
                </a:cxn>
                <a:cxn ang="0">
                  <a:pos x="connsiteX2" y="connsiteY2"/>
                </a:cxn>
              </a:cxnLst>
              <a:rect l="l" t="t" r="r" b="b"/>
              <a:pathLst>
                <a:path w="1148443" h="244928">
                  <a:moveTo>
                    <a:pt x="1148443" y="244928"/>
                  </a:moveTo>
                  <a:lnTo>
                    <a:pt x="1148443" y="0"/>
                  </a:lnTo>
                  <a:lnTo>
                    <a:pt x="0" y="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0" name="Straight Connector 226">
              <a:extLst>
                <a:ext uri="{FF2B5EF4-FFF2-40B4-BE49-F238E27FC236}">
                  <a16:creationId xmlns:a16="http://schemas.microsoft.com/office/drawing/2014/main" id="{53931147-D8C3-4DEE-BA8D-4F870BACDCF1}"/>
                </a:ext>
              </a:extLst>
            </p:cNvPr>
            <p:cNvCxnSpPr>
              <a:cxnSpLocks/>
            </p:cNvCxnSpPr>
            <p:nvPr/>
          </p:nvCxnSpPr>
          <p:spPr>
            <a:xfrm flipH="1">
              <a:off x="3548868" y="4473925"/>
              <a:ext cx="2996769" cy="14061"/>
            </a:xfrm>
            <a:prstGeom prst="lin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21" name="Freeform: Shape 217">
              <a:extLst>
                <a:ext uri="{FF2B5EF4-FFF2-40B4-BE49-F238E27FC236}">
                  <a16:creationId xmlns:a16="http://schemas.microsoft.com/office/drawing/2014/main" id="{4306A9B7-CB27-4B80-8511-731AE45ECD1A}"/>
                </a:ext>
              </a:extLst>
            </p:cNvPr>
            <p:cNvSpPr/>
            <p:nvPr/>
          </p:nvSpPr>
          <p:spPr>
            <a:xfrm flipH="1">
              <a:off x="8292594" y="1442812"/>
              <a:ext cx="2833321" cy="430590"/>
            </a:xfrm>
            <a:custGeom>
              <a:avLst/>
              <a:gdLst>
                <a:gd name="connsiteX0" fmla="*/ 1148443 w 1148443"/>
                <a:gd name="connsiteY0" fmla="*/ 244928 h 244928"/>
                <a:gd name="connsiteX1" fmla="*/ 1148443 w 1148443"/>
                <a:gd name="connsiteY1" fmla="*/ 0 h 244928"/>
                <a:gd name="connsiteX2" fmla="*/ 0 w 1148443"/>
                <a:gd name="connsiteY2" fmla="*/ 0 h 244928"/>
              </a:gdLst>
              <a:ahLst/>
              <a:cxnLst>
                <a:cxn ang="0">
                  <a:pos x="connsiteX0" y="connsiteY0"/>
                </a:cxn>
                <a:cxn ang="0">
                  <a:pos x="connsiteX1" y="connsiteY1"/>
                </a:cxn>
                <a:cxn ang="0">
                  <a:pos x="connsiteX2" y="connsiteY2"/>
                </a:cxn>
              </a:cxnLst>
              <a:rect l="l" t="t" r="r" b="b"/>
              <a:pathLst>
                <a:path w="1148443" h="244928">
                  <a:moveTo>
                    <a:pt x="1148443" y="244928"/>
                  </a:moveTo>
                  <a:lnTo>
                    <a:pt x="1148443" y="0"/>
                  </a:lnTo>
                  <a:lnTo>
                    <a:pt x="0" y="0"/>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3" name="Straight Connector 228">
              <a:extLst>
                <a:ext uri="{FF2B5EF4-FFF2-40B4-BE49-F238E27FC236}">
                  <a16:creationId xmlns:a16="http://schemas.microsoft.com/office/drawing/2014/main" id="{4CBAE186-67EF-4F6F-BADE-3272D0657562}"/>
                </a:ext>
              </a:extLst>
            </p:cNvPr>
            <p:cNvCxnSpPr>
              <a:cxnSpLocks/>
            </p:cNvCxnSpPr>
            <p:nvPr/>
          </p:nvCxnSpPr>
          <p:spPr>
            <a:xfrm flipH="1">
              <a:off x="3242875" y="1796079"/>
              <a:ext cx="3967550" cy="0"/>
            </a:xfrm>
            <a:prstGeom prst="lin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Straight Connector 229">
              <a:extLst>
                <a:ext uri="{FF2B5EF4-FFF2-40B4-BE49-F238E27FC236}">
                  <a16:creationId xmlns:a16="http://schemas.microsoft.com/office/drawing/2014/main" id="{6668AB5A-B5F3-4BD2-A531-30C0017A8BA5}"/>
                </a:ext>
              </a:extLst>
            </p:cNvPr>
            <p:cNvCxnSpPr>
              <a:cxnSpLocks/>
            </p:cNvCxnSpPr>
            <p:nvPr/>
          </p:nvCxnSpPr>
          <p:spPr>
            <a:xfrm flipH="1">
              <a:off x="3328884" y="2373756"/>
              <a:ext cx="3614842" cy="0"/>
            </a:xfrm>
            <a:prstGeom prst="lin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25" name="Tekstvak 7">
              <a:extLst>
                <a:ext uri="{FF2B5EF4-FFF2-40B4-BE49-F238E27FC236}">
                  <a16:creationId xmlns:a16="http://schemas.microsoft.com/office/drawing/2014/main" id="{B94136D4-BAB2-4D19-A583-3191976BD6AE}"/>
                </a:ext>
              </a:extLst>
            </p:cNvPr>
            <p:cNvSpPr txBox="1"/>
            <p:nvPr/>
          </p:nvSpPr>
          <p:spPr>
            <a:xfrm>
              <a:off x="9663013" y="1198758"/>
              <a:ext cx="13554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2B333A"/>
                  </a:solidFill>
                  <a:effectLst/>
                  <a:uLnTx/>
                  <a:uFillTx/>
                  <a:latin typeface="Calibri" panose="020F0502020204030204"/>
                  <a:ea typeface="+mn-ea"/>
                  <a:cs typeface="+mn-cs"/>
                </a:rPr>
                <a:t>12% | </a:t>
              </a:r>
              <a:r>
                <a:rPr kumimoji="0" lang="nl-NL" sz="1200" b="1" i="0" u="none" strike="noStrike" kern="1200" cap="none" spc="0" normalizeH="0" baseline="0" noProof="0" dirty="0" err="1">
                  <a:ln>
                    <a:noFill/>
                  </a:ln>
                  <a:solidFill>
                    <a:srgbClr val="ED7D31"/>
                  </a:solidFill>
                  <a:effectLst/>
                  <a:uLnTx/>
                  <a:uFillTx/>
                  <a:latin typeface="Calibri" panose="020F0502020204030204"/>
                  <a:ea typeface="+mn-ea"/>
                  <a:cs typeface="+mn-cs"/>
                </a:rPr>
                <a:t>Prgr</a:t>
              </a:r>
              <a:r>
                <a:rPr kumimoji="0" lang="nl-NL" sz="1200" b="1" i="0" u="none" strike="noStrike" kern="1200" cap="none" spc="0" normalizeH="0" baseline="0" noProof="0" dirty="0">
                  <a:ln>
                    <a:noFill/>
                  </a:ln>
                  <a:solidFill>
                    <a:srgbClr val="ED7D31"/>
                  </a:solidFill>
                  <a:effectLst/>
                  <a:uLnTx/>
                  <a:uFillTx/>
                  <a:latin typeface="Calibri" panose="020F0502020204030204"/>
                  <a:ea typeface="+mn-ea"/>
                  <a:cs typeface="+mn-cs"/>
                </a:rPr>
                <a:t>: 95%</a:t>
              </a:r>
              <a:endParaRPr kumimoji="0" lang="en-US" sz="1200" b="1"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26" name="Tekstvak 135">
              <a:extLst>
                <a:ext uri="{FF2B5EF4-FFF2-40B4-BE49-F238E27FC236}">
                  <a16:creationId xmlns:a16="http://schemas.microsoft.com/office/drawing/2014/main" id="{EC26EA67-7E37-497E-9069-F95FF090392D}"/>
                </a:ext>
              </a:extLst>
            </p:cNvPr>
            <p:cNvSpPr txBox="1"/>
            <p:nvPr/>
          </p:nvSpPr>
          <p:spPr>
            <a:xfrm>
              <a:off x="4657359" y="1196273"/>
              <a:ext cx="13554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2B333A"/>
                  </a:solidFill>
                  <a:effectLst/>
                  <a:uLnTx/>
                  <a:uFillTx/>
                  <a:latin typeface="Calibri" panose="020F0502020204030204"/>
                  <a:ea typeface="+mn-ea"/>
                  <a:cs typeface="+mn-cs"/>
                </a:rPr>
                <a:t>2% | </a:t>
              </a:r>
              <a:r>
                <a:rPr kumimoji="0" lang="nl-NL" sz="1200" b="1" i="0" u="none" strike="noStrike" kern="1200" cap="none" spc="0" normalizeH="0" baseline="0" noProof="0" dirty="0" err="1">
                  <a:ln>
                    <a:noFill/>
                  </a:ln>
                  <a:solidFill>
                    <a:srgbClr val="ED7D31"/>
                  </a:solidFill>
                  <a:effectLst/>
                  <a:uLnTx/>
                  <a:uFillTx/>
                  <a:latin typeface="Calibri" panose="020F0502020204030204"/>
                  <a:ea typeface="+mn-ea"/>
                  <a:cs typeface="+mn-cs"/>
                </a:rPr>
                <a:t>Prgr</a:t>
              </a:r>
              <a:r>
                <a:rPr kumimoji="0" lang="nl-NL" sz="1200" b="1" i="0" u="none" strike="noStrike" kern="1200" cap="none" spc="0" normalizeH="0" baseline="0" noProof="0" dirty="0">
                  <a:ln>
                    <a:noFill/>
                  </a:ln>
                  <a:solidFill>
                    <a:srgbClr val="ED7D31"/>
                  </a:solidFill>
                  <a:effectLst/>
                  <a:uLnTx/>
                  <a:uFillTx/>
                  <a:latin typeface="Calibri" panose="020F0502020204030204"/>
                  <a:ea typeface="+mn-ea"/>
                  <a:cs typeface="+mn-cs"/>
                </a:rPr>
                <a:t>: 18%</a:t>
              </a:r>
              <a:endParaRPr kumimoji="0" lang="en-US" sz="1200" b="1"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27" name="Tekstvak 136">
              <a:extLst>
                <a:ext uri="{FF2B5EF4-FFF2-40B4-BE49-F238E27FC236}">
                  <a16:creationId xmlns:a16="http://schemas.microsoft.com/office/drawing/2014/main" id="{8086F8BC-AEEF-4A69-823A-F2C6C8F14908}"/>
                </a:ext>
              </a:extLst>
            </p:cNvPr>
            <p:cNvSpPr txBox="1"/>
            <p:nvPr/>
          </p:nvSpPr>
          <p:spPr>
            <a:xfrm>
              <a:off x="4657359" y="1551999"/>
              <a:ext cx="13554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2B333A"/>
                  </a:solidFill>
                  <a:effectLst/>
                  <a:uLnTx/>
                  <a:uFillTx/>
                  <a:latin typeface="Calibri" panose="020F0502020204030204"/>
                  <a:ea typeface="+mn-ea"/>
                  <a:cs typeface="+mn-cs"/>
                </a:rPr>
                <a:t>4% | </a:t>
              </a:r>
              <a:r>
                <a:rPr kumimoji="0" lang="nl-NL" sz="1200" b="1" i="0" u="none" strike="noStrike" kern="1200" cap="none" spc="0" normalizeH="0" baseline="0" noProof="0" dirty="0" err="1">
                  <a:ln>
                    <a:noFill/>
                  </a:ln>
                  <a:solidFill>
                    <a:srgbClr val="ED7D31"/>
                  </a:solidFill>
                  <a:effectLst/>
                  <a:uLnTx/>
                  <a:uFillTx/>
                  <a:latin typeface="Calibri" panose="020F0502020204030204"/>
                  <a:ea typeface="+mn-ea"/>
                  <a:cs typeface="+mn-cs"/>
                </a:rPr>
                <a:t>Prgr</a:t>
              </a:r>
              <a:r>
                <a:rPr kumimoji="0" lang="nl-NL" sz="1200" b="1" i="0" u="none" strike="noStrike" kern="1200" cap="none" spc="0" normalizeH="0" baseline="0" noProof="0" dirty="0">
                  <a:ln>
                    <a:noFill/>
                  </a:ln>
                  <a:solidFill>
                    <a:srgbClr val="ED7D31"/>
                  </a:solidFill>
                  <a:effectLst/>
                  <a:uLnTx/>
                  <a:uFillTx/>
                  <a:latin typeface="Calibri" panose="020F0502020204030204"/>
                  <a:ea typeface="+mn-ea"/>
                  <a:cs typeface="+mn-cs"/>
                </a:rPr>
                <a:t>: 18%</a:t>
              </a:r>
              <a:endParaRPr kumimoji="0" lang="en-US" sz="1200" b="1"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28" name="Tekstvak 137">
              <a:extLst>
                <a:ext uri="{FF2B5EF4-FFF2-40B4-BE49-F238E27FC236}">
                  <a16:creationId xmlns:a16="http://schemas.microsoft.com/office/drawing/2014/main" id="{2AB544E4-1DE9-4B0B-B679-89D9DEBBF3D6}"/>
                </a:ext>
              </a:extLst>
            </p:cNvPr>
            <p:cNvSpPr txBox="1"/>
            <p:nvPr/>
          </p:nvSpPr>
          <p:spPr>
            <a:xfrm>
              <a:off x="4657359" y="2141251"/>
              <a:ext cx="13554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2B333A"/>
                  </a:solidFill>
                  <a:effectLst/>
                  <a:uLnTx/>
                  <a:uFillTx/>
                  <a:latin typeface="Calibri" panose="020F0502020204030204"/>
                  <a:ea typeface="+mn-ea"/>
                  <a:cs typeface="+mn-cs"/>
                </a:rPr>
                <a:t>5% | </a:t>
              </a:r>
              <a:r>
                <a:rPr kumimoji="0" lang="nl-NL" sz="1200" b="1" i="0" u="none" strike="noStrike" kern="1200" cap="none" spc="0" normalizeH="0" baseline="0" noProof="0" dirty="0" err="1">
                  <a:ln>
                    <a:noFill/>
                  </a:ln>
                  <a:solidFill>
                    <a:srgbClr val="ED7D31"/>
                  </a:solidFill>
                  <a:effectLst/>
                  <a:uLnTx/>
                  <a:uFillTx/>
                  <a:latin typeface="Calibri" panose="020F0502020204030204"/>
                  <a:ea typeface="+mn-ea"/>
                  <a:cs typeface="+mn-cs"/>
                </a:rPr>
                <a:t>Prgr</a:t>
              </a:r>
              <a:r>
                <a:rPr kumimoji="0" lang="nl-NL" sz="1200" b="1" i="0" u="none" strike="noStrike" kern="1200" cap="none" spc="0" normalizeH="0" baseline="0" noProof="0" dirty="0">
                  <a:ln>
                    <a:noFill/>
                  </a:ln>
                  <a:solidFill>
                    <a:srgbClr val="ED7D31"/>
                  </a:solidFill>
                  <a:effectLst/>
                  <a:uLnTx/>
                  <a:uFillTx/>
                  <a:latin typeface="Calibri" panose="020F0502020204030204"/>
                  <a:ea typeface="+mn-ea"/>
                  <a:cs typeface="+mn-cs"/>
                </a:rPr>
                <a:t>: 18%</a:t>
              </a:r>
              <a:endParaRPr kumimoji="0" lang="en-US" sz="1200" b="1"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29" name="Tekstvak 138">
              <a:extLst>
                <a:ext uri="{FF2B5EF4-FFF2-40B4-BE49-F238E27FC236}">
                  <a16:creationId xmlns:a16="http://schemas.microsoft.com/office/drawing/2014/main" id="{C9D58873-E2BB-482D-995C-92318776A1E0}"/>
                </a:ext>
              </a:extLst>
            </p:cNvPr>
            <p:cNvSpPr txBox="1"/>
            <p:nvPr/>
          </p:nvSpPr>
          <p:spPr>
            <a:xfrm>
              <a:off x="4488911" y="4253136"/>
              <a:ext cx="13554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2B333A"/>
                  </a:solidFill>
                  <a:effectLst/>
                  <a:uLnTx/>
                  <a:uFillTx/>
                  <a:latin typeface="Calibri" panose="020F0502020204030204"/>
                  <a:ea typeface="+mn-ea"/>
                  <a:cs typeface="+mn-cs"/>
                </a:rPr>
                <a:t>45% | </a:t>
              </a:r>
              <a:r>
                <a:rPr kumimoji="0" lang="nl-NL" sz="1200" b="1" i="0" u="none" strike="noStrike" kern="1200" cap="none" spc="0" normalizeH="0" baseline="0" noProof="0" dirty="0" err="1">
                  <a:ln>
                    <a:noFill/>
                  </a:ln>
                  <a:solidFill>
                    <a:srgbClr val="ED7D31"/>
                  </a:solidFill>
                  <a:effectLst/>
                  <a:uLnTx/>
                  <a:uFillTx/>
                  <a:latin typeface="Calibri" panose="020F0502020204030204"/>
                  <a:ea typeface="+mn-ea"/>
                  <a:cs typeface="+mn-cs"/>
                </a:rPr>
                <a:t>Prgr</a:t>
              </a:r>
              <a:r>
                <a:rPr kumimoji="0" lang="nl-NL" sz="1200" b="1" i="0" u="none" strike="noStrike" kern="1200" cap="none" spc="0" normalizeH="0" baseline="0" noProof="0" dirty="0">
                  <a:ln>
                    <a:noFill/>
                  </a:ln>
                  <a:solidFill>
                    <a:srgbClr val="ED7D31"/>
                  </a:solidFill>
                  <a:effectLst/>
                  <a:uLnTx/>
                  <a:uFillTx/>
                  <a:latin typeface="Calibri" panose="020F0502020204030204"/>
                  <a:ea typeface="+mn-ea"/>
                  <a:cs typeface="+mn-cs"/>
                </a:rPr>
                <a:t>: 13%</a:t>
              </a:r>
              <a:endParaRPr kumimoji="0" lang="en-US" sz="1200" b="1"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30" name="Tekstvak 139">
              <a:extLst>
                <a:ext uri="{FF2B5EF4-FFF2-40B4-BE49-F238E27FC236}">
                  <a16:creationId xmlns:a16="http://schemas.microsoft.com/office/drawing/2014/main" id="{A44BFC02-FA82-4A9D-8B69-40FCFA1B01FD}"/>
                </a:ext>
              </a:extLst>
            </p:cNvPr>
            <p:cNvSpPr txBox="1"/>
            <p:nvPr/>
          </p:nvSpPr>
          <p:spPr>
            <a:xfrm>
              <a:off x="9663999" y="2184325"/>
              <a:ext cx="13554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2B333A"/>
                  </a:solidFill>
                  <a:effectLst/>
                  <a:uLnTx/>
                  <a:uFillTx/>
                  <a:latin typeface="Calibri" panose="020F0502020204030204"/>
                  <a:ea typeface="+mn-ea"/>
                  <a:cs typeface="+mn-cs"/>
                </a:rPr>
                <a:t>3% | </a:t>
              </a:r>
              <a:r>
                <a:rPr kumimoji="0" lang="nl-NL" sz="1200" b="1" i="0" u="none" strike="noStrike" kern="1200" cap="none" spc="0" normalizeH="0" baseline="0" noProof="0" dirty="0" err="1">
                  <a:ln>
                    <a:noFill/>
                  </a:ln>
                  <a:solidFill>
                    <a:srgbClr val="ED7D31"/>
                  </a:solidFill>
                  <a:effectLst/>
                  <a:uLnTx/>
                  <a:uFillTx/>
                  <a:latin typeface="Calibri" panose="020F0502020204030204"/>
                  <a:ea typeface="+mn-ea"/>
                  <a:cs typeface="+mn-cs"/>
                </a:rPr>
                <a:t>Prgr</a:t>
              </a:r>
              <a:r>
                <a:rPr kumimoji="0" lang="nl-NL" sz="1200" b="1" i="0" u="none" strike="noStrike" kern="1200" cap="none" spc="0" normalizeH="0" baseline="0" noProof="0" dirty="0">
                  <a:ln>
                    <a:noFill/>
                  </a:ln>
                  <a:solidFill>
                    <a:srgbClr val="ED7D31"/>
                  </a:solidFill>
                  <a:effectLst/>
                  <a:uLnTx/>
                  <a:uFillTx/>
                  <a:latin typeface="Calibri" panose="020F0502020204030204"/>
                  <a:ea typeface="+mn-ea"/>
                  <a:cs typeface="+mn-cs"/>
                </a:rPr>
                <a:t>: 32%</a:t>
              </a:r>
              <a:endParaRPr kumimoji="0" lang="en-US" sz="1200" b="1"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31" name="Tekstvak 140">
              <a:extLst>
                <a:ext uri="{FF2B5EF4-FFF2-40B4-BE49-F238E27FC236}">
                  <a16:creationId xmlns:a16="http://schemas.microsoft.com/office/drawing/2014/main" id="{63D60862-3158-4D7B-874C-3E8526E77D5C}"/>
                </a:ext>
              </a:extLst>
            </p:cNvPr>
            <p:cNvSpPr txBox="1"/>
            <p:nvPr/>
          </p:nvSpPr>
          <p:spPr>
            <a:xfrm>
              <a:off x="9663999" y="2757178"/>
              <a:ext cx="13554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2B333A"/>
                  </a:solidFill>
                  <a:effectLst/>
                  <a:uLnTx/>
                  <a:uFillTx/>
                  <a:latin typeface="Calibri" panose="020F0502020204030204"/>
                  <a:ea typeface="+mn-ea"/>
                  <a:cs typeface="+mn-cs"/>
                </a:rPr>
                <a:t>8% | </a:t>
              </a:r>
              <a:r>
                <a:rPr kumimoji="0" lang="nl-NL" sz="1200" b="1" i="0" u="none" strike="noStrike" kern="1200" cap="none" spc="0" normalizeH="0" baseline="0" noProof="0" dirty="0" err="1">
                  <a:ln>
                    <a:noFill/>
                  </a:ln>
                  <a:solidFill>
                    <a:srgbClr val="ED7D31"/>
                  </a:solidFill>
                  <a:effectLst/>
                  <a:uLnTx/>
                  <a:uFillTx/>
                  <a:latin typeface="Calibri" panose="020F0502020204030204"/>
                  <a:ea typeface="+mn-ea"/>
                  <a:cs typeface="+mn-cs"/>
                </a:rPr>
                <a:t>Prgr</a:t>
              </a:r>
              <a:r>
                <a:rPr kumimoji="0" lang="nl-NL" sz="1200" b="1" i="0" u="none" strike="noStrike" kern="1200" cap="none" spc="0" normalizeH="0" baseline="0" noProof="0" dirty="0">
                  <a:ln>
                    <a:noFill/>
                  </a:ln>
                  <a:solidFill>
                    <a:srgbClr val="ED7D31"/>
                  </a:solidFill>
                  <a:effectLst/>
                  <a:uLnTx/>
                  <a:uFillTx/>
                  <a:latin typeface="Calibri" panose="020F0502020204030204"/>
                  <a:ea typeface="+mn-ea"/>
                  <a:cs typeface="+mn-cs"/>
                </a:rPr>
                <a:t>: 53%</a:t>
              </a:r>
              <a:endParaRPr kumimoji="0" lang="en-US" sz="1200" b="1"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32" name="Tekstvak 141">
              <a:extLst>
                <a:ext uri="{FF2B5EF4-FFF2-40B4-BE49-F238E27FC236}">
                  <a16:creationId xmlns:a16="http://schemas.microsoft.com/office/drawing/2014/main" id="{AA0A8321-8635-4363-993B-10390AA52799}"/>
                </a:ext>
              </a:extLst>
            </p:cNvPr>
            <p:cNvSpPr txBox="1"/>
            <p:nvPr/>
          </p:nvSpPr>
          <p:spPr>
            <a:xfrm>
              <a:off x="9663999" y="3681032"/>
              <a:ext cx="13554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2B333A"/>
                  </a:solidFill>
                  <a:effectLst/>
                  <a:uLnTx/>
                  <a:uFillTx/>
                  <a:latin typeface="Calibri" panose="020F0502020204030204"/>
                  <a:ea typeface="+mn-ea"/>
                  <a:cs typeface="+mn-cs"/>
                </a:rPr>
                <a:t>18% | </a:t>
              </a:r>
              <a:r>
                <a:rPr kumimoji="0" lang="nl-NL" sz="1200" b="1" i="0" u="none" strike="noStrike" kern="1200" cap="none" spc="0" normalizeH="0" baseline="0" noProof="0" dirty="0" err="1">
                  <a:ln>
                    <a:noFill/>
                  </a:ln>
                  <a:solidFill>
                    <a:srgbClr val="ED7D31"/>
                  </a:solidFill>
                  <a:effectLst/>
                  <a:uLnTx/>
                  <a:uFillTx/>
                  <a:latin typeface="Calibri" panose="020F0502020204030204"/>
                  <a:ea typeface="+mn-ea"/>
                  <a:cs typeface="+mn-cs"/>
                </a:rPr>
                <a:t>Prgr</a:t>
              </a:r>
              <a:r>
                <a:rPr kumimoji="0" lang="nl-NL" sz="1200" b="1" i="0" u="none" strike="noStrike" kern="1200" cap="none" spc="0" normalizeH="0" baseline="0" noProof="0" dirty="0">
                  <a:ln>
                    <a:noFill/>
                  </a:ln>
                  <a:solidFill>
                    <a:srgbClr val="ED7D31"/>
                  </a:solidFill>
                  <a:effectLst/>
                  <a:uLnTx/>
                  <a:uFillTx/>
                  <a:latin typeface="Calibri" panose="020F0502020204030204"/>
                  <a:ea typeface="+mn-ea"/>
                  <a:cs typeface="+mn-cs"/>
                </a:rPr>
                <a:t>: 24%</a:t>
              </a:r>
              <a:endParaRPr kumimoji="0" lang="en-US" sz="1200" b="1"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33" name="Tekstvak 142">
              <a:extLst>
                <a:ext uri="{FF2B5EF4-FFF2-40B4-BE49-F238E27FC236}">
                  <a16:creationId xmlns:a16="http://schemas.microsoft.com/office/drawing/2014/main" id="{4EA6FC28-BD83-4350-BA62-6BBD7C254136}"/>
                </a:ext>
              </a:extLst>
            </p:cNvPr>
            <p:cNvSpPr txBox="1"/>
            <p:nvPr/>
          </p:nvSpPr>
          <p:spPr>
            <a:xfrm>
              <a:off x="9663999" y="4456260"/>
              <a:ext cx="1355441"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srgbClr val="2B333A"/>
                  </a:solidFill>
                  <a:effectLst/>
                  <a:uLnTx/>
                  <a:uFillTx/>
                  <a:latin typeface="Calibri" panose="020F0502020204030204"/>
                  <a:ea typeface="+mn-ea"/>
                  <a:cs typeface="+mn-cs"/>
                </a:rPr>
                <a:t>3% | </a:t>
              </a:r>
              <a:r>
                <a:rPr kumimoji="0" lang="nl-NL" sz="1200" b="1" i="0" u="none" strike="noStrike" kern="1200" cap="none" spc="0" normalizeH="0" baseline="0" noProof="0" dirty="0" err="1">
                  <a:ln>
                    <a:noFill/>
                  </a:ln>
                  <a:solidFill>
                    <a:srgbClr val="ED7D31"/>
                  </a:solidFill>
                  <a:effectLst/>
                  <a:uLnTx/>
                  <a:uFillTx/>
                  <a:latin typeface="Calibri" panose="020F0502020204030204"/>
                  <a:ea typeface="+mn-ea"/>
                  <a:cs typeface="+mn-cs"/>
                </a:rPr>
                <a:t>Prgr</a:t>
              </a:r>
              <a:r>
                <a:rPr kumimoji="0" lang="nl-NL" sz="1200" b="1" i="0" u="none" strike="noStrike" kern="1200" cap="none" spc="0" normalizeH="0" baseline="0" noProof="0" dirty="0">
                  <a:ln>
                    <a:noFill/>
                  </a:ln>
                  <a:solidFill>
                    <a:srgbClr val="ED7D31"/>
                  </a:solidFill>
                  <a:effectLst/>
                  <a:uLnTx/>
                  <a:uFillTx/>
                  <a:latin typeface="Calibri" panose="020F0502020204030204"/>
                  <a:ea typeface="+mn-ea"/>
                  <a:cs typeface="+mn-cs"/>
                </a:rPr>
                <a:t>: 21%</a:t>
              </a:r>
              <a:endParaRPr kumimoji="0" lang="en-US" sz="1200" b="1"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34" name="TextBox 214">
              <a:extLst>
                <a:ext uri="{FF2B5EF4-FFF2-40B4-BE49-F238E27FC236}">
                  <a16:creationId xmlns:a16="http://schemas.microsoft.com/office/drawing/2014/main" id="{0F56D2C8-F6AF-427E-96E3-E1C00A4812DB}"/>
                </a:ext>
              </a:extLst>
            </p:cNvPr>
            <p:cNvSpPr txBox="1"/>
            <p:nvPr/>
          </p:nvSpPr>
          <p:spPr>
            <a:xfrm>
              <a:off x="10866341" y="2207838"/>
              <a:ext cx="1224694"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rgbClr val="001E55"/>
                  </a:solidFill>
                  <a:effectLst/>
                  <a:uLnTx/>
                  <a:uFillTx/>
                  <a:latin typeface="BISansNEXT" panose="02000503040000020004" pitchFamily="50" charset="0"/>
                  <a:ea typeface="+mn-ea"/>
                  <a:cs typeface="+mn-cs"/>
                </a:rPr>
                <a:t>Idiopathic NSIP</a:t>
              </a:r>
            </a:p>
          </p:txBody>
        </p:sp>
        <p:sp>
          <p:nvSpPr>
            <p:cNvPr id="35" name="TextBox 215">
              <a:extLst>
                <a:ext uri="{FF2B5EF4-FFF2-40B4-BE49-F238E27FC236}">
                  <a16:creationId xmlns:a16="http://schemas.microsoft.com/office/drawing/2014/main" id="{0BEF26AD-245A-4EAE-843D-D7D32C0B4D1E}"/>
                </a:ext>
              </a:extLst>
            </p:cNvPr>
            <p:cNvSpPr txBox="1"/>
            <p:nvPr/>
          </p:nvSpPr>
          <p:spPr>
            <a:xfrm>
              <a:off x="10866341" y="2792801"/>
              <a:ext cx="1085041" cy="430887"/>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rgbClr val="001E55"/>
                  </a:solidFill>
                  <a:effectLst/>
                  <a:uLnTx/>
                  <a:uFillTx/>
                  <a:latin typeface="BISansNEXT" panose="02000503040000020004" pitchFamily="50" charset="0"/>
                  <a:ea typeface="+mn-ea"/>
                  <a:cs typeface="+mn-cs"/>
                </a:rPr>
                <a:t>Unclassifiable</a:t>
              </a:r>
              <a:br>
                <a:rPr kumimoji="0" lang="en-US" sz="1400" b="0" i="0" u="none" strike="noStrike" kern="1200" cap="none" spc="0" normalizeH="0" baseline="0" noProof="0" dirty="0">
                  <a:ln>
                    <a:noFill/>
                  </a:ln>
                  <a:solidFill>
                    <a:srgbClr val="001E55"/>
                  </a:solidFill>
                  <a:effectLst/>
                  <a:uLnTx/>
                  <a:uFillTx/>
                  <a:latin typeface="BISansNEXT" panose="02000503040000020004" pitchFamily="50" charset="0"/>
                  <a:ea typeface="+mn-ea"/>
                  <a:cs typeface="+mn-cs"/>
                </a:rPr>
              </a:br>
              <a:r>
                <a:rPr kumimoji="0" lang="en-US" sz="1400" b="0" i="0" u="none" strike="noStrike" kern="1200" cap="none" spc="0" normalizeH="0" baseline="0" noProof="0" dirty="0">
                  <a:ln>
                    <a:noFill/>
                  </a:ln>
                  <a:solidFill>
                    <a:srgbClr val="001E55"/>
                  </a:solidFill>
                  <a:effectLst/>
                  <a:uLnTx/>
                  <a:uFillTx/>
                  <a:latin typeface="BISansNEXT" panose="02000503040000020004" pitchFamily="50" charset="0"/>
                  <a:ea typeface="+mn-ea"/>
                  <a:cs typeface="+mn-cs"/>
                </a:rPr>
                <a:t>ILD</a:t>
              </a:r>
            </a:p>
          </p:txBody>
        </p:sp>
        <p:sp>
          <p:nvSpPr>
            <p:cNvPr id="36" name="TextBox 216">
              <a:extLst>
                <a:ext uri="{FF2B5EF4-FFF2-40B4-BE49-F238E27FC236}">
                  <a16:creationId xmlns:a16="http://schemas.microsoft.com/office/drawing/2014/main" id="{555BE5FA-A425-4DA4-A8FA-1986587C0DEC}"/>
                </a:ext>
              </a:extLst>
            </p:cNvPr>
            <p:cNvSpPr txBox="1"/>
            <p:nvPr/>
          </p:nvSpPr>
          <p:spPr>
            <a:xfrm>
              <a:off x="10866341" y="3700555"/>
              <a:ext cx="670055"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a:ln>
                    <a:noFill/>
                  </a:ln>
                  <a:solidFill>
                    <a:srgbClr val="001E55"/>
                  </a:solidFill>
                  <a:effectLst/>
                  <a:uLnTx/>
                  <a:uFillTx/>
                  <a:latin typeface="BISansNEXT" panose="02000503040000020004" pitchFamily="50" charset="0"/>
                  <a:ea typeface="+mn-ea"/>
                  <a:cs typeface="+mn-cs"/>
                </a:rPr>
                <a:t>CTD-ILD</a:t>
              </a:r>
            </a:p>
          </p:txBody>
        </p:sp>
        <p:sp>
          <p:nvSpPr>
            <p:cNvPr id="37" name="TextBox 221">
              <a:extLst>
                <a:ext uri="{FF2B5EF4-FFF2-40B4-BE49-F238E27FC236}">
                  <a16:creationId xmlns:a16="http://schemas.microsoft.com/office/drawing/2014/main" id="{A1DABE11-D180-4579-A674-26891F4B50FF}"/>
                </a:ext>
              </a:extLst>
            </p:cNvPr>
            <p:cNvSpPr txBox="1"/>
            <p:nvPr/>
          </p:nvSpPr>
          <p:spPr>
            <a:xfrm>
              <a:off x="10866341" y="4463841"/>
              <a:ext cx="307777" cy="215444"/>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1400" b="0" i="0" u="none" strike="noStrike" kern="1200" cap="none" spc="0" normalizeH="0" baseline="0" noProof="0" dirty="0" err="1">
                  <a:ln>
                    <a:noFill/>
                  </a:ln>
                  <a:solidFill>
                    <a:srgbClr val="001E55"/>
                  </a:solidFill>
                  <a:effectLst/>
                  <a:uLnTx/>
                  <a:uFillTx/>
                  <a:latin typeface="BISansNEXT" panose="02000503040000020004" pitchFamily="50" charset="0"/>
                  <a:ea typeface="+mn-ea"/>
                  <a:cs typeface="+mn-cs"/>
                </a:rPr>
                <a:t>cHP</a:t>
              </a:r>
              <a:endParaRPr kumimoji="0" lang="en-US" sz="1400" b="0" i="0" u="none" strike="noStrike" kern="1200" cap="none" spc="0" normalizeH="0" baseline="0" noProof="0" dirty="0">
                <a:ln>
                  <a:noFill/>
                </a:ln>
                <a:solidFill>
                  <a:srgbClr val="001E55"/>
                </a:solidFill>
                <a:effectLst/>
                <a:uLnTx/>
                <a:uFillTx/>
                <a:latin typeface="BISansNEXT" panose="02000503040000020004" pitchFamily="50" charset="0"/>
                <a:ea typeface="+mn-ea"/>
                <a:cs typeface="+mn-cs"/>
              </a:endParaRPr>
            </a:p>
          </p:txBody>
        </p:sp>
        <p:cxnSp>
          <p:nvCxnSpPr>
            <p:cNvPr id="77" name="Straight Connector 220">
              <a:extLst>
                <a:ext uri="{FF2B5EF4-FFF2-40B4-BE49-F238E27FC236}">
                  <a16:creationId xmlns:a16="http://schemas.microsoft.com/office/drawing/2014/main" id="{F1DCF815-57D4-4B04-9B1C-60845C587CFA}"/>
                </a:ext>
              </a:extLst>
            </p:cNvPr>
            <p:cNvCxnSpPr>
              <a:cxnSpLocks/>
            </p:cNvCxnSpPr>
            <p:nvPr/>
          </p:nvCxnSpPr>
          <p:spPr>
            <a:xfrm flipH="1">
              <a:off x="8391525" y="4694204"/>
              <a:ext cx="2773316" cy="0"/>
            </a:xfrm>
            <a:prstGeom prst="lin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grpSp>
      <p:grpSp>
        <p:nvGrpSpPr>
          <p:cNvPr id="51" name="Groep 197">
            <a:extLst>
              <a:ext uri="{FF2B5EF4-FFF2-40B4-BE49-F238E27FC236}">
                <a16:creationId xmlns:a16="http://schemas.microsoft.com/office/drawing/2014/main" id="{785132B3-DB6D-4759-9323-22BB9B7774F0}"/>
              </a:ext>
            </a:extLst>
          </p:cNvPr>
          <p:cNvGrpSpPr/>
          <p:nvPr/>
        </p:nvGrpSpPr>
        <p:grpSpPr>
          <a:xfrm>
            <a:off x="4883056" y="1185022"/>
            <a:ext cx="5979345" cy="4331027"/>
            <a:chOff x="4883055" y="357879"/>
            <a:chExt cx="5979345" cy="4331027"/>
          </a:xfrm>
        </p:grpSpPr>
        <p:sp>
          <p:nvSpPr>
            <p:cNvPr id="52" name="Rechthoek 188">
              <a:extLst>
                <a:ext uri="{FF2B5EF4-FFF2-40B4-BE49-F238E27FC236}">
                  <a16:creationId xmlns:a16="http://schemas.microsoft.com/office/drawing/2014/main" id="{0EA2EC27-D1EB-493D-B667-E22E1705B88A}"/>
                </a:ext>
              </a:extLst>
            </p:cNvPr>
            <p:cNvSpPr/>
            <p:nvPr/>
          </p:nvSpPr>
          <p:spPr>
            <a:xfrm>
              <a:off x="4987830" y="357879"/>
              <a:ext cx="730916" cy="2341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Rechthoek 189">
              <a:extLst>
                <a:ext uri="{FF2B5EF4-FFF2-40B4-BE49-F238E27FC236}">
                  <a16:creationId xmlns:a16="http://schemas.microsoft.com/office/drawing/2014/main" id="{9756B9AD-5B69-4CAB-A051-874741A64782}"/>
                </a:ext>
              </a:extLst>
            </p:cNvPr>
            <p:cNvSpPr/>
            <p:nvPr/>
          </p:nvSpPr>
          <p:spPr>
            <a:xfrm>
              <a:off x="4995230" y="720996"/>
              <a:ext cx="730916" cy="2341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4" name="Rechthoek 190">
              <a:extLst>
                <a:ext uri="{FF2B5EF4-FFF2-40B4-BE49-F238E27FC236}">
                  <a16:creationId xmlns:a16="http://schemas.microsoft.com/office/drawing/2014/main" id="{6CD3C58F-5FD8-4C0F-BE06-61B08214325F}"/>
                </a:ext>
              </a:extLst>
            </p:cNvPr>
            <p:cNvSpPr/>
            <p:nvPr/>
          </p:nvSpPr>
          <p:spPr>
            <a:xfrm>
              <a:off x="4968141" y="1288332"/>
              <a:ext cx="730916" cy="2341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5" name="Rechthoek 191">
              <a:extLst>
                <a:ext uri="{FF2B5EF4-FFF2-40B4-BE49-F238E27FC236}">
                  <a16:creationId xmlns:a16="http://schemas.microsoft.com/office/drawing/2014/main" id="{2DE3C21C-EABE-48C1-A37E-0CE248DFEC1F}"/>
                </a:ext>
              </a:extLst>
            </p:cNvPr>
            <p:cNvSpPr/>
            <p:nvPr/>
          </p:nvSpPr>
          <p:spPr>
            <a:xfrm>
              <a:off x="4883055" y="3415069"/>
              <a:ext cx="730916" cy="2341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6" name="Rechthoek 192">
              <a:extLst>
                <a:ext uri="{FF2B5EF4-FFF2-40B4-BE49-F238E27FC236}">
                  <a16:creationId xmlns:a16="http://schemas.microsoft.com/office/drawing/2014/main" id="{25D42E33-68C2-4293-A600-F95696CF2CB6}"/>
                </a:ext>
              </a:extLst>
            </p:cNvPr>
            <p:cNvSpPr/>
            <p:nvPr/>
          </p:nvSpPr>
          <p:spPr>
            <a:xfrm>
              <a:off x="9975031" y="3613273"/>
              <a:ext cx="730916" cy="23445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7" name="Rechthoek 193">
              <a:extLst>
                <a:ext uri="{FF2B5EF4-FFF2-40B4-BE49-F238E27FC236}">
                  <a16:creationId xmlns:a16="http://schemas.microsoft.com/office/drawing/2014/main" id="{8AB3EB53-8531-4301-8169-61BEF43634B8}"/>
                </a:ext>
              </a:extLst>
            </p:cNvPr>
            <p:cNvSpPr/>
            <p:nvPr/>
          </p:nvSpPr>
          <p:spPr>
            <a:xfrm>
              <a:off x="9988867" y="1351633"/>
              <a:ext cx="825908" cy="2286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 name="Rechthoek 194">
              <a:extLst>
                <a:ext uri="{FF2B5EF4-FFF2-40B4-BE49-F238E27FC236}">
                  <a16:creationId xmlns:a16="http://schemas.microsoft.com/office/drawing/2014/main" id="{DF6B7031-26D5-4A38-844D-9B05A5993077}"/>
                </a:ext>
              </a:extLst>
            </p:cNvPr>
            <p:cNvSpPr/>
            <p:nvPr/>
          </p:nvSpPr>
          <p:spPr>
            <a:xfrm>
              <a:off x="9986597" y="2003444"/>
              <a:ext cx="730916" cy="16227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9" name="Rechthoek 195">
              <a:extLst>
                <a:ext uri="{FF2B5EF4-FFF2-40B4-BE49-F238E27FC236}">
                  <a16:creationId xmlns:a16="http://schemas.microsoft.com/office/drawing/2014/main" id="{AF467962-D9DC-4998-99DF-171E757FDF04}"/>
                </a:ext>
              </a:extLst>
            </p:cNvPr>
            <p:cNvSpPr/>
            <p:nvPr/>
          </p:nvSpPr>
          <p:spPr>
            <a:xfrm>
              <a:off x="10058397" y="2891638"/>
              <a:ext cx="713974" cy="17547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Rechthoek 196">
              <a:extLst>
                <a:ext uri="{FF2B5EF4-FFF2-40B4-BE49-F238E27FC236}">
                  <a16:creationId xmlns:a16="http://schemas.microsoft.com/office/drawing/2014/main" id="{DB4D55B8-22A0-4ACF-BED2-6FBD6D60EA6F}"/>
                </a:ext>
              </a:extLst>
            </p:cNvPr>
            <p:cNvSpPr/>
            <p:nvPr/>
          </p:nvSpPr>
          <p:spPr>
            <a:xfrm>
              <a:off x="9999432" y="4454716"/>
              <a:ext cx="730916" cy="2341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8" name="Rechthoek 193">
              <a:extLst>
                <a:ext uri="{FF2B5EF4-FFF2-40B4-BE49-F238E27FC236}">
                  <a16:creationId xmlns:a16="http://schemas.microsoft.com/office/drawing/2014/main" id="{204BD0EE-38B2-44F7-AD15-7FCDF3993A0E}"/>
                </a:ext>
              </a:extLst>
            </p:cNvPr>
            <p:cNvSpPr/>
            <p:nvPr/>
          </p:nvSpPr>
          <p:spPr>
            <a:xfrm>
              <a:off x="10036492" y="370332"/>
              <a:ext cx="825908" cy="2286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61" name="Groep 187">
            <a:extLst>
              <a:ext uri="{FF2B5EF4-FFF2-40B4-BE49-F238E27FC236}">
                <a16:creationId xmlns:a16="http://schemas.microsoft.com/office/drawing/2014/main" id="{7174E3CB-AD96-43B8-8D6F-4D8E644437E8}"/>
              </a:ext>
            </a:extLst>
          </p:cNvPr>
          <p:cNvGrpSpPr/>
          <p:nvPr/>
        </p:nvGrpSpPr>
        <p:grpSpPr>
          <a:xfrm>
            <a:off x="574334" y="2689531"/>
            <a:ext cx="10265655" cy="2098112"/>
            <a:chOff x="574334" y="2689531"/>
            <a:chExt cx="10265655" cy="2098112"/>
          </a:xfrm>
        </p:grpSpPr>
        <p:grpSp>
          <p:nvGrpSpPr>
            <p:cNvPr id="62" name="Groep 163">
              <a:extLst>
                <a:ext uri="{FF2B5EF4-FFF2-40B4-BE49-F238E27FC236}">
                  <a16:creationId xmlns:a16="http://schemas.microsoft.com/office/drawing/2014/main" id="{032BC89B-0531-4340-BDE5-B7A12EDADF45}"/>
                </a:ext>
              </a:extLst>
            </p:cNvPr>
            <p:cNvGrpSpPr/>
            <p:nvPr/>
          </p:nvGrpSpPr>
          <p:grpSpPr>
            <a:xfrm>
              <a:off x="3082346" y="2689531"/>
              <a:ext cx="7757643" cy="2098112"/>
              <a:chOff x="829620" y="1811653"/>
              <a:chExt cx="7757643" cy="2098112"/>
            </a:xfrm>
          </p:grpSpPr>
          <p:sp>
            <p:nvSpPr>
              <p:cNvPr id="68" name="Rechthoek 3">
                <a:extLst>
                  <a:ext uri="{FF2B5EF4-FFF2-40B4-BE49-F238E27FC236}">
                    <a16:creationId xmlns:a16="http://schemas.microsoft.com/office/drawing/2014/main" id="{9C71AC9C-5994-4226-9F9A-28DF2AE199E7}"/>
                  </a:ext>
                </a:extLst>
              </p:cNvPr>
              <p:cNvSpPr/>
              <p:nvPr/>
            </p:nvSpPr>
            <p:spPr>
              <a:xfrm>
                <a:off x="7336855" y="1811653"/>
                <a:ext cx="1250408" cy="421784"/>
              </a:xfrm>
              <a:prstGeom prst="roundRect">
                <a:avLst>
                  <a:gd name="adj" fmla="val 50000"/>
                </a:avLst>
              </a:prstGeom>
              <a:noFill/>
              <a:ln w="38100">
                <a:solidFill>
                  <a:srgbClr val="F265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69" name="Rechte verbindingslijn met pijl 165">
                <a:extLst>
                  <a:ext uri="{FF2B5EF4-FFF2-40B4-BE49-F238E27FC236}">
                    <a16:creationId xmlns:a16="http://schemas.microsoft.com/office/drawing/2014/main" id="{24E03F5C-3923-46DF-B129-BCCCD65AA6B2}"/>
                  </a:ext>
                </a:extLst>
              </p:cNvPr>
              <p:cNvCxnSpPr>
                <a:cxnSpLocks/>
                <a:endCxn id="63" idx="3"/>
              </p:cNvCxnSpPr>
              <p:nvPr/>
            </p:nvCxnSpPr>
            <p:spPr>
              <a:xfrm flipH="1">
                <a:off x="829620" y="2940553"/>
                <a:ext cx="5719227" cy="0"/>
              </a:xfrm>
              <a:prstGeom prst="straightConnector1">
                <a:avLst/>
              </a:prstGeom>
              <a:ln w="38100">
                <a:solidFill>
                  <a:srgbClr val="F2650F"/>
                </a:solidFill>
                <a:tailEnd type="triangle"/>
              </a:ln>
            </p:spPr>
            <p:style>
              <a:lnRef idx="1">
                <a:schemeClr val="accent1"/>
              </a:lnRef>
              <a:fillRef idx="0">
                <a:schemeClr val="accent1"/>
              </a:fillRef>
              <a:effectRef idx="0">
                <a:schemeClr val="accent1"/>
              </a:effectRef>
              <a:fontRef idx="minor">
                <a:schemeClr val="tx1"/>
              </a:fontRef>
            </p:style>
          </p:cxnSp>
          <p:sp>
            <p:nvSpPr>
              <p:cNvPr id="70" name="Rechthoek 3">
                <a:extLst>
                  <a:ext uri="{FF2B5EF4-FFF2-40B4-BE49-F238E27FC236}">
                    <a16:creationId xmlns:a16="http://schemas.microsoft.com/office/drawing/2014/main" id="{8759D9A1-A34A-466D-978E-E23B10B43A84}"/>
                  </a:ext>
                </a:extLst>
              </p:cNvPr>
              <p:cNvSpPr/>
              <p:nvPr/>
            </p:nvSpPr>
            <p:spPr>
              <a:xfrm>
                <a:off x="7336855" y="2725763"/>
                <a:ext cx="1250408" cy="421784"/>
              </a:xfrm>
              <a:prstGeom prst="roundRect">
                <a:avLst>
                  <a:gd name="adj" fmla="val 50000"/>
                </a:avLst>
              </a:prstGeom>
              <a:noFill/>
              <a:ln w="38100">
                <a:solidFill>
                  <a:srgbClr val="F265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1" name="Rechthoek 3">
                <a:extLst>
                  <a:ext uri="{FF2B5EF4-FFF2-40B4-BE49-F238E27FC236}">
                    <a16:creationId xmlns:a16="http://schemas.microsoft.com/office/drawing/2014/main" id="{E9614769-19FB-4E1F-A85B-017CC02DD4DA}"/>
                  </a:ext>
                </a:extLst>
              </p:cNvPr>
              <p:cNvSpPr/>
              <p:nvPr/>
            </p:nvSpPr>
            <p:spPr>
              <a:xfrm>
                <a:off x="7336855" y="3487981"/>
                <a:ext cx="1250408" cy="421784"/>
              </a:xfrm>
              <a:prstGeom prst="roundRect">
                <a:avLst>
                  <a:gd name="adj" fmla="val 50000"/>
                </a:avLst>
              </a:prstGeom>
              <a:noFill/>
              <a:ln w="38100">
                <a:solidFill>
                  <a:srgbClr val="F265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63" name="Rounded Rectangle 11">
              <a:extLst>
                <a:ext uri="{FF2B5EF4-FFF2-40B4-BE49-F238E27FC236}">
                  <a16:creationId xmlns:a16="http://schemas.microsoft.com/office/drawing/2014/main" id="{D708FDD6-758C-4D66-A0EB-225B8E5D94DF}"/>
                </a:ext>
              </a:extLst>
            </p:cNvPr>
            <p:cNvSpPr/>
            <p:nvPr/>
          </p:nvSpPr>
          <p:spPr>
            <a:xfrm>
              <a:off x="574334" y="3188841"/>
              <a:ext cx="2508012" cy="1259179"/>
            </a:xfrm>
            <a:prstGeom prst="roundRect">
              <a:avLst/>
            </a:prstGeom>
            <a:solidFill>
              <a:schemeClr val="bg1"/>
            </a:solidFill>
            <a:ln w="38100">
              <a:solidFill>
                <a:srgbClr val="F265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B333A"/>
                  </a:solidFill>
                  <a:effectLst/>
                  <a:uLnTx/>
                  <a:uFillTx/>
                  <a:latin typeface="BI Sans" pitchFamily="2" charset="77"/>
                  <a:ea typeface="+mn-ea"/>
                  <a:cs typeface="+mn-cs"/>
                </a:rPr>
                <a:t>After IPF, a progressive fibrotic phenotype is most common in patients with unclassifiable ILD, CTD-ILDs and HP.</a:t>
              </a:r>
              <a:r>
                <a:rPr kumimoji="0" lang="en-US" sz="1400" b="0" i="0" u="none" strike="noStrike" kern="1200" cap="none" spc="0" normalizeH="0" baseline="30000" noProof="0" dirty="0">
                  <a:ln>
                    <a:noFill/>
                  </a:ln>
                  <a:solidFill>
                    <a:srgbClr val="2B333A"/>
                  </a:solidFill>
                  <a:effectLst/>
                  <a:uLnTx/>
                  <a:uFillTx/>
                  <a:latin typeface="BI Sans" pitchFamily="2" charset="77"/>
                  <a:ea typeface="+mn-ea"/>
                  <a:cs typeface="+mn-cs"/>
                </a:rPr>
                <a:t>1,2</a:t>
              </a:r>
            </a:p>
          </p:txBody>
        </p:sp>
        <p:cxnSp>
          <p:nvCxnSpPr>
            <p:cNvPr id="64" name="Rechte verbindingslijn met pijl 171">
              <a:extLst>
                <a:ext uri="{FF2B5EF4-FFF2-40B4-BE49-F238E27FC236}">
                  <a16:creationId xmlns:a16="http://schemas.microsoft.com/office/drawing/2014/main" id="{3AED1E63-26C4-4A81-8384-DD8F35E4650C}"/>
                </a:ext>
              </a:extLst>
            </p:cNvPr>
            <p:cNvCxnSpPr>
              <a:cxnSpLocks/>
              <a:endCxn id="68" idx="1"/>
            </p:cNvCxnSpPr>
            <p:nvPr/>
          </p:nvCxnSpPr>
          <p:spPr>
            <a:xfrm>
              <a:off x="8801573" y="2900423"/>
              <a:ext cx="788008" cy="0"/>
            </a:xfrm>
            <a:prstGeom prst="straightConnector1">
              <a:avLst/>
            </a:prstGeom>
            <a:ln w="38100">
              <a:solidFill>
                <a:srgbClr val="F2650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Rechte verbindingslijn met pijl 172">
              <a:extLst>
                <a:ext uri="{FF2B5EF4-FFF2-40B4-BE49-F238E27FC236}">
                  <a16:creationId xmlns:a16="http://schemas.microsoft.com/office/drawing/2014/main" id="{CE35132E-584F-4E52-ABDB-C88A6C4FCC3B}"/>
                </a:ext>
              </a:extLst>
            </p:cNvPr>
            <p:cNvCxnSpPr>
              <a:cxnSpLocks/>
              <a:endCxn id="70" idx="1"/>
            </p:cNvCxnSpPr>
            <p:nvPr/>
          </p:nvCxnSpPr>
          <p:spPr>
            <a:xfrm flipV="1">
              <a:off x="8801573" y="3814533"/>
              <a:ext cx="788008" cy="8124"/>
            </a:xfrm>
            <a:prstGeom prst="straightConnector1">
              <a:avLst/>
            </a:prstGeom>
            <a:ln w="38100">
              <a:solidFill>
                <a:srgbClr val="F2650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Rechte verbindingslijn met pijl 173">
              <a:extLst>
                <a:ext uri="{FF2B5EF4-FFF2-40B4-BE49-F238E27FC236}">
                  <a16:creationId xmlns:a16="http://schemas.microsoft.com/office/drawing/2014/main" id="{4504B330-121D-4F5B-8667-9CAE39532E0C}"/>
                </a:ext>
              </a:extLst>
            </p:cNvPr>
            <p:cNvCxnSpPr>
              <a:cxnSpLocks/>
              <a:endCxn id="71" idx="1"/>
            </p:cNvCxnSpPr>
            <p:nvPr/>
          </p:nvCxnSpPr>
          <p:spPr>
            <a:xfrm>
              <a:off x="8801573" y="4576751"/>
              <a:ext cx="788008" cy="0"/>
            </a:xfrm>
            <a:prstGeom prst="straightConnector1">
              <a:avLst/>
            </a:prstGeom>
            <a:ln w="38100">
              <a:solidFill>
                <a:srgbClr val="F2650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7" name="Rechte verbindingslijn met pijl 179">
              <a:extLst>
                <a:ext uri="{FF2B5EF4-FFF2-40B4-BE49-F238E27FC236}">
                  <a16:creationId xmlns:a16="http://schemas.microsoft.com/office/drawing/2014/main" id="{647BDDED-593B-4860-809D-A94B8C7BFEB6}"/>
                </a:ext>
              </a:extLst>
            </p:cNvPr>
            <p:cNvCxnSpPr>
              <a:cxnSpLocks/>
            </p:cNvCxnSpPr>
            <p:nvPr/>
          </p:nvCxnSpPr>
          <p:spPr>
            <a:xfrm flipV="1">
              <a:off x="8805421" y="2891722"/>
              <a:ext cx="11631" cy="1698565"/>
            </a:xfrm>
            <a:prstGeom prst="straightConnector1">
              <a:avLst/>
            </a:prstGeom>
            <a:ln w="38100">
              <a:solidFill>
                <a:srgbClr val="F2650F"/>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72" name="Tekstvak 148">
            <a:extLst>
              <a:ext uri="{FF2B5EF4-FFF2-40B4-BE49-F238E27FC236}">
                <a16:creationId xmlns:a16="http://schemas.microsoft.com/office/drawing/2014/main" id="{2F43D17E-75E2-4BEF-A273-F2D6D977A8FB}"/>
              </a:ext>
            </a:extLst>
          </p:cNvPr>
          <p:cNvSpPr txBox="1"/>
          <p:nvPr/>
        </p:nvSpPr>
        <p:spPr>
          <a:xfrm>
            <a:off x="838132" y="3029166"/>
            <a:ext cx="2228041"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dirty="0">
              <a:ln>
                <a:noFill/>
              </a:ln>
              <a:solidFill>
                <a:srgbClr val="2B333A"/>
              </a:solidFill>
              <a:effectLst/>
              <a:uLnTx/>
              <a:uFillTx/>
              <a:latin typeface="BISansNEXT" panose="020005030400000200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400" b="1" i="0" u="none" strike="noStrike" kern="1200" cap="none" spc="0" normalizeH="0" baseline="0" noProof="0" dirty="0" err="1">
                <a:ln>
                  <a:noFill/>
                </a:ln>
                <a:solidFill>
                  <a:srgbClr val="2B333A"/>
                </a:solidFill>
                <a:effectLst/>
                <a:uLnTx/>
                <a:uFillTx/>
                <a:latin typeface="BISansNEXT" panose="02000503040000020004"/>
                <a:ea typeface="+mn-ea"/>
                <a:cs typeface="+mn-cs"/>
              </a:rPr>
              <a:t>Almost</a:t>
            </a:r>
            <a:r>
              <a:rPr kumimoji="0" lang="nl-NL" sz="1400" b="1" i="0" u="none" strike="noStrike" kern="1200" cap="none" spc="0" normalizeH="0" baseline="0" noProof="0" dirty="0">
                <a:ln>
                  <a:noFill/>
                </a:ln>
                <a:solidFill>
                  <a:srgbClr val="2B333A"/>
                </a:solidFill>
                <a:effectLst/>
                <a:uLnTx/>
                <a:uFillTx/>
                <a:latin typeface="BISansNEXT" panose="02000503040000020004"/>
                <a:ea typeface="+mn-ea"/>
                <a:cs typeface="+mn-cs"/>
              </a:rPr>
              <a:t> 40% of </a:t>
            </a:r>
            <a:r>
              <a:rPr kumimoji="0" lang="nl-NL" sz="1400" b="1" i="0" u="none" strike="noStrike" kern="1200" cap="none" spc="0" normalizeH="0" baseline="0" noProof="0" dirty="0" err="1">
                <a:ln>
                  <a:noFill/>
                </a:ln>
                <a:solidFill>
                  <a:srgbClr val="2B333A"/>
                </a:solidFill>
                <a:effectLst/>
                <a:uLnTx/>
                <a:uFillTx/>
                <a:latin typeface="BISansNEXT" panose="02000503040000020004"/>
                <a:ea typeface="+mn-ea"/>
                <a:cs typeface="+mn-cs"/>
              </a:rPr>
              <a:t>SSc</a:t>
            </a:r>
            <a:r>
              <a:rPr kumimoji="0" lang="nl-NL" sz="1400" b="1" i="0" u="none" strike="noStrike" kern="1200" cap="none" spc="0" normalizeH="0" baseline="0" noProof="0" dirty="0">
                <a:ln>
                  <a:noFill/>
                </a:ln>
                <a:solidFill>
                  <a:srgbClr val="2B333A"/>
                </a:solidFill>
                <a:effectLst/>
                <a:uLnTx/>
                <a:uFillTx/>
                <a:latin typeface="BISansNEXT" panose="02000503040000020004"/>
                <a:ea typeface="+mn-ea"/>
                <a:cs typeface="+mn-cs"/>
              </a:rPr>
              <a:t>-ILD </a:t>
            </a:r>
            <a:r>
              <a:rPr kumimoji="0" lang="nl-NL" sz="1400" b="1" i="0" u="none" strike="noStrike" kern="1200" cap="none" spc="0" normalizeH="0" baseline="0" noProof="0" dirty="0" err="1">
                <a:ln>
                  <a:noFill/>
                </a:ln>
                <a:solidFill>
                  <a:srgbClr val="2B333A"/>
                </a:solidFill>
                <a:effectLst/>
                <a:uLnTx/>
                <a:uFillTx/>
                <a:latin typeface="BISansNEXT" panose="02000503040000020004"/>
                <a:ea typeface="+mn-ea"/>
                <a:cs typeface="+mn-cs"/>
              </a:rPr>
              <a:t>and</a:t>
            </a:r>
            <a:r>
              <a:rPr kumimoji="0" lang="nl-NL" sz="1400" b="1" i="0" u="none" strike="noStrike" kern="1200" cap="none" spc="0" normalizeH="0" baseline="0" noProof="0" dirty="0">
                <a:ln>
                  <a:noFill/>
                </a:ln>
                <a:solidFill>
                  <a:srgbClr val="2B333A"/>
                </a:solidFill>
                <a:effectLst/>
                <a:uLnTx/>
                <a:uFillTx/>
                <a:latin typeface="BISansNEXT" panose="02000503040000020004"/>
                <a:ea typeface="+mn-ea"/>
                <a:cs typeface="+mn-cs"/>
              </a:rPr>
              <a:t> RA-ILD </a:t>
            </a:r>
            <a:r>
              <a:rPr kumimoji="0" lang="nl-NL" sz="1400" b="1" i="0" u="none" strike="noStrike" kern="1200" cap="none" spc="0" normalizeH="0" baseline="0" noProof="0" dirty="0" err="1">
                <a:ln>
                  <a:noFill/>
                </a:ln>
                <a:solidFill>
                  <a:srgbClr val="2B333A"/>
                </a:solidFill>
                <a:effectLst/>
                <a:uLnTx/>
                <a:uFillTx/>
                <a:latin typeface="BISansNEXT" panose="02000503040000020004"/>
                <a:ea typeface="+mn-ea"/>
                <a:cs typeface="+mn-cs"/>
              </a:rPr>
              <a:t>patients</a:t>
            </a:r>
            <a:r>
              <a:rPr kumimoji="0" lang="nl-NL" sz="1400" b="1" i="0" u="none" strike="noStrike" kern="1200" cap="none" spc="0" normalizeH="0" baseline="0" noProof="0" dirty="0">
                <a:ln>
                  <a:noFill/>
                </a:ln>
                <a:solidFill>
                  <a:srgbClr val="2B333A"/>
                </a:solidFill>
                <a:effectLst/>
                <a:uLnTx/>
                <a:uFillTx/>
                <a:latin typeface="BISansNEXT" panose="02000503040000020004"/>
                <a:ea typeface="+mn-ea"/>
                <a:cs typeface="+mn-cs"/>
              </a:rPr>
              <a:t> </a:t>
            </a:r>
            <a:r>
              <a:rPr kumimoji="0" lang="nl-NL" sz="1400" b="1" i="0" u="none" strike="noStrike" kern="1200" cap="none" spc="0" normalizeH="0" baseline="0" noProof="0" dirty="0" err="1">
                <a:ln>
                  <a:noFill/>
                </a:ln>
                <a:solidFill>
                  <a:srgbClr val="2B333A"/>
                </a:solidFill>
                <a:effectLst/>
                <a:uLnTx/>
                <a:uFillTx/>
                <a:latin typeface="BISansNEXT" panose="02000503040000020004"/>
                <a:ea typeface="+mn-ea"/>
                <a:cs typeface="+mn-cs"/>
              </a:rPr>
              <a:t>develop</a:t>
            </a:r>
            <a:r>
              <a:rPr kumimoji="0" lang="nl-NL" sz="1400" b="1" i="0" u="none" strike="noStrike" kern="1200" cap="none" spc="0" normalizeH="0" baseline="0" noProof="0" dirty="0">
                <a:ln>
                  <a:noFill/>
                </a:ln>
                <a:solidFill>
                  <a:srgbClr val="2B333A"/>
                </a:solidFill>
                <a:effectLst/>
                <a:uLnTx/>
                <a:uFillTx/>
                <a:latin typeface="BISansNEXT" panose="02000503040000020004"/>
                <a:ea typeface="+mn-ea"/>
                <a:cs typeface="+mn-cs"/>
              </a:rPr>
              <a:t> a </a:t>
            </a:r>
            <a:r>
              <a:rPr kumimoji="0" lang="nl-NL" sz="1400" b="1" i="0" u="none" strike="noStrike" kern="1200" cap="none" spc="0" normalizeH="0" baseline="0" noProof="0" dirty="0" err="1">
                <a:ln>
                  <a:noFill/>
                </a:ln>
                <a:solidFill>
                  <a:srgbClr val="2B333A"/>
                </a:solidFill>
                <a:effectLst/>
                <a:uLnTx/>
                <a:uFillTx/>
                <a:latin typeface="BISansNEXT" panose="02000503040000020004"/>
                <a:ea typeface="+mn-ea"/>
                <a:cs typeface="+mn-cs"/>
              </a:rPr>
              <a:t>progressive</a:t>
            </a:r>
            <a:r>
              <a:rPr kumimoji="0" lang="nl-NL" sz="1400" b="1" i="0" u="none" strike="noStrike" kern="1200" cap="none" spc="0" normalizeH="0" baseline="0" noProof="0" dirty="0">
                <a:ln>
                  <a:noFill/>
                </a:ln>
                <a:solidFill>
                  <a:srgbClr val="2B333A"/>
                </a:solidFill>
                <a:effectLst/>
                <a:uLnTx/>
                <a:uFillTx/>
                <a:latin typeface="BISansNEXT" panose="02000503040000020004"/>
                <a:ea typeface="+mn-ea"/>
                <a:cs typeface="+mn-cs"/>
              </a:rPr>
              <a:t> phenotype.</a:t>
            </a:r>
            <a:r>
              <a:rPr kumimoji="0" lang="nl-NL" sz="1400" b="1" i="0" u="none" strike="noStrike" kern="1200" cap="none" spc="0" normalizeH="0" baseline="30000" noProof="0" dirty="0">
                <a:ln>
                  <a:noFill/>
                </a:ln>
                <a:solidFill>
                  <a:srgbClr val="2B333A"/>
                </a:solidFill>
                <a:effectLst/>
                <a:uLnTx/>
                <a:uFillTx/>
                <a:latin typeface="BISansNEXT" panose="02000503040000020004"/>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2B333A"/>
              </a:solidFill>
              <a:effectLst/>
              <a:uLnTx/>
              <a:uFillTx/>
              <a:latin typeface="BISansNEXT" panose="02000503040000020004"/>
              <a:ea typeface="+mn-ea"/>
              <a:cs typeface="+mn-cs"/>
            </a:endParaRPr>
          </a:p>
        </p:txBody>
      </p:sp>
      <p:sp>
        <p:nvSpPr>
          <p:cNvPr id="73" name="Text Placeholder 4">
            <a:extLst>
              <a:ext uri="{FF2B5EF4-FFF2-40B4-BE49-F238E27FC236}">
                <a16:creationId xmlns:a16="http://schemas.microsoft.com/office/drawing/2014/main" id="{04597B4E-DD15-41F5-9B79-38F0BBDF3C2F}"/>
              </a:ext>
            </a:extLst>
          </p:cNvPr>
          <p:cNvSpPr>
            <a:spLocks noGrp="1"/>
          </p:cNvSpPr>
          <p:nvPr>
            <p:ph idx="1"/>
          </p:nvPr>
        </p:nvSpPr>
        <p:spPr>
          <a:xfrm>
            <a:off x="180000" y="4824094"/>
            <a:ext cx="3436707" cy="997639"/>
          </a:xfrm>
        </p:spPr>
        <p:txBody>
          <a:bodyPr anchor="b">
            <a:noAutofit/>
          </a:bodyPr>
          <a:lstStyle/>
          <a:p>
            <a:pPr marL="0" indent="0">
              <a:lnSpc>
                <a:spcPct val="100000"/>
              </a:lnSpc>
              <a:buNone/>
            </a:pPr>
            <a:r>
              <a:rPr lang="de-DE" sz="1200" dirty="0"/>
              <a:t>These data denote the prevalence of ILDs in Europe and the USA, adapted from Wijsenbeek et al. 2020.</a:t>
            </a:r>
            <a:r>
              <a:rPr lang="de-DE" sz="1200" baseline="30000" dirty="0"/>
              <a:t>1  </a:t>
            </a:r>
            <a:r>
              <a:rPr lang="de-DE" sz="1200" dirty="0" err="1"/>
              <a:t>Prevalence</a:t>
            </a:r>
            <a:r>
              <a:rPr lang="de-DE" sz="1200" dirty="0"/>
              <a:t> </a:t>
            </a:r>
            <a:r>
              <a:rPr lang="de-DE" sz="1200" dirty="0" err="1"/>
              <a:t>of</a:t>
            </a:r>
            <a:r>
              <a:rPr lang="de-DE" sz="1200" dirty="0"/>
              <a:t> ILD </a:t>
            </a:r>
            <a:r>
              <a:rPr lang="de-DE" sz="1200" dirty="0" err="1"/>
              <a:t>varies</a:t>
            </a:r>
            <a:r>
              <a:rPr lang="de-DE" sz="1200" dirty="0"/>
              <a:t> and </a:t>
            </a:r>
            <a:r>
              <a:rPr lang="de-DE" sz="1200" dirty="0" err="1"/>
              <a:t>depends</a:t>
            </a:r>
            <a:r>
              <a:rPr lang="de-DE" sz="1200" dirty="0"/>
              <a:t> on </a:t>
            </a:r>
            <a:r>
              <a:rPr lang="de-DE" sz="1200" dirty="0" err="1"/>
              <a:t>the</a:t>
            </a:r>
            <a:r>
              <a:rPr lang="de-DE" sz="1200" dirty="0"/>
              <a:t> </a:t>
            </a:r>
            <a:r>
              <a:rPr lang="de-DE" sz="1200" dirty="0" err="1"/>
              <a:t>study</a:t>
            </a:r>
            <a:r>
              <a:rPr lang="de-DE" sz="1200" dirty="0"/>
              <a:t> </a:t>
            </a:r>
            <a:r>
              <a:rPr lang="de-DE" sz="1200" dirty="0" err="1"/>
              <a:t>methodology</a:t>
            </a:r>
            <a:r>
              <a:rPr lang="de-DE" sz="1200" dirty="0"/>
              <a:t>/</a:t>
            </a:r>
            <a:r>
              <a:rPr lang="de-DE" sz="1200" dirty="0" err="1"/>
              <a:t>diagnostic</a:t>
            </a:r>
            <a:r>
              <a:rPr lang="de-DE" sz="1200" dirty="0"/>
              <a:t> </a:t>
            </a:r>
            <a:r>
              <a:rPr lang="de-DE" sz="1200" dirty="0" err="1"/>
              <a:t>criteria</a:t>
            </a:r>
            <a:r>
              <a:rPr lang="de-DE" sz="1200" dirty="0"/>
              <a:t> </a:t>
            </a:r>
            <a:r>
              <a:rPr lang="de-DE" sz="1200" dirty="0" err="1"/>
              <a:t>used</a:t>
            </a:r>
            <a:r>
              <a:rPr lang="de-DE" sz="1200" dirty="0"/>
              <a:t>. </a:t>
            </a:r>
            <a:endParaRPr lang="en-GB" sz="1200" dirty="0"/>
          </a:p>
        </p:txBody>
      </p:sp>
      <p:sp>
        <p:nvSpPr>
          <p:cNvPr id="74" name="Tekstvak 149">
            <a:extLst>
              <a:ext uri="{FF2B5EF4-FFF2-40B4-BE49-F238E27FC236}">
                <a16:creationId xmlns:a16="http://schemas.microsoft.com/office/drawing/2014/main" id="{601C7271-3A15-4CA1-B06A-9BBB0B66D8E3}"/>
              </a:ext>
            </a:extLst>
          </p:cNvPr>
          <p:cNvSpPr txBox="1"/>
          <p:nvPr/>
        </p:nvSpPr>
        <p:spPr>
          <a:xfrm>
            <a:off x="9614474" y="5036903"/>
            <a:ext cx="2424666" cy="7848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B333A"/>
                </a:solidFill>
                <a:effectLst/>
                <a:uLnTx/>
                <a:uFillTx/>
                <a:latin typeface="BISansNEXT" panose="02000503040000020004"/>
                <a:ea typeface="+mn-ea"/>
                <a:cs typeface="+mn-cs"/>
              </a:rPr>
              <a:t>Outer circle and percentages denote prevalence of ILDs;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B333A"/>
                </a:solidFill>
                <a:effectLst/>
                <a:uLnTx/>
                <a:uFillTx/>
                <a:latin typeface="BISansNEXT" panose="02000503040000020004"/>
                <a:ea typeface="+mn-ea"/>
                <a:cs typeface="+mn-cs"/>
              </a:rPr>
              <a:t>Inner circle and percentages denote the proportion of each ILD estimated to develop the progressive phenotype of fibrosing ILD</a:t>
            </a:r>
            <a:r>
              <a:rPr kumimoji="0" lang="en-US" sz="900" b="0" i="0" u="none" strike="noStrike" kern="1200" cap="none" spc="0" normalizeH="0" baseline="30000" noProof="0" dirty="0">
                <a:ln>
                  <a:noFill/>
                </a:ln>
                <a:solidFill>
                  <a:srgbClr val="2B333A"/>
                </a:solidFill>
                <a:effectLst/>
                <a:uLnTx/>
                <a:uFillTx/>
                <a:latin typeface="BISansNEXT" panose="02000503040000020004"/>
                <a:ea typeface="+mn-ea"/>
                <a:cs typeface="+mn-cs"/>
              </a:rPr>
              <a:t>1</a:t>
            </a:r>
            <a:endParaRPr kumimoji="0" lang="en-US" sz="900" b="0" i="0" u="none" strike="noStrike" kern="1200" cap="none" spc="0" normalizeH="0" baseline="0" noProof="0" dirty="0">
              <a:ln>
                <a:noFill/>
              </a:ln>
              <a:solidFill>
                <a:srgbClr val="2B333A"/>
              </a:solidFill>
              <a:effectLst/>
              <a:uLnTx/>
              <a:uFillTx/>
              <a:latin typeface="BISansNEXT" panose="02000503040000020004"/>
              <a:ea typeface="+mn-ea"/>
              <a:cs typeface="+mn-cs"/>
            </a:endParaRPr>
          </a:p>
        </p:txBody>
      </p:sp>
      <p:sp>
        <p:nvSpPr>
          <p:cNvPr id="75" name="Rectangle 2">
            <a:extLst>
              <a:ext uri="{FF2B5EF4-FFF2-40B4-BE49-F238E27FC236}">
                <a16:creationId xmlns:a16="http://schemas.microsoft.com/office/drawing/2014/main" id="{FC5518BA-7D5A-4C15-AFB9-0D9015FE87A5}"/>
              </a:ext>
            </a:extLst>
          </p:cNvPr>
          <p:cNvSpPr/>
          <p:nvPr/>
        </p:nvSpPr>
        <p:spPr>
          <a:xfrm>
            <a:off x="10983600" y="-98350"/>
            <a:ext cx="1037204" cy="475272"/>
          </a:xfrm>
          <a:prstGeom prst="roundRect">
            <a:avLst/>
          </a:prstGeom>
          <a:solidFill>
            <a:srgbClr val="F2650F"/>
          </a:solidFill>
          <a:ln>
            <a:noFill/>
          </a:ln>
          <a:effectLst>
            <a:outerShdw blurRad="1524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400" b="0" i="0" u="none" strike="noStrike" kern="1200" cap="none" spc="0" normalizeH="0" baseline="0" noProof="0" dirty="0">
                <a:ln>
                  <a:noFill/>
                </a:ln>
                <a:solidFill>
                  <a:srgbClr val="FFFFFF"/>
                </a:solidFill>
                <a:effectLst/>
                <a:uLnTx/>
                <a:uFillTx/>
                <a:latin typeface="BI Sans" pitchFamily="2" charset="0"/>
                <a:ea typeface="+mn-ea"/>
                <a:cs typeface="+mn-cs"/>
              </a:rPr>
              <a:t>F-ILD</a:t>
            </a:r>
            <a:endParaRPr kumimoji="0" lang="en-NL" sz="1400" b="0" i="0" u="none" strike="noStrike" kern="1200" cap="none" spc="0" normalizeH="0" baseline="0" noProof="0" dirty="0">
              <a:ln>
                <a:noFill/>
              </a:ln>
              <a:solidFill>
                <a:srgbClr val="FFFFFF"/>
              </a:solidFill>
              <a:effectLst/>
              <a:uLnTx/>
              <a:uFillTx/>
              <a:latin typeface="BI Sans" pitchFamily="2" charset="0"/>
              <a:ea typeface="+mn-ea"/>
              <a:cs typeface="+mn-cs"/>
            </a:endParaRPr>
          </a:p>
        </p:txBody>
      </p:sp>
      <p:pic>
        <p:nvPicPr>
          <p:cNvPr id="3" name="Picture 2">
            <a:extLst>
              <a:ext uri="{FF2B5EF4-FFF2-40B4-BE49-F238E27FC236}">
                <a16:creationId xmlns:a16="http://schemas.microsoft.com/office/drawing/2014/main" id="{31CFAC05-0DFE-2C1C-6006-7086D8F135E0}"/>
              </a:ext>
            </a:extLst>
          </p:cNvPr>
          <p:cNvPicPr>
            <a:picLocks noChangeAspect="1"/>
          </p:cNvPicPr>
          <p:nvPr/>
        </p:nvPicPr>
        <p:blipFill>
          <a:blip r:embed="rId6"/>
          <a:stretch>
            <a:fillRect/>
          </a:stretch>
        </p:blipFill>
        <p:spPr>
          <a:xfrm>
            <a:off x="10814776" y="6275752"/>
            <a:ext cx="1487553" cy="231668"/>
          </a:xfrm>
          <a:prstGeom prst="rect">
            <a:avLst/>
          </a:prstGeom>
        </p:spPr>
      </p:pic>
    </p:spTree>
    <p:extLst>
      <p:ext uri="{BB962C8B-B14F-4D97-AF65-F5344CB8AC3E}">
        <p14:creationId xmlns:p14="http://schemas.microsoft.com/office/powerpoint/2010/main" val="415383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heel(1)">
                                      <p:cBhvr>
                                        <p:cTn id="7" dur="2000"/>
                                        <p:tgtEl>
                                          <p:spTgt spid="38"/>
                                        </p:tgtEl>
                                      </p:cBhvr>
                                    </p:animEffect>
                                  </p:childTnLst>
                                </p:cTn>
                              </p:par>
                              <p:par>
                                <p:cTn id="8" presetID="21" presetClass="entr" presetSubtype="1"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wheel(1)">
                                      <p:cBhvr>
                                        <p:cTn id="10" dur="2000"/>
                                        <p:tgtEl>
                                          <p:spTgt spid="44"/>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74">
                                            <p:txEl>
                                              <p:pRg st="0" end="0"/>
                                            </p:txEl>
                                          </p:spTgt>
                                        </p:tgtEl>
                                        <p:attrNameLst>
                                          <p:attrName>style.visibility</p:attrName>
                                        </p:attrNameLst>
                                      </p:cBhvr>
                                      <p:to>
                                        <p:strVal val="visible"/>
                                      </p:to>
                                    </p:set>
                                    <p:animEffect transition="in" filter="fade">
                                      <p:cBhvr>
                                        <p:cTn id="14" dur="500"/>
                                        <p:tgtEl>
                                          <p:spTgt spid="7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500"/>
                                        <p:tgtEl>
                                          <p:spTgt spid="42"/>
                                        </p:tgtEl>
                                      </p:cBhvr>
                                    </p:animEffect>
                                  </p:childTnLst>
                                </p:cTn>
                              </p:par>
                            </p:childTnLst>
                          </p:cTn>
                        </p:par>
                        <p:par>
                          <p:cTn id="20" fill="hold">
                            <p:stCondLst>
                              <p:cond delay="500"/>
                            </p:stCondLst>
                            <p:childTnLst>
                              <p:par>
                                <p:cTn id="21" presetID="21" presetClass="entr" presetSubtype="1" fill="hold"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heel(1)">
                                      <p:cBhvr>
                                        <p:cTn id="23" dur="2000"/>
                                        <p:tgtEl>
                                          <p:spTgt spid="46"/>
                                        </p:tgtEl>
                                      </p:cBhvr>
                                    </p:animEffect>
                                  </p:childTnLst>
                                </p:cTn>
                              </p:par>
                              <p:par>
                                <p:cTn id="24" presetID="21" presetClass="exit" presetSubtype="1" fill="hold" nodeType="withEffect">
                                  <p:stCondLst>
                                    <p:cond delay="0"/>
                                  </p:stCondLst>
                                  <p:childTnLst>
                                    <p:animEffect transition="out" filter="wheel(1)">
                                      <p:cBhvr>
                                        <p:cTn id="25" dur="2000"/>
                                        <p:tgtEl>
                                          <p:spTgt spid="51"/>
                                        </p:tgtEl>
                                      </p:cBhvr>
                                    </p:animEffect>
                                    <p:set>
                                      <p:cBhvr>
                                        <p:cTn id="26" dur="1" fill="hold">
                                          <p:stCondLst>
                                            <p:cond delay="1999"/>
                                          </p:stCondLst>
                                        </p:cTn>
                                        <p:tgtEl>
                                          <p:spTgt spid="51"/>
                                        </p:tgtEl>
                                        <p:attrNameLst>
                                          <p:attrName>style.visibility</p:attrName>
                                        </p:attrNameLst>
                                      </p:cBhvr>
                                      <p:to>
                                        <p:strVal val="hidden"/>
                                      </p:to>
                                    </p:se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74">
                                            <p:txEl>
                                              <p:pRg st="1" end="1"/>
                                            </p:txEl>
                                          </p:spTgt>
                                        </p:tgtEl>
                                        <p:attrNameLst>
                                          <p:attrName>style.visibility</p:attrName>
                                        </p:attrNameLst>
                                      </p:cBhvr>
                                      <p:to>
                                        <p:strVal val="visible"/>
                                      </p:to>
                                    </p:set>
                                    <p:animEffect transition="in" filter="fade">
                                      <p:cBhvr>
                                        <p:cTn id="30" dur="500"/>
                                        <p:tgtEl>
                                          <p:spTgt spid="74">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wipe(right)">
                                      <p:cBhvr>
                                        <p:cTn id="35" dur="500"/>
                                        <p:tgtEl>
                                          <p:spTgt spid="6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61"/>
                                        </p:tgtEl>
                                      </p:cBhvr>
                                    </p:animEffect>
                                    <p:set>
                                      <p:cBhvr>
                                        <p:cTn id="40" dur="1" fill="hold">
                                          <p:stCondLst>
                                            <p:cond delay="499"/>
                                          </p:stCondLst>
                                        </p:cTn>
                                        <p:tgtEl>
                                          <p:spTgt spid="61"/>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72"/>
                                        </p:tgtEl>
                                        <p:attrNameLst>
                                          <p:attrName>style.visibility</p:attrName>
                                        </p:attrNameLst>
                                      </p:cBhvr>
                                      <p:to>
                                        <p:strVal val="visible"/>
                                      </p:to>
                                    </p:set>
                                    <p:animEffect transition="in" filter="fade">
                                      <p:cBhvr>
                                        <p:cTn id="43" dur="500"/>
                                        <p:tgtEl>
                                          <p:spTgt spid="72"/>
                                        </p:tgtEl>
                                      </p:cBhvr>
                                    </p:animEffect>
                                  </p:childTnLst>
                                </p:cTn>
                              </p:par>
                            </p:childTnLst>
                          </p:cTn>
                        </p:par>
                        <p:par>
                          <p:cTn id="44" fill="hold">
                            <p:stCondLst>
                              <p:cond delay="500"/>
                            </p:stCondLst>
                            <p:childTnLst>
                              <p:par>
                                <p:cTn id="45" presetID="26" presetClass="emph" presetSubtype="0" fill="hold" grpId="1" nodeType="afterEffect">
                                  <p:stCondLst>
                                    <p:cond delay="0"/>
                                  </p:stCondLst>
                                  <p:childTnLst>
                                    <p:animEffect transition="out" filter="fade">
                                      <p:cBhvr>
                                        <p:cTn id="46" dur="500" tmFilter="0, 0; .2, .5; .8, .5; 1, 0"/>
                                        <p:tgtEl>
                                          <p:spTgt spid="72"/>
                                        </p:tgtEl>
                                      </p:cBhvr>
                                    </p:animEffect>
                                    <p:animScale>
                                      <p:cBhvr>
                                        <p:cTn id="47" dur="250" autoRev="1" fill="hold"/>
                                        <p:tgtEl>
                                          <p:spTgt spid="7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2" grpId="1"/>
      <p:bldP spid="7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3" name="Connector: Elbow 122">
            <a:extLst>
              <a:ext uri="{FF2B5EF4-FFF2-40B4-BE49-F238E27FC236}">
                <a16:creationId xmlns:a16="http://schemas.microsoft.com/office/drawing/2014/main" id="{2C136021-5083-DEA7-625F-72ED000B337B}"/>
              </a:ext>
            </a:extLst>
          </p:cNvPr>
          <p:cNvCxnSpPr>
            <a:stCxn id="12" idx="0"/>
            <a:endCxn id="62" idx="0"/>
          </p:cNvCxnSpPr>
          <p:nvPr/>
        </p:nvCxnSpPr>
        <p:spPr>
          <a:xfrm rot="5400000" flipH="1" flipV="1">
            <a:off x="6032078" y="-2179765"/>
            <a:ext cx="12700" cy="8178144"/>
          </a:xfrm>
          <a:prstGeom prst="bentConnector3">
            <a:avLst>
              <a:gd name="adj1" fmla="val 1980000"/>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2DE15F5F-4F1D-8AEB-49B4-EDF02F909BB1}"/>
              </a:ext>
            </a:extLst>
          </p:cNvPr>
          <p:cNvCxnSpPr>
            <a:stCxn id="7" idx="2"/>
            <a:endCxn id="17" idx="0"/>
          </p:cNvCxnSpPr>
          <p:nvPr/>
        </p:nvCxnSpPr>
        <p:spPr>
          <a:xfrm>
            <a:off x="6032077" y="1445331"/>
            <a:ext cx="1" cy="46397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A8C330B2-4929-BF60-DEB1-766C3B8498D0}"/>
              </a:ext>
            </a:extLst>
          </p:cNvPr>
          <p:cNvCxnSpPr>
            <a:stCxn id="20" idx="2"/>
            <a:endCxn id="79" idx="0"/>
          </p:cNvCxnSpPr>
          <p:nvPr/>
        </p:nvCxnSpPr>
        <p:spPr>
          <a:xfrm flipH="1">
            <a:off x="3987541" y="2408660"/>
            <a:ext cx="1" cy="230955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CDC5EBD6-ED6A-F580-965A-B2FAF91E9325}"/>
              </a:ext>
            </a:extLst>
          </p:cNvPr>
          <p:cNvCxnSpPr>
            <a:stCxn id="17" idx="2"/>
            <a:endCxn id="48" idx="0"/>
          </p:cNvCxnSpPr>
          <p:nvPr/>
        </p:nvCxnSpPr>
        <p:spPr>
          <a:xfrm>
            <a:off x="6032078" y="2408660"/>
            <a:ext cx="0" cy="272547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A26A67C4-CC7A-FC3F-E23F-6815EBCE0036}"/>
              </a:ext>
            </a:extLst>
          </p:cNvPr>
          <p:cNvCxnSpPr>
            <a:stCxn id="19" idx="2"/>
            <a:endCxn id="91" idx="0"/>
          </p:cNvCxnSpPr>
          <p:nvPr/>
        </p:nvCxnSpPr>
        <p:spPr>
          <a:xfrm>
            <a:off x="8076614" y="2408660"/>
            <a:ext cx="0" cy="141389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B765ED85-C8C8-4929-0EED-7C02B23DA273}"/>
              </a:ext>
            </a:extLst>
          </p:cNvPr>
          <p:cNvCxnSpPr>
            <a:cxnSpLocks/>
            <a:stCxn id="24" idx="2"/>
            <a:endCxn id="32" idx="0"/>
          </p:cNvCxnSpPr>
          <p:nvPr/>
        </p:nvCxnSpPr>
        <p:spPr>
          <a:xfrm>
            <a:off x="1516850" y="2864599"/>
            <a:ext cx="0" cy="957951"/>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E4E2164C-9AE8-BEC5-B353-B08B5EF9BC31}"/>
              </a:ext>
            </a:extLst>
          </p:cNvPr>
          <p:cNvCxnSpPr>
            <a:cxnSpLocks/>
            <a:stCxn id="25" idx="2"/>
            <a:endCxn id="29" idx="0"/>
          </p:cNvCxnSpPr>
          <p:nvPr/>
        </p:nvCxnSpPr>
        <p:spPr>
          <a:xfrm>
            <a:off x="2376741" y="2864599"/>
            <a:ext cx="0" cy="35789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1C29D2BA-7B54-C85D-5270-F0E6590B6168}"/>
              </a:ext>
            </a:extLst>
          </p:cNvPr>
          <p:cNvCxnSpPr>
            <a:cxnSpLocks/>
            <a:stCxn id="69" idx="2"/>
            <a:endCxn id="72" idx="0"/>
          </p:cNvCxnSpPr>
          <p:nvPr/>
        </p:nvCxnSpPr>
        <p:spPr>
          <a:xfrm>
            <a:off x="2376741" y="3463696"/>
            <a:ext cx="0" cy="358854"/>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2B7E5619-4DEE-067C-E0E5-AED8706ACF51}"/>
              </a:ext>
            </a:extLst>
          </p:cNvPr>
          <p:cNvCxnSpPr>
            <a:cxnSpLocks/>
            <a:stCxn id="20" idx="0"/>
          </p:cNvCxnSpPr>
          <p:nvPr/>
        </p:nvCxnSpPr>
        <p:spPr>
          <a:xfrm flipV="1">
            <a:off x="3987542" y="1656947"/>
            <a:ext cx="0" cy="25236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5A2CCA91-0563-2CA0-CD8E-D30E05DB31BA}"/>
              </a:ext>
            </a:extLst>
          </p:cNvPr>
          <p:cNvCxnSpPr>
            <a:cxnSpLocks/>
            <a:endCxn id="19" idx="0"/>
          </p:cNvCxnSpPr>
          <p:nvPr/>
        </p:nvCxnSpPr>
        <p:spPr>
          <a:xfrm>
            <a:off x="8076614" y="1656947"/>
            <a:ext cx="0" cy="25236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Connector: Elbow 153">
            <a:extLst>
              <a:ext uri="{FF2B5EF4-FFF2-40B4-BE49-F238E27FC236}">
                <a16:creationId xmlns:a16="http://schemas.microsoft.com/office/drawing/2014/main" id="{3329CD77-3BCA-FF55-98EB-5C7189F65E58}"/>
              </a:ext>
            </a:extLst>
          </p:cNvPr>
          <p:cNvCxnSpPr>
            <a:stCxn id="64" idx="0"/>
            <a:endCxn id="65" idx="0"/>
          </p:cNvCxnSpPr>
          <p:nvPr/>
        </p:nvCxnSpPr>
        <p:spPr>
          <a:xfrm rot="5400000" flipH="1" flipV="1">
            <a:off x="1946795" y="2193454"/>
            <a:ext cx="12700" cy="859891"/>
          </a:xfrm>
          <a:prstGeom prst="bentConnector3">
            <a:avLst>
              <a:gd name="adj1" fmla="val 872701"/>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A42F5268-E442-689D-91F0-C01E678ECC7E}"/>
              </a:ext>
            </a:extLst>
          </p:cNvPr>
          <p:cNvCxnSpPr>
            <a:cxnSpLocks/>
            <a:endCxn id="12" idx="2"/>
          </p:cNvCxnSpPr>
          <p:nvPr/>
        </p:nvCxnSpPr>
        <p:spPr>
          <a:xfrm flipV="1">
            <a:off x="1943006" y="2408660"/>
            <a:ext cx="0" cy="10992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el 1">
            <a:extLst>
              <a:ext uri="{FF2B5EF4-FFF2-40B4-BE49-F238E27FC236}">
                <a16:creationId xmlns:a16="http://schemas.microsoft.com/office/drawing/2014/main" id="{361FD946-E4F4-5B31-1695-FBA33ACA8C9E}"/>
              </a:ext>
            </a:extLst>
          </p:cNvPr>
          <p:cNvSpPr>
            <a:spLocks noGrp="1"/>
          </p:cNvSpPr>
          <p:nvPr>
            <p:ph type="title"/>
          </p:nvPr>
        </p:nvSpPr>
        <p:spPr/>
        <p:txBody>
          <a:bodyPr/>
          <a:lstStyle/>
          <a:p>
            <a:r>
              <a:rPr lang="nl-NL" dirty="0"/>
              <a:t>The </a:t>
            </a:r>
            <a:r>
              <a:rPr lang="nl-NL" dirty="0" err="1"/>
              <a:t>proportion</a:t>
            </a:r>
            <a:r>
              <a:rPr lang="nl-NL" dirty="0"/>
              <a:t> of PPF </a:t>
            </a:r>
            <a:r>
              <a:rPr lang="nl-NL" dirty="0" err="1"/>
              <a:t>for</a:t>
            </a:r>
            <a:r>
              <a:rPr lang="nl-NL" dirty="0"/>
              <a:t> </a:t>
            </a:r>
            <a:r>
              <a:rPr lang="nl-NL" dirty="0" err="1"/>
              <a:t>every</a:t>
            </a:r>
            <a:r>
              <a:rPr lang="nl-NL" dirty="0"/>
              <a:t> ILD</a:t>
            </a:r>
            <a:r>
              <a:rPr lang="nl-NL" baseline="30000" dirty="0"/>
              <a:t>1</a:t>
            </a:r>
            <a:r>
              <a:rPr lang="nl-NL" dirty="0"/>
              <a:t> </a:t>
            </a:r>
          </a:p>
        </p:txBody>
      </p:sp>
      <p:sp>
        <p:nvSpPr>
          <p:cNvPr id="4" name="Tijdelijke aanduiding voor tekst 3">
            <a:extLst>
              <a:ext uri="{FF2B5EF4-FFF2-40B4-BE49-F238E27FC236}">
                <a16:creationId xmlns:a16="http://schemas.microsoft.com/office/drawing/2014/main" id="{E889B76F-E831-5F49-30AA-02F20B844DCD}"/>
              </a:ext>
            </a:extLst>
          </p:cNvPr>
          <p:cNvSpPr>
            <a:spLocks noGrp="1"/>
          </p:cNvSpPr>
          <p:nvPr>
            <p:ph type="body" sz="quarter" idx="13"/>
          </p:nvPr>
        </p:nvSpPr>
        <p:spPr/>
        <p:txBody>
          <a:bodyPr/>
          <a:lstStyle/>
          <a:p>
            <a:r>
              <a:rPr lang="en-US" b="0" i="0" u="none" strike="noStrike" baseline="0" dirty="0">
                <a:latin typeface="BISansNEXT" panose="02000503040000020004" pitchFamily="50" charset="0"/>
              </a:rPr>
              <a:t>1. </a:t>
            </a:r>
            <a:r>
              <a:rPr lang="en-US" dirty="0"/>
              <a:t>Raghu G, Remy-Jardin M, </a:t>
            </a:r>
            <a:r>
              <a:rPr lang="en-US" dirty="0" err="1"/>
              <a:t>Richeldi</a:t>
            </a:r>
            <a:r>
              <a:rPr lang="en-US" dirty="0"/>
              <a:t> L, et al. Idiopathic Pulmonary Fibrosis (an Update) and Progressive Pulmonary Fibrosis in Adults: An Official ATS/ERS/JRS/ALAT Clinical Practice Guideline. Am J Respir Crit Care Med. 2022;205(9):e18-e47; </a:t>
            </a:r>
            <a:r>
              <a:rPr lang="en-US" b="0" i="0" u="none" strike="noStrike" baseline="0" dirty="0">
                <a:latin typeface="BISansNEXT" panose="02000503040000020004" pitchFamily="50" charset="0"/>
              </a:rPr>
              <a:t>*The committee acknowledges that eosinophilic pneumonia of unknown cause was not included in the IIP classification; †Myositis includes PM/DM/</a:t>
            </a:r>
            <a:r>
              <a:rPr lang="en-US" b="0" i="0" u="none" strike="noStrike" baseline="0" dirty="0" err="1">
                <a:latin typeface="BISansNEXT" panose="02000503040000020004" pitchFamily="50" charset="0"/>
              </a:rPr>
              <a:t>antisynthetase</a:t>
            </a:r>
            <a:r>
              <a:rPr lang="en-US" b="0" i="0" u="none" strike="noStrike" baseline="0" dirty="0">
                <a:latin typeface="BISansNEXT" panose="02000503040000020004" pitchFamily="50" charset="0"/>
              </a:rPr>
              <a:t> syndrome, which may be amyopathic; </a:t>
            </a:r>
            <a:r>
              <a:rPr lang="en-US" dirty="0">
                <a:latin typeface="BISansNEXT" panose="02000503040000020004" pitchFamily="50" charset="0"/>
              </a:rPr>
              <a:t>‡Although RBILD is acknowledged to be a consequence of exposure to cigarette smoke in virtually all patients with RBILD, RBILD and DIP often coexist; AFOP=Acute Fibrinous and Organizing Pneumonia; AIP=Acute Interstitial Pneumonia;</a:t>
            </a:r>
          </a:p>
          <a:p>
            <a:r>
              <a:rPr lang="en-US" dirty="0">
                <a:latin typeface="BISansNEXT" panose="02000503040000020004" pitchFamily="50" charset="0"/>
              </a:rPr>
              <a:t>COP=Cryptogenic Organizing Pneumonia; DM=Dermatomyositis; </a:t>
            </a:r>
            <a:r>
              <a:rPr lang="fr-FR" dirty="0"/>
              <a:t>IIP=Idiopathic Interstitial Pneumonia;</a:t>
            </a:r>
            <a:r>
              <a:rPr lang="en-US" dirty="0">
                <a:latin typeface="BISansNEXT" panose="02000503040000020004" pitchFamily="50" charset="0"/>
              </a:rPr>
              <a:t> </a:t>
            </a:r>
            <a:r>
              <a:rPr lang="en-US" dirty="0" err="1">
                <a:latin typeface="BISansNEXT" panose="02000503040000020004" pitchFamily="50" charset="0"/>
              </a:rPr>
              <a:t>iLIP</a:t>
            </a:r>
            <a:r>
              <a:rPr lang="en-US" dirty="0">
                <a:latin typeface="BISansNEXT" panose="02000503040000020004" pitchFamily="50" charset="0"/>
              </a:rPr>
              <a:t>=Idiopathic Lymphoid Interstitial Pneumonia; </a:t>
            </a:r>
            <a:r>
              <a:rPr lang="en-US" dirty="0" err="1">
                <a:latin typeface="BISansNEXT" panose="02000503040000020004" pitchFamily="50" charset="0"/>
              </a:rPr>
              <a:t>iPPFE</a:t>
            </a:r>
            <a:r>
              <a:rPr lang="en-US" dirty="0">
                <a:latin typeface="BISansNEXT" panose="02000503040000020004" pitchFamily="50" charset="0"/>
              </a:rPr>
              <a:t>=Idiopathic </a:t>
            </a:r>
            <a:r>
              <a:rPr lang="en-US" dirty="0" err="1">
                <a:latin typeface="BISansNEXT" panose="02000503040000020004" pitchFamily="50" charset="0"/>
              </a:rPr>
              <a:t>Pleuroparenchymal</a:t>
            </a:r>
            <a:r>
              <a:rPr lang="en-US" dirty="0">
                <a:latin typeface="BISansNEXT" panose="02000503040000020004" pitchFamily="50" charset="0"/>
              </a:rPr>
              <a:t> Fibroelastosis; LAM=</a:t>
            </a:r>
            <a:r>
              <a:rPr lang="en-US" dirty="0" err="1">
                <a:latin typeface="BISansNEXT" panose="02000503040000020004" pitchFamily="50" charset="0"/>
              </a:rPr>
              <a:t>Lymphangioleiomyomatosis</a:t>
            </a:r>
            <a:r>
              <a:rPr lang="en-US" dirty="0">
                <a:latin typeface="BISansNEXT" panose="02000503040000020004" pitchFamily="50" charset="0"/>
              </a:rPr>
              <a:t>; LCH=Langerhans Cell Histiocytosis; MCTD=Mixed Connective Tissue Disease; PAP=Pulmonary Alveolar Proteinosis; PM=Polymyositis; SLE=Systemic Lupus Erythematosus.</a:t>
            </a:r>
            <a:endParaRPr lang="nl-NL" dirty="0">
              <a:latin typeface="BISansNEXT" panose="02000503040000020004" pitchFamily="50" charset="0"/>
            </a:endParaRPr>
          </a:p>
        </p:txBody>
      </p:sp>
      <p:sp>
        <p:nvSpPr>
          <p:cNvPr id="5" name="Tijdelijke aanduiding voor tekst 4">
            <a:extLst>
              <a:ext uri="{FF2B5EF4-FFF2-40B4-BE49-F238E27FC236}">
                <a16:creationId xmlns:a16="http://schemas.microsoft.com/office/drawing/2014/main" id="{DB0A1C50-2474-06C3-43BD-A57DBFFF5026}"/>
              </a:ext>
            </a:extLst>
          </p:cNvPr>
          <p:cNvSpPr>
            <a:spLocks noGrp="1"/>
          </p:cNvSpPr>
          <p:nvPr>
            <p:ph type="body" sz="quarter" idx="17"/>
          </p:nvPr>
        </p:nvSpPr>
        <p:spPr/>
        <p:txBody>
          <a:bodyPr/>
          <a:lstStyle/>
          <a:p>
            <a:r>
              <a:rPr lang="nl-NL" dirty="0"/>
              <a:t>A8</a:t>
            </a:r>
          </a:p>
        </p:txBody>
      </p:sp>
      <p:grpSp>
        <p:nvGrpSpPr>
          <p:cNvPr id="162" name="Group 161">
            <a:extLst>
              <a:ext uri="{FF2B5EF4-FFF2-40B4-BE49-F238E27FC236}">
                <a16:creationId xmlns:a16="http://schemas.microsoft.com/office/drawing/2014/main" id="{2F29FC7A-5137-280F-46C0-8FA8C65BEA41}"/>
              </a:ext>
            </a:extLst>
          </p:cNvPr>
          <p:cNvGrpSpPr/>
          <p:nvPr/>
        </p:nvGrpSpPr>
        <p:grpSpPr>
          <a:xfrm>
            <a:off x="9183412" y="5144498"/>
            <a:ext cx="1839586" cy="230832"/>
            <a:chOff x="9183412" y="5144498"/>
            <a:chExt cx="1839586" cy="230832"/>
          </a:xfrm>
        </p:grpSpPr>
        <p:sp>
          <p:nvSpPr>
            <p:cNvPr id="9" name="Rechthoek 8">
              <a:extLst>
                <a:ext uri="{FF2B5EF4-FFF2-40B4-BE49-F238E27FC236}">
                  <a16:creationId xmlns:a16="http://schemas.microsoft.com/office/drawing/2014/main" id="{655C6F41-4E58-61B5-FCF2-598859EAF019}"/>
                </a:ext>
              </a:extLst>
            </p:cNvPr>
            <p:cNvSpPr/>
            <p:nvPr/>
          </p:nvSpPr>
          <p:spPr>
            <a:xfrm>
              <a:off x="9183412" y="5172615"/>
              <a:ext cx="243131" cy="17292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a:extLst>
                <a:ext uri="{FF2B5EF4-FFF2-40B4-BE49-F238E27FC236}">
                  <a16:creationId xmlns:a16="http://schemas.microsoft.com/office/drawing/2014/main" id="{743BF3DC-241D-54E9-70F1-33E9527F4923}"/>
                </a:ext>
              </a:extLst>
            </p:cNvPr>
            <p:cNvSpPr txBox="1"/>
            <p:nvPr/>
          </p:nvSpPr>
          <p:spPr>
            <a:xfrm>
              <a:off x="9426543" y="5144498"/>
              <a:ext cx="1596455" cy="230832"/>
            </a:xfrm>
            <a:prstGeom prst="rect">
              <a:avLst/>
            </a:prstGeom>
            <a:noFill/>
          </p:spPr>
          <p:txBody>
            <a:bodyPr wrap="square" rtlCol="0">
              <a:spAutoFit/>
            </a:bodyPr>
            <a:lstStyle/>
            <a:p>
              <a:pPr algn="ctr"/>
              <a:r>
                <a:rPr lang="nl-NL" sz="900" dirty="0" err="1">
                  <a:latin typeface="BISansNEXT" panose="02000503040000020004" pitchFamily="50" charset="0"/>
                </a:rPr>
                <a:t>Estimated</a:t>
              </a:r>
              <a:r>
                <a:rPr lang="nl-NL" sz="900" dirty="0">
                  <a:latin typeface="BISansNEXT" panose="02000503040000020004" pitchFamily="50" charset="0"/>
                </a:rPr>
                <a:t> </a:t>
              </a:r>
              <a:r>
                <a:rPr lang="nl-NL" sz="900" dirty="0" err="1">
                  <a:latin typeface="BISansNEXT" panose="02000503040000020004" pitchFamily="50" charset="0"/>
                </a:rPr>
                <a:t>proportion</a:t>
              </a:r>
              <a:r>
                <a:rPr lang="nl-NL" sz="900" dirty="0">
                  <a:latin typeface="BISansNEXT" panose="02000503040000020004" pitchFamily="50" charset="0"/>
                </a:rPr>
                <a:t> of PPF</a:t>
              </a:r>
            </a:p>
          </p:txBody>
        </p:sp>
      </p:grpSp>
      <p:sp>
        <p:nvSpPr>
          <p:cNvPr id="7" name="Rechthoek: afgeronde hoeken 1">
            <a:extLst>
              <a:ext uri="{FF2B5EF4-FFF2-40B4-BE49-F238E27FC236}">
                <a16:creationId xmlns:a16="http://schemas.microsoft.com/office/drawing/2014/main" id="{E061132C-403D-D730-66EC-3E515F96A7AF}"/>
              </a:ext>
            </a:extLst>
          </p:cNvPr>
          <p:cNvSpPr>
            <a:spLocks/>
          </p:cNvSpPr>
          <p:nvPr/>
        </p:nvSpPr>
        <p:spPr>
          <a:xfrm>
            <a:off x="4624106" y="1123200"/>
            <a:ext cx="2815942" cy="322131"/>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BI Sans" pitchFamily="2" charset="0"/>
              </a:rPr>
              <a:t>ILDs other than IPF</a:t>
            </a:r>
          </a:p>
        </p:txBody>
      </p:sp>
      <p:sp>
        <p:nvSpPr>
          <p:cNvPr id="12" name="Rechthoek: afgeronde hoeken 1">
            <a:extLst>
              <a:ext uri="{FF2B5EF4-FFF2-40B4-BE49-F238E27FC236}">
                <a16:creationId xmlns:a16="http://schemas.microsoft.com/office/drawing/2014/main" id="{785DCA70-E921-D001-6B98-FF91E9229990}"/>
              </a:ext>
            </a:extLst>
          </p:cNvPr>
          <p:cNvSpPr>
            <a:spLocks/>
          </p:cNvSpPr>
          <p:nvPr/>
        </p:nvSpPr>
        <p:spPr>
          <a:xfrm>
            <a:off x="1041157" y="1909307"/>
            <a:ext cx="1803697" cy="499353"/>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BI Sans" pitchFamily="2" charset="0"/>
              </a:rPr>
              <a:t>IIP</a:t>
            </a:r>
          </a:p>
        </p:txBody>
      </p:sp>
      <p:sp>
        <p:nvSpPr>
          <p:cNvPr id="17" name="Rechthoek: afgeronde hoeken 1">
            <a:extLst>
              <a:ext uri="{FF2B5EF4-FFF2-40B4-BE49-F238E27FC236}">
                <a16:creationId xmlns:a16="http://schemas.microsoft.com/office/drawing/2014/main" id="{4095A363-B253-FD2A-B9C2-7BA25B9E5400}"/>
              </a:ext>
            </a:extLst>
          </p:cNvPr>
          <p:cNvSpPr>
            <a:spLocks/>
          </p:cNvSpPr>
          <p:nvPr/>
        </p:nvSpPr>
        <p:spPr>
          <a:xfrm>
            <a:off x="5130229" y="1909307"/>
            <a:ext cx="1803697" cy="499353"/>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BI Sans" pitchFamily="2" charset="0"/>
              </a:rPr>
              <a:t>Exposure related</a:t>
            </a:r>
          </a:p>
        </p:txBody>
      </p:sp>
      <p:sp>
        <p:nvSpPr>
          <p:cNvPr id="19" name="Rechthoek: afgeronde hoeken 1">
            <a:extLst>
              <a:ext uri="{FF2B5EF4-FFF2-40B4-BE49-F238E27FC236}">
                <a16:creationId xmlns:a16="http://schemas.microsoft.com/office/drawing/2014/main" id="{7179F639-D8BC-45D1-63E9-BCB6F73EA177}"/>
              </a:ext>
            </a:extLst>
          </p:cNvPr>
          <p:cNvSpPr>
            <a:spLocks/>
          </p:cNvSpPr>
          <p:nvPr/>
        </p:nvSpPr>
        <p:spPr>
          <a:xfrm>
            <a:off x="7174765" y="1909307"/>
            <a:ext cx="1803697" cy="499353"/>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BI Sans" pitchFamily="2" charset="0"/>
              </a:rPr>
              <a:t>ILDs with cysts and/or airspace filling</a:t>
            </a:r>
          </a:p>
        </p:txBody>
      </p:sp>
      <p:sp>
        <p:nvSpPr>
          <p:cNvPr id="20" name="Rechthoek: afgeronde hoeken 1">
            <a:extLst>
              <a:ext uri="{FF2B5EF4-FFF2-40B4-BE49-F238E27FC236}">
                <a16:creationId xmlns:a16="http://schemas.microsoft.com/office/drawing/2014/main" id="{30979D1E-1C24-5669-9A76-F1DCC4A5E841}"/>
              </a:ext>
            </a:extLst>
          </p:cNvPr>
          <p:cNvSpPr>
            <a:spLocks/>
          </p:cNvSpPr>
          <p:nvPr/>
        </p:nvSpPr>
        <p:spPr>
          <a:xfrm>
            <a:off x="3085693" y="1909307"/>
            <a:ext cx="1803697" cy="499353"/>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BI Sans" pitchFamily="2" charset="0"/>
              </a:rPr>
              <a:t>Autoimmune-ILDs</a:t>
            </a:r>
          </a:p>
        </p:txBody>
      </p:sp>
      <p:sp>
        <p:nvSpPr>
          <p:cNvPr id="18" name="Rechthoek: afgeronde hoeken 1">
            <a:extLst>
              <a:ext uri="{FF2B5EF4-FFF2-40B4-BE49-F238E27FC236}">
                <a16:creationId xmlns:a16="http://schemas.microsoft.com/office/drawing/2014/main" id="{5683BEB6-77F8-7275-84D1-EFEB9302A747}"/>
              </a:ext>
            </a:extLst>
          </p:cNvPr>
          <p:cNvSpPr/>
          <p:nvPr/>
        </p:nvSpPr>
        <p:spPr>
          <a:xfrm>
            <a:off x="9219301" y="1909307"/>
            <a:ext cx="1803697" cy="499353"/>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latin typeface="BI Sans" pitchFamily="2" charset="0"/>
            </a:endParaRPr>
          </a:p>
        </p:txBody>
      </p:sp>
      <p:sp>
        <p:nvSpPr>
          <p:cNvPr id="23" name="Rechthoek: afgeronde hoeken 1">
            <a:extLst>
              <a:ext uri="{FF2B5EF4-FFF2-40B4-BE49-F238E27FC236}">
                <a16:creationId xmlns:a16="http://schemas.microsoft.com/office/drawing/2014/main" id="{806DBC5C-C769-9EA9-CAA7-A59A7DC8D193}"/>
              </a:ext>
            </a:extLst>
          </p:cNvPr>
          <p:cNvSpPr/>
          <p:nvPr/>
        </p:nvSpPr>
        <p:spPr>
          <a:xfrm>
            <a:off x="3302850" y="2623399"/>
            <a:ext cx="1369381" cy="241200"/>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noFill/>
              <a:latin typeface="BI Sans" pitchFamily="2" charset="0"/>
            </a:endParaRPr>
          </a:p>
        </p:txBody>
      </p:sp>
      <p:sp>
        <p:nvSpPr>
          <p:cNvPr id="24" name="Rechthoek: afgeronde hoeken 1">
            <a:extLst>
              <a:ext uri="{FF2B5EF4-FFF2-40B4-BE49-F238E27FC236}">
                <a16:creationId xmlns:a16="http://schemas.microsoft.com/office/drawing/2014/main" id="{7B1C7502-B0A1-7448-5795-7050AD1105E5}"/>
              </a:ext>
            </a:extLst>
          </p:cNvPr>
          <p:cNvSpPr/>
          <p:nvPr/>
        </p:nvSpPr>
        <p:spPr>
          <a:xfrm>
            <a:off x="1143564" y="2623399"/>
            <a:ext cx="746571" cy="241200"/>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noFill/>
              <a:latin typeface="BI Sans" pitchFamily="2" charset="0"/>
            </a:endParaRPr>
          </a:p>
        </p:txBody>
      </p:sp>
      <p:sp>
        <p:nvSpPr>
          <p:cNvPr id="25" name="Rechthoek: afgeronde hoeken 1">
            <a:extLst>
              <a:ext uri="{FF2B5EF4-FFF2-40B4-BE49-F238E27FC236}">
                <a16:creationId xmlns:a16="http://schemas.microsoft.com/office/drawing/2014/main" id="{DDA84D31-C817-57C8-0453-4A69FC1B3C65}"/>
              </a:ext>
            </a:extLst>
          </p:cNvPr>
          <p:cNvSpPr/>
          <p:nvPr/>
        </p:nvSpPr>
        <p:spPr>
          <a:xfrm>
            <a:off x="2003455" y="2623399"/>
            <a:ext cx="746571" cy="241200"/>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noFill/>
              <a:latin typeface="BI Sans" pitchFamily="2" charset="0"/>
            </a:endParaRPr>
          </a:p>
        </p:txBody>
      </p:sp>
      <p:sp>
        <p:nvSpPr>
          <p:cNvPr id="26" name="Rechthoek: afgeronde hoeken 1">
            <a:extLst>
              <a:ext uri="{FF2B5EF4-FFF2-40B4-BE49-F238E27FC236}">
                <a16:creationId xmlns:a16="http://schemas.microsoft.com/office/drawing/2014/main" id="{B51911F1-80A1-5196-738B-76BDBFCC4502}"/>
              </a:ext>
            </a:extLst>
          </p:cNvPr>
          <p:cNvSpPr/>
          <p:nvPr/>
        </p:nvSpPr>
        <p:spPr>
          <a:xfrm>
            <a:off x="1143564" y="2926064"/>
            <a:ext cx="746571" cy="241200"/>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noFill/>
              <a:latin typeface="BI Sans" pitchFamily="2" charset="0"/>
            </a:endParaRPr>
          </a:p>
        </p:txBody>
      </p:sp>
      <p:sp>
        <p:nvSpPr>
          <p:cNvPr id="27" name="Rechthoek: afgeronde hoeken 1">
            <a:extLst>
              <a:ext uri="{FF2B5EF4-FFF2-40B4-BE49-F238E27FC236}">
                <a16:creationId xmlns:a16="http://schemas.microsoft.com/office/drawing/2014/main" id="{D79CF53A-F168-58A7-38BC-E52C244DFD6B}"/>
              </a:ext>
            </a:extLst>
          </p:cNvPr>
          <p:cNvSpPr/>
          <p:nvPr/>
        </p:nvSpPr>
        <p:spPr>
          <a:xfrm>
            <a:off x="2003455" y="2924807"/>
            <a:ext cx="746571" cy="241200"/>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noFill/>
              <a:latin typeface="BI Sans" pitchFamily="2" charset="0"/>
            </a:endParaRPr>
          </a:p>
        </p:txBody>
      </p:sp>
      <p:sp>
        <p:nvSpPr>
          <p:cNvPr id="28" name="Rechthoek: afgeronde hoeken 1">
            <a:extLst>
              <a:ext uri="{FF2B5EF4-FFF2-40B4-BE49-F238E27FC236}">
                <a16:creationId xmlns:a16="http://schemas.microsoft.com/office/drawing/2014/main" id="{BEC90684-0FC5-8D02-32CA-DAC8196EF479}"/>
              </a:ext>
            </a:extLst>
          </p:cNvPr>
          <p:cNvSpPr/>
          <p:nvPr/>
        </p:nvSpPr>
        <p:spPr>
          <a:xfrm>
            <a:off x="1143564" y="3223832"/>
            <a:ext cx="746571" cy="241200"/>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noFill/>
              <a:latin typeface="BI Sans" pitchFamily="2" charset="0"/>
            </a:endParaRPr>
          </a:p>
        </p:txBody>
      </p:sp>
      <p:sp>
        <p:nvSpPr>
          <p:cNvPr id="29" name="Rechthoek: afgeronde hoeken 1">
            <a:extLst>
              <a:ext uri="{FF2B5EF4-FFF2-40B4-BE49-F238E27FC236}">
                <a16:creationId xmlns:a16="http://schemas.microsoft.com/office/drawing/2014/main" id="{DD16573E-71E7-C278-155B-BD9FE1CAB933}"/>
              </a:ext>
            </a:extLst>
          </p:cNvPr>
          <p:cNvSpPr/>
          <p:nvPr/>
        </p:nvSpPr>
        <p:spPr>
          <a:xfrm>
            <a:off x="2003455" y="3222496"/>
            <a:ext cx="746571" cy="241200"/>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noFill/>
                <a:latin typeface="BI Sans" pitchFamily="2" charset="0"/>
              </a:rPr>
              <a:t>AIP</a:t>
            </a:r>
          </a:p>
        </p:txBody>
      </p:sp>
      <p:sp>
        <p:nvSpPr>
          <p:cNvPr id="30" name="Rechthoek: afgeronde hoeken 1">
            <a:extLst>
              <a:ext uri="{FF2B5EF4-FFF2-40B4-BE49-F238E27FC236}">
                <a16:creationId xmlns:a16="http://schemas.microsoft.com/office/drawing/2014/main" id="{A03B594F-B556-ECF0-69B5-86F890857AE6}"/>
              </a:ext>
            </a:extLst>
          </p:cNvPr>
          <p:cNvSpPr/>
          <p:nvPr/>
        </p:nvSpPr>
        <p:spPr>
          <a:xfrm>
            <a:off x="1143564" y="3521600"/>
            <a:ext cx="746571" cy="241200"/>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noFill/>
              <a:latin typeface="BI Sans" pitchFamily="2" charset="0"/>
            </a:endParaRPr>
          </a:p>
        </p:txBody>
      </p:sp>
      <p:sp>
        <p:nvSpPr>
          <p:cNvPr id="32" name="Rechthoek: afgeronde hoeken 1">
            <a:extLst>
              <a:ext uri="{FF2B5EF4-FFF2-40B4-BE49-F238E27FC236}">
                <a16:creationId xmlns:a16="http://schemas.microsoft.com/office/drawing/2014/main" id="{39E5DC7F-5CCB-A4E0-9CEF-4F13EC189CC6}"/>
              </a:ext>
            </a:extLst>
          </p:cNvPr>
          <p:cNvSpPr/>
          <p:nvPr/>
        </p:nvSpPr>
        <p:spPr>
          <a:xfrm>
            <a:off x="1143564" y="3822550"/>
            <a:ext cx="746571" cy="241200"/>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900" dirty="0">
              <a:noFill/>
              <a:latin typeface="BI Sans" pitchFamily="2" charset="0"/>
            </a:endParaRPr>
          </a:p>
        </p:txBody>
      </p:sp>
      <p:sp>
        <p:nvSpPr>
          <p:cNvPr id="33" name="Rechthoek: afgeronde hoeken 1">
            <a:extLst>
              <a:ext uri="{FF2B5EF4-FFF2-40B4-BE49-F238E27FC236}">
                <a16:creationId xmlns:a16="http://schemas.microsoft.com/office/drawing/2014/main" id="{A8F79C0C-1969-BB2F-570A-0E035AEBB552}"/>
              </a:ext>
            </a:extLst>
          </p:cNvPr>
          <p:cNvSpPr/>
          <p:nvPr/>
        </p:nvSpPr>
        <p:spPr>
          <a:xfrm>
            <a:off x="2003455" y="3822550"/>
            <a:ext cx="746571" cy="241200"/>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US" sz="900" dirty="0">
              <a:noFill/>
              <a:latin typeface="BI Sans" pitchFamily="2" charset="0"/>
            </a:endParaRPr>
          </a:p>
        </p:txBody>
      </p:sp>
      <p:sp>
        <p:nvSpPr>
          <p:cNvPr id="34" name="Rechthoek: afgeronde hoeken 1">
            <a:extLst>
              <a:ext uri="{FF2B5EF4-FFF2-40B4-BE49-F238E27FC236}">
                <a16:creationId xmlns:a16="http://schemas.microsoft.com/office/drawing/2014/main" id="{2401FA5D-30DD-E7DD-098C-629CB3278ADE}"/>
              </a:ext>
            </a:extLst>
          </p:cNvPr>
          <p:cNvSpPr/>
          <p:nvPr/>
        </p:nvSpPr>
        <p:spPr>
          <a:xfrm>
            <a:off x="3302850" y="2924807"/>
            <a:ext cx="1369381" cy="241200"/>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noFill/>
              <a:latin typeface="BI Sans" pitchFamily="2" charset="0"/>
            </a:endParaRPr>
          </a:p>
        </p:txBody>
      </p:sp>
      <p:sp>
        <p:nvSpPr>
          <p:cNvPr id="35" name="Rechthoek: afgeronde hoeken 1">
            <a:extLst>
              <a:ext uri="{FF2B5EF4-FFF2-40B4-BE49-F238E27FC236}">
                <a16:creationId xmlns:a16="http://schemas.microsoft.com/office/drawing/2014/main" id="{4A905707-DDFD-BD6C-199A-D9F1F1EF1F3E}"/>
              </a:ext>
            </a:extLst>
          </p:cNvPr>
          <p:cNvSpPr/>
          <p:nvPr/>
        </p:nvSpPr>
        <p:spPr>
          <a:xfrm>
            <a:off x="3302850" y="3222496"/>
            <a:ext cx="1369381" cy="241200"/>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noFill/>
              <a:latin typeface="BI Sans" pitchFamily="2" charset="0"/>
            </a:endParaRPr>
          </a:p>
        </p:txBody>
      </p:sp>
      <p:sp>
        <p:nvSpPr>
          <p:cNvPr id="36" name="Rechthoek: afgeronde hoeken 1">
            <a:extLst>
              <a:ext uri="{FF2B5EF4-FFF2-40B4-BE49-F238E27FC236}">
                <a16:creationId xmlns:a16="http://schemas.microsoft.com/office/drawing/2014/main" id="{500B2CB3-52B5-C3EA-5D95-48892C8CC4FB}"/>
              </a:ext>
            </a:extLst>
          </p:cNvPr>
          <p:cNvSpPr/>
          <p:nvPr/>
        </p:nvSpPr>
        <p:spPr>
          <a:xfrm>
            <a:off x="3302850" y="3521600"/>
            <a:ext cx="1369381" cy="241200"/>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noFill/>
              <a:latin typeface="BI Sans" pitchFamily="2" charset="0"/>
            </a:endParaRPr>
          </a:p>
        </p:txBody>
      </p:sp>
      <p:sp>
        <p:nvSpPr>
          <p:cNvPr id="37" name="Rechthoek: afgeronde hoeken 1">
            <a:extLst>
              <a:ext uri="{FF2B5EF4-FFF2-40B4-BE49-F238E27FC236}">
                <a16:creationId xmlns:a16="http://schemas.microsoft.com/office/drawing/2014/main" id="{09AD5C9F-EE71-1AEE-F5A4-969EA8D94F19}"/>
              </a:ext>
            </a:extLst>
          </p:cNvPr>
          <p:cNvSpPr/>
          <p:nvPr/>
        </p:nvSpPr>
        <p:spPr>
          <a:xfrm>
            <a:off x="3302850" y="3822550"/>
            <a:ext cx="1369381" cy="241200"/>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noFill/>
              <a:latin typeface="BI Sans" pitchFamily="2" charset="0"/>
            </a:endParaRPr>
          </a:p>
        </p:txBody>
      </p:sp>
      <p:sp>
        <p:nvSpPr>
          <p:cNvPr id="38" name="Rechthoek: afgeronde hoeken 1">
            <a:extLst>
              <a:ext uri="{FF2B5EF4-FFF2-40B4-BE49-F238E27FC236}">
                <a16:creationId xmlns:a16="http://schemas.microsoft.com/office/drawing/2014/main" id="{40C5BBB7-0E99-2DDA-DCAB-7BEDF9A3264D}"/>
              </a:ext>
            </a:extLst>
          </p:cNvPr>
          <p:cNvSpPr/>
          <p:nvPr/>
        </p:nvSpPr>
        <p:spPr>
          <a:xfrm>
            <a:off x="3302850" y="4123391"/>
            <a:ext cx="1369381" cy="241200"/>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noFill/>
              <a:latin typeface="BI Sans" pitchFamily="2" charset="0"/>
            </a:endParaRPr>
          </a:p>
        </p:txBody>
      </p:sp>
      <p:sp>
        <p:nvSpPr>
          <p:cNvPr id="39" name="Rechthoek: afgeronde hoeken 1">
            <a:extLst>
              <a:ext uri="{FF2B5EF4-FFF2-40B4-BE49-F238E27FC236}">
                <a16:creationId xmlns:a16="http://schemas.microsoft.com/office/drawing/2014/main" id="{F47C5A17-F637-9E6D-00A6-ACC8C887CEE3}"/>
              </a:ext>
            </a:extLst>
          </p:cNvPr>
          <p:cNvSpPr/>
          <p:nvPr/>
        </p:nvSpPr>
        <p:spPr>
          <a:xfrm>
            <a:off x="3302850" y="4418063"/>
            <a:ext cx="1369381" cy="241200"/>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noFill/>
              <a:latin typeface="BI Sans" pitchFamily="2" charset="0"/>
            </a:endParaRPr>
          </a:p>
        </p:txBody>
      </p:sp>
      <p:sp>
        <p:nvSpPr>
          <p:cNvPr id="40" name="Rechthoek: afgeronde hoeken 1">
            <a:extLst>
              <a:ext uri="{FF2B5EF4-FFF2-40B4-BE49-F238E27FC236}">
                <a16:creationId xmlns:a16="http://schemas.microsoft.com/office/drawing/2014/main" id="{3D230B8A-D6FA-C3EA-3D8A-E11DC4F688E4}"/>
              </a:ext>
            </a:extLst>
          </p:cNvPr>
          <p:cNvSpPr/>
          <p:nvPr/>
        </p:nvSpPr>
        <p:spPr>
          <a:xfrm>
            <a:off x="3302850" y="4718217"/>
            <a:ext cx="1369381" cy="241200"/>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noFill/>
              <a:latin typeface="BI Sans" pitchFamily="2" charset="0"/>
            </a:endParaRPr>
          </a:p>
        </p:txBody>
      </p:sp>
      <p:sp>
        <p:nvSpPr>
          <p:cNvPr id="41" name="Rechthoek: afgeronde hoeken 1">
            <a:extLst>
              <a:ext uri="{FF2B5EF4-FFF2-40B4-BE49-F238E27FC236}">
                <a16:creationId xmlns:a16="http://schemas.microsoft.com/office/drawing/2014/main" id="{EE43B60D-6791-683C-F165-B898E41A8867}"/>
              </a:ext>
            </a:extLst>
          </p:cNvPr>
          <p:cNvSpPr/>
          <p:nvPr/>
        </p:nvSpPr>
        <p:spPr>
          <a:xfrm>
            <a:off x="5347387" y="2623399"/>
            <a:ext cx="1369381" cy="241200"/>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noFill/>
              <a:latin typeface="BI Sans" pitchFamily="2" charset="0"/>
            </a:endParaRPr>
          </a:p>
        </p:txBody>
      </p:sp>
      <p:sp>
        <p:nvSpPr>
          <p:cNvPr id="42" name="Rechthoek: afgeronde hoeken 1">
            <a:extLst>
              <a:ext uri="{FF2B5EF4-FFF2-40B4-BE49-F238E27FC236}">
                <a16:creationId xmlns:a16="http://schemas.microsoft.com/office/drawing/2014/main" id="{EB8FCFE9-0C21-9205-82F3-54D27811AC45}"/>
              </a:ext>
            </a:extLst>
          </p:cNvPr>
          <p:cNvSpPr/>
          <p:nvPr/>
        </p:nvSpPr>
        <p:spPr>
          <a:xfrm>
            <a:off x="5347387" y="2924807"/>
            <a:ext cx="1369381" cy="949241"/>
          </a:xfrm>
          <a:prstGeom prst="roundRect">
            <a:avLst>
              <a:gd name="adj" fmla="val 4934"/>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900" dirty="0">
              <a:noFill/>
              <a:latin typeface="BI Sans" pitchFamily="2" charset="0"/>
            </a:endParaRPr>
          </a:p>
        </p:txBody>
      </p:sp>
      <p:sp>
        <p:nvSpPr>
          <p:cNvPr id="44" name="Rechthoek: afgeronde hoeken 1">
            <a:extLst>
              <a:ext uri="{FF2B5EF4-FFF2-40B4-BE49-F238E27FC236}">
                <a16:creationId xmlns:a16="http://schemas.microsoft.com/office/drawing/2014/main" id="{020320A0-426C-6E3D-77B4-55EF18AFCECD}"/>
              </a:ext>
            </a:extLst>
          </p:cNvPr>
          <p:cNvSpPr/>
          <p:nvPr/>
        </p:nvSpPr>
        <p:spPr>
          <a:xfrm>
            <a:off x="5347387" y="3934256"/>
            <a:ext cx="1369381" cy="241200"/>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noFill/>
              <a:latin typeface="BI Sans" pitchFamily="2" charset="0"/>
            </a:endParaRPr>
          </a:p>
        </p:txBody>
      </p:sp>
      <p:sp>
        <p:nvSpPr>
          <p:cNvPr id="45" name="Rechthoek: afgeronde hoeken 1">
            <a:extLst>
              <a:ext uri="{FF2B5EF4-FFF2-40B4-BE49-F238E27FC236}">
                <a16:creationId xmlns:a16="http://schemas.microsoft.com/office/drawing/2014/main" id="{124B1103-F973-851D-4D32-444BC7DA25F8}"/>
              </a:ext>
            </a:extLst>
          </p:cNvPr>
          <p:cNvSpPr/>
          <p:nvPr/>
        </p:nvSpPr>
        <p:spPr>
          <a:xfrm>
            <a:off x="5347387" y="4228928"/>
            <a:ext cx="1369381" cy="241200"/>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noFill/>
              <a:latin typeface="BI Sans" pitchFamily="2" charset="0"/>
            </a:endParaRPr>
          </a:p>
        </p:txBody>
      </p:sp>
      <p:sp>
        <p:nvSpPr>
          <p:cNvPr id="46" name="Rechthoek: afgeronde hoeken 1">
            <a:extLst>
              <a:ext uri="{FF2B5EF4-FFF2-40B4-BE49-F238E27FC236}">
                <a16:creationId xmlns:a16="http://schemas.microsoft.com/office/drawing/2014/main" id="{9CAC35F0-B169-4A03-4EBF-583498DEB0B0}"/>
              </a:ext>
            </a:extLst>
          </p:cNvPr>
          <p:cNvSpPr/>
          <p:nvPr/>
        </p:nvSpPr>
        <p:spPr>
          <a:xfrm>
            <a:off x="5347387" y="4529082"/>
            <a:ext cx="1369381" cy="241200"/>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noFill/>
              <a:latin typeface="BI Sans" pitchFamily="2" charset="0"/>
            </a:endParaRPr>
          </a:p>
        </p:txBody>
      </p:sp>
      <p:sp>
        <p:nvSpPr>
          <p:cNvPr id="47" name="Rechthoek: afgeronde hoeken 1">
            <a:extLst>
              <a:ext uri="{FF2B5EF4-FFF2-40B4-BE49-F238E27FC236}">
                <a16:creationId xmlns:a16="http://schemas.microsoft.com/office/drawing/2014/main" id="{BD7E445E-6A89-A859-0C1F-50DCE0DE0626}"/>
              </a:ext>
            </a:extLst>
          </p:cNvPr>
          <p:cNvSpPr/>
          <p:nvPr/>
        </p:nvSpPr>
        <p:spPr>
          <a:xfrm>
            <a:off x="5347387" y="4831606"/>
            <a:ext cx="1369381" cy="241200"/>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noFill/>
              <a:latin typeface="BI Sans" pitchFamily="2" charset="0"/>
            </a:endParaRPr>
          </a:p>
        </p:txBody>
      </p:sp>
      <p:sp>
        <p:nvSpPr>
          <p:cNvPr id="48" name="Rechthoek: afgeronde hoeken 1">
            <a:extLst>
              <a:ext uri="{FF2B5EF4-FFF2-40B4-BE49-F238E27FC236}">
                <a16:creationId xmlns:a16="http://schemas.microsoft.com/office/drawing/2014/main" id="{D44AAE99-713A-1539-D259-4CBF94DBF2CE}"/>
              </a:ext>
            </a:extLst>
          </p:cNvPr>
          <p:cNvSpPr/>
          <p:nvPr/>
        </p:nvSpPr>
        <p:spPr>
          <a:xfrm>
            <a:off x="5347387" y="5134130"/>
            <a:ext cx="1369381" cy="241200"/>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noFill/>
              <a:latin typeface="BI Sans" pitchFamily="2" charset="0"/>
            </a:endParaRPr>
          </a:p>
        </p:txBody>
      </p:sp>
      <p:sp>
        <p:nvSpPr>
          <p:cNvPr id="49" name="Rechthoek: afgeronde hoeken 1">
            <a:extLst>
              <a:ext uri="{FF2B5EF4-FFF2-40B4-BE49-F238E27FC236}">
                <a16:creationId xmlns:a16="http://schemas.microsoft.com/office/drawing/2014/main" id="{8F33CC64-9A9B-1555-F4AF-2242F1379DA1}"/>
              </a:ext>
            </a:extLst>
          </p:cNvPr>
          <p:cNvSpPr/>
          <p:nvPr/>
        </p:nvSpPr>
        <p:spPr>
          <a:xfrm>
            <a:off x="7391923" y="2623399"/>
            <a:ext cx="1369381" cy="241200"/>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noFill/>
              <a:latin typeface="BI Sans" pitchFamily="2" charset="0"/>
            </a:endParaRPr>
          </a:p>
        </p:txBody>
      </p:sp>
      <p:sp>
        <p:nvSpPr>
          <p:cNvPr id="50" name="Rechthoek: afgeronde hoeken 1">
            <a:extLst>
              <a:ext uri="{FF2B5EF4-FFF2-40B4-BE49-F238E27FC236}">
                <a16:creationId xmlns:a16="http://schemas.microsoft.com/office/drawing/2014/main" id="{8AABD45B-93D1-6509-3E74-F3E91A190D7E}"/>
              </a:ext>
            </a:extLst>
          </p:cNvPr>
          <p:cNvSpPr/>
          <p:nvPr/>
        </p:nvSpPr>
        <p:spPr>
          <a:xfrm>
            <a:off x="7391923" y="2924807"/>
            <a:ext cx="1369381" cy="241200"/>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noFill/>
              <a:latin typeface="BI Sans" pitchFamily="2" charset="0"/>
            </a:endParaRPr>
          </a:p>
        </p:txBody>
      </p:sp>
      <p:sp>
        <p:nvSpPr>
          <p:cNvPr id="51" name="Rechthoek: afgeronde hoeken 1">
            <a:extLst>
              <a:ext uri="{FF2B5EF4-FFF2-40B4-BE49-F238E27FC236}">
                <a16:creationId xmlns:a16="http://schemas.microsoft.com/office/drawing/2014/main" id="{C9631936-A994-E1F0-3639-88782E193B1F}"/>
              </a:ext>
            </a:extLst>
          </p:cNvPr>
          <p:cNvSpPr/>
          <p:nvPr/>
        </p:nvSpPr>
        <p:spPr>
          <a:xfrm>
            <a:off x="7391923" y="3222496"/>
            <a:ext cx="1369381" cy="241200"/>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noFill/>
              <a:latin typeface="BI Sans" pitchFamily="2" charset="0"/>
            </a:endParaRPr>
          </a:p>
        </p:txBody>
      </p:sp>
      <p:sp>
        <p:nvSpPr>
          <p:cNvPr id="52" name="Rechthoek: afgeronde hoeken 1">
            <a:extLst>
              <a:ext uri="{FF2B5EF4-FFF2-40B4-BE49-F238E27FC236}">
                <a16:creationId xmlns:a16="http://schemas.microsoft.com/office/drawing/2014/main" id="{A3CA5E48-8FC2-9DA4-29F9-92E3CE0BBF3D}"/>
              </a:ext>
            </a:extLst>
          </p:cNvPr>
          <p:cNvSpPr/>
          <p:nvPr/>
        </p:nvSpPr>
        <p:spPr>
          <a:xfrm>
            <a:off x="7391923" y="3521600"/>
            <a:ext cx="1369381" cy="241200"/>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noFill/>
              <a:latin typeface="BI Sans" pitchFamily="2" charset="0"/>
            </a:endParaRPr>
          </a:p>
        </p:txBody>
      </p:sp>
      <p:sp>
        <p:nvSpPr>
          <p:cNvPr id="53" name="Rechthoek: afgeronde hoeken 1">
            <a:extLst>
              <a:ext uri="{FF2B5EF4-FFF2-40B4-BE49-F238E27FC236}">
                <a16:creationId xmlns:a16="http://schemas.microsoft.com/office/drawing/2014/main" id="{343DDAD0-4B74-3A09-1226-168B30E2E32D}"/>
              </a:ext>
            </a:extLst>
          </p:cNvPr>
          <p:cNvSpPr/>
          <p:nvPr/>
        </p:nvSpPr>
        <p:spPr>
          <a:xfrm>
            <a:off x="7391923" y="3822550"/>
            <a:ext cx="1369381" cy="241200"/>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noFill/>
              <a:latin typeface="BI Sans" pitchFamily="2" charset="0"/>
            </a:endParaRPr>
          </a:p>
        </p:txBody>
      </p:sp>
      <p:sp>
        <p:nvSpPr>
          <p:cNvPr id="94" name="Rechthoek: afgeronde hoeken 1">
            <a:extLst>
              <a:ext uri="{FF2B5EF4-FFF2-40B4-BE49-F238E27FC236}">
                <a16:creationId xmlns:a16="http://schemas.microsoft.com/office/drawing/2014/main" id="{9213AFA4-79C9-6FC1-917E-8B6A6289FF3A}"/>
              </a:ext>
            </a:extLst>
          </p:cNvPr>
          <p:cNvSpPr>
            <a:spLocks/>
          </p:cNvSpPr>
          <p:nvPr/>
        </p:nvSpPr>
        <p:spPr>
          <a:xfrm rot="5400000">
            <a:off x="1678383" y="2652853"/>
            <a:ext cx="241201" cy="182302"/>
          </a:xfrm>
          <a:prstGeom prst="round2SameRect">
            <a:avLst>
              <a:gd name="adj1" fmla="val 21892"/>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noFill/>
              <a:latin typeface="BI Sans" pitchFamily="2" charset="0"/>
            </a:endParaRPr>
          </a:p>
        </p:txBody>
      </p:sp>
      <p:sp>
        <p:nvSpPr>
          <p:cNvPr id="95" name="Rechthoek: afgeronde hoeken 1">
            <a:extLst>
              <a:ext uri="{FF2B5EF4-FFF2-40B4-BE49-F238E27FC236}">
                <a16:creationId xmlns:a16="http://schemas.microsoft.com/office/drawing/2014/main" id="{E927077D-0B7D-775B-663E-EEEFDFBC8BFE}"/>
              </a:ext>
            </a:extLst>
          </p:cNvPr>
          <p:cNvSpPr>
            <a:spLocks/>
          </p:cNvSpPr>
          <p:nvPr/>
        </p:nvSpPr>
        <p:spPr>
          <a:xfrm rot="5400000">
            <a:off x="1630758" y="2907887"/>
            <a:ext cx="241201" cy="277552"/>
          </a:xfrm>
          <a:prstGeom prst="round2SameRect">
            <a:avLst>
              <a:gd name="adj1" fmla="val 21892"/>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noFill/>
              <a:latin typeface="BI Sans" pitchFamily="2" charset="0"/>
            </a:endParaRPr>
          </a:p>
        </p:txBody>
      </p:sp>
      <p:sp>
        <p:nvSpPr>
          <p:cNvPr id="96" name="Rechthoek: afgeronde hoeken 1">
            <a:extLst>
              <a:ext uri="{FF2B5EF4-FFF2-40B4-BE49-F238E27FC236}">
                <a16:creationId xmlns:a16="http://schemas.microsoft.com/office/drawing/2014/main" id="{DC00B2D6-800D-328E-10D7-4CCF9373CF7F}"/>
              </a:ext>
            </a:extLst>
          </p:cNvPr>
          <p:cNvSpPr>
            <a:spLocks/>
          </p:cNvSpPr>
          <p:nvPr/>
        </p:nvSpPr>
        <p:spPr>
          <a:xfrm rot="5400000">
            <a:off x="1668855" y="3243753"/>
            <a:ext cx="241201" cy="201356"/>
          </a:xfrm>
          <a:prstGeom prst="round2SameRect">
            <a:avLst>
              <a:gd name="adj1" fmla="val 21892"/>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noFill/>
              <a:latin typeface="BI Sans" pitchFamily="2" charset="0"/>
            </a:endParaRPr>
          </a:p>
        </p:txBody>
      </p:sp>
      <p:sp>
        <p:nvSpPr>
          <p:cNvPr id="97" name="Rechthoek: afgeronde hoeken 1">
            <a:extLst>
              <a:ext uri="{FF2B5EF4-FFF2-40B4-BE49-F238E27FC236}">
                <a16:creationId xmlns:a16="http://schemas.microsoft.com/office/drawing/2014/main" id="{7D313D92-3C14-522A-3089-57C83DE0A32F}"/>
              </a:ext>
            </a:extLst>
          </p:cNvPr>
          <p:cNvSpPr>
            <a:spLocks/>
          </p:cNvSpPr>
          <p:nvPr/>
        </p:nvSpPr>
        <p:spPr>
          <a:xfrm rot="5400000">
            <a:off x="1554558" y="3427225"/>
            <a:ext cx="241201" cy="429951"/>
          </a:xfrm>
          <a:prstGeom prst="round2SameRect">
            <a:avLst>
              <a:gd name="adj1" fmla="val 21892"/>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noFill/>
              <a:latin typeface="BI Sans" pitchFamily="2" charset="0"/>
            </a:endParaRPr>
          </a:p>
        </p:txBody>
      </p:sp>
      <p:sp>
        <p:nvSpPr>
          <p:cNvPr id="98" name="Rechthoek: afgeronde hoeken 1">
            <a:extLst>
              <a:ext uri="{FF2B5EF4-FFF2-40B4-BE49-F238E27FC236}">
                <a16:creationId xmlns:a16="http://schemas.microsoft.com/office/drawing/2014/main" id="{E55DBF87-4F1C-1E0E-2A85-546E7D6F04F1}"/>
              </a:ext>
            </a:extLst>
          </p:cNvPr>
          <p:cNvSpPr>
            <a:spLocks/>
          </p:cNvSpPr>
          <p:nvPr/>
        </p:nvSpPr>
        <p:spPr>
          <a:xfrm rot="5400000">
            <a:off x="1621230" y="3794847"/>
            <a:ext cx="241201" cy="296605"/>
          </a:xfrm>
          <a:prstGeom prst="round2SameRect">
            <a:avLst>
              <a:gd name="adj1" fmla="val 21892"/>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noFill/>
              <a:latin typeface="BI Sans" pitchFamily="2" charset="0"/>
            </a:endParaRPr>
          </a:p>
        </p:txBody>
      </p:sp>
      <p:sp>
        <p:nvSpPr>
          <p:cNvPr id="99" name="Rechthoek: afgeronde hoeken 1">
            <a:extLst>
              <a:ext uri="{FF2B5EF4-FFF2-40B4-BE49-F238E27FC236}">
                <a16:creationId xmlns:a16="http://schemas.microsoft.com/office/drawing/2014/main" id="{75317BA8-3029-57E4-F309-A27621B2DCA6}"/>
              </a:ext>
            </a:extLst>
          </p:cNvPr>
          <p:cNvSpPr>
            <a:spLocks/>
          </p:cNvSpPr>
          <p:nvPr/>
        </p:nvSpPr>
        <p:spPr>
          <a:xfrm rot="5400000">
            <a:off x="2587153" y="2704522"/>
            <a:ext cx="241201" cy="78968"/>
          </a:xfrm>
          <a:prstGeom prst="round2SameRect">
            <a:avLst>
              <a:gd name="adj1" fmla="val 21892"/>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noFill/>
              <a:latin typeface="BI Sans" pitchFamily="2" charset="0"/>
            </a:endParaRPr>
          </a:p>
        </p:txBody>
      </p:sp>
      <p:sp>
        <p:nvSpPr>
          <p:cNvPr id="100" name="Rechthoek: afgeronde hoeken 1">
            <a:extLst>
              <a:ext uri="{FF2B5EF4-FFF2-40B4-BE49-F238E27FC236}">
                <a16:creationId xmlns:a16="http://schemas.microsoft.com/office/drawing/2014/main" id="{0A7E3F59-9303-D04C-330B-23F2679A6991}"/>
              </a:ext>
            </a:extLst>
          </p:cNvPr>
          <p:cNvSpPr>
            <a:spLocks/>
          </p:cNvSpPr>
          <p:nvPr/>
        </p:nvSpPr>
        <p:spPr>
          <a:xfrm rot="5400000">
            <a:off x="2587153" y="3005922"/>
            <a:ext cx="241201" cy="78968"/>
          </a:xfrm>
          <a:prstGeom prst="round2SameRect">
            <a:avLst>
              <a:gd name="adj1" fmla="val 21892"/>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noFill/>
              <a:latin typeface="BI Sans" pitchFamily="2" charset="0"/>
            </a:endParaRPr>
          </a:p>
        </p:txBody>
      </p:sp>
      <p:sp>
        <p:nvSpPr>
          <p:cNvPr id="101" name="Rechthoek: afgeronde hoeken 1">
            <a:extLst>
              <a:ext uri="{FF2B5EF4-FFF2-40B4-BE49-F238E27FC236}">
                <a16:creationId xmlns:a16="http://schemas.microsoft.com/office/drawing/2014/main" id="{CCA9A20A-D0B5-B39D-1EBA-2569B3F72575}"/>
              </a:ext>
            </a:extLst>
          </p:cNvPr>
          <p:cNvSpPr>
            <a:spLocks/>
          </p:cNvSpPr>
          <p:nvPr/>
        </p:nvSpPr>
        <p:spPr>
          <a:xfrm rot="5400000">
            <a:off x="2501428" y="3215256"/>
            <a:ext cx="241201" cy="250418"/>
          </a:xfrm>
          <a:prstGeom prst="round2SameRect">
            <a:avLst>
              <a:gd name="adj1" fmla="val 21892"/>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noFill/>
              <a:latin typeface="BI Sans" pitchFamily="2" charset="0"/>
            </a:endParaRPr>
          </a:p>
        </p:txBody>
      </p:sp>
      <p:sp>
        <p:nvSpPr>
          <p:cNvPr id="102" name="Rechthoek: afgeronde hoeken 1">
            <a:extLst>
              <a:ext uri="{FF2B5EF4-FFF2-40B4-BE49-F238E27FC236}">
                <a16:creationId xmlns:a16="http://schemas.microsoft.com/office/drawing/2014/main" id="{3A6FA3AE-818D-6D2D-5884-D41ADCE24934}"/>
              </a:ext>
            </a:extLst>
          </p:cNvPr>
          <p:cNvSpPr>
            <a:spLocks/>
          </p:cNvSpPr>
          <p:nvPr/>
        </p:nvSpPr>
        <p:spPr>
          <a:xfrm rot="5400000">
            <a:off x="2587152" y="3903666"/>
            <a:ext cx="241201" cy="78969"/>
          </a:xfrm>
          <a:prstGeom prst="round2SameRect">
            <a:avLst>
              <a:gd name="adj1" fmla="val 21892"/>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noFill/>
              <a:latin typeface="BI Sans" pitchFamily="2" charset="0"/>
            </a:endParaRPr>
          </a:p>
        </p:txBody>
      </p:sp>
      <p:sp>
        <p:nvSpPr>
          <p:cNvPr id="105" name="Rechthoek: afgeronde hoeken 1">
            <a:extLst>
              <a:ext uri="{FF2B5EF4-FFF2-40B4-BE49-F238E27FC236}">
                <a16:creationId xmlns:a16="http://schemas.microsoft.com/office/drawing/2014/main" id="{7A635DE5-263F-4063-C8CF-160DB8CFAE50}"/>
              </a:ext>
            </a:extLst>
          </p:cNvPr>
          <p:cNvSpPr>
            <a:spLocks/>
          </p:cNvSpPr>
          <p:nvPr/>
        </p:nvSpPr>
        <p:spPr>
          <a:xfrm rot="5400000">
            <a:off x="4267200" y="2459577"/>
            <a:ext cx="241201" cy="568861"/>
          </a:xfrm>
          <a:prstGeom prst="round2SameRect">
            <a:avLst>
              <a:gd name="adj1" fmla="val 21892"/>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noFill/>
              <a:latin typeface="BI Sans" pitchFamily="2" charset="0"/>
            </a:endParaRPr>
          </a:p>
        </p:txBody>
      </p:sp>
      <p:sp>
        <p:nvSpPr>
          <p:cNvPr id="106" name="Rechthoek: afgeronde hoeken 1">
            <a:extLst>
              <a:ext uri="{FF2B5EF4-FFF2-40B4-BE49-F238E27FC236}">
                <a16:creationId xmlns:a16="http://schemas.microsoft.com/office/drawing/2014/main" id="{581C209D-4613-1B35-4F20-451F29AFBF03}"/>
              </a:ext>
            </a:extLst>
          </p:cNvPr>
          <p:cNvSpPr>
            <a:spLocks/>
          </p:cNvSpPr>
          <p:nvPr/>
        </p:nvSpPr>
        <p:spPr>
          <a:xfrm rot="5400000">
            <a:off x="4222749" y="2716526"/>
            <a:ext cx="241201" cy="657761"/>
          </a:xfrm>
          <a:prstGeom prst="round2SameRect">
            <a:avLst>
              <a:gd name="adj1" fmla="val 21892"/>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noFill/>
              <a:latin typeface="BI Sans" pitchFamily="2" charset="0"/>
            </a:endParaRPr>
          </a:p>
        </p:txBody>
      </p:sp>
      <p:sp>
        <p:nvSpPr>
          <p:cNvPr id="107" name="Rechthoek: afgeronde hoeken 1">
            <a:extLst>
              <a:ext uri="{FF2B5EF4-FFF2-40B4-BE49-F238E27FC236}">
                <a16:creationId xmlns:a16="http://schemas.microsoft.com/office/drawing/2014/main" id="{E82FFF73-F468-0835-06DB-69E70A9EAB2E}"/>
              </a:ext>
            </a:extLst>
          </p:cNvPr>
          <p:cNvSpPr>
            <a:spLocks/>
          </p:cNvSpPr>
          <p:nvPr/>
        </p:nvSpPr>
        <p:spPr>
          <a:xfrm rot="5400000">
            <a:off x="4359273" y="3150741"/>
            <a:ext cx="241201" cy="384710"/>
          </a:xfrm>
          <a:prstGeom prst="round2SameRect">
            <a:avLst>
              <a:gd name="adj1" fmla="val 21892"/>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noFill/>
              <a:latin typeface="BI Sans" pitchFamily="2" charset="0"/>
            </a:endParaRPr>
          </a:p>
        </p:txBody>
      </p:sp>
      <p:sp>
        <p:nvSpPr>
          <p:cNvPr id="108" name="Rechthoek: afgeronde hoeken 1">
            <a:extLst>
              <a:ext uri="{FF2B5EF4-FFF2-40B4-BE49-F238E27FC236}">
                <a16:creationId xmlns:a16="http://schemas.microsoft.com/office/drawing/2014/main" id="{855A80FB-4DCA-A38B-923B-E5E0E7BFA709}"/>
              </a:ext>
            </a:extLst>
          </p:cNvPr>
          <p:cNvSpPr>
            <a:spLocks/>
          </p:cNvSpPr>
          <p:nvPr/>
        </p:nvSpPr>
        <p:spPr>
          <a:xfrm rot="5400000">
            <a:off x="4425948" y="3516520"/>
            <a:ext cx="241201" cy="251359"/>
          </a:xfrm>
          <a:prstGeom prst="round2SameRect">
            <a:avLst>
              <a:gd name="adj1" fmla="val 21892"/>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noFill/>
              <a:latin typeface="BI Sans" pitchFamily="2" charset="0"/>
            </a:endParaRPr>
          </a:p>
        </p:txBody>
      </p:sp>
      <p:sp>
        <p:nvSpPr>
          <p:cNvPr id="109" name="Rechthoek: afgeronde hoeken 1">
            <a:extLst>
              <a:ext uri="{FF2B5EF4-FFF2-40B4-BE49-F238E27FC236}">
                <a16:creationId xmlns:a16="http://schemas.microsoft.com/office/drawing/2014/main" id="{5D7349F7-2CE7-06F9-33C9-C7F8EC15685E}"/>
              </a:ext>
            </a:extLst>
          </p:cNvPr>
          <p:cNvSpPr>
            <a:spLocks/>
          </p:cNvSpPr>
          <p:nvPr/>
        </p:nvSpPr>
        <p:spPr>
          <a:xfrm rot="5400000">
            <a:off x="4437059" y="3828584"/>
            <a:ext cx="241201" cy="229132"/>
          </a:xfrm>
          <a:prstGeom prst="round2SameRect">
            <a:avLst>
              <a:gd name="adj1" fmla="val 21892"/>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noFill/>
              <a:latin typeface="BI Sans" pitchFamily="2" charset="0"/>
            </a:endParaRPr>
          </a:p>
        </p:txBody>
      </p:sp>
      <p:sp>
        <p:nvSpPr>
          <p:cNvPr id="110" name="Rechthoek: afgeronde hoeken 1">
            <a:extLst>
              <a:ext uri="{FF2B5EF4-FFF2-40B4-BE49-F238E27FC236}">
                <a16:creationId xmlns:a16="http://schemas.microsoft.com/office/drawing/2014/main" id="{56B328EB-350A-EEBA-AC5B-8F1D418F3E73}"/>
              </a:ext>
            </a:extLst>
          </p:cNvPr>
          <p:cNvSpPr>
            <a:spLocks/>
          </p:cNvSpPr>
          <p:nvPr/>
        </p:nvSpPr>
        <p:spPr>
          <a:xfrm rot="5400000">
            <a:off x="4394197" y="4086564"/>
            <a:ext cx="241201" cy="314856"/>
          </a:xfrm>
          <a:prstGeom prst="round2SameRect">
            <a:avLst>
              <a:gd name="adj1" fmla="val 21892"/>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noFill/>
              <a:latin typeface="BI Sans" pitchFamily="2" charset="0"/>
            </a:endParaRPr>
          </a:p>
        </p:txBody>
      </p:sp>
      <p:sp>
        <p:nvSpPr>
          <p:cNvPr id="111" name="Rechthoek: afgeronde hoeken 1">
            <a:extLst>
              <a:ext uri="{FF2B5EF4-FFF2-40B4-BE49-F238E27FC236}">
                <a16:creationId xmlns:a16="http://schemas.microsoft.com/office/drawing/2014/main" id="{CAD5AEE0-3ACC-7550-84FF-6FFBEB101713}"/>
              </a:ext>
            </a:extLst>
          </p:cNvPr>
          <p:cNvSpPr>
            <a:spLocks/>
          </p:cNvSpPr>
          <p:nvPr/>
        </p:nvSpPr>
        <p:spPr>
          <a:xfrm rot="5400000">
            <a:off x="4489447" y="4476484"/>
            <a:ext cx="241201" cy="124356"/>
          </a:xfrm>
          <a:prstGeom prst="round2SameRect">
            <a:avLst>
              <a:gd name="adj1" fmla="val 21892"/>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noFill/>
              <a:latin typeface="BI Sans" pitchFamily="2" charset="0"/>
            </a:endParaRPr>
          </a:p>
        </p:txBody>
      </p:sp>
      <p:sp>
        <p:nvSpPr>
          <p:cNvPr id="112" name="Rechthoek: afgeronde hoeken 1">
            <a:extLst>
              <a:ext uri="{FF2B5EF4-FFF2-40B4-BE49-F238E27FC236}">
                <a16:creationId xmlns:a16="http://schemas.microsoft.com/office/drawing/2014/main" id="{26D3A1FF-8728-31C3-C18D-FBB70D3C803A}"/>
              </a:ext>
            </a:extLst>
          </p:cNvPr>
          <p:cNvSpPr>
            <a:spLocks/>
          </p:cNvSpPr>
          <p:nvPr/>
        </p:nvSpPr>
        <p:spPr>
          <a:xfrm rot="5400000">
            <a:off x="6246413" y="2394254"/>
            <a:ext cx="241201" cy="699508"/>
          </a:xfrm>
          <a:prstGeom prst="round2SameRect">
            <a:avLst>
              <a:gd name="adj1" fmla="val 21892"/>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noFill/>
              <a:latin typeface="BI Sans" pitchFamily="2" charset="0"/>
            </a:endParaRPr>
          </a:p>
        </p:txBody>
      </p:sp>
      <p:sp>
        <p:nvSpPr>
          <p:cNvPr id="113" name="Rechthoek: afgeronde hoeken 1">
            <a:extLst>
              <a:ext uri="{FF2B5EF4-FFF2-40B4-BE49-F238E27FC236}">
                <a16:creationId xmlns:a16="http://schemas.microsoft.com/office/drawing/2014/main" id="{CB1E1563-F489-BE68-6369-1E8A10C41760}"/>
              </a:ext>
            </a:extLst>
          </p:cNvPr>
          <p:cNvSpPr>
            <a:spLocks/>
          </p:cNvSpPr>
          <p:nvPr/>
        </p:nvSpPr>
        <p:spPr>
          <a:xfrm rot="5400000">
            <a:off x="5963513" y="3120794"/>
            <a:ext cx="949242" cy="557268"/>
          </a:xfrm>
          <a:prstGeom prst="round2SameRect">
            <a:avLst>
              <a:gd name="adj1" fmla="val 6641"/>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noFill/>
              <a:latin typeface="BI Sans" pitchFamily="2" charset="0"/>
            </a:endParaRPr>
          </a:p>
        </p:txBody>
      </p:sp>
      <p:sp>
        <p:nvSpPr>
          <p:cNvPr id="114" name="Rechthoek: afgeronde hoeken 1">
            <a:extLst>
              <a:ext uri="{FF2B5EF4-FFF2-40B4-BE49-F238E27FC236}">
                <a16:creationId xmlns:a16="http://schemas.microsoft.com/office/drawing/2014/main" id="{BCBFECC0-D149-8C7C-751F-CFAD0E33DFDD}"/>
              </a:ext>
            </a:extLst>
          </p:cNvPr>
          <p:cNvSpPr>
            <a:spLocks/>
          </p:cNvSpPr>
          <p:nvPr/>
        </p:nvSpPr>
        <p:spPr>
          <a:xfrm rot="5400000">
            <a:off x="6533433" y="3992122"/>
            <a:ext cx="241201" cy="125468"/>
          </a:xfrm>
          <a:prstGeom prst="round2SameRect">
            <a:avLst>
              <a:gd name="adj1" fmla="val 21892"/>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noFill/>
              <a:latin typeface="BI Sans" pitchFamily="2" charset="0"/>
            </a:endParaRPr>
          </a:p>
        </p:txBody>
      </p:sp>
      <p:sp>
        <p:nvSpPr>
          <p:cNvPr id="115" name="Rechthoek: afgeronde hoeken 1">
            <a:extLst>
              <a:ext uri="{FF2B5EF4-FFF2-40B4-BE49-F238E27FC236}">
                <a16:creationId xmlns:a16="http://schemas.microsoft.com/office/drawing/2014/main" id="{B54F04C3-6819-ADF4-5A51-BBB07418B2DB}"/>
              </a:ext>
            </a:extLst>
          </p:cNvPr>
          <p:cNvSpPr/>
          <p:nvPr/>
        </p:nvSpPr>
        <p:spPr>
          <a:xfrm rot="5400000">
            <a:off x="6544101" y="4297464"/>
            <a:ext cx="241201" cy="104132"/>
          </a:xfrm>
          <a:prstGeom prst="round2SameRect">
            <a:avLst>
              <a:gd name="adj1" fmla="val 21892"/>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noFill/>
              <a:latin typeface="BI Sans" pitchFamily="2" charset="0"/>
            </a:endParaRPr>
          </a:p>
        </p:txBody>
      </p:sp>
      <p:sp>
        <p:nvSpPr>
          <p:cNvPr id="116" name="Rechthoek: afgeronde hoeken 1">
            <a:extLst>
              <a:ext uri="{FF2B5EF4-FFF2-40B4-BE49-F238E27FC236}">
                <a16:creationId xmlns:a16="http://schemas.microsoft.com/office/drawing/2014/main" id="{E5D4273C-351E-9948-86A0-00778E2F4291}"/>
              </a:ext>
            </a:extLst>
          </p:cNvPr>
          <p:cNvSpPr>
            <a:spLocks/>
          </p:cNvSpPr>
          <p:nvPr/>
        </p:nvSpPr>
        <p:spPr>
          <a:xfrm rot="5400000">
            <a:off x="6492285" y="4545801"/>
            <a:ext cx="241201" cy="207764"/>
          </a:xfrm>
          <a:prstGeom prst="round2SameRect">
            <a:avLst>
              <a:gd name="adj1" fmla="val 21892"/>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noFill/>
              <a:latin typeface="BI Sans" pitchFamily="2" charset="0"/>
            </a:endParaRPr>
          </a:p>
        </p:txBody>
      </p:sp>
      <p:sp>
        <p:nvSpPr>
          <p:cNvPr id="117" name="Rechthoek: afgeronde hoeken 1">
            <a:extLst>
              <a:ext uri="{FF2B5EF4-FFF2-40B4-BE49-F238E27FC236}">
                <a16:creationId xmlns:a16="http://schemas.microsoft.com/office/drawing/2014/main" id="{E366CD4B-7A7C-D753-1674-3F87D8653385}"/>
              </a:ext>
            </a:extLst>
          </p:cNvPr>
          <p:cNvSpPr>
            <a:spLocks/>
          </p:cNvSpPr>
          <p:nvPr/>
        </p:nvSpPr>
        <p:spPr>
          <a:xfrm rot="5400000">
            <a:off x="6544100" y="4900139"/>
            <a:ext cx="241201" cy="104133"/>
          </a:xfrm>
          <a:prstGeom prst="round2SameRect">
            <a:avLst>
              <a:gd name="adj1" fmla="val 21892"/>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noFill/>
              <a:latin typeface="BI Sans" pitchFamily="2" charset="0"/>
            </a:endParaRPr>
          </a:p>
        </p:txBody>
      </p:sp>
      <p:sp>
        <p:nvSpPr>
          <p:cNvPr id="118" name="Rechthoek: afgeronde hoeken 1">
            <a:extLst>
              <a:ext uri="{FF2B5EF4-FFF2-40B4-BE49-F238E27FC236}">
                <a16:creationId xmlns:a16="http://schemas.microsoft.com/office/drawing/2014/main" id="{A4943472-1DAD-400E-ECD6-A4993FB7D1E5}"/>
              </a:ext>
            </a:extLst>
          </p:cNvPr>
          <p:cNvSpPr>
            <a:spLocks/>
          </p:cNvSpPr>
          <p:nvPr/>
        </p:nvSpPr>
        <p:spPr>
          <a:xfrm rot="5400000">
            <a:off x="8580450" y="2683758"/>
            <a:ext cx="241201" cy="120506"/>
          </a:xfrm>
          <a:prstGeom prst="round2SameRect">
            <a:avLst>
              <a:gd name="adj1" fmla="val 21892"/>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noFill/>
              <a:latin typeface="BI Sans" pitchFamily="2" charset="0"/>
            </a:endParaRPr>
          </a:p>
        </p:txBody>
      </p:sp>
      <p:sp>
        <p:nvSpPr>
          <p:cNvPr id="119" name="Rechthoek: afgeronde hoeken 1">
            <a:extLst>
              <a:ext uri="{FF2B5EF4-FFF2-40B4-BE49-F238E27FC236}">
                <a16:creationId xmlns:a16="http://schemas.microsoft.com/office/drawing/2014/main" id="{337F14CD-2D2D-F102-26BD-30CB9C626A52}"/>
              </a:ext>
            </a:extLst>
          </p:cNvPr>
          <p:cNvSpPr>
            <a:spLocks/>
          </p:cNvSpPr>
          <p:nvPr/>
        </p:nvSpPr>
        <p:spPr>
          <a:xfrm rot="5400000">
            <a:off x="8580450" y="2985153"/>
            <a:ext cx="241201" cy="120506"/>
          </a:xfrm>
          <a:prstGeom prst="round2SameRect">
            <a:avLst>
              <a:gd name="adj1" fmla="val 21892"/>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noFill/>
              <a:latin typeface="BI Sans" pitchFamily="2" charset="0"/>
            </a:endParaRPr>
          </a:p>
        </p:txBody>
      </p:sp>
      <p:sp>
        <p:nvSpPr>
          <p:cNvPr id="120" name="Rechthoek: afgeronde hoeken 1">
            <a:extLst>
              <a:ext uri="{FF2B5EF4-FFF2-40B4-BE49-F238E27FC236}">
                <a16:creationId xmlns:a16="http://schemas.microsoft.com/office/drawing/2014/main" id="{78B2759B-302D-AC59-EE96-253E75699460}"/>
              </a:ext>
            </a:extLst>
          </p:cNvPr>
          <p:cNvSpPr>
            <a:spLocks/>
          </p:cNvSpPr>
          <p:nvPr/>
        </p:nvSpPr>
        <p:spPr>
          <a:xfrm rot="5400000">
            <a:off x="8580450" y="3282842"/>
            <a:ext cx="241201" cy="120506"/>
          </a:xfrm>
          <a:prstGeom prst="round2SameRect">
            <a:avLst>
              <a:gd name="adj1" fmla="val 21892"/>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noFill/>
              <a:latin typeface="BI Sans" pitchFamily="2" charset="0"/>
            </a:endParaRPr>
          </a:p>
        </p:txBody>
      </p:sp>
      <p:sp>
        <p:nvSpPr>
          <p:cNvPr id="121" name="Rechthoek: afgeronde hoeken 1">
            <a:extLst>
              <a:ext uri="{FF2B5EF4-FFF2-40B4-BE49-F238E27FC236}">
                <a16:creationId xmlns:a16="http://schemas.microsoft.com/office/drawing/2014/main" id="{C35F6E44-6DC7-7EEE-5F0C-C42E783FE913}"/>
              </a:ext>
            </a:extLst>
          </p:cNvPr>
          <p:cNvSpPr>
            <a:spLocks/>
          </p:cNvSpPr>
          <p:nvPr/>
        </p:nvSpPr>
        <p:spPr>
          <a:xfrm rot="5400000">
            <a:off x="10625033" y="2010697"/>
            <a:ext cx="499352" cy="296578"/>
          </a:xfrm>
          <a:prstGeom prst="round2SameRect">
            <a:avLst>
              <a:gd name="adj1" fmla="val 24545"/>
              <a:gd name="adj2"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 dirty="0">
              <a:noFill/>
              <a:latin typeface="BI Sans" pitchFamily="2" charset="0"/>
            </a:endParaRPr>
          </a:p>
        </p:txBody>
      </p:sp>
      <p:sp>
        <p:nvSpPr>
          <p:cNvPr id="62" name="Rechthoek: afgeronde hoeken 1">
            <a:extLst>
              <a:ext uri="{FF2B5EF4-FFF2-40B4-BE49-F238E27FC236}">
                <a16:creationId xmlns:a16="http://schemas.microsoft.com/office/drawing/2014/main" id="{20A0A287-D8BE-7773-E569-B2094E8892DB}"/>
              </a:ext>
            </a:extLst>
          </p:cNvPr>
          <p:cNvSpPr>
            <a:spLocks/>
          </p:cNvSpPr>
          <p:nvPr/>
        </p:nvSpPr>
        <p:spPr>
          <a:xfrm>
            <a:off x="9219301" y="1909307"/>
            <a:ext cx="1803697" cy="49935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BI Sans" pitchFamily="2" charset="0"/>
              </a:rPr>
              <a:t>Sarcoidosis</a:t>
            </a:r>
          </a:p>
        </p:txBody>
      </p:sp>
      <p:sp>
        <p:nvSpPr>
          <p:cNvPr id="63" name="Rechthoek: afgeronde hoeken 1">
            <a:extLst>
              <a:ext uri="{FF2B5EF4-FFF2-40B4-BE49-F238E27FC236}">
                <a16:creationId xmlns:a16="http://schemas.microsoft.com/office/drawing/2014/main" id="{1B75A2B2-5C52-5682-BE2E-E9927FF1B761}"/>
              </a:ext>
            </a:extLst>
          </p:cNvPr>
          <p:cNvSpPr>
            <a:spLocks/>
          </p:cNvSpPr>
          <p:nvPr/>
        </p:nvSpPr>
        <p:spPr>
          <a:xfrm>
            <a:off x="3302850" y="2623399"/>
            <a:ext cx="1369381" cy="241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BI Sans" pitchFamily="2" charset="0"/>
              </a:rPr>
              <a:t>RA</a:t>
            </a:r>
          </a:p>
        </p:txBody>
      </p:sp>
      <p:sp>
        <p:nvSpPr>
          <p:cNvPr id="73" name="Rechthoek: afgeronde hoeken 1">
            <a:extLst>
              <a:ext uri="{FF2B5EF4-FFF2-40B4-BE49-F238E27FC236}">
                <a16:creationId xmlns:a16="http://schemas.microsoft.com/office/drawing/2014/main" id="{E8332D86-C0DD-0D6F-F90B-3E72DC53F537}"/>
              </a:ext>
            </a:extLst>
          </p:cNvPr>
          <p:cNvSpPr>
            <a:spLocks/>
          </p:cNvSpPr>
          <p:nvPr/>
        </p:nvSpPr>
        <p:spPr>
          <a:xfrm>
            <a:off x="3302850" y="2924807"/>
            <a:ext cx="1369381" cy="241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err="1">
                <a:solidFill>
                  <a:schemeClr val="tx1"/>
                </a:solidFill>
                <a:latin typeface="BI Sans" pitchFamily="2" charset="0"/>
              </a:rPr>
              <a:t>SSc</a:t>
            </a:r>
            <a:endParaRPr lang="en-US" sz="900" dirty="0">
              <a:solidFill>
                <a:schemeClr val="tx1"/>
              </a:solidFill>
              <a:latin typeface="BI Sans" pitchFamily="2" charset="0"/>
            </a:endParaRPr>
          </a:p>
        </p:txBody>
      </p:sp>
      <p:sp>
        <p:nvSpPr>
          <p:cNvPr id="74" name="Rechthoek: afgeronde hoeken 1">
            <a:extLst>
              <a:ext uri="{FF2B5EF4-FFF2-40B4-BE49-F238E27FC236}">
                <a16:creationId xmlns:a16="http://schemas.microsoft.com/office/drawing/2014/main" id="{FBAC0F5B-8BE8-7F83-F0A7-CFA9EEE240E7}"/>
              </a:ext>
            </a:extLst>
          </p:cNvPr>
          <p:cNvSpPr>
            <a:spLocks/>
          </p:cNvSpPr>
          <p:nvPr/>
        </p:nvSpPr>
        <p:spPr>
          <a:xfrm>
            <a:off x="3302850" y="3222496"/>
            <a:ext cx="1369381" cy="241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BI Sans" pitchFamily="2" charset="0"/>
              </a:rPr>
              <a:t>MCTD</a:t>
            </a:r>
          </a:p>
        </p:txBody>
      </p:sp>
      <p:sp>
        <p:nvSpPr>
          <p:cNvPr id="75" name="Rechthoek: afgeronde hoeken 1">
            <a:extLst>
              <a:ext uri="{FF2B5EF4-FFF2-40B4-BE49-F238E27FC236}">
                <a16:creationId xmlns:a16="http://schemas.microsoft.com/office/drawing/2014/main" id="{3C2BEC82-557C-A28A-C0EC-0DE261A413CE}"/>
              </a:ext>
            </a:extLst>
          </p:cNvPr>
          <p:cNvSpPr>
            <a:spLocks/>
          </p:cNvSpPr>
          <p:nvPr/>
        </p:nvSpPr>
        <p:spPr>
          <a:xfrm>
            <a:off x="3302850" y="3521600"/>
            <a:ext cx="1369381" cy="241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BI Sans" pitchFamily="2" charset="0"/>
              </a:rPr>
              <a:t>Myositis</a:t>
            </a:r>
            <a:r>
              <a:rPr lang="en-US" sz="900" baseline="30000" dirty="0">
                <a:solidFill>
                  <a:schemeClr val="tx1"/>
                </a:solidFill>
                <a:latin typeface="BISansNEXT" panose="02000503040000020004" pitchFamily="50" charset="0"/>
              </a:rPr>
              <a:t>†</a:t>
            </a:r>
            <a:endParaRPr lang="en-US" sz="900" baseline="30000" dirty="0">
              <a:solidFill>
                <a:schemeClr val="tx1"/>
              </a:solidFill>
              <a:latin typeface="BI Sans" pitchFamily="2" charset="0"/>
            </a:endParaRPr>
          </a:p>
        </p:txBody>
      </p:sp>
      <p:sp>
        <p:nvSpPr>
          <p:cNvPr id="76" name="Rechthoek: afgeronde hoeken 1">
            <a:extLst>
              <a:ext uri="{FF2B5EF4-FFF2-40B4-BE49-F238E27FC236}">
                <a16:creationId xmlns:a16="http://schemas.microsoft.com/office/drawing/2014/main" id="{71077BD2-7C20-A766-E6AD-54EA617D587C}"/>
              </a:ext>
            </a:extLst>
          </p:cNvPr>
          <p:cNvSpPr>
            <a:spLocks/>
          </p:cNvSpPr>
          <p:nvPr/>
        </p:nvSpPr>
        <p:spPr>
          <a:xfrm>
            <a:off x="3302850" y="3822550"/>
            <a:ext cx="1369381" cy="241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err="1">
                <a:solidFill>
                  <a:schemeClr val="tx1"/>
                </a:solidFill>
                <a:latin typeface="BI Sans" pitchFamily="2" charset="0"/>
              </a:rPr>
              <a:t>Sjörgens</a:t>
            </a:r>
            <a:endParaRPr lang="en-US" sz="900" dirty="0">
              <a:solidFill>
                <a:schemeClr val="tx1"/>
              </a:solidFill>
              <a:latin typeface="BI Sans" pitchFamily="2" charset="0"/>
            </a:endParaRPr>
          </a:p>
        </p:txBody>
      </p:sp>
      <p:sp>
        <p:nvSpPr>
          <p:cNvPr id="77" name="Rechthoek: afgeronde hoeken 1">
            <a:extLst>
              <a:ext uri="{FF2B5EF4-FFF2-40B4-BE49-F238E27FC236}">
                <a16:creationId xmlns:a16="http://schemas.microsoft.com/office/drawing/2014/main" id="{FF8B22C3-1238-3B1E-CB7B-B9AA01A58E1B}"/>
              </a:ext>
            </a:extLst>
          </p:cNvPr>
          <p:cNvSpPr>
            <a:spLocks/>
          </p:cNvSpPr>
          <p:nvPr/>
        </p:nvSpPr>
        <p:spPr>
          <a:xfrm>
            <a:off x="3302850" y="4123391"/>
            <a:ext cx="1369381" cy="241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BI Sans" pitchFamily="2" charset="0"/>
              </a:rPr>
              <a:t>Vasculitis</a:t>
            </a:r>
          </a:p>
        </p:txBody>
      </p:sp>
      <p:sp>
        <p:nvSpPr>
          <p:cNvPr id="78" name="Rechthoek: afgeronde hoeken 1">
            <a:extLst>
              <a:ext uri="{FF2B5EF4-FFF2-40B4-BE49-F238E27FC236}">
                <a16:creationId xmlns:a16="http://schemas.microsoft.com/office/drawing/2014/main" id="{8B36B122-FC55-DF81-E804-25B684A05F20}"/>
              </a:ext>
            </a:extLst>
          </p:cNvPr>
          <p:cNvSpPr>
            <a:spLocks/>
          </p:cNvSpPr>
          <p:nvPr/>
        </p:nvSpPr>
        <p:spPr>
          <a:xfrm>
            <a:off x="3302850" y="4418063"/>
            <a:ext cx="1369381" cy="241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BI Sans" pitchFamily="2" charset="0"/>
              </a:rPr>
              <a:t>SLE</a:t>
            </a:r>
          </a:p>
        </p:txBody>
      </p:sp>
      <p:sp>
        <p:nvSpPr>
          <p:cNvPr id="79" name="Rechthoek: afgeronde hoeken 1">
            <a:extLst>
              <a:ext uri="{FF2B5EF4-FFF2-40B4-BE49-F238E27FC236}">
                <a16:creationId xmlns:a16="http://schemas.microsoft.com/office/drawing/2014/main" id="{D02C098A-AD06-CEC3-16E0-01FE2AB97991}"/>
              </a:ext>
            </a:extLst>
          </p:cNvPr>
          <p:cNvSpPr>
            <a:spLocks/>
          </p:cNvSpPr>
          <p:nvPr/>
        </p:nvSpPr>
        <p:spPr>
          <a:xfrm>
            <a:off x="3302850" y="4718217"/>
            <a:ext cx="1369381" cy="241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BI Sans" pitchFamily="2" charset="0"/>
              </a:rPr>
              <a:t>Others</a:t>
            </a:r>
          </a:p>
        </p:txBody>
      </p:sp>
      <p:sp>
        <p:nvSpPr>
          <p:cNvPr id="80" name="Rechthoek: afgeronde hoeken 1">
            <a:extLst>
              <a:ext uri="{FF2B5EF4-FFF2-40B4-BE49-F238E27FC236}">
                <a16:creationId xmlns:a16="http://schemas.microsoft.com/office/drawing/2014/main" id="{2C7056E3-8AD7-D820-589E-21DD16253592}"/>
              </a:ext>
            </a:extLst>
          </p:cNvPr>
          <p:cNvSpPr>
            <a:spLocks/>
          </p:cNvSpPr>
          <p:nvPr/>
        </p:nvSpPr>
        <p:spPr>
          <a:xfrm>
            <a:off x="5347387" y="2623399"/>
            <a:ext cx="1369381" cy="241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BI Sans" pitchFamily="2" charset="0"/>
              </a:rPr>
              <a:t>HP</a:t>
            </a:r>
          </a:p>
        </p:txBody>
      </p:sp>
      <p:sp>
        <p:nvSpPr>
          <p:cNvPr id="81" name="Rechthoek: afgeronde hoeken 1">
            <a:extLst>
              <a:ext uri="{FF2B5EF4-FFF2-40B4-BE49-F238E27FC236}">
                <a16:creationId xmlns:a16="http://schemas.microsoft.com/office/drawing/2014/main" id="{2A22FCC6-9F39-5D50-8A70-E51DAE8AB0BE}"/>
              </a:ext>
            </a:extLst>
          </p:cNvPr>
          <p:cNvSpPr>
            <a:spLocks/>
          </p:cNvSpPr>
          <p:nvPr/>
        </p:nvSpPr>
        <p:spPr>
          <a:xfrm>
            <a:off x="5347387" y="2924807"/>
            <a:ext cx="1369381" cy="949241"/>
          </a:xfrm>
          <a:prstGeom prst="roundRect">
            <a:avLst>
              <a:gd name="adj" fmla="val 493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solidFill>
                  <a:schemeClr val="tx1"/>
                </a:solidFill>
                <a:latin typeface="BI Sans" pitchFamily="2" charset="0"/>
              </a:rPr>
              <a:t>Occupational</a:t>
            </a:r>
          </a:p>
          <a:p>
            <a:pPr marL="171450" indent="-171450">
              <a:buFont typeface="Arial" panose="020B0604020202020204" pitchFamily="34" charset="0"/>
              <a:buChar char="•"/>
            </a:pPr>
            <a:r>
              <a:rPr lang="en-US" sz="900" dirty="0">
                <a:solidFill>
                  <a:schemeClr val="tx1"/>
                </a:solidFill>
                <a:latin typeface="BI Sans" pitchFamily="2" charset="0"/>
              </a:rPr>
              <a:t>Asbestosis</a:t>
            </a:r>
          </a:p>
          <a:p>
            <a:pPr marL="171450" indent="-171450">
              <a:buFont typeface="Arial" panose="020B0604020202020204" pitchFamily="34" charset="0"/>
              <a:buChar char="•"/>
            </a:pPr>
            <a:r>
              <a:rPr lang="en-US" sz="900" dirty="0">
                <a:solidFill>
                  <a:schemeClr val="tx1"/>
                </a:solidFill>
                <a:latin typeface="BI Sans" pitchFamily="2" charset="0"/>
              </a:rPr>
              <a:t>Silicosis</a:t>
            </a:r>
          </a:p>
          <a:p>
            <a:pPr marL="171450" indent="-171450">
              <a:buFont typeface="Arial" panose="020B0604020202020204" pitchFamily="34" charset="0"/>
              <a:buChar char="•"/>
            </a:pPr>
            <a:r>
              <a:rPr lang="en-US" sz="900" dirty="0">
                <a:solidFill>
                  <a:schemeClr val="tx1"/>
                </a:solidFill>
                <a:latin typeface="BI Sans" pitchFamily="2" charset="0"/>
              </a:rPr>
              <a:t>Coal miner</a:t>
            </a:r>
          </a:p>
          <a:p>
            <a:pPr marL="171450" indent="-171450">
              <a:buFont typeface="Arial" panose="020B0604020202020204" pitchFamily="34" charset="0"/>
              <a:buChar char="•"/>
            </a:pPr>
            <a:r>
              <a:rPr lang="en-US" sz="900" dirty="0">
                <a:solidFill>
                  <a:schemeClr val="tx1"/>
                </a:solidFill>
                <a:latin typeface="BI Sans" pitchFamily="2" charset="0"/>
              </a:rPr>
              <a:t>Berylliosis</a:t>
            </a:r>
          </a:p>
          <a:p>
            <a:pPr marL="171450" indent="-171450">
              <a:buFont typeface="Arial" panose="020B0604020202020204" pitchFamily="34" charset="0"/>
              <a:buChar char="•"/>
            </a:pPr>
            <a:r>
              <a:rPr lang="en-US" sz="900" dirty="0">
                <a:solidFill>
                  <a:schemeClr val="tx1"/>
                </a:solidFill>
                <a:latin typeface="BI Sans" pitchFamily="2" charset="0"/>
              </a:rPr>
              <a:t>And many others</a:t>
            </a:r>
          </a:p>
        </p:txBody>
      </p:sp>
      <p:sp>
        <p:nvSpPr>
          <p:cNvPr id="82" name="Rechthoek: afgeronde hoeken 1">
            <a:extLst>
              <a:ext uri="{FF2B5EF4-FFF2-40B4-BE49-F238E27FC236}">
                <a16:creationId xmlns:a16="http://schemas.microsoft.com/office/drawing/2014/main" id="{CC8AAB3C-0DCA-DFA9-29EC-018EDF3BC656}"/>
              </a:ext>
            </a:extLst>
          </p:cNvPr>
          <p:cNvSpPr>
            <a:spLocks/>
          </p:cNvSpPr>
          <p:nvPr/>
        </p:nvSpPr>
        <p:spPr>
          <a:xfrm>
            <a:off x="5347387" y="3934256"/>
            <a:ext cx="1369381" cy="241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BI Sans" pitchFamily="2" charset="0"/>
              </a:rPr>
              <a:t>Medication</a:t>
            </a:r>
          </a:p>
        </p:txBody>
      </p:sp>
      <p:sp>
        <p:nvSpPr>
          <p:cNvPr id="83" name="Rechthoek: afgeronde hoeken 1">
            <a:extLst>
              <a:ext uri="{FF2B5EF4-FFF2-40B4-BE49-F238E27FC236}">
                <a16:creationId xmlns:a16="http://schemas.microsoft.com/office/drawing/2014/main" id="{49728A37-BB6E-2133-CB2E-8D6831B12237}"/>
              </a:ext>
            </a:extLst>
          </p:cNvPr>
          <p:cNvSpPr>
            <a:spLocks/>
          </p:cNvSpPr>
          <p:nvPr/>
        </p:nvSpPr>
        <p:spPr>
          <a:xfrm>
            <a:off x="5347387" y="4228928"/>
            <a:ext cx="1369381" cy="241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BI Sans" pitchFamily="2" charset="0"/>
              </a:rPr>
              <a:t>Radiation</a:t>
            </a:r>
          </a:p>
        </p:txBody>
      </p:sp>
      <p:sp>
        <p:nvSpPr>
          <p:cNvPr id="84" name="Rechthoek: afgeronde hoeken 1">
            <a:extLst>
              <a:ext uri="{FF2B5EF4-FFF2-40B4-BE49-F238E27FC236}">
                <a16:creationId xmlns:a16="http://schemas.microsoft.com/office/drawing/2014/main" id="{8E71036F-272F-65B3-4048-5C18DA7601D8}"/>
              </a:ext>
            </a:extLst>
          </p:cNvPr>
          <p:cNvSpPr>
            <a:spLocks/>
          </p:cNvSpPr>
          <p:nvPr/>
        </p:nvSpPr>
        <p:spPr>
          <a:xfrm>
            <a:off x="5347387" y="4529082"/>
            <a:ext cx="1369381" cy="241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BI Sans" pitchFamily="2" charset="0"/>
              </a:rPr>
              <a:t>Illicit drugs</a:t>
            </a:r>
          </a:p>
        </p:txBody>
      </p:sp>
      <p:sp>
        <p:nvSpPr>
          <p:cNvPr id="85" name="Rechthoek: afgeronde hoeken 1">
            <a:extLst>
              <a:ext uri="{FF2B5EF4-FFF2-40B4-BE49-F238E27FC236}">
                <a16:creationId xmlns:a16="http://schemas.microsoft.com/office/drawing/2014/main" id="{AA5A83CD-BE84-6C34-F079-C759E42BF5F6}"/>
              </a:ext>
            </a:extLst>
          </p:cNvPr>
          <p:cNvSpPr>
            <a:spLocks/>
          </p:cNvSpPr>
          <p:nvPr/>
        </p:nvSpPr>
        <p:spPr>
          <a:xfrm>
            <a:off x="5347387" y="4831606"/>
            <a:ext cx="1369381" cy="241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BI Sans" pitchFamily="2" charset="0"/>
              </a:rPr>
              <a:t>Post infectious</a:t>
            </a:r>
          </a:p>
        </p:txBody>
      </p:sp>
      <p:sp>
        <p:nvSpPr>
          <p:cNvPr id="86" name="Rechthoek: afgeronde hoeken 1">
            <a:extLst>
              <a:ext uri="{FF2B5EF4-FFF2-40B4-BE49-F238E27FC236}">
                <a16:creationId xmlns:a16="http://schemas.microsoft.com/office/drawing/2014/main" id="{F239D359-30A1-4BC6-2F2E-C7E403031EA7}"/>
              </a:ext>
            </a:extLst>
          </p:cNvPr>
          <p:cNvSpPr>
            <a:spLocks/>
          </p:cNvSpPr>
          <p:nvPr/>
        </p:nvSpPr>
        <p:spPr>
          <a:xfrm>
            <a:off x="5347387" y="5134130"/>
            <a:ext cx="1369381" cy="241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BI Sans" pitchFamily="2" charset="0"/>
              </a:rPr>
              <a:t>RBILD</a:t>
            </a:r>
            <a:r>
              <a:rPr lang="en-US" sz="900" baseline="30000" dirty="0">
                <a:solidFill>
                  <a:schemeClr val="tx1"/>
                </a:solidFill>
                <a:latin typeface="BISansNEXT" panose="02000503040000020004" pitchFamily="50" charset="0"/>
              </a:rPr>
              <a:t>‡</a:t>
            </a:r>
            <a:endParaRPr lang="en-US" sz="900" baseline="30000" dirty="0">
              <a:solidFill>
                <a:schemeClr val="tx1"/>
              </a:solidFill>
              <a:latin typeface="BI Sans" pitchFamily="2" charset="0"/>
            </a:endParaRPr>
          </a:p>
        </p:txBody>
      </p:sp>
      <p:sp>
        <p:nvSpPr>
          <p:cNvPr id="87" name="Rechthoek: afgeronde hoeken 1">
            <a:extLst>
              <a:ext uri="{FF2B5EF4-FFF2-40B4-BE49-F238E27FC236}">
                <a16:creationId xmlns:a16="http://schemas.microsoft.com/office/drawing/2014/main" id="{6E7BBAAB-6307-AFCD-3C41-CD1828422D0C}"/>
              </a:ext>
            </a:extLst>
          </p:cNvPr>
          <p:cNvSpPr>
            <a:spLocks/>
          </p:cNvSpPr>
          <p:nvPr/>
        </p:nvSpPr>
        <p:spPr>
          <a:xfrm>
            <a:off x="7391923" y="2623399"/>
            <a:ext cx="1369381" cy="241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BI Sans" pitchFamily="2" charset="0"/>
              </a:rPr>
              <a:t>LCH</a:t>
            </a:r>
          </a:p>
        </p:txBody>
      </p:sp>
      <p:sp>
        <p:nvSpPr>
          <p:cNvPr id="88" name="Rechthoek: afgeronde hoeken 1">
            <a:extLst>
              <a:ext uri="{FF2B5EF4-FFF2-40B4-BE49-F238E27FC236}">
                <a16:creationId xmlns:a16="http://schemas.microsoft.com/office/drawing/2014/main" id="{1939A893-794B-4E84-A7B7-E58A906FCA2B}"/>
              </a:ext>
            </a:extLst>
          </p:cNvPr>
          <p:cNvSpPr>
            <a:spLocks/>
          </p:cNvSpPr>
          <p:nvPr/>
        </p:nvSpPr>
        <p:spPr>
          <a:xfrm>
            <a:off x="7391923" y="2924807"/>
            <a:ext cx="1369381" cy="241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BI Sans" pitchFamily="2" charset="0"/>
              </a:rPr>
              <a:t>Lymphoproliferative</a:t>
            </a:r>
          </a:p>
        </p:txBody>
      </p:sp>
      <p:sp>
        <p:nvSpPr>
          <p:cNvPr id="89" name="Rechthoek: afgeronde hoeken 1">
            <a:extLst>
              <a:ext uri="{FF2B5EF4-FFF2-40B4-BE49-F238E27FC236}">
                <a16:creationId xmlns:a16="http://schemas.microsoft.com/office/drawing/2014/main" id="{2E8F6883-F3AA-31E7-187C-D62EDA4856DC}"/>
              </a:ext>
            </a:extLst>
          </p:cNvPr>
          <p:cNvSpPr>
            <a:spLocks/>
          </p:cNvSpPr>
          <p:nvPr/>
        </p:nvSpPr>
        <p:spPr>
          <a:xfrm>
            <a:off x="7391923" y="3222496"/>
            <a:ext cx="1369381" cy="241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BI Sans" pitchFamily="2" charset="0"/>
              </a:rPr>
              <a:t>PAP</a:t>
            </a:r>
          </a:p>
        </p:txBody>
      </p:sp>
      <p:sp>
        <p:nvSpPr>
          <p:cNvPr id="90" name="Rechthoek: afgeronde hoeken 1">
            <a:extLst>
              <a:ext uri="{FF2B5EF4-FFF2-40B4-BE49-F238E27FC236}">
                <a16:creationId xmlns:a16="http://schemas.microsoft.com/office/drawing/2014/main" id="{98426483-213B-A3F3-8DB1-EB574736794C}"/>
              </a:ext>
            </a:extLst>
          </p:cNvPr>
          <p:cNvSpPr>
            <a:spLocks/>
          </p:cNvSpPr>
          <p:nvPr/>
        </p:nvSpPr>
        <p:spPr>
          <a:xfrm>
            <a:off x="7391923" y="3521600"/>
            <a:ext cx="1369381" cy="241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BI Sans" pitchFamily="2" charset="0"/>
              </a:rPr>
              <a:t>LAM</a:t>
            </a:r>
          </a:p>
        </p:txBody>
      </p:sp>
      <p:sp>
        <p:nvSpPr>
          <p:cNvPr id="91" name="Rechthoek: afgeronde hoeken 1">
            <a:extLst>
              <a:ext uri="{FF2B5EF4-FFF2-40B4-BE49-F238E27FC236}">
                <a16:creationId xmlns:a16="http://schemas.microsoft.com/office/drawing/2014/main" id="{1BF26902-B125-8EEA-A0D8-B42F5901597D}"/>
              </a:ext>
            </a:extLst>
          </p:cNvPr>
          <p:cNvSpPr>
            <a:spLocks/>
          </p:cNvSpPr>
          <p:nvPr/>
        </p:nvSpPr>
        <p:spPr>
          <a:xfrm>
            <a:off x="7391923" y="3822550"/>
            <a:ext cx="1369381" cy="241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BI Sans" pitchFamily="2" charset="0"/>
              </a:rPr>
              <a:t>Others</a:t>
            </a:r>
          </a:p>
        </p:txBody>
      </p:sp>
      <p:sp>
        <p:nvSpPr>
          <p:cNvPr id="64" name="Rechthoek: afgeronde hoeken 1">
            <a:extLst>
              <a:ext uri="{FF2B5EF4-FFF2-40B4-BE49-F238E27FC236}">
                <a16:creationId xmlns:a16="http://schemas.microsoft.com/office/drawing/2014/main" id="{F1101CCA-EC5E-07F4-7373-B1C57A1008DD}"/>
              </a:ext>
            </a:extLst>
          </p:cNvPr>
          <p:cNvSpPr>
            <a:spLocks/>
          </p:cNvSpPr>
          <p:nvPr/>
        </p:nvSpPr>
        <p:spPr>
          <a:xfrm>
            <a:off x="1143564" y="2623399"/>
            <a:ext cx="746571" cy="241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err="1">
                <a:solidFill>
                  <a:schemeClr val="tx1"/>
                </a:solidFill>
                <a:latin typeface="BI Sans" pitchFamily="2" charset="0"/>
              </a:rPr>
              <a:t>iNSIP</a:t>
            </a:r>
            <a:endParaRPr lang="en-US" sz="900" dirty="0">
              <a:solidFill>
                <a:schemeClr val="tx1"/>
              </a:solidFill>
              <a:latin typeface="BI Sans" pitchFamily="2" charset="0"/>
            </a:endParaRPr>
          </a:p>
        </p:txBody>
      </p:sp>
      <p:sp>
        <p:nvSpPr>
          <p:cNvPr id="66" name="Rechthoek: afgeronde hoeken 1">
            <a:extLst>
              <a:ext uri="{FF2B5EF4-FFF2-40B4-BE49-F238E27FC236}">
                <a16:creationId xmlns:a16="http://schemas.microsoft.com/office/drawing/2014/main" id="{C7B52A86-0BAA-E4B5-0F73-A7D9B6F32E42}"/>
              </a:ext>
            </a:extLst>
          </p:cNvPr>
          <p:cNvSpPr>
            <a:spLocks/>
          </p:cNvSpPr>
          <p:nvPr/>
        </p:nvSpPr>
        <p:spPr>
          <a:xfrm>
            <a:off x="1143564" y="2926064"/>
            <a:ext cx="746571" cy="241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err="1">
                <a:solidFill>
                  <a:schemeClr val="tx1"/>
                </a:solidFill>
                <a:latin typeface="BI Sans" pitchFamily="2" charset="0"/>
              </a:rPr>
              <a:t>iPPFE</a:t>
            </a:r>
            <a:endParaRPr lang="en-US" sz="900" dirty="0">
              <a:solidFill>
                <a:schemeClr val="tx1"/>
              </a:solidFill>
              <a:latin typeface="BI Sans" pitchFamily="2" charset="0"/>
            </a:endParaRPr>
          </a:p>
        </p:txBody>
      </p:sp>
      <p:sp>
        <p:nvSpPr>
          <p:cNvPr id="68" name="Rechthoek: afgeronde hoeken 1">
            <a:extLst>
              <a:ext uri="{FF2B5EF4-FFF2-40B4-BE49-F238E27FC236}">
                <a16:creationId xmlns:a16="http://schemas.microsoft.com/office/drawing/2014/main" id="{FF0D4EAE-A139-07DC-D47C-1921D9A00AE2}"/>
              </a:ext>
            </a:extLst>
          </p:cNvPr>
          <p:cNvSpPr>
            <a:spLocks/>
          </p:cNvSpPr>
          <p:nvPr/>
        </p:nvSpPr>
        <p:spPr>
          <a:xfrm>
            <a:off x="1143564" y="3223832"/>
            <a:ext cx="746571" cy="241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err="1">
                <a:solidFill>
                  <a:schemeClr val="tx1"/>
                </a:solidFill>
                <a:latin typeface="BI Sans" pitchFamily="2" charset="0"/>
              </a:rPr>
              <a:t>iDIP</a:t>
            </a:r>
            <a:endParaRPr lang="en-US" sz="900" dirty="0">
              <a:solidFill>
                <a:schemeClr val="tx1"/>
              </a:solidFill>
              <a:latin typeface="BI Sans" pitchFamily="2" charset="0"/>
            </a:endParaRPr>
          </a:p>
        </p:txBody>
      </p:sp>
      <p:sp>
        <p:nvSpPr>
          <p:cNvPr id="70" name="Rechthoek: afgeronde hoeken 1">
            <a:extLst>
              <a:ext uri="{FF2B5EF4-FFF2-40B4-BE49-F238E27FC236}">
                <a16:creationId xmlns:a16="http://schemas.microsoft.com/office/drawing/2014/main" id="{1FE57F70-CF3E-777B-71FD-8A26615599B1}"/>
              </a:ext>
            </a:extLst>
          </p:cNvPr>
          <p:cNvSpPr>
            <a:spLocks/>
          </p:cNvSpPr>
          <p:nvPr/>
        </p:nvSpPr>
        <p:spPr>
          <a:xfrm>
            <a:off x="1143564" y="3521600"/>
            <a:ext cx="746571" cy="241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BI Sans" pitchFamily="2" charset="0"/>
              </a:rPr>
              <a:t>AFOP</a:t>
            </a:r>
          </a:p>
        </p:txBody>
      </p:sp>
      <p:sp>
        <p:nvSpPr>
          <p:cNvPr id="71" name="Rechthoek: afgeronde hoeken 1">
            <a:extLst>
              <a:ext uri="{FF2B5EF4-FFF2-40B4-BE49-F238E27FC236}">
                <a16:creationId xmlns:a16="http://schemas.microsoft.com/office/drawing/2014/main" id="{C5E1516D-2CC1-104F-F0D0-B11C65E5C713}"/>
              </a:ext>
            </a:extLst>
          </p:cNvPr>
          <p:cNvSpPr>
            <a:spLocks/>
          </p:cNvSpPr>
          <p:nvPr/>
        </p:nvSpPr>
        <p:spPr>
          <a:xfrm>
            <a:off x="1143564" y="3822550"/>
            <a:ext cx="746571" cy="241200"/>
          </a:xfrm>
          <a:prstGeom prst="round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dirty="0">
                <a:solidFill>
                  <a:schemeClr val="tx1"/>
                </a:solidFill>
                <a:latin typeface="BI Sans" pitchFamily="2" charset="0"/>
              </a:rPr>
              <a:t>Unclassifiable</a:t>
            </a:r>
          </a:p>
        </p:txBody>
      </p:sp>
      <p:sp>
        <p:nvSpPr>
          <p:cNvPr id="65" name="Rechthoek: afgeronde hoeken 1">
            <a:extLst>
              <a:ext uri="{FF2B5EF4-FFF2-40B4-BE49-F238E27FC236}">
                <a16:creationId xmlns:a16="http://schemas.microsoft.com/office/drawing/2014/main" id="{E85B591E-FAD2-2546-77C7-8BD772FF9891}"/>
              </a:ext>
            </a:extLst>
          </p:cNvPr>
          <p:cNvSpPr>
            <a:spLocks/>
          </p:cNvSpPr>
          <p:nvPr/>
        </p:nvSpPr>
        <p:spPr>
          <a:xfrm>
            <a:off x="2003455" y="2623399"/>
            <a:ext cx="746571" cy="241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BI Sans" pitchFamily="2" charset="0"/>
              </a:rPr>
              <a:t>COP</a:t>
            </a:r>
          </a:p>
        </p:txBody>
      </p:sp>
      <p:sp>
        <p:nvSpPr>
          <p:cNvPr id="67" name="Rechthoek: afgeronde hoeken 1">
            <a:extLst>
              <a:ext uri="{FF2B5EF4-FFF2-40B4-BE49-F238E27FC236}">
                <a16:creationId xmlns:a16="http://schemas.microsoft.com/office/drawing/2014/main" id="{7977EF5A-F474-7DBA-D597-41841D722F01}"/>
              </a:ext>
            </a:extLst>
          </p:cNvPr>
          <p:cNvSpPr>
            <a:spLocks/>
          </p:cNvSpPr>
          <p:nvPr/>
        </p:nvSpPr>
        <p:spPr>
          <a:xfrm>
            <a:off x="2003455" y="2924807"/>
            <a:ext cx="746571" cy="241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err="1">
                <a:solidFill>
                  <a:schemeClr val="tx1"/>
                </a:solidFill>
                <a:latin typeface="BI Sans" pitchFamily="2" charset="0"/>
              </a:rPr>
              <a:t>iLIP</a:t>
            </a:r>
            <a:endParaRPr lang="en-US" sz="900" dirty="0">
              <a:solidFill>
                <a:schemeClr val="tx1"/>
              </a:solidFill>
              <a:latin typeface="BI Sans" pitchFamily="2" charset="0"/>
            </a:endParaRPr>
          </a:p>
        </p:txBody>
      </p:sp>
      <p:sp>
        <p:nvSpPr>
          <p:cNvPr id="69" name="Rechthoek: afgeronde hoeken 1">
            <a:extLst>
              <a:ext uri="{FF2B5EF4-FFF2-40B4-BE49-F238E27FC236}">
                <a16:creationId xmlns:a16="http://schemas.microsoft.com/office/drawing/2014/main" id="{92232E48-1D9C-D271-6C0C-803CB8038C48}"/>
              </a:ext>
            </a:extLst>
          </p:cNvPr>
          <p:cNvSpPr>
            <a:spLocks/>
          </p:cNvSpPr>
          <p:nvPr/>
        </p:nvSpPr>
        <p:spPr>
          <a:xfrm>
            <a:off x="2003455" y="3222496"/>
            <a:ext cx="746571" cy="241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latin typeface="BI Sans" pitchFamily="2" charset="0"/>
              </a:rPr>
              <a:t>AIP</a:t>
            </a:r>
          </a:p>
        </p:txBody>
      </p:sp>
      <p:sp>
        <p:nvSpPr>
          <p:cNvPr id="72" name="Rechthoek: afgeronde hoeken 1">
            <a:extLst>
              <a:ext uri="{FF2B5EF4-FFF2-40B4-BE49-F238E27FC236}">
                <a16:creationId xmlns:a16="http://schemas.microsoft.com/office/drawing/2014/main" id="{F9CF9C13-0BAD-D604-8E15-B033BA6334BA}"/>
              </a:ext>
            </a:extLst>
          </p:cNvPr>
          <p:cNvSpPr>
            <a:spLocks/>
          </p:cNvSpPr>
          <p:nvPr/>
        </p:nvSpPr>
        <p:spPr>
          <a:xfrm>
            <a:off x="2003455" y="3822550"/>
            <a:ext cx="746571" cy="241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dirty="0">
                <a:solidFill>
                  <a:schemeClr val="tx1"/>
                </a:solidFill>
                <a:latin typeface="BI Sans" pitchFamily="2" charset="0"/>
              </a:rPr>
              <a:t>Eosinophilic*</a:t>
            </a:r>
          </a:p>
        </p:txBody>
      </p:sp>
      <p:pic>
        <p:nvPicPr>
          <p:cNvPr id="3" name="Picture 2">
            <a:extLst>
              <a:ext uri="{FF2B5EF4-FFF2-40B4-BE49-F238E27FC236}">
                <a16:creationId xmlns:a16="http://schemas.microsoft.com/office/drawing/2014/main" id="{8786B375-CABE-4771-69AB-6367A8C20101}"/>
              </a:ext>
            </a:extLst>
          </p:cNvPr>
          <p:cNvPicPr>
            <a:picLocks noChangeAspect="1"/>
          </p:cNvPicPr>
          <p:nvPr/>
        </p:nvPicPr>
        <p:blipFill>
          <a:blip r:embed="rId3"/>
          <a:stretch>
            <a:fillRect/>
          </a:stretch>
        </p:blipFill>
        <p:spPr>
          <a:xfrm>
            <a:off x="10874709" y="6236059"/>
            <a:ext cx="1487553" cy="231668"/>
          </a:xfrm>
          <a:prstGeom prst="rect">
            <a:avLst/>
          </a:prstGeom>
        </p:spPr>
      </p:pic>
    </p:spTree>
    <p:extLst>
      <p:ext uri="{BB962C8B-B14F-4D97-AF65-F5344CB8AC3E}">
        <p14:creationId xmlns:p14="http://schemas.microsoft.com/office/powerpoint/2010/main" val="165607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500"/>
                                        <p:tgtEl>
                                          <p:spTgt spid="16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94"/>
                                        </p:tgtEl>
                                        <p:attrNameLst>
                                          <p:attrName>style.visibility</p:attrName>
                                        </p:attrNameLst>
                                      </p:cBhvr>
                                      <p:to>
                                        <p:strVal val="visible"/>
                                      </p:to>
                                    </p:set>
                                    <p:animEffect transition="in" filter="wipe(right)">
                                      <p:cBhvr>
                                        <p:cTn id="11" dur="500"/>
                                        <p:tgtEl>
                                          <p:spTgt spid="94"/>
                                        </p:tgtEl>
                                      </p:cBhvr>
                                    </p:animEffect>
                                  </p:childTnLst>
                                </p:cTn>
                              </p:par>
                              <p:par>
                                <p:cTn id="12" presetID="22" presetClass="entr" presetSubtype="2" fill="hold" grpId="0" nodeType="withEffect">
                                  <p:stCondLst>
                                    <p:cond delay="0"/>
                                  </p:stCondLst>
                                  <p:childTnLst>
                                    <p:set>
                                      <p:cBhvr>
                                        <p:cTn id="13" dur="1" fill="hold">
                                          <p:stCondLst>
                                            <p:cond delay="0"/>
                                          </p:stCondLst>
                                        </p:cTn>
                                        <p:tgtEl>
                                          <p:spTgt spid="95"/>
                                        </p:tgtEl>
                                        <p:attrNameLst>
                                          <p:attrName>style.visibility</p:attrName>
                                        </p:attrNameLst>
                                      </p:cBhvr>
                                      <p:to>
                                        <p:strVal val="visible"/>
                                      </p:to>
                                    </p:set>
                                    <p:animEffect transition="in" filter="wipe(right)">
                                      <p:cBhvr>
                                        <p:cTn id="14" dur="500"/>
                                        <p:tgtEl>
                                          <p:spTgt spid="95"/>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96"/>
                                        </p:tgtEl>
                                        <p:attrNameLst>
                                          <p:attrName>style.visibility</p:attrName>
                                        </p:attrNameLst>
                                      </p:cBhvr>
                                      <p:to>
                                        <p:strVal val="visible"/>
                                      </p:to>
                                    </p:set>
                                    <p:animEffect transition="in" filter="wipe(right)">
                                      <p:cBhvr>
                                        <p:cTn id="17" dur="500"/>
                                        <p:tgtEl>
                                          <p:spTgt spid="96"/>
                                        </p:tgtEl>
                                      </p:cBhvr>
                                    </p:animEffect>
                                  </p:childTnLst>
                                </p:cTn>
                              </p:par>
                              <p:par>
                                <p:cTn id="18" presetID="22" presetClass="entr" presetSubtype="2" fill="hold" grpId="0" nodeType="withEffect">
                                  <p:stCondLst>
                                    <p:cond delay="0"/>
                                  </p:stCondLst>
                                  <p:childTnLst>
                                    <p:set>
                                      <p:cBhvr>
                                        <p:cTn id="19" dur="1" fill="hold">
                                          <p:stCondLst>
                                            <p:cond delay="0"/>
                                          </p:stCondLst>
                                        </p:cTn>
                                        <p:tgtEl>
                                          <p:spTgt spid="97"/>
                                        </p:tgtEl>
                                        <p:attrNameLst>
                                          <p:attrName>style.visibility</p:attrName>
                                        </p:attrNameLst>
                                      </p:cBhvr>
                                      <p:to>
                                        <p:strVal val="visible"/>
                                      </p:to>
                                    </p:set>
                                    <p:animEffect transition="in" filter="wipe(right)">
                                      <p:cBhvr>
                                        <p:cTn id="20" dur="500"/>
                                        <p:tgtEl>
                                          <p:spTgt spid="97"/>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wipe(right)">
                                      <p:cBhvr>
                                        <p:cTn id="23" dur="500"/>
                                        <p:tgtEl>
                                          <p:spTgt spid="98"/>
                                        </p:tgtEl>
                                      </p:cBhvr>
                                    </p:animEffect>
                                  </p:childTnLst>
                                </p:cTn>
                              </p:par>
                            </p:childTnLst>
                          </p:cTn>
                        </p:par>
                        <p:par>
                          <p:cTn id="24" fill="hold">
                            <p:stCondLst>
                              <p:cond delay="1000"/>
                            </p:stCondLst>
                            <p:childTnLst>
                              <p:par>
                                <p:cTn id="25" presetID="22" presetClass="entr" presetSubtype="2" fill="hold" grpId="0" nodeType="afterEffect">
                                  <p:stCondLst>
                                    <p:cond delay="0"/>
                                  </p:stCondLst>
                                  <p:childTnLst>
                                    <p:set>
                                      <p:cBhvr>
                                        <p:cTn id="26" dur="1" fill="hold">
                                          <p:stCondLst>
                                            <p:cond delay="0"/>
                                          </p:stCondLst>
                                        </p:cTn>
                                        <p:tgtEl>
                                          <p:spTgt spid="99"/>
                                        </p:tgtEl>
                                        <p:attrNameLst>
                                          <p:attrName>style.visibility</p:attrName>
                                        </p:attrNameLst>
                                      </p:cBhvr>
                                      <p:to>
                                        <p:strVal val="visible"/>
                                      </p:to>
                                    </p:set>
                                    <p:animEffect transition="in" filter="wipe(right)">
                                      <p:cBhvr>
                                        <p:cTn id="27" dur="500"/>
                                        <p:tgtEl>
                                          <p:spTgt spid="99"/>
                                        </p:tgtEl>
                                      </p:cBhvr>
                                    </p:animEffect>
                                  </p:childTnLst>
                                </p:cTn>
                              </p:par>
                              <p:par>
                                <p:cTn id="28" presetID="22" presetClass="entr" presetSubtype="2" fill="hold" grpId="0" nodeType="withEffect">
                                  <p:stCondLst>
                                    <p:cond delay="0"/>
                                  </p:stCondLst>
                                  <p:childTnLst>
                                    <p:set>
                                      <p:cBhvr>
                                        <p:cTn id="29" dur="1" fill="hold">
                                          <p:stCondLst>
                                            <p:cond delay="0"/>
                                          </p:stCondLst>
                                        </p:cTn>
                                        <p:tgtEl>
                                          <p:spTgt spid="100"/>
                                        </p:tgtEl>
                                        <p:attrNameLst>
                                          <p:attrName>style.visibility</p:attrName>
                                        </p:attrNameLst>
                                      </p:cBhvr>
                                      <p:to>
                                        <p:strVal val="visible"/>
                                      </p:to>
                                    </p:set>
                                    <p:animEffect transition="in" filter="wipe(right)">
                                      <p:cBhvr>
                                        <p:cTn id="30" dur="500"/>
                                        <p:tgtEl>
                                          <p:spTgt spid="100"/>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101"/>
                                        </p:tgtEl>
                                        <p:attrNameLst>
                                          <p:attrName>style.visibility</p:attrName>
                                        </p:attrNameLst>
                                      </p:cBhvr>
                                      <p:to>
                                        <p:strVal val="visible"/>
                                      </p:to>
                                    </p:set>
                                    <p:animEffect transition="in" filter="wipe(right)">
                                      <p:cBhvr>
                                        <p:cTn id="33" dur="500"/>
                                        <p:tgtEl>
                                          <p:spTgt spid="101"/>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102"/>
                                        </p:tgtEl>
                                        <p:attrNameLst>
                                          <p:attrName>style.visibility</p:attrName>
                                        </p:attrNameLst>
                                      </p:cBhvr>
                                      <p:to>
                                        <p:strVal val="visible"/>
                                      </p:to>
                                    </p:set>
                                    <p:animEffect transition="in" filter="wipe(right)">
                                      <p:cBhvr>
                                        <p:cTn id="36" dur="500"/>
                                        <p:tgtEl>
                                          <p:spTgt spid="102"/>
                                        </p:tgtEl>
                                      </p:cBhvr>
                                    </p:animEffect>
                                  </p:childTnLst>
                                </p:cTn>
                              </p:par>
                            </p:childTnLst>
                          </p:cTn>
                        </p:par>
                        <p:par>
                          <p:cTn id="37" fill="hold">
                            <p:stCondLst>
                              <p:cond delay="1500"/>
                            </p:stCondLst>
                            <p:childTnLst>
                              <p:par>
                                <p:cTn id="38" presetID="22" presetClass="entr" presetSubtype="2" fill="hold" grpId="0" nodeType="afterEffect">
                                  <p:stCondLst>
                                    <p:cond delay="0"/>
                                  </p:stCondLst>
                                  <p:childTnLst>
                                    <p:set>
                                      <p:cBhvr>
                                        <p:cTn id="39" dur="1" fill="hold">
                                          <p:stCondLst>
                                            <p:cond delay="0"/>
                                          </p:stCondLst>
                                        </p:cTn>
                                        <p:tgtEl>
                                          <p:spTgt spid="105"/>
                                        </p:tgtEl>
                                        <p:attrNameLst>
                                          <p:attrName>style.visibility</p:attrName>
                                        </p:attrNameLst>
                                      </p:cBhvr>
                                      <p:to>
                                        <p:strVal val="visible"/>
                                      </p:to>
                                    </p:set>
                                    <p:animEffect transition="in" filter="wipe(right)">
                                      <p:cBhvr>
                                        <p:cTn id="40" dur="500"/>
                                        <p:tgtEl>
                                          <p:spTgt spid="105"/>
                                        </p:tgtEl>
                                      </p:cBhvr>
                                    </p:animEffect>
                                  </p:childTnLst>
                                </p:cTn>
                              </p:par>
                              <p:par>
                                <p:cTn id="41" presetID="22" presetClass="entr" presetSubtype="2" fill="hold" grpId="0" nodeType="withEffect">
                                  <p:stCondLst>
                                    <p:cond delay="0"/>
                                  </p:stCondLst>
                                  <p:childTnLst>
                                    <p:set>
                                      <p:cBhvr>
                                        <p:cTn id="42" dur="1" fill="hold">
                                          <p:stCondLst>
                                            <p:cond delay="0"/>
                                          </p:stCondLst>
                                        </p:cTn>
                                        <p:tgtEl>
                                          <p:spTgt spid="106"/>
                                        </p:tgtEl>
                                        <p:attrNameLst>
                                          <p:attrName>style.visibility</p:attrName>
                                        </p:attrNameLst>
                                      </p:cBhvr>
                                      <p:to>
                                        <p:strVal val="visible"/>
                                      </p:to>
                                    </p:set>
                                    <p:animEffect transition="in" filter="wipe(right)">
                                      <p:cBhvr>
                                        <p:cTn id="43" dur="500"/>
                                        <p:tgtEl>
                                          <p:spTgt spid="106"/>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107"/>
                                        </p:tgtEl>
                                        <p:attrNameLst>
                                          <p:attrName>style.visibility</p:attrName>
                                        </p:attrNameLst>
                                      </p:cBhvr>
                                      <p:to>
                                        <p:strVal val="visible"/>
                                      </p:to>
                                    </p:set>
                                    <p:animEffect transition="in" filter="wipe(right)">
                                      <p:cBhvr>
                                        <p:cTn id="46" dur="500"/>
                                        <p:tgtEl>
                                          <p:spTgt spid="107"/>
                                        </p:tgtEl>
                                      </p:cBhvr>
                                    </p:animEffect>
                                  </p:childTnLst>
                                </p:cTn>
                              </p:par>
                              <p:par>
                                <p:cTn id="47" presetID="22" presetClass="entr" presetSubtype="2" fill="hold" grpId="0" nodeType="withEffect">
                                  <p:stCondLst>
                                    <p:cond delay="0"/>
                                  </p:stCondLst>
                                  <p:childTnLst>
                                    <p:set>
                                      <p:cBhvr>
                                        <p:cTn id="48" dur="1" fill="hold">
                                          <p:stCondLst>
                                            <p:cond delay="0"/>
                                          </p:stCondLst>
                                        </p:cTn>
                                        <p:tgtEl>
                                          <p:spTgt spid="108"/>
                                        </p:tgtEl>
                                        <p:attrNameLst>
                                          <p:attrName>style.visibility</p:attrName>
                                        </p:attrNameLst>
                                      </p:cBhvr>
                                      <p:to>
                                        <p:strVal val="visible"/>
                                      </p:to>
                                    </p:set>
                                    <p:animEffect transition="in" filter="wipe(right)">
                                      <p:cBhvr>
                                        <p:cTn id="49" dur="500"/>
                                        <p:tgtEl>
                                          <p:spTgt spid="108"/>
                                        </p:tgtEl>
                                      </p:cBhvr>
                                    </p:animEffect>
                                  </p:childTnLst>
                                </p:cTn>
                              </p:par>
                              <p:par>
                                <p:cTn id="50" presetID="22" presetClass="entr" presetSubtype="2" fill="hold" grpId="0" nodeType="withEffect">
                                  <p:stCondLst>
                                    <p:cond delay="0"/>
                                  </p:stCondLst>
                                  <p:childTnLst>
                                    <p:set>
                                      <p:cBhvr>
                                        <p:cTn id="51" dur="1" fill="hold">
                                          <p:stCondLst>
                                            <p:cond delay="0"/>
                                          </p:stCondLst>
                                        </p:cTn>
                                        <p:tgtEl>
                                          <p:spTgt spid="109"/>
                                        </p:tgtEl>
                                        <p:attrNameLst>
                                          <p:attrName>style.visibility</p:attrName>
                                        </p:attrNameLst>
                                      </p:cBhvr>
                                      <p:to>
                                        <p:strVal val="visible"/>
                                      </p:to>
                                    </p:set>
                                    <p:animEffect transition="in" filter="wipe(right)">
                                      <p:cBhvr>
                                        <p:cTn id="52" dur="500"/>
                                        <p:tgtEl>
                                          <p:spTgt spid="109"/>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110"/>
                                        </p:tgtEl>
                                        <p:attrNameLst>
                                          <p:attrName>style.visibility</p:attrName>
                                        </p:attrNameLst>
                                      </p:cBhvr>
                                      <p:to>
                                        <p:strVal val="visible"/>
                                      </p:to>
                                    </p:set>
                                    <p:animEffect transition="in" filter="wipe(right)">
                                      <p:cBhvr>
                                        <p:cTn id="55" dur="500"/>
                                        <p:tgtEl>
                                          <p:spTgt spid="110"/>
                                        </p:tgtEl>
                                      </p:cBhvr>
                                    </p:animEffect>
                                  </p:childTnLst>
                                </p:cTn>
                              </p:par>
                              <p:par>
                                <p:cTn id="56" presetID="22" presetClass="entr" presetSubtype="2" fill="hold" grpId="0" nodeType="withEffect">
                                  <p:stCondLst>
                                    <p:cond delay="0"/>
                                  </p:stCondLst>
                                  <p:childTnLst>
                                    <p:set>
                                      <p:cBhvr>
                                        <p:cTn id="57" dur="1" fill="hold">
                                          <p:stCondLst>
                                            <p:cond delay="0"/>
                                          </p:stCondLst>
                                        </p:cTn>
                                        <p:tgtEl>
                                          <p:spTgt spid="111"/>
                                        </p:tgtEl>
                                        <p:attrNameLst>
                                          <p:attrName>style.visibility</p:attrName>
                                        </p:attrNameLst>
                                      </p:cBhvr>
                                      <p:to>
                                        <p:strVal val="visible"/>
                                      </p:to>
                                    </p:set>
                                    <p:animEffect transition="in" filter="wipe(right)">
                                      <p:cBhvr>
                                        <p:cTn id="58" dur="500"/>
                                        <p:tgtEl>
                                          <p:spTgt spid="111"/>
                                        </p:tgtEl>
                                      </p:cBhvr>
                                    </p:animEffect>
                                  </p:childTnLst>
                                </p:cTn>
                              </p:par>
                            </p:childTnLst>
                          </p:cTn>
                        </p:par>
                        <p:par>
                          <p:cTn id="59" fill="hold">
                            <p:stCondLst>
                              <p:cond delay="2000"/>
                            </p:stCondLst>
                            <p:childTnLst>
                              <p:par>
                                <p:cTn id="60" presetID="22" presetClass="entr" presetSubtype="2" fill="hold" grpId="0" nodeType="afterEffect">
                                  <p:stCondLst>
                                    <p:cond delay="0"/>
                                  </p:stCondLst>
                                  <p:childTnLst>
                                    <p:set>
                                      <p:cBhvr>
                                        <p:cTn id="61" dur="1" fill="hold">
                                          <p:stCondLst>
                                            <p:cond delay="0"/>
                                          </p:stCondLst>
                                        </p:cTn>
                                        <p:tgtEl>
                                          <p:spTgt spid="112"/>
                                        </p:tgtEl>
                                        <p:attrNameLst>
                                          <p:attrName>style.visibility</p:attrName>
                                        </p:attrNameLst>
                                      </p:cBhvr>
                                      <p:to>
                                        <p:strVal val="visible"/>
                                      </p:to>
                                    </p:set>
                                    <p:animEffect transition="in" filter="wipe(right)">
                                      <p:cBhvr>
                                        <p:cTn id="62" dur="500"/>
                                        <p:tgtEl>
                                          <p:spTgt spid="112"/>
                                        </p:tgtEl>
                                      </p:cBhvr>
                                    </p:animEffect>
                                  </p:childTnLst>
                                </p:cTn>
                              </p:par>
                              <p:par>
                                <p:cTn id="63" presetID="22" presetClass="entr" presetSubtype="2" fill="hold" grpId="0" nodeType="withEffect">
                                  <p:stCondLst>
                                    <p:cond delay="0"/>
                                  </p:stCondLst>
                                  <p:childTnLst>
                                    <p:set>
                                      <p:cBhvr>
                                        <p:cTn id="64" dur="1" fill="hold">
                                          <p:stCondLst>
                                            <p:cond delay="0"/>
                                          </p:stCondLst>
                                        </p:cTn>
                                        <p:tgtEl>
                                          <p:spTgt spid="113"/>
                                        </p:tgtEl>
                                        <p:attrNameLst>
                                          <p:attrName>style.visibility</p:attrName>
                                        </p:attrNameLst>
                                      </p:cBhvr>
                                      <p:to>
                                        <p:strVal val="visible"/>
                                      </p:to>
                                    </p:set>
                                    <p:animEffect transition="in" filter="wipe(right)">
                                      <p:cBhvr>
                                        <p:cTn id="65" dur="500"/>
                                        <p:tgtEl>
                                          <p:spTgt spid="113"/>
                                        </p:tgtEl>
                                      </p:cBhvr>
                                    </p:animEffect>
                                  </p:childTnLst>
                                </p:cTn>
                              </p:par>
                              <p:par>
                                <p:cTn id="66" presetID="22" presetClass="entr" presetSubtype="2" fill="hold" grpId="0" nodeType="withEffect">
                                  <p:stCondLst>
                                    <p:cond delay="0"/>
                                  </p:stCondLst>
                                  <p:childTnLst>
                                    <p:set>
                                      <p:cBhvr>
                                        <p:cTn id="67" dur="1" fill="hold">
                                          <p:stCondLst>
                                            <p:cond delay="0"/>
                                          </p:stCondLst>
                                        </p:cTn>
                                        <p:tgtEl>
                                          <p:spTgt spid="114"/>
                                        </p:tgtEl>
                                        <p:attrNameLst>
                                          <p:attrName>style.visibility</p:attrName>
                                        </p:attrNameLst>
                                      </p:cBhvr>
                                      <p:to>
                                        <p:strVal val="visible"/>
                                      </p:to>
                                    </p:set>
                                    <p:animEffect transition="in" filter="wipe(right)">
                                      <p:cBhvr>
                                        <p:cTn id="68" dur="500"/>
                                        <p:tgtEl>
                                          <p:spTgt spid="114"/>
                                        </p:tgtEl>
                                      </p:cBhvr>
                                    </p:animEffect>
                                  </p:childTnLst>
                                </p:cTn>
                              </p:par>
                              <p:par>
                                <p:cTn id="69" presetID="22" presetClass="entr" presetSubtype="2" fill="hold" grpId="0" nodeType="withEffect">
                                  <p:stCondLst>
                                    <p:cond delay="0"/>
                                  </p:stCondLst>
                                  <p:childTnLst>
                                    <p:set>
                                      <p:cBhvr>
                                        <p:cTn id="70" dur="1" fill="hold">
                                          <p:stCondLst>
                                            <p:cond delay="0"/>
                                          </p:stCondLst>
                                        </p:cTn>
                                        <p:tgtEl>
                                          <p:spTgt spid="115"/>
                                        </p:tgtEl>
                                        <p:attrNameLst>
                                          <p:attrName>style.visibility</p:attrName>
                                        </p:attrNameLst>
                                      </p:cBhvr>
                                      <p:to>
                                        <p:strVal val="visible"/>
                                      </p:to>
                                    </p:set>
                                    <p:animEffect transition="in" filter="wipe(right)">
                                      <p:cBhvr>
                                        <p:cTn id="71" dur="500"/>
                                        <p:tgtEl>
                                          <p:spTgt spid="115"/>
                                        </p:tgtEl>
                                      </p:cBhvr>
                                    </p:animEffect>
                                  </p:childTnLst>
                                </p:cTn>
                              </p:par>
                              <p:par>
                                <p:cTn id="72" presetID="22" presetClass="entr" presetSubtype="2" fill="hold" grpId="0" nodeType="withEffect">
                                  <p:stCondLst>
                                    <p:cond delay="0"/>
                                  </p:stCondLst>
                                  <p:childTnLst>
                                    <p:set>
                                      <p:cBhvr>
                                        <p:cTn id="73" dur="1" fill="hold">
                                          <p:stCondLst>
                                            <p:cond delay="0"/>
                                          </p:stCondLst>
                                        </p:cTn>
                                        <p:tgtEl>
                                          <p:spTgt spid="116"/>
                                        </p:tgtEl>
                                        <p:attrNameLst>
                                          <p:attrName>style.visibility</p:attrName>
                                        </p:attrNameLst>
                                      </p:cBhvr>
                                      <p:to>
                                        <p:strVal val="visible"/>
                                      </p:to>
                                    </p:set>
                                    <p:animEffect transition="in" filter="wipe(right)">
                                      <p:cBhvr>
                                        <p:cTn id="74" dur="500"/>
                                        <p:tgtEl>
                                          <p:spTgt spid="116"/>
                                        </p:tgtEl>
                                      </p:cBhvr>
                                    </p:animEffect>
                                  </p:childTnLst>
                                </p:cTn>
                              </p:par>
                              <p:par>
                                <p:cTn id="75" presetID="22" presetClass="entr" presetSubtype="2" fill="hold" grpId="0" nodeType="withEffect">
                                  <p:stCondLst>
                                    <p:cond delay="0"/>
                                  </p:stCondLst>
                                  <p:childTnLst>
                                    <p:set>
                                      <p:cBhvr>
                                        <p:cTn id="76" dur="1" fill="hold">
                                          <p:stCondLst>
                                            <p:cond delay="0"/>
                                          </p:stCondLst>
                                        </p:cTn>
                                        <p:tgtEl>
                                          <p:spTgt spid="117"/>
                                        </p:tgtEl>
                                        <p:attrNameLst>
                                          <p:attrName>style.visibility</p:attrName>
                                        </p:attrNameLst>
                                      </p:cBhvr>
                                      <p:to>
                                        <p:strVal val="visible"/>
                                      </p:to>
                                    </p:set>
                                    <p:animEffect transition="in" filter="wipe(right)">
                                      <p:cBhvr>
                                        <p:cTn id="77" dur="500"/>
                                        <p:tgtEl>
                                          <p:spTgt spid="117"/>
                                        </p:tgtEl>
                                      </p:cBhvr>
                                    </p:animEffect>
                                  </p:childTnLst>
                                </p:cTn>
                              </p:par>
                            </p:childTnLst>
                          </p:cTn>
                        </p:par>
                        <p:par>
                          <p:cTn id="78" fill="hold">
                            <p:stCondLst>
                              <p:cond delay="2500"/>
                            </p:stCondLst>
                            <p:childTnLst>
                              <p:par>
                                <p:cTn id="79" presetID="22" presetClass="entr" presetSubtype="2" fill="hold" grpId="0" nodeType="afterEffect">
                                  <p:stCondLst>
                                    <p:cond delay="0"/>
                                  </p:stCondLst>
                                  <p:childTnLst>
                                    <p:set>
                                      <p:cBhvr>
                                        <p:cTn id="80" dur="1" fill="hold">
                                          <p:stCondLst>
                                            <p:cond delay="0"/>
                                          </p:stCondLst>
                                        </p:cTn>
                                        <p:tgtEl>
                                          <p:spTgt spid="118"/>
                                        </p:tgtEl>
                                        <p:attrNameLst>
                                          <p:attrName>style.visibility</p:attrName>
                                        </p:attrNameLst>
                                      </p:cBhvr>
                                      <p:to>
                                        <p:strVal val="visible"/>
                                      </p:to>
                                    </p:set>
                                    <p:animEffect transition="in" filter="wipe(right)">
                                      <p:cBhvr>
                                        <p:cTn id="81" dur="500"/>
                                        <p:tgtEl>
                                          <p:spTgt spid="118"/>
                                        </p:tgtEl>
                                      </p:cBhvr>
                                    </p:animEffect>
                                  </p:childTnLst>
                                </p:cTn>
                              </p:par>
                              <p:par>
                                <p:cTn id="82" presetID="22" presetClass="entr" presetSubtype="2" fill="hold" grpId="0" nodeType="withEffect">
                                  <p:stCondLst>
                                    <p:cond delay="0"/>
                                  </p:stCondLst>
                                  <p:childTnLst>
                                    <p:set>
                                      <p:cBhvr>
                                        <p:cTn id="83" dur="1" fill="hold">
                                          <p:stCondLst>
                                            <p:cond delay="0"/>
                                          </p:stCondLst>
                                        </p:cTn>
                                        <p:tgtEl>
                                          <p:spTgt spid="119"/>
                                        </p:tgtEl>
                                        <p:attrNameLst>
                                          <p:attrName>style.visibility</p:attrName>
                                        </p:attrNameLst>
                                      </p:cBhvr>
                                      <p:to>
                                        <p:strVal val="visible"/>
                                      </p:to>
                                    </p:set>
                                    <p:animEffect transition="in" filter="wipe(right)">
                                      <p:cBhvr>
                                        <p:cTn id="84" dur="500"/>
                                        <p:tgtEl>
                                          <p:spTgt spid="119"/>
                                        </p:tgtEl>
                                      </p:cBhvr>
                                    </p:animEffect>
                                  </p:childTnLst>
                                </p:cTn>
                              </p:par>
                              <p:par>
                                <p:cTn id="85" presetID="22" presetClass="entr" presetSubtype="2" fill="hold" grpId="0" nodeType="withEffect">
                                  <p:stCondLst>
                                    <p:cond delay="0"/>
                                  </p:stCondLst>
                                  <p:childTnLst>
                                    <p:set>
                                      <p:cBhvr>
                                        <p:cTn id="86" dur="1" fill="hold">
                                          <p:stCondLst>
                                            <p:cond delay="0"/>
                                          </p:stCondLst>
                                        </p:cTn>
                                        <p:tgtEl>
                                          <p:spTgt spid="120"/>
                                        </p:tgtEl>
                                        <p:attrNameLst>
                                          <p:attrName>style.visibility</p:attrName>
                                        </p:attrNameLst>
                                      </p:cBhvr>
                                      <p:to>
                                        <p:strVal val="visible"/>
                                      </p:to>
                                    </p:set>
                                    <p:animEffect transition="in" filter="wipe(right)">
                                      <p:cBhvr>
                                        <p:cTn id="87" dur="500"/>
                                        <p:tgtEl>
                                          <p:spTgt spid="120"/>
                                        </p:tgtEl>
                                      </p:cBhvr>
                                    </p:animEffect>
                                  </p:childTnLst>
                                </p:cTn>
                              </p:par>
                            </p:childTnLst>
                          </p:cTn>
                        </p:par>
                        <p:par>
                          <p:cTn id="88" fill="hold">
                            <p:stCondLst>
                              <p:cond delay="3000"/>
                            </p:stCondLst>
                            <p:childTnLst>
                              <p:par>
                                <p:cTn id="89" presetID="22" presetClass="entr" presetSubtype="2" fill="hold" grpId="0" nodeType="afterEffect">
                                  <p:stCondLst>
                                    <p:cond delay="0"/>
                                  </p:stCondLst>
                                  <p:childTnLst>
                                    <p:set>
                                      <p:cBhvr>
                                        <p:cTn id="90" dur="1" fill="hold">
                                          <p:stCondLst>
                                            <p:cond delay="0"/>
                                          </p:stCondLst>
                                        </p:cTn>
                                        <p:tgtEl>
                                          <p:spTgt spid="121"/>
                                        </p:tgtEl>
                                        <p:attrNameLst>
                                          <p:attrName>style.visibility</p:attrName>
                                        </p:attrNameLst>
                                      </p:cBhvr>
                                      <p:to>
                                        <p:strVal val="visible"/>
                                      </p:to>
                                    </p:set>
                                    <p:animEffect transition="in" filter="wipe(right)">
                                      <p:cBhvr>
                                        <p:cTn id="91"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97" grpId="0" animBg="1"/>
      <p:bldP spid="98" grpId="0" animBg="1"/>
      <p:bldP spid="99" grpId="0" animBg="1"/>
      <p:bldP spid="100" grpId="0" animBg="1"/>
      <p:bldP spid="101" grpId="0" animBg="1"/>
      <p:bldP spid="102"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MDTx">
  <a:themeElements>
    <a:clrScheme name="MDTx">
      <a:dk1>
        <a:srgbClr val="2B333A"/>
      </a:dk1>
      <a:lt1>
        <a:srgbClr val="FFFFFF"/>
      </a:lt1>
      <a:dk2>
        <a:srgbClr val="001E55"/>
      </a:dk2>
      <a:lt2>
        <a:srgbClr val="7293A0"/>
      </a:lt2>
      <a:accent1>
        <a:srgbClr val="ED7D31"/>
      </a:accent1>
      <a:accent2>
        <a:srgbClr val="ED7D31"/>
      </a:accent2>
      <a:accent3>
        <a:srgbClr val="A1B9C2"/>
      </a:accent3>
      <a:accent4>
        <a:srgbClr val="F2C7AB"/>
      </a:accent4>
      <a:accent5>
        <a:srgbClr val="823608"/>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MDTx">
      <a:dk1>
        <a:srgbClr val="2B333A"/>
      </a:dk1>
      <a:lt1>
        <a:srgbClr val="FFFFFF"/>
      </a:lt1>
      <a:dk2>
        <a:srgbClr val="001E55"/>
      </a:dk2>
      <a:lt2>
        <a:srgbClr val="7293A0"/>
      </a:lt2>
      <a:accent1>
        <a:srgbClr val="ED7D31"/>
      </a:accent1>
      <a:accent2>
        <a:srgbClr val="ED7D31"/>
      </a:accent2>
      <a:accent3>
        <a:srgbClr val="A1B9C2"/>
      </a:accent3>
      <a:accent4>
        <a:srgbClr val="F2C7AB"/>
      </a:accent4>
      <a:accent5>
        <a:srgbClr val="823608"/>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MDTx">
  <a:themeElements>
    <a:clrScheme name="MDTx">
      <a:dk1>
        <a:srgbClr val="2B333A"/>
      </a:dk1>
      <a:lt1>
        <a:srgbClr val="FFFFFF"/>
      </a:lt1>
      <a:dk2>
        <a:srgbClr val="001E55"/>
      </a:dk2>
      <a:lt2>
        <a:srgbClr val="7293A0"/>
      </a:lt2>
      <a:accent1>
        <a:srgbClr val="ED7D31"/>
      </a:accent1>
      <a:accent2>
        <a:srgbClr val="ED7D31"/>
      </a:accent2>
      <a:accent3>
        <a:srgbClr val="A1B9C2"/>
      </a:accent3>
      <a:accent4>
        <a:srgbClr val="F2C7AB"/>
      </a:accent4>
      <a:accent5>
        <a:srgbClr val="823608"/>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Metadata/LabelInfo.xml><?xml version="1.0" encoding="utf-8"?>
<clbl:labelList xmlns:clbl="http://schemas.microsoft.com/office/2020/mipLabelMetadata">
  <clbl:label id="{e1f8af86-ee95-4718-bd0d-375b37366c83}" enabled="0" method="" siteId="{e1f8af86-ee95-4718-bd0d-375b37366c83}" removed="1"/>
</clbl:labelList>
</file>

<file path=docProps/app.xml><?xml version="1.0" encoding="utf-8"?>
<Properties xmlns="http://schemas.openxmlformats.org/officeDocument/2006/extended-properties" xmlns:vt="http://schemas.openxmlformats.org/officeDocument/2006/docPropsVTypes">
  <TotalTime>2085</TotalTime>
  <Words>10185</Words>
  <Application>Microsoft Office PowerPoint</Application>
  <PresentationFormat>Widescreen</PresentationFormat>
  <Paragraphs>872</Paragraphs>
  <Slides>42</Slides>
  <Notes>35</Notes>
  <HiddenSlides>0</HiddenSlides>
  <MMClips>0</MMClips>
  <ScaleCrop>false</ScaleCrop>
  <HeadingPairs>
    <vt:vector size="4" baseType="variant">
      <vt:variant>
        <vt:lpstr>Theme</vt:lpstr>
      </vt:variant>
      <vt:variant>
        <vt:i4>3</vt:i4>
      </vt:variant>
      <vt:variant>
        <vt:lpstr>Slide Titles</vt:lpstr>
      </vt:variant>
      <vt:variant>
        <vt:i4>42</vt:i4>
      </vt:variant>
    </vt:vector>
  </HeadingPairs>
  <TitlesOfParts>
    <vt:vector size="45" baseType="lpstr">
      <vt:lpstr>MDTx</vt:lpstr>
      <vt:lpstr>1_Office Theme</vt:lpstr>
      <vt:lpstr>1_MDTx</vt:lpstr>
      <vt:lpstr>PowerPoint Presentation</vt:lpstr>
      <vt:lpstr>Patient follow-up and detection of progression</vt:lpstr>
      <vt:lpstr>“When my wife first found out about it, she kept coughing and I kept telling her to go to the MD. She had a biopsy and the report said IPF. I “googled” it and what I read wasn’t what I wanted to read. We asked if we could go to the specialty center and were told that she wasn’t sick  enough. She died the next month.”  - A caregiver of deceased IPF patient1</vt:lpstr>
      <vt:lpstr>Patients with certain types of fibrosing ILDs have the potential to develop  a progressive phenotype1,2 </vt:lpstr>
      <vt:lpstr>Accurate ILD diagnosis by a multidisciplinary team is crucial to inform prognosis and determine optimal management approaches</vt:lpstr>
      <vt:lpstr>ILDs have shared pathology and clinical features1</vt:lpstr>
      <vt:lpstr>Patients suffering from progressive pulmonary fibrosis continue to progress  despite conventional treatment directed at the underlying diagnosis1,2</vt:lpstr>
      <vt:lpstr>Prevalence of progressive fibrosis in most common F-ILDs1,2</vt:lpstr>
      <vt:lpstr>The proportion of PPF for every ILD1 </vt:lpstr>
      <vt:lpstr>PowerPoint Presentation</vt:lpstr>
      <vt:lpstr>PPF causes irreversible scarring and lung damage. Once lung function is lost, it is lost forever1</vt:lpstr>
      <vt:lpstr>The natural course of untreated IPF is characterized by progression to respiratory failure1,2</vt:lpstr>
      <vt:lpstr>Patients with IPF have a similar decline in FVC than those with other PF-ILDs1</vt:lpstr>
      <vt:lpstr>PPF is associated with poor prognosis, independent of the primary condition1-3</vt:lpstr>
      <vt:lpstr>Acute exacerbations can occur at any time in patients with PPF1</vt:lpstr>
      <vt:lpstr>A decline in FVC is associated with worse survival1,2</vt:lpstr>
      <vt:lpstr>The ATS/ERS/JRS/ALAT Clinical Practice Guideline of 2022  describes the definition of progressive pulmonary fibrosis</vt:lpstr>
      <vt:lpstr>The definition of PPF in the guidelines of 2022 is different from the previously used INBUILD criteria used to define PF-ILD1,2</vt:lpstr>
      <vt:lpstr>Radiological evidence of disease progression1</vt:lpstr>
      <vt:lpstr>The presence of risk factors for ILD progression could help to inform monitoring strategy and frequency1,2</vt:lpstr>
      <vt:lpstr>General risk factors for progressive fibrosis1,2</vt:lpstr>
      <vt:lpstr>PowerPoint Presentation</vt:lpstr>
      <vt:lpstr>Delays in detection of PPF can be deadly: a 5-10% reduction in FVC over 6 months significantly increases a patient’s risk of death1</vt:lpstr>
      <vt:lpstr>Early and regular monitoring of ILD is important to detect the progressive fibrosing phenotype, as soon as possible</vt:lpstr>
      <vt:lpstr>Patients with seemingly ‘stable’ ILD should continue to be monitored throughout their disease journey</vt:lpstr>
      <vt:lpstr>Algorithm for diagnosing ILDs that may present a progressive-fibrosing phenotype1</vt:lpstr>
      <vt:lpstr>How to monitor for ILD progression? </vt:lpstr>
      <vt:lpstr>Monitoring should be based on an individualized approach that involves regular assessment of different factors1*</vt:lpstr>
      <vt:lpstr>Monitoring algorithm for SSc-ILD1</vt:lpstr>
      <vt:lpstr>“There was a consensus on the treatment goals, which were to prevent lung deterioration, prevent exacerbations, preserve quality of life, and increase survival”  - A concluding statement of the delphi study by Wuyts WA, et al. 20201</vt:lpstr>
      <vt:lpstr>Based on the inevitably progressive nature of IPF, diagnosis may prompt immediate intervention accompanied by regular monitoring1-3</vt:lpstr>
      <vt:lpstr>Antifibrotic treatment significantly improves survival in patients with IPF1* </vt:lpstr>
      <vt:lpstr>Antifibrotic treatment started immediately after identification of progressive fibrosis could help slow progression when there is the most left to preserve1,2</vt:lpstr>
      <vt:lpstr>Evidence-based consensus statements for treatment of SSc-ILD1</vt:lpstr>
      <vt:lpstr>Nintedanib started early in the disease course could help slow progression of lung function decline among different fibrotic ILDs1-4</vt:lpstr>
      <vt:lpstr>Pirfenidone reduced mortality and FVC decline in patients with IPF</vt:lpstr>
      <vt:lpstr>Pirfenidone reduced mortality and FVC decline in patients with IPF</vt:lpstr>
      <vt:lpstr>Pirfenidone is not licensed for use in SSc-ILD and other CTD-ILDs but it has been studied in unclassifiable progressive fibrosing ILDs1,2</vt:lpstr>
      <vt:lpstr>Non-pharmacological interventions are effective in the management of fibrosing ILDs1</vt:lpstr>
      <vt:lpstr>PowerPoint Presentation</vt:lpstr>
      <vt:lpstr>Key messages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Haas_de,Jack (HP ComOps) BIM-NL-A</dc:creator>
  <cp:lastModifiedBy>zxSTO Carlson,Monica (HP Marketing) EXTERNAL</cp:lastModifiedBy>
  <cp:revision>309</cp:revision>
  <dcterms:created xsi:type="dcterms:W3CDTF">2021-10-21T06:14:32Z</dcterms:created>
  <dcterms:modified xsi:type="dcterms:W3CDTF">2024-05-14T12:50:12Z</dcterms:modified>
</cp:coreProperties>
</file>